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76" r:id="rId3"/>
    <p:sldMasterId id="2147483689" r:id="rId4"/>
  </p:sldMasterIdLst>
  <p:notesMasterIdLst>
    <p:notesMasterId r:id="rId112"/>
  </p:notesMasterIdLst>
  <p:handoutMasterIdLst>
    <p:handoutMasterId r:id="rId113"/>
  </p:handoutMasterIdLst>
  <p:sldIdLst>
    <p:sldId id="312" r:id="rId5"/>
    <p:sldId id="582" r:id="rId6"/>
    <p:sldId id="583" r:id="rId7"/>
    <p:sldId id="584" r:id="rId8"/>
    <p:sldId id="585" r:id="rId9"/>
    <p:sldId id="586" r:id="rId10"/>
    <p:sldId id="587" r:id="rId11"/>
    <p:sldId id="588" r:id="rId12"/>
    <p:sldId id="589" r:id="rId13"/>
    <p:sldId id="590" r:id="rId14"/>
    <p:sldId id="692" r:id="rId15"/>
    <p:sldId id="591" r:id="rId16"/>
    <p:sldId id="592" r:id="rId17"/>
    <p:sldId id="593" r:id="rId18"/>
    <p:sldId id="594" r:id="rId19"/>
    <p:sldId id="787" r:id="rId20"/>
    <p:sldId id="595" r:id="rId21"/>
    <p:sldId id="596" r:id="rId22"/>
    <p:sldId id="597" r:id="rId23"/>
    <p:sldId id="598" r:id="rId24"/>
    <p:sldId id="789" r:id="rId25"/>
    <p:sldId id="790" r:id="rId26"/>
    <p:sldId id="599" r:id="rId27"/>
    <p:sldId id="600" r:id="rId28"/>
    <p:sldId id="613" r:id="rId29"/>
    <p:sldId id="614" r:id="rId30"/>
    <p:sldId id="615" r:id="rId31"/>
    <p:sldId id="792" r:id="rId32"/>
    <p:sldId id="616" r:id="rId33"/>
    <p:sldId id="617" r:id="rId34"/>
    <p:sldId id="618" r:id="rId35"/>
    <p:sldId id="619" r:id="rId36"/>
    <p:sldId id="620" r:id="rId37"/>
    <p:sldId id="621" r:id="rId38"/>
    <p:sldId id="622" r:id="rId39"/>
    <p:sldId id="623" r:id="rId40"/>
    <p:sldId id="624" r:id="rId41"/>
    <p:sldId id="625" r:id="rId42"/>
    <p:sldId id="626" r:id="rId43"/>
    <p:sldId id="627" r:id="rId44"/>
    <p:sldId id="628" r:id="rId45"/>
    <p:sldId id="629" r:id="rId46"/>
    <p:sldId id="630" r:id="rId47"/>
    <p:sldId id="631" r:id="rId48"/>
    <p:sldId id="632" r:id="rId49"/>
    <p:sldId id="633" r:id="rId50"/>
    <p:sldId id="634" r:id="rId51"/>
    <p:sldId id="635" r:id="rId52"/>
    <p:sldId id="636" r:id="rId53"/>
    <p:sldId id="637" r:id="rId54"/>
    <p:sldId id="638" r:id="rId55"/>
    <p:sldId id="639" r:id="rId56"/>
    <p:sldId id="640" r:id="rId57"/>
    <p:sldId id="641" r:id="rId58"/>
    <p:sldId id="642" r:id="rId59"/>
    <p:sldId id="643" r:id="rId60"/>
    <p:sldId id="644" r:id="rId61"/>
    <p:sldId id="645" r:id="rId62"/>
    <p:sldId id="646" r:id="rId63"/>
    <p:sldId id="647" r:id="rId64"/>
    <p:sldId id="648" r:id="rId65"/>
    <p:sldId id="649" r:id="rId66"/>
    <p:sldId id="650" r:id="rId67"/>
    <p:sldId id="651" r:id="rId68"/>
    <p:sldId id="652" r:id="rId69"/>
    <p:sldId id="653" r:id="rId70"/>
    <p:sldId id="654" r:id="rId71"/>
    <p:sldId id="655" r:id="rId72"/>
    <p:sldId id="656" r:id="rId73"/>
    <p:sldId id="657" r:id="rId74"/>
    <p:sldId id="658" r:id="rId75"/>
    <p:sldId id="659" r:id="rId76"/>
    <p:sldId id="660" r:id="rId77"/>
    <p:sldId id="661" r:id="rId78"/>
    <p:sldId id="662" r:id="rId79"/>
    <p:sldId id="663" r:id="rId80"/>
    <p:sldId id="664" r:id="rId81"/>
    <p:sldId id="665" r:id="rId82"/>
    <p:sldId id="666" r:id="rId83"/>
    <p:sldId id="667" r:id="rId84"/>
    <p:sldId id="668" r:id="rId85"/>
    <p:sldId id="669" r:id="rId86"/>
    <p:sldId id="670" r:id="rId87"/>
    <p:sldId id="882" r:id="rId88"/>
    <p:sldId id="671" r:id="rId89"/>
    <p:sldId id="672" r:id="rId90"/>
    <p:sldId id="883" r:id="rId91"/>
    <p:sldId id="673" r:id="rId92"/>
    <p:sldId id="674" r:id="rId93"/>
    <p:sldId id="884" r:id="rId94"/>
    <p:sldId id="675" r:id="rId95"/>
    <p:sldId id="676" r:id="rId96"/>
    <p:sldId id="885" r:id="rId97"/>
    <p:sldId id="678" r:id="rId98"/>
    <p:sldId id="679" r:id="rId99"/>
    <p:sldId id="878" r:id="rId100"/>
    <p:sldId id="680" r:id="rId101"/>
    <p:sldId id="681" r:id="rId102"/>
    <p:sldId id="682" r:id="rId103"/>
    <p:sldId id="683" r:id="rId104"/>
    <p:sldId id="684" r:id="rId105"/>
    <p:sldId id="685" r:id="rId106"/>
    <p:sldId id="686" r:id="rId107"/>
    <p:sldId id="687" r:id="rId108"/>
    <p:sldId id="688" r:id="rId109"/>
    <p:sldId id="689" r:id="rId110"/>
    <p:sldId id="690" r:id="rId111"/>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6">
          <p15:clr>
            <a:srgbClr val="A4A3A4"/>
          </p15:clr>
        </p15:guide>
        <p15:guide id="2" pos="29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4623"/>
    <a:srgbClr val="005C2E"/>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3"/>
    <p:restoredTop sz="94603"/>
  </p:normalViewPr>
  <p:slideViewPr>
    <p:cSldViewPr showGuides="1">
      <p:cViewPr varScale="1">
        <p:scale>
          <a:sx n="99" d="100"/>
          <a:sy n="99" d="100"/>
        </p:scale>
        <p:origin x="555" y="54"/>
      </p:cViewPr>
      <p:guideLst>
        <p:guide orient="horz" pos="2156"/>
        <p:guide pos="2919"/>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45003" cy="45003"/>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tableStyles" Target="tableStyle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notesMaster" Target="notesMasters/notesMaster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handoutMaster" Target="handoutMasters/handoutMaster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image" Target="../media/image35.emf"/><Relationship Id="rId3" Type="http://schemas.openxmlformats.org/officeDocument/2006/relationships/image" Target="../media/image25.emf"/><Relationship Id="rId7" Type="http://schemas.openxmlformats.org/officeDocument/2006/relationships/image" Target="../media/image29.emf"/><Relationship Id="rId12" Type="http://schemas.openxmlformats.org/officeDocument/2006/relationships/image" Target="../media/image34.emf"/><Relationship Id="rId2" Type="http://schemas.openxmlformats.org/officeDocument/2006/relationships/image" Target="../media/image24.emf"/><Relationship Id="rId1" Type="http://schemas.openxmlformats.org/officeDocument/2006/relationships/image" Target="../media/image23.emf"/><Relationship Id="rId6" Type="http://schemas.openxmlformats.org/officeDocument/2006/relationships/image" Target="../media/image28.emf"/><Relationship Id="rId11" Type="http://schemas.openxmlformats.org/officeDocument/2006/relationships/image" Target="../media/image33.emf"/><Relationship Id="rId5" Type="http://schemas.openxmlformats.org/officeDocument/2006/relationships/image" Target="../media/image27.emf"/><Relationship Id="rId10" Type="http://schemas.openxmlformats.org/officeDocument/2006/relationships/image" Target="../media/image32.emf"/><Relationship Id="rId4" Type="http://schemas.openxmlformats.org/officeDocument/2006/relationships/image" Target="../media/image26.emf"/><Relationship Id="rId9" Type="http://schemas.openxmlformats.org/officeDocument/2006/relationships/image" Target="../media/image31.emf"/><Relationship Id="rId14" Type="http://schemas.openxmlformats.org/officeDocument/2006/relationships/image" Target="../media/image3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56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56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656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Char char="•"/>
            </a:pPr>
            <a:fld id="{9A0DB2DC-4C9A-4742-B13C-FB6460FD3503}" type="slidenum">
              <a:rPr lang="zh-CN" altLang="en-US" sz="1200" dirty="0">
                <a:latin typeface="Times New Roman" panose="02020603050405020304" pitchFamily="18" charset="0"/>
              </a:rPr>
              <a:t>‹#›</a:t>
            </a:fld>
            <a:endParaRPr lang="zh-CN" altLang="en-US"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Tx/>
              <a:buNone/>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Tx/>
              <a:buNone/>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Char char="•"/>
            </a:pPr>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1031"/>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solidFill>
                  <a:srgbClr val="000000"/>
                </a:solidFill>
              </a:rPr>
              <a:t>5</a:t>
            </a:fld>
            <a:endParaRPr lang="en-US" altLang="zh-CN" dirty="0">
              <a:solidFill>
                <a:srgbClr val="000000"/>
              </a:solidFill>
            </a:endParaRPr>
          </a:p>
        </p:txBody>
      </p:sp>
      <p:sp>
        <p:nvSpPr>
          <p:cNvPr id="217091"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217092"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1031"/>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solidFill>
                  <a:srgbClr val="000000"/>
                </a:solidFill>
              </a:rPr>
              <a:t>24</a:t>
            </a:fld>
            <a:endParaRPr lang="en-US" altLang="zh-CN" dirty="0">
              <a:solidFill>
                <a:srgbClr val="000000"/>
              </a:solidFill>
            </a:endParaRPr>
          </a:p>
        </p:txBody>
      </p:sp>
      <p:sp>
        <p:nvSpPr>
          <p:cNvPr id="226307" name="Rectangle 2"/>
          <p:cNvSpPr>
            <a:spLocks noGrp="1" noRot="1" noChangeAspect="1" noTextEdit="1"/>
          </p:cNvSpPr>
          <p:nvPr>
            <p:ph type="sldImg"/>
          </p:nvPr>
        </p:nvSpPr>
        <p:spPr>
          <a:ln>
            <a:solidFill>
              <a:srgbClr val="000000">
                <a:alpha val="100000"/>
              </a:srgbClr>
            </a:solidFill>
            <a:miter lim="800000"/>
          </a:ln>
        </p:spPr>
      </p:sp>
      <p:sp>
        <p:nvSpPr>
          <p:cNvPr id="226308" name="Rectangle 3"/>
          <p:cNvSpPr>
            <a:spLocks noGrp="1"/>
          </p:cNvSpPr>
          <p:nvPr>
            <p:ph type="body" idx="1"/>
          </p:nvPr>
        </p:nvSpPr>
        <p:spPr>
          <a:noFill/>
          <a:ln>
            <a:noFill/>
          </a:ln>
        </p:spPr>
        <p:txBody>
          <a:bodyPr wrap="square" lIns="91440" tIns="45720" rIns="91440" bIns="45720" anchor="t"/>
          <a:lstStyle/>
          <a:p>
            <a:pPr lvl="0" eaLnBrk="1" hangingPunct="1"/>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1031"/>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solidFill>
                  <a:srgbClr val="000000"/>
                </a:solidFill>
              </a:rPr>
              <a:t>32</a:t>
            </a:fld>
            <a:endParaRPr lang="en-US" altLang="zh-CN" dirty="0">
              <a:solidFill>
                <a:srgbClr val="000000"/>
              </a:solidFill>
            </a:endParaRPr>
          </a:p>
        </p:txBody>
      </p:sp>
      <p:sp>
        <p:nvSpPr>
          <p:cNvPr id="227331" name="Rectangle 2"/>
          <p:cNvSpPr>
            <a:spLocks noGrp="1" noRot="1" noChangeAspect="1" noTextEdit="1"/>
          </p:cNvSpPr>
          <p:nvPr>
            <p:ph type="sldImg"/>
          </p:nvPr>
        </p:nvSpPr>
        <p:spPr>
          <a:ln>
            <a:solidFill>
              <a:srgbClr val="000000">
                <a:alpha val="100000"/>
              </a:srgbClr>
            </a:solidFill>
            <a:miter lim="800000"/>
          </a:ln>
        </p:spPr>
      </p:sp>
      <p:sp>
        <p:nvSpPr>
          <p:cNvPr id="227332" name="Rectangle 3"/>
          <p:cNvSpPr>
            <a:spLocks noGrp="1"/>
          </p:cNvSpPr>
          <p:nvPr>
            <p:ph type="body" idx="1"/>
          </p:nvPr>
        </p:nvSpPr>
        <p:spPr>
          <a:noFill/>
          <a:ln>
            <a:noFill/>
          </a:ln>
        </p:spPr>
        <p:txBody>
          <a:bodyPr wrap="square" lIns="91440" tIns="45720" rIns="91440" bIns="45720" anchor="t"/>
          <a:lstStyle/>
          <a:p>
            <a:pPr lvl="0" algn="just" eaLnBrk="1" hangingPunct="1"/>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1031"/>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solidFill>
                  <a:srgbClr val="000000"/>
                </a:solidFill>
              </a:rPr>
              <a:t>78</a:t>
            </a:fld>
            <a:endParaRPr lang="en-US" altLang="zh-CN" dirty="0">
              <a:solidFill>
                <a:srgbClr val="000000"/>
              </a:solidFill>
            </a:endParaRPr>
          </a:p>
        </p:txBody>
      </p:sp>
      <p:sp>
        <p:nvSpPr>
          <p:cNvPr id="228355" name="Rectangle 2"/>
          <p:cNvSpPr>
            <a:spLocks noGrp="1" noRot="1" noChangeAspect="1" noTextEdit="1"/>
          </p:cNvSpPr>
          <p:nvPr>
            <p:ph type="sldImg"/>
          </p:nvPr>
        </p:nvSpPr>
        <p:spPr>
          <a:ln>
            <a:solidFill>
              <a:srgbClr val="000000">
                <a:alpha val="100000"/>
              </a:srgbClr>
            </a:solidFill>
            <a:miter lim="800000"/>
          </a:ln>
        </p:spPr>
      </p:sp>
      <p:sp>
        <p:nvSpPr>
          <p:cNvPr id="477187" name="Rectangle 3"/>
          <p:cNvSpPr>
            <a:spLocks noGrp="1" noChangeArrowheads="1"/>
          </p:cNvSpPr>
          <p:nvPr>
            <p:ph type="body" idx="1"/>
          </p:nvPr>
        </p:nvSpPr>
        <p:spPr/>
        <p:txBody>
          <a:bodyPr lIns="91440" tIns="45720" rIns="91440" bIns="45720" rtlCol="0">
            <a:normAutofit/>
          </a:bodyPr>
          <a:lstStyle/>
          <a:p>
            <a:pPr marL="228600" marR="0" lvl="0" indent="-228600" algn="l" defTabSz="914400" rtl="0" eaLnBrk="1" fontAlgn="base" latinLnBrk="0" hangingPunct="1">
              <a:lnSpc>
                <a:spcPct val="100000"/>
              </a:lnSpc>
              <a:spcBef>
                <a:spcPct val="30000"/>
              </a:spcBef>
              <a:spcAft>
                <a:spcPct val="0"/>
              </a:spcAft>
              <a:buClrTx/>
              <a:buSzTx/>
              <a:buFontTx/>
              <a:buNone/>
              <a:defRPr/>
            </a:pPr>
            <a:endParaRPr kumimoji="0" lang="en-US" altLang="zh-CN" sz="8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solidFill>
                  <a:srgbClr val="000000"/>
                </a:solidFill>
              </a:rPr>
              <a:t>79</a:t>
            </a:fld>
            <a:endParaRPr lang="en-US" altLang="zh-CN" dirty="0">
              <a:solidFill>
                <a:srgbClr val="000000"/>
              </a:solidFill>
            </a:endParaRPr>
          </a:p>
        </p:txBody>
      </p:sp>
      <p:sp>
        <p:nvSpPr>
          <p:cNvPr id="229379" name="Rectangle 2"/>
          <p:cNvSpPr>
            <a:spLocks noGrp="1" noRot="1" noChangeAspect="1" noTextEdit="1"/>
          </p:cNvSpPr>
          <p:nvPr>
            <p:ph type="sldImg"/>
          </p:nvPr>
        </p:nvSpPr>
        <p:spPr>
          <a:ln>
            <a:solidFill>
              <a:srgbClr val="000000">
                <a:alpha val="100000"/>
              </a:srgbClr>
            </a:solidFill>
            <a:miter lim="800000"/>
          </a:ln>
        </p:spPr>
      </p:sp>
      <p:sp>
        <p:nvSpPr>
          <p:cNvPr id="229380" name="Rectangle 3"/>
          <p:cNvSpPr>
            <a:spLocks noGrp="1"/>
          </p:cNvSpPr>
          <p:nvPr>
            <p:ph type="body" idx="1"/>
          </p:nvPr>
        </p:nvSpPr>
        <p:spPr>
          <a:noFill/>
          <a:ln>
            <a:noFill/>
          </a:ln>
        </p:spPr>
        <p:txBody>
          <a:bodyPr wrap="square" lIns="91440" tIns="45720" rIns="91440" bIns="45720" anchor="t"/>
          <a:lstStyle/>
          <a:p>
            <a:pPr lvl="0">
              <a:spcBef>
                <a:spcPct val="0"/>
              </a:spcBef>
            </a:pPr>
            <a:r>
              <a:rPr lang="zh-CN" altLang="en-US" b="1" dirty="0">
                <a:solidFill>
                  <a:schemeClr val="tx2"/>
                </a:solidFill>
              </a:rPr>
              <a:t>线索化过程就是在遍历过程中修改空指针的过程</a:t>
            </a:r>
          </a:p>
          <a:p>
            <a:pPr lvl="0"/>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230403" name="Rectangle 3"/>
          <p:cNvSpPr>
            <a:spLocks noGrp="1"/>
          </p:cNvSpPr>
          <p:nvPr>
            <p:ph type="body" idx="1"/>
          </p:nvPr>
        </p:nvSpPr>
        <p:spPr>
          <a:xfrm>
            <a:off x="914400" y="4343400"/>
            <a:ext cx="5029200" cy="4114800"/>
          </a:xfrm>
          <a:solidFill>
            <a:srgbClr val="FFFFFF">
              <a:alpha val="100000"/>
            </a:srgbClr>
          </a:solidFill>
          <a:ln>
            <a:solidFill>
              <a:srgbClr val="000000">
                <a:alpha val="100000"/>
              </a:srgbClr>
            </a:solidFill>
            <a:miter lim="800000"/>
          </a:ln>
        </p:spPr>
        <p:txBody>
          <a:bodyPr wrap="square" lIns="91440" tIns="45720" rIns="91440" bIns="45720" anchor="t"/>
          <a:lstStyle/>
          <a:p>
            <a:pPr lvl="0"/>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1031"/>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solidFill>
                  <a:srgbClr val="000000"/>
                </a:solidFill>
              </a:rPr>
              <a:t>83</a:t>
            </a:fld>
            <a:endParaRPr lang="en-US" altLang="zh-CN" dirty="0">
              <a:solidFill>
                <a:srgbClr val="000000"/>
              </a:solidFill>
            </a:endParaRPr>
          </a:p>
        </p:txBody>
      </p:sp>
      <p:sp>
        <p:nvSpPr>
          <p:cNvPr id="231427" name="Rectangle 2"/>
          <p:cNvSpPr>
            <a:spLocks noGrp="1" noRot="1" noChangeAspect="1" noTextEdit="1"/>
          </p:cNvSpPr>
          <p:nvPr>
            <p:ph type="sldImg"/>
          </p:nvPr>
        </p:nvSpPr>
        <p:spPr>
          <a:ln>
            <a:solidFill>
              <a:srgbClr val="000000">
                <a:alpha val="100000"/>
              </a:srgbClr>
            </a:solidFill>
            <a:miter lim="800000"/>
          </a:ln>
        </p:spPr>
      </p:sp>
      <p:sp>
        <p:nvSpPr>
          <p:cNvPr id="231428" name="Rectangle 3"/>
          <p:cNvSpPr>
            <a:spLocks noGrp="1"/>
          </p:cNvSpPr>
          <p:nvPr>
            <p:ph type="body" idx="1"/>
          </p:nvPr>
        </p:nvSpPr>
        <p:spPr>
          <a:noFill/>
          <a:ln>
            <a:noFill/>
          </a:ln>
        </p:spPr>
        <p:txBody>
          <a:bodyPr wrap="square" lIns="91440" tIns="45720" rIns="91440" bIns="45720" anchor="t"/>
          <a:lstStyle/>
          <a:p>
            <a:pPr lvl="0" eaLnBrk="1" hangingPunct="1">
              <a:lnSpc>
                <a:spcPct val="110000"/>
              </a:lnSpc>
              <a:spcBef>
                <a:spcPct val="50000"/>
              </a:spcBef>
            </a:pPr>
            <a:r>
              <a:rPr lang="en-US" altLang="zh-CN" sz="2400" b="1" dirty="0"/>
              <a:t>		</a:t>
            </a:r>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1031"/>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solidFill>
                  <a:srgbClr val="000000"/>
                </a:solidFill>
              </a:rPr>
              <a:t>85</a:t>
            </a:fld>
            <a:endParaRPr lang="en-US" altLang="zh-CN" dirty="0">
              <a:solidFill>
                <a:srgbClr val="000000"/>
              </a:solidFill>
            </a:endParaRPr>
          </a:p>
        </p:txBody>
      </p:sp>
      <p:sp>
        <p:nvSpPr>
          <p:cNvPr id="232451" name="Rectangle 2"/>
          <p:cNvSpPr>
            <a:spLocks noGrp="1" noRot="1" noChangeAspect="1" noTextEdit="1"/>
          </p:cNvSpPr>
          <p:nvPr>
            <p:ph type="sldImg"/>
          </p:nvPr>
        </p:nvSpPr>
        <p:spPr>
          <a:ln>
            <a:solidFill>
              <a:srgbClr val="000000">
                <a:alpha val="100000"/>
              </a:srgbClr>
            </a:solidFill>
            <a:miter lim="800000"/>
          </a:ln>
        </p:spPr>
      </p:sp>
      <p:sp>
        <p:nvSpPr>
          <p:cNvPr id="232452" name="Rectangle 3"/>
          <p:cNvSpPr>
            <a:spLocks noGrp="1"/>
          </p:cNvSpPr>
          <p:nvPr>
            <p:ph type="body" idx="1"/>
          </p:nvPr>
        </p:nvSpPr>
        <p:spPr>
          <a:noFill/>
          <a:ln>
            <a:noFill/>
          </a:ln>
        </p:spPr>
        <p:txBody>
          <a:bodyPr wrap="square" lIns="91440" tIns="45720" rIns="91440" bIns="45720" anchor="t"/>
          <a:lstStyle/>
          <a:p>
            <a:pPr lvl="0" algn="just" eaLnBrk="1" hangingPunct="1"/>
            <a:r>
              <a:rPr lang="en-US" altLang="zh-CN" b="1" dirty="0">
                <a:ea typeface="黑体" panose="02010609060101010101" pitchFamily="49" charset="-122"/>
              </a:rPr>
              <a:t> </a:t>
            </a:r>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1031"/>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solidFill>
                  <a:srgbClr val="000000"/>
                </a:solidFill>
              </a:rPr>
              <a:t>91</a:t>
            </a:fld>
            <a:endParaRPr lang="en-US" altLang="zh-CN" dirty="0">
              <a:solidFill>
                <a:srgbClr val="000000"/>
              </a:solidFill>
            </a:endParaRPr>
          </a:p>
        </p:txBody>
      </p:sp>
      <p:sp>
        <p:nvSpPr>
          <p:cNvPr id="233475" name="Rectangle 2"/>
          <p:cNvSpPr>
            <a:spLocks noGrp="1" noRot="1" noChangeAspect="1" noTextEdit="1"/>
          </p:cNvSpPr>
          <p:nvPr>
            <p:ph type="sldImg"/>
          </p:nvPr>
        </p:nvSpPr>
        <p:spPr>
          <a:ln>
            <a:solidFill>
              <a:srgbClr val="000000">
                <a:alpha val="100000"/>
              </a:srgbClr>
            </a:solidFill>
            <a:miter lim="800000"/>
          </a:ln>
        </p:spPr>
      </p:sp>
      <p:sp>
        <p:nvSpPr>
          <p:cNvPr id="233476" name="Rectangle 3"/>
          <p:cNvSpPr>
            <a:spLocks noGrp="1"/>
          </p:cNvSpPr>
          <p:nvPr>
            <p:ph type="body" idx="1"/>
          </p:nvPr>
        </p:nvSpPr>
        <p:spPr>
          <a:noFill/>
          <a:ln>
            <a:noFill/>
          </a:ln>
        </p:spPr>
        <p:txBody>
          <a:bodyPr wrap="square" lIns="91440" tIns="45720" rIns="91440" bIns="45720" anchor="t"/>
          <a:lstStyle/>
          <a:p>
            <a:pPr lvl="0" eaLnBrk="1" hangingPunct="1">
              <a:lnSpc>
                <a:spcPct val="110000"/>
              </a:lnSpc>
              <a:spcBef>
                <a:spcPct val="50000"/>
              </a:spcBef>
            </a:pPr>
            <a:endParaRPr lang="zh-CN" altLang="en-US" sz="2400" dirty="0">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solidFill>
                  <a:srgbClr val="000000"/>
                </a:solidFill>
              </a:rPr>
              <a:t>95</a:t>
            </a:fld>
            <a:endParaRPr lang="en-US" altLang="zh-CN" dirty="0">
              <a:solidFill>
                <a:srgbClr val="000000"/>
              </a:solidFill>
            </a:endParaRPr>
          </a:p>
        </p:txBody>
      </p:sp>
      <p:sp>
        <p:nvSpPr>
          <p:cNvPr id="234499" name="Rectangle 2"/>
          <p:cNvSpPr>
            <a:spLocks noGrp="1" noRot="1" noChangeAspect="1" noTextEdit="1"/>
          </p:cNvSpPr>
          <p:nvPr>
            <p:ph type="sldImg"/>
          </p:nvPr>
        </p:nvSpPr>
        <p:spPr>
          <a:ln>
            <a:solidFill>
              <a:srgbClr val="000000">
                <a:alpha val="100000"/>
              </a:srgbClr>
            </a:solidFill>
            <a:miter lim="800000"/>
          </a:ln>
        </p:spPr>
      </p:sp>
      <p:sp>
        <p:nvSpPr>
          <p:cNvPr id="234500" name="Rectangle 3"/>
          <p:cNvSpPr>
            <a:spLocks noGrp="1"/>
          </p:cNvSpPr>
          <p:nvPr>
            <p:ph type="body" idx="1"/>
          </p:nvPr>
        </p:nvSpPr>
        <p:spPr>
          <a:noFill/>
          <a:ln>
            <a:noFill/>
          </a:ln>
        </p:spPr>
        <p:txBody>
          <a:bodyPr wrap="square" lIns="91440" tIns="45720" rIns="91440" bIns="45720" anchor="t"/>
          <a:lstStyle/>
          <a:p>
            <a:pPr lvl="0" eaLnBrk="1" hangingPunct="1">
              <a:spcBef>
                <a:spcPct val="50000"/>
              </a:spcBef>
            </a:pPr>
            <a:r>
              <a:rPr lang="en-US" altLang="zh-CN" dirty="0"/>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solidFill>
                  <a:srgbClr val="000000"/>
                </a:solidFill>
              </a:rPr>
              <a:t>100</a:t>
            </a:fld>
            <a:endParaRPr lang="en-US" altLang="zh-CN" dirty="0">
              <a:solidFill>
                <a:srgbClr val="000000"/>
              </a:solidFill>
            </a:endParaRPr>
          </a:p>
        </p:txBody>
      </p:sp>
      <p:sp>
        <p:nvSpPr>
          <p:cNvPr id="235523" name="Rectangle 2"/>
          <p:cNvSpPr>
            <a:spLocks noGrp="1" noRot="1" noChangeAspect="1" noTextEdit="1"/>
          </p:cNvSpPr>
          <p:nvPr>
            <p:ph type="sldImg"/>
          </p:nvPr>
        </p:nvSpPr>
        <p:spPr>
          <a:ln>
            <a:solidFill>
              <a:srgbClr val="000000">
                <a:alpha val="100000"/>
              </a:srgbClr>
            </a:solidFill>
            <a:miter lim="800000"/>
          </a:ln>
        </p:spPr>
      </p:sp>
      <p:sp>
        <p:nvSpPr>
          <p:cNvPr id="235524" name="Rectangle 3"/>
          <p:cNvSpPr>
            <a:spLocks noGrp="1"/>
          </p:cNvSpPr>
          <p:nvPr>
            <p:ph type="body" idx="1"/>
          </p:nvPr>
        </p:nvSpPr>
        <p:spPr>
          <a:noFill/>
          <a:ln>
            <a:noFill/>
          </a:ln>
        </p:spPr>
        <p:txBody>
          <a:bodyPr wrap="square" lIns="91440" tIns="45720" rIns="91440" bIns="45720" anchor="t"/>
          <a:lstStyle/>
          <a:p>
            <a:pPr lvl="0" eaLnBrk="1" hangingPunct="1">
              <a:spcBef>
                <a:spcPct val="50000"/>
              </a:spcBef>
            </a:pPr>
            <a:r>
              <a:rPr lang="en-US" altLang="zh-CN" dirty="0"/>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1031"/>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solidFill>
                  <a:srgbClr val="000000"/>
                </a:solidFill>
              </a:rPr>
              <a:t>6</a:t>
            </a:fld>
            <a:endParaRPr lang="en-US" altLang="zh-CN" dirty="0">
              <a:solidFill>
                <a:srgbClr val="000000"/>
              </a:solidFill>
            </a:endParaRPr>
          </a:p>
        </p:txBody>
      </p:sp>
      <p:sp>
        <p:nvSpPr>
          <p:cNvPr id="218115"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218116"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zh-CN" altLang="en-US" sz="2400" dirty="0">
              <a:latin typeface="楷体_GB2312" pitchFamily="49" charset="-122"/>
              <a:ea typeface="楷体_GB2312" pitchFamily="49"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solidFill>
                  <a:srgbClr val="000000"/>
                </a:solidFill>
              </a:rPr>
              <a:t>101</a:t>
            </a:fld>
            <a:endParaRPr lang="en-US" altLang="zh-CN" dirty="0">
              <a:solidFill>
                <a:srgbClr val="000000"/>
              </a:solidFill>
            </a:endParaRPr>
          </a:p>
        </p:txBody>
      </p:sp>
      <p:sp>
        <p:nvSpPr>
          <p:cNvPr id="236547" name="Rectangle 2"/>
          <p:cNvSpPr>
            <a:spLocks noGrp="1" noRot="1" noChangeAspect="1" noTextEdit="1"/>
          </p:cNvSpPr>
          <p:nvPr>
            <p:ph type="sldImg"/>
          </p:nvPr>
        </p:nvSpPr>
        <p:spPr>
          <a:ln>
            <a:solidFill>
              <a:srgbClr val="000000">
                <a:alpha val="100000"/>
              </a:srgbClr>
            </a:solidFill>
            <a:miter lim="800000"/>
          </a:ln>
        </p:spPr>
      </p:sp>
      <p:sp>
        <p:nvSpPr>
          <p:cNvPr id="236548" name="Rectangle 3"/>
          <p:cNvSpPr>
            <a:spLocks noGrp="1"/>
          </p:cNvSpPr>
          <p:nvPr>
            <p:ph type="body" idx="1"/>
          </p:nvPr>
        </p:nvSpPr>
        <p:spPr>
          <a:noFill/>
          <a:ln>
            <a:noFill/>
          </a:ln>
        </p:spPr>
        <p:txBody>
          <a:bodyPr wrap="square" lIns="91440" tIns="45720" rIns="91440" bIns="45720" anchor="t"/>
          <a:lstStyle/>
          <a:p>
            <a:pPr lvl="0" algn="just" eaLnBrk="1" hangingPunct="1">
              <a:spcBef>
                <a:spcPct val="50000"/>
              </a:spcBef>
            </a:pPr>
            <a:r>
              <a:rPr lang="en-US" altLang="zh-CN" dirty="0">
                <a:solidFill>
                  <a:srgbClr val="000000"/>
                </a:solidFill>
              </a:rPr>
              <a:t>	</a:t>
            </a:r>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1031"/>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solidFill>
                  <a:srgbClr val="000000"/>
                </a:solidFill>
              </a:rPr>
              <a:t>7</a:t>
            </a:fld>
            <a:endParaRPr lang="en-US" altLang="zh-CN" dirty="0">
              <a:solidFill>
                <a:srgbClr val="000000"/>
              </a:solidFill>
            </a:endParaRPr>
          </a:p>
        </p:txBody>
      </p:sp>
      <p:sp>
        <p:nvSpPr>
          <p:cNvPr id="219139"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219140"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lstStyle/>
          <a:p>
            <a:pPr lvl="0" eaLnBrk="1" hangingPunct="1"/>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1031"/>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solidFill>
                  <a:srgbClr val="000000"/>
                </a:solidFill>
              </a:rPr>
              <a:t>9</a:t>
            </a:fld>
            <a:endParaRPr lang="en-US" altLang="zh-CN" dirty="0">
              <a:solidFill>
                <a:srgbClr val="000000"/>
              </a:solidFill>
            </a:endParaRPr>
          </a:p>
        </p:txBody>
      </p:sp>
      <p:sp>
        <p:nvSpPr>
          <p:cNvPr id="220163"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220164"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lstStyle/>
          <a:p>
            <a:pPr marL="228600" lvl="0" indent="-228600" eaLnBrk="1" hangingPunct="1">
              <a:spcBef>
                <a:spcPct val="50000"/>
              </a:spcBef>
            </a:pPr>
            <a:endParaRPr lang="zh-CN" altLang="en-US"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TextEdit="1"/>
          </p:cNvSpPr>
          <p:nvPr>
            <p:ph type="sldImg"/>
          </p:nvPr>
        </p:nvSpPr>
        <p:spPr>
          <a:ln>
            <a:solidFill>
              <a:srgbClr val="000000">
                <a:alpha val="100000"/>
              </a:srgbClr>
            </a:solidFill>
            <a:miter lim="800000"/>
          </a:ln>
        </p:spPr>
      </p:sp>
      <p:sp>
        <p:nvSpPr>
          <p:cNvPr id="221187" name="Rectangle 3"/>
          <p:cNvSpPr>
            <a:spLocks noGrp="1"/>
          </p:cNvSpPr>
          <p:nvPr>
            <p:ph type="body" idx="1"/>
          </p:nvPr>
        </p:nvSpPr>
        <p:spPr>
          <a:noFill/>
          <a:ln>
            <a:noFill/>
          </a:ln>
        </p:spPr>
        <p:txBody>
          <a:bodyPr wrap="square" lIns="91440" tIns="45720" rIns="91440" bIns="45720" anchor="t"/>
          <a:lstStyle/>
          <a:p>
            <a:pPr lvl="0"/>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TextEdit="1"/>
          </p:cNvSpPr>
          <p:nvPr>
            <p:ph type="sldImg"/>
          </p:nvPr>
        </p:nvSpPr>
        <p:spPr>
          <a:ln>
            <a:solidFill>
              <a:srgbClr val="000000">
                <a:alpha val="100000"/>
              </a:srgbClr>
            </a:solidFill>
            <a:miter lim="800000"/>
          </a:ln>
        </p:spPr>
      </p:sp>
      <p:sp>
        <p:nvSpPr>
          <p:cNvPr id="222211" name="Rectangle 3"/>
          <p:cNvSpPr>
            <a:spLocks noGrp="1"/>
          </p:cNvSpPr>
          <p:nvPr>
            <p:ph type="body" idx="1"/>
          </p:nvPr>
        </p:nvSpPr>
        <p:spPr>
          <a:noFill/>
          <a:ln>
            <a:noFill/>
          </a:ln>
        </p:spPr>
        <p:txBody>
          <a:bodyPr wrap="square" lIns="91440" tIns="45720" rIns="91440" bIns="45720" anchor="t"/>
          <a:lstStyle/>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txBox="1">
            <a:spLocks noGrp="1"/>
          </p:cNvSpP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solidFill>
                  <a:srgbClr val="000000"/>
                </a:solidFill>
              </a:rPr>
              <a:t>17</a:t>
            </a:fld>
            <a:endParaRPr lang="en-US" altLang="zh-CN" dirty="0">
              <a:solidFill>
                <a:srgbClr val="000000"/>
              </a:solidFill>
            </a:endParaRPr>
          </a:p>
        </p:txBody>
      </p:sp>
      <p:sp>
        <p:nvSpPr>
          <p:cNvPr id="223235" name="Rectangle 2"/>
          <p:cNvSpPr>
            <a:spLocks noGrp="1" noRot="1" noChangeAspect="1" noTextEdit="1"/>
          </p:cNvSpPr>
          <p:nvPr>
            <p:ph type="sldImg"/>
          </p:nvPr>
        </p:nvSpPr>
        <p:spPr>
          <a:ln>
            <a:solidFill>
              <a:srgbClr val="000000">
                <a:alpha val="100000"/>
              </a:srgbClr>
            </a:solidFill>
            <a:miter lim="800000"/>
          </a:ln>
        </p:spPr>
      </p:sp>
      <p:sp>
        <p:nvSpPr>
          <p:cNvPr id="223236" name="Rectangle 3"/>
          <p:cNvSpPr>
            <a:spLocks noGrp="1"/>
          </p:cNvSpPr>
          <p:nvPr>
            <p:ph type="body" idx="1"/>
          </p:nvPr>
        </p:nvSpPr>
        <p:spPr>
          <a:xfrm>
            <a:off x="914400" y="4343400"/>
            <a:ext cx="5029200" cy="4114800"/>
          </a:xfrm>
          <a:noFill/>
          <a:ln>
            <a:noFill/>
          </a:ln>
        </p:spPr>
        <p:txBody>
          <a:bodyPr wrap="square" lIns="91440" tIns="45720" rIns="91440" bIns="45720" anchor="t"/>
          <a:lstStyle/>
          <a:p>
            <a:pPr lvl="0"/>
            <a:r>
              <a:rPr lang="zh-CN" altLang="en-US" dirty="0">
                <a:solidFill>
                  <a:srgbClr val="F9F9F9"/>
                </a:solidFill>
              </a:rPr>
              <a:t>整个二叉树可以一个指向根结点的指针表示。</a:t>
            </a:r>
            <a:r>
              <a:rPr lang="zh-CN" altLang="en-US" b="1" dirty="0">
                <a:solidFill>
                  <a:srgbClr val="FF3300"/>
                </a:solidFill>
              </a:rPr>
              <a:t>分支数目</a:t>
            </a:r>
            <a:r>
              <a:rPr lang="en-US" altLang="zh-CN" b="1" dirty="0">
                <a:solidFill>
                  <a:srgbClr val="FF3300"/>
                </a:solidFill>
              </a:rPr>
              <a:t>B=n-1</a:t>
            </a:r>
            <a:r>
              <a:rPr lang="zh-CN" altLang="en-US" b="1" dirty="0">
                <a:solidFill>
                  <a:srgbClr val="FF3300"/>
                </a:solidFill>
              </a:rPr>
              <a:t>，即非空的链域有</a:t>
            </a:r>
            <a:r>
              <a:rPr lang="en-US" altLang="zh-CN" b="1" dirty="0">
                <a:solidFill>
                  <a:srgbClr val="FF3300"/>
                </a:solidFill>
              </a:rPr>
              <a:t>n-1</a:t>
            </a:r>
            <a:r>
              <a:rPr lang="zh-CN" altLang="en-US" b="1" dirty="0">
                <a:solidFill>
                  <a:srgbClr val="FF3300"/>
                </a:solidFill>
              </a:rPr>
              <a:t>个，故空链域有</a:t>
            </a:r>
            <a:r>
              <a:rPr lang="en-US" altLang="zh-CN" b="1" dirty="0">
                <a:solidFill>
                  <a:srgbClr val="FF3300"/>
                </a:solidFill>
              </a:rPr>
              <a:t>2n-(n-1)=n+1</a:t>
            </a:r>
            <a:r>
              <a:rPr lang="zh-CN" altLang="en-US" b="1" dirty="0">
                <a:solidFill>
                  <a:srgbClr val="FF3300"/>
                </a:solidFill>
              </a:rPr>
              <a:t>个。</a:t>
            </a:r>
            <a:r>
              <a:rPr lang="zh-CN" altLang="en-US" dirty="0"/>
              <a:t> </a:t>
            </a:r>
            <a:endParaRPr lang="zh-CN" altLang="en-US" dirty="0">
              <a:solidFill>
                <a:srgbClr val="F9F9F9"/>
              </a:solidFill>
            </a:endParaRPr>
          </a:p>
          <a:p>
            <a:pPr lvl="0"/>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TextEdit="1"/>
          </p:cNvSpPr>
          <p:nvPr>
            <p:ph type="sldImg"/>
          </p:nvPr>
        </p:nvSpPr>
        <p:spPr>
          <a:ln>
            <a:solidFill>
              <a:srgbClr val="000000">
                <a:alpha val="100000"/>
              </a:srgbClr>
            </a:solidFill>
            <a:miter lim="800000"/>
          </a:ln>
        </p:spPr>
      </p:sp>
      <p:sp>
        <p:nvSpPr>
          <p:cNvPr id="224259" name="Rectangle 3"/>
          <p:cNvSpPr>
            <a:spLocks noGrp="1"/>
          </p:cNvSpPr>
          <p:nvPr>
            <p:ph type="body" idx="1"/>
          </p:nvPr>
        </p:nvSpPr>
        <p:spPr>
          <a:noFill/>
          <a:ln>
            <a:noFill/>
          </a:ln>
        </p:spPr>
        <p:txBody>
          <a:bodyPr wrap="square" lIns="91440" tIns="45720" rIns="91440" bIns="45720" anchor="t"/>
          <a:lstStyle/>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1031"/>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solidFill>
                  <a:srgbClr val="000000"/>
                </a:solidFill>
              </a:rPr>
              <a:t>19</a:t>
            </a:fld>
            <a:endParaRPr lang="en-US" altLang="zh-CN" dirty="0">
              <a:solidFill>
                <a:srgbClr val="000000"/>
              </a:solidFill>
            </a:endParaRPr>
          </a:p>
        </p:txBody>
      </p:sp>
      <p:sp>
        <p:nvSpPr>
          <p:cNvPr id="225283" name="Rectangle 2"/>
          <p:cNvSpPr>
            <a:spLocks noGrp="1" noRot="1" noChangeAspect="1" noTextEdit="1"/>
          </p:cNvSpPr>
          <p:nvPr>
            <p:ph type="sldImg"/>
          </p:nvPr>
        </p:nvSpPr>
        <p:spPr>
          <a:ln>
            <a:solidFill>
              <a:srgbClr val="000000">
                <a:alpha val="100000"/>
              </a:srgbClr>
            </a:solidFill>
            <a:miter lim="800000"/>
          </a:ln>
        </p:spPr>
      </p:sp>
      <p:sp>
        <p:nvSpPr>
          <p:cNvPr id="225284" name="Rectangle 3"/>
          <p:cNvSpPr>
            <a:spLocks noGrp="1"/>
          </p:cNvSpPr>
          <p:nvPr>
            <p:ph type="body" idx="1"/>
          </p:nvPr>
        </p:nvSpPr>
        <p:spPr>
          <a:noFill/>
          <a:ln>
            <a:noFill/>
          </a:ln>
        </p:spPr>
        <p:txBody>
          <a:bodyPr wrap="square" lIns="91440" tIns="45720" rIns="91440" bIns="45720" anchor="t"/>
          <a:lstStyle/>
          <a:p>
            <a:pPr lvl="0" eaLnBrk="1" hangingPunct="1"/>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6146" name="Freeform 7"/>
          <p:cNvSpPr/>
          <p:nvPr/>
        </p:nvSpPr>
        <p:spPr>
          <a:xfrm>
            <a:off x="609600" y="1219200"/>
            <a:ext cx="7924800" cy="914400"/>
          </a:xfrm>
          <a:custGeom>
            <a:avLst/>
            <a:gdLst/>
            <a:ahLst/>
            <a:cxnLst>
              <a:cxn ang="0">
                <a:pos x="0" y="836127360"/>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a:p>
        </p:txBody>
      </p:sp>
      <p:sp>
        <p:nvSpPr>
          <p:cNvPr id="6147" name="Line 8"/>
          <p:cNvSpPr/>
          <p:nvPr/>
        </p:nvSpPr>
        <p:spPr>
          <a:xfrm>
            <a:off x="1981200" y="5186363"/>
            <a:ext cx="6511925" cy="0"/>
          </a:xfrm>
          <a:prstGeom prst="line">
            <a:avLst/>
          </a:prstGeom>
          <a:ln w="25400" cap="flat" cmpd="sng">
            <a:solidFill>
              <a:schemeClr val="accent1"/>
            </a:solidFill>
            <a:prstDash val="solid"/>
            <a:headEnd type="none" w="med" len="med"/>
            <a:tailEnd type="none" w="med" len="med"/>
          </a:ln>
        </p:spPr>
      </p:sp>
      <p:grpSp>
        <p:nvGrpSpPr>
          <p:cNvPr id="6148" name="Group 9"/>
          <p:cNvGrpSpPr/>
          <p:nvPr userDrawn="1"/>
        </p:nvGrpSpPr>
        <p:grpSpPr>
          <a:xfrm>
            <a:off x="755650" y="1341438"/>
            <a:ext cx="1246188" cy="1371600"/>
            <a:chOff x="144" y="288"/>
            <a:chExt cx="785" cy="864"/>
          </a:xfrm>
        </p:grpSpPr>
        <p:sp>
          <p:nvSpPr>
            <p:cNvPr id="8" name="Rectangle 10"/>
            <p:cNvSpPr>
              <a:spLocks noChangeArrowheads="1"/>
            </p:cNvSpPr>
            <p:nvPr/>
          </p:nvSpPr>
          <p:spPr bwMode="auto">
            <a:xfrm>
              <a:off x="589" y="288"/>
              <a:ext cx="28" cy="5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11"/>
            <p:cNvSpPr>
              <a:spLocks noChangeArrowheads="1"/>
            </p:cNvSpPr>
            <p:nvPr/>
          </p:nvSpPr>
          <p:spPr bwMode="auto">
            <a:xfrm>
              <a:off x="526" y="288"/>
              <a:ext cx="28" cy="47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Rectangle 12"/>
            <p:cNvSpPr>
              <a:spLocks noChangeArrowheads="1"/>
            </p:cNvSpPr>
            <p:nvPr/>
          </p:nvSpPr>
          <p:spPr bwMode="auto">
            <a:xfrm>
              <a:off x="462" y="288"/>
              <a:ext cx="28" cy="40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3"/>
            <p:cNvSpPr>
              <a:spLocks noChangeArrowheads="1"/>
            </p:cNvSpPr>
            <p:nvPr/>
          </p:nvSpPr>
          <p:spPr bwMode="auto">
            <a:xfrm>
              <a:off x="398" y="288"/>
              <a:ext cx="28" cy="3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14"/>
            <p:cNvSpPr>
              <a:spLocks noChangeArrowheads="1"/>
            </p:cNvSpPr>
            <p:nvPr/>
          </p:nvSpPr>
          <p:spPr bwMode="auto">
            <a:xfrm>
              <a:off x="335" y="288"/>
              <a:ext cx="28" cy="26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15"/>
            <p:cNvSpPr>
              <a:spLocks noChangeArrowheads="1"/>
            </p:cNvSpPr>
            <p:nvPr/>
          </p:nvSpPr>
          <p:spPr bwMode="auto">
            <a:xfrm>
              <a:off x="271" y="288"/>
              <a:ext cx="28" cy="19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Rectangle 16"/>
            <p:cNvSpPr>
              <a:spLocks noChangeArrowheads="1"/>
            </p:cNvSpPr>
            <p:nvPr/>
          </p:nvSpPr>
          <p:spPr bwMode="auto">
            <a:xfrm>
              <a:off x="207" y="288"/>
              <a:ext cx="29" cy="1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Rectangle 17"/>
            <p:cNvSpPr>
              <a:spLocks noChangeArrowheads="1"/>
            </p:cNvSpPr>
            <p:nvPr/>
          </p:nvSpPr>
          <p:spPr bwMode="auto">
            <a:xfrm>
              <a:off x="144" y="288"/>
              <a:ext cx="28" cy="6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Rectangle 18"/>
            <p:cNvSpPr>
              <a:spLocks noChangeArrowheads="1"/>
            </p:cNvSpPr>
            <p:nvPr/>
          </p:nvSpPr>
          <p:spPr bwMode="auto">
            <a:xfrm>
              <a:off x="653" y="288"/>
              <a:ext cx="26" cy="5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19"/>
            <p:cNvSpPr>
              <a:spLocks noChangeArrowheads="1"/>
            </p:cNvSpPr>
            <p:nvPr/>
          </p:nvSpPr>
          <p:spPr bwMode="auto">
            <a:xfrm>
              <a:off x="715" y="288"/>
              <a:ext cx="26" cy="66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20"/>
            <p:cNvSpPr>
              <a:spLocks noChangeArrowheads="1"/>
            </p:cNvSpPr>
            <p:nvPr/>
          </p:nvSpPr>
          <p:spPr bwMode="auto">
            <a:xfrm>
              <a:off x="776" y="288"/>
              <a:ext cx="27" cy="7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Rectangle 21"/>
            <p:cNvSpPr>
              <a:spLocks noChangeArrowheads="1"/>
            </p:cNvSpPr>
            <p:nvPr/>
          </p:nvSpPr>
          <p:spPr bwMode="auto">
            <a:xfrm>
              <a:off x="839" y="288"/>
              <a:ext cx="28" cy="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Rectangle 22"/>
            <p:cNvSpPr>
              <a:spLocks noChangeArrowheads="1"/>
            </p:cNvSpPr>
            <p:nvPr/>
          </p:nvSpPr>
          <p:spPr bwMode="auto">
            <a:xfrm>
              <a:off x="902" y="288"/>
              <a:ext cx="27" cy="8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7170" name="Rectangle 2"/>
          <p:cNvSpPr>
            <a:spLocks noGrp="1" noChangeArrowheads="1"/>
          </p:cNvSpPr>
          <p:nvPr>
            <p:ph type="ctrTitle" hasCustomPrompt="1"/>
          </p:nvPr>
        </p:nvSpPr>
        <p:spPr>
          <a:xfrm>
            <a:off x="1908175" y="3573463"/>
            <a:ext cx="6624638" cy="1608137"/>
          </a:xfrm>
        </p:spPr>
        <p:txBody>
          <a:bodyPr/>
          <a:lstStyle>
            <a:lvl1pPr algn="ctr">
              <a:defRPr sz="8400" i="1">
                <a:ea typeface="华文新魏" panose="02010800040101010101" pitchFamily="2" charset="-122"/>
              </a:defRPr>
            </a:lvl1pPr>
          </a:lstStyle>
          <a:p>
            <a:r>
              <a:rPr lang="zh-CN" altLang="en-US" noProof="1"/>
              <a:t>单击此处编</a:t>
            </a:r>
          </a:p>
        </p:txBody>
      </p:sp>
      <p:sp>
        <p:nvSpPr>
          <p:cNvPr id="7171" name="Rectangle 3"/>
          <p:cNvSpPr>
            <a:spLocks noGrp="1" noChangeArrowheads="1"/>
          </p:cNvSpPr>
          <p:nvPr>
            <p:ph type="subTitle" idx="1" hasCustomPrompt="1"/>
          </p:nvPr>
        </p:nvSpPr>
        <p:spPr>
          <a:xfrm>
            <a:off x="2124075" y="1412875"/>
            <a:ext cx="6553200" cy="1150938"/>
          </a:xfrm>
        </p:spPr>
        <p:txBody>
          <a:bodyPr/>
          <a:lstStyle>
            <a:lvl1pPr marL="0" indent="0">
              <a:buFont typeface="Wingdings" panose="05000000000000000000" pitchFamily="2" charset="2"/>
              <a:buNone/>
              <a:defRPr sz="6000">
                <a:solidFill>
                  <a:schemeClr val="bg2"/>
                </a:solidFill>
                <a:effectLst>
                  <a:outerShdw blurRad="38100" dist="38100" dir="2700000" algn="tl">
                    <a:srgbClr val="C0C0C0"/>
                  </a:outerShdw>
                </a:effectLst>
                <a:latin typeface="MS Mincho" pitchFamily="49" charset="-128"/>
              </a:defRPr>
            </a:lvl1pPr>
          </a:lstStyle>
          <a:p>
            <a:r>
              <a:rPr lang="zh-CN" altLang="en-US" noProof="1"/>
              <a:t>单击此处</a:t>
            </a:r>
          </a:p>
        </p:txBody>
      </p:sp>
      <p:sp>
        <p:nvSpPr>
          <p:cNvPr id="2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eaLnBrk="1" hangingPunct="1">
              <a:buFontTx/>
              <a:buNone/>
              <a:defRPr sz="1200">
                <a:latin typeface="+mj-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lgn="ctr" eaLnBrk="1" hangingPunct="1">
              <a:buFontTx/>
              <a:buNone/>
              <a:defRPr sz="1200">
                <a:latin typeface="+mj-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p>
            <a:pPr lvl="0" algn="r" eaLnBrk="1" hangingPunct="1">
              <a:buChar char="•"/>
            </a:pPr>
            <a:fld id="{9A0DB2DC-4C9A-4742-B13C-FB6460FD3503}" type="slidenum">
              <a:rPr lang="zh-CN" altLang="en-US" sz="1200" dirty="0">
                <a:latin typeface="Garamond" panose="02020404030301010803" pitchFamily="18" charset="0"/>
              </a:rPr>
              <a:t>‹#›</a:t>
            </a:fld>
            <a:endParaRPr lang="zh-CN" altLang="en-US" sz="1200" dirty="0">
              <a:latin typeface="Garamond" panose="02020404030301010803"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64801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177800" y="188913"/>
            <a:ext cx="6384925" cy="64801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263650" y="404813"/>
            <a:ext cx="7772400" cy="720725"/>
          </a:xfrm>
        </p:spPr>
        <p:txBody>
          <a:bodyPr/>
          <a:lstStyle/>
          <a:p>
            <a:r>
              <a:rPr lang="zh-CN" altLang="en-US"/>
              <a:t>单击此处编辑母版标题样式</a:t>
            </a:r>
          </a:p>
        </p:txBody>
      </p:sp>
      <p:sp>
        <p:nvSpPr>
          <p:cNvPr id="3" name="内容占位符 2"/>
          <p:cNvSpPr>
            <a:spLocks noGrp="1"/>
          </p:cNvSpPr>
          <p:nvPr>
            <p:ph sz="quarter" idx="1"/>
          </p:nvPr>
        </p:nvSpPr>
        <p:spPr>
          <a:xfrm>
            <a:off x="685800" y="1319213"/>
            <a:ext cx="3810000" cy="2228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19213"/>
            <a:ext cx="3810000" cy="2228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3700463"/>
            <a:ext cx="3810000" cy="2230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700463"/>
            <a:ext cx="3810000" cy="2230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3"/>
          </p:nvPr>
        </p:nvSpPr>
        <p:spPr>
          <a:xfrm>
            <a:off x="3124200" y="6083300"/>
            <a:ext cx="2895600" cy="457200"/>
          </a:xfrm>
          <a:prstGeom prst="rect">
            <a:avLst/>
          </a:prstGeom>
        </p:spPr>
        <p:txBody>
          <a:bodyPr/>
          <a:lstStyle>
            <a:lvl1pPr eaLnBrk="1" hangingPunct="1">
              <a:buFont typeface="Arial" panose="020B0604020202020204" pitchFamily="34" charset="0"/>
              <a:buNone/>
              <a:defRPr>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6"/>
          <p:cNvSpPr>
            <a:spLocks noGrp="1" noChangeArrowheads="1"/>
          </p:cNvSpPr>
          <p:nvPr>
            <p:ph type="sldNum" sz="quarter" idx="14"/>
          </p:nvPr>
        </p:nvSpPr>
        <p:spPr>
          <a:xfrm>
            <a:off x="6934200" y="6324600"/>
            <a:ext cx="1905000" cy="457200"/>
          </a:xfrm>
          <a:prstGeom prst="rect">
            <a:avLst/>
          </a:prstGeom>
        </p:spPr>
        <p:txBody>
          <a:bodyPr vert="horz" wrap="square" lIns="91440" tIns="45720" rIns="91440" bIns="45720" numCol="1" anchor="t" anchorCtr="0" compatLnSpc="1"/>
          <a:lstStyle/>
          <a:p>
            <a:pPr lvl="0" eaLnBrk="1" hangingPunct="1">
              <a:buChar char="•"/>
            </a:pPr>
            <a:fld id="{9A0DB2DC-4C9A-4742-B13C-FB6460FD3503}" type="slidenum">
              <a:rPr lang="zh-CN" altLang="en-US" dirty="0"/>
              <a:t>‹#›</a:t>
            </a:fld>
            <a:endParaRPr lang="zh-CN" alt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0242" name="Freeform 7"/>
          <p:cNvSpPr/>
          <p:nvPr/>
        </p:nvSpPr>
        <p:spPr>
          <a:xfrm>
            <a:off x="609600" y="1219200"/>
            <a:ext cx="7924800" cy="914400"/>
          </a:xfrm>
          <a:custGeom>
            <a:avLst/>
            <a:gdLst/>
            <a:ahLst/>
            <a:cxnLst>
              <a:cxn ang="0">
                <a:pos x="0" y="836127360"/>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a:p>
        </p:txBody>
      </p:sp>
      <p:sp>
        <p:nvSpPr>
          <p:cNvPr id="10243" name="Line 8"/>
          <p:cNvSpPr/>
          <p:nvPr/>
        </p:nvSpPr>
        <p:spPr>
          <a:xfrm>
            <a:off x="1981200" y="5186363"/>
            <a:ext cx="6511925" cy="0"/>
          </a:xfrm>
          <a:prstGeom prst="line">
            <a:avLst/>
          </a:prstGeom>
          <a:ln w="25400" cap="flat" cmpd="sng">
            <a:solidFill>
              <a:schemeClr val="accent1"/>
            </a:solidFill>
            <a:prstDash val="solid"/>
            <a:headEnd type="none" w="med" len="med"/>
            <a:tailEnd type="none" w="med" len="med"/>
          </a:ln>
        </p:spPr>
      </p:sp>
      <p:grpSp>
        <p:nvGrpSpPr>
          <p:cNvPr id="10244" name="Group 9"/>
          <p:cNvGrpSpPr/>
          <p:nvPr userDrawn="1"/>
        </p:nvGrpSpPr>
        <p:grpSpPr>
          <a:xfrm>
            <a:off x="755650" y="1341438"/>
            <a:ext cx="1246188" cy="1371600"/>
            <a:chOff x="144" y="288"/>
            <a:chExt cx="785" cy="864"/>
          </a:xfrm>
        </p:grpSpPr>
        <p:sp>
          <p:nvSpPr>
            <p:cNvPr id="8" name="Rectangle 10"/>
            <p:cNvSpPr>
              <a:spLocks noChangeArrowheads="1"/>
            </p:cNvSpPr>
            <p:nvPr/>
          </p:nvSpPr>
          <p:spPr bwMode="auto">
            <a:xfrm>
              <a:off x="589" y="288"/>
              <a:ext cx="28" cy="5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11"/>
            <p:cNvSpPr>
              <a:spLocks noChangeArrowheads="1"/>
            </p:cNvSpPr>
            <p:nvPr/>
          </p:nvSpPr>
          <p:spPr bwMode="auto">
            <a:xfrm>
              <a:off x="526" y="288"/>
              <a:ext cx="28" cy="47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Rectangle 12"/>
            <p:cNvSpPr>
              <a:spLocks noChangeArrowheads="1"/>
            </p:cNvSpPr>
            <p:nvPr/>
          </p:nvSpPr>
          <p:spPr bwMode="auto">
            <a:xfrm>
              <a:off x="462" y="288"/>
              <a:ext cx="28" cy="40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3"/>
            <p:cNvSpPr>
              <a:spLocks noChangeArrowheads="1"/>
            </p:cNvSpPr>
            <p:nvPr/>
          </p:nvSpPr>
          <p:spPr bwMode="auto">
            <a:xfrm>
              <a:off x="398" y="288"/>
              <a:ext cx="28" cy="3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14"/>
            <p:cNvSpPr>
              <a:spLocks noChangeArrowheads="1"/>
            </p:cNvSpPr>
            <p:nvPr/>
          </p:nvSpPr>
          <p:spPr bwMode="auto">
            <a:xfrm>
              <a:off x="335" y="288"/>
              <a:ext cx="28" cy="26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15"/>
            <p:cNvSpPr>
              <a:spLocks noChangeArrowheads="1"/>
            </p:cNvSpPr>
            <p:nvPr/>
          </p:nvSpPr>
          <p:spPr bwMode="auto">
            <a:xfrm>
              <a:off x="271" y="288"/>
              <a:ext cx="28" cy="19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Rectangle 16"/>
            <p:cNvSpPr>
              <a:spLocks noChangeArrowheads="1"/>
            </p:cNvSpPr>
            <p:nvPr/>
          </p:nvSpPr>
          <p:spPr bwMode="auto">
            <a:xfrm>
              <a:off x="207" y="288"/>
              <a:ext cx="29" cy="1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Rectangle 17"/>
            <p:cNvSpPr>
              <a:spLocks noChangeArrowheads="1"/>
            </p:cNvSpPr>
            <p:nvPr/>
          </p:nvSpPr>
          <p:spPr bwMode="auto">
            <a:xfrm>
              <a:off x="144" y="288"/>
              <a:ext cx="28" cy="6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Rectangle 18"/>
            <p:cNvSpPr>
              <a:spLocks noChangeArrowheads="1"/>
            </p:cNvSpPr>
            <p:nvPr/>
          </p:nvSpPr>
          <p:spPr bwMode="auto">
            <a:xfrm>
              <a:off x="653" y="288"/>
              <a:ext cx="26" cy="5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19"/>
            <p:cNvSpPr>
              <a:spLocks noChangeArrowheads="1"/>
            </p:cNvSpPr>
            <p:nvPr/>
          </p:nvSpPr>
          <p:spPr bwMode="auto">
            <a:xfrm>
              <a:off x="715" y="288"/>
              <a:ext cx="26" cy="66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20"/>
            <p:cNvSpPr>
              <a:spLocks noChangeArrowheads="1"/>
            </p:cNvSpPr>
            <p:nvPr/>
          </p:nvSpPr>
          <p:spPr bwMode="auto">
            <a:xfrm>
              <a:off x="776" y="288"/>
              <a:ext cx="27" cy="7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Rectangle 21"/>
            <p:cNvSpPr>
              <a:spLocks noChangeArrowheads="1"/>
            </p:cNvSpPr>
            <p:nvPr/>
          </p:nvSpPr>
          <p:spPr bwMode="auto">
            <a:xfrm>
              <a:off x="839" y="288"/>
              <a:ext cx="28" cy="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Rectangle 22"/>
            <p:cNvSpPr>
              <a:spLocks noChangeArrowheads="1"/>
            </p:cNvSpPr>
            <p:nvPr/>
          </p:nvSpPr>
          <p:spPr bwMode="auto">
            <a:xfrm>
              <a:off x="902" y="288"/>
              <a:ext cx="27" cy="8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7170" name="Rectangle 2"/>
          <p:cNvSpPr>
            <a:spLocks noGrp="1" noChangeArrowheads="1"/>
          </p:cNvSpPr>
          <p:nvPr>
            <p:ph type="ctrTitle" hasCustomPrompt="1"/>
          </p:nvPr>
        </p:nvSpPr>
        <p:spPr>
          <a:xfrm>
            <a:off x="1908175" y="3573463"/>
            <a:ext cx="6624638" cy="1608137"/>
          </a:xfrm>
        </p:spPr>
        <p:txBody>
          <a:bodyPr/>
          <a:lstStyle>
            <a:lvl1pPr algn="ctr">
              <a:defRPr sz="8400" i="1">
                <a:ea typeface="华文新魏" panose="02010800040101010101" pitchFamily="2" charset="-122"/>
              </a:defRPr>
            </a:lvl1pPr>
          </a:lstStyle>
          <a:p>
            <a:r>
              <a:rPr lang="zh-CN" altLang="en-US"/>
              <a:t>单击此处编</a:t>
            </a:r>
          </a:p>
        </p:txBody>
      </p:sp>
      <p:sp>
        <p:nvSpPr>
          <p:cNvPr id="7171" name="Rectangle 3"/>
          <p:cNvSpPr>
            <a:spLocks noGrp="1" noChangeArrowheads="1"/>
          </p:cNvSpPr>
          <p:nvPr>
            <p:ph type="subTitle" idx="1" hasCustomPrompt="1"/>
          </p:nvPr>
        </p:nvSpPr>
        <p:spPr>
          <a:xfrm>
            <a:off x="2124075" y="1412875"/>
            <a:ext cx="6553200" cy="1150938"/>
          </a:xfrm>
        </p:spPr>
        <p:txBody>
          <a:bodyPr/>
          <a:lstStyle>
            <a:lvl1pPr marL="0" indent="0">
              <a:buFont typeface="Wingdings" panose="05000000000000000000" pitchFamily="2" charset="2"/>
              <a:buNone/>
              <a:defRPr sz="6000">
                <a:solidFill>
                  <a:schemeClr val="bg2"/>
                </a:solidFill>
                <a:effectLst>
                  <a:outerShdw blurRad="38100" dist="38100" dir="2700000" algn="tl">
                    <a:srgbClr val="C0C0C0"/>
                  </a:outerShdw>
                </a:effectLst>
                <a:latin typeface="MS Mincho" pitchFamily="49" charset="-128"/>
              </a:defRPr>
            </a:lvl1pPr>
          </a:lstStyle>
          <a:p>
            <a:r>
              <a:rPr lang="zh-CN" altLang="en-US"/>
              <a:t>单击此处</a:t>
            </a:r>
          </a:p>
        </p:txBody>
      </p:sp>
      <p:sp>
        <p:nvSpPr>
          <p:cNvPr id="2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a:latin typeface="+mj-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lgn="ctr" eaLnBrk="1" hangingPunct="1">
              <a:buFont typeface="Arial" panose="020B0604020202020204" pitchFamily="34" charset="0"/>
              <a:buNone/>
              <a:defRPr sz="1200">
                <a:latin typeface="+mj-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p>
            <a:pPr lvl="0" algn="r" eaLnBrk="1" hangingPunct="1">
              <a:buChar char="•"/>
            </a:pPr>
            <a:fld id="{9A0DB2DC-4C9A-4742-B13C-FB6460FD3503}" type="slidenum">
              <a:rPr lang="zh-CN" altLang="en-US" sz="1200" dirty="0">
                <a:latin typeface="Garamond" panose="02020404030301010803" pitchFamily="18" charset="0"/>
              </a:rPr>
              <a:t>‹#›</a:t>
            </a:fld>
            <a:endParaRPr lang="zh-CN" altLang="en-US" sz="1200" dirty="0">
              <a:latin typeface="Garamond" panose="02020404030301010803" pitchFamily="18" charset="0"/>
            </a:endParaRPr>
          </a:p>
        </p:txBody>
      </p:sp>
    </p:spTree>
  </p:cSld>
  <p:clrMapOvr>
    <a:masterClrMapping/>
  </p:clrMapOvr>
  <p:transition spd="slow">
    <p:push/>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77800" y="233645"/>
            <a:ext cx="8715375" cy="643544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slow">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77800" y="908050"/>
            <a:ext cx="4281488" cy="576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908050"/>
            <a:ext cx="4281487" cy="576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slow">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push/>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64801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7800" y="188913"/>
            <a:ext cx="6384925" cy="64801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cSld name="标题和四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2625" y="76200"/>
            <a:ext cx="7772400" cy="790575"/>
          </a:xfrm>
        </p:spPr>
        <p:txBody>
          <a:bodyPr/>
          <a:lstStyle/>
          <a:p>
            <a:r>
              <a:rPr lang="zh-CN" altLang="en-US"/>
              <a:t>单击此处编辑母版标题样式</a:t>
            </a:r>
          </a:p>
        </p:txBody>
      </p:sp>
      <p:sp>
        <p:nvSpPr>
          <p:cNvPr id="3" name="内容占位符 2"/>
          <p:cNvSpPr>
            <a:spLocks noGrp="1"/>
          </p:cNvSpPr>
          <p:nvPr>
            <p:ph sz="quarter" idx="1"/>
          </p:nvPr>
        </p:nvSpPr>
        <p:spPr>
          <a:xfrm>
            <a:off x="374650" y="1141413"/>
            <a:ext cx="4117975" cy="2462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5025" y="1141413"/>
            <a:ext cx="4119563" cy="2462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74650" y="3756025"/>
            <a:ext cx="4117975" cy="2463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5025" y="3756025"/>
            <a:ext cx="4119563" cy="2463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2"/>
          </p:nvPr>
        </p:nvSpPr>
        <p:spPr>
          <a:xfrm>
            <a:off x="6457950" y="6418263"/>
            <a:ext cx="1279525" cy="274638"/>
          </a:xfrm>
          <a:prstGeom prst="rect">
            <a:avLst/>
          </a:prstGeom>
        </p:spPr>
        <p:txBody>
          <a:bodyPr/>
          <a:lstStyle>
            <a:lvl1pPr eaLnBrk="1" hangingPunct="1">
              <a:defRPr>
                <a:solidFill>
                  <a:srgbClr val="000000"/>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3B5EF17-4232-4C0C-9BE3-8724EC0AB539}" type="datetime1">
              <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2020/2/10</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push/>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2290" name="Freeform 7"/>
          <p:cNvSpPr/>
          <p:nvPr/>
        </p:nvSpPr>
        <p:spPr>
          <a:xfrm>
            <a:off x="609600" y="1219200"/>
            <a:ext cx="7924800" cy="914400"/>
          </a:xfrm>
          <a:custGeom>
            <a:avLst/>
            <a:gdLst/>
            <a:ahLst/>
            <a:cxnLst>
              <a:cxn ang="0">
                <a:pos x="0" y="836127360"/>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a:p>
        </p:txBody>
      </p:sp>
      <p:sp>
        <p:nvSpPr>
          <p:cNvPr id="12291" name="Line 8"/>
          <p:cNvSpPr/>
          <p:nvPr/>
        </p:nvSpPr>
        <p:spPr>
          <a:xfrm>
            <a:off x="1981200" y="5186363"/>
            <a:ext cx="6511925" cy="0"/>
          </a:xfrm>
          <a:prstGeom prst="line">
            <a:avLst/>
          </a:prstGeom>
          <a:ln w="25400" cap="flat" cmpd="sng">
            <a:solidFill>
              <a:schemeClr val="accent1"/>
            </a:solidFill>
            <a:prstDash val="solid"/>
            <a:headEnd type="none" w="med" len="med"/>
            <a:tailEnd type="none" w="med" len="med"/>
          </a:ln>
        </p:spPr>
      </p:sp>
      <p:grpSp>
        <p:nvGrpSpPr>
          <p:cNvPr id="12292" name="Group 9"/>
          <p:cNvGrpSpPr/>
          <p:nvPr userDrawn="1"/>
        </p:nvGrpSpPr>
        <p:grpSpPr>
          <a:xfrm>
            <a:off x="755650" y="1341438"/>
            <a:ext cx="1246188" cy="1371600"/>
            <a:chOff x="144" y="288"/>
            <a:chExt cx="785" cy="864"/>
          </a:xfrm>
        </p:grpSpPr>
        <p:sp>
          <p:nvSpPr>
            <p:cNvPr id="8" name="Rectangle 10"/>
            <p:cNvSpPr>
              <a:spLocks noChangeArrowheads="1"/>
            </p:cNvSpPr>
            <p:nvPr/>
          </p:nvSpPr>
          <p:spPr bwMode="auto">
            <a:xfrm>
              <a:off x="589" y="288"/>
              <a:ext cx="28" cy="53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11"/>
            <p:cNvSpPr>
              <a:spLocks noChangeArrowheads="1"/>
            </p:cNvSpPr>
            <p:nvPr/>
          </p:nvSpPr>
          <p:spPr bwMode="auto">
            <a:xfrm>
              <a:off x="526" y="288"/>
              <a:ext cx="28" cy="47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 name="Rectangle 12"/>
            <p:cNvSpPr>
              <a:spLocks noChangeArrowheads="1"/>
            </p:cNvSpPr>
            <p:nvPr/>
          </p:nvSpPr>
          <p:spPr bwMode="auto">
            <a:xfrm>
              <a:off x="462" y="288"/>
              <a:ext cx="28" cy="401"/>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Rectangle 13"/>
            <p:cNvSpPr>
              <a:spLocks noChangeArrowheads="1"/>
            </p:cNvSpPr>
            <p:nvPr/>
          </p:nvSpPr>
          <p:spPr bwMode="auto">
            <a:xfrm>
              <a:off x="398" y="288"/>
              <a:ext cx="28" cy="3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Rectangle 14"/>
            <p:cNvSpPr>
              <a:spLocks noChangeArrowheads="1"/>
            </p:cNvSpPr>
            <p:nvPr/>
          </p:nvSpPr>
          <p:spPr bwMode="auto">
            <a:xfrm>
              <a:off x="335" y="288"/>
              <a:ext cx="28" cy="26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Rectangle 15"/>
            <p:cNvSpPr>
              <a:spLocks noChangeArrowheads="1"/>
            </p:cNvSpPr>
            <p:nvPr/>
          </p:nvSpPr>
          <p:spPr bwMode="auto">
            <a:xfrm>
              <a:off x="271" y="288"/>
              <a:ext cx="28" cy="19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 name="Rectangle 16"/>
            <p:cNvSpPr>
              <a:spLocks noChangeArrowheads="1"/>
            </p:cNvSpPr>
            <p:nvPr/>
          </p:nvSpPr>
          <p:spPr bwMode="auto">
            <a:xfrm>
              <a:off x="207" y="288"/>
              <a:ext cx="29" cy="13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5" name="Rectangle 17"/>
            <p:cNvSpPr>
              <a:spLocks noChangeArrowheads="1"/>
            </p:cNvSpPr>
            <p:nvPr/>
          </p:nvSpPr>
          <p:spPr bwMode="auto">
            <a:xfrm>
              <a:off x="144" y="288"/>
              <a:ext cx="28" cy="6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 name="Rectangle 18"/>
            <p:cNvSpPr>
              <a:spLocks noChangeArrowheads="1"/>
            </p:cNvSpPr>
            <p:nvPr/>
          </p:nvSpPr>
          <p:spPr bwMode="auto">
            <a:xfrm>
              <a:off x="653" y="288"/>
              <a:ext cx="26" cy="5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 name="Rectangle 19"/>
            <p:cNvSpPr>
              <a:spLocks noChangeArrowheads="1"/>
            </p:cNvSpPr>
            <p:nvPr/>
          </p:nvSpPr>
          <p:spPr bwMode="auto">
            <a:xfrm>
              <a:off x="715" y="288"/>
              <a:ext cx="26" cy="66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 name="Rectangle 20"/>
            <p:cNvSpPr>
              <a:spLocks noChangeArrowheads="1"/>
            </p:cNvSpPr>
            <p:nvPr/>
          </p:nvSpPr>
          <p:spPr bwMode="auto">
            <a:xfrm>
              <a:off x="776" y="288"/>
              <a:ext cx="27" cy="73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 name="Rectangle 21"/>
            <p:cNvSpPr>
              <a:spLocks noChangeArrowheads="1"/>
            </p:cNvSpPr>
            <p:nvPr/>
          </p:nvSpPr>
          <p:spPr bwMode="auto">
            <a:xfrm>
              <a:off x="839" y="288"/>
              <a:ext cx="28" cy="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 name="Rectangle 22"/>
            <p:cNvSpPr>
              <a:spLocks noChangeArrowheads="1"/>
            </p:cNvSpPr>
            <p:nvPr/>
          </p:nvSpPr>
          <p:spPr bwMode="auto">
            <a:xfrm>
              <a:off x="902" y="288"/>
              <a:ext cx="27" cy="86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7170" name="Rectangle 2"/>
          <p:cNvSpPr>
            <a:spLocks noGrp="1" noChangeArrowheads="1"/>
          </p:cNvSpPr>
          <p:nvPr>
            <p:ph type="ctrTitle" hasCustomPrompt="1"/>
          </p:nvPr>
        </p:nvSpPr>
        <p:spPr>
          <a:xfrm>
            <a:off x="1908175" y="3573463"/>
            <a:ext cx="6624638" cy="1608137"/>
          </a:xfrm>
        </p:spPr>
        <p:txBody>
          <a:bodyPr/>
          <a:lstStyle>
            <a:lvl1pPr algn="ctr">
              <a:defRPr sz="8400" i="1">
                <a:ea typeface="华文新魏" panose="02010800040101010101" pitchFamily="2" charset="-122"/>
              </a:defRPr>
            </a:lvl1pPr>
          </a:lstStyle>
          <a:p>
            <a:r>
              <a:rPr lang="zh-CN" altLang="en-US"/>
              <a:t>单击此处编</a:t>
            </a:r>
          </a:p>
        </p:txBody>
      </p:sp>
      <p:sp>
        <p:nvSpPr>
          <p:cNvPr id="7171" name="Rectangle 3"/>
          <p:cNvSpPr>
            <a:spLocks noGrp="1" noChangeArrowheads="1"/>
          </p:cNvSpPr>
          <p:nvPr>
            <p:ph type="subTitle" idx="1" hasCustomPrompt="1"/>
          </p:nvPr>
        </p:nvSpPr>
        <p:spPr>
          <a:xfrm>
            <a:off x="2124075" y="1412875"/>
            <a:ext cx="6553200" cy="1150938"/>
          </a:xfrm>
        </p:spPr>
        <p:txBody>
          <a:bodyPr/>
          <a:lstStyle>
            <a:lvl1pPr marL="0" indent="0">
              <a:buFont typeface="Wingdings" panose="05000000000000000000" pitchFamily="2" charset="2"/>
              <a:buNone/>
              <a:defRPr sz="6000">
                <a:solidFill>
                  <a:schemeClr val="bg2"/>
                </a:solidFill>
                <a:effectLst>
                  <a:outerShdw blurRad="38100" dist="38100" dir="2700000" algn="tl">
                    <a:srgbClr val="C0C0C0"/>
                  </a:outerShdw>
                </a:effectLst>
                <a:latin typeface="MS Mincho" pitchFamily="49" charset="-128"/>
              </a:defRPr>
            </a:lvl1pPr>
          </a:lstStyle>
          <a:p>
            <a:r>
              <a:rPr lang="zh-CN" altLang="en-US"/>
              <a:t>单击此处</a:t>
            </a:r>
          </a:p>
        </p:txBody>
      </p:sp>
      <p:sp>
        <p:nvSpPr>
          <p:cNvPr id="2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a:latin typeface="+mj-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lgn="ctr" eaLnBrk="1" hangingPunct="1">
              <a:buFont typeface="Arial" panose="020B0604020202020204" pitchFamily="34" charset="0"/>
              <a:buNone/>
              <a:defRPr sz="1200">
                <a:latin typeface="+mj-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p>
            <a:pPr lvl="0" algn="r" eaLnBrk="1" hangingPunct="1">
              <a:buChar char="•"/>
            </a:pPr>
            <a:fld id="{9A0DB2DC-4C9A-4742-B13C-FB6460FD3503}" type="slidenum">
              <a:rPr lang="zh-CN" altLang="en-US" sz="1200" dirty="0">
                <a:latin typeface="Garamond" panose="02020404030301010803" pitchFamily="18" charset="0"/>
              </a:rPr>
              <a:t>‹#›</a:t>
            </a:fld>
            <a:endParaRPr lang="zh-CN" altLang="en-US" sz="1200" dirty="0">
              <a:latin typeface="Garamond" panose="02020404030301010803" pitchFamily="18" charset="0"/>
            </a:endParaRPr>
          </a:p>
        </p:txBody>
      </p:sp>
    </p:spTree>
  </p:cSld>
  <p:clrMapOvr>
    <a:masterClrMapping/>
  </p:clrMapOvr>
  <p:transition spd="slow">
    <p:push/>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77800" y="233645"/>
            <a:ext cx="8715375" cy="643544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77800" y="233645"/>
            <a:ext cx="8715375" cy="643544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77800" y="908050"/>
            <a:ext cx="4281488" cy="576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908050"/>
            <a:ext cx="4281487" cy="576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slow">
    <p:push/>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64801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7800" y="188913"/>
            <a:ext cx="6384925" cy="64801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Char cha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Char cha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Char cha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Char cha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Char cha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Char cha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Char cha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Char cha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Char cha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Char cha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Char cha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177800" y="908050"/>
            <a:ext cx="4281488" cy="576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11688" y="908050"/>
            <a:ext cx="4281487" cy="576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3.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250825" y="188913"/>
            <a:ext cx="7931150" cy="584200"/>
          </a:xfrm>
          <a:prstGeom prst="rect">
            <a:avLst/>
          </a:prstGeom>
          <a:noFill/>
          <a:ln w="9525">
            <a:noFill/>
          </a:ln>
        </p:spPr>
        <p:txBody>
          <a:bodyPr/>
          <a:lstStyle/>
          <a:p>
            <a:pPr lvl="0"/>
            <a:r>
              <a:rPr lang="zh-CN" altLang="en-US" dirty="0"/>
              <a:t>单击此处编辑母版标题样式</a:t>
            </a:r>
          </a:p>
        </p:txBody>
      </p:sp>
      <p:sp>
        <p:nvSpPr>
          <p:cNvPr id="1027" name="Rectangle 3"/>
          <p:cNvSpPr>
            <a:spLocks noGrp="1"/>
          </p:cNvSpPr>
          <p:nvPr>
            <p:ph type="body"/>
          </p:nvPr>
        </p:nvSpPr>
        <p:spPr>
          <a:xfrm>
            <a:off x="177800" y="908050"/>
            <a:ext cx="8715375" cy="5761038"/>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Freeform 7"/>
          <p:cNvSpPr/>
          <p:nvPr/>
        </p:nvSpPr>
        <p:spPr>
          <a:xfrm>
            <a:off x="161925" y="142875"/>
            <a:ext cx="8229600" cy="609600"/>
          </a:xfrm>
          <a:custGeom>
            <a:avLst/>
            <a:gdLst/>
            <a:ahLst/>
            <a:cxnLst>
              <a:cxn ang="0">
                <a:pos x="0" y="371612160"/>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250825" y="188913"/>
            <a:ext cx="7931150" cy="584200"/>
          </a:xfrm>
          <a:prstGeom prst="rect">
            <a:avLst/>
          </a:prstGeom>
          <a:noFill/>
          <a:ln w="9525">
            <a:noFill/>
          </a:ln>
        </p:spPr>
        <p:txBody>
          <a:bodyPr/>
          <a:lstStyle/>
          <a:p>
            <a:pPr lvl="0"/>
            <a:r>
              <a:rPr lang="zh-CN" altLang="en-US" dirty="0"/>
              <a:t>单击此处编辑母版标题样式</a:t>
            </a:r>
          </a:p>
        </p:txBody>
      </p:sp>
      <p:sp>
        <p:nvSpPr>
          <p:cNvPr id="3075" name="Rectangle 3"/>
          <p:cNvSpPr>
            <a:spLocks noGrp="1"/>
          </p:cNvSpPr>
          <p:nvPr>
            <p:ph type="body" idx="1"/>
          </p:nvPr>
        </p:nvSpPr>
        <p:spPr>
          <a:xfrm>
            <a:off x="177800" y="908050"/>
            <a:ext cx="8715375" cy="5761038"/>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076" name="Freeform 7"/>
          <p:cNvSpPr/>
          <p:nvPr userDrawn="1"/>
        </p:nvSpPr>
        <p:spPr>
          <a:xfrm>
            <a:off x="161925" y="142875"/>
            <a:ext cx="8229600" cy="609600"/>
          </a:xfrm>
          <a:custGeom>
            <a:avLst/>
            <a:gdLst/>
            <a:ahLst/>
            <a:cxnLst>
              <a:cxn ang="0">
                <a:pos x="0" y="371612160"/>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spd="slow">
    <p:push/>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250825" y="188913"/>
            <a:ext cx="7931150" cy="584200"/>
          </a:xfrm>
          <a:prstGeom prst="rect">
            <a:avLst/>
          </a:prstGeom>
          <a:noFill/>
          <a:ln w="9525">
            <a:noFill/>
          </a:ln>
        </p:spPr>
        <p:txBody>
          <a:bodyPr/>
          <a:lstStyle/>
          <a:p>
            <a:pPr lvl="0"/>
            <a:r>
              <a:rPr lang="zh-CN" altLang="en-US" dirty="0"/>
              <a:t>单击此处编辑母版标题样式</a:t>
            </a:r>
          </a:p>
        </p:txBody>
      </p:sp>
      <p:sp>
        <p:nvSpPr>
          <p:cNvPr id="4099" name="Rectangle 3"/>
          <p:cNvSpPr>
            <a:spLocks noGrp="1"/>
          </p:cNvSpPr>
          <p:nvPr>
            <p:ph type="body" idx="1"/>
          </p:nvPr>
        </p:nvSpPr>
        <p:spPr>
          <a:xfrm>
            <a:off x="177800" y="908050"/>
            <a:ext cx="8715375" cy="5761038"/>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0" name="Freeform 7"/>
          <p:cNvSpPr/>
          <p:nvPr userDrawn="1"/>
        </p:nvSpPr>
        <p:spPr>
          <a:xfrm>
            <a:off x="161925" y="142875"/>
            <a:ext cx="8229600" cy="609600"/>
          </a:xfrm>
          <a:custGeom>
            <a:avLst/>
            <a:gdLst/>
            <a:ahLst/>
            <a:cxnLst>
              <a:cxn ang="0">
                <a:pos x="0" y="371612160"/>
              </a:cxn>
              <a:cxn ang="0">
                <a:pos x="0" y="0"/>
              </a:cxn>
              <a:cxn ang="0">
                <a:pos x="2147483647" y="0"/>
              </a:cxn>
            </a:cxnLst>
            <a:rect l="0" t="0" r="0" b="0"/>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spd="slow">
    <p:push/>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标题占位符 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5123" name="文本占位符 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Char char="•"/>
            </a:pPr>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0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10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21.xml"/><Relationship Id="rId1" Type="http://schemas.openxmlformats.org/officeDocument/2006/relationships/vmlDrawing" Target="../drawings/vmlDrawing4.vml"/><Relationship Id="rId5" Type="http://schemas.openxmlformats.org/officeDocument/2006/relationships/image" Target="../media/image21.wmf"/><Relationship Id="rId4" Type="http://schemas.openxmlformats.org/officeDocument/2006/relationships/oleObject" Target="../embeddings/oleObject8.bin"/></Relationships>
</file>

<file path=ppt/slides/_rels/slide103.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1.xml"/></Relationships>
</file>

<file path=ppt/slides/_rels/slide104.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4.wav"/><Relationship Id="rId1" Type="http://schemas.openxmlformats.org/officeDocument/2006/relationships/slideLayout" Target="../slideLayouts/slideLayout21.xml"/></Relationships>
</file>

<file path=ppt/slides/_rels/slide105.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4.wav"/><Relationship Id="rId1" Type="http://schemas.openxmlformats.org/officeDocument/2006/relationships/slideLayout" Target="../slideLayouts/slideLayout21.xml"/><Relationship Id="rId4" Type="http://schemas.openxmlformats.org/officeDocument/2006/relationships/image" Target="../media/image22.jpeg"/></Relationships>
</file>

<file path=ppt/slides/_rels/slide106.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10.wav"/><Relationship Id="rId1" Type="http://schemas.openxmlformats.org/officeDocument/2006/relationships/slideLayout" Target="../slideLayouts/slideLayout21.xml"/><Relationship Id="rId4" Type="http://schemas.openxmlformats.org/officeDocument/2006/relationships/audio" Target="../media/audio2.wav"/></Relationships>
</file>

<file path=ppt/slides/_rels/slide107.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oleObject" Target="../embeddings/oleObject14.bin"/><Relationship Id="rId18" Type="http://schemas.openxmlformats.org/officeDocument/2006/relationships/image" Target="../media/image30.emf"/><Relationship Id="rId26" Type="http://schemas.openxmlformats.org/officeDocument/2006/relationships/image" Target="../media/image34.emf"/><Relationship Id="rId3" Type="http://schemas.openxmlformats.org/officeDocument/2006/relationships/oleObject" Target="../embeddings/oleObject9.bin"/><Relationship Id="rId21" Type="http://schemas.openxmlformats.org/officeDocument/2006/relationships/oleObject" Target="../embeddings/oleObject18.bin"/><Relationship Id="rId7" Type="http://schemas.openxmlformats.org/officeDocument/2006/relationships/oleObject" Target="../embeddings/oleObject11.bin"/><Relationship Id="rId12" Type="http://schemas.openxmlformats.org/officeDocument/2006/relationships/image" Target="../media/image27.emf"/><Relationship Id="rId17" Type="http://schemas.openxmlformats.org/officeDocument/2006/relationships/oleObject" Target="../embeddings/oleObject16.bin"/><Relationship Id="rId25" Type="http://schemas.openxmlformats.org/officeDocument/2006/relationships/oleObject" Target="../embeddings/oleObject20.bin"/><Relationship Id="rId2" Type="http://schemas.openxmlformats.org/officeDocument/2006/relationships/slideLayout" Target="../slideLayouts/slideLayout26.xml"/><Relationship Id="rId16" Type="http://schemas.openxmlformats.org/officeDocument/2006/relationships/image" Target="../media/image29.emf"/><Relationship Id="rId20" Type="http://schemas.openxmlformats.org/officeDocument/2006/relationships/image" Target="../media/image31.emf"/><Relationship Id="rId29" Type="http://schemas.openxmlformats.org/officeDocument/2006/relationships/oleObject" Target="../embeddings/oleObject22.bin"/><Relationship Id="rId1" Type="http://schemas.openxmlformats.org/officeDocument/2006/relationships/vmlDrawing" Target="../drawings/vmlDrawing5.vml"/><Relationship Id="rId6" Type="http://schemas.openxmlformats.org/officeDocument/2006/relationships/image" Target="../media/image24.emf"/><Relationship Id="rId11" Type="http://schemas.openxmlformats.org/officeDocument/2006/relationships/oleObject" Target="../embeddings/oleObject13.bin"/><Relationship Id="rId24" Type="http://schemas.openxmlformats.org/officeDocument/2006/relationships/image" Target="../media/image33.emf"/><Relationship Id="rId5" Type="http://schemas.openxmlformats.org/officeDocument/2006/relationships/oleObject" Target="../embeddings/oleObject10.bin"/><Relationship Id="rId15" Type="http://schemas.openxmlformats.org/officeDocument/2006/relationships/oleObject" Target="../embeddings/oleObject15.bin"/><Relationship Id="rId23" Type="http://schemas.openxmlformats.org/officeDocument/2006/relationships/oleObject" Target="../embeddings/oleObject19.bin"/><Relationship Id="rId28" Type="http://schemas.openxmlformats.org/officeDocument/2006/relationships/image" Target="../media/image35.emf"/><Relationship Id="rId10" Type="http://schemas.openxmlformats.org/officeDocument/2006/relationships/image" Target="../media/image26.emf"/><Relationship Id="rId19" Type="http://schemas.openxmlformats.org/officeDocument/2006/relationships/oleObject" Target="../embeddings/oleObject17.bin"/><Relationship Id="rId4" Type="http://schemas.openxmlformats.org/officeDocument/2006/relationships/image" Target="../media/image23.emf"/><Relationship Id="rId9" Type="http://schemas.openxmlformats.org/officeDocument/2006/relationships/oleObject" Target="../embeddings/oleObject12.bin"/><Relationship Id="rId14" Type="http://schemas.openxmlformats.org/officeDocument/2006/relationships/image" Target="../media/image28.emf"/><Relationship Id="rId22" Type="http://schemas.openxmlformats.org/officeDocument/2006/relationships/image" Target="../media/image32.emf"/><Relationship Id="rId27" Type="http://schemas.openxmlformats.org/officeDocument/2006/relationships/oleObject" Target="../embeddings/oleObject21.bin"/><Relationship Id="rId30" Type="http://schemas.openxmlformats.org/officeDocument/2006/relationships/image" Target="../media/image3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0.xml"/><Relationship Id="rId1" Type="http://schemas.openxmlformats.org/officeDocument/2006/relationships/slideLayout" Target="../slideLayouts/slideLayout21.xml"/><Relationship Id="rId5" Type="http://schemas.openxmlformats.org/officeDocument/2006/relationships/audio" Target="../media/audio1.wav"/><Relationship Id="rId4" Type="http://schemas.openxmlformats.org/officeDocument/2006/relationships/audio" Target="../media/audio4.wav"/></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slide" Target="slide76.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34.xml"/><Relationship Id="rId5" Type="http://schemas.openxmlformats.org/officeDocument/2006/relationships/image" Target="../media/image12.jpeg"/><Relationship Id="rId4" Type="http://schemas.openxmlformats.org/officeDocument/2006/relationships/audio" Target="../media/audio4.wav"/></Relationships>
</file>

<file path=ppt/slides/_rels/slide3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5.wav"/><Relationship Id="rId1" Type="http://schemas.openxmlformats.org/officeDocument/2006/relationships/slideLayout" Target="../slideLayouts/slideLayout34.xml"/><Relationship Id="rId6" Type="http://schemas.openxmlformats.org/officeDocument/2006/relationships/image" Target="../media/image13.jpeg"/><Relationship Id="rId5" Type="http://schemas.openxmlformats.org/officeDocument/2006/relationships/audio" Target="../media/audio6.wav"/><Relationship Id="rId4" Type="http://schemas.openxmlformats.org/officeDocument/2006/relationships/audio" Target="../media/audio4.wav"/></Relationships>
</file>

<file path=ppt/slides/_rels/slide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34.xml"/><Relationship Id="rId6" Type="http://schemas.openxmlformats.org/officeDocument/2006/relationships/image" Target="../media/image12.jpeg"/><Relationship Id="rId5" Type="http://schemas.openxmlformats.org/officeDocument/2006/relationships/audio" Target="../media/audio7.wav"/><Relationship Id="rId4" Type="http://schemas.openxmlformats.org/officeDocument/2006/relationships/audio" Target="../media/audio4.wav"/></Relationships>
</file>

<file path=ppt/slides/_rels/slide3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audio" Target="../media/audio1.wav"/><Relationship Id="rId7" Type="http://schemas.openxmlformats.org/officeDocument/2006/relationships/image" Target="../media/image12.jpeg"/><Relationship Id="rId2" Type="http://schemas.openxmlformats.org/officeDocument/2006/relationships/audio" Target="../media/audio4.wav"/><Relationship Id="rId1" Type="http://schemas.openxmlformats.org/officeDocument/2006/relationships/slideLayout" Target="../slideLayouts/slideLayout34.xml"/><Relationship Id="rId6" Type="http://schemas.openxmlformats.org/officeDocument/2006/relationships/audio" Target="../media/audio9.wav"/><Relationship Id="rId5" Type="http://schemas.openxmlformats.org/officeDocument/2006/relationships/audio" Target="../media/audio2.wav"/><Relationship Id="rId4" Type="http://schemas.openxmlformats.org/officeDocument/2006/relationships/audio" Target="../media/audio8.wav"/></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notesSlide" Target="../notesSlides/notesSlide1.xml"/><Relationship Id="rId7" Type="http://schemas.openxmlformats.org/officeDocument/2006/relationships/oleObject" Target="../embeddings/oleObject1.bin"/><Relationship Id="rId2" Type="http://schemas.openxmlformats.org/officeDocument/2006/relationships/slideLayout" Target="../slideLayouts/slideLayout21.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audio" Target="../media/audio2.wav"/><Relationship Id="rId10" Type="http://schemas.openxmlformats.org/officeDocument/2006/relationships/image" Target="../media/image3.wmf"/><Relationship Id="rId4" Type="http://schemas.openxmlformats.org/officeDocument/2006/relationships/audio" Target="../media/audio1.wav"/><Relationship Id="rId9"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34.xml"/></Relationships>
</file>

<file path=ppt/slides/_rels/slide75.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3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7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3.xml"/><Relationship Id="rId1" Type="http://schemas.openxmlformats.org/officeDocument/2006/relationships/slideLayout" Target="../slideLayouts/slideLayout28.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audio" Target="../media/audio3.wav"/><Relationship Id="rId7" Type="http://schemas.openxmlformats.org/officeDocument/2006/relationships/image" Target="../media/image6.wmf"/><Relationship Id="rId2" Type="http://schemas.openxmlformats.org/officeDocument/2006/relationships/slideLayout" Target="../slideLayouts/slideLayout21.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7.wmf"/></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4.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oleObject" Target="../embeddings/oleObject7.bin"/></Relationships>
</file>

<file path=ppt/slides/_rels/slide81.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17.png"/><Relationship Id="rId1" Type="http://schemas.openxmlformats.org/officeDocument/2006/relationships/slideLayout" Target="../slideLayouts/slideLayout3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5.xml"/><Relationship Id="rId1" Type="http://schemas.openxmlformats.org/officeDocument/2006/relationships/slideLayout" Target="../slideLayouts/slideLayout34.xml"/><Relationship Id="rId4" Type="http://schemas.openxmlformats.org/officeDocument/2006/relationships/image" Target="../media/image1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audio" Target="../media/audio2.wav"/></Relationships>
</file>

<file path=ppt/slides/_rels/slide9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0.xml"/></Relationships>
</file>

<file path=ppt/slides/_rels/slide9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7.xml"/><Relationship Id="rId1" Type="http://schemas.openxmlformats.org/officeDocument/2006/relationships/slideLayout" Target="../slideLayouts/slideLayout34.xml"/><Relationship Id="rId4" Type="http://schemas.openxmlformats.org/officeDocument/2006/relationships/audio" Target="../media/audio4.wav"/></Relationships>
</file>

<file path=ppt/slides/_rels/slide92.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2.wav"/><Relationship Id="rId1" Type="http://schemas.openxmlformats.org/officeDocument/2006/relationships/slideLayout" Target="../slideLayouts/slideLayout3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9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97.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3" Type="http://schemas.openxmlformats.org/officeDocument/2006/relationships/audio" Target="../media/audio10.wav"/><Relationship Id="rId2" Type="http://schemas.openxmlformats.org/officeDocument/2006/relationships/audio" Target="../media/audio4.wav"/><Relationship Id="rId1" Type="http://schemas.openxmlformats.org/officeDocument/2006/relationships/slideLayout" Target="../slideLayouts/slideLayout2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4" name="Rectangle 2"/>
          <p:cNvSpPr txBox="1"/>
          <p:nvPr/>
        </p:nvSpPr>
        <p:spPr bwMode="auto">
          <a:xfrm>
            <a:off x="1016000" y="3563938"/>
            <a:ext cx="6985000" cy="2478088"/>
          </a:xfrm>
          <a:prstGeom prst="rect">
            <a:avLst/>
          </a:prstGeom>
          <a:noFill/>
          <a:ln w="9525">
            <a:noFill/>
            <a:miter lim="800000"/>
          </a:ln>
        </p:spPr>
        <p:txBody>
          <a:bodyPr anchor="ctr">
            <a:normAutofit/>
          </a:bodyPr>
          <a:lstStyle/>
          <a:p>
            <a:pPr marR="0" algn="ctr" defTabSz="914400" eaLnBrk="1" hangingPunct="1">
              <a:buClrTx/>
              <a:buSzTx/>
              <a:buFontTx/>
              <a:buNone/>
              <a:defRPr/>
            </a:pPr>
            <a:r>
              <a:rPr kumimoji="0" lang="zh-CN" altLang="en-US" sz="5400" b="1" kern="0" cap="none" spc="0" normalizeH="0" baseline="0" noProof="0" dirty="0">
                <a:solidFill>
                  <a:srgbClr val="FF0000"/>
                </a:solidFill>
                <a:latin typeface="+mn-ea"/>
                <a:ea typeface="+mn-ea"/>
                <a:cs typeface="+mj-cs"/>
              </a:rPr>
              <a:t>数据结构</a:t>
            </a:r>
            <a:r>
              <a:rPr kumimoji="0" lang="en-US" altLang="zh-CN" sz="5400" b="1" kern="0" cap="none" spc="0" normalizeH="0" baseline="0" noProof="0" dirty="0">
                <a:solidFill>
                  <a:srgbClr val="FF0000"/>
                </a:solidFill>
                <a:latin typeface="+mn-ea"/>
                <a:ea typeface="+mn-ea"/>
                <a:cs typeface="+mj-cs"/>
              </a:rPr>
              <a:t>1</a:t>
            </a:r>
            <a:endParaRPr kumimoji="0" lang="zh-CN" altLang="en-US" sz="5400" b="1" kern="0" cap="none" spc="0" normalizeH="0" baseline="0" noProof="0" dirty="0">
              <a:solidFill>
                <a:srgbClr val="FF0000"/>
              </a:solidFill>
              <a:latin typeface="+mn-ea"/>
              <a:ea typeface="+mn-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p:nvPr/>
        </p:nvSpPr>
        <p:spPr>
          <a:xfrm>
            <a:off x="341313" y="819150"/>
            <a:ext cx="8605837" cy="522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50000"/>
              </a:spcBef>
              <a:buClrTx/>
              <a:buSzPct val="100000"/>
              <a:buNone/>
            </a:pPr>
            <a:r>
              <a:rPr lang="zh-CN" altLang="en-US" sz="2800" dirty="0">
                <a:solidFill>
                  <a:srgbClr val="000000"/>
                </a:solidFill>
                <a:latin typeface="仿宋_GB2312"/>
              </a:rPr>
              <a:t>满二叉树和完全二叉树</a:t>
            </a:r>
            <a:endParaRPr lang="zh-CN" altLang="en-US" sz="2800" b="0" dirty="0">
              <a:solidFill>
                <a:srgbClr val="000000"/>
              </a:solidFill>
              <a:latin typeface="Times New Roman" panose="02020603050405020304" pitchFamily="18" charset="0"/>
            </a:endParaRPr>
          </a:p>
        </p:txBody>
      </p:sp>
      <p:sp>
        <p:nvSpPr>
          <p:cNvPr id="96259" name="Rectangle 4"/>
          <p:cNvSpPr/>
          <p:nvPr/>
        </p:nvSpPr>
        <p:spPr>
          <a:xfrm>
            <a:off x="2438400" y="2524125"/>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pic>
        <p:nvPicPr>
          <p:cNvPr id="96260" name="Picture 3" descr="6-5"/>
          <p:cNvPicPr>
            <a:picLocks noChangeAspect="1"/>
          </p:cNvPicPr>
          <p:nvPr/>
        </p:nvPicPr>
        <p:blipFill>
          <a:blip r:embed="rId2"/>
          <a:stretch>
            <a:fillRect/>
          </a:stretch>
        </p:blipFill>
        <p:spPr>
          <a:xfrm>
            <a:off x="522288" y="1719263"/>
            <a:ext cx="7794625" cy="3635375"/>
          </a:xfrm>
          <a:prstGeom prst="rect">
            <a:avLst/>
          </a:prstGeom>
          <a:noFill/>
          <a:ln w="9525">
            <a:noFill/>
          </a:ln>
        </p:spPr>
      </p:pic>
      <p:sp>
        <p:nvSpPr>
          <p:cNvPr id="10" name="Text Box 3"/>
          <p:cNvSpPr txBox="1">
            <a:spLocks noChangeArrowheads="1"/>
          </p:cNvSpPr>
          <p:nvPr/>
        </p:nvSpPr>
        <p:spPr bwMode="auto">
          <a:xfrm>
            <a:off x="0" y="188913"/>
            <a:ext cx="6248400" cy="641350"/>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en-US" altLang="zh-CN" sz="36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6.2.2  </a:t>
            </a:r>
            <a:r>
              <a:rPr kumimoji="0" lang="zh-CN" altLang="en-US" sz="36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二叉树的性质</a:t>
            </a:r>
          </a:p>
        </p:txBody>
      </p:sp>
    </p:spTree>
  </p:cSld>
  <p:clrMapOvr>
    <a:masterClrMapping/>
  </p:clrMapOvr>
  <p:transition spd="slow">
    <p:split orient="vert"/>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3"/>
          <p:cNvSpPr txBox="1"/>
          <p:nvPr/>
        </p:nvSpPr>
        <p:spPr>
          <a:xfrm>
            <a:off x="250825" y="549275"/>
            <a:ext cx="8534400" cy="1260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ea typeface="楷体_GB2312" pitchFamily="49" charset="-122"/>
              </a:rPr>
              <a:t>Insert( )</a:t>
            </a:r>
            <a:r>
              <a:rPr lang="zh-CN" altLang="en-US" sz="1800" b="0" dirty="0">
                <a:solidFill>
                  <a:srgbClr val="000000"/>
                </a:solidFill>
                <a:ea typeface="楷体_GB2312" pitchFamily="49" charset="-122"/>
              </a:rPr>
              <a:t>：在堆的</a:t>
            </a:r>
            <a:r>
              <a:rPr lang="zh-CN" altLang="en-US" sz="1800" dirty="0">
                <a:solidFill>
                  <a:srgbClr val="FF3300"/>
                </a:solidFill>
                <a:ea typeface="楷体_GB2312" pitchFamily="49" charset="-122"/>
              </a:rPr>
              <a:t>后面</a:t>
            </a:r>
            <a:r>
              <a:rPr lang="zh-CN" altLang="en-US" sz="1800" b="0" dirty="0">
                <a:solidFill>
                  <a:srgbClr val="000000"/>
                </a:solidFill>
                <a:ea typeface="楷体_GB2312" pitchFamily="49" charset="-122"/>
              </a:rPr>
              <a:t>插入一个数据元素。</a:t>
            </a:r>
          </a:p>
          <a:p>
            <a:pPr marL="0" lvl="0" indent="0" eaLnBrk="1" hangingPunct="1">
              <a:spcBef>
                <a:spcPct val="10000"/>
              </a:spcBef>
              <a:buClrTx/>
              <a:buSzPct val="100000"/>
              <a:buNone/>
            </a:pPr>
            <a:r>
              <a:rPr lang="zh-CN" altLang="en-US" sz="1800" b="0" dirty="0">
                <a:solidFill>
                  <a:srgbClr val="000000"/>
                </a:solidFill>
                <a:ea typeface="楷体_GB2312" pitchFamily="49" charset="-122"/>
              </a:rPr>
              <a:t>问题：可能破坏堆的性质。</a:t>
            </a:r>
          </a:p>
          <a:p>
            <a:pPr marL="0" lvl="0" indent="0" eaLnBrk="1" hangingPunct="1">
              <a:spcBef>
                <a:spcPct val="10000"/>
              </a:spcBef>
              <a:buClrTx/>
              <a:buSzPct val="100000"/>
              <a:buNone/>
            </a:pPr>
            <a:r>
              <a:rPr lang="zh-CN" altLang="en-US" sz="1800" b="0" dirty="0">
                <a:solidFill>
                  <a:srgbClr val="000000"/>
                </a:solidFill>
                <a:ea typeface="楷体_GB2312" pitchFamily="49" charset="-122"/>
              </a:rPr>
              <a:t>解决：调用</a:t>
            </a:r>
            <a:r>
              <a:rPr lang="en-US" altLang="zh-CN" sz="1800" b="0" dirty="0">
                <a:solidFill>
                  <a:srgbClr val="000000"/>
                </a:solidFill>
                <a:ea typeface="楷体_GB2312" pitchFamily="49" charset="-122"/>
              </a:rPr>
              <a:t>FilterUp( )</a:t>
            </a:r>
            <a:r>
              <a:rPr lang="zh-CN" altLang="en-US" sz="1800" b="0" dirty="0">
                <a:solidFill>
                  <a:srgbClr val="000000"/>
                </a:solidFill>
                <a:ea typeface="楷体_GB2312" pitchFamily="49" charset="-122"/>
              </a:rPr>
              <a:t>函数，</a:t>
            </a:r>
            <a:r>
              <a:rPr lang="zh-CN" altLang="en-US" sz="1800" dirty="0">
                <a:solidFill>
                  <a:srgbClr val="333399"/>
                </a:solidFill>
                <a:ea typeface="楷体_GB2312" pitchFamily="49" charset="-122"/>
              </a:rPr>
              <a:t>自下而上</a:t>
            </a:r>
            <a:r>
              <a:rPr lang="zh-CN" altLang="en-US" sz="1800" b="0" dirty="0">
                <a:solidFill>
                  <a:srgbClr val="000000"/>
                </a:solidFill>
                <a:ea typeface="楷体_GB2312" pitchFamily="49" charset="-122"/>
              </a:rPr>
              <a:t>调整。 </a:t>
            </a:r>
          </a:p>
        </p:txBody>
      </p:sp>
      <p:grpSp>
        <p:nvGrpSpPr>
          <p:cNvPr id="2" name="Group 63"/>
          <p:cNvGrpSpPr/>
          <p:nvPr/>
        </p:nvGrpSpPr>
        <p:grpSpPr>
          <a:xfrm>
            <a:off x="2411413" y="4708525"/>
            <a:ext cx="454025" cy="812800"/>
            <a:chOff x="1519" y="2024"/>
            <a:chExt cx="286" cy="512"/>
          </a:xfrm>
        </p:grpSpPr>
        <p:sp>
          <p:nvSpPr>
            <p:cNvPr id="183346" name="Line 57"/>
            <p:cNvSpPr/>
            <p:nvPr/>
          </p:nvSpPr>
          <p:spPr>
            <a:xfrm>
              <a:off x="1519" y="2024"/>
              <a:ext cx="144" cy="288"/>
            </a:xfrm>
            <a:prstGeom prst="line">
              <a:avLst/>
            </a:prstGeom>
            <a:ln w="12700" cap="flat" cmpd="sng">
              <a:solidFill>
                <a:srgbClr val="00CC99"/>
              </a:solidFill>
              <a:prstDash val="solid"/>
              <a:headEnd type="none" w="med" len="med"/>
              <a:tailEnd type="none" w="med" len="med"/>
            </a:ln>
          </p:spPr>
        </p:sp>
        <p:sp>
          <p:nvSpPr>
            <p:cNvPr id="183347" name="Oval 61"/>
            <p:cNvSpPr>
              <a:spLocks noChangeAspect="1"/>
            </p:cNvSpPr>
            <p:nvPr/>
          </p:nvSpPr>
          <p:spPr>
            <a:xfrm>
              <a:off x="1565" y="2296"/>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D60093"/>
                  </a:solidFill>
                </a:rPr>
                <a:t>14</a:t>
              </a:r>
            </a:p>
          </p:txBody>
        </p:sp>
      </p:grpSp>
      <p:grpSp>
        <p:nvGrpSpPr>
          <p:cNvPr id="3" name="Group 104"/>
          <p:cNvGrpSpPr/>
          <p:nvPr/>
        </p:nvGrpSpPr>
        <p:grpSpPr>
          <a:xfrm>
            <a:off x="385763" y="3114675"/>
            <a:ext cx="4572000" cy="2971800"/>
            <a:chOff x="249" y="1026"/>
            <a:chExt cx="2880" cy="1872"/>
          </a:xfrm>
        </p:grpSpPr>
        <p:grpSp>
          <p:nvGrpSpPr>
            <p:cNvPr id="183314" name="Group 11"/>
            <p:cNvGrpSpPr/>
            <p:nvPr/>
          </p:nvGrpSpPr>
          <p:grpSpPr>
            <a:xfrm>
              <a:off x="249" y="1026"/>
              <a:ext cx="2668" cy="1510"/>
              <a:chOff x="1858" y="1661"/>
              <a:chExt cx="2668" cy="1510"/>
            </a:xfrm>
          </p:grpSpPr>
          <p:sp>
            <p:nvSpPr>
              <p:cNvPr id="183327" name="Oval 12"/>
              <p:cNvSpPr>
                <a:spLocks noChangeAspect="1"/>
              </p:cNvSpPr>
              <p:nvPr/>
            </p:nvSpPr>
            <p:spPr>
              <a:xfrm>
                <a:off x="2941" y="2429"/>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23</a:t>
                </a:r>
              </a:p>
            </p:txBody>
          </p:sp>
          <p:sp>
            <p:nvSpPr>
              <p:cNvPr id="183328" name="Oval 13"/>
              <p:cNvSpPr>
                <a:spLocks noChangeAspect="1"/>
              </p:cNvSpPr>
              <p:nvPr/>
            </p:nvSpPr>
            <p:spPr>
              <a:xfrm>
                <a:off x="3997" y="1997"/>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74</a:t>
                </a:r>
              </a:p>
            </p:txBody>
          </p:sp>
          <p:sp>
            <p:nvSpPr>
              <p:cNvPr id="183329" name="Oval 14"/>
              <p:cNvSpPr>
                <a:spLocks noChangeAspect="1"/>
              </p:cNvSpPr>
              <p:nvPr/>
            </p:nvSpPr>
            <p:spPr>
              <a:xfrm>
                <a:off x="2701" y="1997"/>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16</a:t>
                </a:r>
              </a:p>
            </p:txBody>
          </p:sp>
          <p:sp>
            <p:nvSpPr>
              <p:cNvPr id="183330" name="Oval 15"/>
              <p:cNvSpPr>
                <a:spLocks noChangeAspect="1"/>
              </p:cNvSpPr>
              <p:nvPr/>
            </p:nvSpPr>
            <p:spPr>
              <a:xfrm>
                <a:off x="3373" y="1661"/>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11</a:t>
                </a:r>
              </a:p>
            </p:txBody>
          </p:sp>
          <p:sp>
            <p:nvSpPr>
              <p:cNvPr id="183331" name="Oval 16"/>
              <p:cNvSpPr>
                <a:spLocks noChangeAspect="1"/>
              </p:cNvSpPr>
              <p:nvPr/>
            </p:nvSpPr>
            <p:spPr>
              <a:xfrm>
                <a:off x="2221" y="2429"/>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29</a:t>
                </a:r>
              </a:p>
            </p:txBody>
          </p:sp>
          <p:sp>
            <p:nvSpPr>
              <p:cNvPr id="183332" name="Oval 17"/>
              <p:cNvSpPr>
                <a:spLocks noChangeAspect="1"/>
              </p:cNvSpPr>
              <p:nvPr/>
            </p:nvSpPr>
            <p:spPr>
              <a:xfrm>
                <a:off x="1858" y="2931"/>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35</a:t>
                </a:r>
              </a:p>
            </p:txBody>
          </p:sp>
          <p:sp>
            <p:nvSpPr>
              <p:cNvPr id="183333" name="Line 18"/>
              <p:cNvSpPr/>
              <p:nvPr/>
            </p:nvSpPr>
            <p:spPr>
              <a:xfrm>
                <a:off x="4189" y="2189"/>
                <a:ext cx="240" cy="240"/>
              </a:xfrm>
              <a:prstGeom prst="line">
                <a:avLst/>
              </a:prstGeom>
              <a:ln w="12700" cap="flat" cmpd="sng">
                <a:solidFill>
                  <a:srgbClr val="00CC99"/>
                </a:solidFill>
                <a:prstDash val="solid"/>
                <a:headEnd type="none" w="med" len="med"/>
                <a:tailEnd type="none" w="med" len="med"/>
              </a:ln>
            </p:spPr>
          </p:sp>
          <p:sp>
            <p:nvSpPr>
              <p:cNvPr id="183334" name="Line 19"/>
              <p:cNvSpPr/>
              <p:nvPr/>
            </p:nvSpPr>
            <p:spPr>
              <a:xfrm>
                <a:off x="2893" y="2237"/>
                <a:ext cx="144" cy="192"/>
              </a:xfrm>
              <a:prstGeom prst="line">
                <a:avLst/>
              </a:prstGeom>
              <a:ln w="12700" cap="flat" cmpd="sng">
                <a:solidFill>
                  <a:srgbClr val="00CC99"/>
                </a:solidFill>
                <a:prstDash val="solid"/>
                <a:headEnd type="none" w="med" len="med"/>
                <a:tailEnd type="none" w="med" len="med"/>
              </a:ln>
            </p:spPr>
          </p:sp>
          <p:sp>
            <p:nvSpPr>
              <p:cNvPr id="183335" name="Line 20"/>
              <p:cNvSpPr/>
              <p:nvPr/>
            </p:nvSpPr>
            <p:spPr>
              <a:xfrm flipH="1">
                <a:off x="3853" y="2189"/>
                <a:ext cx="192" cy="240"/>
              </a:xfrm>
              <a:prstGeom prst="line">
                <a:avLst/>
              </a:prstGeom>
              <a:ln w="12700" cap="flat" cmpd="sng">
                <a:solidFill>
                  <a:srgbClr val="00CC99"/>
                </a:solidFill>
                <a:prstDash val="solid"/>
                <a:headEnd type="none" w="med" len="med"/>
                <a:tailEnd type="none" w="med" len="med"/>
              </a:ln>
            </p:spPr>
          </p:sp>
          <p:sp>
            <p:nvSpPr>
              <p:cNvPr id="183336" name="Line 21"/>
              <p:cNvSpPr/>
              <p:nvPr/>
            </p:nvSpPr>
            <p:spPr>
              <a:xfrm flipH="1">
                <a:off x="2413" y="2189"/>
                <a:ext cx="288" cy="240"/>
              </a:xfrm>
              <a:prstGeom prst="line">
                <a:avLst/>
              </a:prstGeom>
              <a:ln w="12700" cap="flat" cmpd="sng">
                <a:solidFill>
                  <a:srgbClr val="00CC99"/>
                </a:solidFill>
                <a:prstDash val="solid"/>
                <a:headEnd type="none" w="med" len="med"/>
                <a:tailEnd type="none" w="med" len="med"/>
              </a:ln>
            </p:spPr>
          </p:sp>
          <p:sp>
            <p:nvSpPr>
              <p:cNvPr id="183337" name="Line 22"/>
              <p:cNvSpPr/>
              <p:nvPr/>
            </p:nvSpPr>
            <p:spPr>
              <a:xfrm flipH="1">
                <a:off x="2941" y="1805"/>
                <a:ext cx="432" cy="240"/>
              </a:xfrm>
              <a:prstGeom prst="line">
                <a:avLst/>
              </a:prstGeom>
              <a:ln w="12700" cap="flat" cmpd="sng">
                <a:solidFill>
                  <a:srgbClr val="00CC99"/>
                </a:solidFill>
                <a:prstDash val="solid"/>
                <a:headEnd type="none" w="med" len="med"/>
                <a:tailEnd type="none" w="med" len="med"/>
              </a:ln>
            </p:spPr>
          </p:sp>
          <p:sp>
            <p:nvSpPr>
              <p:cNvPr id="183338" name="Line 23"/>
              <p:cNvSpPr/>
              <p:nvPr/>
            </p:nvSpPr>
            <p:spPr>
              <a:xfrm>
                <a:off x="3613" y="1805"/>
                <a:ext cx="384" cy="240"/>
              </a:xfrm>
              <a:prstGeom prst="line">
                <a:avLst/>
              </a:prstGeom>
              <a:ln w="12700" cap="flat" cmpd="sng">
                <a:solidFill>
                  <a:srgbClr val="00CC99"/>
                </a:solidFill>
                <a:prstDash val="solid"/>
                <a:headEnd type="none" w="med" len="med"/>
                <a:tailEnd type="none" w="med" len="med"/>
              </a:ln>
            </p:spPr>
          </p:sp>
          <p:sp>
            <p:nvSpPr>
              <p:cNvPr id="183339" name="Line 24"/>
              <p:cNvSpPr/>
              <p:nvPr/>
            </p:nvSpPr>
            <p:spPr>
              <a:xfrm flipH="1">
                <a:off x="1981" y="2621"/>
                <a:ext cx="288" cy="336"/>
              </a:xfrm>
              <a:prstGeom prst="line">
                <a:avLst/>
              </a:prstGeom>
              <a:ln w="12700" cap="flat" cmpd="sng">
                <a:solidFill>
                  <a:srgbClr val="00CC99"/>
                </a:solidFill>
                <a:prstDash val="solid"/>
                <a:headEnd type="none" w="med" len="med"/>
                <a:tailEnd type="none" w="med" len="med"/>
              </a:ln>
            </p:spPr>
          </p:sp>
          <p:sp>
            <p:nvSpPr>
              <p:cNvPr id="183340" name="Line 25"/>
              <p:cNvSpPr/>
              <p:nvPr/>
            </p:nvSpPr>
            <p:spPr>
              <a:xfrm>
                <a:off x="2365" y="2669"/>
                <a:ext cx="144" cy="288"/>
              </a:xfrm>
              <a:prstGeom prst="line">
                <a:avLst/>
              </a:prstGeom>
              <a:ln w="12700" cap="flat" cmpd="sng">
                <a:solidFill>
                  <a:srgbClr val="00CC99"/>
                </a:solidFill>
                <a:prstDash val="solid"/>
                <a:headEnd type="none" w="med" len="med"/>
                <a:tailEnd type="none" w="med" len="med"/>
              </a:ln>
            </p:spPr>
          </p:sp>
          <p:sp>
            <p:nvSpPr>
              <p:cNvPr id="183341" name="Line 26"/>
              <p:cNvSpPr/>
              <p:nvPr/>
            </p:nvSpPr>
            <p:spPr>
              <a:xfrm flipH="1">
                <a:off x="2893" y="2669"/>
                <a:ext cx="144" cy="288"/>
              </a:xfrm>
              <a:prstGeom prst="line">
                <a:avLst/>
              </a:prstGeom>
              <a:ln w="12700" cap="flat" cmpd="sng">
                <a:solidFill>
                  <a:srgbClr val="00CC99"/>
                </a:solidFill>
                <a:prstDash val="solid"/>
                <a:headEnd type="none" w="med" len="med"/>
                <a:tailEnd type="none" w="med" len="med"/>
              </a:ln>
            </p:spPr>
          </p:sp>
          <p:sp>
            <p:nvSpPr>
              <p:cNvPr id="183342" name="Oval 27"/>
              <p:cNvSpPr>
                <a:spLocks noChangeAspect="1"/>
              </p:cNvSpPr>
              <p:nvPr/>
            </p:nvSpPr>
            <p:spPr>
              <a:xfrm>
                <a:off x="4286" y="2432"/>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80</a:t>
                </a:r>
              </a:p>
            </p:txBody>
          </p:sp>
          <p:sp>
            <p:nvSpPr>
              <p:cNvPr id="183343" name="Oval 28"/>
              <p:cNvSpPr>
                <a:spLocks noChangeAspect="1"/>
              </p:cNvSpPr>
              <p:nvPr/>
            </p:nvSpPr>
            <p:spPr>
              <a:xfrm>
                <a:off x="3702" y="2432"/>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99</a:t>
                </a:r>
              </a:p>
            </p:txBody>
          </p:sp>
          <p:sp>
            <p:nvSpPr>
              <p:cNvPr id="183344" name="Oval 29"/>
              <p:cNvSpPr>
                <a:spLocks noChangeAspect="1"/>
              </p:cNvSpPr>
              <p:nvPr/>
            </p:nvSpPr>
            <p:spPr>
              <a:xfrm>
                <a:off x="2381" y="2931"/>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62</a:t>
                </a:r>
              </a:p>
            </p:txBody>
          </p:sp>
          <p:sp>
            <p:nvSpPr>
              <p:cNvPr id="183345" name="Oval 30"/>
              <p:cNvSpPr>
                <a:spLocks noChangeAspect="1"/>
              </p:cNvSpPr>
              <p:nvPr/>
            </p:nvSpPr>
            <p:spPr>
              <a:xfrm>
                <a:off x="2789" y="2931"/>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57</a:t>
                </a:r>
              </a:p>
            </p:txBody>
          </p:sp>
        </p:grpSp>
        <p:grpSp>
          <p:nvGrpSpPr>
            <p:cNvPr id="183315" name="Group 100"/>
            <p:cNvGrpSpPr/>
            <p:nvPr/>
          </p:nvGrpSpPr>
          <p:grpSpPr>
            <a:xfrm>
              <a:off x="249" y="2659"/>
              <a:ext cx="2880" cy="239"/>
              <a:chOff x="249" y="2659"/>
              <a:chExt cx="2880" cy="239"/>
            </a:xfrm>
          </p:grpSpPr>
          <p:grpSp>
            <p:nvGrpSpPr>
              <p:cNvPr id="183316" name="Group 98"/>
              <p:cNvGrpSpPr/>
              <p:nvPr/>
            </p:nvGrpSpPr>
            <p:grpSpPr>
              <a:xfrm>
                <a:off x="249" y="2659"/>
                <a:ext cx="2592" cy="239"/>
                <a:chOff x="249" y="2659"/>
                <a:chExt cx="2592" cy="239"/>
              </a:xfrm>
            </p:grpSpPr>
            <p:sp>
              <p:nvSpPr>
                <p:cNvPr id="183318" name="Text Box 87"/>
                <p:cNvSpPr txBox="1"/>
                <p:nvPr/>
              </p:nvSpPr>
              <p:spPr>
                <a:xfrm>
                  <a:off x="249" y="2659"/>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11</a:t>
                  </a:r>
                </a:p>
              </p:txBody>
            </p:sp>
            <p:sp>
              <p:nvSpPr>
                <p:cNvPr id="183319" name="Text Box 88"/>
                <p:cNvSpPr txBox="1"/>
                <p:nvPr/>
              </p:nvSpPr>
              <p:spPr>
                <a:xfrm>
                  <a:off x="537" y="2659"/>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16</a:t>
                  </a:r>
                </a:p>
              </p:txBody>
            </p:sp>
            <p:sp>
              <p:nvSpPr>
                <p:cNvPr id="183320" name="Text Box 89"/>
                <p:cNvSpPr txBox="1"/>
                <p:nvPr/>
              </p:nvSpPr>
              <p:spPr>
                <a:xfrm>
                  <a:off x="825" y="2659"/>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74</a:t>
                  </a:r>
                </a:p>
              </p:txBody>
            </p:sp>
            <p:sp>
              <p:nvSpPr>
                <p:cNvPr id="183321" name="Text Box 90"/>
                <p:cNvSpPr txBox="1"/>
                <p:nvPr/>
              </p:nvSpPr>
              <p:spPr>
                <a:xfrm>
                  <a:off x="1113" y="2659"/>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29</a:t>
                  </a:r>
                </a:p>
              </p:txBody>
            </p:sp>
            <p:sp>
              <p:nvSpPr>
                <p:cNvPr id="183322" name="Text Box 91"/>
                <p:cNvSpPr txBox="1"/>
                <p:nvPr/>
              </p:nvSpPr>
              <p:spPr>
                <a:xfrm>
                  <a:off x="1401" y="2659"/>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23</a:t>
                  </a:r>
                </a:p>
              </p:txBody>
            </p:sp>
            <p:sp>
              <p:nvSpPr>
                <p:cNvPr id="183323" name="Text Box 92"/>
                <p:cNvSpPr txBox="1"/>
                <p:nvPr/>
              </p:nvSpPr>
              <p:spPr>
                <a:xfrm>
                  <a:off x="1689" y="2659"/>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99</a:t>
                  </a:r>
                </a:p>
              </p:txBody>
            </p:sp>
            <p:sp>
              <p:nvSpPr>
                <p:cNvPr id="183324" name="Text Box 93"/>
                <p:cNvSpPr txBox="1"/>
                <p:nvPr/>
              </p:nvSpPr>
              <p:spPr>
                <a:xfrm>
                  <a:off x="1977" y="2659"/>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80</a:t>
                  </a:r>
                </a:p>
              </p:txBody>
            </p:sp>
            <p:sp>
              <p:nvSpPr>
                <p:cNvPr id="183325" name="Text Box 94"/>
                <p:cNvSpPr txBox="1"/>
                <p:nvPr/>
              </p:nvSpPr>
              <p:spPr>
                <a:xfrm>
                  <a:off x="2265" y="2659"/>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35</a:t>
                  </a:r>
                </a:p>
              </p:txBody>
            </p:sp>
            <p:sp>
              <p:nvSpPr>
                <p:cNvPr id="183326" name="Text Box 95"/>
                <p:cNvSpPr txBox="1"/>
                <p:nvPr/>
              </p:nvSpPr>
              <p:spPr>
                <a:xfrm>
                  <a:off x="2553" y="2659"/>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62</a:t>
                  </a:r>
                </a:p>
              </p:txBody>
            </p:sp>
          </p:grpSp>
          <p:sp>
            <p:nvSpPr>
              <p:cNvPr id="183317" name="Text Box 96"/>
              <p:cNvSpPr txBox="1"/>
              <p:nvPr/>
            </p:nvSpPr>
            <p:spPr>
              <a:xfrm>
                <a:off x="2841" y="2659"/>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57</a:t>
                </a:r>
              </a:p>
            </p:txBody>
          </p:sp>
        </p:grpSp>
      </p:grpSp>
      <p:sp>
        <p:nvSpPr>
          <p:cNvPr id="358499" name="Text Box 99"/>
          <p:cNvSpPr txBox="1"/>
          <p:nvPr/>
        </p:nvSpPr>
        <p:spPr>
          <a:xfrm>
            <a:off x="4978400" y="5716588"/>
            <a:ext cx="457200" cy="379412"/>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D60093"/>
                </a:solidFill>
              </a:rPr>
              <a:t>14</a:t>
            </a:r>
          </a:p>
        </p:txBody>
      </p:sp>
      <p:grpSp>
        <p:nvGrpSpPr>
          <p:cNvPr id="7" name="Group 106"/>
          <p:cNvGrpSpPr/>
          <p:nvPr/>
        </p:nvGrpSpPr>
        <p:grpSpPr>
          <a:xfrm>
            <a:off x="2124075" y="4348163"/>
            <a:ext cx="741363" cy="1173162"/>
            <a:chOff x="1338" y="1797"/>
            <a:chExt cx="467" cy="739"/>
          </a:xfrm>
        </p:grpSpPr>
        <p:sp>
          <p:nvSpPr>
            <p:cNvPr id="183312" name="Oval 103"/>
            <p:cNvSpPr>
              <a:spLocks noChangeAspect="1"/>
            </p:cNvSpPr>
            <p:nvPr/>
          </p:nvSpPr>
          <p:spPr>
            <a:xfrm>
              <a:off x="1338" y="1797"/>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D60093"/>
                  </a:solidFill>
                </a:rPr>
                <a:t>14</a:t>
              </a:r>
            </a:p>
          </p:txBody>
        </p:sp>
        <p:sp>
          <p:nvSpPr>
            <p:cNvPr id="183313" name="Oval 105"/>
            <p:cNvSpPr>
              <a:spLocks noChangeAspect="1"/>
            </p:cNvSpPr>
            <p:nvPr/>
          </p:nvSpPr>
          <p:spPr>
            <a:xfrm>
              <a:off x="1565" y="2296"/>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23</a:t>
              </a:r>
            </a:p>
          </p:txBody>
        </p:sp>
      </p:grpSp>
      <p:grpSp>
        <p:nvGrpSpPr>
          <p:cNvPr id="8" name="Group 110"/>
          <p:cNvGrpSpPr/>
          <p:nvPr/>
        </p:nvGrpSpPr>
        <p:grpSpPr>
          <a:xfrm>
            <a:off x="1692275" y="3629025"/>
            <a:ext cx="835025" cy="1104900"/>
            <a:chOff x="1066" y="1344"/>
            <a:chExt cx="526" cy="696"/>
          </a:xfrm>
        </p:grpSpPr>
        <p:sp>
          <p:nvSpPr>
            <p:cNvPr id="183310" name="Oval 108"/>
            <p:cNvSpPr>
              <a:spLocks noChangeAspect="1"/>
            </p:cNvSpPr>
            <p:nvPr/>
          </p:nvSpPr>
          <p:spPr>
            <a:xfrm>
              <a:off x="1066" y="1344"/>
              <a:ext cx="272" cy="272"/>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D60093"/>
                  </a:solidFill>
                </a:rPr>
                <a:t>14</a:t>
              </a:r>
            </a:p>
          </p:txBody>
        </p:sp>
        <p:sp>
          <p:nvSpPr>
            <p:cNvPr id="183311" name="Oval 109"/>
            <p:cNvSpPr>
              <a:spLocks noChangeAspect="1"/>
            </p:cNvSpPr>
            <p:nvPr/>
          </p:nvSpPr>
          <p:spPr>
            <a:xfrm>
              <a:off x="1321" y="1785"/>
              <a:ext cx="271" cy="255"/>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16</a:t>
              </a:r>
            </a:p>
          </p:txBody>
        </p:sp>
      </p:grpSp>
      <p:sp>
        <p:nvSpPr>
          <p:cNvPr id="358511" name="Text Box 111"/>
          <p:cNvSpPr txBox="1"/>
          <p:nvPr/>
        </p:nvSpPr>
        <p:spPr>
          <a:xfrm>
            <a:off x="0" y="1673225"/>
            <a:ext cx="4787900" cy="1384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1800" dirty="0">
                <a:solidFill>
                  <a:srgbClr val="FF3300"/>
                </a:solidFill>
                <a:latin typeface="华文琥珀" panose="02010800040101010101" pitchFamily="2" charset="-122"/>
                <a:ea typeface="华文琥珀" panose="02010800040101010101" pitchFamily="2" charset="-122"/>
              </a:rPr>
              <a:t>思考：</a:t>
            </a:r>
            <a:r>
              <a:rPr lang="en-US" altLang="zh-CN" sz="1800" dirty="0">
                <a:solidFill>
                  <a:srgbClr val="FF3300"/>
                </a:solidFill>
                <a:latin typeface="华文琥珀" panose="02010800040101010101" pitchFamily="2" charset="-122"/>
                <a:ea typeface="华文琥珀" panose="02010800040101010101" pitchFamily="2" charset="-122"/>
              </a:rPr>
              <a:t>(1)</a:t>
            </a:r>
            <a:r>
              <a:rPr lang="en-US" altLang="zh-CN" sz="1800" b="0" dirty="0">
                <a:solidFill>
                  <a:srgbClr val="FF3300"/>
                </a:solidFill>
                <a:latin typeface="华文琥珀" panose="02010800040101010101" pitchFamily="2" charset="-122"/>
                <a:ea typeface="华文琥珀" panose="02010800040101010101" pitchFamily="2" charset="-122"/>
              </a:rPr>
              <a:t> </a:t>
            </a:r>
            <a:r>
              <a:rPr lang="zh-CN" altLang="en-US" sz="1800" b="0" dirty="0">
                <a:solidFill>
                  <a:srgbClr val="FF3300"/>
                </a:solidFill>
                <a:latin typeface="华文琥珀" panose="02010800040101010101" pitchFamily="2" charset="-122"/>
                <a:ea typeface="华文琥珀" panose="02010800040101010101" pitchFamily="2" charset="-122"/>
              </a:rPr>
              <a:t>自下而上（向上）调整一次是否可以？为什么？</a:t>
            </a:r>
          </a:p>
          <a:p>
            <a:pPr marL="0" lvl="0" indent="0" eaLnBrk="1" hangingPunct="1">
              <a:spcBef>
                <a:spcPts val="1200"/>
              </a:spcBef>
              <a:buClrTx/>
              <a:buSzPct val="100000"/>
              <a:buNone/>
            </a:pPr>
            <a:r>
              <a:rPr lang="en-US" altLang="zh-CN" sz="1800" b="0" dirty="0">
                <a:solidFill>
                  <a:srgbClr val="FF3300"/>
                </a:solidFill>
                <a:latin typeface="华文琥珀" panose="02010800040101010101" pitchFamily="2" charset="-122"/>
                <a:ea typeface="华文琥珀" panose="02010800040101010101" pitchFamily="2" charset="-122"/>
              </a:rPr>
              <a:t>(2) </a:t>
            </a:r>
            <a:r>
              <a:rPr lang="zh-CN" altLang="en-US" sz="1800" b="0" dirty="0">
                <a:solidFill>
                  <a:srgbClr val="FF3300"/>
                </a:solidFill>
                <a:latin typeface="华文琥珀" panose="02010800040101010101" pitchFamily="2" charset="-122"/>
                <a:ea typeface="华文琥珀" panose="02010800040101010101" pitchFamily="2" charset="-122"/>
              </a:rPr>
              <a:t>为什么不能自上而下（向下）？</a:t>
            </a:r>
          </a:p>
        </p:txBody>
      </p:sp>
      <p:sp>
        <p:nvSpPr>
          <p:cNvPr id="52" name="Text Box 111"/>
          <p:cNvSpPr txBox="1"/>
          <p:nvPr/>
        </p:nvSpPr>
        <p:spPr>
          <a:xfrm>
            <a:off x="4859338" y="1773238"/>
            <a:ext cx="2808287" cy="461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dirty="0">
                <a:solidFill>
                  <a:srgbClr val="FF3300"/>
                </a:solidFill>
                <a:latin typeface="华文琥珀" panose="02010800040101010101" pitchFamily="2" charset="-122"/>
                <a:ea typeface="华文琥珀" panose="02010800040101010101" pitchFamily="2" charset="-122"/>
              </a:rPr>
              <a:t>(3)</a:t>
            </a:r>
            <a:r>
              <a:rPr lang="en-US" altLang="zh-CN" sz="1800" b="0" dirty="0">
                <a:solidFill>
                  <a:srgbClr val="FF3300"/>
                </a:solidFill>
                <a:latin typeface="华文琥珀" panose="02010800040101010101" pitchFamily="2" charset="-122"/>
                <a:ea typeface="华文琥珀" panose="02010800040101010101" pitchFamily="2" charset="-122"/>
              </a:rPr>
              <a:t> </a:t>
            </a:r>
            <a:r>
              <a:rPr lang="zh-CN" altLang="en-US" sz="1800" b="0" dirty="0">
                <a:solidFill>
                  <a:srgbClr val="FF3300"/>
                </a:solidFill>
                <a:latin typeface="华文琥珀" panose="02010800040101010101" pitchFamily="2" charset="-122"/>
                <a:ea typeface="华文琥珀" panose="02010800040101010101" pitchFamily="2" charset="-122"/>
              </a:rPr>
              <a:t>如何代码实现？</a:t>
            </a:r>
          </a:p>
        </p:txBody>
      </p:sp>
      <p:sp>
        <p:nvSpPr>
          <p:cNvPr id="54" name="Text Box 50"/>
          <p:cNvSpPr txBox="1"/>
          <p:nvPr/>
        </p:nvSpPr>
        <p:spPr>
          <a:xfrm>
            <a:off x="4716463" y="2276475"/>
            <a:ext cx="4032250" cy="21605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15000"/>
              </a:spcBef>
              <a:buClrTx/>
              <a:buSzPct val="100000"/>
              <a:buNone/>
            </a:pPr>
            <a:r>
              <a:rPr lang="zh-CN" altLang="en-US" sz="1800" dirty="0">
                <a:solidFill>
                  <a:srgbClr val="000000"/>
                </a:solidFill>
                <a:latin typeface="华文仿宋" panose="02010600040101010101" pitchFamily="2" charset="-122"/>
                <a:ea typeface="华文仿宋" panose="02010600040101010101" pitchFamily="2" charset="-122"/>
              </a:rPr>
              <a:t>堆满判断；</a:t>
            </a:r>
            <a:endParaRPr lang="en-US" altLang="zh-CN" sz="1800" dirty="0">
              <a:solidFill>
                <a:srgbClr val="000000"/>
              </a:solidFill>
              <a:latin typeface="华文仿宋" panose="02010600040101010101" pitchFamily="2" charset="-122"/>
              <a:ea typeface="华文仿宋" panose="02010600040101010101" pitchFamily="2" charset="-122"/>
            </a:endParaRPr>
          </a:p>
          <a:p>
            <a:pPr marL="0" lvl="0" indent="0" algn="just" eaLnBrk="1" hangingPunct="1">
              <a:spcBef>
                <a:spcPct val="15000"/>
              </a:spcBef>
              <a:buClrTx/>
              <a:buSzPct val="100000"/>
              <a:buNone/>
            </a:pPr>
            <a:r>
              <a:rPr lang="en-US" altLang="zh-CN" sz="1800" dirty="0">
                <a:solidFill>
                  <a:srgbClr val="000000"/>
                </a:solidFill>
                <a:latin typeface="华文仿宋" panose="02010600040101010101" pitchFamily="2" charset="-122"/>
                <a:ea typeface="华文仿宋" panose="02010600040101010101" pitchFamily="2" charset="-122"/>
              </a:rPr>
              <a:t>heapArr[heapCurrentSize] = d;</a:t>
            </a:r>
          </a:p>
          <a:p>
            <a:pPr marL="0" lvl="0" indent="0" algn="just" eaLnBrk="1" hangingPunct="1">
              <a:spcBef>
                <a:spcPct val="15000"/>
              </a:spcBef>
              <a:buClrTx/>
              <a:buSzPct val="100000"/>
              <a:buNone/>
            </a:pPr>
            <a:r>
              <a:rPr lang="en-US" altLang="zh-CN" sz="1800" dirty="0">
                <a:solidFill>
                  <a:srgbClr val="000000"/>
                </a:solidFill>
                <a:latin typeface="华文仿宋" panose="02010600040101010101" pitchFamily="2" charset="-122"/>
                <a:ea typeface="华文仿宋" panose="02010600040101010101" pitchFamily="2" charset="-122"/>
              </a:rPr>
              <a:t>heapCurrentSize++;  </a:t>
            </a:r>
          </a:p>
          <a:p>
            <a:pPr marL="0" lvl="0" indent="0" algn="just" eaLnBrk="1" hangingPunct="1">
              <a:spcBef>
                <a:spcPct val="15000"/>
              </a:spcBef>
              <a:buClrTx/>
              <a:buSzPct val="100000"/>
              <a:buNone/>
            </a:pPr>
            <a:r>
              <a:rPr lang="zh-CN" altLang="en-US" sz="1800" dirty="0">
                <a:solidFill>
                  <a:srgbClr val="000000"/>
                </a:solidFill>
                <a:latin typeface="华文仿宋" panose="02010600040101010101" pitchFamily="2" charset="-122"/>
                <a:ea typeface="华文仿宋" panose="02010600040101010101" pitchFamily="2" charset="-122"/>
              </a:rPr>
              <a:t>向上调整</a:t>
            </a:r>
            <a:endParaRPr lang="en-US" altLang="zh-CN" sz="1800" dirty="0">
              <a:solidFill>
                <a:srgbClr val="000000"/>
              </a:solidFill>
              <a:latin typeface="华文仿宋" panose="02010600040101010101" pitchFamily="2" charset="-122"/>
              <a:ea typeface="华文仿宋" panose="02010600040101010101" pitchFamily="2" charset="-122"/>
            </a:endParaRPr>
          </a:p>
          <a:p>
            <a:pPr marL="0" lvl="0" indent="0" algn="just" eaLnBrk="1" hangingPunct="1">
              <a:spcBef>
                <a:spcPct val="15000"/>
              </a:spcBef>
              <a:buClrTx/>
              <a:buSzPct val="100000"/>
              <a:buNone/>
            </a:pPr>
            <a:r>
              <a:rPr lang="en-US" altLang="zh-CN" sz="1800" dirty="0">
                <a:solidFill>
                  <a:srgbClr val="FF00FF"/>
                </a:solidFill>
                <a:latin typeface="华文仿宋" panose="02010600040101010101" pitchFamily="2" charset="-122"/>
                <a:ea typeface="华文仿宋" panose="02010600040101010101" pitchFamily="2" charset="-122"/>
              </a:rPr>
              <a:t>FilterUp (heapCurrentSize);  </a:t>
            </a:r>
            <a:r>
              <a:rPr lang="zh-CN" altLang="en-US" sz="1800" dirty="0">
                <a:solidFill>
                  <a:srgbClr val="000000"/>
                </a:solidFill>
                <a:latin typeface="华文仿宋" panose="02010600040101010101" pitchFamily="2" charset="-122"/>
                <a:ea typeface="华文仿宋" panose="02010600040101010101" pitchFamily="2" charset="-122"/>
              </a:rPr>
              <a:t>   </a:t>
            </a:r>
            <a:r>
              <a:rPr lang="en-US" altLang="zh-CN" sz="1800" dirty="0">
                <a:solidFill>
                  <a:srgbClr val="000000"/>
                </a:solidFill>
                <a:latin typeface="华文仿宋" panose="02010600040101010101" pitchFamily="2" charset="-122"/>
                <a:ea typeface="华文仿宋" panose="02010600040101010101" pitchFamily="2" charset="-122"/>
              </a:rPr>
              <a:t>  </a:t>
            </a:r>
            <a:endParaRPr lang="zh-CN" altLang="en-US" sz="1800" dirty="0">
              <a:solidFill>
                <a:srgbClr val="333399"/>
              </a:solidFill>
              <a:latin typeface="华文仿宋" panose="02010600040101010101" pitchFamily="2" charset="-122"/>
              <a:ea typeface="华文仿宋" panose="02010600040101010101" pitchFamily="2" charset="-122"/>
            </a:endParaRPr>
          </a:p>
        </p:txBody>
      </p:sp>
      <p:sp>
        <p:nvSpPr>
          <p:cNvPr id="56" name="Rectangle 2"/>
          <p:cNvSpPr txBox="1">
            <a:spLocks noChangeArrowheads="1"/>
          </p:cNvSpPr>
          <p:nvPr/>
        </p:nvSpPr>
        <p:spPr bwMode="auto">
          <a:xfrm>
            <a:off x="0" y="0"/>
            <a:ext cx="9144000" cy="533400"/>
          </a:xfrm>
          <a:prstGeom prst="rect">
            <a:avLst/>
          </a:prstGeom>
          <a:noFill/>
          <a:ln w="9525">
            <a:noFill/>
            <a:miter lim="800000"/>
          </a:ln>
        </p:spPr>
        <p:txBody>
          <a:bodyPr/>
          <a:lstStyle/>
          <a:p>
            <a:pPr marR="0" defTabSz="914400" eaLnBrk="1" hangingPunct="1">
              <a:buClrTx/>
              <a:buSzTx/>
              <a:buFontTx/>
              <a:buNone/>
              <a:defRPr/>
            </a:pPr>
            <a:r>
              <a:rPr kumimoji="0" lang="zh-CN" altLang="en-US" sz="3200" b="1" kern="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向上</a:t>
            </a:r>
            <a:r>
              <a:rPr kumimoji="0" lang="zh-CN" altLang="en-US" sz="3200" b="1" kern="0" cap="none" spc="0" normalizeH="0" baseline="0" noProof="0" dirty="0">
                <a:solidFill>
                  <a:srgbClr val="000000"/>
                </a:solidFill>
                <a:latin typeface="华文新魏" panose="02010800040101010101" pitchFamily="2" charset="-122"/>
                <a:ea typeface="华文新魏" panose="02010800040101010101" pitchFamily="2" charset="-122"/>
                <a:cs typeface="+mn-cs"/>
              </a:rPr>
              <a:t>调整算法</a:t>
            </a:r>
            <a:r>
              <a:rPr kumimoji="0" lang="en-US" altLang="zh-CN" sz="3200" b="1" kern="0" cap="none" spc="0" normalizeH="0" baseline="0" noProof="0" dirty="0">
                <a:solidFill>
                  <a:srgbClr val="000000"/>
                </a:solidFill>
                <a:latin typeface="华文新魏" panose="02010800040101010101" pitchFamily="2" charset="-122"/>
                <a:ea typeface="华文新魏" panose="02010800040101010101" pitchFamily="2" charset="-122"/>
                <a:cs typeface="+mn-cs"/>
              </a:rPr>
              <a:t>Filterup</a:t>
            </a:r>
            <a:r>
              <a:rPr kumimoji="0" lang="zh-CN" altLang="en-US" sz="3200" b="1" kern="0" cap="none" spc="0" normalizeH="0" baseline="0" noProof="0" dirty="0">
                <a:solidFill>
                  <a:srgbClr val="000000"/>
                </a:solidFill>
                <a:latin typeface="华文新魏" panose="02010800040101010101" pitchFamily="2" charset="-122"/>
                <a:ea typeface="华文新魏" panose="02010800040101010101" pitchFamily="2" charset="-122"/>
                <a:cs typeface="+mn-cs"/>
              </a:rPr>
              <a:t>思想</a:t>
            </a:r>
          </a:p>
        </p:txBody>
      </p:sp>
      <p:sp>
        <p:nvSpPr>
          <p:cNvPr id="57" name="Text Box 2"/>
          <p:cNvSpPr txBox="1"/>
          <p:nvPr/>
        </p:nvSpPr>
        <p:spPr>
          <a:xfrm>
            <a:off x="0" y="863600"/>
            <a:ext cx="7110413" cy="5632450"/>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400" dirty="0">
                <a:solidFill>
                  <a:srgbClr val="000000"/>
                </a:solidFill>
              </a:rPr>
              <a:t>template</a:t>
            </a:r>
            <a:r>
              <a:rPr lang="en-US" altLang="zh-CN" sz="2400" b="0" dirty="0">
                <a:solidFill>
                  <a:srgbClr val="000000"/>
                </a:solidFill>
              </a:rPr>
              <a:t>&lt;</a:t>
            </a:r>
            <a:r>
              <a:rPr lang="en-US" altLang="zh-CN" sz="2400" dirty="0">
                <a:solidFill>
                  <a:srgbClr val="000000"/>
                </a:solidFill>
              </a:rPr>
              <a:t>class</a:t>
            </a:r>
            <a:r>
              <a:rPr lang="en-US" altLang="zh-CN" sz="2400" b="0" dirty="0">
                <a:solidFill>
                  <a:srgbClr val="000000"/>
                </a:solidFill>
              </a:rPr>
              <a:t> ElemType&gt;</a:t>
            </a:r>
            <a:endParaRPr lang="zh-CN" altLang="zh-CN" sz="2400" b="0" dirty="0">
              <a:solidFill>
                <a:srgbClr val="000000"/>
              </a:solidFill>
            </a:endParaRPr>
          </a:p>
          <a:p>
            <a:pPr marL="0" lvl="0" indent="0">
              <a:spcBef>
                <a:spcPct val="0"/>
              </a:spcBef>
              <a:buClrTx/>
              <a:buSzPct val="100000"/>
              <a:buNone/>
            </a:pPr>
            <a:r>
              <a:rPr lang="en-US" altLang="zh-CN" sz="2400" dirty="0">
                <a:solidFill>
                  <a:srgbClr val="000000"/>
                </a:solidFill>
              </a:rPr>
              <a:t>void</a:t>
            </a:r>
            <a:r>
              <a:rPr lang="en-US" altLang="zh-CN" sz="2400" b="0" dirty="0">
                <a:solidFill>
                  <a:srgbClr val="000000"/>
                </a:solidFill>
              </a:rPr>
              <a:t> MinHeap&lt;ElemType&gt;::FilterUp(</a:t>
            </a:r>
            <a:r>
              <a:rPr lang="en-US" altLang="zh-CN" sz="2400" dirty="0">
                <a:solidFill>
                  <a:srgbClr val="000000"/>
                </a:solidFill>
              </a:rPr>
              <a:t>int</a:t>
            </a:r>
            <a:r>
              <a:rPr lang="en-US" altLang="zh-CN" sz="2400" b="0" dirty="0">
                <a:solidFill>
                  <a:srgbClr val="000000"/>
                </a:solidFill>
              </a:rPr>
              <a:t> End)  {</a:t>
            </a:r>
            <a:endParaRPr lang="zh-CN" altLang="zh-CN" sz="2400" b="0" dirty="0">
              <a:solidFill>
                <a:srgbClr val="000000"/>
              </a:solidFill>
            </a:endParaRPr>
          </a:p>
          <a:p>
            <a:pPr marL="0" lvl="0" indent="0">
              <a:spcBef>
                <a:spcPct val="0"/>
              </a:spcBef>
              <a:buClrTx/>
              <a:buSzPct val="100000"/>
              <a:buNone/>
            </a:pPr>
            <a:r>
              <a:rPr lang="en-US" altLang="zh-CN" sz="2400" dirty="0">
                <a:solidFill>
                  <a:srgbClr val="000000"/>
                </a:solidFill>
              </a:rPr>
              <a:t>     int</a:t>
            </a:r>
            <a:r>
              <a:rPr lang="en-US" altLang="zh-CN" sz="2400" b="0" dirty="0">
                <a:solidFill>
                  <a:srgbClr val="000000"/>
                </a:solidFill>
              </a:rPr>
              <a:t> j=End, i;</a:t>
            </a:r>
            <a:endParaRPr lang="zh-CN" altLang="zh-CN" sz="2400" b="0" dirty="0">
              <a:solidFill>
                <a:srgbClr val="000000"/>
              </a:solidFill>
            </a:endParaRPr>
          </a:p>
          <a:p>
            <a:pPr marL="0" lvl="0" indent="0">
              <a:spcBef>
                <a:spcPct val="0"/>
              </a:spcBef>
              <a:buClrTx/>
              <a:buSzPct val="100000"/>
              <a:buNone/>
            </a:pPr>
            <a:r>
              <a:rPr lang="en-US" altLang="zh-CN" sz="2400" b="0" dirty="0">
                <a:solidFill>
                  <a:srgbClr val="000000"/>
                </a:solidFill>
              </a:rPr>
              <a:t>     ElemType temp=heapArr[j];</a:t>
            </a:r>
            <a:endParaRPr lang="zh-CN" altLang="zh-CN" sz="2400" b="0" dirty="0">
              <a:solidFill>
                <a:srgbClr val="000000"/>
              </a:solidFill>
            </a:endParaRPr>
          </a:p>
          <a:p>
            <a:pPr marL="0" lvl="0" indent="0">
              <a:spcBef>
                <a:spcPct val="0"/>
              </a:spcBef>
              <a:buClrTx/>
              <a:buSzPct val="100000"/>
              <a:buNone/>
            </a:pPr>
            <a:r>
              <a:rPr lang="en-US" altLang="zh-CN" sz="2400" b="0" dirty="0">
                <a:solidFill>
                  <a:srgbClr val="000000"/>
                </a:solidFill>
              </a:rPr>
              <a:t>     i=(j - 1) / 2;</a:t>
            </a:r>
            <a:endParaRPr lang="zh-CN" altLang="zh-CN" sz="2400" b="0" dirty="0">
              <a:solidFill>
                <a:srgbClr val="000000"/>
              </a:solidFill>
            </a:endParaRPr>
          </a:p>
          <a:p>
            <a:pPr marL="0" lvl="0" indent="0">
              <a:spcBef>
                <a:spcPct val="0"/>
              </a:spcBef>
              <a:buClrTx/>
              <a:buSzPct val="100000"/>
              <a:buNone/>
            </a:pPr>
            <a:r>
              <a:rPr lang="en-US" altLang="zh-CN" sz="2400" dirty="0">
                <a:solidFill>
                  <a:srgbClr val="000000"/>
                </a:solidFill>
              </a:rPr>
              <a:t>     while</a:t>
            </a:r>
            <a:r>
              <a:rPr lang="en-US" altLang="zh-CN" sz="2400" b="0" dirty="0">
                <a:solidFill>
                  <a:srgbClr val="000000"/>
                </a:solidFill>
              </a:rPr>
              <a:t> (j &gt; 0)	</a:t>
            </a:r>
          </a:p>
          <a:p>
            <a:pPr marL="0" lvl="0" indent="0">
              <a:spcBef>
                <a:spcPct val="0"/>
              </a:spcBef>
              <a:buClrTx/>
              <a:buSzPct val="100000"/>
              <a:buNone/>
            </a:pPr>
            <a:r>
              <a:rPr lang="en-US" altLang="zh-CN" sz="2400" b="0" dirty="0">
                <a:solidFill>
                  <a:srgbClr val="000000"/>
                </a:solidFill>
              </a:rPr>
              <a:t>      {</a:t>
            </a:r>
            <a:endParaRPr lang="zh-CN" altLang="zh-CN" sz="2400" b="0" dirty="0">
              <a:solidFill>
                <a:srgbClr val="000000"/>
              </a:solidFill>
            </a:endParaRPr>
          </a:p>
          <a:p>
            <a:pPr marL="0" lvl="0" indent="0">
              <a:spcBef>
                <a:spcPct val="0"/>
              </a:spcBef>
              <a:buClrTx/>
              <a:buSzPct val="100000"/>
              <a:buNone/>
            </a:pPr>
            <a:r>
              <a:rPr lang="en-US" altLang="zh-CN" sz="2400" b="0" dirty="0">
                <a:solidFill>
                  <a:srgbClr val="000000"/>
                </a:solidFill>
              </a:rPr>
              <a:t>	</a:t>
            </a:r>
            <a:r>
              <a:rPr lang="en-US" altLang="zh-CN" sz="2400" dirty="0">
                <a:solidFill>
                  <a:srgbClr val="000000"/>
                </a:solidFill>
              </a:rPr>
              <a:t>if</a:t>
            </a:r>
            <a:r>
              <a:rPr lang="en-US" altLang="zh-CN" sz="2400" b="0" dirty="0">
                <a:solidFill>
                  <a:srgbClr val="000000"/>
                </a:solidFill>
              </a:rPr>
              <a:t> (heapArr[i] &lt;= temp)  break;</a:t>
            </a:r>
            <a:endParaRPr lang="zh-CN" altLang="zh-CN" sz="2400" b="0" dirty="0">
              <a:solidFill>
                <a:srgbClr val="000000"/>
              </a:solidFill>
            </a:endParaRPr>
          </a:p>
          <a:p>
            <a:pPr marL="0" lvl="0" indent="0">
              <a:spcBef>
                <a:spcPct val="0"/>
              </a:spcBef>
              <a:buClrTx/>
              <a:buSzPct val="100000"/>
              <a:buNone/>
            </a:pPr>
            <a:r>
              <a:rPr lang="en-US" altLang="zh-CN" sz="2400" b="0" dirty="0">
                <a:solidFill>
                  <a:srgbClr val="000000"/>
                </a:solidFill>
              </a:rPr>
              <a:t>	</a:t>
            </a:r>
            <a:r>
              <a:rPr lang="en-US" altLang="zh-CN" sz="2400" dirty="0">
                <a:solidFill>
                  <a:srgbClr val="000000"/>
                </a:solidFill>
              </a:rPr>
              <a:t>else</a:t>
            </a:r>
            <a:r>
              <a:rPr lang="en-US" altLang="zh-CN" sz="2400" b="0" dirty="0">
                <a:solidFill>
                  <a:srgbClr val="000000"/>
                </a:solidFill>
              </a:rPr>
              <a:t> {</a:t>
            </a:r>
            <a:endParaRPr lang="zh-CN" altLang="zh-CN" sz="2400" b="0" dirty="0">
              <a:solidFill>
                <a:srgbClr val="000000"/>
              </a:solidFill>
            </a:endParaRPr>
          </a:p>
          <a:p>
            <a:pPr marL="0" lvl="0" indent="0">
              <a:spcBef>
                <a:spcPct val="0"/>
              </a:spcBef>
              <a:buClrTx/>
              <a:buSzPct val="100000"/>
              <a:buNone/>
            </a:pPr>
            <a:r>
              <a:rPr lang="en-US" altLang="zh-CN" sz="2400" b="0" dirty="0">
                <a:solidFill>
                  <a:srgbClr val="000000"/>
                </a:solidFill>
              </a:rPr>
              <a:t>		heapArr[j]=heapArr[i];</a:t>
            </a:r>
            <a:endParaRPr lang="zh-CN" altLang="zh-CN" sz="2400" b="0" dirty="0">
              <a:solidFill>
                <a:srgbClr val="000000"/>
              </a:solidFill>
            </a:endParaRPr>
          </a:p>
          <a:p>
            <a:pPr marL="0" lvl="0" indent="0">
              <a:spcBef>
                <a:spcPct val="0"/>
              </a:spcBef>
              <a:buClrTx/>
              <a:buSzPct val="100000"/>
              <a:buNone/>
            </a:pPr>
            <a:r>
              <a:rPr lang="en-US" altLang="zh-CN" sz="2400" b="0" dirty="0">
                <a:solidFill>
                  <a:srgbClr val="000000"/>
                </a:solidFill>
              </a:rPr>
              <a:t>		j=i;   i=(j - 1) / 2;</a:t>
            </a:r>
            <a:endParaRPr lang="zh-CN" altLang="zh-CN" sz="2400" b="0" dirty="0">
              <a:solidFill>
                <a:srgbClr val="000000"/>
              </a:solidFill>
            </a:endParaRPr>
          </a:p>
          <a:p>
            <a:pPr marL="0" lvl="0" indent="0">
              <a:spcBef>
                <a:spcPct val="0"/>
              </a:spcBef>
              <a:buClrTx/>
              <a:buSzPct val="100000"/>
              <a:buNone/>
            </a:pPr>
            <a:r>
              <a:rPr lang="en-US" altLang="zh-CN" sz="2400" b="0" dirty="0">
                <a:solidFill>
                  <a:srgbClr val="000000"/>
                </a:solidFill>
              </a:rPr>
              <a:t>	          }</a:t>
            </a:r>
            <a:endParaRPr lang="zh-CN" altLang="zh-CN" sz="2400" b="0" dirty="0">
              <a:solidFill>
                <a:srgbClr val="000000"/>
              </a:solidFill>
            </a:endParaRPr>
          </a:p>
          <a:p>
            <a:pPr marL="0" lvl="0" indent="0">
              <a:spcBef>
                <a:spcPct val="0"/>
              </a:spcBef>
              <a:buClrTx/>
              <a:buSzPct val="100000"/>
              <a:buNone/>
            </a:pPr>
            <a:r>
              <a:rPr lang="en-US" altLang="zh-CN" sz="2400" b="0" dirty="0">
                <a:solidFill>
                  <a:srgbClr val="000000"/>
                </a:solidFill>
              </a:rPr>
              <a:t>	heapArr[j]=temp;</a:t>
            </a:r>
            <a:endParaRPr lang="zh-CN" altLang="zh-CN" sz="2400" b="0" dirty="0">
              <a:solidFill>
                <a:srgbClr val="000000"/>
              </a:solidFill>
            </a:endParaRPr>
          </a:p>
          <a:p>
            <a:pPr marL="0" lvl="0" indent="0">
              <a:spcBef>
                <a:spcPct val="0"/>
              </a:spcBef>
              <a:buClrTx/>
              <a:buSzPct val="100000"/>
              <a:buNone/>
            </a:pPr>
            <a:r>
              <a:rPr lang="en-US" altLang="zh-CN" sz="2400" b="0" dirty="0">
                <a:solidFill>
                  <a:srgbClr val="000000"/>
                </a:solidFill>
              </a:rPr>
              <a:t>       }</a:t>
            </a:r>
            <a:endParaRPr lang="zh-CN" altLang="zh-CN" sz="2400" b="0" dirty="0">
              <a:solidFill>
                <a:srgbClr val="000000"/>
              </a:solidFill>
            </a:endParaRPr>
          </a:p>
          <a:p>
            <a:pPr marL="0" lvl="0" indent="0">
              <a:spcBef>
                <a:spcPct val="0"/>
              </a:spcBef>
              <a:buClrTx/>
              <a:buSzPct val="100000"/>
              <a:buNone/>
            </a:pPr>
            <a:r>
              <a:rPr lang="en-US" altLang="zh-CN" sz="2400" b="0" dirty="0">
                <a:solidFill>
                  <a:srgbClr val="000000"/>
                </a:solidFill>
              </a:rPr>
              <a:t>}</a:t>
            </a:r>
            <a:endParaRPr lang="zh-CN" altLang="zh-CN" sz="2400" b="0" dirty="0">
              <a:solidFill>
                <a:srgbClr val="000000"/>
              </a:solidFill>
            </a:endParaRPr>
          </a:p>
        </p:txBody>
      </p:sp>
      <p:sp>
        <p:nvSpPr>
          <p:cNvPr id="55" name="Text Box 50"/>
          <p:cNvSpPr txBox="1"/>
          <p:nvPr/>
        </p:nvSpPr>
        <p:spPr>
          <a:xfrm>
            <a:off x="5111750" y="2349500"/>
            <a:ext cx="4032250" cy="33797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15000"/>
              </a:spcBef>
              <a:buClrTx/>
              <a:buSzPct val="100000"/>
              <a:buNone/>
            </a:pPr>
            <a:r>
              <a:rPr lang="en-US" altLang="zh-CN" sz="1800" dirty="0">
                <a:solidFill>
                  <a:srgbClr val="3B812F"/>
                </a:solidFill>
                <a:latin typeface="华文仿宋" panose="02010600040101010101" pitchFamily="2" charset="-122"/>
                <a:ea typeface="华文仿宋" panose="02010600040101010101" pitchFamily="2" charset="-122"/>
              </a:rPr>
              <a:t>FilterUp (int  p)</a:t>
            </a:r>
          </a:p>
          <a:p>
            <a:pPr marL="0" lvl="0" indent="0" algn="just" eaLnBrk="1" hangingPunct="1">
              <a:spcBef>
                <a:spcPct val="15000"/>
              </a:spcBef>
              <a:buClrTx/>
              <a:buSzPct val="100000"/>
              <a:buNone/>
            </a:pPr>
            <a:r>
              <a:rPr lang="en-US" altLang="zh-CN" sz="1800" dirty="0">
                <a:solidFill>
                  <a:srgbClr val="3B812F"/>
                </a:solidFill>
                <a:latin typeface="华文仿宋" panose="02010600040101010101" pitchFamily="2" charset="-122"/>
                <a:ea typeface="华文仿宋" panose="02010600040101010101" pitchFamily="2" charset="-122"/>
              </a:rPr>
              <a:t>{</a:t>
            </a:r>
          </a:p>
          <a:p>
            <a:pPr marL="0" lvl="0" indent="0" algn="just" eaLnBrk="1" hangingPunct="1">
              <a:spcBef>
                <a:spcPct val="15000"/>
              </a:spcBef>
              <a:buClrTx/>
              <a:buSzPct val="100000"/>
              <a:buNone/>
            </a:pPr>
            <a:r>
              <a:rPr lang="en-US" altLang="zh-CN" sz="1800" dirty="0">
                <a:solidFill>
                  <a:srgbClr val="3B812F"/>
                </a:solidFill>
                <a:latin typeface="华文仿宋" panose="02010600040101010101" pitchFamily="2" charset="-122"/>
                <a:ea typeface="华文仿宋" panose="02010600040101010101" pitchFamily="2" charset="-122"/>
              </a:rPr>
              <a:t>    </a:t>
            </a:r>
            <a:r>
              <a:rPr lang="zh-CN" altLang="en-US" sz="1800" dirty="0">
                <a:solidFill>
                  <a:srgbClr val="3B812F"/>
                </a:solidFill>
                <a:latin typeface="华文仿宋" panose="02010600040101010101" pitchFamily="2" charset="-122"/>
                <a:ea typeface="华文仿宋" panose="02010600040101010101" pitchFamily="2" charset="-122"/>
              </a:rPr>
              <a:t>找双亲；</a:t>
            </a:r>
            <a:endParaRPr lang="en-US" altLang="zh-CN" sz="1800" dirty="0">
              <a:solidFill>
                <a:srgbClr val="3B812F"/>
              </a:solidFill>
              <a:latin typeface="华文仿宋" panose="02010600040101010101" pitchFamily="2" charset="-122"/>
              <a:ea typeface="华文仿宋" panose="02010600040101010101" pitchFamily="2" charset="-122"/>
            </a:endParaRPr>
          </a:p>
          <a:p>
            <a:pPr marL="0" lvl="0" indent="0" algn="just" eaLnBrk="1" hangingPunct="1">
              <a:spcBef>
                <a:spcPct val="15000"/>
              </a:spcBef>
              <a:buClrTx/>
              <a:buSzPct val="100000"/>
              <a:buNone/>
            </a:pPr>
            <a:r>
              <a:rPr lang="zh-CN" altLang="en-US" sz="1800" dirty="0">
                <a:solidFill>
                  <a:srgbClr val="3B812F"/>
                </a:solidFill>
                <a:latin typeface="华文仿宋" panose="02010600040101010101" pitchFamily="2" charset="-122"/>
                <a:ea typeface="华文仿宋" panose="02010600040101010101" pitchFamily="2" charset="-122"/>
              </a:rPr>
              <a:t>     比较双亲和所加结点值，必要时交换；</a:t>
            </a:r>
            <a:endParaRPr lang="en-US" altLang="zh-CN" sz="1800" dirty="0">
              <a:solidFill>
                <a:srgbClr val="3B812F"/>
              </a:solidFill>
              <a:latin typeface="华文仿宋" panose="02010600040101010101" pitchFamily="2" charset="-122"/>
              <a:ea typeface="华文仿宋" panose="02010600040101010101" pitchFamily="2" charset="-122"/>
            </a:endParaRPr>
          </a:p>
          <a:p>
            <a:pPr marL="0" lvl="0" indent="0" algn="just" eaLnBrk="1" hangingPunct="1">
              <a:spcBef>
                <a:spcPct val="15000"/>
              </a:spcBef>
              <a:buClrTx/>
              <a:buSzPct val="100000"/>
              <a:buNone/>
            </a:pPr>
            <a:r>
              <a:rPr lang="zh-CN" altLang="en-US" sz="1800" dirty="0">
                <a:solidFill>
                  <a:srgbClr val="3B812F"/>
                </a:solidFill>
                <a:latin typeface="华文仿宋" panose="02010600040101010101" pitchFamily="2" charset="-122"/>
                <a:ea typeface="华文仿宋" panose="02010600040101010101" pitchFamily="2" charset="-122"/>
              </a:rPr>
              <a:t>    继续向上；</a:t>
            </a:r>
            <a:endParaRPr lang="en-US" altLang="zh-CN" sz="1800" dirty="0">
              <a:solidFill>
                <a:srgbClr val="3B812F"/>
              </a:solidFill>
              <a:latin typeface="华文仿宋" panose="02010600040101010101" pitchFamily="2" charset="-122"/>
              <a:ea typeface="华文仿宋" panose="02010600040101010101" pitchFamily="2" charset="-122"/>
            </a:endParaRPr>
          </a:p>
          <a:p>
            <a:pPr marL="0" lvl="0" indent="0" algn="just" eaLnBrk="1" hangingPunct="1">
              <a:spcBef>
                <a:spcPct val="15000"/>
              </a:spcBef>
              <a:buClrTx/>
              <a:buSzPct val="100000"/>
              <a:buNone/>
            </a:pPr>
            <a:r>
              <a:rPr lang="en-US" altLang="zh-CN" sz="1800" dirty="0">
                <a:solidFill>
                  <a:srgbClr val="3B812F"/>
                </a:solidFill>
                <a:latin typeface="华文仿宋" panose="02010600040101010101" pitchFamily="2" charset="-122"/>
                <a:ea typeface="华文仿宋" panose="02010600040101010101" pitchFamily="2" charset="-122"/>
              </a:rPr>
              <a:t>} </a:t>
            </a:r>
          </a:p>
          <a:p>
            <a:pPr marL="0" lvl="0" indent="0" algn="just" eaLnBrk="1" hangingPunct="1">
              <a:spcBef>
                <a:spcPct val="15000"/>
              </a:spcBef>
              <a:buClrTx/>
              <a:buSzPct val="100000"/>
              <a:buNone/>
            </a:pPr>
            <a:r>
              <a:rPr lang="zh-CN" altLang="en-US" sz="1800" dirty="0">
                <a:solidFill>
                  <a:srgbClr val="FF0000"/>
                </a:solidFill>
                <a:latin typeface="华文仿宋" panose="02010600040101010101" pitchFamily="2" charset="-122"/>
                <a:ea typeface="华文仿宋" panose="02010600040101010101" pitchFamily="2" charset="-122"/>
              </a:rPr>
              <a:t>思考：每一步的实现？</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8499"/>
                                        </p:tgtEl>
                                        <p:attrNameLst>
                                          <p:attrName>style.visibility</p:attrName>
                                        </p:attrNameLst>
                                      </p:cBhvr>
                                      <p:to>
                                        <p:strVal val="visible"/>
                                      </p:to>
                                    </p:set>
                                    <p:animEffect transition="in" filter="blinds(horizontal)">
                                      <p:cBhvr>
                                        <p:cTn id="12" dur="500"/>
                                        <p:tgtEl>
                                          <p:spTgt spid="35849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8511">
                                            <p:txEl>
                                              <p:pRg st="0" end="0"/>
                                            </p:txEl>
                                          </p:spTgt>
                                        </p:tgtEl>
                                        <p:attrNameLst>
                                          <p:attrName>style.visibility</p:attrName>
                                        </p:attrNameLst>
                                      </p:cBhvr>
                                      <p:to>
                                        <p:strVal val="visible"/>
                                      </p:to>
                                    </p:set>
                                    <p:animEffect transition="in" filter="blinds(horizontal)">
                                      <p:cBhvr>
                                        <p:cTn id="32" dur="500"/>
                                        <p:tgtEl>
                                          <p:spTgt spid="3585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58511">
                                            <p:txEl>
                                              <p:pRg st="1" end="1"/>
                                            </p:txEl>
                                          </p:spTgt>
                                        </p:tgtEl>
                                        <p:attrNameLst>
                                          <p:attrName>style.visibility</p:attrName>
                                        </p:attrNameLst>
                                      </p:cBhvr>
                                      <p:to>
                                        <p:strVal val="visible"/>
                                      </p:to>
                                    </p:set>
                                    <p:animEffect transition="in" filter="blinds(horizontal)">
                                      <p:cBhvr>
                                        <p:cTn id="37" dur="500"/>
                                        <p:tgtEl>
                                          <p:spTgt spid="35851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2">
                                            <p:txEl>
                                              <p:pRg st="0" end="0"/>
                                            </p:txEl>
                                          </p:spTgt>
                                        </p:tgtEl>
                                        <p:attrNameLst>
                                          <p:attrName>style.visibility</p:attrName>
                                        </p:attrNameLst>
                                      </p:cBhvr>
                                      <p:to>
                                        <p:strVal val="visible"/>
                                      </p:to>
                                    </p:set>
                                    <p:animEffect transition="in" filter="blinds(horizontal)">
                                      <p:cBhvr>
                                        <p:cTn id="42" dur="500"/>
                                        <p:tgtEl>
                                          <p:spTgt spid="5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blinds(horizontal)">
                                      <p:cBhvr>
                                        <p:cTn id="47" dur="500"/>
                                        <p:tgtEl>
                                          <p:spTgt spid="54"/>
                                        </p:tgtEl>
                                      </p:cBhvr>
                                    </p:animEffect>
                                  </p:childTnLst>
                                  <p:subTnLst>
                                    <p:audio>
                                      <p:cMediaNode>
                                        <p:cTn display="0" masterRel="sameClick">
                                          <p:stCondLst>
                                            <p:cond evt="begin" delay="0">
                                              <p:tn val="45"/>
                                            </p:cond>
                                          </p:stCondLst>
                                          <p:endCondLst>
                                            <p:cond evt="onStopAudio" delay="0">
                                              <p:tgtEl>
                                                <p:sldTgt/>
                                              </p:tgtEl>
                                            </p:cond>
                                          </p:endCondLst>
                                        </p:cTn>
                                        <p:tgtEl>
                                          <p:sndTgt r:embed="rId3" name="type.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xit" presetSubtype="16" fill="hold" grpId="1" nodeType="clickEffect">
                                  <p:stCondLst>
                                    <p:cond delay="0"/>
                                  </p:stCondLst>
                                  <p:childTnLst>
                                    <p:animEffect transition="out" filter="box(in)">
                                      <p:cBhvr>
                                        <p:cTn id="51" dur="500"/>
                                        <p:tgtEl>
                                          <p:spTgt spid="54"/>
                                        </p:tgtEl>
                                      </p:cBhvr>
                                    </p:animEffect>
                                    <p:set>
                                      <p:cBhvr>
                                        <p:cTn id="52" dur="1" fill="hold">
                                          <p:stCondLst>
                                            <p:cond delay="499"/>
                                          </p:stCondLst>
                                        </p:cTn>
                                        <p:tgtEl>
                                          <p:spTgt spid="5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blinds(horizontal)">
                                      <p:cBhvr>
                                        <p:cTn id="57" dur="500"/>
                                        <p:tgtEl>
                                          <p:spTgt spid="55"/>
                                        </p:tgtEl>
                                      </p:cBhvr>
                                    </p:animEffect>
                                  </p:childTnLst>
                                  <p:subTnLst>
                                    <p:audio>
                                      <p:cMediaNode>
                                        <p:cTn display="0" masterRel="sameClick">
                                          <p:stCondLst>
                                            <p:cond evt="begin" delay="0">
                                              <p:tn val="55"/>
                                            </p:cond>
                                          </p:stCondLst>
                                          <p:endCondLst>
                                            <p:cond evt="onStopAudio" delay="0">
                                              <p:tgtEl>
                                                <p:sldTgt/>
                                              </p:tgtEl>
                                            </p:cond>
                                          </p:endCondLst>
                                        </p:cTn>
                                        <p:tgtEl>
                                          <p:sndTgt r:embed="rId3" name="type.wav"/>
                                        </p:tgtEl>
                                      </p:cMediaNode>
                                    </p:audio>
                                  </p:sub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dissolve">
                                      <p:cBhvr>
                                        <p:cTn id="6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99" grpId="0" animBg="1"/>
      <p:bldP spid="358511" grpId="0" build="p"/>
      <p:bldP spid="52" grpId="0" build="p"/>
      <p:bldP spid="54" grpId="0"/>
      <p:bldP spid="54" grpId="1"/>
      <p:bldP spid="57" grpId="0" animBg="1"/>
      <p:bldP spid="5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ctrTitle"/>
          </p:nvPr>
        </p:nvSpPr>
        <p:spPr>
          <a:xfrm>
            <a:off x="0" y="0"/>
            <a:ext cx="9144000" cy="5334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rPr>
              <a:t>在堆中删除元素</a:t>
            </a: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mj-lt"/>
                <a:ea typeface="华文新魏" panose="02010800040101010101" pitchFamily="2" charset="-122"/>
                <a:cs typeface="+mj-cs"/>
              </a:rPr>
              <a:t>—</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rPr>
              <a:t>过程</a:t>
            </a:r>
          </a:p>
        </p:txBody>
      </p:sp>
      <p:sp>
        <p:nvSpPr>
          <p:cNvPr id="361479" name="Text Box 7"/>
          <p:cNvSpPr txBox="1"/>
          <p:nvPr/>
        </p:nvSpPr>
        <p:spPr>
          <a:xfrm>
            <a:off x="179388" y="585788"/>
            <a:ext cx="8820150" cy="1384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50000"/>
              </a:spcBef>
              <a:buClrTx/>
              <a:buSzPct val="100000"/>
              <a:buNone/>
            </a:pPr>
            <a:r>
              <a:rPr lang="en-US" altLang="zh-CN" sz="2400" b="0" dirty="0">
                <a:solidFill>
                  <a:srgbClr val="000000"/>
                </a:solidFill>
                <a:latin typeface="楷体_GB2312" pitchFamily="49" charset="-122"/>
                <a:ea typeface="楷体_GB2312" pitchFamily="49" charset="-122"/>
              </a:rPr>
              <a:t>DeleteTop( )</a:t>
            </a:r>
            <a:r>
              <a:rPr lang="zh-CN" altLang="en-US" sz="2400" b="0" dirty="0">
                <a:solidFill>
                  <a:srgbClr val="000000"/>
                </a:solidFill>
                <a:latin typeface="楷体_GB2312" pitchFamily="49" charset="-122"/>
                <a:ea typeface="楷体_GB2312" pitchFamily="49" charset="-122"/>
              </a:rPr>
              <a:t>：删除</a:t>
            </a:r>
            <a:r>
              <a:rPr lang="zh-CN" altLang="en-US" sz="2400" dirty="0">
                <a:solidFill>
                  <a:srgbClr val="FF3300"/>
                </a:solidFill>
                <a:latin typeface="楷体_GB2312" pitchFamily="49" charset="-122"/>
                <a:ea typeface="楷体_GB2312" pitchFamily="49" charset="-122"/>
              </a:rPr>
              <a:t>堆顶</a:t>
            </a:r>
            <a:r>
              <a:rPr lang="zh-CN" altLang="en-US" sz="2400" b="0" dirty="0">
                <a:solidFill>
                  <a:srgbClr val="000000"/>
                </a:solidFill>
                <a:latin typeface="楷体_GB2312" pitchFamily="49" charset="-122"/>
                <a:ea typeface="楷体_GB2312" pitchFamily="49" charset="-122"/>
              </a:rPr>
              <a:t>数据元素，把堆的</a:t>
            </a:r>
            <a:r>
              <a:rPr lang="zh-CN" altLang="en-US" sz="2400" dirty="0">
                <a:solidFill>
                  <a:srgbClr val="FF3300"/>
                </a:solidFill>
                <a:latin typeface="楷体_GB2312" pitchFamily="49" charset="-122"/>
                <a:ea typeface="楷体_GB2312" pitchFamily="49" charset="-122"/>
              </a:rPr>
              <a:t>最后一个元素移</a:t>
            </a:r>
            <a:r>
              <a:rPr lang="zh-CN" altLang="en-US" sz="2400" b="0" dirty="0">
                <a:solidFill>
                  <a:srgbClr val="000000"/>
                </a:solidFill>
                <a:latin typeface="楷体_GB2312" pitchFamily="49" charset="-122"/>
                <a:ea typeface="楷体_GB2312" pitchFamily="49" charset="-122"/>
              </a:rPr>
              <a:t>到堆顶。问题：可能破坏堆的性质。 </a:t>
            </a:r>
          </a:p>
          <a:p>
            <a:pPr marL="0" lvl="0" indent="0" algn="just" eaLnBrk="1" hangingPunct="1">
              <a:spcBef>
                <a:spcPct val="50000"/>
              </a:spcBef>
              <a:buClrTx/>
              <a:buSzPct val="100000"/>
              <a:buNone/>
            </a:pPr>
            <a:r>
              <a:rPr lang="zh-CN" altLang="en-US" sz="2400" b="0" dirty="0">
                <a:solidFill>
                  <a:srgbClr val="000000"/>
                </a:solidFill>
                <a:latin typeface="楷体_GB2312" pitchFamily="49" charset="-122"/>
                <a:ea typeface="楷体_GB2312" pitchFamily="49" charset="-122"/>
              </a:rPr>
              <a:t>解决：调用</a:t>
            </a:r>
            <a:r>
              <a:rPr lang="en-US" altLang="zh-CN" sz="2400" b="0" dirty="0">
                <a:solidFill>
                  <a:srgbClr val="000000"/>
                </a:solidFill>
                <a:latin typeface="楷体_GB2312" pitchFamily="49" charset="-122"/>
                <a:ea typeface="楷体_GB2312" pitchFamily="49" charset="-122"/>
              </a:rPr>
              <a:t>FilterDown( )</a:t>
            </a:r>
            <a:r>
              <a:rPr lang="zh-CN" altLang="en-US" sz="2400" b="0" dirty="0">
                <a:solidFill>
                  <a:srgbClr val="000000"/>
                </a:solidFill>
                <a:latin typeface="楷体_GB2312" pitchFamily="49" charset="-122"/>
                <a:ea typeface="楷体_GB2312" pitchFamily="49" charset="-122"/>
              </a:rPr>
              <a:t>函数从堆顶向下调整。</a:t>
            </a:r>
          </a:p>
        </p:txBody>
      </p:sp>
      <p:grpSp>
        <p:nvGrpSpPr>
          <p:cNvPr id="2" name="Group 11"/>
          <p:cNvGrpSpPr/>
          <p:nvPr/>
        </p:nvGrpSpPr>
        <p:grpSpPr>
          <a:xfrm>
            <a:off x="0" y="2798763"/>
            <a:ext cx="4572000" cy="2971800"/>
            <a:chOff x="249" y="1026"/>
            <a:chExt cx="2880" cy="1872"/>
          </a:xfrm>
        </p:grpSpPr>
        <p:grpSp>
          <p:nvGrpSpPr>
            <p:cNvPr id="184343" name="Group 12"/>
            <p:cNvGrpSpPr/>
            <p:nvPr/>
          </p:nvGrpSpPr>
          <p:grpSpPr>
            <a:xfrm>
              <a:off x="249" y="1026"/>
              <a:ext cx="2668" cy="1510"/>
              <a:chOff x="1858" y="1661"/>
              <a:chExt cx="2668" cy="1510"/>
            </a:xfrm>
          </p:grpSpPr>
          <p:sp>
            <p:nvSpPr>
              <p:cNvPr id="184356" name="Oval 13"/>
              <p:cNvSpPr>
                <a:spLocks noChangeAspect="1"/>
              </p:cNvSpPr>
              <p:nvPr/>
            </p:nvSpPr>
            <p:spPr>
              <a:xfrm>
                <a:off x="2941" y="2429"/>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16</a:t>
                </a:r>
              </a:p>
            </p:txBody>
          </p:sp>
          <p:sp>
            <p:nvSpPr>
              <p:cNvPr id="184357" name="Oval 14"/>
              <p:cNvSpPr>
                <a:spLocks noChangeAspect="1"/>
              </p:cNvSpPr>
              <p:nvPr/>
            </p:nvSpPr>
            <p:spPr>
              <a:xfrm>
                <a:off x="3997" y="1997"/>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74</a:t>
                </a:r>
              </a:p>
            </p:txBody>
          </p:sp>
          <p:sp>
            <p:nvSpPr>
              <p:cNvPr id="184358" name="Oval 15"/>
              <p:cNvSpPr>
                <a:spLocks noChangeAspect="1"/>
              </p:cNvSpPr>
              <p:nvPr/>
            </p:nvSpPr>
            <p:spPr>
              <a:xfrm>
                <a:off x="2701" y="1997"/>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14</a:t>
                </a:r>
              </a:p>
            </p:txBody>
          </p:sp>
          <p:sp>
            <p:nvSpPr>
              <p:cNvPr id="184359" name="Oval 16"/>
              <p:cNvSpPr>
                <a:spLocks noChangeAspect="1"/>
              </p:cNvSpPr>
              <p:nvPr/>
            </p:nvSpPr>
            <p:spPr>
              <a:xfrm>
                <a:off x="3373" y="1661"/>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11</a:t>
                </a:r>
              </a:p>
            </p:txBody>
          </p:sp>
          <p:sp>
            <p:nvSpPr>
              <p:cNvPr id="184360" name="Oval 17"/>
              <p:cNvSpPr>
                <a:spLocks noChangeAspect="1"/>
              </p:cNvSpPr>
              <p:nvPr/>
            </p:nvSpPr>
            <p:spPr>
              <a:xfrm>
                <a:off x="2221" y="2429"/>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29</a:t>
                </a:r>
              </a:p>
            </p:txBody>
          </p:sp>
          <p:sp>
            <p:nvSpPr>
              <p:cNvPr id="184361" name="Oval 18"/>
              <p:cNvSpPr>
                <a:spLocks noChangeAspect="1"/>
              </p:cNvSpPr>
              <p:nvPr/>
            </p:nvSpPr>
            <p:spPr>
              <a:xfrm>
                <a:off x="1858" y="2931"/>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35</a:t>
                </a:r>
              </a:p>
            </p:txBody>
          </p:sp>
          <p:sp>
            <p:nvSpPr>
              <p:cNvPr id="184362" name="Line 19"/>
              <p:cNvSpPr/>
              <p:nvPr/>
            </p:nvSpPr>
            <p:spPr>
              <a:xfrm>
                <a:off x="4189" y="2189"/>
                <a:ext cx="240" cy="240"/>
              </a:xfrm>
              <a:prstGeom prst="line">
                <a:avLst/>
              </a:prstGeom>
              <a:ln w="12700" cap="flat" cmpd="sng">
                <a:solidFill>
                  <a:srgbClr val="00CC99"/>
                </a:solidFill>
                <a:prstDash val="solid"/>
                <a:headEnd type="none" w="med" len="med"/>
                <a:tailEnd type="none" w="med" len="med"/>
              </a:ln>
            </p:spPr>
          </p:sp>
          <p:sp>
            <p:nvSpPr>
              <p:cNvPr id="184363" name="Line 20"/>
              <p:cNvSpPr/>
              <p:nvPr/>
            </p:nvSpPr>
            <p:spPr>
              <a:xfrm>
                <a:off x="2893" y="2237"/>
                <a:ext cx="144" cy="192"/>
              </a:xfrm>
              <a:prstGeom prst="line">
                <a:avLst/>
              </a:prstGeom>
              <a:ln w="12700" cap="flat" cmpd="sng">
                <a:solidFill>
                  <a:srgbClr val="00CC99"/>
                </a:solidFill>
                <a:prstDash val="solid"/>
                <a:headEnd type="none" w="med" len="med"/>
                <a:tailEnd type="none" w="med" len="med"/>
              </a:ln>
            </p:spPr>
          </p:sp>
          <p:sp>
            <p:nvSpPr>
              <p:cNvPr id="184364" name="Line 21"/>
              <p:cNvSpPr/>
              <p:nvPr/>
            </p:nvSpPr>
            <p:spPr>
              <a:xfrm flipH="1">
                <a:off x="3853" y="2189"/>
                <a:ext cx="192" cy="240"/>
              </a:xfrm>
              <a:prstGeom prst="line">
                <a:avLst/>
              </a:prstGeom>
              <a:ln w="12700" cap="flat" cmpd="sng">
                <a:solidFill>
                  <a:srgbClr val="00CC99"/>
                </a:solidFill>
                <a:prstDash val="solid"/>
                <a:headEnd type="none" w="med" len="med"/>
                <a:tailEnd type="none" w="med" len="med"/>
              </a:ln>
            </p:spPr>
          </p:sp>
          <p:sp>
            <p:nvSpPr>
              <p:cNvPr id="184365" name="Line 22"/>
              <p:cNvSpPr/>
              <p:nvPr/>
            </p:nvSpPr>
            <p:spPr>
              <a:xfrm flipH="1">
                <a:off x="2413" y="2189"/>
                <a:ext cx="288" cy="240"/>
              </a:xfrm>
              <a:prstGeom prst="line">
                <a:avLst/>
              </a:prstGeom>
              <a:ln w="12700" cap="flat" cmpd="sng">
                <a:solidFill>
                  <a:srgbClr val="00CC99"/>
                </a:solidFill>
                <a:prstDash val="solid"/>
                <a:headEnd type="none" w="med" len="med"/>
                <a:tailEnd type="none" w="med" len="med"/>
              </a:ln>
            </p:spPr>
          </p:sp>
          <p:sp>
            <p:nvSpPr>
              <p:cNvPr id="184366" name="Line 23"/>
              <p:cNvSpPr/>
              <p:nvPr/>
            </p:nvSpPr>
            <p:spPr>
              <a:xfrm flipH="1">
                <a:off x="2941" y="1805"/>
                <a:ext cx="432" cy="240"/>
              </a:xfrm>
              <a:prstGeom prst="line">
                <a:avLst/>
              </a:prstGeom>
              <a:ln w="12700" cap="flat" cmpd="sng">
                <a:solidFill>
                  <a:srgbClr val="00CC99"/>
                </a:solidFill>
                <a:prstDash val="solid"/>
                <a:headEnd type="none" w="med" len="med"/>
                <a:tailEnd type="none" w="med" len="med"/>
              </a:ln>
            </p:spPr>
          </p:sp>
          <p:sp>
            <p:nvSpPr>
              <p:cNvPr id="184367" name="Line 24"/>
              <p:cNvSpPr/>
              <p:nvPr/>
            </p:nvSpPr>
            <p:spPr>
              <a:xfrm>
                <a:off x="3613" y="1805"/>
                <a:ext cx="384" cy="240"/>
              </a:xfrm>
              <a:prstGeom prst="line">
                <a:avLst/>
              </a:prstGeom>
              <a:ln w="12700" cap="flat" cmpd="sng">
                <a:solidFill>
                  <a:srgbClr val="00CC99"/>
                </a:solidFill>
                <a:prstDash val="solid"/>
                <a:headEnd type="none" w="med" len="med"/>
                <a:tailEnd type="none" w="med" len="med"/>
              </a:ln>
            </p:spPr>
          </p:sp>
          <p:sp>
            <p:nvSpPr>
              <p:cNvPr id="184368" name="Line 25"/>
              <p:cNvSpPr/>
              <p:nvPr/>
            </p:nvSpPr>
            <p:spPr>
              <a:xfrm flipH="1">
                <a:off x="1981" y="2621"/>
                <a:ext cx="288" cy="336"/>
              </a:xfrm>
              <a:prstGeom prst="line">
                <a:avLst/>
              </a:prstGeom>
              <a:ln w="12700" cap="flat" cmpd="sng">
                <a:solidFill>
                  <a:srgbClr val="00CC99"/>
                </a:solidFill>
                <a:prstDash val="solid"/>
                <a:headEnd type="none" w="med" len="med"/>
                <a:tailEnd type="none" w="med" len="med"/>
              </a:ln>
            </p:spPr>
          </p:sp>
          <p:sp>
            <p:nvSpPr>
              <p:cNvPr id="184369" name="Line 26"/>
              <p:cNvSpPr/>
              <p:nvPr/>
            </p:nvSpPr>
            <p:spPr>
              <a:xfrm>
                <a:off x="2365" y="2669"/>
                <a:ext cx="144" cy="288"/>
              </a:xfrm>
              <a:prstGeom prst="line">
                <a:avLst/>
              </a:prstGeom>
              <a:ln w="12700" cap="flat" cmpd="sng">
                <a:solidFill>
                  <a:srgbClr val="00CC99"/>
                </a:solidFill>
                <a:prstDash val="solid"/>
                <a:headEnd type="none" w="med" len="med"/>
                <a:tailEnd type="none" w="med" len="med"/>
              </a:ln>
            </p:spPr>
          </p:sp>
          <p:sp>
            <p:nvSpPr>
              <p:cNvPr id="184370" name="Line 27"/>
              <p:cNvSpPr/>
              <p:nvPr/>
            </p:nvSpPr>
            <p:spPr>
              <a:xfrm flipH="1">
                <a:off x="2893" y="2669"/>
                <a:ext cx="144" cy="288"/>
              </a:xfrm>
              <a:prstGeom prst="line">
                <a:avLst/>
              </a:prstGeom>
              <a:ln w="12700" cap="flat" cmpd="sng">
                <a:solidFill>
                  <a:srgbClr val="00CC99"/>
                </a:solidFill>
                <a:prstDash val="solid"/>
                <a:headEnd type="none" w="med" len="med"/>
                <a:tailEnd type="none" w="med" len="med"/>
              </a:ln>
            </p:spPr>
          </p:sp>
          <p:sp>
            <p:nvSpPr>
              <p:cNvPr id="184371" name="Oval 28"/>
              <p:cNvSpPr>
                <a:spLocks noChangeAspect="1"/>
              </p:cNvSpPr>
              <p:nvPr/>
            </p:nvSpPr>
            <p:spPr>
              <a:xfrm>
                <a:off x="4286" y="2432"/>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80</a:t>
                </a:r>
              </a:p>
            </p:txBody>
          </p:sp>
          <p:sp>
            <p:nvSpPr>
              <p:cNvPr id="184372" name="Oval 29"/>
              <p:cNvSpPr>
                <a:spLocks noChangeAspect="1"/>
              </p:cNvSpPr>
              <p:nvPr/>
            </p:nvSpPr>
            <p:spPr>
              <a:xfrm>
                <a:off x="3702" y="2432"/>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99</a:t>
                </a:r>
              </a:p>
            </p:txBody>
          </p:sp>
          <p:sp>
            <p:nvSpPr>
              <p:cNvPr id="184373" name="Oval 30"/>
              <p:cNvSpPr>
                <a:spLocks noChangeAspect="1"/>
              </p:cNvSpPr>
              <p:nvPr/>
            </p:nvSpPr>
            <p:spPr>
              <a:xfrm>
                <a:off x="2381" y="2931"/>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62</a:t>
                </a:r>
              </a:p>
            </p:txBody>
          </p:sp>
          <p:sp>
            <p:nvSpPr>
              <p:cNvPr id="184374" name="Oval 31"/>
              <p:cNvSpPr>
                <a:spLocks noChangeAspect="1"/>
              </p:cNvSpPr>
              <p:nvPr/>
            </p:nvSpPr>
            <p:spPr>
              <a:xfrm>
                <a:off x="2789" y="2931"/>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57</a:t>
                </a:r>
              </a:p>
            </p:txBody>
          </p:sp>
        </p:grpSp>
        <p:grpSp>
          <p:nvGrpSpPr>
            <p:cNvPr id="184344" name="Group 32"/>
            <p:cNvGrpSpPr/>
            <p:nvPr/>
          </p:nvGrpSpPr>
          <p:grpSpPr>
            <a:xfrm>
              <a:off x="249" y="2659"/>
              <a:ext cx="2880" cy="239"/>
              <a:chOff x="249" y="2659"/>
              <a:chExt cx="2880" cy="239"/>
            </a:xfrm>
          </p:grpSpPr>
          <p:grpSp>
            <p:nvGrpSpPr>
              <p:cNvPr id="184345" name="Group 33"/>
              <p:cNvGrpSpPr/>
              <p:nvPr/>
            </p:nvGrpSpPr>
            <p:grpSpPr>
              <a:xfrm>
                <a:off x="249" y="2659"/>
                <a:ext cx="2592" cy="239"/>
                <a:chOff x="249" y="2659"/>
                <a:chExt cx="2592" cy="239"/>
              </a:xfrm>
            </p:grpSpPr>
            <p:sp>
              <p:nvSpPr>
                <p:cNvPr id="184347" name="Text Box 34"/>
                <p:cNvSpPr txBox="1"/>
                <p:nvPr/>
              </p:nvSpPr>
              <p:spPr>
                <a:xfrm>
                  <a:off x="249" y="2659"/>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11</a:t>
                  </a:r>
                </a:p>
              </p:txBody>
            </p:sp>
            <p:sp>
              <p:nvSpPr>
                <p:cNvPr id="184348" name="Text Box 35"/>
                <p:cNvSpPr txBox="1"/>
                <p:nvPr/>
              </p:nvSpPr>
              <p:spPr>
                <a:xfrm>
                  <a:off x="537" y="2659"/>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14</a:t>
                  </a:r>
                </a:p>
              </p:txBody>
            </p:sp>
            <p:sp>
              <p:nvSpPr>
                <p:cNvPr id="184349" name="Text Box 36"/>
                <p:cNvSpPr txBox="1"/>
                <p:nvPr/>
              </p:nvSpPr>
              <p:spPr>
                <a:xfrm>
                  <a:off x="825" y="2659"/>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74</a:t>
                  </a:r>
                </a:p>
              </p:txBody>
            </p:sp>
            <p:sp>
              <p:nvSpPr>
                <p:cNvPr id="184350" name="Text Box 37"/>
                <p:cNvSpPr txBox="1"/>
                <p:nvPr/>
              </p:nvSpPr>
              <p:spPr>
                <a:xfrm>
                  <a:off x="1113" y="2659"/>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29</a:t>
                  </a:r>
                </a:p>
              </p:txBody>
            </p:sp>
            <p:sp>
              <p:nvSpPr>
                <p:cNvPr id="184351" name="Text Box 38"/>
                <p:cNvSpPr txBox="1"/>
                <p:nvPr/>
              </p:nvSpPr>
              <p:spPr>
                <a:xfrm>
                  <a:off x="1401" y="2659"/>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16</a:t>
                  </a:r>
                </a:p>
              </p:txBody>
            </p:sp>
            <p:sp>
              <p:nvSpPr>
                <p:cNvPr id="184352" name="Text Box 39"/>
                <p:cNvSpPr txBox="1"/>
                <p:nvPr/>
              </p:nvSpPr>
              <p:spPr>
                <a:xfrm>
                  <a:off x="1689" y="2659"/>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99</a:t>
                  </a:r>
                </a:p>
              </p:txBody>
            </p:sp>
            <p:sp>
              <p:nvSpPr>
                <p:cNvPr id="184353" name="Text Box 40"/>
                <p:cNvSpPr txBox="1"/>
                <p:nvPr/>
              </p:nvSpPr>
              <p:spPr>
                <a:xfrm>
                  <a:off x="1977" y="2659"/>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80</a:t>
                  </a:r>
                </a:p>
              </p:txBody>
            </p:sp>
            <p:sp>
              <p:nvSpPr>
                <p:cNvPr id="184354" name="Text Box 41"/>
                <p:cNvSpPr txBox="1"/>
                <p:nvPr/>
              </p:nvSpPr>
              <p:spPr>
                <a:xfrm>
                  <a:off x="2265" y="2659"/>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35</a:t>
                  </a:r>
                </a:p>
              </p:txBody>
            </p:sp>
            <p:sp>
              <p:nvSpPr>
                <p:cNvPr id="184355" name="Text Box 42"/>
                <p:cNvSpPr txBox="1"/>
                <p:nvPr/>
              </p:nvSpPr>
              <p:spPr>
                <a:xfrm>
                  <a:off x="2553" y="2659"/>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62</a:t>
                  </a:r>
                </a:p>
              </p:txBody>
            </p:sp>
          </p:grpSp>
          <p:sp>
            <p:nvSpPr>
              <p:cNvPr id="184346" name="Text Box 43"/>
              <p:cNvSpPr txBox="1"/>
              <p:nvPr/>
            </p:nvSpPr>
            <p:spPr>
              <a:xfrm>
                <a:off x="2841" y="2659"/>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57</a:t>
                </a:r>
              </a:p>
            </p:txBody>
          </p:sp>
        </p:grpSp>
      </p:grpSp>
      <p:sp>
        <p:nvSpPr>
          <p:cNvPr id="71" name="Text Box 44"/>
          <p:cNvSpPr txBox="1"/>
          <p:nvPr/>
        </p:nvSpPr>
        <p:spPr>
          <a:xfrm>
            <a:off x="4572000" y="5408613"/>
            <a:ext cx="457200" cy="379412"/>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23</a:t>
            </a:r>
          </a:p>
        </p:txBody>
      </p:sp>
      <p:grpSp>
        <p:nvGrpSpPr>
          <p:cNvPr id="6" name="Group 46"/>
          <p:cNvGrpSpPr/>
          <p:nvPr/>
        </p:nvGrpSpPr>
        <p:grpSpPr>
          <a:xfrm>
            <a:off x="2097088" y="4284663"/>
            <a:ext cx="454025" cy="812800"/>
            <a:chOff x="1519" y="2024"/>
            <a:chExt cx="286" cy="512"/>
          </a:xfrm>
        </p:grpSpPr>
        <p:sp>
          <p:nvSpPr>
            <p:cNvPr id="184341" name="Line 47"/>
            <p:cNvSpPr/>
            <p:nvPr/>
          </p:nvSpPr>
          <p:spPr>
            <a:xfrm>
              <a:off x="1519" y="2024"/>
              <a:ext cx="144" cy="288"/>
            </a:xfrm>
            <a:prstGeom prst="line">
              <a:avLst/>
            </a:prstGeom>
            <a:ln w="12700" cap="flat" cmpd="sng">
              <a:solidFill>
                <a:srgbClr val="00CC99"/>
              </a:solidFill>
              <a:prstDash val="solid"/>
              <a:headEnd type="none" w="med" len="med"/>
              <a:tailEnd type="none" w="med" len="med"/>
            </a:ln>
          </p:spPr>
        </p:sp>
        <p:sp>
          <p:nvSpPr>
            <p:cNvPr id="184342" name="Oval 48"/>
            <p:cNvSpPr>
              <a:spLocks noChangeAspect="1"/>
            </p:cNvSpPr>
            <p:nvPr/>
          </p:nvSpPr>
          <p:spPr>
            <a:xfrm>
              <a:off x="1565" y="2296"/>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23</a:t>
              </a:r>
            </a:p>
          </p:txBody>
        </p:sp>
      </p:grpSp>
      <p:grpSp>
        <p:nvGrpSpPr>
          <p:cNvPr id="7" name="Group 52"/>
          <p:cNvGrpSpPr/>
          <p:nvPr/>
        </p:nvGrpSpPr>
        <p:grpSpPr>
          <a:xfrm>
            <a:off x="0" y="5408613"/>
            <a:ext cx="288925" cy="287337"/>
            <a:chOff x="748" y="3521"/>
            <a:chExt cx="227" cy="272"/>
          </a:xfrm>
        </p:grpSpPr>
        <p:sp>
          <p:nvSpPr>
            <p:cNvPr id="184339" name="Line 50"/>
            <p:cNvSpPr/>
            <p:nvPr/>
          </p:nvSpPr>
          <p:spPr>
            <a:xfrm>
              <a:off x="793" y="3521"/>
              <a:ext cx="182" cy="272"/>
            </a:xfrm>
            <a:prstGeom prst="line">
              <a:avLst/>
            </a:prstGeom>
            <a:ln w="28575" cap="flat" cmpd="sng">
              <a:solidFill>
                <a:srgbClr val="CC6600"/>
              </a:solidFill>
              <a:prstDash val="solid"/>
              <a:headEnd type="none" w="med" len="med"/>
              <a:tailEnd type="none" w="med" len="med"/>
            </a:ln>
          </p:spPr>
        </p:sp>
        <p:sp>
          <p:nvSpPr>
            <p:cNvPr id="184340" name="Line 51"/>
            <p:cNvSpPr/>
            <p:nvPr/>
          </p:nvSpPr>
          <p:spPr>
            <a:xfrm flipH="1">
              <a:off x="748" y="3521"/>
              <a:ext cx="227" cy="272"/>
            </a:xfrm>
            <a:prstGeom prst="line">
              <a:avLst/>
            </a:prstGeom>
            <a:ln w="28575" cap="flat" cmpd="sng">
              <a:solidFill>
                <a:srgbClr val="CC6600"/>
              </a:solidFill>
              <a:prstDash val="solid"/>
              <a:headEnd type="none" w="med" len="med"/>
              <a:tailEnd type="none" w="med" len="med"/>
            </a:ln>
          </p:spPr>
        </p:sp>
      </p:grpSp>
      <p:sp>
        <p:nvSpPr>
          <p:cNvPr id="108" name="Text Box 44"/>
          <p:cNvSpPr txBox="1"/>
          <p:nvPr/>
        </p:nvSpPr>
        <p:spPr>
          <a:xfrm>
            <a:off x="0" y="5408613"/>
            <a:ext cx="457200" cy="379412"/>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23</a:t>
            </a:r>
          </a:p>
        </p:txBody>
      </p:sp>
      <p:sp>
        <p:nvSpPr>
          <p:cNvPr id="111" name="Oval 48"/>
          <p:cNvSpPr>
            <a:spLocks noChangeAspect="1"/>
          </p:cNvSpPr>
          <p:nvPr/>
        </p:nvSpPr>
        <p:spPr>
          <a:xfrm>
            <a:off x="2411413" y="2798763"/>
            <a:ext cx="381000" cy="38100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23</a:t>
            </a:r>
          </a:p>
        </p:txBody>
      </p:sp>
      <p:sp>
        <p:nvSpPr>
          <p:cNvPr id="112" name="Text Box 67"/>
          <p:cNvSpPr txBox="1"/>
          <p:nvPr/>
        </p:nvSpPr>
        <p:spPr>
          <a:xfrm>
            <a:off x="161925" y="1854200"/>
            <a:ext cx="4176713" cy="8318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400" b="0" dirty="0">
                <a:solidFill>
                  <a:srgbClr val="FF0000"/>
                </a:solidFill>
                <a:latin typeface="华文琥珀" panose="02010800040101010101" pitchFamily="2" charset="-122"/>
                <a:ea typeface="华文琥珀" panose="02010800040101010101" pitchFamily="2" charset="-122"/>
              </a:rPr>
              <a:t>思考</a:t>
            </a:r>
            <a:r>
              <a:rPr lang="en-US" altLang="zh-CN" sz="2400" b="0" dirty="0">
                <a:solidFill>
                  <a:srgbClr val="FF0000"/>
                </a:solidFill>
                <a:latin typeface="华文琥珀" panose="02010800040101010101" pitchFamily="2" charset="-122"/>
                <a:ea typeface="华文琥珀" panose="02010800040101010101" pitchFamily="2" charset="-122"/>
              </a:rPr>
              <a:t>1</a:t>
            </a:r>
            <a:r>
              <a:rPr lang="zh-CN" altLang="en-US" sz="2400" b="0" dirty="0">
                <a:solidFill>
                  <a:srgbClr val="FF0000"/>
                </a:solidFill>
                <a:latin typeface="华文琥珀" panose="02010800040101010101" pitchFamily="2" charset="-122"/>
                <a:ea typeface="华文琥珀" panose="02010800040101010101" pitchFamily="2" charset="-122"/>
              </a:rPr>
              <a:t>：为什么是堆顶向下调整而不是自下而上调整？</a:t>
            </a:r>
          </a:p>
        </p:txBody>
      </p:sp>
      <p:sp>
        <p:nvSpPr>
          <p:cNvPr id="113" name="Text Box 67"/>
          <p:cNvSpPr txBox="1"/>
          <p:nvPr/>
        </p:nvSpPr>
        <p:spPr>
          <a:xfrm>
            <a:off x="4284663" y="1916113"/>
            <a:ext cx="417512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400" b="0" dirty="0">
                <a:solidFill>
                  <a:srgbClr val="FF0000"/>
                </a:solidFill>
                <a:latin typeface="华文琥珀" panose="02010800040101010101" pitchFamily="2" charset="-122"/>
                <a:ea typeface="华文琥珀" panose="02010800040101010101" pitchFamily="2" charset="-122"/>
              </a:rPr>
              <a:t>思考</a:t>
            </a:r>
            <a:r>
              <a:rPr lang="en-US" altLang="zh-CN" sz="2400" b="0" dirty="0">
                <a:solidFill>
                  <a:srgbClr val="FF0000"/>
                </a:solidFill>
                <a:latin typeface="华文琥珀" panose="02010800040101010101" pitchFamily="2" charset="-122"/>
                <a:ea typeface="华文琥珀" panose="02010800040101010101" pitchFamily="2" charset="-122"/>
              </a:rPr>
              <a:t>2</a:t>
            </a:r>
            <a:r>
              <a:rPr lang="zh-CN" altLang="en-US" sz="2400" b="0" dirty="0">
                <a:solidFill>
                  <a:srgbClr val="FF0000"/>
                </a:solidFill>
                <a:latin typeface="华文琥珀" panose="02010800040101010101" pitchFamily="2" charset="-122"/>
                <a:ea typeface="华文琥珀" panose="02010800040101010101" pitchFamily="2" charset="-122"/>
              </a:rPr>
              <a:t>：如何实现？</a:t>
            </a:r>
          </a:p>
        </p:txBody>
      </p:sp>
      <p:sp>
        <p:nvSpPr>
          <p:cNvPr id="114" name="Text Box 57" descr="empty"/>
          <p:cNvSpPr txBox="1"/>
          <p:nvPr/>
        </p:nvSpPr>
        <p:spPr>
          <a:xfrm>
            <a:off x="4211638" y="2420938"/>
            <a:ext cx="4932362" cy="16319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ea typeface="楷体_GB2312" pitchFamily="49" charset="-122"/>
              </a:rPr>
              <a:t>if </a:t>
            </a:r>
            <a:r>
              <a:rPr lang="en-US" altLang="zh-CN" sz="2000" b="0" dirty="0">
                <a:solidFill>
                  <a:srgbClr val="000000"/>
                </a:solidFill>
                <a:ea typeface="楷体_GB2312" pitchFamily="49" charset="-122"/>
              </a:rPr>
              <a:t>( IsEmpty ( ) ) {……}</a:t>
            </a:r>
          </a:p>
          <a:p>
            <a:pPr marL="0" lvl="0" indent="0" eaLnBrk="1" hangingPunct="1">
              <a:spcBef>
                <a:spcPct val="0"/>
              </a:spcBef>
              <a:buClrTx/>
              <a:buSzPct val="100000"/>
              <a:buNone/>
            </a:pPr>
            <a:r>
              <a:rPr lang="en-US" altLang="zh-CN" sz="2000" b="0" dirty="0">
                <a:solidFill>
                  <a:srgbClr val="000000"/>
                </a:solidFill>
                <a:ea typeface="楷体_GB2312" pitchFamily="49" charset="-122"/>
              </a:rPr>
              <a:t>Type temp = heapArr[0];</a:t>
            </a:r>
            <a:endParaRPr lang="zh-CN" altLang="en-US" sz="2000" b="0" dirty="0">
              <a:solidFill>
                <a:srgbClr val="000000"/>
              </a:solidFill>
              <a:ea typeface="楷体_GB2312" pitchFamily="49" charset="-122"/>
            </a:endParaRPr>
          </a:p>
          <a:p>
            <a:pPr marL="0" lvl="0" indent="0" eaLnBrk="1" hangingPunct="1">
              <a:spcBef>
                <a:spcPct val="0"/>
              </a:spcBef>
              <a:buClrTx/>
              <a:buSzPct val="100000"/>
              <a:buNone/>
            </a:pPr>
            <a:r>
              <a:rPr lang="zh-CN" altLang="en-US" sz="2000" b="0" dirty="0">
                <a:solidFill>
                  <a:srgbClr val="000000"/>
                </a:solidFill>
                <a:ea typeface="楷体_GB2312" pitchFamily="49" charset="-122"/>
              </a:rPr>
              <a:t> </a:t>
            </a:r>
            <a:r>
              <a:rPr lang="en-US" altLang="zh-CN" sz="2000" b="0" dirty="0">
                <a:solidFill>
                  <a:srgbClr val="FF0000"/>
                </a:solidFill>
                <a:ea typeface="楷体_GB2312" pitchFamily="49" charset="-122"/>
              </a:rPr>
              <a:t>heapArr[0] = heapArr[heapCurrentSize-1];  </a:t>
            </a:r>
          </a:p>
          <a:p>
            <a:pPr marL="0" lvl="0" indent="0" eaLnBrk="1" hangingPunct="1">
              <a:spcBef>
                <a:spcPct val="0"/>
              </a:spcBef>
              <a:buClrTx/>
              <a:buSzPct val="100000"/>
              <a:buNone/>
            </a:pPr>
            <a:r>
              <a:rPr lang="en-US" altLang="zh-CN" sz="2000" b="0" dirty="0">
                <a:solidFill>
                  <a:srgbClr val="000000"/>
                </a:solidFill>
                <a:ea typeface="楷体_GB2312" pitchFamily="49" charset="-122"/>
              </a:rPr>
              <a:t>heapCurrentSize - -;  </a:t>
            </a:r>
          </a:p>
          <a:p>
            <a:pPr marL="0" lvl="0" indent="0" eaLnBrk="1" hangingPunct="1">
              <a:spcBef>
                <a:spcPct val="0"/>
              </a:spcBef>
              <a:buClrTx/>
              <a:buSzPct val="100000"/>
              <a:buNone/>
            </a:pPr>
            <a:r>
              <a:rPr lang="en-US" altLang="zh-CN" sz="2000" b="0" dirty="0">
                <a:solidFill>
                  <a:srgbClr val="000000"/>
                </a:solidFill>
                <a:ea typeface="楷体_GB2312" pitchFamily="49" charset="-122"/>
              </a:rPr>
              <a:t>FilterDown ( 0 ); </a:t>
            </a:r>
          </a:p>
        </p:txBody>
      </p:sp>
      <p:grpSp>
        <p:nvGrpSpPr>
          <p:cNvPr id="8" name="Group 66"/>
          <p:cNvGrpSpPr/>
          <p:nvPr/>
        </p:nvGrpSpPr>
        <p:grpSpPr>
          <a:xfrm>
            <a:off x="1331913" y="2798763"/>
            <a:ext cx="1512887" cy="979487"/>
            <a:chOff x="1111" y="1225"/>
            <a:chExt cx="953" cy="617"/>
          </a:xfrm>
        </p:grpSpPr>
        <p:sp>
          <p:nvSpPr>
            <p:cNvPr id="184337" name="Oval 56"/>
            <p:cNvSpPr>
              <a:spLocks noChangeAspect="1"/>
            </p:cNvSpPr>
            <p:nvPr/>
          </p:nvSpPr>
          <p:spPr>
            <a:xfrm>
              <a:off x="1111" y="1570"/>
              <a:ext cx="273" cy="272"/>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FF00FF"/>
                  </a:solidFill>
                </a:rPr>
                <a:t>23</a:t>
              </a:r>
            </a:p>
          </p:txBody>
        </p:sp>
        <p:sp>
          <p:nvSpPr>
            <p:cNvPr id="184338" name="Oval 61"/>
            <p:cNvSpPr>
              <a:spLocks noChangeAspect="1"/>
            </p:cNvSpPr>
            <p:nvPr/>
          </p:nvSpPr>
          <p:spPr>
            <a:xfrm>
              <a:off x="1791" y="1225"/>
              <a:ext cx="273"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FF00FF"/>
                  </a:solidFill>
                </a:rPr>
                <a:t>14</a:t>
              </a:r>
            </a:p>
          </p:txBody>
        </p:sp>
      </p:grpSp>
      <p:grpSp>
        <p:nvGrpSpPr>
          <p:cNvPr id="9" name="Group 63"/>
          <p:cNvGrpSpPr/>
          <p:nvPr/>
        </p:nvGrpSpPr>
        <p:grpSpPr>
          <a:xfrm>
            <a:off x="1331913" y="3338513"/>
            <a:ext cx="793750" cy="1057275"/>
            <a:chOff x="1111" y="1598"/>
            <a:chExt cx="500" cy="666"/>
          </a:xfrm>
        </p:grpSpPr>
        <p:sp>
          <p:nvSpPr>
            <p:cNvPr id="184335" name="Oval 64"/>
            <p:cNvSpPr>
              <a:spLocks noChangeAspect="1"/>
            </p:cNvSpPr>
            <p:nvPr/>
          </p:nvSpPr>
          <p:spPr>
            <a:xfrm>
              <a:off x="1111" y="1598"/>
              <a:ext cx="273" cy="272"/>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FF3300"/>
                  </a:solidFill>
                </a:rPr>
                <a:t>16</a:t>
              </a:r>
            </a:p>
          </p:txBody>
        </p:sp>
        <p:sp>
          <p:nvSpPr>
            <p:cNvPr id="184336" name="Oval 65"/>
            <p:cNvSpPr>
              <a:spLocks noChangeAspect="1"/>
            </p:cNvSpPr>
            <p:nvPr/>
          </p:nvSpPr>
          <p:spPr>
            <a:xfrm>
              <a:off x="1338" y="2024"/>
              <a:ext cx="273"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FF3300"/>
                  </a:solidFill>
                </a:rPr>
                <a:t>23</a:t>
              </a: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1479">
                                            <p:txEl>
                                              <p:pRg st="0" end="0"/>
                                            </p:txEl>
                                          </p:spTgt>
                                        </p:tgtEl>
                                        <p:attrNameLst>
                                          <p:attrName>style.visibility</p:attrName>
                                        </p:attrNameLst>
                                      </p:cBhvr>
                                      <p:to>
                                        <p:strVal val="visible"/>
                                      </p:to>
                                    </p:set>
                                    <p:animEffect transition="in" filter="blinds(horizontal)">
                                      <p:cBhvr>
                                        <p:cTn id="7" dur="500"/>
                                        <p:tgtEl>
                                          <p:spTgt spid="3614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1479">
                                            <p:txEl>
                                              <p:pRg st="1" end="1"/>
                                            </p:txEl>
                                          </p:spTgt>
                                        </p:tgtEl>
                                        <p:attrNameLst>
                                          <p:attrName>style.visibility</p:attrName>
                                        </p:attrNameLst>
                                      </p:cBhvr>
                                      <p:to>
                                        <p:strVal val="visible"/>
                                      </p:to>
                                    </p:set>
                                    <p:animEffect transition="in" filter="blinds(horizontal)">
                                      <p:cBhvr>
                                        <p:cTn id="12" dur="500"/>
                                        <p:tgtEl>
                                          <p:spTgt spid="3614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blinds(horizontal)">
                                      <p:cBhvr>
                                        <p:cTn id="20" dur="500"/>
                                        <p:tgtEl>
                                          <p:spTgt spid="71"/>
                                        </p:tgtEl>
                                      </p:cBhvr>
                                    </p:animEffect>
                                  </p:childTnLst>
                                </p:cTn>
                              </p:par>
                              <p:par>
                                <p:cTn id="21" presetID="3" presetClass="entr" presetSubtype="1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 presetClass="exit" presetSubtype="16" fill="hold" grpId="1" nodeType="clickEffect">
                                  <p:stCondLst>
                                    <p:cond delay="0"/>
                                  </p:stCondLst>
                                  <p:childTnLst>
                                    <p:animEffect transition="out" filter="box(in)">
                                      <p:cBhvr>
                                        <p:cTn id="31" dur="500"/>
                                        <p:tgtEl>
                                          <p:spTgt spid="71"/>
                                        </p:tgtEl>
                                      </p:cBhvr>
                                    </p:animEffect>
                                    <p:set>
                                      <p:cBhvr>
                                        <p:cTn id="32" dur="1" fill="hold">
                                          <p:stCondLst>
                                            <p:cond delay="499"/>
                                          </p:stCondLst>
                                        </p:cTn>
                                        <p:tgtEl>
                                          <p:spTgt spid="71"/>
                                        </p:tgtEl>
                                        <p:attrNameLst>
                                          <p:attrName>style.visibility</p:attrName>
                                        </p:attrNameLst>
                                      </p:cBhvr>
                                      <p:to>
                                        <p:strVal val="hidden"/>
                                      </p:to>
                                    </p:set>
                                  </p:childTnLst>
                                </p:cTn>
                              </p:par>
                            </p:childTnLst>
                          </p:cTn>
                        </p:par>
                        <p:par>
                          <p:cTn id="33" fill="hold">
                            <p:stCondLst>
                              <p:cond delay="500"/>
                            </p:stCondLst>
                            <p:childTnLst>
                              <p:par>
                                <p:cTn id="34" presetID="4" presetClass="entr" presetSubtype="16" fill="hold" grpId="0" nodeType="afterEffect">
                                  <p:stCondLst>
                                    <p:cond delay="0"/>
                                  </p:stCondLst>
                                  <p:childTnLst>
                                    <p:set>
                                      <p:cBhvr>
                                        <p:cTn id="35" dur="1" fill="hold">
                                          <p:stCondLst>
                                            <p:cond delay="0"/>
                                          </p:stCondLst>
                                        </p:cTn>
                                        <p:tgtEl>
                                          <p:spTgt spid="108"/>
                                        </p:tgtEl>
                                        <p:attrNameLst>
                                          <p:attrName>style.visibility</p:attrName>
                                        </p:attrNameLst>
                                      </p:cBhvr>
                                      <p:to>
                                        <p:strVal val="visible"/>
                                      </p:to>
                                    </p:set>
                                    <p:animEffect transition="in" filter="box(in)">
                                      <p:cBhvr>
                                        <p:cTn id="36" dur="500"/>
                                        <p:tgtEl>
                                          <p:spTgt spid="108"/>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xit" presetSubtype="16" fill="hold" nodeType="clickEffect">
                                  <p:stCondLst>
                                    <p:cond delay="0"/>
                                  </p:stCondLst>
                                  <p:childTnLst>
                                    <p:animEffect transition="out" filter="box(in)">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childTnLst>
                          </p:cTn>
                        </p:par>
                        <p:par>
                          <p:cTn id="42" fill="hold">
                            <p:stCondLst>
                              <p:cond delay="500"/>
                            </p:stCondLst>
                            <p:childTnLst>
                              <p:par>
                                <p:cTn id="43" presetID="4" presetClass="entr" presetSubtype="16" fill="hold" grpId="0" nodeType="afterEffect">
                                  <p:stCondLst>
                                    <p:cond delay="0"/>
                                  </p:stCondLst>
                                  <p:childTnLst>
                                    <p:set>
                                      <p:cBhvr>
                                        <p:cTn id="44" dur="1" fill="hold">
                                          <p:stCondLst>
                                            <p:cond delay="0"/>
                                          </p:stCondLst>
                                        </p:cTn>
                                        <p:tgtEl>
                                          <p:spTgt spid="111"/>
                                        </p:tgtEl>
                                        <p:attrNameLst>
                                          <p:attrName>style.visibility</p:attrName>
                                        </p:attrNameLst>
                                      </p:cBhvr>
                                      <p:to>
                                        <p:strVal val="visible"/>
                                      </p:to>
                                    </p:set>
                                    <p:animEffect transition="in" filter="box(in)">
                                      <p:cBhvr>
                                        <p:cTn id="45" dur="500"/>
                                        <p:tgtEl>
                                          <p:spTgt spid="111"/>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112"/>
                                        </p:tgtEl>
                                        <p:attrNameLst>
                                          <p:attrName>style.visibility</p:attrName>
                                        </p:attrNameLst>
                                      </p:cBhvr>
                                      <p:to>
                                        <p:strVal val="visible"/>
                                      </p:to>
                                    </p:set>
                                    <p:animEffect transition="in" filter="box(in)">
                                      <p:cBhvr>
                                        <p:cTn id="50" dur="500"/>
                                        <p:tgtEl>
                                          <p:spTgt spid="112"/>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113"/>
                                        </p:tgtEl>
                                        <p:attrNameLst>
                                          <p:attrName>style.visibility</p:attrName>
                                        </p:attrNameLst>
                                      </p:cBhvr>
                                      <p:to>
                                        <p:strVal val="visible"/>
                                      </p:to>
                                    </p:set>
                                    <p:animEffect transition="in" filter="box(in)">
                                      <p:cBhvr>
                                        <p:cTn id="55" dur="500"/>
                                        <p:tgtEl>
                                          <p:spTgt spid="113"/>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14"/>
                                        </p:tgtEl>
                                        <p:attrNameLst>
                                          <p:attrName>style.visibility</p:attrName>
                                        </p:attrNameLst>
                                      </p:cBhvr>
                                      <p:to>
                                        <p:strVal val="visible"/>
                                      </p:to>
                                    </p:set>
                                    <p:animEffect transition="in" filter="box(in)">
                                      <p:cBhvr>
                                        <p:cTn id="60" dur="500"/>
                                        <p:tgtEl>
                                          <p:spTgt spid="11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up)">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wipe(up)">
                                      <p:cBhvr>
                                        <p:cTn id="7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9" grpId="0" build="p"/>
      <p:bldP spid="71" grpId="0" animBg="1"/>
      <p:bldP spid="71" grpId="1" animBg="1"/>
      <p:bldP spid="108" grpId="0" animBg="1"/>
      <p:bldP spid="111" grpId="0" animBg="1"/>
      <p:bldP spid="112" grpId="0"/>
      <p:bldP spid="113" grpId="0"/>
      <p:bldP spid="11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ctrTitle"/>
          </p:nvPr>
        </p:nvSpPr>
        <p:spPr>
          <a:xfrm>
            <a:off x="0" y="0"/>
            <a:ext cx="91440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rgbClr val="33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rPr>
              <a:t>6.6.2  </a:t>
            </a:r>
            <a:r>
              <a:rPr kumimoji="0" lang="zh-CN" altLang="en-US" sz="3600" b="1" i="0" u="none" strike="noStrike" kern="0" cap="none" spc="0" normalizeH="0" baseline="0" noProof="0" dirty="0">
                <a:ln>
                  <a:noFill/>
                </a:ln>
                <a:solidFill>
                  <a:srgbClr val="33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rPr>
              <a:t>哈夫曼树</a:t>
            </a:r>
          </a:p>
        </p:txBody>
      </p:sp>
      <p:sp>
        <p:nvSpPr>
          <p:cNvPr id="363523" name="Text Box 3"/>
          <p:cNvSpPr txBox="1">
            <a:spLocks noChangeArrowheads="1"/>
          </p:cNvSpPr>
          <p:nvPr/>
        </p:nvSpPr>
        <p:spPr bwMode="auto">
          <a:xfrm>
            <a:off x="0" y="685800"/>
            <a:ext cx="9144000" cy="579438"/>
          </a:xfrm>
          <a:prstGeom prst="rect">
            <a:avLst/>
          </a:prstGeom>
          <a:noFill/>
          <a:ln w="9525">
            <a:noFill/>
            <a:miter lim="800000"/>
          </a:ln>
          <a:effectLst/>
        </p:spPr>
        <p:txBody>
          <a:bodyPr>
            <a:spAutoFit/>
          </a:bodyPr>
          <a:lstStyle/>
          <a:p>
            <a:pPr marL="457200" marR="0" indent="-457200" defTabSz="914400" eaLnBrk="1" hangingPunct="1">
              <a:spcBef>
                <a:spcPct val="50000"/>
              </a:spcBef>
              <a:buClrTx/>
              <a:buSzTx/>
              <a:buFontTx/>
              <a:buNone/>
              <a:defRPr/>
            </a:pPr>
            <a:r>
              <a:rPr kumimoji="0" lang="en-US" altLang="zh-CN" sz="3200" b="1" kern="1200" cap="none" spc="0" normalizeH="0" baseline="0" noProof="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1.  </a:t>
            </a:r>
            <a:r>
              <a:rPr kumimoji="0" lang="zh-CN" altLang="en-US" sz="3200" b="1" kern="1200" cap="none" spc="0" normalizeH="0" baseline="0" noProof="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哈夫曼树的基本概念</a:t>
            </a:r>
            <a:endParaRPr kumimoji="0" lang="zh-CN" altLang="en-US" sz="2800" kern="1200" cap="none" spc="0" normalizeH="0" baseline="0" noProof="0">
              <a:solidFill>
                <a:srgbClr val="000000"/>
              </a:solidFill>
              <a:latin typeface="Arial" panose="020B0604020202020204" pitchFamily="34" charset="0"/>
              <a:ea typeface="宋体" panose="02010600030101010101" pitchFamily="2" charset="-122"/>
              <a:cs typeface="+mn-cs"/>
            </a:endParaRPr>
          </a:p>
        </p:txBody>
      </p:sp>
      <p:sp>
        <p:nvSpPr>
          <p:cNvPr id="363525" name="Text Box 5"/>
          <p:cNvSpPr txBox="1"/>
          <p:nvPr/>
        </p:nvSpPr>
        <p:spPr>
          <a:xfrm>
            <a:off x="228600" y="1295400"/>
            <a:ext cx="86106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Char char="•"/>
            </a:pPr>
            <a:r>
              <a:rPr lang="en-US" altLang="zh-CN" sz="2000" dirty="0">
                <a:solidFill>
                  <a:srgbClr val="00339A"/>
                </a:solidFill>
                <a:latin typeface="楷体_GB2312" pitchFamily="49" charset="-122"/>
                <a:ea typeface="楷体_GB2312" pitchFamily="49" charset="-122"/>
              </a:rPr>
              <a:t>   </a:t>
            </a:r>
            <a:r>
              <a:rPr lang="zh-CN" altLang="en-US" sz="2000" dirty="0">
                <a:solidFill>
                  <a:srgbClr val="00339A"/>
                </a:solidFill>
                <a:latin typeface="楷体_GB2312" pitchFamily="49" charset="-122"/>
                <a:ea typeface="楷体_GB2312" pitchFamily="49" charset="-122"/>
              </a:rPr>
              <a:t>树的路径</a:t>
            </a:r>
            <a:r>
              <a:rPr lang="en-US" altLang="zh-CN" sz="2000" dirty="0">
                <a:solidFill>
                  <a:srgbClr val="00339A"/>
                </a:solidFill>
                <a:latin typeface="楷体_GB2312" pitchFamily="49" charset="-122"/>
                <a:ea typeface="楷体_GB2312" pitchFamily="49" charset="-122"/>
              </a:rPr>
              <a:t>(Path)</a:t>
            </a:r>
          </a:p>
        </p:txBody>
      </p:sp>
      <p:sp>
        <p:nvSpPr>
          <p:cNvPr id="363527" name="Text Box 7"/>
          <p:cNvSpPr txBox="1"/>
          <p:nvPr/>
        </p:nvSpPr>
        <p:spPr>
          <a:xfrm>
            <a:off x="250825" y="1844675"/>
            <a:ext cx="8610600" cy="8302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40000"/>
              </a:spcBef>
              <a:buClrTx/>
              <a:buSzPct val="100000"/>
              <a:buNone/>
            </a:pPr>
            <a:r>
              <a:rPr lang="en-US" altLang="zh-CN" sz="2400" b="0" dirty="0">
                <a:solidFill>
                  <a:srgbClr val="000000"/>
                </a:solidFill>
                <a:latin typeface="楷体_GB2312" pitchFamily="49" charset="-122"/>
                <a:ea typeface="楷体_GB2312" pitchFamily="49" charset="-122"/>
              </a:rPr>
              <a:t>	</a:t>
            </a:r>
            <a:r>
              <a:rPr lang="zh-CN" altLang="en-US" sz="2400" b="0" dirty="0">
                <a:solidFill>
                  <a:srgbClr val="000000"/>
                </a:solidFill>
                <a:latin typeface="楷体_GB2312" pitchFamily="49" charset="-122"/>
                <a:ea typeface="楷体_GB2312" pitchFamily="49" charset="-122"/>
              </a:rPr>
              <a:t>在一棵（二叉）树中由根结点到某个结点所经过的分支序列叫做由根结点到这个结点的路径。</a:t>
            </a:r>
            <a:endParaRPr lang="zh-CN" altLang="en-US" sz="2400" dirty="0">
              <a:solidFill>
                <a:srgbClr val="00339A"/>
              </a:solidFill>
              <a:latin typeface="楷体_GB2312" pitchFamily="49" charset="-122"/>
              <a:ea typeface="楷体_GB2312" pitchFamily="49" charset="-122"/>
            </a:endParaRPr>
          </a:p>
        </p:txBody>
      </p:sp>
      <p:sp>
        <p:nvSpPr>
          <p:cNvPr id="363529" name="Text Box 9"/>
          <p:cNvSpPr txBox="1"/>
          <p:nvPr/>
        </p:nvSpPr>
        <p:spPr>
          <a:xfrm>
            <a:off x="250825" y="1773238"/>
            <a:ext cx="8610600" cy="4000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Char char="•"/>
            </a:pPr>
            <a:r>
              <a:rPr lang="en-US" altLang="zh-CN" sz="2000" dirty="0">
                <a:solidFill>
                  <a:srgbClr val="00339A"/>
                </a:solidFill>
                <a:latin typeface="楷体_GB2312" pitchFamily="49" charset="-122"/>
                <a:ea typeface="楷体_GB2312" pitchFamily="49" charset="-122"/>
              </a:rPr>
              <a:t>  </a:t>
            </a:r>
            <a:r>
              <a:rPr lang="zh-CN" altLang="en-US" sz="2000" dirty="0">
                <a:solidFill>
                  <a:srgbClr val="00339A"/>
                </a:solidFill>
                <a:latin typeface="楷体_GB2312" pitchFamily="49" charset="-122"/>
                <a:ea typeface="楷体_GB2312" pitchFamily="49" charset="-122"/>
              </a:rPr>
              <a:t>根到结点的路径长度</a:t>
            </a:r>
          </a:p>
        </p:txBody>
      </p:sp>
      <p:sp>
        <p:nvSpPr>
          <p:cNvPr id="363530" name="Text Box 10"/>
          <p:cNvSpPr txBox="1"/>
          <p:nvPr/>
        </p:nvSpPr>
        <p:spPr>
          <a:xfrm>
            <a:off x="250825" y="2420938"/>
            <a:ext cx="8610600" cy="8302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40000"/>
              </a:spcBef>
              <a:buClrTx/>
              <a:buSzPct val="100000"/>
              <a:buNone/>
            </a:pPr>
            <a:r>
              <a:rPr lang="en-US" altLang="zh-CN" sz="2400" b="0" dirty="0">
                <a:solidFill>
                  <a:srgbClr val="000000"/>
                </a:solidFill>
                <a:latin typeface="楷体_GB2312" pitchFamily="49" charset="-122"/>
                <a:ea typeface="楷体_GB2312" pitchFamily="49" charset="-122"/>
              </a:rPr>
              <a:t>	</a:t>
            </a:r>
            <a:r>
              <a:rPr lang="zh-CN" altLang="en-US" sz="2400" b="0" dirty="0">
                <a:solidFill>
                  <a:srgbClr val="000000"/>
                </a:solidFill>
                <a:latin typeface="楷体_GB2312" pitchFamily="49" charset="-122"/>
                <a:ea typeface="楷体_GB2312" pitchFamily="49" charset="-122"/>
              </a:rPr>
              <a:t>由根结点到某个结点所经过的分支数称为由根结点到该结点的路径长度。</a:t>
            </a:r>
            <a:endParaRPr lang="zh-CN" altLang="en-US" sz="2400" dirty="0">
              <a:solidFill>
                <a:srgbClr val="00339A"/>
              </a:solidFill>
              <a:latin typeface="楷体_GB2312" pitchFamily="49" charset="-122"/>
              <a:ea typeface="楷体_GB2312" pitchFamily="49" charset="-122"/>
            </a:endParaRPr>
          </a:p>
        </p:txBody>
      </p:sp>
      <p:sp>
        <p:nvSpPr>
          <p:cNvPr id="363531" name="Text Box 11"/>
          <p:cNvSpPr txBox="1"/>
          <p:nvPr/>
        </p:nvSpPr>
        <p:spPr>
          <a:xfrm>
            <a:off x="250825" y="2781300"/>
            <a:ext cx="86106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40000"/>
              </a:spcBef>
              <a:buClrTx/>
              <a:buSzPct val="100000"/>
              <a:buNone/>
            </a:pPr>
            <a:r>
              <a:rPr lang="en-US" altLang="zh-CN" sz="2000" b="0" dirty="0">
                <a:solidFill>
                  <a:srgbClr val="000000"/>
                </a:solidFill>
                <a:latin typeface="楷体_GB2312" pitchFamily="49" charset="-122"/>
                <a:ea typeface="楷体_GB2312" pitchFamily="49" charset="-122"/>
              </a:rPr>
              <a:t>	</a:t>
            </a:r>
            <a:r>
              <a:rPr lang="zh-CN" altLang="en-US" sz="1800" b="0" dirty="0">
                <a:solidFill>
                  <a:srgbClr val="000000"/>
                </a:solidFill>
                <a:latin typeface="楷体_GB2312" pitchFamily="49" charset="-122"/>
                <a:ea typeface="楷体_GB2312" pitchFamily="49" charset="-122"/>
              </a:rPr>
              <a:t>由根结点到所有</a:t>
            </a:r>
            <a:r>
              <a:rPr lang="zh-CN" altLang="en-US" sz="1800" b="0" dirty="0">
                <a:solidFill>
                  <a:srgbClr val="CC6600"/>
                </a:solidFill>
                <a:latin typeface="楷体_GB2312" pitchFamily="49" charset="-122"/>
                <a:ea typeface="楷体_GB2312" pitchFamily="49" charset="-122"/>
              </a:rPr>
              <a:t>叶</a:t>
            </a:r>
            <a:r>
              <a:rPr lang="zh-CN" altLang="en-US" sz="1800" b="0" dirty="0">
                <a:solidFill>
                  <a:srgbClr val="000000"/>
                </a:solidFill>
                <a:latin typeface="楷体_GB2312" pitchFamily="49" charset="-122"/>
                <a:ea typeface="楷体_GB2312" pitchFamily="49" charset="-122"/>
              </a:rPr>
              <a:t>结点的路径长度之和称为该（二叉）树的路径长度。</a:t>
            </a:r>
          </a:p>
        </p:txBody>
      </p:sp>
      <p:sp>
        <p:nvSpPr>
          <p:cNvPr id="363532" name="Text Box 12"/>
          <p:cNvSpPr txBox="1"/>
          <p:nvPr/>
        </p:nvSpPr>
        <p:spPr>
          <a:xfrm>
            <a:off x="250825" y="2276475"/>
            <a:ext cx="8610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Char char="•"/>
            </a:pPr>
            <a:r>
              <a:rPr lang="en-US" altLang="zh-CN" sz="1800" dirty="0">
                <a:solidFill>
                  <a:srgbClr val="00339A"/>
                </a:solidFill>
                <a:latin typeface="楷体_GB2312" pitchFamily="49" charset="-122"/>
                <a:ea typeface="楷体_GB2312" pitchFamily="49" charset="-122"/>
              </a:rPr>
              <a:t>  </a:t>
            </a:r>
            <a:r>
              <a:rPr lang="zh-CN" altLang="en-US" sz="1800" dirty="0">
                <a:solidFill>
                  <a:srgbClr val="00339A"/>
                </a:solidFill>
                <a:latin typeface="楷体_GB2312" pitchFamily="49" charset="-122"/>
                <a:ea typeface="楷体_GB2312" pitchFamily="49" charset="-122"/>
              </a:rPr>
              <a:t>树的路径长度</a:t>
            </a:r>
            <a:r>
              <a:rPr lang="en-US" altLang="zh-CN" sz="1800" dirty="0">
                <a:solidFill>
                  <a:srgbClr val="00339A"/>
                </a:solidFill>
                <a:latin typeface="楷体_GB2312" pitchFamily="49" charset="-122"/>
                <a:ea typeface="楷体_GB2312" pitchFamily="49" charset="-122"/>
              </a:rPr>
              <a:t>(Path Length</a:t>
            </a:r>
            <a:r>
              <a:rPr lang="zh-CN" altLang="en-US" sz="1800" dirty="0">
                <a:solidFill>
                  <a:srgbClr val="00339A"/>
                </a:solidFill>
                <a:latin typeface="楷体_GB2312" pitchFamily="49" charset="-122"/>
                <a:ea typeface="楷体_GB2312" pitchFamily="49" charset="-122"/>
              </a:rPr>
              <a:t>，</a:t>
            </a:r>
            <a:r>
              <a:rPr lang="en-US" altLang="zh-CN" sz="1800" dirty="0">
                <a:solidFill>
                  <a:srgbClr val="00339A"/>
                </a:solidFill>
                <a:latin typeface="楷体_GB2312" pitchFamily="49" charset="-122"/>
                <a:ea typeface="楷体_GB2312" pitchFamily="49" charset="-122"/>
              </a:rPr>
              <a:t>PL)</a:t>
            </a:r>
          </a:p>
        </p:txBody>
      </p:sp>
      <p:grpSp>
        <p:nvGrpSpPr>
          <p:cNvPr id="2" name="Group 13"/>
          <p:cNvGrpSpPr/>
          <p:nvPr/>
        </p:nvGrpSpPr>
        <p:grpSpPr>
          <a:xfrm>
            <a:off x="323850" y="2781300"/>
            <a:ext cx="3505200" cy="3094038"/>
            <a:chOff x="0" y="1200"/>
            <a:chExt cx="2208" cy="1949"/>
          </a:xfrm>
        </p:grpSpPr>
        <p:sp>
          <p:nvSpPr>
            <p:cNvPr id="185448" name="Oval 14"/>
            <p:cNvSpPr/>
            <p:nvPr/>
          </p:nvSpPr>
          <p:spPr>
            <a:xfrm>
              <a:off x="717" y="1690"/>
              <a:ext cx="230" cy="229"/>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1</a:t>
              </a:r>
            </a:p>
          </p:txBody>
        </p:sp>
        <p:sp>
          <p:nvSpPr>
            <p:cNvPr id="185449" name="Oval 15"/>
            <p:cNvSpPr/>
            <p:nvPr/>
          </p:nvSpPr>
          <p:spPr>
            <a:xfrm>
              <a:off x="1176" y="1200"/>
              <a:ext cx="229" cy="229"/>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0</a:t>
              </a:r>
            </a:p>
          </p:txBody>
        </p:sp>
        <p:sp>
          <p:nvSpPr>
            <p:cNvPr id="185450" name="Oval 16"/>
            <p:cNvSpPr/>
            <p:nvPr/>
          </p:nvSpPr>
          <p:spPr>
            <a:xfrm>
              <a:off x="947" y="2320"/>
              <a:ext cx="229" cy="229"/>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4</a:t>
              </a:r>
            </a:p>
          </p:txBody>
        </p:sp>
        <p:sp>
          <p:nvSpPr>
            <p:cNvPr id="185451" name="Oval 17"/>
            <p:cNvSpPr/>
            <p:nvPr/>
          </p:nvSpPr>
          <p:spPr>
            <a:xfrm>
              <a:off x="336" y="2315"/>
              <a:ext cx="229" cy="229"/>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3</a:t>
              </a:r>
            </a:p>
          </p:txBody>
        </p:sp>
        <p:sp>
          <p:nvSpPr>
            <p:cNvPr id="185452" name="Oval 18"/>
            <p:cNvSpPr/>
            <p:nvPr/>
          </p:nvSpPr>
          <p:spPr>
            <a:xfrm>
              <a:off x="1635" y="1706"/>
              <a:ext cx="229" cy="23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2</a:t>
              </a:r>
            </a:p>
          </p:txBody>
        </p:sp>
        <p:sp>
          <p:nvSpPr>
            <p:cNvPr id="185453" name="Oval 19"/>
            <p:cNvSpPr/>
            <p:nvPr/>
          </p:nvSpPr>
          <p:spPr>
            <a:xfrm>
              <a:off x="1291" y="2320"/>
              <a:ext cx="229" cy="229"/>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5</a:t>
              </a:r>
            </a:p>
          </p:txBody>
        </p:sp>
        <p:sp>
          <p:nvSpPr>
            <p:cNvPr id="185454" name="Oval 20"/>
            <p:cNvSpPr/>
            <p:nvPr/>
          </p:nvSpPr>
          <p:spPr>
            <a:xfrm>
              <a:off x="1979" y="2320"/>
              <a:ext cx="229" cy="229"/>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6</a:t>
              </a:r>
            </a:p>
          </p:txBody>
        </p:sp>
        <p:sp>
          <p:nvSpPr>
            <p:cNvPr id="185455" name="Oval 21"/>
            <p:cNvSpPr/>
            <p:nvPr/>
          </p:nvSpPr>
          <p:spPr>
            <a:xfrm>
              <a:off x="0" y="2920"/>
              <a:ext cx="229" cy="229"/>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7</a:t>
              </a:r>
            </a:p>
          </p:txBody>
        </p:sp>
        <p:cxnSp>
          <p:nvCxnSpPr>
            <p:cNvPr id="185456" name="AutoShape 22"/>
            <p:cNvCxnSpPr>
              <a:stCxn id="185448" idx="5"/>
              <a:endCxn id="185450" idx="0"/>
            </p:cNvCxnSpPr>
            <p:nvPr/>
          </p:nvCxnSpPr>
          <p:spPr>
            <a:xfrm>
              <a:off x="913" y="1885"/>
              <a:ext cx="149" cy="435"/>
            </a:xfrm>
            <a:prstGeom prst="straightConnector1">
              <a:avLst/>
            </a:prstGeom>
            <a:ln w="12700" cap="flat" cmpd="sng">
              <a:solidFill>
                <a:srgbClr val="00CC99"/>
              </a:solidFill>
              <a:prstDash val="solid"/>
              <a:headEnd type="none" w="med" len="med"/>
              <a:tailEnd type="none" w="med" len="med"/>
            </a:ln>
          </p:spPr>
        </p:cxnSp>
        <p:cxnSp>
          <p:nvCxnSpPr>
            <p:cNvPr id="185457" name="AutoShape 23"/>
            <p:cNvCxnSpPr>
              <a:stCxn id="185449" idx="3"/>
              <a:endCxn id="185448" idx="7"/>
            </p:cNvCxnSpPr>
            <p:nvPr/>
          </p:nvCxnSpPr>
          <p:spPr>
            <a:xfrm flipH="1">
              <a:off x="913" y="1395"/>
              <a:ext cx="297" cy="329"/>
            </a:xfrm>
            <a:prstGeom prst="straightConnector1">
              <a:avLst/>
            </a:prstGeom>
            <a:ln w="12700" cap="flat" cmpd="sng">
              <a:solidFill>
                <a:srgbClr val="00CC99"/>
              </a:solidFill>
              <a:prstDash val="solid"/>
              <a:headEnd type="none" w="med" len="med"/>
              <a:tailEnd type="none" w="med" len="med"/>
            </a:ln>
          </p:spPr>
        </p:cxnSp>
        <p:cxnSp>
          <p:nvCxnSpPr>
            <p:cNvPr id="185458" name="AutoShape 24"/>
            <p:cNvCxnSpPr>
              <a:stCxn id="185448" idx="3"/>
              <a:endCxn id="185451" idx="0"/>
            </p:cNvCxnSpPr>
            <p:nvPr/>
          </p:nvCxnSpPr>
          <p:spPr>
            <a:xfrm flipH="1">
              <a:off x="451" y="1885"/>
              <a:ext cx="300" cy="430"/>
            </a:xfrm>
            <a:prstGeom prst="straightConnector1">
              <a:avLst/>
            </a:prstGeom>
            <a:ln w="12700" cap="flat" cmpd="sng">
              <a:solidFill>
                <a:srgbClr val="00CC99"/>
              </a:solidFill>
              <a:prstDash val="solid"/>
              <a:headEnd type="none" w="med" len="med"/>
              <a:tailEnd type="none" w="med" len="med"/>
            </a:ln>
          </p:spPr>
        </p:cxnSp>
        <p:cxnSp>
          <p:nvCxnSpPr>
            <p:cNvPr id="185459" name="AutoShape 25"/>
            <p:cNvCxnSpPr>
              <a:stCxn id="185449" idx="5"/>
              <a:endCxn id="185452" idx="1"/>
            </p:cNvCxnSpPr>
            <p:nvPr/>
          </p:nvCxnSpPr>
          <p:spPr>
            <a:xfrm>
              <a:off x="1371" y="1395"/>
              <a:ext cx="298" cy="345"/>
            </a:xfrm>
            <a:prstGeom prst="straightConnector1">
              <a:avLst/>
            </a:prstGeom>
            <a:ln w="12700" cap="flat" cmpd="sng">
              <a:solidFill>
                <a:srgbClr val="00CC99"/>
              </a:solidFill>
              <a:prstDash val="solid"/>
              <a:headEnd type="none" w="med" len="med"/>
              <a:tailEnd type="none" w="med" len="med"/>
            </a:ln>
          </p:spPr>
        </p:cxnSp>
        <p:cxnSp>
          <p:nvCxnSpPr>
            <p:cNvPr id="185460" name="AutoShape 26"/>
            <p:cNvCxnSpPr>
              <a:stCxn id="185452" idx="3"/>
              <a:endCxn id="185453" idx="0"/>
            </p:cNvCxnSpPr>
            <p:nvPr/>
          </p:nvCxnSpPr>
          <p:spPr>
            <a:xfrm flipH="1">
              <a:off x="1406" y="1902"/>
              <a:ext cx="263" cy="418"/>
            </a:xfrm>
            <a:prstGeom prst="straightConnector1">
              <a:avLst/>
            </a:prstGeom>
            <a:ln w="12700" cap="flat" cmpd="sng">
              <a:solidFill>
                <a:srgbClr val="00CC99"/>
              </a:solidFill>
              <a:prstDash val="solid"/>
              <a:headEnd type="none" w="med" len="med"/>
              <a:tailEnd type="none" w="med" len="med"/>
            </a:ln>
          </p:spPr>
        </p:cxnSp>
        <p:cxnSp>
          <p:nvCxnSpPr>
            <p:cNvPr id="185461" name="AutoShape 27"/>
            <p:cNvCxnSpPr>
              <a:stCxn id="185452" idx="5"/>
              <a:endCxn id="185454" idx="0"/>
            </p:cNvCxnSpPr>
            <p:nvPr/>
          </p:nvCxnSpPr>
          <p:spPr>
            <a:xfrm>
              <a:off x="1830" y="1902"/>
              <a:ext cx="264" cy="418"/>
            </a:xfrm>
            <a:prstGeom prst="straightConnector1">
              <a:avLst/>
            </a:prstGeom>
            <a:ln w="12700" cap="flat" cmpd="sng">
              <a:solidFill>
                <a:srgbClr val="00CC99"/>
              </a:solidFill>
              <a:prstDash val="solid"/>
              <a:headEnd type="none" w="med" len="med"/>
              <a:tailEnd type="none" w="med" len="med"/>
            </a:ln>
          </p:spPr>
        </p:cxnSp>
        <p:cxnSp>
          <p:nvCxnSpPr>
            <p:cNvPr id="185462" name="AutoShape 28"/>
            <p:cNvCxnSpPr>
              <a:stCxn id="185451" idx="3"/>
              <a:endCxn id="185455" idx="0"/>
            </p:cNvCxnSpPr>
            <p:nvPr/>
          </p:nvCxnSpPr>
          <p:spPr>
            <a:xfrm flipH="1">
              <a:off x="115" y="2510"/>
              <a:ext cx="255" cy="410"/>
            </a:xfrm>
            <a:prstGeom prst="straightConnector1">
              <a:avLst/>
            </a:prstGeom>
            <a:ln w="12700" cap="flat" cmpd="sng">
              <a:solidFill>
                <a:srgbClr val="00CC99"/>
              </a:solidFill>
              <a:prstDash val="solid"/>
              <a:headEnd type="none" w="med" len="med"/>
              <a:tailEnd type="none" w="med" len="med"/>
            </a:ln>
          </p:spPr>
        </p:cxnSp>
      </p:grpSp>
      <p:sp>
        <p:nvSpPr>
          <p:cNvPr id="363549" name="Rectangle 29"/>
          <p:cNvSpPr/>
          <p:nvPr/>
        </p:nvSpPr>
        <p:spPr>
          <a:xfrm>
            <a:off x="900113" y="5157788"/>
            <a:ext cx="3124200" cy="701675"/>
          </a:xfrm>
          <a:prstGeom prst="rect">
            <a:avLst/>
          </a:prstGeom>
          <a:noFill/>
          <a:ln w="1905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0"/>
              </a:spcBef>
              <a:buClrTx/>
              <a:buSzPct val="100000"/>
              <a:buAutoNum type="alphaLcParenBoth"/>
            </a:pPr>
            <a:r>
              <a:rPr lang="en-US" altLang="zh-CN" sz="2000" dirty="0">
                <a:solidFill>
                  <a:srgbClr val="000000"/>
                </a:solidFill>
              </a:rPr>
              <a:t>PL = </a:t>
            </a:r>
            <a:r>
              <a:rPr lang="en-US" altLang="zh-CN" sz="2000" dirty="0">
                <a:solidFill>
                  <a:srgbClr val="CC6600"/>
                </a:solidFill>
              </a:rPr>
              <a:t>1 + 1 + 2</a:t>
            </a:r>
            <a:r>
              <a:rPr lang="en-US" altLang="zh-CN" sz="2000" dirty="0">
                <a:solidFill>
                  <a:srgbClr val="000000"/>
                </a:solidFill>
              </a:rPr>
              <a:t> + 2</a:t>
            </a:r>
          </a:p>
          <a:p>
            <a:pPr marL="457200" lvl="0" indent="-457200" eaLnBrk="1" hangingPunct="1">
              <a:spcBef>
                <a:spcPct val="0"/>
              </a:spcBef>
              <a:buClrTx/>
              <a:buSzPct val="100000"/>
              <a:buNone/>
            </a:pPr>
            <a:r>
              <a:rPr lang="en-US" altLang="zh-CN" sz="2000" dirty="0">
                <a:solidFill>
                  <a:srgbClr val="000000"/>
                </a:solidFill>
              </a:rPr>
              <a:t>		 + 2+ 2 + 3 = 13</a:t>
            </a:r>
          </a:p>
        </p:txBody>
      </p:sp>
      <p:grpSp>
        <p:nvGrpSpPr>
          <p:cNvPr id="3" name="Group 30"/>
          <p:cNvGrpSpPr/>
          <p:nvPr/>
        </p:nvGrpSpPr>
        <p:grpSpPr>
          <a:xfrm>
            <a:off x="3924300" y="2565400"/>
            <a:ext cx="2819400" cy="2667000"/>
            <a:chOff x="2592" y="1248"/>
            <a:chExt cx="1776" cy="1680"/>
          </a:xfrm>
        </p:grpSpPr>
        <p:sp>
          <p:nvSpPr>
            <p:cNvPr id="185433" name="Oval 31"/>
            <p:cNvSpPr/>
            <p:nvPr/>
          </p:nvSpPr>
          <p:spPr>
            <a:xfrm>
              <a:off x="3792" y="1248"/>
              <a:ext cx="192" cy="192"/>
            </a:xfrm>
            <a:prstGeom prst="ellipse">
              <a:avLst/>
            </a:prstGeom>
            <a:solidFill>
              <a:srgbClr val="C0C0C0"/>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0</a:t>
              </a:r>
            </a:p>
          </p:txBody>
        </p:sp>
        <p:sp>
          <p:nvSpPr>
            <p:cNvPr id="185434" name="Oval 32"/>
            <p:cNvSpPr/>
            <p:nvPr/>
          </p:nvSpPr>
          <p:spPr>
            <a:xfrm>
              <a:off x="3360" y="1706"/>
              <a:ext cx="192" cy="192"/>
            </a:xfrm>
            <a:prstGeom prst="ellipse">
              <a:avLst/>
            </a:prstGeom>
            <a:solidFill>
              <a:srgbClr val="C0C0C0"/>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1</a:t>
              </a:r>
            </a:p>
          </p:txBody>
        </p:sp>
        <p:sp>
          <p:nvSpPr>
            <p:cNvPr id="185435" name="Oval 33"/>
            <p:cNvSpPr/>
            <p:nvPr/>
          </p:nvSpPr>
          <p:spPr>
            <a:xfrm>
              <a:off x="3792" y="2208"/>
              <a:ext cx="192" cy="192"/>
            </a:xfrm>
            <a:prstGeom prst="ellipse">
              <a:avLst/>
            </a:prstGeom>
            <a:solidFill>
              <a:srgbClr val="C0C0C0"/>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4</a:t>
              </a:r>
            </a:p>
          </p:txBody>
        </p:sp>
        <p:sp>
          <p:nvSpPr>
            <p:cNvPr id="185436" name="Oval 34"/>
            <p:cNvSpPr/>
            <p:nvPr/>
          </p:nvSpPr>
          <p:spPr>
            <a:xfrm>
              <a:off x="2976" y="2208"/>
              <a:ext cx="192" cy="192"/>
            </a:xfrm>
            <a:prstGeom prst="ellipse">
              <a:avLst/>
            </a:prstGeom>
            <a:solidFill>
              <a:srgbClr val="C0C0C0"/>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3</a:t>
              </a:r>
            </a:p>
          </p:txBody>
        </p:sp>
        <p:sp>
          <p:nvSpPr>
            <p:cNvPr id="185437" name="Oval 35"/>
            <p:cNvSpPr/>
            <p:nvPr/>
          </p:nvSpPr>
          <p:spPr>
            <a:xfrm>
              <a:off x="4176" y="1680"/>
              <a:ext cx="192" cy="192"/>
            </a:xfrm>
            <a:prstGeom prst="ellipse">
              <a:avLst/>
            </a:prstGeom>
            <a:solidFill>
              <a:srgbClr val="C0C0C0"/>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2</a:t>
              </a:r>
            </a:p>
          </p:txBody>
        </p:sp>
        <p:sp>
          <p:nvSpPr>
            <p:cNvPr id="185438" name="Oval 36"/>
            <p:cNvSpPr/>
            <p:nvPr/>
          </p:nvSpPr>
          <p:spPr>
            <a:xfrm>
              <a:off x="2592" y="2736"/>
              <a:ext cx="192" cy="192"/>
            </a:xfrm>
            <a:prstGeom prst="ellipse">
              <a:avLst/>
            </a:prstGeom>
            <a:solidFill>
              <a:srgbClr val="C0C0C0"/>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5</a:t>
              </a:r>
            </a:p>
          </p:txBody>
        </p:sp>
        <p:sp>
          <p:nvSpPr>
            <p:cNvPr id="185439" name="Oval 37"/>
            <p:cNvSpPr/>
            <p:nvPr/>
          </p:nvSpPr>
          <p:spPr>
            <a:xfrm>
              <a:off x="3312" y="2736"/>
              <a:ext cx="192" cy="192"/>
            </a:xfrm>
            <a:prstGeom prst="ellipse">
              <a:avLst/>
            </a:prstGeom>
            <a:solidFill>
              <a:srgbClr val="C0C0C0"/>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6</a:t>
              </a:r>
            </a:p>
          </p:txBody>
        </p:sp>
        <p:cxnSp>
          <p:nvCxnSpPr>
            <p:cNvPr id="185440" name="AutoShape 38"/>
            <p:cNvCxnSpPr/>
            <p:nvPr/>
          </p:nvCxnSpPr>
          <p:spPr>
            <a:xfrm>
              <a:off x="3544" y="1870"/>
              <a:ext cx="296" cy="364"/>
            </a:xfrm>
            <a:prstGeom prst="straightConnector1">
              <a:avLst/>
            </a:prstGeom>
            <a:ln w="12700" cap="flat" cmpd="sng">
              <a:solidFill>
                <a:schemeClr val="tx1"/>
              </a:solidFill>
              <a:prstDash val="solid"/>
              <a:headEnd type="none" w="med" len="med"/>
              <a:tailEnd type="none" w="med" len="med"/>
            </a:ln>
          </p:spPr>
        </p:cxnSp>
        <p:cxnSp>
          <p:nvCxnSpPr>
            <p:cNvPr id="185441" name="AutoShape 39"/>
            <p:cNvCxnSpPr>
              <a:endCxn id="185434" idx="7"/>
            </p:cNvCxnSpPr>
            <p:nvPr/>
          </p:nvCxnSpPr>
          <p:spPr>
            <a:xfrm flipH="1">
              <a:off x="3524" y="1412"/>
              <a:ext cx="316" cy="322"/>
            </a:xfrm>
            <a:prstGeom prst="straightConnector1">
              <a:avLst/>
            </a:prstGeom>
            <a:ln w="12700" cap="flat" cmpd="sng">
              <a:solidFill>
                <a:schemeClr val="tx1"/>
              </a:solidFill>
              <a:prstDash val="solid"/>
              <a:headEnd type="none" w="med" len="med"/>
              <a:tailEnd type="none" w="med" len="med"/>
            </a:ln>
          </p:spPr>
        </p:cxnSp>
        <p:cxnSp>
          <p:nvCxnSpPr>
            <p:cNvPr id="185442" name="AutoShape 40"/>
            <p:cNvCxnSpPr>
              <a:endCxn id="185436" idx="7"/>
            </p:cNvCxnSpPr>
            <p:nvPr/>
          </p:nvCxnSpPr>
          <p:spPr>
            <a:xfrm flipH="1">
              <a:off x="3140" y="1870"/>
              <a:ext cx="268" cy="366"/>
            </a:xfrm>
            <a:prstGeom prst="straightConnector1">
              <a:avLst/>
            </a:prstGeom>
            <a:ln w="12700" cap="flat" cmpd="sng">
              <a:solidFill>
                <a:schemeClr val="tx1"/>
              </a:solidFill>
              <a:prstDash val="solid"/>
              <a:headEnd type="none" w="med" len="med"/>
              <a:tailEnd type="none" w="med" len="med"/>
            </a:ln>
          </p:spPr>
        </p:cxnSp>
        <p:cxnSp>
          <p:nvCxnSpPr>
            <p:cNvPr id="185443" name="AutoShape 41"/>
            <p:cNvCxnSpPr>
              <a:stCxn id="185433" idx="5"/>
            </p:cNvCxnSpPr>
            <p:nvPr/>
          </p:nvCxnSpPr>
          <p:spPr>
            <a:xfrm>
              <a:off x="3956" y="1412"/>
              <a:ext cx="316" cy="316"/>
            </a:xfrm>
            <a:prstGeom prst="straightConnector1">
              <a:avLst/>
            </a:prstGeom>
            <a:ln w="12700" cap="flat" cmpd="sng">
              <a:solidFill>
                <a:schemeClr val="tx1"/>
              </a:solidFill>
              <a:prstDash val="solid"/>
              <a:headEnd type="none" w="med" len="med"/>
              <a:tailEnd type="none" w="med" len="med"/>
            </a:ln>
          </p:spPr>
        </p:cxnSp>
        <p:cxnSp>
          <p:nvCxnSpPr>
            <p:cNvPr id="185444" name="AutoShape 42"/>
            <p:cNvCxnSpPr>
              <a:endCxn id="185438" idx="7"/>
            </p:cNvCxnSpPr>
            <p:nvPr/>
          </p:nvCxnSpPr>
          <p:spPr>
            <a:xfrm flipH="1">
              <a:off x="2756" y="2372"/>
              <a:ext cx="268" cy="392"/>
            </a:xfrm>
            <a:prstGeom prst="straightConnector1">
              <a:avLst/>
            </a:prstGeom>
            <a:ln w="12700" cap="flat" cmpd="sng">
              <a:solidFill>
                <a:schemeClr val="tx1"/>
              </a:solidFill>
              <a:prstDash val="solid"/>
              <a:headEnd type="none" w="med" len="med"/>
              <a:tailEnd type="none" w="med" len="med"/>
            </a:ln>
          </p:spPr>
        </p:cxnSp>
        <p:cxnSp>
          <p:nvCxnSpPr>
            <p:cNvPr id="185445" name="AutoShape 43"/>
            <p:cNvCxnSpPr>
              <a:stCxn id="185436" idx="5"/>
              <a:endCxn id="185439" idx="0"/>
            </p:cNvCxnSpPr>
            <p:nvPr/>
          </p:nvCxnSpPr>
          <p:spPr>
            <a:xfrm>
              <a:off x="3140" y="2372"/>
              <a:ext cx="268" cy="364"/>
            </a:xfrm>
            <a:prstGeom prst="straightConnector1">
              <a:avLst/>
            </a:prstGeom>
            <a:ln w="12700" cap="flat" cmpd="sng">
              <a:solidFill>
                <a:schemeClr val="tx1"/>
              </a:solidFill>
              <a:prstDash val="solid"/>
              <a:headEnd type="none" w="med" len="med"/>
              <a:tailEnd type="none" w="med" len="med"/>
            </a:ln>
          </p:spPr>
        </p:cxnSp>
        <p:sp>
          <p:nvSpPr>
            <p:cNvPr id="185446" name="Oval 44"/>
            <p:cNvSpPr/>
            <p:nvPr/>
          </p:nvSpPr>
          <p:spPr>
            <a:xfrm>
              <a:off x="3552" y="2736"/>
              <a:ext cx="192" cy="192"/>
            </a:xfrm>
            <a:prstGeom prst="ellipse">
              <a:avLst/>
            </a:prstGeom>
            <a:solidFill>
              <a:srgbClr val="C0C0C0"/>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7</a:t>
              </a:r>
            </a:p>
          </p:txBody>
        </p:sp>
        <p:cxnSp>
          <p:nvCxnSpPr>
            <p:cNvPr id="185447" name="AutoShape 45"/>
            <p:cNvCxnSpPr>
              <a:stCxn id="185435" idx="4"/>
              <a:endCxn id="185446" idx="0"/>
            </p:cNvCxnSpPr>
            <p:nvPr/>
          </p:nvCxnSpPr>
          <p:spPr>
            <a:xfrm flipH="1">
              <a:off x="3648" y="2400"/>
              <a:ext cx="240" cy="336"/>
            </a:xfrm>
            <a:prstGeom prst="straightConnector1">
              <a:avLst/>
            </a:prstGeom>
            <a:ln w="12700" cap="flat" cmpd="sng">
              <a:solidFill>
                <a:schemeClr val="tx1"/>
              </a:solidFill>
              <a:prstDash val="solid"/>
              <a:headEnd type="none" w="med" len="med"/>
              <a:tailEnd type="none" w="med" len="med"/>
            </a:ln>
          </p:spPr>
        </p:cxnSp>
      </p:grpSp>
      <p:sp>
        <p:nvSpPr>
          <p:cNvPr id="363566" name="Rectangle 46"/>
          <p:cNvSpPr/>
          <p:nvPr/>
        </p:nvSpPr>
        <p:spPr>
          <a:xfrm>
            <a:off x="5867400" y="4508500"/>
            <a:ext cx="2982913" cy="701675"/>
          </a:xfrm>
          <a:prstGeom prst="rect">
            <a:avLst/>
          </a:prstGeom>
          <a:noFill/>
          <a:ln w="1905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0"/>
              </a:spcBef>
              <a:buClrTx/>
              <a:buSzPct val="100000"/>
              <a:buAutoNum type="alphaLcParenBoth" startAt="2"/>
            </a:pPr>
            <a:r>
              <a:rPr lang="en-US" altLang="zh-CN" sz="2000" dirty="0">
                <a:solidFill>
                  <a:srgbClr val="000000"/>
                </a:solidFill>
              </a:rPr>
              <a:t>PL = </a:t>
            </a:r>
            <a:r>
              <a:rPr lang="en-US" altLang="zh-CN" sz="2000" dirty="0">
                <a:solidFill>
                  <a:srgbClr val="CC6600"/>
                </a:solidFill>
              </a:rPr>
              <a:t>1 +</a:t>
            </a:r>
            <a:r>
              <a:rPr lang="en-US" altLang="zh-CN" sz="2000" dirty="0">
                <a:solidFill>
                  <a:srgbClr val="000000"/>
                </a:solidFill>
              </a:rPr>
              <a:t> 1 </a:t>
            </a:r>
            <a:r>
              <a:rPr lang="en-US" altLang="zh-CN" sz="2000" dirty="0">
                <a:solidFill>
                  <a:srgbClr val="CC6600"/>
                </a:solidFill>
              </a:rPr>
              <a:t>+ 2 + 2</a:t>
            </a:r>
          </a:p>
          <a:p>
            <a:pPr marL="457200" lvl="0" indent="-457200" eaLnBrk="1" hangingPunct="1">
              <a:spcBef>
                <a:spcPct val="0"/>
              </a:spcBef>
              <a:buClrTx/>
              <a:buSzPct val="100000"/>
              <a:buNone/>
            </a:pPr>
            <a:r>
              <a:rPr lang="en-US" altLang="zh-CN" sz="2000" dirty="0">
                <a:solidFill>
                  <a:srgbClr val="000000"/>
                </a:solidFill>
              </a:rPr>
              <a:t>		 +3 + 3 + 3  = 15</a:t>
            </a:r>
          </a:p>
        </p:txBody>
      </p:sp>
      <p:sp>
        <p:nvSpPr>
          <p:cNvPr id="363567" name="Rectangle 47"/>
          <p:cNvSpPr/>
          <p:nvPr/>
        </p:nvSpPr>
        <p:spPr>
          <a:xfrm>
            <a:off x="900113" y="6035675"/>
            <a:ext cx="3124200" cy="396875"/>
          </a:xfrm>
          <a:prstGeom prst="rect">
            <a:avLst/>
          </a:prstGeom>
          <a:noFill/>
          <a:ln w="1905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0"/>
              </a:spcBef>
              <a:buClrTx/>
              <a:buSzPct val="100000"/>
              <a:buAutoNum type="alphaLcParenBoth"/>
            </a:pPr>
            <a:r>
              <a:rPr lang="en-US" altLang="zh-CN" sz="2000" dirty="0">
                <a:solidFill>
                  <a:srgbClr val="000000"/>
                </a:solidFill>
              </a:rPr>
              <a:t>PL = 2 + 2+ 2 + 3 = 9</a:t>
            </a:r>
          </a:p>
        </p:txBody>
      </p:sp>
      <p:sp>
        <p:nvSpPr>
          <p:cNvPr id="363568" name="Rectangle 48"/>
          <p:cNvSpPr/>
          <p:nvPr/>
        </p:nvSpPr>
        <p:spPr>
          <a:xfrm>
            <a:off x="4859338" y="5516563"/>
            <a:ext cx="3810000" cy="457200"/>
          </a:xfrm>
          <a:prstGeom prst="rect">
            <a:avLst/>
          </a:prstGeom>
          <a:noFill/>
          <a:ln w="1905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0"/>
              </a:spcBef>
              <a:buClrTx/>
              <a:buSzPct val="100000"/>
              <a:buAutoNum type="alphaLcParenBoth" startAt="2"/>
            </a:pPr>
            <a:r>
              <a:rPr lang="en-US" altLang="zh-CN" sz="1800" dirty="0">
                <a:solidFill>
                  <a:srgbClr val="000000"/>
                </a:solidFill>
              </a:rPr>
              <a:t>PL = 1 +3 + 3 + 3  = 10</a:t>
            </a:r>
          </a:p>
        </p:txBody>
      </p:sp>
      <p:grpSp>
        <p:nvGrpSpPr>
          <p:cNvPr id="4" name="Group 56"/>
          <p:cNvGrpSpPr/>
          <p:nvPr/>
        </p:nvGrpSpPr>
        <p:grpSpPr>
          <a:xfrm>
            <a:off x="250825" y="2420938"/>
            <a:ext cx="8731250" cy="4157662"/>
            <a:chOff x="159" y="1525"/>
            <a:chExt cx="5344" cy="2022"/>
          </a:xfrm>
        </p:grpSpPr>
        <p:grpSp>
          <p:nvGrpSpPr>
            <p:cNvPr id="185429" name="Group 51"/>
            <p:cNvGrpSpPr/>
            <p:nvPr/>
          </p:nvGrpSpPr>
          <p:grpSpPr>
            <a:xfrm>
              <a:off x="159" y="1525"/>
              <a:ext cx="5344" cy="2022"/>
              <a:chOff x="159" y="1570"/>
              <a:chExt cx="5251" cy="2022"/>
            </a:xfrm>
          </p:grpSpPr>
          <p:sp>
            <p:nvSpPr>
              <p:cNvPr id="185431" name="Text Box 49" descr="empty"/>
              <p:cNvSpPr txBox="1"/>
              <p:nvPr/>
            </p:nvSpPr>
            <p:spPr>
              <a:xfrm>
                <a:off x="159" y="1657"/>
                <a:ext cx="5251" cy="1935"/>
              </a:xfrm>
              <a:prstGeom prst="rect">
                <a:avLst/>
              </a:prstGeom>
              <a:blipFill rotWithShape="1">
                <a:blip r:embed="rId3"/>
                <a:stretch>
                  <a:fillRect/>
                </a:stretch>
              </a:blip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Char char="•"/>
                </a:pPr>
                <a:r>
                  <a:rPr lang="en-US" altLang="zh-CN" sz="2400" b="0" dirty="0">
                    <a:solidFill>
                      <a:srgbClr val="333399"/>
                    </a:solidFill>
                    <a:ea typeface="楷体_GB2312" pitchFamily="49" charset="-122"/>
                  </a:rPr>
                  <a:t> </a:t>
                </a:r>
                <a:r>
                  <a:rPr lang="zh-CN" altLang="en-US" sz="2400" dirty="0">
                    <a:solidFill>
                      <a:srgbClr val="00339A"/>
                    </a:solidFill>
                    <a:ea typeface="楷体_GB2312" pitchFamily="49" charset="-122"/>
                  </a:rPr>
                  <a:t>树的带权</a:t>
                </a:r>
                <a:r>
                  <a:rPr lang="en-US" altLang="zh-CN" sz="2400" dirty="0">
                    <a:solidFill>
                      <a:srgbClr val="00339A"/>
                    </a:solidFill>
                    <a:ea typeface="楷体_GB2312" pitchFamily="49" charset="-122"/>
                  </a:rPr>
                  <a:t>(Weighted)</a:t>
                </a:r>
                <a:r>
                  <a:rPr lang="zh-CN" altLang="en-US" sz="2400" dirty="0">
                    <a:solidFill>
                      <a:srgbClr val="00339A"/>
                    </a:solidFill>
                    <a:ea typeface="楷体_GB2312" pitchFamily="49" charset="-122"/>
                  </a:rPr>
                  <a:t>路径长度 </a:t>
                </a:r>
                <a:r>
                  <a:rPr lang="en-US" altLang="zh-CN" sz="2400" dirty="0">
                    <a:solidFill>
                      <a:srgbClr val="00339A"/>
                    </a:solidFill>
                    <a:ea typeface="楷体_GB2312" pitchFamily="49" charset="-122"/>
                  </a:rPr>
                  <a:t>WPL</a:t>
                </a:r>
              </a:p>
              <a:p>
                <a:pPr marL="0" lvl="0" indent="0">
                  <a:spcBef>
                    <a:spcPct val="0"/>
                  </a:spcBef>
                  <a:buClrTx/>
                  <a:buSzPct val="100000"/>
                  <a:buNone/>
                </a:pPr>
                <a:r>
                  <a:rPr lang="en-US" altLang="zh-CN" sz="2400" b="0" dirty="0">
                    <a:solidFill>
                      <a:srgbClr val="000000"/>
                    </a:solidFill>
                    <a:ea typeface="楷体_GB2312" pitchFamily="49" charset="-122"/>
                  </a:rPr>
                  <a:t>	</a:t>
                </a:r>
                <a:r>
                  <a:rPr lang="zh-CN" altLang="en-US" sz="2400" b="0" dirty="0">
                    <a:solidFill>
                      <a:srgbClr val="000000"/>
                    </a:solidFill>
                    <a:ea typeface="楷体_GB2312" pitchFamily="49" charset="-122"/>
                  </a:rPr>
                  <a:t>如果</a:t>
                </a:r>
                <a:r>
                  <a:rPr lang="en-US" altLang="zh-CN" sz="2400" b="0" dirty="0">
                    <a:solidFill>
                      <a:srgbClr val="000000"/>
                    </a:solidFill>
                    <a:ea typeface="楷体_GB2312" pitchFamily="49" charset="-122"/>
                  </a:rPr>
                  <a:t>(</a:t>
                </a:r>
                <a:r>
                  <a:rPr lang="zh-CN" altLang="en-US" sz="2400" b="0" dirty="0">
                    <a:solidFill>
                      <a:srgbClr val="000000"/>
                    </a:solidFill>
                    <a:ea typeface="楷体_GB2312" pitchFamily="49" charset="-122"/>
                  </a:rPr>
                  <a:t>二叉</a:t>
                </a:r>
                <a:r>
                  <a:rPr lang="en-US" altLang="zh-CN" sz="2400" b="0" dirty="0">
                    <a:solidFill>
                      <a:srgbClr val="000000"/>
                    </a:solidFill>
                    <a:ea typeface="楷体_GB2312" pitchFamily="49" charset="-122"/>
                  </a:rPr>
                  <a:t>)</a:t>
                </a:r>
                <a:r>
                  <a:rPr lang="zh-CN" altLang="en-US" sz="2400" b="0" dirty="0">
                    <a:solidFill>
                      <a:srgbClr val="000000"/>
                    </a:solidFill>
                    <a:ea typeface="楷体_GB2312" pitchFamily="49" charset="-122"/>
                  </a:rPr>
                  <a:t>树中每一个叶结点都带有某一确定值，则称该值为结点的权值。</a:t>
                </a:r>
              </a:p>
              <a:p>
                <a:pPr marL="0" lvl="0" indent="0" eaLnBrk="1" hangingPunct="1">
                  <a:spcBef>
                    <a:spcPct val="0"/>
                  </a:spcBef>
                  <a:buClrTx/>
                  <a:buSzPct val="100000"/>
                  <a:buNone/>
                </a:pPr>
                <a:r>
                  <a:rPr lang="zh-CN" altLang="en-US" sz="2400" b="0" dirty="0">
                    <a:solidFill>
                      <a:srgbClr val="000000"/>
                    </a:solidFill>
                    <a:ea typeface="楷体_GB2312" pitchFamily="49" charset="-122"/>
                  </a:rPr>
                  <a:t>	设一棵具有</a:t>
                </a:r>
                <a:r>
                  <a:rPr lang="en-US" altLang="zh-CN" sz="2400" b="0" dirty="0">
                    <a:solidFill>
                      <a:srgbClr val="000000"/>
                    </a:solidFill>
                    <a:ea typeface="楷体_GB2312" pitchFamily="49" charset="-122"/>
                  </a:rPr>
                  <a:t>n</a:t>
                </a:r>
                <a:r>
                  <a:rPr lang="zh-CN" altLang="en-US" sz="2400" b="0" dirty="0">
                    <a:solidFill>
                      <a:srgbClr val="000000"/>
                    </a:solidFill>
                    <a:ea typeface="楷体_GB2312" pitchFamily="49" charset="-122"/>
                  </a:rPr>
                  <a:t>个带权值叶结点的二叉树，那么从根结点到各个叶结点的路径长度与对应叶结点权值的乘积之和叫做二叉树的带权路径长度，记作：</a:t>
                </a:r>
              </a:p>
              <a:p>
                <a:pPr marL="0" lvl="0" indent="0" eaLnBrk="1" hangingPunct="1">
                  <a:spcBef>
                    <a:spcPct val="0"/>
                  </a:spcBef>
                  <a:buClrTx/>
                  <a:buSzPct val="100000"/>
                  <a:buNone/>
                </a:pPr>
                <a:endParaRPr lang="zh-CN" altLang="en-US" sz="2400" b="0" dirty="0">
                  <a:solidFill>
                    <a:srgbClr val="000000"/>
                  </a:solidFill>
                  <a:ea typeface="楷体_GB2312" pitchFamily="49" charset="-122"/>
                </a:endParaRPr>
              </a:p>
              <a:p>
                <a:pPr marL="0" lvl="0" indent="0" eaLnBrk="1" hangingPunct="1">
                  <a:spcBef>
                    <a:spcPct val="0"/>
                  </a:spcBef>
                  <a:buClrTx/>
                  <a:buSzPct val="100000"/>
                  <a:buNone/>
                </a:pPr>
                <a:endParaRPr lang="zh-CN" altLang="en-US" sz="2400" b="0" dirty="0">
                  <a:solidFill>
                    <a:srgbClr val="000000"/>
                  </a:solidFill>
                  <a:ea typeface="楷体_GB2312" pitchFamily="49" charset="-122"/>
                </a:endParaRPr>
              </a:p>
              <a:p>
                <a:pPr marL="0" lvl="0" indent="0" eaLnBrk="1" hangingPunct="1">
                  <a:spcBef>
                    <a:spcPct val="0"/>
                  </a:spcBef>
                  <a:buClrTx/>
                  <a:buSzPct val="100000"/>
                  <a:buNone/>
                </a:pPr>
                <a:r>
                  <a:rPr lang="zh-CN" altLang="en-US" sz="2400" b="0" dirty="0">
                    <a:solidFill>
                      <a:srgbClr val="000000"/>
                    </a:solidFill>
                    <a:ea typeface="楷体_GB2312" pitchFamily="49" charset="-122"/>
                  </a:rPr>
                  <a:t>其中</a:t>
                </a:r>
                <a:r>
                  <a:rPr lang="en-US" altLang="zh-CN" sz="2400" b="0" dirty="0">
                    <a:solidFill>
                      <a:srgbClr val="000000"/>
                    </a:solidFill>
                    <a:ea typeface="楷体_GB2312" pitchFamily="49" charset="-122"/>
                  </a:rPr>
                  <a:t>W</a:t>
                </a:r>
                <a:r>
                  <a:rPr lang="en-US" altLang="zh-CN" sz="2400" b="0" baseline="-25000" dirty="0">
                    <a:solidFill>
                      <a:srgbClr val="000000"/>
                    </a:solidFill>
                    <a:ea typeface="楷体_GB2312" pitchFamily="49" charset="-122"/>
                  </a:rPr>
                  <a:t>k</a:t>
                </a:r>
                <a:r>
                  <a:rPr lang="zh-CN" altLang="en-US" sz="2400" b="0" dirty="0">
                    <a:solidFill>
                      <a:srgbClr val="000000"/>
                    </a:solidFill>
                    <a:ea typeface="楷体_GB2312" pitchFamily="49" charset="-122"/>
                  </a:rPr>
                  <a:t>为第</a:t>
                </a:r>
                <a:r>
                  <a:rPr lang="en-US" altLang="zh-CN" sz="2400" b="0" dirty="0">
                    <a:solidFill>
                      <a:srgbClr val="000000"/>
                    </a:solidFill>
                    <a:ea typeface="楷体_GB2312" pitchFamily="49" charset="-122"/>
                  </a:rPr>
                  <a:t>k</a:t>
                </a:r>
                <a:r>
                  <a:rPr lang="zh-CN" altLang="en-US" sz="2400" b="0" dirty="0">
                    <a:solidFill>
                      <a:srgbClr val="000000"/>
                    </a:solidFill>
                    <a:ea typeface="楷体_GB2312" pitchFamily="49" charset="-122"/>
                  </a:rPr>
                  <a:t>个叶结点的权值，</a:t>
                </a:r>
                <a:r>
                  <a:rPr lang="en-US" altLang="zh-CN" sz="2400" b="0" dirty="0">
                    <a:solidFill>
                      <a:srgbClr val="000000"/>
                    </a:solidFill>
                    <a:ea typeface="楷体_GB2312" pitchFamily="49" charset="-122"/>
                  </a:rPr>
                  <a:t>L</a:t>
                </a:r>
                <a:r>
                  <a:rPr lang="en-US" altLang="zh-CN" sz="2400" b="0" baseline="-25000" dirty="0">
                    <a:solidFill>
                      <a:srgbClr val="000000"/>
                    </a:solidFill>
                    <a:ea typeface="楷体_GB2312" pitchFamily="49" charset="-122"/>
                  </a:rPr>
                  <a:t>k</a:t>
                </a:r>
                <a:r>
                  <a:rPr lang="zh-CN" altLang="en-US" sz="2400" b="0" dirty="0">
                    <a:solidFill>
                      <a:srgbClr val="000000"/>
                    </a:solidFill>
                    <a:ea typeface="楷体_GB2312" pitchFamily="49" charset="-122"/>
                  </a:rPr>
                  <a:t>为第</a:t>
                </a:r>
                <a:r>
                  <a:rPr lang="en-US" altLang="zh-CN" sz="2400" b="0" dirty="0">
                    <a:solidFill>
                      <a:srgbClr val="000000"/>
                    </a:solidFill>
                    <a:ea typeface="楷体_GB2312" pitchFamily="49" charset="-122"/>
                  </a:rPr>
                  <a:t>K</a:t>
                </a:r>
                <a:r>
                  <a:rPr lang="zh-CN" altLang="en-US" sz="2400" b="0" dirty="0">
                    <a:solidFill>
                      <a:srgbClr val="000000"/>
                    </a:solidFill>
                    <a:ea typeface="楷体_GB2312" pitchFamily="49" charset="-122"/>
                  </a:rPr>
                  <a:t>个叶结点的路径长度。</a:t>
                </a:r>
                <a:endParaRPr lang="zh-CN" altLang="en-US" sz="2400" dirty="0">
                  <a:solidFill>
                    <a:srgbClr val="00339A"/>
                  </a:solidFill>
                  <a:ea typeface="楷体_GB2312" pitchFamily="49" charset="-122"/>
                </a:endParaRPr>
              </a:p>
            </p:txBody>
          </p:sp>
          <p:sp>
            <p:nvSpPr>
              <p:cNvPr id="185432" name="Text Box 50" descr="empty"/>
              <p:cNvSpPr txBox="1"/>
              <p:nvPr/>
            </p:nvSpPr>
            <p:spPr>
              <a:xfrm>
                <a:off x="3424" y="1570"/>
                <a:ext cx="1406" cy="288"/>
              </a:xfrm>
              <a:prstGeom prst="rect">
                <a:avLst/>
              </a:prstGeom>
              <a:blipFill rotWithShape="1">
                <a:blip r:embed="rId3"/>
                <a:stretch>
                  <a:fillRect/>
                </a:stretch>
              </a:blip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339A"/>
                    </a:solidFill>
                    <a:ea typeface="楷体_GB2312" pitchFamily="49" charset="-122"/>
                  </a:rPr>
                  <a:t>  </a:t>
                </a:r>
              </a:p>
            </p:txBody>
          </p:sp>
        </p:grpSp>
        <p:graphicFrame>
          <p:nvGraphicFramePr>
            <p:cNvPr id="185430" name="Object 55"/>
            <p:cNvGraphicFramePr>
              <a:graphicFrameLocks noChangeAspect="1"/>
            </p:cNvGraphicFramePr>
            <p:nvPr/>
          </p:nvGraphicFramePr>
          <p:xfrm>
            <a:off x="2197" y="2540"/>
            <a:ext cx="2016" cy="492"/>
          </p:xfrm>
          <a:graphic>
            <a:graphicData uri="http://schemas.openxmlformats.org/presentationml/2006/ole">
              <mc:AlternateContent xmlns:mc="http://schemas.openxmlformats.org/markup-compatibility/2006">
                <mc:Choice xmlns:v="urn:schemas-microsoft-com:vml" Requires="v">
                  <p:oleObj spid="_x0000_s6154" r:id="rId4" imgW="989965" imgH="431800" progId="Equation.3">
                    <p:embed/>
                  </p:oleObj>
                </mc:Choice>
                <mc:Fallback>
                  <p:oleObj r:id="rId4" imgW="989965" imgH="431800" progId="Equation.3">
                    <p:embed/>
                    <p:pic>
                      <p:nvPicPr>
                        <p:cNvPr id="0" name="图片 3093"/>
                        <p:cNvPicPr/>
                        <p:nvPr/>
                      </p:nvPicPr>
                      <p:blipFill>
                        <a:blip r:embed="rId5"/>
                        <a:stretch>
                          <a:fillRect/>
                        </a:stretch>
                      </p:blipFill>
                      <p:spPr>
                        <a:xfrm>
                          <a:off x="2197" y="2540"/>
                          <a:ext cx="2016" cy="492"/>
                        </a:xfrm>
                        <a:prstGeom prst="rect">
                          <a:avLst/>
                        </a:prstGeom>
                        <a:noFill/>
                        <a:ln w="38100">
                          <a:noFill/>
                          <a:miter/>
                        </a:ln>
                      </p:spPr>
                    </p:pic>
                  </p:oleObj>
                </mc:Fallback>
              </mc:AlternateContent>
            </a:graphicData>
          </a:graphic>
        </p:graphicFrame>
      </p:grpSp>
      <p:grpSp>
        <p:nvGrpSpPr>
          <p:cNvPr id="6" name="Group 58"/>
          <p:cNvGrpSpPr/>
          <p:nvPr/>
        </p:nvGrpSpPr>
        <p:grpSpPr>
          <a:xfrm>
            <a:off x="0" y="2259013"/>
            <a:ext cx="8937625" cy="4376737"/>
            <a:chOff x="5" y="-877"/>
            <a:chExt cx="5298" cy="2735"/>
          </a:xfrm>
        </p:grpSpPr>
        <p:sp>
          <p:nvSpPr>
            <p:cNvPr id="185427" name="Text Box 59" descr="empty"/>
            <p:cNvSpPr txBox="1"/>
            <p:nvPr/>
          </p:nvSpPr>
          <p:spPr>
            <a:xfrm>
              <a:off x="5" y="-877"/>
              <a:ext cx="5298" cy="2400"/>
            </a:xfrm>
            <a:prstGeom prst="rect">
              <a:avLst/>
            </a:prstGeom>
            <a:blipFill rotWithShape="1">
              <a:blip r:embed="rId3"/>
              <a:stretch>
                <a:fillRect/>
              </a:stretch>
            </a:blip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Char char="•"/>
              </a:pPr>
              <a:r>
                <a:rPr lang="en-US" altLang="zh-CN" sz="1800" b="0" dirty="0">
                  <a:solidFill>
                    <a:srgbClr val="333399"/>
                  </a:solidFill>
                  <a:latin typeface="楷体_GB2312" pitchFamily="49" charset="-122"/>
                  <a:ea typeface="楷体_GB2312" pitchFamily="49" charset="-122"/>
                </a:rPr>
                <a:t> </a:t>
              </a:r>
              <a:r>
                <a:rPr lang="en-US" altLang="zh-CN" sz="1800" b="0" dirty="0">
                  <a:solidFill>
                    <a:srgbClr val="000000"/>
                  </a:solidFill>
                  <a:latin typeface="楷体_GB2312" pitchFamily="49" charset="-122"/>
                  <a:ea typeface="楷体_GB2312" pitchFamily="49" charset="-122"/>
                </a:rPr>
                <a:t> </a:t>
              </a:r>
              <a:r>
                <a:rPr lang="zh-CN" altLang="en-US" sz="1800" dirty="0">
                  <a:solidFill>
                    <a:srgbClr val="00339A"/>
                  </a:solidFill>
                  <a:latin typeface="楷体_GB2312" pitchFamily="49" charset="-122"/>
                  <a:ea typeface="楷体_GB2312" pitchFamily="49" charset="-122"/>
                </a:rPr>
                <a:t>由带权的结点构造树</a:t>
              </a:r>
            </a:p>
            <a:p>
              <a:pPr marL="0" lvl="0" indent="0">
                <a:spcBef>
                  <a:spcPct val="0"/>
                </a:spcBef>
                <a:buClrTx/>
                <a:buSzPct val="100000"/>
                <a:buNone/>
              </a:pPr>
              <a:r>
                <a:rPr lang="zh-CN" altLang="en-US" sz="2000" dirty="0">
                  <a:solidFill>
                    <a:srgbClr val="000000"/>
                  </a:solidFill>
                  <a:latin typeface="楷体_GB2312" pitchFamily="49" charset="-122"/>
                  <a:ea typeface="楷体_GB2312" pitchFamily="49" charset="-122"/>
                </a:rPr>
                <a:t>	如果给定一组具体确定权值的叶结点，可以构造出叶结点数相同的形态各异的二叉树</a:t>
              </a:r>
              <a:r>
                <a:rPr lang="en-US" altLang="zh-CN" sz="2000" dirty="0">
                  <a:solidFill>
                    <a:srgbClr val="000000"/>
                  </a:solidFill>
                  <a:latin typeface="楷体_GB2312" pitchFamily="49" charset="-122"/>
                  <a:ea typeface="楷体_GB2312" pitchFamily="49" charset="-122"/>
                </a:rPr>
                <a:t>(</a:t>
              </a:r>
              <a:r>
                <a:rPr lang="zh-CN" altLang="en-US" sz="2000" dirty="0">
                  <a:solidFill>
                    <a:srgbClr val="000000"/>
                  </a:solidFill>
                  <a:latin typeface="楷体_GB2312" pitchFamily="49" charset="-122"/>
                  <a:ea typeface="楷体_GB2312" pitchFamily="49" charset="-122"/>
                </a:rPr>
                <a:t>它们的带权路径长度不一定相同</a:t>
              </a:r>
              <a:r>
                <a:rPr lang="en-US" altLang="zh-CN" sz="2000" dirty="0">
                  <a:solidFill>
                    <a:srgbClr val="000000"/>
                  </a:solidFill>
                  <a:latin typeface="楷体_GB2312" pitchFamily="49" charset="-122"/>
                  <a:ea typeface="楷体_GB2312" pitchFamily="49" charset="-122"/>
                </a:rPr>
                <a:t>)</a:t>
              </a:r>
              <a:r>
                <a:rPr lang="zh-CN" altLang="en-US" sz="2000" dirty="0">
                  <a:solidFill>
                    <a:srgbClr val="000000"/>
                  </a:solidFill>
                  <a:latin typeface="楷体_GB2312" pitchFamily="49" charset="-122"/>
                  <a:ea typeface="楷体_GB2312" pitchFamily="49" charset="-122"/>
                </a:rPr>
                <a:t>。</a:t>
              </a:r>
            </a:p>
            <a:p>
              <a:pPr marL="0" lvl="0" indent="0" eaLnBrk="1" hangingPunct="1">
                <a:spcBef>
                  <a:spcPct val="0"/>
                </a:spcBef>
                <a:buClrTx/>
                <a:buSzPct val="100000"/>
                <a:buNone/>
              </a:pPr>
              <a:r>
                <a:rPr lang="zh-CN" altLang="en-US" sz="2000" dirty="0">
                  <a:solidFill>
                    <a:srgbClr val="000000"/>
                  </a:solidFill>
                  <a:latin typeface="楷体_GB2312" pitchFamily="49" charset="-122"/>
                  <a:ea typeface="楷体_GB2312" pitchFamily="49" charset="-122"/>
                </a:rPr>
                <a:t>	例如，给定</a:t>
              </a:r>
              <a:r>
                <a:rPr lang="en-US" altLang="zh-CN" sz="2000" dirty="0">
                  <a:solidFill>
                    <a:srgbClr val="000000"/>
                  </a:solidFill>
                  <a:latin typeface="楷体_GB2312" pitchFamily="49" charset="-122"/>
                  <a:ea typeface="楷体_GB2312" pitchFamily="49" charset="-122"/>
                </a:rPr>
                <a:t>4</a:t>
              </a:r>
              <a:r>
                <a:rPr lang="zh-CN" altLang="en-US" sz="2000" dirty="0">
                  <a:solidFill>
                    <a:srgbClr val="000000"/>
                  </a:solidFill>
                  <a:latin typeface="楷体_GB2312" pitchFamily="49" charset="-122"/>
                  <a:ea typeface="楷体_GB2312" pitchFamily="49" charset="-122"/>
                </a:rPr>
                <a:t>个叶子结点，其权值分别为（</a:t>
              </a:r>
              <a:r>
                <a:rPr lang="en-US" altLang="zh-CN" sz="2000" dirty="0">
                  <a:solidFill>
                    <a:srgbClr val="000000"/>
                  </a:solidFill>
                  <a:latin typeface="楷体_GB2312" pitchFamily="49" charset="-122"/>
                  <a:ea typeface="楷体_GB2312" pitchFamily="49" charset="-122"/>
                </a:rPr>
                <a:t>3</a:t>
              </a:r>
              <a:r>
                <a:rPr lang="zh-CN" altLang="en-US" sz="2000" dirty="0">
                  <a:solidFill>
                    <a:srgbClr val="000000"/>
                  </a:solidFill>
                  <a:latin typeface="楷体_GB2312" pitchFamily="49" charset="-122"/>
                  <a:ea typeface="楷体_GB2312" pitchFamily="49" charset="-122"/>
                </a:rPr>
                <a:t>、</a:t>
              </a:r>
              <a:r>
                <a:rPr lang="en-US" altLang="zh-CN" sz="2000" dirty="0">
                  <a:solidFill>
                    <a:srgbClr val="000000"/>
                  </a:solidFill>
                  <a:latin typeface="楷体_GB2312" pitchFamily="49" charset="-122"/>
                  <a:ea typeface="楷体_GB2312" pitchFamily="49" charset="-122"/>
                </a:rPr>
                <a:t>5</a:t>
              </a:r>
              <a:r>
                <a:rPr lang="zh-CN" altLang="en-US" sz="2000" dirty="0">
                  <a:solidFill>
                    <a:srgbClr val="000000"/>
                  </a:solidFill>
                  <a:latin typeface="楷体_GB2312" pitchFamily="49" charset="-122"/>
                  <a:ea typeface="楷体_GB2312" pitchFamily="49" charset="-122"/>
                </a:rPr>
                <a:t>、</a:t>
              </a:r>
              <a:r>
                <a:rPr lang="en-US" altLang="zh-CN" sz="2000" dirty="0">
                  <a:solidFill>
                    <a:srgbClr val="000000"/>
                  </a:solidFill>
                  <a:latin typeface="楷体_GB2312" pitchFamily="49" charset="-122"/>
                  <a:ea typeface="楷体_GB2312" pitchFamily="49" charset="-122"/>
                </a:rPr>
                <a:t>9</a:t>
              </a:r>
              <a:r>
                <a:rPr lang="zh-CN" altLang="en-US" sz="2000" dirty="0">
                  <a:solidFill>
                    <a:srgbClr val="000000"/>
                  </a:solidFill>
                  <a:latin typeface="楷体_GB2312" pitchFamily="49" charset="-122"/>
                  <a:ea typeface="楷体_GB2312" pitchFamily="49" charset="-122"/>
                </a:rPr>
                <a:t>、</a:t>
              </a:r>
              <a:r>
                <a:rPr lang="en-US" altLang="zh-CN" sz="2000" dirty="0">
                  <a:solidFill>
                    <a:srgbClr val="000000"/>
                  </a:solidFill>
                  <a:latin typeface="楷体_GB2312" pitchFamily="49" charset="-122"/>
                  <a:ea typeface="楷体_GB2312" pitchFamily="49" charset="-122"/>
                </a:rPr>
                <a:t>12</a:t>
              </a:r>
              <a:r>
                <a:rPr lang="zh-CN" altLang="en-US" sz="2000" dirty="0">
                  <a:solidFill>
                    <a:srgbClr val="000000"/>
                  </a:solidFill>
                  <a:latin typeface="楷体_GB2312" pitchFamily="49" charset="-122"/>
                  <a:ea typeface="楷体_GB2312" pitchFamily="49" charset="-122"/>
                </a:rPr>
                <a:t>），可以构造出多棵形状不同的二叉树。</a:t>
              </a:r>
            </a:p>
            <a:p>
              <a:pPr marL="0" lvl="0" indent="0" eaLnBrk="1" hangingPunct="1">
                <a:spcBef>
                  <a:spcPct val="0"/>
                </a:spcBef>
                <a:buClrTx/>
                <a:buSzPct val="100000"/>
                <a:buNone/>
              </a:pPr>
              <a:endParaRPr lang="zh-CN" altLang="en-US" sz="2000" dirty="0">
                <a:solidFill>
                  <a:srgbClr val="000000"/>
                </a:solidFill>
                <a:latin typeface="楷体_GB2312" pitchFamily="49" charset="-122"/>
                <a:ea typeface="楷体_GB2312" pitchFamily="49" charset="-122"/>
              </a:endParaRPr>
            </a:p>
            <a:p>
              <a:pPr marL="0" lvl="0" indent="0" eaLnBrk="1" hangingPunct="1">
                <a:spcBef>
                  <a:spcPct val="0"/>
                </a:spcBef>
                <a:buClrTx/>
                <a:buSzPct val="100000"/>
                <a:buNone/>
              </a:pPr>
              <a:endParaRPr lang="zh-CN" altLang="en-US" sz="2000" dirty="0">
                <a:solidFill>
                  <a:srgbClr val="000000"/>
                </a:solidFill>
                <a:latin typeface="楷体_GB2312" pitchFamily="49" charset="-122"/>
                <a:ea typeface="楷体_GB2312" pitchFamily="49" charset="-122"/>
              </a:endParaRPr>
            </a:p>
            <a:p>
              <a:pPr marL="0" lvl="0" indent="0" eaLnBrk="1" hangingPunct="1">
                <a:spcBef>
                  <a:spcPct val="0"/>
                </a:spcBef>
                <a:buClrTx/>
                <a:buSzPct val="100000"/>
                <a:buNone/>
              </a:pPr>
              <a:endParaRPr lang="zh-CN" altLang="en-US" sz="2000" dirty="0">
                <a:solidFill>
                  <a:srgbClr val="000000"/>
                </a:solidFill>
                <a:latin typeface="楷体_GB2312" pitchFamily="49" charset="-122"/>
                <a:ea typeface="楷体_GB2312" pitchFamily="49" charset="-122"/>
              </a:endParaRPr>
            </a:p>
            <a:p>
              <a:pPr marL="0" lvl="0" indent="0" eaLnBrk="1" hangingPunct="1">
                <a:spcBef>
                  <a:spcPct val="0"/>
                </a:spcBef>
                <a:buClrTx/>
                <a:buSzPct val="100000"/>
                <a:buNone/>
              </a:pPr>
              <a:endParaRPr lang="zh-CN" altLang="en-US" sz="2000" dirty="0">
                <a:solidFill>
                  <a:srgbClr val="000000"/>
                </a:solidFill>
                <a:latin typeface="楷体_GB2312" pitchFamily="49" charset="-122"/>
                <a:ea typeface="楷体_GB2312" pitchFamily="49" charset="-122"/>
              </a:endParaRPr>
            </a:p>
            <a:p>
              <a:pPr marL="0" lvl="0" indent="0" eaLnBrk="1" hangingPunct="1">
                <a:spcBef>
                  <a:spcPct val="0"/>
                </a:spcBef>
                <a:buClrTx/>
                <a:buSzPct val="100000"/>
                <a:buNone/>
              </a:pPr>
              <a:endParaRPr lang="zh-CN" altLang="en-US" sz="2000" dirty="0">
                <a:solidFill>
                  <a:srgbClr val="000000"/>
                </a:solidFill>
                <a:latin typeface="楷体_GB2312" pitchFamily="49" charset="-122"/>
                <a:ea typeface="楷体_GB2312" pitchFamily="49" charset="-122"/>
              </a:endParaRPr>
            </a:p>
            <a:p>
              <a:pPr marL="0" lvl="0" indent="0" eaLnBrk="1" hangingPunct="1">
                <a:spcBef>
                  <a:spcPct val="0"/>
                </a:spcBef>
                <a:buClrTx/>
                <a:buSzPct val="100000"/>
                <a:buNone/>
              </a:pPr>
              <a:endParaRPr lang="zh-CN" altLang="en-US" sz="2000" dirty="0">
                <a:solidFill>
                  <a:srgbClr val="000000"/>
                </a:solidFill>
                <a:latin typeface="楷体_GB2312" pitchFamily="49" charset="-122"/>
                <a:ea typeface="楷体_GB2312" pitchFamily="49" charset="-122"/>
              </a:endParaRPr>
            </a:p>
            <a:p>
              <a:pPr marL="0" lvl="0" indent="0" eaLnBrk="1" hangingPunct="1">
                <a:spcBef>
                  <a:spcPct val="0"/>
                </a:spcBef>
                <a:buClrTx/>
                <a:buSzPct val="100000"/>
                <a:buNone/>
              </a:pPr>
              <a:endParaRPr lang="en-US" altLang="zh-CN" sz="2000" dirty="0">
                <a:solidFill>
                  <a:srgbClr val="000000"/>
                </a:solidFill>
                <a:latin typeface="楷体_GB2312" pitchFamily="49" charset="-122"/>
                <a:ea typeface="楷体_GB2312" pitchFamily="49" charset="-122"/>
              </a:endParaRPr>
            </a:p>
          </p:txBody>
        </p:sp>
        <p:sp>
          <p:nvSpPr>
            <p:cNvPr id="185428" name="Text Box 60" descr="empty"/>
            <p:cNvSpPr txBox="1"/>
            <p:nvPr/>
          </p:nvSpPr>
          <p:spPr>
            <a:xfrm>
              <a:off x="3424" y="1570"/>
              <a:ext cx="1406" cy="288"/>
            </a:xfrm>
            <a:prstGeom prst="rect">
              <a:avLst/>
            </a:prstGeom>
            <a:blipFill rotWithShape="1">
              <a:blip r:embed="rId3"/>
              <a:stretch>
                <a:fillRect/>
              </a:stretch>
            </a:blip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339A"/>
                  </a:solidFill>
                  <a:latin typeface="楷体_GB2312" pitchFamily="49" charset="-122"/>
                  <a:ea typeface="楷体_GB2312" pitchFamily="49" charset="-122"/>
                </a:rPr>
                <a:t>  </a:t>
              </a:r>
            </a:p>
          </p:txBody>
        </p:sp>
      </p:grpSp>
      <p:grpSp>
        <p:nvGrpSpPr>
          <p:cNvPr id="7" name="Group 63"/>
          <p:cNvGrpSpPr/>
          <p:nvPr/>
        </p:nvGrpSpPr>
        <p:grpSpPr>
          <a:xfrm>
            <a:off x="395288" y="4437063"/>
            <a:ext cx="2025650" cy="2174875"/>
            <a:chOff x="432" y="2614"/>
            <a:chExt cx="1331" cy="1370"/>
          </a:xfrm>
        </p:grpSpPr>
        <p:sp>
          <p:nvSpPr>
            <p:cNvPr id="185409" name="Text Box 64"/>
            <p:cNvSpPr txBox="1"/>
            <p:nvPr/>
          </p:nvSpPr>
          <p:spPr>
            <a:xfrm>
              <a:off x="443" y="3696"/>
              <a:ext cx="1229" cy="288"/>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(a) WPL = 58</a:t>
              </a:r>
            </a:p>
          </p:txBody>
        </p:sp>
        <p:grpSp>
          <p:nvGrpSpPr>
            <p:cNvPr id="185410" name="Group 65"/>
            <p:cNvGrpSpPr/>
            <p:nvPr/>
          </p:nvGrpSpPr>
          <p:grpSpPr>
            <a:xfrm>
              <a:off x="432" y="2614"/>
              <a:ext cx="1331" cy="1066"/>
              <a:chOff x="432" y="2614"/>
              <a:chExt cx="1331" cy="1066"/>
            </a:xfrm>
          </p:grpSpPr>
          <p:grpSp>
            <p:nvGrpSpPr>
              <p:cNvPr id="185411" name="Group 66"/>
              <p:cNvGrpSpPr/>
              <p:nvPr/>
            </p:nvGrpSpPr>
            <p:grpSpPr>
              <a:xfrm>
                <a:off x="444" y="2614"/>
                <a:ext cx="1200" cy="864"/>
                <a:chOff x="444" y="2614"/>
                <a:chExt cx="1200" cy="864"/>
              </a:xfrm>
            </p:grpSpPr>
            <p:sp>
              <p:nvSpPr>
                <p:cNvPr id="185420" name="Oval 67"/>
                <p:cNvSpPr/>
                <p:nvPr/>
              </p:nvSpPr>
              <p:spPr>
                <a:xfrm>
                  <a:off x="972" y="2614"/>
                  <a:ext cx="144" cy="144"/>
                </a:xfrm>
                <a:prstGeom prst="ellipse">
                  <a:avLst/>
                </a:prstGeom>
                <a:solidFill>
                  <a:srgbClr val="00CC99"/>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5421" name="Oval 68"/>
                <p:cNvSpPr/>
                <p:nvPr/>
              </p:nvSpPr>
              <p:spPr>
                <a:xfrm>
                  <a:off x="684" y="2950"/>
                  <a:ext cx="144" cy="144"/>
                </a:xfrm>
                <a:prstGeom prst="ellipse">
                  <a:avLst/>
                </a:prstGeom>
                <a:solidFill>
                  <a:srgbClr val="00CC99"/>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5422" name="Oval 69"/>
                <p:cNvSpPr/>
                <p:nvPr/>
              </p:nvSpPr>
              <p:spPr>
                <a:xfrm>
                  <a:off x="1260" y="2950"/>
                  <a:ext cx="144" cy="144"/>
                </a:xfrm>
                <a:prstGeom prst="ellipse">
                  <a:avLst/>
                </a:prstGeom>
                <a:solidFill>
                  <a:srgbClr val="00CC99"/>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5423" name="Oval 70"/>
                <p:cNvSpPr/>
                <p:nvPr/>
              </p:nvSpPr>
              <p:spPr>
                <a:xfrm>
                  <a:off x="444" y="3334"/>
                  <a:ext cx="144" cy="144"/>
                </a:xfrm>
                <a:prstGeom prst="ellipse">
                  <a:avLst/>
                </a:prstGeom>
                <a:solidFill>
                  <a:srgbClr val="00CC99"/>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5424" name="Oval 71"/>
                <p:cNvSpPr/>
                <p:nvPr/>
              </p:nvSpPr>
              <p:spPr>
                <a:xfrm>
                  <a:off x="876" y="3334"/>
                  <a:ext cx="144" cy="144"/>
                </a:xfrm>
                <a:prstGeom prst="ellipse">
                  <a:avLst/>
                </a:prstGeom>
                <a:solidFill>
                  <a:srgbClr val="00CC99"/>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5425" name="Oval 72"/>
                <p:cNvSpPr/>
                <p:nvPr/>
              </p:nvSpPr>
              <p:spPr>
                <a:xfrm>
                  <a:off x="1116" y="3334"/>
                  <a:ext cx="144" cy="144"/>
                </a:xfrm>
                <a:prstGeom prst="ellipse">
                  <a:avLst/>
                </a:prstGeom>
                <a:solidFill>
                  <a:srgbClr val="00CC99"/>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5426" name="Oval 73"/>
                <p:cNvSpPr/>
                <p:nvPr/>
              </p:nvSpPr>
              <p:spPr>
                <a:xfrm>
                  <a:off x="1500" y="3334"/>
                  <a:ext cx="144" cy="144"/>
                </a:xfrm>
                <a:prstGeom prst="ellipse">
                  <a:avLst/>
                </a:prstGeom>
                <a:solidFill>
                  <a:srgbClr val="00CC99"/>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grpSp>
            <p:nvGrpSpPr>
              <p:cNvPr id="185412" name="Group 74"/>
              <p:cNvGrpSpPr/>
              <p:nvPr/>
            </p:nvGrpSpPr>
            <p:grpSpPr>
              <a:xfrm>
                <a:off x="516" y="2743"/>
                <a:ext cx="1056" cy="585"/>
                <a:chOff x="516" y="2743"/>
                <a:chExt cx="1056" cy="585"/>
              </a:xfrm>
            </p:grpSpPr>
            <p:cxnSp>
              <p:nvCxnSpPr>
                <p:cNvPr id="185414" name="AutoShape 75"/>
                <p:cNvCxnSpPr>
                  <a:stCxn id="185420" idx="3"/>
                  <a:endCxn id="185421" idx="7"/>
                </p:cNvCxnSpPr>
                <p:nvPr/>
              </p:nvCxnSpPr>
              <p:spPr>
                <a:xfrm flipH="1">
                  <a:off x="807" y="2743"/>
                  <a:ext cx="186" cy="222"/>
                </a:xfrm>
                <a:prstGeom prst="straightConnector1">
                  <a:avLst/>
                </a:prstGeom>
                <a:ln w="19050" cap="flat" cmpd="sng">
                  <a:solidFill>
                    <a:srgbClr val="00CC99"/>
                  </a:solidFill>
                  <a:prstDash val="solid"/>
                  <a:headEnd type="none" w="med" len="med"/>
                  <a:tailEnd type="none" w="med" len="med"/>
                </a:ln>
              </p:spPr>
            </p:cxnSp>
            <p:cxnSp>
              <p:nvCxnSpPr>
                <p:cNvPr id="185415" name="AutoShape 76"/>
                <p:cNvCxnSpPr>
                  <a:stCxn id="185420" idx="5"/>
                  <a:endCxn id="185422" idx="1"/>
                </p:cNvCxnSpPr>
                <p:nvPr/>
              </p:nvCxnSpPr>
              <p:spPr>
                <a:xfrm>
                  <a:off x="1095" y="2743"/>
                  <a:ext cx="186" cy="222"/>
                </a:xfrm>
                <a:prstGeom prst="straightConnector1">
                  <a:avLst/>
                </a:prstGeom>
                <a:ln w="19050" cap="flat" cmpd="sng">
                  <a:solidFill>
                    <a:srgbClr val="00CC99"/>
                  </a:solidFill>
                  <a:prstDash val="solid"/>
                  <a:headEnd type="none" w="med" len="med"/>
                  <a:tailEnd type="none" w="med" len="med"/>
                </a:ln>
              </p:spPr>
            </p:cxnSp>
            <p:cxnSp>
              <p:nvCxnSpPr>
                <p:cNvPr id="185416" name="AutoShape 77"/>
                <p:cNvCxnSpPr>
                  <a:stCxn id="185421" idx="3"/>
                  <a:endCxn id="185423" idx="0"/>
                </p:cNvCxnSpPr>
                <p:nvPr/>
              </p:nvCxnSpPr>
              <p:spPr>
                <a:xfrm flipH="1">
                  <a:off x="516" y="3079"/>
                  <a:ext cx="189" cy="249"/>
                </a:xfrm>
                <a:prstGeom prst="straightConnector1">
                  <a:avLst/>
                </a:prstGeom>
                <a:ln w="19050" cap="flat" cmpd="sng">
                  <a:solidFill>
                    <a:srgbClr val="00CC99"/>
                  </a:solidFill>
                  <a:prstDash val="solid"/>
                  <a:headEnd type="none" w="med" len="med"/>
                  <a:tailEnd type="none" w="med" len="med"/>
                </a:ln>
              </p:spPr>
            </p:cxnSp>
            <p:cxnSp>
              <p:nvCxnSpPr>
                <p:cNvPr id="185417" name="AutoShape 78"/>
                <p:cNvCxnSpPr>
                  <a:stCxn id="185421" idx="5"/>
                  <a:endCxn id="185424" idx="0"/>
                </p:cNvCxnSpPr>
                <p:nvPr/>
              </p:nvCxnSpPr>
              <p:spPr>
                <a:xfrm>
                  <a:off x="807" y="3079"/>
                  <a:ext cx="141" cy="249"/>
                </a:xfrm>
                <a:prstGeom prst="straightConnector1">
                  <a:avLst/>
                </a:prstGeom>
                <a:ln w="19050" cap="flat" cmpd="sng">
                  <a:solidFill>
                    <a:srgbClr val="00CC99"/>
                  </a:solidFill>
                  <a:prstDash val="solid"/>
                  <a:headEnd type="none" w="med" len="med"/>
                  <a:tailEnd type="none" w="med" len="med"/>
                </a:ln>
              </p:spPr>
            </p:cxnSp>
            <p:cxnSp>
              <p:nvCxnSpPr>
                <p:cNvPr id="185418" name="AutoShape 79"/>
                <p:cNvCxnSpPr>
                  <a:stCxn id="185422" idx="3"/>
                  <a:endCxn id="185425" idx="0"/>
                </p:cNvCxnSpPr>
                <p:nvPr/>
              </p:nvCxnSpPr>
              <p:spPr>
                <a:xfrm flipH="1">
                  <a:off x="1188" y="3079"/>
                  <a:ext cx="93" cy="249"/>
                </a:xfrm>
                <a:prstGeom prst="straightConnector1">
                  <a:avLst/>
                </a:prstGeom>
                <a:ln w="19050" cap="flat" cmpd="sng">
                  <a:solidFill>
                    <a:srgbClr val="00CC99"/>
                  </a:solidFill>
                  <a:prstDash val="solid"/>
                  <a:headEnd type="none" w="med" len="med"/>
                  <a:tailEnd type="none" w="med" len="med"/>
                </a:ln>
              </p:spPr>
            </p:cxnSp>
            <p:cxnSp>
              <p:nvCxnSpPr>
                <p:cNvPr id="185419" name="AutoShape 80"/>
                <p:cNvCxnSpPr>
                  <a:stCxn id="185422" idx="5"/>
                  <a:endCxn id="185426" idx="0"/>
                </p:cNvCxnSpPr>
                <p:nvPr/>
              </p:nvCxnSpPr>
              <p:spPr>
                <a:xfrm>
                  <a:off x="1383" y="3079"/>
                  <a:ext cx="189" cy="249"/>
                </a:xfrm>
                <a:prstGeom prst="straightConnector1">
                  <a:avLst/>
                </a:prstGeom>
                <a:ln w="19050" cap="flat" cmpd="sng">
                  <a:solidFill>
                    <a:srgbClr val="00CC99"/>
                  </a:solidFill>
                  <a:prstDash val="solid"/>
                  <a:headEnd type="none" w="med" len="med"/>
                  <a:tailEnd type="none" w="med" len="med"/>
                </a:ln>
              </p:spPr>
            </p:cxnSp>
          </p:grpSp>
          <p:sp>
            <p:nvSpPr>
              <p:cNvPr id="185413" name="Text Box 81"/>
              <p:cNvSpPr txBox="1"/>
              <p:nvPr/>
            </p:nvSpPr>
            <p:spPr>
              <a:xfrm>
                <a:off x="432" y="3430"/>
                <a:ext cx="1331"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b="0" dirty="0">
                    <a:solidFill>
                      <a:srgbClr val="000000"/>
                    </a:solidFill>
                  </a:rPr>
                  <a:t>3       5     9      12 </a:t>
                </a:r>
              </a:p>
            </p:txBody>
          </p:sp>
        </p:grpSp>
      </p:grpSp>
      <p:grpSp>
        <p:nvGrpSpPr>
          <p:cNvPr id="11" name="Group 82"/>
          <p:cNvGrpSpPr/>
          <p:nvPr/>
        </p:nvGrpSpPr>
        <p:grpSpPr>
          <a:xfrm>
            <a:off x="3348038" y="4292600"/>
            <a:ext cx="2066925" cy="2209800"/>
            <a:chOff x="1905" y="2592"/>
            <a:chExt cx="1359" cy="1392"/>
          </a:xfrm>
        </p:grpSpPr>
        <p:sp>
          <p:nvSpPr>
            <p:cNvPr id="185387" name="Rectangle 83"/>
            <p:cNvSpPr/>
            <p:nvPr/>
          </p:nvSpPr>
          <p:spPr>
            <a:xfrm>
              <a:off x="1905" y="3696"/>
              <a:ext cx="1241" cy="288"/>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(b) WPL = 54</a:t>
              </a:r>
            </a:p>
          </p:txBody>
        </p:sp>
        <p:grpSp>
          <p:nvGrpSpPr>
            <p:cNvPr id="185388" name="Group 84"/>
            <p:cNvGrpSpPr/>
            <p:nvPr/>
          </p:nvGrpSpPr>
          <p:grpSpPr>
            <a:xfrm>
              <a:off x="1933" y="2592"/>
              <a:ext cx="1331" cy="1114"/>
              <a:chOff x="1933" y="2592"/>
              <a:chExt cx="1331" cy="1114"/>
            </a:xfrm>
          </p:grpSpPr>
          <p:grpSp>
            <p:nvGrpSpPr>
              <p:cNvPr id="185389" name="Group 85"/>
              <p:cNvGrpSpPr/>
              <p:nvPr/>
            </p:nvGrpSpPr>
            <p:grpSpPr>
              <a:xfrm>
                <a:off x="2016" y="2592"/>
                <a:ext cx="1248" cy="1008"/>
                <a:chOff x="2016" y="2592"/>
                <a:chExt cx="1248" cy="1008"/>
              </a:xfrm>
            </p:grpSpPr>
            <p:sp>
              <p:nvSpPr>
                <p:cNvPr id="185402" name="Oval 86"/>
                <p:cNvSpPr/>
                <p:nvPr/>
              </p:nvSpPr>
              <p:spPr>
                <a:xfrm>
                  <a:off x="2304" y="2592"/>
                  <a:ext cx="144" cy="144"/>
                </a:xfrm>
                <a:prstGeom prst="ellipse">
                  <a:avLst/>
                </a:prstGeom>
                <a:solidFill>
                  <a:srgbClr val="FFCC00"/>
                </a:solidFill>
                <a:ln w="19050" cap="flat" cmpd="sng">
                  <a:solidFill>
                    <a:srgbClr val="FF0000"/>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5403" name="Oval 87"/>
                <p:cNvSpPr/>
                <p:nvPr/>
              </p:nvSpPr>
              <p:spPr>
                <a:xfrm>
                  <a:off x="2016" y="2880"/>
                  <a:ext cx="144" cy="144"/>
                </a:xfrm>
                <a:prstGeom prst="ellipse">
                  <a:avLst/>
                </a:prstGeom>
                <a:solidFill>
                  <a:srgbClr val="FFCC00"/>
                </a:solidFill>
                <a:ln w="19050" cap="flat" cmpd="sng">
                  <a:solidFill>
                    <a:srgbClr val="FF0000"/>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5404" name="Oval 88"/>
                <p:cNvSpPr/>
                <p:nvPr/>
              </p:nvSpPr>
              <p:spPr>
                <a:xfrm>
                  <a:off x="2592" y="2880"/>
                  <a:ext cx="144" cy="144"/>
                </a:xfrm>
                <a:prstGeom prst="ellipse">
                  <a:avLst/>
                </a:prstGeom>
                <a:solidFill>
                  <a:srgbClr val="FFCC00"/>
                </a:solidFill>
                <a:ln w="19050" cap="flat" cmpd="sng">
                  <a:solidFill>
                    <a:srgbClr val="FF0000"/>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5405" name="Oval 89"/>
                <p:cNvSpPr/>
                <p:nvPr/>
              </p:nvSpPr>
              <p:spPr>
                <a:xfrm>
                  <a:off x="2688" y="3456"/>
                  <a:ext cx="144" cy="144"/>
                </a:xfrm>
                <a:prstGeom prst="ellipse">
                  <a:avLst/>
                </a:prstGeom>
                <a:solidFill>
                  <a:srgbClr val="FFCC00"/>
                </a:solidFill>
                <a:ln w="19050" cap="flat" cmpd="sng">
                  <a:solidFill>
                    <a:srgbClr val="FF0000"/>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5406" name="Oval 90"/>
                <p:cNvSpPr/>
                <p:nvPr/>
              </p:nvSpPr>
              <p:spPr>
                <a:xfrm>
                  <a:off x="3120" y="3456"/>
                  <a:ext cx="144" cy="144"/>
                </a:xfrm>
                <a:prstGeom prst="ellipse">
                  <a:avLst/>
                </a:prstGeom>
                <a:solidFill>
                  <a:srgbClr val="FFCC00"/>
                </a:solidFill>
                <a:ln w="19050" cap="flat" cmpd="sng">
                  <a:solidFill>
                    <a:srgbClr val="FF0000"/>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5407" name="Oval 91"/>
                <p:cNvSpPr/>
                <p:nvPr/>
              </p:nvSpPr>
              <p:spPr>
                <a:xfrm>
                  <a:off x="2400" y="3168"/>
                  <a:ext cx="144" cy="144"/>
                </a:xfrm>
                <a:prstGeom prst="ellipse">
                  <a:avLst/>
                </a:prstGeom>
                <a:solidFill>
                  <a:srgbClr val="FFCC00"/>
                </a:solidFill>
                <a:ln w="19050" cap="flat" cmpd="sng">
                  <a:solidFill>
                    <a:srgbClr val="FF0000"/>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5408" name="Oval 92"/>
                <p:cNvSpPr/>
                <p:nvPr/>
              </p:nvSpPr>
              <p:spPr>
                <a:xfrm>
                  <a:off x="2880" y="3168"/>
                  <a:ext cx="144" cy="144"/>
                </a:xfrm>
                <a:prstGeom prst="ellipse">
                  <a:avLst/>
                </a:prstGeom>
                <a:solidFill>
                  <a:srgbClr val="FFCC00"/>
                </a:solidFill>
                <a:ln w="19050" cap="flat" cmpd="sng">
                  <a:solidFill>
                    <a:srgbClr val="FF0000"/>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grpSp>
            <p:nvGrpSpPr>
              <p:cNvPr id="185390" name="Group 93"/>
              <p:cNvGrpSpPr/>
              <p:nvPr/>
            </p:nvGrpSpPr>
            <p:grpSpPr>
              <a:xfrm>
                <a:off x="2139" y="2721"/>
                <a:ext cx="1053" cy="729"/>
                <a:chOff x="2139" y="2721"/>
                <a:chExt cx="1053" cy="729"/>
              </a:xfrm>
            </p:grpSpPr>
            <p:cxnSp>
              <p:nvCxnSpPr>
                <p:cNvPr id="185396" name="AutoShape 94"/>
                <p:cNvCxnSpPr>
                  <a:stCxn id="185408" idx="3"/>
                  <a:endCxn id="185405" idx="0"/>
                </p:cNvCxnSpPr>
                <p:nvPr/>
              </p:nvCxnSpPr>
              <p:spPr>
                <a:xfrm flipH="1">
                  <a:off x="2760" y="3297"/>
                  <a:ext cx="141" cy="153"/>
                </a:xfrm>
                <a:prstGeom prst="straightConnector1">
                  <a:avLst/>
                </a:prstGeom>
                <a:ln w="19050" cap="flat" cmpd="sng">
                  <a:solidFill>
                    <a:srgbClr val="00CC99"/>
                  </a:solidFill>
                  <a:prstDash val="solid"/>
                  <a:headEnd type="none" w="med" len="med"/>
                  <a:tailEnd type="none" w="med" len="med"/>
                </a:ln>
              </p:spPr>
            </p:cxnSp>
            <p:cxnSp>
              <p:nvCxnSpPr>
                <p:cNvPr id="185397" name="AutoShape 95"/>
                <p:cNvCxnSpPr>
                  <a:stCxn id="185402" idx="3"/>
                  <a:endCxn id="185403" idx="7"/>
                </p:cNvCxnSpPr>
                <p:nvPr/>
              </p:nvCxnSpPr>
              <p:spPr>
                <a:xfrm flipH="1">
                  <a:off x="2139" y="2721"/>
                  <a:ext cx="186" cy="174"/>
                </a:xfrm>
                <a:prstGeom prst="straightConnector1">
                  <a:avLst/>
                </a:prstGeom>
                <a:ln w="19050" cap="flat" cmpd="sng">
                  <a:solidFill>
                    <a:srgbClr val="00CC99"/>
                  </a:solidFill>
                  <a:prstDash val="solid"/>
                  <a:headEnd type="none" w="med" len="med"/>
                  <a:tailEnd type="none" w="med" len="med"/>
                </a:ln>
              </p:spPr>
            </p:cxnSp>
            <p:cxnSp>
              <p:nvCxnSpPr>
                <p:cNvPr id="185398" name="AutoShape 96"/>
                <p:cNvCxnSpPr>
                  <a:stCxn id="185402" idx="5"/>
                  <a:endCxn id="185404" idx="1"/>
                </p:cNvCxnSpPr>
                <p:nvPr/>
              </p:nvCxnSpPr>
              <p:spPr>
                <a:xfrm>
                  <a:off x="2427" y="2721"/>
                  <a:ext cx="186" cy="174"/>
                </a:xfrm>
                <a:prstGeom prst="straightConnector1">
                  <a:avLst/>
                </a:prstGeom>
                <a:ln w="19050" cap="flat" cmpd="sng">
                  <a:solidFill>
                    <a:srgbClr val="00CC99"/>
                  </a:solidFill>
                  <a:prstDash val="solid"/>
                  <a:headEnd type="none" w="med" len="med"/>
                  <a:tailEnd type="none" w="med" len="med"/>
                </a:ln>
              </p:spPr>
            </p:cxnSp>
            <p:cxnSp>
              <p:nvCxnSpPr>
                <p:cNvPr id="185399" name="AutoShape 97"/>
                <p:cNvCxnSpPr>
                  <a:stCxn id="185404" idx="3"/>
                  <a:endCxn id="185407" idx="0"/>
                </p:cNvCxnSpPr>
                <p:nvPr/>
              </p:nvCxnSpPr>
              <p:spPr>
                <a:xfrm flipH="1">
                  <a:off x="2472" y="3009"/>
                  <a:ext cx="141" cy="153"/>
                </a:xfrm>
                <a:prstGeom prst="straightConnector1">
                  <a:avLst/>
                </a:prstGeom>
                <a:ln w="19050" cap="flat" cmpd="sng">
                  <a:solidFill>
                    <a:srgbClr val="00CC99"/>
                  </a:solidFill>
                  <a:prstDash val="solid"/>
                  <a:headEnd type="none" w="med" len="med"/>
                  <a:tailEnd type="none" w="med" len="med"/>
                </a:ln>
              </p:spPr>
            </p:cxnSp>
            <p:cxnSp>
              <p:nvCxnSpPr>
                <p:cNvPr id="185400" name="AutoShape 98"/>
                <p:cNvCxnSpPr>
                  <a:stCxn id="185404" idx="5"/>
                  <a:endCxn id="185408" idx="1"/>
                </p:cNvCxnSpPr>
                <p:nvPr/>
              </p:nvCxnSpPr>
              <p:spPr>
                <a:xfrm>
                  <a:off x="2715" y="3009"/>
                  <a:ext cx="186" cy="174"/>
                </a:xfrm>
                <a:prstGeom prst="straightConnector1">
                  <a:avLst/>
                </a:prstGeom>
                <a:ln w="19050" cap="flat" cmpd="sng">
                  <a:solidFill>
                    <a:srgbClr val="00CC99"/>
                  </a:solidFill>
                  <a:prstDash val="solid"/>
                  <a:headEnd type="none" w="med" len="med"/>
                  <a:tailEnd type="none" w="med" len="med"/>
                </a:ln>
              </p:spPr>
            </p:cxnSp>
            <p:cxnSp>
              <p:nvCxnSpPr>
                <p:cNvPr id="185401" name="AutoShape 99"/>
                <p:cNvCxnSpPr>
                  <a:stCxn id="185408" idx="5"/>
                  <a:endCxn id="185406" idx="0"/>
                </p:cNvCxnSpPr>
                <p:nvPr/>
              </p:nvCxnSpPr>
              <p:spPr>
                <a:xfrm>
                  <a:off x="3003" y="3297"/>
                  <a:ext cx="189" cy="153"/>
                </a:xfrm>
                <a:prstGeom prst="straightConnector1">
                  <a:avLst/>
                </a:prstGeom>
                <a:ln w="19050" cap="flat" cmpd="sng">
                  <a:solidFill>
                    <a:srgbClr val="00CC99"/>
                  </a:solidFill>
                  <a:prstDash val="solid"/>
                  <a:headEnd type="none" w="med" len="med"/>
                  <a:tailEnd type="none" w="med" len="med"/>
                </a:ln>
              </p:spPr>
            </p:cxnSp>
          </p:grpSp>
          <p:grpSp>
            <p:nvGrpSpPr>
              <p:cNvPr id="185391" name="Group 100"/>
              <p:cNvGrpSpPr/>
              <p:nvPr/>
            </p:nvGrpSpPr>
            <p:grpSpPr>
              <a:xfrm>
                <a:off x="1933" y="2966"/>
                <a:ext cx="1206" cy="740"/>
                <a:chOff x="1933" y="2966"/>
                <a:chExt cx="1206" cy="740"/>
              </a:xfrm>
            </p:grpSpPr>
            <p:sp>
              <p:nvSpPr>
                <p:cNvPr id="185392" name="Rectangle 101"/>
                <p:cNvSpPr/>
                <p:nvPr/>
              </p:nvSpPr>
              <p:spPr>
                <a:xfrm>
                  <a:off x="1933" y="2966"/>
                  <a:ext cx="288"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b="0" dirty="0">
                      <a:solidFill>
                        <a:srgbClr val="000000"/>
                      </a:solidFill>
                    </a:rPr>
                    <a:t>12</a:t>
                  </a:r>
                </a:p>
              </p:txBody>
            </p:sp>
            <p:sp>
              <p:nvSpPr>
                <p:cNvPr id="185393" name="Rectangle 102"/>
                <p:cNvSpPr/>
                <p:nvPr/>
              </p:nvSpPr>
              <p:spPr>
                <a:xfrm>
                  <a:off x="2214" y="3168"/>
                  <a:ext cx="205"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b="0" dirty="0">
                      <a:solidFill>
                        <a:srgbClr val="000000"/>
                      </a:solidFill>
                    </a:rPr>
                    <a:t>9</a:t>
                  </a:r>
                </a:p>
              </p:txBody>
            </p:sp>
            <p:sp>
              <p:nvSpPr>
                <p:cNvPr id="185394" name="Rectangle 103"/>
                <p:cNvSpPr/>
                <p:nvPr/>
              </p:nvSpPr>
              <p:spPr>
                <a:xfrm>
                  <a:off x="2499" y="3456"/>
                  <a:ext cx="205"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b="0" dirty="0">
                      <a:solidFill>
                        <a:srgbClr val="000000"/>
                      </a:solidFill>
                    </a:rPr>
                    <a:t>5</a:t>
                  </a:r>
                </a:p>
              </p:txBody>
            </p:sp>
            <p:sp>
              <p:nvSpPr>
                <p:cNvPr id="185395" name="Rectangle 104"/>
                <p:cNvSpPr/>
                <p:nvPr/>
              </p:nvSpPr>
              <p:spPr>
                <a:xfrm>
                  <a:off x="2934" y="3446"/>
                  <a:ext cx="205"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b="0" dirty="0">
                      <a:solidFill>
                        <a:srgbClr val="000000"/>
                      </a:solidFill>
                    </a:rPr>
                    <a:t>3</a:t>
                  </a:r>
                </a:p>
              </p:txBody>
            </p:sp>
          </p:grpSp>
        </p:grpSp>
      </p:grpSp>
      <p:grpSp>
        <p:nvGrpSpPr>
          <p:cNvPr id="16" name="Group 105"/>
          <p:cNvGrpSpPr/>
          <p:nvPr/>
        </p:nvGrpSpPr>
        <p:grpSpPr>
          <a:xfrm>
            <a:off x="6084888" y="4292600"/>
            <a:ext cx="2263775" cy="2209800"/>
            <a:chOff x="3487" y="2592"/>
            <a:chExt cx="1488" cy="1392"/>
          </a:xfrm>
        </p:grpSpPr>
        <p:sp>
          <p:nvSpPr>
            <p:cNvPr id="185365" name="Rectangle 106"/>
            <p:cNvSpPr/>
            <p:nvPr/>
          </p:nvSpPr>
          <p:spPr>
            <a:xfrm>
              <a:off x="3487" y="3696"/>
              <a:ext cx="1229" cy="288"/>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(c) WPL = 76</a:t>
              </a:r>
            </a:p>
          </p:txBody>
        </p:sp>
        <p:grpSp>
          <p:nvGrpSpPr>
            <p:cNvPr id="185366" name="Group 107"/>
            <p:cNvGrpSpPr/>
            <p:nvPr/>
          </p:nvGrpSpPr>
          <p:grpSpPr>
            <a:xfrm>
              <a:off x="3688" y="2592"/>
              <a:ext cx="1287" cy="1114"/>
              <a:chOff x="3688" y="2592"/>
              <a:chExt cx="1287" cy="1114"/>
            </a:xfrm>
          </p:grpSpPr>
          <p:grpSp>
            <p:nvGrpSpPr>
              <p:cNvPr id="185367" name="Group 108"/>
              <p:cNvGrpSpPr/>
              <p:nvPr/>
            </p:nvGrpSpPr>
            <p:grpSpPr>
              <a:xfrm>
                <a:off x="3688" y="2966"/>
                <a:ext cx="1206" cy="740"/>
                <a:chOff x="3688" y="2966"/>
                <a:chExt cx="1206" cy="740"/>
              </a:xfrm>
            </p:grpSpPr>
            <p:sp>
              <p:nvSpPr>
                <p:cNvPr id="185383" name="Rectangle 109"/>
                <p:cNvSpPr/>
                <p:nvPr/>
              </p:nvSpPr>
              <p:spPr>
                <a:xfrm>
                  <a:off x="3688" y="2966"/>
                  <a:ext cx="204"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b="0" dirty="0">
                      <a:solidFill>
                        <a:srgbClr val="000000"/>
                      </a:solidFill>
                    </a:rPr>
                    <a:t>3</a:t>
                  </a:r>
                </a:p>
              </p:txBody>
            </p:sp>
            <p:sp>
              <p:nvSpPr>
                <p:cNvPr id="185384" name="Rectangle 110"/>
                <p:cNvSpPr/>
                <p:nvPr/>
              </p:nvSpPr>
              <p:spPr>
                <a:xfrm>
                  <a:off x="3927" y="3168"/>
                  <a:ext cx="204"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b="0" dirty="0">
                      <a:solidFill>
                        <a:srgbClr val="000000"/>
                      </a:solidFill>
                    </a:rPr>
                    <a:t>5</a:t>
                  </a:r>
                </a:p>
              </p:txBody>
            </p:sp>
            <p:sp>
              <p:nvSpPr>
                <p:cNvPr id="185385" name="Rectangle 111"/>
                <p:cNvSpPr/>
                <p:nvPr/>
              </p:nvSpPr>
              <p:spPr>
                <a:xfrm>
                  <a:off x="4210" y="3456"/>
                  <a:ext cx="205"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b="0" dirty="0">
                      <a:solidFill>
                        <a:srgbClr val="000000"/>
                      </a:solidFill>
                    </a:rPr>
                    <a:t>9</a:t>
                  </a:r>
                </a:p>
              </p:txBody>
            </p:sp>
            <p:sp>
              <p:nvSpPr>
                <p:cNvPr id="185386" name="Rectangle 112"/>
                <p:cNvSpPr/>
                <p:nvPr/>
              </p:nvSpPr>
              <p:spPr>
                <a:xfrm>
                  <a:off x="4606" y="3446"/>
                  <a:ext cx="288"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b="0" dirty="0">
                      <a:solidFill>
                        <a:srgbClr val="000000"/>
                      </a:solidFill>
                    </a:rPr>
                    <a:t>12</a:t>
                  </a:r>
                </a:p>
              </p:txBody>
            </p:sp>
          </p:grpSp>
          <p:grpSp>
            <p:nvGrpSpPr>
              <p:cNvPr id="185368" name="Group 113"/>
              <p:cNvGrpSpPr/>
              <p:nvPr/>
            </p:nvGrpSpPr>
            <p:grpSpPr>
              <a:xfrm>
                <a:off x="3727" y="2592"/>
                <a:ext cx="1248" cy="1008"/>
                <a:chOff x="3727" y="2592"/>
                <a:chExt cx="1248" cy="1008"/>
              </a:xfrm>
            </p:grpSpPr>
            <p:sp>
              <p:nvSpPr>
                <p:cNvPr id="185376" name="Oval 114"/>
                <p:cNvSpPr/>
                <p:nvPr/>
              </p:nvSpPr>
              <p:spPr>
                <a:xfrm>
                  <a:off x="4015" y="2592"/>
                  <a:ext cx="144" cy="144"/>
                </a:xfrm>
                <a:prstGeom prst="ellipse">
                  <a:avLst/>
                </a:prstGeom>
                <a:solidFill>
                  <a:srgbClr val="33CCCC"/>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5377" name="Oval 115"/>
                <p:cNvSpPr/>
                <p:nvPr/>
              </p:nvSpPr>
              <p:spPr>
                <a:xfrm>
                  <a:off x="3727" y="2880"/>
                  <a:ext cx="144" cy="144"/>
                </a:xfrm>
                <a:prstGeom prst="ellipse">
                  <a:avLst/>
                </a:prstGeom>
                <a:solidFill>
                  <a:srgbClr val="33CCCC"/>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5378" name="Oval 116"/>
                <p:cNvSpPr/>
                <p:nvPr/>
              </p:nvSpPr>
              <p:spPr>
                <a:xfrm>
                  <a:off x="4303" y="2880"/>
                  <a:ext cx="144" cy="144"/>
                </a:xfrm>
                <a:prstGeom prst="ellipse">
                  <a:avLst/>
                </a:prstGeom>
                <a:solidFill>
                  <a:srgbClr val="33CCCC"/>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5379" name="Oval 117"/>
                <p:cNvSpPr/>
                <p:nvPr/>
              </p:nvSpPr>
              <p:spPr>
                <a:xfrm>
                  <a:off x="4399" y="3456"/>
                  <a:ext cx="144" cy="144"/>
                </a:xfrm>
                <a:prstGeom prst="ellipse">
                  <a:avLst/>
                </a:prstGeom>
                <a:solidFill>
                  <a:srgbClr val="33CCCC"/>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5380" name="Oval 118"/>
                <p:cNvSpPr/>
                <p:nvPr/>
              </p:nvSpPr>
              <p:spPr>
                <a:xfrm>
                  <a:off x="4831" y="3456"/>
                  <a:ext cx="144" cy="144"/>
                </a:xfrm>
                <a:prstGeom prst="ellipse">
                  <a:avLst/>
                </a:prstGeom>
                <a:solidFill>
                  <a:srgbClr val="33CCCC"/>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5381" name="Oval 119"/>
                <p:cNvSpPr/>
                <p:nvPr/>
              </p:nvSpPr>
              <p:spPr>
                <a:xfrm>
                  <a:off x="4111" y="3168"/>
                  <a:ext cx="144" cy="144"/>
                </a:xfrm>
                <a:prstGeom prst="ellipse">
                  <a:avLst/>
                </a:prstGeom>
                <a:solidFill>
                  <a:srgbClr val="33CCCC"/>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5382" name="Oval 120"/>
                <p:cNvSpPr/>
                <p:nvPr/>
              </p:nvSpPr>
              <p:spPr>
                <a:xfrm>
                  <a:off x="4591" y="3168"/>
                  <a:ext cx="144" cy="144"/>
                </a:xfrm>
                <a:prstGeom prst="ellipse">
                  <a:avLst/>
                </a:prstGeom>
                <a:solidFill>
                  <a:srgbClr val="33CCCC"/>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grpSp>
            <p:nvGrpSpPr>
              <p:cNvPr id="185369" name="Group 121"/>
              <p:cNvGrpSpPr/>
              <p:nvPr/>
            </p:nvGrpSpPr>
            <p:grpSpPr>
              <a:xfrm>
                <a:off x="3850" y="2721"/>
                <a:ext cx="1053" cy="729"/>
                <a:chOff x="3850" y="2721"/>
                <a:chExt cx="1053" cy="729"/>
              </a:xfrm>
            </p:grpSpPr>
            <p:cxnSp>
              <p:nvCxnSpPr>
                <p:cNvPr id="185370" name="AutoShape 122"/>
                <p:cNvCxnSpPr>
                  <a:stCxn id="185376" idx="3"/>
                  <a:endCxn id="185377" idx="7"/>
                </p:cNvCxnSpPr>
                <p:nvPr/>
              </p:nvCxnSpPr>
              <p:spPr>
                <a:xfrm flipH="1">
                  <a:off x="3850" y="2721"/>
                  <a:ext cx="186" cy="174"/>
                </a:xfrm>
                <a:prstGeom prst="straightConnector1">
                  <a:avLst/>
                </a:prstGeom>
                <a:ln w="19050" cap="flat" cmpd="sng">
                  <a:solidFill>
                    <a:srgbClr val="00CC99"/>
                  </a:solidFill>
                  <a:prstDash val="solid"/>
                  <a:headEnd type="none" w="med" len="med"/>
                  <a:tailEnd type="none" w="med" len="med"/>
                </a:ln>
              </p:spPr>
            </p:cxnSp>
            <p:cxnSp>
              <p:nvCxnSpPr>
                <p:cNvPr id="185371" name="AutoShape 123"/>
                <p:cNvCxnSpPr>
                  <a:stCxn id="185376" idx="5"/>
                  <a:endCxn id="185378" idx="1"/>
                </p:cNvCxnSpPr>
                <p:nvPr/>
              </p:nvCxnSpPr>
              <p:spPr>
                <a:xfrm>
                  <a:off x="4138" y="2721"/>
                  <a:ext cx="186" cy="174"/>
                </a:xfrm>
                <a:prstGeom prst="straightConnector1">
                  <a:avLst/>
                </a:prstGeom>
                <a:ln w="19050" cap="flat" cmpd="sng">
                  <a:solidFill>
                    <a:srgbClr val="00CC99"/>
                  </a:solidFill>
                  <a:prstDash val="solid"/>
                  <a:headEnd type="none" w="med" len="med"/>
                  <a:tailEnd type="none" w="med" len="med"/>
                </a:ln>
              </p:spPr>
            </p:cxnSp>
            <p:cxnSp>
              <p:nvCxnSpPr>
                <p:cNvPr id="185372" name="AutoShape 124"/>
                <p:cNvCxnSpPr>
                  <a:stCxn id="185378" idx="3"/>
                  <a:endCxn id="185381" idx="0"/>
                </p:cNvCxnSpPr>
                <p:nvPr/>
              </p:nvCxnSpPr>
              <p:spPr>
                <a:xfrm flipH="1">
                  <a:off x="4183" y="3009"/>
                  <a:ext cx="141" cy="153"/>
                </a:xfrm>
                <a:prstGeom prst="straightConnector1">
                  <a:avLst/>
                </a:prstGeom>
                <a:ln w="19050" cap="flat" cmpd="sng">
                  <a:solidFill>
                    <a:srgbClr val="00CC99"/>
                  </a:solidFill>
                  <a:prstDash val="solid"/>
                  <a:headEnd type="none" w="med" len="med"/>
                  <a:tailEnd type="none" w="med" len="med"/>
                </a:ln>
              </p:spPr>
            </p:cxnSp>
            <p:cxnSp>
              <p:nvCxnSpPr>
                <p:cNvPr id="185373" name="AutoShape 125"/>
                <p:cNvCxnSpPr>
                  <a:stCxn id="185378" idx="5"/>
                  <a:endCxn id="185382" idx="1"/>
                </p:cNvCxnSpPr>
                <p:nvPr/>
              </p:nvCxnSpPr>
              <p:spPr>
                <a:xfrm>
                  <a:off x="4426" y="3009"/>
                  <a:ext cx="186" cy="174"/>
                </a:xfrm>
                <a:prstGeom prst="straightConnector1">
                  <a:avLst/>
                </a:prstGeom>
                <a:ln w="19050" cap="flat" cmpd="sng">
                  <a:solidFill>
                    <a:srgbClr val="00CC99"/>
                  </a:solidFill>
                  <a:prstDash val="solid"/>
                  <a:headEnd type="none" w="med" len="med"/>
                  <a:tailEnd type="none" w="med" len="med"/>
                </a:ln>
              </p:spPr>
            </p:cxnSp>
            <p:cxnSp>
              <p:nvCxnSpPr>
                <p:cNvPr id="185374" name="AutoShape 126"/>
                <p:cNvCxnSpPr>
                  <a:stCxn id="185382" idx="5"/>
                  <a:endCxn id="185380" idx="0"/>
                </p:cNvCxnSpPr>
                <p:nvPr/>
              </p:nvCxnSpPr>
              <p:spPr>
                <a:xfrm>
                  <a:off x="4714" y="3297"/>
                  <a:ext cx="189" cy="153"/>
                </a:xfrm>
                <a:prstGeom prst="straightConnector1">
                  <a:avLst/>
                </a:prstGeom>
                <a:ln w="19050" cap="flat" cmpd="sng">
                  <a:solidFill>
                    <a:srgbClr val="00CC99"/>
                  </a:solidFill>
                  <a:prstDash val="solid"/>
                  <a:headEnd type="none" w="med" len="med"/>
                  <a:tailEnd type="none" w="med" len="med"/>
                </a:ln>
              </p:spPr>
            </p:cxnSp>
            <p:cxnSp>
              <p:nvCxnSpPr>
                <p:cNvPr id="185375" name="AutoShape 127"/>
                <p:cNvCxnSpPr>
                  <a:stCxn id="185382" idx="3"/>
                  <a:endCxn id="185379" idx="0"/>
                </p:cNvCxnSpPr>
                <p:nvPr/>
              </p:nvCxnSpPr>
              <p:spPr>
                <a:xfrm flipH="1">
                  <a:off x="4471" y="3297"/>
                  <a:ext cx="141" cy="153"/>
                </a:xfrm>
                <a:prstGeom prst="straightConnector1">
                  <a:avLst/>
                </a:prstGeom>
                <a:ln w="19050" cap="flat" cmpd="sng">
                  <a:solidFill>
                    <a:srgbClr val="00CC99"/>
                  </a:solidFill>
                  <a:prstDash val="solid"/>
                  <a:headEnd type="none" w="med" len="med"/>
                  <a:tailEnd type="none" w="med" len="med"/>
                </a:ln>
              </p:spPr>
            </p:cxnSp>
          </p:grpSp>
        </p:gr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3523">
                                            <p:txEl>
                                              <p:pRg st="0" end="0"/>
                                            </p:txEl>
                                          </p:spTgt>
                                        </p:tgtEl>
                                        <p:attrNameLst>
                                          <p:attrName>style.visibility</p:attrName>
                                        </p:attrNameLst>
                                      </p:cBhvr>
                                      <p:to>
                                        <p:strVal val="visible"/>
                                      </p:to>
                                    </p:set>
                                    <p:anim calcmode="lin" valueType="num">
                                      <p:cBhvr additive="base">
                                        <p:cTn id="7" dur="500" fill="hold"/>
                                        <p:tgtEl>
                                          <p:spTgt spid="3635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35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3525">
                                            <p:txEl>
                                              <p:pRg st="0" end="0"/>
                                            </p:txEl>
                                          </p:spTgt>
                                        </p:tgtEl>
                                        <p:attrNameLst>
                                          <p:attrName>style.visibility</p:attrName>
                                        </p:attrNameLst>
                                      </p:cBhvr>
                                      <p:to>
                                        <p:strVal val="visible"/>
                                      </p:to>
                                    </p:set>
                                    <p:anim calcmode="lin" valueType="num">
                                      <p:cBhvr additive="base">
                                        <p:cTn id="13" dur="500" fill="hold"/>
                                        <p:tgtEl>
                                          <p:spTgt spid="36352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352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3527">
                                            <p:txEl>
                                              <p:pRg st="0" end="0"/>
                                            </p:txEl>
                                          </p:spTgt>
                                        </p:tgtEl>
                                        <p:attrNameLst>
                                          <p:attrName>style.visibility</p:attrName>
                                        </p:attrNameLst>
                                      </p:cBhvr>
                                      <p:to>
                                        <p:strVal val="visible"/>
                                      </p:to>
                                    </p:set>
                                    <p:anim calcmode="lin" valueType="num">
                                      <p:cBhvr additive="base">
                                        <p:cTn id="19" dur="500" fill="hold"/>
                                        <p:tgtEl>
                                          <p:spTgt spid="36352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3527">
                                            <p:txEl>
                                              <p:pRg st="0" end="0"/>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63527">
                                            <p:txEl>
                                              <p:pRg st="0" end="0"/>
                                            </p:txEl>
                                          </p:spTgt>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3529">
                                            <p:txEl>
                                              <p:pRg st="0" end="0"/>
                                            </p:txEl>
                                          </p:spTgt>
                                        </p:tgtEl>
                                        <p:attrNameLst>
                                          <p:attrName>style.visibility</p:attrName>
                                        </p:attrNameLst>
                                      </p:cBhvr>
                                      <p:to>
                                        <p:strVal val="visible"/>
                                      </p:to>
                                    </p:set>
                                    <p:anim calcmode="lin" valueType="num">
                                      <p:cBhvr additive="base">
                                        <p:cTn id="25" dur="500" fill="hold"/>
                                        <p:tgtEl>
                                          <p:spTgt spid="36352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352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3530">
                                            <p:txEl>
                                              <p:pRg st="0" end="0"/>
                                            </p:txEl>
                                          </p:spTgt>
                                        </p:tgtEl>
                                        <p:attrNameLst>
                                          <p:attrName>style.visibility</p:attrName>
                                        </p:attrNameLst>
                                      </p:cBhvr>
                                      <p:to>
                                        <p:strVal val="visible"/>
                                      </p:to>
                                    </p:set>
                                    <p:anim calcmode="lin" valueType="num">
                                      <p:cBhvr additive="base">
                                        <p:cTn id="31" dur="500" fill="hold"/>
                                        <p:tgtEl>
                                          <p:spTgt spid="363530">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3530">
                                            <p:txEl>
                                              <p:pRg st="0" end="0"/>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63530">
                                            <p:txEl>
                                              <p:pRg st="0" end="0"/>
                                            </p:txEl>
                                          </p:spTgt>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3532">
                                            <p:txEl>
                                              <p:pRg st="0" end="0"/>
                                            </p:txEl>
                                          </p:spTgt>
                                        </p:tgtEl>
                                        <p:attrNameLst>
                                          <p:attrName>style.visibility</p:attrName>
                                        </p:attrNameLst>
                                      </p:cBhvr>
                                      <p:to>
                                        <p:strVal val="visible"/>
                                      </p:to>
                                    </p:set>
                                    <p:anim calcmode="lin" valueType="num">
                                      <p:cBhvr additive="base">
                                        <p:cTn id="37" dur="500" fill="hold"/>
                                        <p:tgtEl>
                                          <p:spTgt spid="363532">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635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63531">
                                            <p:txEl>
                                              <p:pRg st="0" end="0"/>
                                            </p:txEl>
                                          </p:spTgt>
                                        </p:tgtEl>
                                        <p:attrNameLst>
                                          <p:attrName>style.visibility</p:attrName>
                                        </p:attrNameLst>
                                      </p:cBhvr>
                                      <p:to>
                                        <p:strVal val="visible"/>
                                      </p:to>
                                    </p:set>
                                    <p:anim calcmode="lin" valueType="num">
                                      <p:cBhvr additive="base">
                                        <p:cTn id="43" dur="500" fill="hold"/>
                                        <p:tgtEl>
                                          <p:spTgt spid="363531">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63531">
                                            <p:txEl>
                                              <p:pRg st="0" end="0"/>
                                            </p:txEl>
                                          </p:spTgt>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63531">
                                            <p:txEl>
                                              <p:pRg st="0" end="0"/>
                                            </p:txEl>
                                          </p:spTgt>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box(in)">
                                      <p:cBhvr>
                                        <p:cTn id="49" dur="500"/>
                                        <p:tgtEl>
                                          <p:spTgt spid="2"/>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363549"/>
                                        </p:tgtEl>
                                        <p:attrNameLst>
                                          <p:attrName>style.visibility</p:attrName>
                                        </p:attrNameLst>
                                      </p:cBhvr>
                                      <p:to>
                                        <p:strVal val="visible"/>
                                      </p:to>
                                    </p:set>
                                    <p:anim calcmode="lin" valueType="num">
                                      <p:cBhvr additive="base">
                                        <p:cTn id="54" dur="500" fill="hold"/>
                                        <p:tgtEl>
                                          <p:spTgt spid="363549"/>
                                        </p:tgtEl>
                                        <p:attrNameLst>
                                          <p:attrName>ppt_x</p:attrName>
                                        </p:attrNameLst>
                                      </p:cBhvr>
                                      <p:tavLst>
                                        <p:tav tm="0">
                                          <p:val>
                                            <p:strVal val="#ppt_x"/>
                                          </p:val>
                                        </p:tav>
                                        <p:tav tm="100000">
                                          <p:val>
                                            <p:strVal val="#ppt_x"/>
                                          </p:val>
                                        </p:tav>
                                      </p:tavLst>
                                    </p:anim>
                                    <p:anim calcmode="lin" valueType="num">
                                      <p:cBhvr additive="base">
                                        <p:cTn id="55" dur="500" fill="hold"/>
                                        <p:tgtEl>
                                          <p:spTgt spid="363549"/>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363567"/>
                                        </p:tgtEl>
                                        <p:attrNameLst>
                                          <p:attrName>style.visibility</p:attrName>
                                        </p:attrNameLst>
                                      </p:cBhvr>
                                      <p:to>
                                        <p:strVal val="visible"/>
                                      </p:to>
                                    </p:set>
                                    <p:anim calcmode="lin" valueType="num">
                                      <p:cBhvr additive="base">
                                        <p:cTn id="60" dur="500" fill="hold"/>
                                        <p:tgtEl>
                                          <p:spTgt spid="363567"/>
                                        </p:tgtEl>
                                        <p:attrNameLst>
                                          <p:attrName>ppt_x</p:attrName>
                                        </p:attrNameLst>
                                      </p:cBhvr>
                                      <p:tavLst>
                                        <p:tav tm="0">
                                          <p:val>
                                            <p:strVal val="#ppt_x"/>
                                          </p:val>
                                        </p:tav>
                                        <p:tav tm="100000">
                                          <p:val>
                                            <p:strVal val="#ppt_x"/>
                                          </p:val>
                                        </p:tav>
                                      </p:tavLst>
                                    </p:anim>
                                    <p:anim calcmode="lin" valueType="num">
                                      <p:cBhvr additive="base">
                                        <p:cTn id="61" dur="500" fill="hold"/>
                                        <p:tgtEl>
                                          <p:spTgt spid="363567"/>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nodeType="clickEffect">
                                  <p:stCondLst>
                                    <p:cond delay="0"/>
                                  </p:stCondLst>
                                  <p:childTnLst>
                                    <p:set>
                                      <p:cBhvr>
                                        <p:cTn id="65" dur="1" fill="hold">
                                          <p:stCondLst>
                                            <p:cond delay="0"/>
                                          </p:stCondLst>
                                        </p:cTn>
                                        <p:tgtEl>
                                          <p:spTgt spid="3"/>
                                        </p:tgtEl>
                                        <p:attrNameLst>
                                          <p:attrName>style.visibility</p:attrName>
                                        </p:attrNameLst>
                                      </p:cBhvr>
                                      <p:to>
                                        <p:strVal val="visible"/>
                                      </p:to>
                                    </p:set>
                                    <p:anim calcmode="lin" valueType="num">
                                      <p:cBhvr additive="base">
                                        <p:cTn id="66" dur="500" fill="hold"/>
                                        <p:tgtEl>
                                          <p:spTgt spid="3"/>
                                        </p:tgtEl>
                                        <p:attrNameLst>
                                          <p:attrName>ppt_x</p:attrName>
                                        </p:attrNameLst>
                                      </p:cBhvr>
                                      <p:tavLst>
                                        <p:tav tm="0">
                                          <p:val>
                                            <p:strVal val="1+#ppt_w/2"/>
                                          </p:val>
                                        </p:tav>
                                        <p:tav tm="100000">
                                          <p:val>
                                            <p:strVal val="#ppt_x"/>
                                          </p:val>
                                        </p:tav>
                                      </p:tavLst>
                                    </p:anim>
                                    <p:anim calcmode="lin" valueType="num">
                                      <p:cBhvr additive="base">
                                        <p:cTn id="6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363566"/>
                                        </p:tgtEl>
                                        <p:attrNameLst>
                                          <p:attrName>style.visibility</p:attrName>
                                        </p:attrNameLst>
                                      </p:cBhvr>
                                      <p:to>
                                        <p:strVal val="visible"/>
                                      </p:to>
                                    </p:set>
                                    <p:anim calcmode="lin" valueType="num">
                                      <p:cBhvr additive="base">
                                        <p:cTn id="72" dur="500" fill="hold"/>
                                        <p:tgtEl>
                                          <p:spTgt spid="363566"/>
                                        </p:tgtEl>
                                        <p:attrNameLst>
                                          <p:attrName>ppt_x</p:attrName>
                                        </p:attrNameLst>
                                      </p:cBhvr>
                                      <p:tavLst>
                                        <p:tav tm="0">
                                          <p:val>
                                            <p:strVal val="#ppt_x"/>
                                          </p:val>
                                        </p:tav>
                                        <p:tav tm="100000">
                                          <p:val>
                                            <p:strVal val="#ppt_x"/>
                                          </p:val>
                                        </p:tav>
                                      </p:tavLst>
                                    </p:anim>
                                    <p:anim calcmode="lin" valueType="num">
                                      <p:cBhvr additive="base">
                                        <p:cTn id="73" dur="500" fill="hold"/>
                                        <p:tgtEl>
                                          <p:spTgt spid="363566"/>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363568"/>
                                        </p:tgtEl>
                                        <p:attrNameLst>
                                          <p:attrName>style.visibility</p:attrName>
                                        </p:attrNameLst>
                                      </p:cBhvr>
                                      <p:to>
                                        <p:strVal val="visible"/>
                                      </p:to>
                                    </p:set>
                                    <p:anim calcmode="lin" valueType="num">
                                      <p:cBhvr additive="base">
                                        <p:cTn id="78" dur="500" fill="hold"/>
                                        <p:tgtEl>
                                          <p:spTgt spid="363568"/>
                                        </p:tgtEl>
                                        <p:attrNameLst>
                                          <p:attrName>ppt_x</p:attrName>
                                        </p:attrNameLst>
                                      </p:cBhvr>
                                      <p:tavLst>
                                        <p:tav tm="0">
                                          <p:val>
                                            <p:strVal val="#ppt_x"/>
                                          </p:val>
                                        </p:tav>
                                        <p:tav tm="100000">
                                          <p:val>
                                            <p:strVal val="#ppt_x"/>
                                          </p:val>
                                        </p:tav>
                                      </p:tavLst>
                                    </p:anim>
                                    <p:anim calcmode="lin" valueType="num">
                                      <p:cBhvr additive="base">
                                        <p:cTn id="79" dur="500" fill="hold"/>
                                        <p:tgtEl>
                                          <p:spTgt spid="363568"/>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 presetClass="entr" presetSubtype="32"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box(out)">
                                      <p:cBhvr>
                                        <p:cTn id="84" dur="500"/>
                                        <p:tgtEl>
                                          <p:spTgt spid="4"/>
                                        </p:tgtEl>
                                      </p:cBhvr>
                                    </p:animEffect>
                                  </p:childTnLst>
                                </p:cTn>
                              </p:par>
                            </p:childTnLst>
                          </p:cTn>
                        </p:par>
                      </p:childTnLst>
                    </p:cTn>
                  </p:par>
                  <p:par>
                    <p:cTn id="85" fill="hold">
                      <p:stCondLst>
                        <p:cond delay="indefinite"/>
                      </p:stCondLst>
                      <p:childTnLst>
                        <p:par>
                          <p:cTn id="86" fill="hold">
                            <p:stCondLst>
                              <p:cond delay="0"/>
                            </p:stCondLst>
                            <p:childTnLst>
                              <p:par>
                                <p:cTn id="87" presetID="4" presetClass="entr" presetSubtype="16" fill="hold" nodeType="clickEffect">
                                  <p:stCondLst>
                                    <p:cond delay="0"/>
                                  </p:stCondLst>
                                  <p:childTnLst>
                                    <p:set>
                                      <p:cBhvr>
                                        <p:cTn id="88" dur="1" fill="hold">
                                          <p:stCondLst>
                                            <p:cond delay="0"/>
                                          </p:stCondLst>
                                        </p:cTn>
                                        <p:tgtEl>
                                          <p:spTgt spid="6"/>
                                        </p:tgtEl>
                                        <p:attrNameLst>
                                          <p:attrName>style.visibility</p:attrName>
                                        </p:attrNameLst>
                                      </p:cBhvr>
                                      <p:to>
                                        <p:strVal val="visible"/>
                                      </p:to>
                                    </p:set>
                                    <p:animEffect transition="in" filter="box(in)">
                                      <p:cBhvr>
                                        <p:cTn id="89" dur="500"/>
                                        <p:tgtEl>
                                          <p:spTgt spid="6"/>
                                        </p:tgtEl>
                                      </p:cBhvr>
                                    </p:animEffect>
                                  </p:childTnLst>
                                </p:cTn>
                              </p:par>
                            </p:childTnLst>
                          </p:cTn>
                        </p:par>
                      </p:childTnLst>
                    </p:cTn>
                  </p:par>
                  <p:par>
                    <p:cTn id="90" fill="hold">
                      <p:stCondLst>
                        <p:cond delay="indefinite"/>
                      </p:stCondLst>
                      <p:childTnLst>
                        <p:par>
                          <p:cTn id="91" fill="hold">
                            <p:stCondLst>
                              <p:cond delay="0"/>
                            </p:stCondLst>
                            <p:childTnLst>
                              <p:par>
                                <p:cTn id="92" presetID="8" presetClass="entr" presetSubtype="16" fill="hold" nodeType="click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diamond(in)">
                                      <p:cBhvr>
                                        <p:cTn id="94" dur="1000"/>
                                        <p:tgtEl>
                                          <p:spTgt spid="7"/>
                                        </p:tgtEl>
                                      </p:cBhvr>
                                    </p:animEffect>
                                  </p:childTnLst>
                                </p:cTn>
                              </p:par>
                            </p:childTnLst>
                          </p:cTn>
                        </p:par>
                      </p:childTnLst>
                    </p:cTn>
                  </p:par>
                  <p:par>
                    <p:cTn id="95" fill="hold">
                      <p:stCondLst>
                        <p:cond delay="indefinite"/>
                      </p:stCondLst>
                      <p:childTnLst>
                        <p:par>
                          <p:cTn id="96" fill="hold">
                            <p:stCondLst>
                              <p:cond delay="0"/>
                            </p:stCondLst>
                            <p:childTnLst>
                              <p:par>
                                <p:cTn id="97" presetID="8" presetClass="entr" presetSubtype="32" fill="hold" nodeType="clickEffect">
                                  <p:stCondLst>
                                    <p:cond delay="0"/>
                                  </p:stCondLst>
                                  <p:childTnLst>
                                    <p:set>
                                      <p:cBhvr>
                                        <p:cTn id="98" dur="1" fill="hold">
                                          <p:stCondLst>
                                            <p:cond delay="0"/>
                                          </p:stCondLst>
                                        </p:cTn>
                                        <p:tgtEl>
                                          <p:spTgt spid="11"/>
                                        </p:tgtEl>
                                        <p:attrNameLst>
                                          <p:attrName>style.visibility</p:attrName>
                                        </p:attrNameLst>
                                      </p:cBhvr>
                                      <p:to>
                                        <p:strVal val="visible"/>
                                      </p:to>
                                    </p:set>
                                    <p:animEffect transition="in" filter="diamond(out)">
                                      <p:cBhvr>
                                        <p:cTn id="99" dur="1000"/>
                                        <p:tgtEl>
                                          <p:spTgt spid="11"/>
                                        </p:tgtEl>
                                      </p:cBhvr>
                                    </p:animEffect>
                                  </p:childTnLst>
                                </p:cTn>
                              </p:par>
                            </p:childTnLst>
                          </p:cTn>
                        </p:par>
                      </p:childTnLst>
                    </p:cTn>
                  </p:par>
                  <p:par>
                    <p:cTn id="100" fill="hold">
                      <p:stCondLst>
                        <p:cond delay="indefinite"/>
                      </p:stCondLst>
                      <p:childTnLst>
                        <p:par>
                          <p:cTn id="101" fill="hold">
                            <p:stCondLst>
                              <p:cond delay="0"/>
                            </p:stCondLst>
                            <p:childTnLst>
                              <p:par>
                                <p:cTn id="102" presetID="8" presetClass="entr" presetSubtype="16" fill="hold" nodeType="clickEffect">
                                  <p:stCondLst>
                                    <p:cond delay="0"/>
                                  </p:stCondLst>
                                  <p:childTnLst>
                                    <p:set>
                                      <p:cBhvr>
                                        <p:cTn id="103" dur="1" fill="hold">
                                          <p:stCondLst>
                                            <p:cond delay="0"/>
                                          </p:stCondLst>
                                        </p:cTn>
                                        <p:tgtEl>
                                          <p:spTgt spid="16"/>
                                        </p:tgtEl>
                                        <p:attrNameLst>
                                          <p:attrName>style.visibility</p:attrName>
                                        </p:attrNameLst>
                                      </p:cBhvr>
                                      <p:to>
                                        <p:strVal val="visible"/>
                                      </p:to>
                                    </p:set>
                                    <p:animEffect transition="in" filter="diamond(in)">
                                      <p:cBhvr>
                                        <p:cTn id="10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3" grpId="0" build="p" bldLvl="2"/>
      <p:bldP spid="363525" grpId="0" build="p"/>
      <p:bldP spid="363527" grpId="0" build="p"/>
      <p:bldP spid="363529" grpId="0" build="p"/>
      <p:bldP spid="363530" grpId="0" build="p"/>
      <p:bldP spid="363531" grpId="0" build="p"/>
      <p:bldP spid="363532" grpId="0" build="p"/>
      <p:bldP spid="363549" grpId="0"/>
      <p:bldP spid="363566" grpId="0"/>
      <p:bldP spid="363567" grpId="0"/>
      <p:bldP spid="36356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p:cNvSpPr>
          <p:nvPr>
            <p:ph type="ctrTitle"/>
          </p:nvPr>
        </p:nvSpPr>
        <p:spPr>
          <a:xfrm>
            <a:off x="0" y="0"/>
            <a:ext cx="9144000" cy="838200"/>
          </a:xfrm>
        </p:spPr>
        <p:txBody>
          <a:bodyPr vert="horz" wrap="square" lIns="91440" tIns="45720" rIns="91440" bIns="45720" anchor="t"/>
          <a:lstStyle>
            <a:lvl1pPr lvl="0">
              <a:defRPr/>
            </a:lvl1pPr>
          </a:lstStyle>
          <a:p>
            <a:pPr lvl="0" eaLnBrk="1" hangingPunct="1"/>
            <a:r>
              <a:rPr lang="en-US" altLang="zh-CN" sz="3200" dirty="0">
                <a:solidFill>
                  <a:srgbClr val="00339A"/>
                </a:solidFill>
                <a:latin typeface="华文新魏" panose="02010800040101010101" pitchFamily="2" charset="-122"/>
                <a:ea typeface="华文新魏" panose="02010800040101010101" pitchFamily="2" charset="-122"/>
              </a:rPr>
              <a:t>  </a:t>
            </a:r>
            <a:r>
              <a:rPr lang="zh-CN" altLang="en-US" sz="3200" dirty="0">
                <a:solidFill>
                  <a:srgbClr val="00339A"/>
                </a:solidFill>
                <a:latin typeface="华文新魏" panose="02010800040101010101" pitchFamily="2" charset="-122"/>
                <a:ea typeface="华文新魏" panose="02010800040101010101" pitchFamily="2" charset="-122"/>
              </a:rPr>
              <a:t>哈夫曼树定义</a:t>
            </a:r>
          </a:p>
        </p:txBody>
      </p:sp>
      <p:sp>
        <p:nvSpPr>
          <p:cNvPr id="368643" name="Text Box 3"/>
          <p:cNvSpPr txBox="1"/>
          <p:nvPr/>
        </p:nvSpPr>
        <p:spPr>
          <a:xfrm>
            <a:off x="152400" y="620713"/>
            <a:ext cx="8610600"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400" b="0" dirty="0">
                <a:solidFill>
                  <a:srgbClr val="000000"/>
                </a:solidFill>
                <a:ea typeface="楷体_GB2312" pitchFamily="49" charset="-122"/>
              </a:rPr>
              <a:t>	</a:t>
            </a:r>
            <a:r>
              <a:rPr lang="zh-CN" altLang="en-US" sz="2400" b="0" dirty="0">
                <a:solidFill>
                  <a:srgbClr val="000000"/>
                </a:solidFill>
                <a:latin typeface="Courier New" panose="02070309020205020404" pitchFamily="49" charset="0"/>
                <a:ea typeface="楷体_GB2312" pitchFamily="49" charset="-122"/>
              </a:rPr>
              <a:t>假设有</a:t>
            </a:r>
            <a:r>
              <a:rPr lang="en-US" altLang="zh-CN" sz="2400" b="0" dirty="0">
                <a:solidFill>
                  <a:srgbClr val="000000"/>
                </a:solidFill>
                <a:latin typeface="Courier New" panose="02070309020205020404" pitchFamily="49" charset="0"/>
                <a:ea typeface="楷体_GB2312" pitchFamily="49" charset="-122"/>
              </a:rPr>
              <a:t>n</a:t>
            </a:r>
            <a:r>
              <a:rPr lang="zh-CN" altLang="en-US" sz="2400" b="0" dirty="0">
                <a:solidFill>
                  <a:srgbClr val="000000"/>
                </a:solidFill>
                <a:latin typeface="Courier New" panose="02070309020205020404" pitchFamily="49" charset="0"/>
                <a:ea typeface="楷体_GB2312" pitchFamily="49" charset="-122"/>
              </a:rPr>
              <a:t>个权值</a:t>
            </a:r>
            <a:r>
              <a:rPr lang="en-US" altLang="zh-CN" sz="2400" b="0" dirty="0">
                <a:solidFill>
                  <a:srgbClr val="000000"/>
                </a:solidFill>
                <a:latin typeface="Courier New" panose="02070309020205020404" pitchFamily="49" charset="0"/>
                <a:ea typeface="楷体_GB2312" pitchFamily="49" charset="-122"/>
              </a:rPr>
              <a:t>{w</a:t>
            </a:r>
            <a:r>
              <a:rPr lang="en-US" altLang="zh-CN" sz="2400" b="0" baseline="-25000" dirty="0">
                <a:solidFill>
                  <a:srgbClr val="000000"/>
                </a:solidFill>
                <a:latin typeface="Courier New" panose="02070309020205020404" pitchFamily="49" charset="0"/>
                <a:ea typeface="楷体_GB2312" pitchFamily="49" charset="-122"/>
              </a:rPr>
              <a:t>1</a:t>
            </a:r>
            <a:r>
              <a:rPr lang="en-US" altLang="zh-CN" sz="2400" b="0" dirty="0">
                <a:solidFill>
                  <a:srgbClr val="000000"/>
                </a:solidFill>
                <a:latin typeface="Courier New" panose="02070309020205020404" pitchFamily="49" charset="0"/>
                <a:ea typeface="楷体_GB2312" pitchFamily="49" charset="-122"/>
              </a:rPr>
              <a:t>,w</a:t>
            </a:r>
            <a:r>
              <a:rPr lang="en-US" altLang="zh-CN" sz="2400" b="0" baseline="-25000" dirty="0">
                <a:solidFill>
                  <a:srgbClr val="000000"/>
                </a:solidFill>
                <a:latin typeface="Courier New" panose="02070309020205020404" pitchFamily="49" charset="0"/>
                <a:ea typeface="楷体_GB2312" pitchFamily="49" charset="-122"/>
              </a:rPr>
              <a:t>2</a:t>
            </a:r>
            <a:r>
              <a:rPr lang="en-US" altLang="zh-CN" sz="2400" b="0" dirty="0">
                <a:solidFill>
                  <a:srgbClr val="000000"/>
                </a:solidFill>
                <a:latin typeface="Courier New" panose="02070309020205020404" pitchFamily="49" charset="0"/>
                <a:ea typeface="楷体_GB2312" pitchFamily="49" charset="-122"/>
              </a:rPr>
              <a:t>,w</a:t>
            </a:r>
            <a:r>
              <a:rPr lang="en-US" altLang="zh-CN" sz="2400" b="0" baseline="-25000" dirty="0">
                <a:solidFill>
                  <a:srgbClr val="000000"/>
                </a:solidFill>
                <a:latin typeface="Courier New" panose="02070309020205020404" pitchFamily="49" charset="0"/>
                <a:ea typeface="楷体_GB2312" pitchFamily="49" charset="-122"/>
              </a:rPr>
              <a:t>3</a:t>
            </a:r>
            <a:r>
              <a:rPr lang="en-US" altLang="zh-CN" sz="2400" b="0" dirty="0">
                <a:solidFill>
                  <a:srgbClr val="000000"/>
                </a:solidFill>
                <a:latin typeface="Courier New" panose="02070309020205020404" pitchFamily="49" charset="0"/>
                <a:ea typeface="楷体_GB2312" pitchFamily="49" charset="-122"/>
              </a:rPr>
              <a:t>,…,w</a:t>
            </a:r>
            <a:r>
              <a:rPr lang="en-US" altLang="zh-CN" sz="2400" b="0" baseline="-25000" dirty="0">
                <a:solidFill>
                  <a:srgbClr val="000000"/>
                </a:solidFill>
                <a:latin typeface="Courier New" panose="02070309020205020404" pitchFamily="49" charset="0"/>
                <a:ea typeface="楷体_GB2312" pitchFamily="49" charset="-122"/>
              </a:rPr>
              <a:t>n</a:t>
            </a:r>
            <a:r>
              <a:rPr lang="en-US" altLang="zh-CN" sz="2400" b="0" dirty="0">
                <a:solidFill>
                  <a:srgbClr val="000000"/>
                </a:solidFill>
                <a:latin typeface="Courier New" panose="02070309020205020404" pitchFamily="49" charset="0"/>
                <a:ea typeface="楷体_GB2312" pitchFamily="49" charset="-122"/>
              </a:rPr>
              <a:t>},</a:t>
            </a:r>
            <a:r>
              <a:rPr lang="zh-CN" altLang="en-US" sz="2400" b="0" dirty="0">
                <a:solidFill>
                  <a:srgbClr val="000000"/>
                </a:solidFill>
                <a:latin typeface="Courier New" panose="02070309020205020404" pitchFamily="49" charset="0"/>
                <a:ea typeface="楷体_GB2312" pitchFamily="49" charset="-122"/>
              </a:rPr>
              <a:t>试构造一棵有</a:t>
            </a:r>
            <a:r>
              <a:rPr lang="en-US" altLang="zh-CN" sz="2400" b="0" dirty="0">
                <a:solidFill>
                  <a:srgbClr val="000000"/>
                </a:solidFill>
                <a:latin typeface="Courier New" panose="02070309020205020404" pitchFamily="49" charset="0"/>
                <a:ea typeface="楷体_GB2312" pitchFamily="49" charset="-122"/>
              </a:rPr>
              <a:t>n</a:t>
            </a:r>
            <a:r>
              <a:rPr lang="zh-CN" altLang="en-US" sz="2400" b="0" dirty="0">
                <a:solidFill>
                  <a:srgbClr val="000000"/>
                </a:solidFill>
                <a:latin typeface="Courier New" panose="02070309020205020404" pitchFamily="49" charset="0"/>
                <a:ea typeface="楷体_GB2312" pitchFamily="49" charset="-122"/>
              </a:rPr>
              <a:t>个叶子结点的二叉树</a:t>
            </a:r>
            <a:r>
              <a:rPr lang="en-US" altLang="zh-CN" sz="2400" b="0" dirty="0">
                <a:solidFill>
                  <a:srgbClr val="000000"/>
                </a:solidFill>
                <a:latin typeface="Courier New" panose="02070309020205020404" pitchFamily="49" charset="0"/>
                <a:ea typeface="楷体_GB2312" pitchFamily="49" charset="-122"/>
              </a:rPr>
              <a:t>,</a:t>
            </a:r>
            <a:r>
              <a:rPr lang="zh-CN" altLang="en-US" sz="2400" b="0" dirty="0">
                <a:solidFill>
                  <a:srgbClr val="000000"/>
                </a:solidFill>
                <a:latin typeface="Courier New" panose="02070309020205020404" pitchFamily="49" charset="0"/>
                <a:ea typeface="楷体_GB2312" pitchFamily="49" charset="-122"/>
              </a:rPr>
              <a:t>每个叶子结点带权为</a:t>
            </a:r>
            <a:r>
              <a:rPr lang="en-US" altLang="zh-CN" sz="2400" b="0" dirty="0">
                <a:solidFill>
                  <a:srgbClr val="000000"/>
                </a:solidFill>
                <a:latin typeface="Courier New" panose="02070309020205020404" pitchFamily="49" charset="0"/>
                <a:ea typeface="楷体_GB2312" pitchFamily="49" charset="-122"/>
              </a:rPr>
              <a:t>w</a:t>
            </a:r>
            <a:r>
              <a:rPr lang="en-US" altLang="zh-CN" sz="2400" b="0" baseline="-25000" dirty="0">
                <a:solidFill>
                  <a:srgbClr val="000000"/>
                </a:solidFill>
                <a:latin typeface="Courier New" panose="02070309020205020404" pitchFamily="49" charset="0"/>
                <a:ea typeface="楷体_GB2312" pitchFamily="49" charset="-122"/>
              </a:rPr>
              <a:t>i</a:t>
            </a:r>
            <a:r>
              <a:rPr lang="en-US" altLang="zh-CN" sz="2400" b="0" dirty="0">
                <a:solidFill>
                  <a:srgbClr val="000000"/>
                </a:solidFill>
                <a:latin typeface="Courier New" panose="02070309020205020404" pitchFamily="49" charset="0"/>
                <a:ea typeface="楷体_GB2312" pitchFamily="49" charset="-122"/>
              </a:rPr>
              <a:t>,</a:t>
            </a:r>
            <a:r>
              <a:rPr lang="zh-CN" altLang="en-US" sz="2400" b="0" dirty="0">
                <a:solidFill>
                  <a:srgbClr val="000000"/>
                </a:solidFill>
                <a:latin typeface="Courier New" panose="02070309020205020404" pitchFamily="49" charset="0"/>
                <a:ea typeface="楷体_GB2312" pitchFamily="49" charset="-122"/>
              </a:rPr>
              <a:t>则其中带权路径长度</a:t>
            </a:r>
            <a:r>
              <a:rPr lang="en-US" altLang="zh-CN" sz="2400" b="0" dirty="0">
                <a:solidFill>
                  <a:srgbClr val="000000"/>
                </a:solidFill>
                <a:latin typeface="Courier New" panose="02070309020205020404" pitchFamily="49" charset="0"/>
                <a:ea typeface="楷体_GB2312" pitchFamily="49" charset="-122"/>
              </a:rPr>
              <a:t>WPL</a:t>
            </a:r>
            <a:r>
              <a:rPr lang="zh-CN" altLang="en-US" sz="2400" b="0" dirty="0">
                <a:solidFill>
                  <a:srgbClr val="000000"/>
                </a:solidFill>
                <a:latin typeface="Courier New" panose="02070309020205020404" pitchFamily="49" charset="0"/>
                <a:ea typeface="楷体_GB2312" pitchFamily="49" charset="-122"/>
              </a:rPr>
              <a:t>最小的二叉树称作</a:t>
            </a:r>
            <a:r>
              <a:rPr lang="zh-CN" altLang="en-US" sz="2400" b="0" dirty="0">
                <a:solidFill>
                  <a:srgbClr val="00339A"/>
                </a:solidFill>
                <a:latin typeface="Courier New" panose="02070309020205020404" pitchFamily="49" charset="0"/>
                <a:ea typeface="楷体_GB2312" pitchFamily="49" charset="-122"/>
              </a:rPr>
              <a:t>最优二叉树或哈夫曼树。</a:t>
            </a:r>
          </a:p>
        </p:txBody>
      </p:sp>
      <p:grpSp>
        <p:nvGrpSpPr>
          <p:cNvPr id="2" name="Group 9"/>
          <p:cNvGrpSpPr/>
          <p:nvPr/>
        </p:nvGrpSpPr>
        <p:grpSpPr>
          <a:xfrm>
            <a:off x="609600" y="2057400"/>
            <a:ext cx="8016875" cy="2209800"/>
            <a:chOff x="432" y="2592"/>
            <a:chExt cx="5270" cy="1392"/>
          </a:xfrm>
        </p:grpSpPr>
        <p:grpSp>
          <p:nvGrpSpPr>
            <p:cNvPr id="186374" name="Group 10"/>
            <p:cNvGrpSpPr/>
            <p:nvPr/>
          </p:nvGrpSpPr>
          <p:grpSpPr>
            <a:xfrm>
              <a:off x="432" y="2614"/>
              <a:ext cx="1331" cy="1370"/>
              <a:chOff x="432" y="2614"/>
              <a:chExt cx="1331" cy="1370"/>
            </a:xfrm>
          </p:grpSpPr>
          <p:sp>
            <p:nvSpPr>
              <p:cNvPr id="186421" name="Text Box 11"/>
              <p:cNvSpPr txBox="1"/>
              <p:nvPr/>
            </p:nvSpPr>
            <p:spPr>
              <a:xfrm>
                <a:off x="443" y="3696"/>
                <a:ext cx="1230" cy="288"/>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(a) WPL = 36</a:t>
                </a:r>
              </a:p>
            </p:txBody>
          </p:sp>
          <p:grpSp>
            <p:nvGrpSpPr>
              <p:cNvPr id="186422" name="Group 12"/>
              <p:cNvGrpSpPr/>
              <p:nvPr/>
            </p:nvGrpSpPr>
            <p:grpSpPr>
              <a:xfrm>
                <a:off x="432" y="2614"/>
                <a:ext cx="1331" cy="1066"/>
                <a:chOff x="432" y="2614"/>
                <a:chExt cx="1331" cy="1066"/>
              </a:xfrm>
            </p:grpSpPr>
            <p:grpSp>
              <p:nvGrpSpPr>
                <p:cNvPr id="186423" name="Group 13"/>
                <p:cNvGrpSpPr/>
                <p:nvPr/>
              </p:nvGrpSpPr>
              <p:grpSpPr>
                <a:xfrm>
                  <a:off x="444" y="2614"/>
                  <a:ext cx="1200" cy="864"/>
                  <a:chOff x="444" y="2614"/>
                  <a:chExt cx="1200" cy="864"/>
                </a:xfrm>
              </p:grpSpPr>
              <p:sp>
                <p:nvSpPr>
                  <p:cNvPr id="186432" name="Oval 14"/>
                  <p:cNvSpPr/>
                  <p:nvPr/>
                </p:nvSpPr>
                <p:spPr>
                  <a:xfrm>
                    <a:off x="972" y="2614"/>
                    <a:ext cx="144" cy="144"/>
                  </a:xfrm>
                  <a:prstGeom prst="ellipse">
                    <a:avLst/>
                  </a:prstGeom>
                  <a:solidFill>
                    <a:srgbClr val="00CC99"/>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6433" name="Oval 15"/>
                  <p:cNvSpPr/>
                  <p:nvPr/>
                </p:nvSpPr>
                <p:spPr>
                  <a:xfrm>
                    <a:off x="684" y="2950"/>
                    <a:ext cx="144" cy="144"/>
                  </a:xfrm>
                  <a:prstGeom prst="ellipse">
                    <a:avLst/>
                  </a:prstGeom>
                  <a:solidFill>
                    <a:srgbClr val="00CC99"/>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6434" name="Oval 16"/>
                  <p:cNvSpPr/>
                  <p:nvPr/>
                </p:nvSpPr>
                <p:spPr>
                  <a:xfrm>
                    <a:off x="1260" y="2950"/>
                    <a:ext cx="144" cy="144"/>
                  </a:xfrm>
                  <a:prstGeom prst="ellipse">
                    <a:avLst/>
                  </a:prstGeom>
                  <a:solidFill>
                    <a:srgbClr val="00CC99"/>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6435" name="Oval 17"/>
                  <p:cNvSpPr/>
                  <p:nvPr/>
                </p:nvSpPr>
                <p:spPr>
                  <a:xfrm>
                    <a:off x="444" y="3334"/>
                    <a:ext cx="144" cy="144"/>
                  </a:xfrm>
                  <a:prstGeom prst="ellipse">
                    <a:avLst/>
                  </a:prstGeom>
                  <a:solidFill>
                    <a:srgbClr val="00CC99"/>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6436" name="Oval 18"/>
                  <p:cNvSpPr/>
                  <p:nvPr/>
                </p:nvSpPr>
                <p:spPr>
                  <a:xfrm>
                    <a:off x="876" y="3334"/>
                    <a:ext cx="144" cy="144"/>
                  </a:xfrm>
                  <a:prstGeom prst="ellipse">
                    <a:avLst/>
                  </a:prstGeom>
                  <a:solidFill>
                    <a:srgbClr val="00CC99"/>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6437" name="Oval 19"/>
                  <p:cNvSpPr/>
                  <p:nvPr/>
                </p:nvSpPr>
                <p:spPr>
                  <a:xfrm>
                    <a:off x="1116" y="3334"/>
                    <a:ext cx="144" cy="144"/>
                  </a:xfrm>
                  <a:prstGeom prst="ellipse">
                    <a:avLst/>
                  </a:prstGeom>
                  <a:solidFill>
                    <a:srgbClr val="00CC99"/>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6438" name="Oval 20"/>
                  <p:cNvSpPr/>
                  <p:nvPr/>
                </p:nvSpPr>
                <p:spPr>
                  <a:xfrm>
                    <a:off x="1500" y="3334"/>
                    <a:ext cx="144" cy="144"/>
                  </a:xfrm>
                  <a:prstGeom prst="ellipse">
                    <a:avLst/>
                  </a:prstGeom>
                  <a:solidFill>
                    <a:srgbClr val="00CC99"/>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grpSp>
              <p:nvGrpSpPr>
                <p:cNvPr id="186424" name="Group 21"/>
                <p:cNvGrpSpPr/>
                <p:nvPr/>
              </p:nvGrpSpPr>
              <p:grpSpPr>
                <a:xfrm>
                  <a:off x="516" y="2743"/>
                  <a:ext cx="1056" cy="585"/>
                  <a:chOff x="516" y="2743"/>
                  <a:chExt cx="1056" cy="585"/>
                </a:xfrm>
              </p:grpSpPr>
              <p:cxnSp>
                <p:nvCxnSpPr>
                  <p:cNvPr id="186426" name="AutoShape 22"/>
                  <p:cNvCxnSpPr>
                    <a:stCxn id="186432" idx="3"/>
                    <a:endCxn id="186433" idx="7"/>
                  </p:cNvCxnSpPr>
                  <p:nvPr/>
                </p:nvCxnSpPr>
                <p:spPr>
                  <a:xfrm flipH="1">
                    <a:off x="807" y="2743"/>
                    <a:ext cx="186" cy="222"/>
                  </a:xfrm>
                  <a:prstGeom prst="straightConnector1">
                    <a:avLst/>
                  </a:prstGeom>
                  <a:ln w="19050" cap="flat" cmpd="sng">
                    <a:solidFill>
                      <a:srgbClr val="00CC99"/>
                    </a:solidFill>
                    <a:prstDash val="solid"/>
                    <a:headEnd type="none" w="med" len="med"/>
                    <a:tailEnd type="none" w="med" len="med"/>
                  </a:ln>
                </p:spPr>
              </p:cxnSp>
              <p:cxnSp>
                <p:nvCxnSpPr>
                  <p:cNvPr id="186427" name="AutoShape 23"/>
                  <p:cNvCxnSpPr>
                    <a:stCxn id="186432" idx="5"/>
                    <a:endCxn id="186434" idx="1"/>
                  </p:cNvCxnSpPr>
                  <p:nvPr/>
                </p:nvCxnSpPr>
                <p:spPr>
                  <a:xfrm>
                    <a:off x="1095" y="2743"/>
                    <a:ext cx="186" cy="222"/>
                  </a:xfrm>
                  <a:prstGeom prst="straightConnector1">
                    <a:avLst/>
                  </a:prstGeom>
                  <a:ln w="19050" cap="flat" cmpd="sng">
                    <a:solidFill>
                      <a:srgbClr val="00CC99"/>
                    </a:solidFill>
                    <a:prstDash val="solid"/>
                    <a:headEnd type="none" w="med" len="med"/>
                    <a:tailEnd type="none" w="med" len="med"/>
                  </a:ln>
                </p:spPr>
              </p:cxnSp>
              <p:cxnSp>
                <p:nvCxnSpPr>
                  <p:cNvPr id="186428" name="AutoShape 24"/>
                  <p:cNvCxnSpPr>
                    <a:stCxn id="186433" idx="3"/>
                    <a:endCxn id="186435" idx="0"/>
                  </p:cNvCxnSpPr>
                  <p:nvPr/>
                </p:nvCxnSpPr>
                <p:spPr>
                  <a:xfrm flipH="1">
                    <a:off x="516" y="3079"/>
                    <a:ext cx="189" cy="249"/>
                  </a:xfrm>
                  <a:prstGeom prst="straightConnector1">
                    <a:avLst/>
                  </a:prstGeom>
                  <a:ln w="19050" cap="flat" cmpd="sng">
                    <a:solidFill>
                      <a:srgbClr val="00CC99"/>
                    </a:solidFill>
                    <a:prstDash val="solid"/>
                    <a:headEnd type="none" w="med" len="med"/>
                    <a:tailEnd type="none" w="med" len="med"/>
                  </a:ln>
                </p:spPr>
              </p:cxnSp>
              <p:cxnSp>
                <p:nvCxnSpPr>
                  <p:cNvPr id="186429" name="AutoShape 25"/>
                  <p:cNvCxnSpPr>
                    <a:stCxn id="186433" idx="5"/>
                    <a:endCxn id="186436" idx="0"/>
                  </p:cNvCxnSpPr>
                  <p:nvPr/>
                </p:nvCxnSpPr>
                <p:spPr>
                  <a:xfrm>
                    <a:off x="807" y="3079"/>
                    <a:ext cx="141" cy="249"/>
                  </a:xfrm>
                  <a:prstGeom prst="straightConnector1">
                    <a:avLst/>
                  </a:prstGeom>
                  <a:ln w="19050" cap="flat" cmpd="sng">
                    <a:solidFill>
                      <a:srgbClr val="00CC99"/>
                    </a:solidFill>
                    <a:prstDash val="solid"/>
                    <a:headEnd type="none" w="med" len="med"/>
                    <a:tailEnd type="none" w="med" len="med"/>
                  </a:ln>
                </p:spPr>
              </p:cxnSp>
              <p:cxnSp>
                <p:nvCxnSpPr>
                  <p:cNvPr id="186430" name="AutoShape 26"/>
                  <p:cNvCxnSpPr>
                    <a:stCxn id="186434" idx="3"/>
                    <a:endCxn id="186437" idx="0"/>
                  </p:cNvCxnSpPr>
                  <p:nvPr/>
                </p:nvCxnSpPr>
                <p:spPr>
                  <a:xfrm flipH="1">
                    <a:off x="1188" y="3079"/>
                    <a:ext cx="93" cy="249"/>
                  </a:xfrm>
                  <a:prstGeom prst="straightConnector1">
                    <a:avLst/>
                  </a:prstGeom>
                  <a:ln w="19050" cap="flat" cmpd="sng">
                    <a:solidFill>
                      <a:srgbClr val="00CC99"/>
                    </a:solidFill>
                    <a:prstDash val="solid"/>
                    <a:headEnd type="none" w="med" len="med"/>
                    <a:tailEnd type="none" w="med" len="med"/>
                  </a:ln>
                </p:spPr>
              </p:cxnSp>
              <p:cxnSp>
                <p:nvCxnSpPr>
                  <p:cNvPr id="186431" name="AutoShape 27"/>
                  <p:cNvCxnSpPr>
                    <a:stCxn id="186434" idx="5"/>
                    <a:endCxn id="186438" idx="0"/>
                  </p:cNvCxnSpPr>
                  <p:nvPr/>
                </p:nvCxnSpPr>
                <p:spPr>
                  <a:xfrm>
                    <a:off x="1383" y="3079"/>
                    <a:ext cx="189" cy="249"/>
                  </a:xfrm>
                  <a:prstGeom prst="straightConnector1">
                    <a:avLst/>
                  </a:prstGeom>
                  <a:ln w="19050" cap="flat" cmpd="sng">
                    <a:solidFill>
                      <a:srgbClr val="00CC99"/>
                    </a:solidFill>
                    <a:prstDash val="solid"/>
                    <a:headEnd type="none" w="med" len="med"/>
                    <a:tailEnd type="none" w="med" len="med"/>
                  </a:ln>
                </p:spPr>
              </p:cxnSp>
            </p:grpSp>
            <p:sp>
              <p:nvSpPr>
                <p:cNvPr id="186425" name="Text Box 28"/>
                <p:cNvSpPr txBox="1"/>
                <p:nvPr/>
              </p:nvSpPr>
              <p:spPr>
                <a:xfrm>
                  <a:off x="432" y="3430"/>
                  <a:ext cx="1331"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b="0" dirty="0">
                      <a:solidFill>
                        <a:srgbClr val="000000"/>
                      </a:solidFill>
                    </a:rPr>
                    <a:t>2        4     5       7 </a:t>
                  </a:r>
                </a:p>
              </p:txBody>
            </p:sp>
          </p:grpSp>
        </p:grpSp>
        <p:grpSp>
          <p:nvGrpSpPr>
            <p:cNvPr id="186375" name="Group 29"/>
            <p:cNvGrpSpPr/>
            <p:nvPr/>
          </p:nvGrpSpPr>
          <p:grpSpPr>
            <a:xfrm>
              <a:off x="1905" y="2592"/>
              <a:ext cx="1359" cy="1392"/>
              <a:chOff x="1905" y="2592"/>
              <a:chExt cx="1359" cy="1392"/>
            </a:xfrm>
          </p:grpSpPr>
          <p:sp>
            <p:nvSpPr>
              <p:cNvPr id="186399" name="Rectangle 30"/>
              <p:cNvSpPr/>
              <p:nvPr/>
            </p:nvSpPr>
            <p:spPr>
              <a:xfrm>
                <a:off x="1905" y="3696"/>
                <a:ext cx="1241" cy="288"/>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(b) WPL = 46</a:t>
                </a:r>
              </a:p>
            </p:txBody>
          </p:sp>
          <p:grpSp>
            <p:nvGrpSpPr>
              <p:cNvPr id="186400" name="Group 31"/>
              <p:cNvGrpSpPr/>
              <p:nvPr/>
            </p:nvGrpSpPr>
            <p:grpSpPr>
              <a:xfrm>
                <a:off x="1975" y="2592"/>
                <a:ext cx="1289" cy="1114"/>
                <a:chOff x="1975" y="2592"/>
                <a:chExt cx="1289" cy="1114"/>
              </a:xfrm>
            </p:grpSpPr>
            <p:grpSp>
              <p:nvGrpSpPr>
                <p:cNvPr id="186401" name="Group 32"/>
                <p:cNvGrpSpPr/>
                <p:nvPr/>
              </p:nvGrpSpPr>
              <p:grpSpPr>
                <a:xfrm>
                  <a:off x="2016" y="2592"/>
                  <a:ext cx="1248" cy="1008"/>
                  <a:chOff x="2016" y="2592"/>
                  <a:chExt cx="1248" cy="1008"/>
                </a:xfrm>
              </p:grpSpPr>
              <p:sp>
                <p:nvSpPr>
                  <p:cNvPr id="186414" name="Oval 33"/>
                  <p:cNvSpPr/>
                  <p:nvPr/>
                </p:nvSpPr>
                <p:spPr>
                  <a:xfrm>
                    <a:off x="2304" y="2592"/>
                    <a:ext cx="144" cy="144"/>
                  </a:xfrm>
                  <a:prstGeom prst="ellipse">
                    <a:avLst/>
                  </a:prstGeom>
                  <a:solidFill>
                    <a:srgbClr val="FFCC00"/>
                  </a:solidFill>
                  <a:ln w="19050" cap="flat" cmpd="sng">
                    <a:solidFill>
                      <a:srgbClr val="FF0000"/>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6415" name="Oval 34"/>
                  <p:cNvSpPr/>
                  <p:nvPr/>
                </p:nvSpPr>
                <p:spPr>
                  <a:xfrm>
                    <a:off x="2016" y="2880"/>
                    <a:ext cx="144" cy="144"/>
                  </a:xfrm>
                  <a:prstGeom prst="ellipse">
                    <a:avLst/>
                  </a:prstGeom>
                  <a:solidFill>
                    <a:srgbClr val="FFCC00"/>
                  </a:solidFill>
                  <a:ln w="19050" cap="flat" cmpd="sng">
                    <a:solidFill>
                      <a:srgbClr val="FF0000"/>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6416" name="Oval 35"/>
                  <p:cNvSpPr/>
                  <p:nvPr/>
                </p:nvSpPr>
                <p:spPr>
                  <a:xfrm>
                    <a:off x="2592" y="2880"/>
                    <a:ext cx="144" cy="144"/>
                  </a:xfrm>
                  <a:prstGeom prst="ellipse">
                    <a:avLst/>
                  </a:prstGeom>
                  <a:solidFill>
                    <a:srgbClr val="FFCC00"/>
                  </a:solidFill>
                  <a:ln w="19050" cap="flat" cmpd="sng">
                    <a:solidFill>
                      <a:srgbClr val="FF0000"/>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6417" name="Oval 36"/>
                  <p:cNvSpPr/>
                  <p:nvPr/>
                </p:nvSpPr>
                <p:spPr>
                  <a:xfrm>
                    <a:off x="2688" y="3456"/>
                    <a:ext cx="144" cy="144"/>
                  </a:xfrm>
                  <a:prstGeom prst="ellipse">
                    <a:avLst/>
                  </a:prstGeom>
                  <a:solidFill>
                    <a:srgbClr val="FFCC00"/>
                  </a:solidFill>
                  <a:ln w="19050" cap="flat" cmpd="sng">
                    <a:solidFill>
                      <a:srgbClr val="FF0000"/>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6418" name="Oval 37"/>
                  <p:cNvSpPr/>
                  <p:nvPr/>
                </p:nvSpPr>
                <p:spPr>
                  <a:xfrm>
                    <a:off x="3120" y="3456"/>
                    <a:ext cx="144" cy="144"/>
                  </a:xfrm>
                  <a:prstGeom prst="ellipse">
                    <a:avLst/>
                  </a:prstGeom>
                  <a:solidFill>
                    <a:srgbClr val="FFCC00"/>
                  </a:solidFill>
                  <a:ln w="19050" cap="flat" cmpd="sng">
                    <a:solidFill>
                      <a:srgbClr val="FF0000"/>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6419" name="Oval 38"/>
                  <p:cNvSpPr/>
                  <p:nvPr/>
                </p:nvSpPr>
                <p:spPr>
                  <a:xfrm>
                    <a:off x="2400" y="3168"/>
                    <a:ext cx="144" cy="144"/>
                  </a:xfrm>
                  <a:prstGeom prst="ellipse">
                    <a:avLst/>
                  </a:prstGeom>
                  <a:solidFill>
                    <a:srgbClr val="FFCC00"/>
                  </a:solidFill>
                  <a:ln w="19050" cap="flat" cmpd="sng">
                    <a:solidFill>
                      <a:srgbClr val="FF0000"/>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6420" name="Oval 39"/>
                  <p:cNvSpPr/>
                  <p:nvPr/>
                </p:nvSpPr>
                <p:spPr>
                  <a:xfrm>
                    <a:off x="2880" y="3168"/>
                    <a:ext cx="144" cy="144"/>
                  </a:xfrm>
                  <a:prstGeom prst="ellipse">
                    <a:avLst/>
                  </a:prstGeom>
                  <a:solidFill>
                    <a:srgbClr val="FFCC00"/>
                  </a:solidFill>
                  <a:ln w="19050" cap="flat" cmpd="sng">
                    <a:solidFill>
                      <a:srgbClr val="FF0000"/>
                    </a:solidFill>
                    <a:prstDash val="solid"/>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grpSp>
              <p:nvGrpSpPr>
                <p:cNvPr id="186402" name="Group 40"/>
                <p:cNvGrpSpPr/>
                <p:nvPr/>
              </p:nvGrpSpPr>
              <p:grpSpPr>
                <a:xfrm>
                  <a:off x="2139" y="2721"/>
                  <a:ext cx="1053" cy="729"/>
                  <a:chOff x="2139" y="2721"/>
                  <a:chExt cx="1053" cy="729"/>
                </a:xfrm>
              </p:grpSpPr>
              <p:cxnSp>
                <p:nvCxnSpPr>
                  <p:cNvPr id="186408" name="AutoShape 41"/>
                  <p:cNvCxnSpPr>
                    <a:stCxn id="186420" idx="3"/>
                    <a:endCxn id="186417" idx="0"/>
                  </p:cNvCxnSpPr>
                  <p:nvPr/>
                </p:nvCxnSpPr>
                <p:spPr>
                  <a:xfrm flipH="1">
                    <a:off x="2760" y="3297"/>
                    <a:ext cx="141" cy="153"/>
                  </a:xfrm>
                  <a:prstGeom prst="straightConnector1">
                    <a:avLst/>
                  </a:prstGeom>
                  <a:ln w="19050" cap="flat" cmpd="sng">
                    <a:solidFill>
                      <a:srgbClr val="00CC99"/>
                    </a:solidFill>
                    <a:prstDash val="solid"/>
                    <a:headEnd type="none" w="med" len="med"/>
                    <a:tailEnd type="none" w="med" len="med"/>
                  </a:ln>
                </p:spPr>
              </p:cxnSp>
              <p:cxnSp>
                <p:nvCxnSpPr>
                  <p:cNvPr id="186409" name="AutoShape 42"/>
                  <p:cNvCxnSpPr>
                    <a:stCxn id="186414" idx="3"/>
                    <a:endCxn id="186415" idx="7"/>
                  </p:cNvCxnSpPr>
                  <p:nvPr/>
                </p:nvCxnSpPr>
                <p:spPr>
                  <a:xfrm flipH="1">
                    <a:off x="2139" y="2721"/>
                    <a:ext cx="186" cy="174"/>
                  </a:xfrm>
                  <a:prstGeom prst="straightConnector1">
                    <a:avLst/>
                  </a:prstGeom>
                  <a:ln w="19050" cap="flat" cmpd="sng">
                    <a:solidFill>
                      <a:srgbClr val="00CC99"/>
                    </a:solidFill>
                    <a:prstDash val="solid"/>
                    <a:headEnd type="none" w="med" len="med"/>
                    <a:tailEnd type="none" w="med" len="med"/>
                  </a:ln>
                </p:spPr>
              </p:cxnSp>
              <p:cxnSp>
                <p:nvCxnSpPr>
                  <p:cNvPr id="186410" name="AutoShape 43"/>
                  <p:cNvCxnSpPr>
                    <a:stCxn id="186414" idx="5"/>
                    <a:endCxn id="186416" idx="1"/>
                  </p:cNvCxnSpPr>
                  <p:nvPr/>
                </p:nvCxnSpPr>
                <p:spPr>
                  <a:xfrm>
                    <a:off x="2427" y="2721"/>
                    <a:ext cx="186" cy="174"/>
                  </a:xfrm>
                  <a:prstGeom prst="straightConnector1">
                    <a:avLst/>
                  </a:prstGeom>
                  <a:ln w="19050" cap="flat" cmpd="sng">
                    <a:solidFill>
                      <a:srgbClr val="00CC99"/>
                    </a:solidFill>
                    <a:prstDash val="solid"/>
                    <a:headEnd type="none" w="med" len="med"/>
                    <a:tailEnd type="none" w="med" len="med"/>
                  </a:ln>
                </p:spPr>
              </p:cxnSp>
              <p:cxnSp>
                <p:nvCxnSpPr>
                  <p:cNvPr id="186411" name="AutoShape 44"/>
                  <p:cNvCxnSpPr>
                    <a:stCxn id="186416" idx="3"/>
                    <a:endCxn id="186419" idx="0"/>
                  </p:cNvCxnSpPr>
                  <p:nvPr/>
                </p:nvCxnSpPr>
                <p:spPr>
                  <a:xfrm flipH="1">
                    <a:off x="2472" y="3009"/>
                    <a:ext cx="141" cy="153"/>
                  </a:xfrm>
                  <a:prstGeom prst="straightConnector1">
                    <a:avLst/>
                  </a:prstGeom>
                  <a:ln w="19050" cap="flat" cmpd="sng">
                    <a:solidFill>
                      <a:srgbClr val="00CC99"/>
                    </a:solidFill>
                    <a:prstDash val="solid"/>
                    <a:headEnd type="none" w="med" len="med"/>
                    <a:tailEnd type="none" w="med" len="med"/>
                  </a:ln>
                </p:spPr>
              </p:cxnSp>
              <p:cxnSp>
                <p:nvCxnSpPr>
                  <p:cNvPr id="186412" name="AutoShape 45"/>
                  <p:cNvCxnSpPr>
                    <a:stCxn id="186416" idx="5"/>
                    <a:endCxn id="186420" idx="1"/>
                  </p:cNvCxnSpPr>
                  <p:nvPr/>
                </p:nvCxnSpPr>
                <p:spPr>
                  <a:xfrm>
                    <a:off x="2715" y="3009"/>
                    <a:ext cx="186" cy="174"/>
                  </a:xfrm>
                  <a:prstGeom prst="straightConnector1">
                    <a:avLst/>
                  </a:prstGeom>
                  <a:ln w="19050" cap="flat" cmpd="sng">
                    <a:solidFill>
                      <a:srgbClr val="00CC99"/>
                    </a:solidFill>
                    <a:prstDash val="solid"/>
                    <a:headEnd type="none" w="med" len="med"/>
                    <a:tailEnd type="none" w="med" len="med"/>
                  </a:ln>
                </p:spPr>
              </p:cxnSp>
              <p:cxnSp>
                <p:nvCxnSpPr>
                  <p:cNvPr id="186413" name="AutoShape 46"/>
                  <p:cNvCxnSpPr>
                    <a:stCxn id="186420" idx="5"/>
                    <a:endCxn id="186418" idx="0"/>
                  </p:cNvCxnSpPr>
                  <p:nvPr/>
                </p:nvCxnSpPr>
                <p:spPr>
                  <a:xfrm>
                    <a:off x="3003" y="3297"/>
                    <a:ext cx="189" cy="153"/>
                  </a:xfrm>
                  <a:prstGeom prst="straightConnector1">
                    <a:avLst/>
                  </a:prstGeom>
                  <a:ln w="19050" cap="flat" cmpd="sng">
                    <a:solidFill>
                      <a:srgbClr val="00CC99"/>
                    </a:solidFill>
                    <a:prstDash val="solid"/>
                    <a:headEnd type="none" w="med" len="med"/>
                    <a:tailEnd type="none" w="med" len="med"/>
                  </a:ln>
                </p:spPr>
              </p:cxnSp>
            </p:grpSp>
            <p:grpSp>
              <p:nvGrpSpPr>
                <p:cNvPr id="186403" name="Group 47"/>
                <p:cNvGrpSpPr/>
                <p:nvPr/>
              </p:nvGrpSpPr>
              <p:grpSpPr>
                <a:xfrm>
                  <a:off x="1975" y="2966"/>
                  <a:ext cx="1164" cy="740"/>
                  <a:chOff x="1975" y="2966"/>
                  <a:chExt cx="1164" cy="740"/>
                </a:xfrm>
              </p:grpSpPr>
              <p:sp>
                <p:nvSpPr>
                  <p:cNvPr id="186404" name="Rectangle 48"/>
                  <p:cNvSpPr/>
                  <p:nvPr/>
                </p:nvSpPr>
                <p:spPr>
                  <a:xfrm>
                    <a:off x="1975" y="2966"/>
                    <a:ext cx="205"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b="0" dirty="0">
                        <a:solidFill>
                          <a:srgbClr val="000000"/>
                        </a:solidFill>
                      </a:rPr>
                      <a:t>2</a:t>
                    </a:r>
                  </a:p>
                </p:txBody>
              </p:sp>
              <p:sp>
                <p:nvSpPr>
                  <p:cNvPr id="186405" name="Rectangle 49"/>
                  <p:cNvSpPr/>
                  <p:nvPr/>
                </p:nvSpPr>
                <p:spPr>
                  <a:xfrm>
                    <a:off x="2214" y="3168"/>
                    <a:ext cx="205"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b="0" dirty="0">
                        <a:solidFill>
                          <a:srgbClr val="000000"/>
                        </a:solidFill>
                      </a:rPr>
                      <a:t>4</a:t>
                    </a:r>
                  </a:p>
                </p:txBody>
              </p:sp>
              <p:sp>
                <p:nvSpPr>
                  <p:cNvPr id="186406" name="Rectangle 50"/>
                  <p:cNvSpPr/>
                  <p:nvPr/>
                </p:nvSpPr>
                <p:spPr>
                  <a:xfrm>
                    <a:off x="2499" y="3456"/>
                    <a:ext cx="205"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b="0" dirty="0">
                        <a:solidFill>
                          <a:srgbClr val="000000"/>
                        </a:solidFill>
                      </a:rPr>
                      <a:t>5</a:t>
                    </a:r>
                  </a:p>
                </p:txBody>
              </p:sp>
              <p:sp>
                <p:nvSpPr>
                  <p:cNvPr id="186407" name="Rectangle 51"/>
                  <p:cNvSpPr/>
                  <p:nvPr/>
                </p:nvSpPr>
                <p:spPr>
                  <a:xfrm>
                    <a:off x="2934" y="3446"/>
                    <a:ext cx="205"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b="0" dirty="0">
                        <a:solidFill>
                          <a:srgbClr val="000000"/>
                        </a:solidFill>
                      </a:rPr>
                      <a:t>7</a:t>
                    </a:r>
                  </a:p>
                </p:txBody>
              </p:sp>
            </p:grpSp>
          </p:grpSp>
        </p:grpSp>
        <p:grpSp>
          <p:nvGrpSpPr>
            <p:cNvPr id="186376" name="Group 52"/>
            <p:cNvGrpSpPr/>
            <p:nvPr/>
          </p:nvGrpSpPr>
          <p:grpSpPr>
            <a:xfrm>
              <a:off x="3487" y="2592"/>
              <a:ext cx="2215" cy="1392"/>
              <a:chOff x="3487" y="2592"/>
              <a:chExt cx="2215" cy="1392"/>
            </a:xfrm>
          </p:grpSpPr>
          <p:sp>
            <p:nvSpPr>
              <p:cNvPr id="186377" name="Rectangle 53"/>
              <p:cNvSpPr/>
              <p:nvPr/>
            </p:nvSpPr>
            <p:spPr>
              <a:xfrm>
                <a:off x="3487" y="3696"/>
                <a:ext cx="2215" cy="288"/>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(c) WPL = 35 (</a:t>
                </a:r>
                <a:r>
                  <a:rPr lang="zh-CN" altLang="en-US" sz="1800" b="0" dirty="0">
                    <a:solidFill>
                      <a:srgbClr val="000000"/>
                    </a:solidFill>
                  </a:rPr>
                  <a:t>哈夫曼树</a:t>
                </a:r>
                <a:r>
                  <a:rPr lang="en-US" altLang="zh-CN" sz="1800" b="0" dirty="0">
                    <a:solidFill>
                      <a:srgbClr val="000000"/>
                    </a:solidFill>
                  </a:rPr>
                  <a:t>)</a:t>
                </a:r>
              </a:p>
            </p:txBody>
          </p:sp>
          <p:grpSp>
            <p:nvGrpSpPr>
              <p:cNvPr id="186378" name="Group 54"/>
              <p:cNvGrpSpPr/>
              <p:nvPr/>
            </p:nvGrpSpPr>
            <p:grpSpPr>
              <a:xfrm>
                <a:off x="3688" y="2592"/>
                <a:ext cx="1287" cy="1114"/>
                <a:chOff x="3688" y="2592"/>
                <a:chExt cx="1287" cy="1114"/>
              </a:xfrm>
            </p:grpSpPr>
            <p:grpSp>
              <p:nvGrpSpPr>
                <p:cNvPr id="186379" name="Group 55"/>
                <p:cNvGrpSpPr/>
                <p:nvPr/>
              </p:nvGrpSpPr>
              <p:grpSpPr>
                <a:xfrm>
                  <a:off x="3688" y="2966"/>
                  <a:ext cx="1163" cy="740"/>
                  <a:chOff x="3688" y="2966"/>
                  <a:chExt cx="1163" cy="740"/>
                </a:xfrm>
              </p:grpSpPr>
              <p:sp>
                <p:nvSpPr>
                  <p:cNvPr id="186395" name="Rectangle 56"/>
                  <p:cNvSpPr/>
                  <p:nvPr/>
                </p:nvSpPr>
                <p:spPr>
                  <a:xfrm>
                    <a:off x="3688" y="2966"/>
                    <a:ext cx="204"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b="0" dirty="0">
                        <a:solidFill>
                          <a:srgbClr val="000000"/>
                        </a:solidFill>
                      </a:rPr>
                      <a:t>7</a:t>
                    </a:r>
                  </a:p>
                </p:txBody>
              </p:sp>
              <p:sp>
                <p:nvSpPr>
                  <p:cNvPr id="186396" name="Rectangle 57"/>
                  <p:cNvSpPr/>
                  <p:nvPr/>
                </p:nvSpPr>
                <p:spPr>
                  <a:xfrm>
                    <a:off x="3927" y="3168"/>
                    <a:ext cx="204"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b="0" dirty="0">
                        <a:solidFill>
                          <a:srgbClr val="000000"/>
                        </a:solidFill>
                      </a:rPr>
                      <a:t>5</a:t>
                    </a:r>
                  </a:p>
                </p:txBody>
              </p:sp>
              <p:sp>
                <p:nvSpPr>
                  <p:cNvPr id="186397" name="Rectangle 58"/>
                  <p:cNvSpPr/>
                  <p:nvPr/>
                </p:nvSpPr>
                <p:spPr>
                  <a:xfrm>
                    <a:off x="4210" y="3456"/>
                    <a:ext cx="205"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b="0" dirty="0">
                        <a:solidFill>
                          <a:srgbClr val="000000"/>
                        </a:solidFill>
                      </a:rPr>
                      <a:t>2</a:t>
                    </a:r>
                  </a:p>
                </p:txBody>
              </p:sp>
              <p:sp>
                <p:nvSpPr>
                  <p:cNvPr id="186398" name="Rectangle 59"/>
                  <p:cNvSpPr/>
                  <p:nvPr/>
                </p:nvSpPr>
                <p:spPr>
                  <a:xfrm>
                    <a:off x="4647" y="3446"/>
                    <a:ext cx="204"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b="0" dirty="0">
                        <a:solidFill>
                          <a:srgbClr val="000000"/>
                        </a:solidFill>
                      </a:rPr>
                      <a:t>4</a:t>
                    </a:r>
                  </a:p>
                </p:txBody>
              </p:sp>
            </p:grpSp>
            <p:grpSp>
              <p:nvGrpSpPr>
                <p:cNvPr id="186380" name="Group 60"/>
                <p:cNvGrpSpPr/>
                <p:nvPr/>
              </p:nvGrpSpPr>
              <p:grpSpPr>
                <a:xfrm>
                  <a:off x="3727" y="2592"/>
                  <a:ext cx="1248" cy="1008"/>
                  <a:chOff x="3727" y="2592"/>
                  <a:chExt cx="1248" cy="1008"/>
                </a:xfrm>
              </p:grpSpPr>
              <p:sp>
                <p:nvSpPr>
                  <p:cNvPr id="186388" name="Oval 61"/>
                  <p:cNvSpPr/>
                  <p:nvPr/>
                </p:nvSpPr>
                <p:spPr>
                  <a:xfrm>
                    <a:off x="4015" y="2592"/>
                    <a:ext cx="144" cy="144"/>
                  </a:xfrm>
                  <a:prstGeom prst="ellipse">
                    <a:avLst/>
                  </a:prstGeom>
                  <a:solidFill>
                    <a:srgbClr val="33CCCC"/>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6389" name="Oval 62"/>
                  <p:cNvSpPr/>
                  <p:nvPr/>
                </p:nvSpPr>
                <p:spPr>
                  <a:xfrm>
                    <a:off x="3727" y="2880"/>
                    <a:ext cx="144" cy="144"/>
                  </a:xfrm>
                  <a:prstGeom prst="ellipse">
                    <a:avLst/>
                  </a:prstGeom>
                  <a:solidFill>
                    <a:srgbClr val="33CCCC"/>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6390" name="Oval 63"/>
                  <p:cNvSpPr/>
                  <p:nvPr/>
                </p:nvSpPr>
                <p:spPr>
                  <a:xfrm>
                    <a:off x="4303" y="2880"/>
                    <a:ext cx="144" cy="144"/>
                  </a:xfrm>
                  <a:prstGeom prst="ellipse">
                    <a:avLst/>
                  </a:prstGeom>
                  <a:solidFill>
                    <a:srgbClr val="33CCCC"/>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6391" name="Oval 64"/>
                  <p:cNvSpPr/>
                  <p:nvPr/>
                </p:nvSpPr>
                <p:spPr>
                  <a:xfrm>
                    <a:off x="4399" y="3456"/>
                    <a:ext cx="144" cy="144"/>
                  </a:xfrm>
                  <a:prstGeom prst="ellipse">
                    <a:avLst/>
                  </a:prstGeom>
                  <a:solidFill>
                    <a:srgbClr val="33CCCC"/>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6392" name="Oval 65"/>
                  <p:cNvSpPr/>
                  <p:nvPr/>
                </p:nvSpPr>
                <p:spPr>
                  <a:xfrm>
                    <a:off x="4831" y="3456"/>
                    <a:ext cx="144" cy="144"/>
                  </a:xfrm>
                  <a:prstGeom prst="ellipse">
                    <a:avLst/>
                  </a:prstGeom>
                  <a:solidFill>
                    <a:srgbClr val="33CCCC"/>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6393" name="Oval 66"/>
                  <p:cNvSpPr/>
                  <p:nvPr/>
                </p:nvSpPr>
                <p:spPr>
                  <a:xfrm>
                    <a:off x="4111" y="3168"/>
                    <a:ext cx="144" cy="144"/>
                  </a:xfrm>
                  <a:prstGeom prst="ellipse">
                    <a:avLst/>
                  </a:prstGeom>
                  <a:solidFill>
                    <a:srgbClr val="33CCCC"/>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6394" name="Oval 67"/>
                  <p:cNvSpPr/>
                  <p:nvPr/>
                </p:nvSpPr>
                <p:spPr>
                  <a:xfrm>
                    <a:off x="4591" y="3168"/>
                    <a:ext cx="144" cy="144"/>
                  </a:xfrm>
                  <a:prstGeom prst="ellipse">
                    <a:avLst/>
                  </a:prstGeom>
                  <a:solidFill>
                    <a:srgbClr val="33CCCC"/>
                  </a:solidFill>
                  <a:ln w="19050" cap="flat" cmpd="sng">
                    <a:solidFill>
                      <a:srgbClr val="FF0000"/>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grpSp>
              <p:nvGrpSpPr>
                <p:cNvPr id="186381" name="Group 68"/>
                <p:cNvGrpSpPr/>
                <p:nvPr/>
              </p:nvGrpSpPr>
              <p:grpSpPr>
                <a:xfrm>
                  <a:off x="3850" y="2721"/>
                  <a:ext cx="1053" cy="729"/>
                  <a:chOff x="3850" y="2721"/>
                  <a:chExt cx="1053" cy="729"/>
                </a:xfrm>
              </p:grpSpPr>
              <p:cxnSp>
                <p:nvCxnSpPr>
                  <p:cNvPr id="186382" name="AutoShape 69"/>
                  <p:cNvCxnSpPr>
                    <a:stCxn id="186388" idx="3"/>
                    <a:endCxn id="186389" idx="7"/>
                  </p:cNvCxnSpPr>
                  <p:nvPr/>
                </p:nvCxnSpPr>
                <p:spPr>
                  <a:xfrm flipH="1">
                    <a:off x="3850" y="2721"/>
                    <a:ext cx="186" cy="174"/>
                  </a:xfrm>
                  <a:prstGeom prst="straightConnector1">
                    <a:avLst/>
                  </a:prstGeom>
                  <a:ln w="19050" cap="flat" cmpd="sng">
                    <a:solidFill>
                      <a:srgbClr val="00CC99"/>
                    </a:solidFill>
                    <a:prstDash val="solid"/>
                    <a:headEnd type="none" w="med" len="med"/>
                    <a:tailEnd type="none" w="med" len="med"/>
                  </a:ln>
                </p:spPr>
              </p:cxnSp>
              <p:cxnSp>
                <p:nvCxnSpPr>
                  <p:cNvPr id="186383" name="AutoShape 70"/>
                  <p:cNvCxnSpPr>
                    <a:stCxn id="186388" idx="5"/>
                    <a:endCxn id="186390" idx="1"/>
                  </p:cNvCxnSpPr>
                  <p:nvPr/>
                </p:nvCxnSpPr>
                <p:spPr>
                  <a:xfrm>
                    <a:off x="4138" y="2721"/>
                    <a:ext cx="186" cy="174"/>
                  </a:xfrm>
                  <a:prstGeom prst="straightConnector1">
                    <a:avLst/>
                  </a:prstGeom>
                  <a:ln w="19050" cap="flat" cmpd="sng">
                    <a:solidFill>
                      <a:srgbClr val="00CC99"/>
                    </a:solidFill>
                    <a:prstDash val="solid"/>
                    <a:headEnd type="none" w="med" len="med"/>
                    <a:tailEnd type="none" w="med" len="med"/>
                  </a:ln>
                </p:spPr>
              </p:cxnSp>
              <p:cxnSp>
                <p:nvCxnSpPr>
                  <p:cNvPr id="186384" name="AutoShape 71"/>
                  <p:cNvCxnSpPr>
                    <a:stCxn id="186390" idx="3"/>
                    <a:endCxn id="186393" idx="0"/>
                  </p:cNvCxnSpPr>
                  <p:nvPr/>
                </p:nvCxnSpPr>
                <p:spPr>
                  <a:xfrm flipH="1">
                    <a:off x="4183" y="3009"/>
                    <a:ext cx="141" cy="153"/>
                  </a:xfrm>
                  <a:prstGeom prst="straightConnector1">
                    <a:avLst/>
                  </a:prstGeom>
                  <a:ln w="19050" cap="flat" cmpd="sng">
                    <a:solidFill>
                      <a:srgbClr val="00CC99"/>
                    </a:solidFill>
                    <a:prstDash val="solid"/>
                    <a:headEnd type="none" w="med" len="med"/>
                    <a:tailEnd type="none" w="med" len="med"/>
                  </a:ln>
                </p:spPr>
              </p:cxnSp>
              <p:cxnSp>
                <p:nvCxnSpPr>
                  <p:cNvPr id="186385" name="AutoShape 72"/>
                  <p:cNvCxnSpPr>
                    <a:stCxn id="186390" idx="5"/>
                    <a:endCxn id="186394" idx="1"/>
                  </p:cNvCxnSpPr>
                  <p:nvPr/>
                </p:nvCxnSpPr>
                <p:spPr>
                  <a:xfrm>
                    <a:off x="4426" y="3009"/>
                    <a:ext cx="186" cy="174"/>
                  </a:xfrm>
                  <a:prstGeom prst="straightConnector1">
                    <a:avLst/>
                  </a:prstGeom>
                  <a:ln w="19050" cap="flat" cmpd="sng">
                    <a:solidFill>
                      <a:srgbClr val="00CC99"/>
                    </a:solidFill>
                    <a:prstDash val="solid"/>
                    <a:headEnd type="none" w="med" len="med"/>
                    <a:tailEnd type="none" w="med" len="med"/>
                  </a:ln>
                </p:spPr>
              </p:cxnSp>
              <p:cxnSp>
                <p:nvCxnSpPr>
                  <p:cNvPr id="186386" name="AutoShape 73"/>
                  <p:cNvCxnSpPr>
                    <a:stCxn id="186394" idx="5"/>
                    <a:endCxn id="186392" idx="0"/>
                  </p:cNvCxnSpPr>
                  <p:nvPr/>
                </p:nvCxnSpPr>
                <p:spPr>
                  <a:xfrm>
                    <a:off x="4714" y="3297"/>
                    <a:ext cx="189" cy="153"/>
                  </a:xfrm>
                  <a:prstGeom prst="straightConnector1">
                    <a:avLst/>
                  </a:prstGeom>
                  <a:ln w="19050" cap="flat" cmpd="sng">
                    <a:solidFill>
                      <a:srgbClr val="00CC99"/>
                    </a:solidFill>
                    <a:prstDash val="solid"/>
                    <a:headEnd type="none" w="med" len="med"/>
                    <a:tailEnd type="none" w="med" len="med"/>
                  </a:ln>
                </p:spPr>
              </p:cxnSp>
              <p:cxnSp>
                <p:nvCxnSpPr>
                  <p:cNvPr id="186387" name="AutoShape 74"/>
                  <p:cNvCxnSpPr>
                    <a:stCxn id="186394" idx="3"/>
                    <a:endCxn id="186391" idx="0"/>
                  </p:cNvCxnSpPr>
                  <p:nvPr/>
                </p:nvCxnSpPr>
                <p:spPr>
                  <a:xfrm flipH="1">
                    <a:off x="4471" y="3297"/>
                    <a:ext cx="141" cy="153"/>
                  </a:xfrm>
                  <a:prstGeom prst="straightConnector1">
                    <a:avLst/>
                  </a:prstGeom>
                  <a:ln w="19050" cap="flat" cmpd="sng">
                    <a:solidFill>
                      <a:srgbClr val="00CC99"/>
                    </a:solidFill>
                    <a:prstDash val="solid"/>
                    <a:headEnd type="none" w="med" len="med"/>
                    <a:tailEnd type="none" w="med" len="med"/>
                  </a:ln>
                </p:spPr>
              </p:cxnSp>
            </p:grpSp>
          </p:grpSp>
        </p:grpSp>
      </p:grpSp>
      <p:sp>
        <p:nvSpPr>
          <p:cNvPr id="368715" name="Text Box 75"/>
          <p:cNvSpPr txBox="1"/>
          <p:nvPr/>
        </p:nvSpPr>
        <p:spPr>
          <a:xfrm>
            <a:off x="304800" y="4648200"/>
            <a:ext cx="8610600" cy="1717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Char char="•"/>
            </a:pPr>
            <a:r>
              <a:rPr lang="en-US" altLang="zh-CN" sz="2400" dirty="0">
                <a:solidFill>
                  <a:srgbClr val="00339A"/>
                </a:solidFill>
              </a:rPr>
              <a:t>   </a:t>
            </a:r>
            <a:r>
              <a:rPr lang="zh-CN" altLang="en-US" sz="2400" dirty="0">
                <a:solidFill>
                  <a:srgbClr val="00339A"/>
                </a:solidFill>
              </a:rPr>
              <a:t>哈夫曼树特点</a:t>
            </a:r>
            <a:r>
              <a:rPr lang="zh-CN" altLang="en-US" sz="2400" b="0" dirty="0">
                <a:solidFill>
                  <a:srgbClr val="000000"/>
                </a:solidFill>
              </a:rPr>
              <a:t>	</a:t>
            </a:r>
          </a:p>
          <a:p>
            <a:pPr marL="0" lvl="0" indent="0">
              <a:spcBef>
                <a:spcPct val="40000"/>
              </a:spcBef>
              <a:buClrTx/>
              <a:buSzPct val="100000"/>
              <a:buNone/>
            </a:pPr>
            <a:r>
              <a:rPr lang="zh-CN" altLang="en-US" sz="2400" b="0" dirty="0">
                <a:solidFill>
                  <a:srgbClr val="000000"/>
                </a:solidFill>
              </a:rPr>
              <a:t>	</a:t>
            </a:r>
            <a:r>
              <a:rPr lang="zh-CN" altLang="en-US" sz="2400" b="0" dirty="0">
                <a:solidFill>
                  <a:srgbClr val="000000"/>
                </a:solidFill>
                <a:latin typeface="楷体_GB2312" pitchFamily="49" charset="-122"/>
                <a:ea typeface="楷体_GB2312" pitchFamily="49" charset="-122"/>
              </a:rPr>
              <a:t>根据哈夫曼树的定义，要使一棵二叉树的其</a:t>
            </a:r>
            <a:r>
              <a:rPr lang="en-US" altLang="zh-CN" sz="2400" b="0" dirty="0">
                <a:solidFill>
                  <a:srgbClr val="000000"/>
                </a:solidFill>
                <a:latin typeface="楷体_GB2312" pitchFamily="49" charset="-122"/>
                <a:ea typeface="楷体_GB2312" pitchFamily="49" charset="-122"/>
              </a:rPr>
              <a:t>WPL</a:t>
            </a:r>
            <a:r>
              <a:rPr lang="zh-CN" altLang="en-US" sz="2400" b="0" dirty="0">
                <a:solidFill>
                  <a:srgbClr val="000000"/>
                </a:solidFill>
                <a:latin typeface="楷体_GB2312" pitchFamily="49" charset="-122"/>
                <a:ea typeface="楷体_GB2312" pitchFamily="49" charset="-122"/>
              </a:rPr>
              <a:t>值最小，显然必须使权值越大的叶结点越靠近根结点，而权值越小的结点越远离根结点。</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43"/>
                                        </p:tgtEl>
                                        <p:attrNameLst>
                                          <p:attrName>style.visibility</p:attrName>
                                        </p:attrNameLst>
                                      </p:cBhvr>
                                      <p:to>
                                        <p:strVal val="visible"/>
                                      </p:to>
                                    </p:set>
                                    <p:anim calcmode="lin" valueType="num">
                                      <p:cBhvr additive="base">
                                        <p:cTn id="7" dur="500" fill="hold"/>
                                        <p:tgtEl>
                                          <p:spTgt spid="368643"/>
                                        </p:tgtEl>
                                        <p:attrNameLst>
                                          <p:attrName>ppt_x</p:attrName>
                                        </p:attrNameLst>
                                      </p:cBhvr>
                                      <p:tavLst>
                                        <p:tav tm="0">
                                          <p:val>
                                            <p:strVal val="0-#ppt_w/2"/>
                                          </p:val>
                                        </p:tav>
                                        <p:tav tm="100000">
                                          <p:val>
                                            <p:strVal val="#ppt_x"/>
                                          </p:val>
                                        </p:tav>
                                      </p:tavLst>
                                    </p:anim>
                                    <p:anim calcmode="lin" valueType="num">
                                      <p:cBhvr additive="base">
                                        <p:cTn id="8" dur="500" fill="hold"/>
                                        <p:tgtEl>
                                          <p:spTgt spid="3686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in)">
                                      <p:cBhvr>
                                        <p:cTn id="13" dur="500"/>
                                        <p:tgtEl>
                                          <p:spTgt spid="2"/>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68715"/>
                                        </p:tgtEl>
                                        <p:attrNameLst>
                                          <p:attrName>style.visibility</p:attrName>
                                        </p:attrNameLst>
                                      </p:cBhvr>
                                      <p:to>
                                        <p:strVal val="visible"/>
                                      </p:to>
                                    </p:set>
                                    <p:anim calcmode="lin" valueType="num">
                                      <p:cBhvr additive="base">
                                        <p:cTn id="18" dur="500" fill="hold"/>
                                        <p:tgtEl>
                                          <p:spTgt spid="368715"/>
                                        </p:tgtEl>
                                        <p:attrNameLst>
                                          <p:attrName>ppt_x</p:attrName>
                                        </p:attrNameLst>
                                      </p:cBhvr>
                                      <p:tavLst>
                                        <p:tav tm="0">
                                          <p:val>
                                            <p:strVal val="0-#ppt_w/2"/>
                                          </p:val>
                                        </p:tav>
                                        <p:tav tm="100000">
                                          <p:val>
                                            <p:strVal val="#ppt_x"/>
                                          </p:val>
                                        </p:tav>
                                      </p:tavLst>
                                    </p:anim>
                                    <p:anim calcmode="lin" valueType="num">
                                      <p:cBhvr additive="base">
                                        <p:cTn id="19" dur="500" fill="hold"/>
                                        <p:tgtEl>
                                          <p:spTgt spid="3687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p:bldP spid="368715"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ctrTitle"/>
          </p:nvPr>
        </p:nvSpPr>
        <p:spPr>
          <a:xfrm>
            <a:off x="0" y="0"/>
            <a:ext cx="91440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rPr>
              <a:t>2.  </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rPr>
              <a:t>构造哈夫曼树的步骤</a:t>
            </a:r>
          </a:p>
        </p:txBody>
      </p:sp>
      <p:sp>
        <p:nvSpPr>
          <p:cNvPr id="526339" name="Text Box 3"/>
          <p:cNvSpPr txBox="1"/>
          <p:nvPr/>
        </p:nvSpPr>
        <p:spPr>
          <a:xfrm>
            <a:off x="76200" y="628650"/>
            <a:ext cx="6934200" cy="14319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spcBef>
                <a:spcPct val="0"/>
              </a:spcBef>
              <a:buClrTx/>
              <a:buSzPct val="100000"/>
              <a:buAutoNum type="arabicParenR"/>
            </a:pPr>
            <a:r>
              <a:rPr lang="zh-CN" altLang="en-US" sz="2200" dirty="0">
                <a:solidFill>
                  <a:srgbClr val="000000"/>
                </a:solidFill>
                <a:ea typeface="楷体_GB2312" pitchFamily="49" charset="-122"/>
              </a:rPr>
              <a:t>由给定的</a:t>
            </a:r>
            <a:r>
              <a:rPr lang="en-US" altLang="zh-CN" sz="2200" dirty="0">
                <a:solidFill>
                  <a:srgbClr val="000000"/>
                </a:solidFill>
                <a:ea typeface="楷体_GB2312" pitchFamily="49" charset="-122"/>
              </a:rPr>
              <a:t>n</a:t>
            </a:r>
            <a:r>
              <a:rPr lang="zh-CN" altLang="en-US" sz="2200" dirty="0">
                <a:solidFill>
                  <a:srgbClr val="000000"/>
                </a:solidFill>
                <a:ea typeface="楷体_GB2312" pitchFamily="49" charset="-122"/>
              </a:rPr>
              <a:t>个权值</a:t>
            </a:r>
            <a:r>
              <a:rPr lang="en-US" altLang="zh-CN" sz="2200" dirty="0">
                <a:solidFill>
                  <a:srgbClr val="000000"/>
                </a:solidFill>
                <a:ea typeface="楷体_GB2312" pitchFamily="49" charset="-122"/>
              </a:rPr>
              <a:t>{W</a:t>
            </a:r>
            <a:r>
              <a:rPr lang="en-US" altLang="zh-CN" sz="2200" baseline="-30000" dirty="0">
                <a:solidFill>
                  <a:srgbClr val="000000"/>
                </a:solidFill>
                <a:ea typeface="楷体_GB2312" pitchFamily="49" charset="-122"/>
              </a:rPr>
              <a:t>1</a:t>
            </a:r>
            <a:r>
              <a:rPr lang="zh-CN" altLang="en-US" sz="2200" dirty="0">
                <a:solidFill>
                  <a:srgbClr val="000000"/>
                </a:solidFill>
                <a:ea typeface="楷体_GB2312" pitchFamily="49" charset="-122"/>
              </a:rPr>
              <a:t>、</a:t>
            </a:r>
            <a:r>
              <a:rPr lang="en-US" altLang="zh-CN" sz="2200" dirty="0">
                <a:solidFill>
                  <a:srgbClr val="000000"/>
                </a:solidFill>
                <a:ea typeface="楷体_GB2312" pitchFamily="49" charset="-122"/>
              </a:rPr>
              <a:t>W</a:t>
            </a:r>
            <a:r>
              <a:rPr lang="en-US" altLang="zh-CN" sz="2200" baseline="-30000" dirty="0">
                <a:solidFill>
                  <a:srgbClr val="000000"/>
                </a:solidFill>
                <a:ea typeface="楷体_GB2312" pitchFamily="49" charset="-122"/>
              </a:rPr>
              <a:t>2</a:t>
            </a:r>
            <a:r>
              <a:rPr lang="zh-CN" altLang="en-US" sz="2200" dirty="0">
                <a:solidFill>
                  <a:srgbClr val="000000"/>
                </a:solidFill>
                <a:ea typeface="楷体_GB2312" pitchFamily="49" charset="-122"/>
              </a:rPr>
              <a:t>、</a:t>
            </a:r>
            <a:r>
              <a:rPr lang="en-US" altLang="zh-CN" sz="2200" dirty="0">
                <a:solidFill>
                  <a:srgbClr val="000000"/>
                </a:solidFill>
                <a:ea typeface="楷体_GB2312" pitchFamily="49" charset="-122"/>
              </a:rPr>
              <a:t>…</a:t>
            </a:r>
            <a:r>
              <a:rPr lang="zh-CN" altLang="en-US" sz="2200" dirty="0">
                <a:solidFill>
                  <a:srgbClr val="000000"/>
                </a:solidFill>
                <a:ea typeface="楷体_GB2312" pitchFamily="49" charset="-122"/>
              </a:rPr>
              <a:t>、</a:t>
            </a:r>
            <a:r>
              <a:rPr lang="en-US" altLang="zh-CN" sz="2200" dirty="0">
                <a:solidFill>
                  <a:srgbClr val="000000"/>
                </a:solidFill>
                <a:ea typeface="楷体_GB2312" pitchFamily="49" charset="-122"/>
              </a:rPr>
              <a:t>W</a:t>
            </a:r>
            <a:r>
              <a:rPr lang="en-US" altLang="zh-CN" sz="2200" baseline="-30000" dirty="0">
                <a:solidFill>
                  <a:srgbClr val="000000"/>
                </a:solidFill>
                <a:ea typeface="楷体_GB2312" pitchFamily="49" charset="-122"/>
              </a:rPr>
              <a:t>n</a:t>
            </a:r>
            <a:r>
              <a:rPr lang="en-US" altLang="zh-CN" sz="2200" dirty="0">
                <a:solidFill>
                  <a:srgbClr val="000000"/>
                </a:solidFill>
                <a:ea typeface="楷体_GB2312" pitchFamily="49" charset="-122"/>
              </a:rPr>
              <a:t>}</a:t>
            </a:r>
            <a:r>
              <a:rPr lang="zh-CN" altLang="en-US" sz="2200" dirty="0">
                <a:solidFill>
                  <a:srgbClr val="000000"/>
                </a:solidFill>
                <a:ea typeface="楷体_GB2312" pitchFamily="49" charset="-122"/>
              </a:rPr>
              <a:t>构造</a:t>
            </a:r>
            <a:r>
              <a:rPr lang="en-US" altLang="zh-CN" sz="2200" dirty="0">
                <a:solidFill>
                  <a:srgbClr val="000000"/>
                </a:solidFill>
                <a:ea typeface="楷体_GB2312" pitchFamily="49" charset="-122"/>
              </a:rPr>
              <a:t>n</a:t>
            </a:r>
            <a:r>
              <a:rPr lang="zh-CN" altLang="en-US" sz="2200" dirty="0">
                <a:solidFill>
                  <a:srgbClr val="000000"/>
                </a:solidFill>
                <a:ea typeface="楷体_GB2312" pitchFamily="49" charset="-122"/>
              </a:rPr>
              <a:t>棵只有一个根结点（亦为叶结点）的二叉树，从而得到一个森林</a:t>
            </a:r>
            <a:r>
              <a:rPr lang="en-US" altLang="zh-CN" sz="2200" dirty="0">
                <a:solidFill>
                  <a:srgbClr val="000000"/>
                </a:solidFill>
                <a:ea typeface="楷体_GB2312" pitchFamily="49" charset="-122"/>
              </a:rPr>
              <a:t>F={ T</a:t>
            </a:r>
            <a:r>
              <a:rPr lang="en-US" altLang="zh-CN" sz="2200" baseline="-30000" dirty="0">
                <a:solidFill>
                  <a:srgbClr val="000000"/>
                </a:solidFill>
                <a:ea typeface="楷体_GB2312" pitchFamily="49" charset="-122"/>
              </a:rPr>
              <a:t>1</a:t>
            </a:r>
            <a:r>
              <a:rPr lang="zh-CN" altLang="en-US" sz="2200" dirty="0">
                <a:solidFill>
                  <a:srgbClr val="000000"/>
                </a:solidFill>
                <a:ea typeface="楷体_GB2312" pitchFamily="49" charset="-122"/>
              </a:rPr>
              <a:t>、</a:t>
            </a:r>
            <a:r>
              <a:rPr lang="en-US" altLang="zh-CN" sz="2200" dirty="0">
                <a:solidFill>
                  <a:srgbClr val="000000"/>
                </a:solidFill>
                <a:ea typeface="楷体_GB2312" pitchFamily="49" charset="-122"/>
              </a:rPr>
              <a:t>T</a:t>
            </a:r>
            <a:r>
              <a:rPr lang="en-US" altLang="zh-CN" sz="2200" baseline="-30000" dirty="0">
                <a:solidFill>
                  <a:srgbClr val="000000"/>
                </a:solidFill>
                <a:ea typeface="楷体_GB2312" pitchFamily="49" charset="-122"/>
              </a:rPr>
              <a:t>2</a:t>
            </a:r>
            <a:r>
              <a:rPr lang="zh-CN" altLang="en-US" sz="2200" dirty="0">
                <a:solidFill>
                  <a:srgbClr val="000000"/>
                </a:solidFill>
                <a:ea typeface="楷体_GB2312" pitchFamily="49" charset="-122"/>
              </a:rPr>
              <a:t>、</a:t>
            </a:r>
            <a:r>
              <a:rPr lang="en-US" altLang="zh-CN" sz="2200" dirty="0">
                <a:solidFill>
                  <a:srgbClr val="000000"/>
                </a:solidFill>
                <a:ea typeface="楷体_GB2312" pitchFamily="49" charset="-122"/>
              </a:rPr>
              <a:t>…</a:t>
            </a:r>
            <a:r>
              <a:rPr lang="zh-CN" altLang="en-US" sz="2200" dirty="0">
                <a:solidFill>
                  <a:srgbClr val="000000"/>
                </a:solidFill>
                <a:ea typeface="楷体_GB2312" pitchFamily="49" charset="-122"/>
              </a:rPr>
              <a:t>、</a:t>
            </a:r>
            <a:r>
              <a:rPr lang="en-US" altLang="zh-CN" sz="2200" dirty="0">
                <a:solidFill>
                  <a:srgbClr val="000000"/>
                </a:solidFill>
                <a:ea typeface="楷体_GB2312" pitchFamily="49" charset="-122"/>
              </a:rPr>
              <a:t>T</a:t>
            </a:r>
            <a:r>
              <a:rPr lang="en-US" altLang="zh-CN" sz="2200" baseline="-30000" dirty="0">
                <a:solidFill>
                  <a:srgbClr val="000000"/>
                </a:solidFill>
                <a:ea typeface="楷体_GB2312" pitchFamily="49" charset="-122"/>
              </a:rPr>
              <a:t>n</a:t>
            </a:r>
            <a:r>
              <a:rPr lang="en-US" altLang="zh-CN" sz="2200" dirty="0">
                <a:solidFill>
                  <a:srgbClr val="000000"/>
                </a:solidFill>
                <a:ea typeface="楷体_GB2312" pitchFamily="49" charset="-122"/>
              </a:rPr>
              <a:t>}</a:t>
            </a:r>
            <a:r>
              <a:rPr lang="zh-CN" altLang="en-US" sz="2200" dirty="0">
                <a:solidFill>
                  <a:srgbClr val="000000"/>
                </a:solidFill>
                <a:ea typeface="楷体_GB2312" pitchFamily="49" charset="-122"/>
              </a:rPr>
              <a:t>；</a:t>
            </a:r>
          </a:p>
          <a:p>
            <a:pPr marL="457200" lvl="0" indent="-457200">
              <a:spcBef>
                <a:spcPct val="0"/>
              </a:spcBef>
              <a:buClrTx/>
              <a:buSzPct val="100000"/>
              <a:buNone/>
            </a:pPr>
            <a:r>
              <a:rPr lang="zh-CN" altLang="en-US" sz="2200" dirty="0">
                <a:solidFill>
                  <a:srgbClr val="000000"/>
                </a:solidFill>
                <a:ea typeface="楷体_GB2312" pitchFamily="49" charset="-122"/>
              </a:rPr>
              <a:t>	</a:t>
            </a:r>
            <a:r>
              <a:rPr lang="en-US" altLang="zh-CN" sz="2200" dirty="0">
                <a:solidFill>
                  <a:srgbClr val="000000"/>
                </a:solidFill>
                <a:ea typeface="楷体_GB2312" pitchFamily="49" charset="-122"/>
              </a:rPr>
              <a:t>Ex: W = {7, 2, 5,4 };</a:t>
            </a:r>
          </a:p>
        </p:txBody>
      </p:sp>
      <p:sp>
        <p:nvSpPr>
          <p:cNvPr id="526340" name="Text Box 4"/>
          <p:cNvSpPr txBox="1"/>
          <p:nvPr/>
        </p:nvSpPr>
        <p:spPr>
          <a:xfrm>
            <a:off x="152400" y="2133600"/>
            <a:ext cx="6435725" cy="21224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spcBef>
                <a:spcPct val="0"/>
              </a:spcBef>
              <a:buClrTx/>
              <a:buSzPct val="100000"/>
              <a:buAutoNum type="arabicParenR" startAt="2"/>
            </a:pPr>
            <a:r>
              <a:rPr lang="zh-CN" altLang="en-US" sz="2200" dirty="0">
                <a:solidFill>
                  <a:srgbClr val="000000"/>
                </a:solidFill>
                <a:ea typeface="楷体_GB2312" pitchFamily="49" charset="-122"/>
              </a:rPr>
              <a:t>在 </a:t>
            </a:r>
            <a:r>
              <a:rPr lang="en-US" altLang="zh-CN" sz="2200" dirty="0">
                <a:solidFill>
                  <a:srgbClr val="000000"/>
                </a:solidFill>
                <a:ea typeface="楷体_GB2312" pitchFamily="49" charset="-122"/>
              </a:rPr>
              <a:t>F </a:t>
            </a:r>
            <a:r>
              <a:rPr lang="zh-CN" altLang="en-US" sz="2200" dirty="0">
                <a:solidFill>
                  <a:srgbClr val="000000"/>
                </a:solidFill>
                <a:ea typeface="楷体_GB2312" pitchFamily="49" charset="-122"/>
              </a:rPr>
              <a:t>中选取两棵根结点的权值最小的二叉树</a:t>
            </a:r>
            <a:r>
              <a:rPr lang="en-US" altLang="zh-CN" sz="2200" dirty="0">
                <a:solidFill>
                  <a:srgbClr val="000000"/>
                </a:solidFill>
                <a:ea typeface="楷体_GB2312" pitchFamily="49" charset="-122"/>
              </a:rPr>
              <a:t>T</a:t>
            </a:r>
            <a:r>
              <a:rPr lang="en-US" altLang="zh-CN" sz="2200" baseline="-30000" dirty="0">
                <a:solidFill>
                  <a:srgbClr val="000000"/>
                </a:solidFill>
                <a:ea typeface="楷体_GB2312" pitchFamily="49" charset="-122"/>
              </a:rPr>
              <a:t>i</a:t>
            </a:r>
            <a:r>
              <a:rPr lang="zh-CN" altLang="en-US" sz="2200" dirty="0">
                <a:solidFill>
                  <a:srgbClr val="000000"/>
                </a:solidFill>
                <a:ea typeface="楷体_GB2312" pitchFamily="49" charset="-122"/>
              </a:rPr>
              <a:t>、</a:t>
            </a:r>
            <a:r>
              <a:rPr lang="en-US" altLang="zh-CN" sz="2200" dirty="0">
                <a:solidFill>
                  <a:srgbClr val="000000"/>
                </a:solidFill>
                <a:ea typeface="楷体_GB2312" pitchFamily="49" charset="-122"/>
              </a:rPr>
              <a:t>T</a:t>
            </a:r>
            <a:r>
              <a:rPr lang="en-US" altLang="zh-CN" sz="2200" baseline="-30000" dirty="0">
                <a:solidFill>
                  <a:srgbClr val="000000"/>
                </a:solidFill>
                <a:ea typeface="楷体_GB2312" pitchFamily="49" charset="-122"/>
              </a:rPr>
              <a:t>j</a:t>
            </a:r>
            <a:r>
              <a:rPr lang="zh-CN" altLang="en-US" sz="2200" dirty="0">
                <a:solidFill>
                  <a:srgbClr val="000000"/>
                </a:solidFill>
                <a:ea typeface="楷体_GB2312" pitchFamily="49" charset="-122"/>
              </a:rPr>
              <a:t>，以</a:t>
            </a:r>
            <a:r>
              <a:rPr lang="en-US" altLang="zh-CN" sz="2200" dirty="0">
                <a:solidFill>
                  <a:srgbClr val="000000"/>
                </a:solidFill>
                <a:ea typeface="楷体_GB2312" pitchFamily="49" charset="-122"/>
              </a:rPr>
              <a:t>T</a:t>
            </a:r>
            <a:r>
              <a:rPr lang="en-US" altLang="zh-CN" sz="2200" baseline="-30000" dirty="0">
                <a:solidFill>
                  <a:srgbClr val="000000"/>
                </a:solidFill>
                <a:ea typeface="楷体_GB2312" pitchFamily="49" charset="-122"/>
              </a:rPr>
              <a:t>i</a:t>
            </a:r>
            <a:r>
              <a:rPr lang="zh-CN" altLang="en-US" sz="2200" dirty="0">
                <a:solidFill>
                  <a:srgbClr val="000000"/>
                </a:solidFill>
                <a:ea typeface="楷体_GB2312" pitchFamily="49" charset="-122"/>
              </a:rPr>
              <a:t>和</a:t>
            </a:r>
            <a:r>
              <a:rPr lang="en-US" altLang="zh-CN" sz="2200" dirty="0">
                <a:solidFill>
                  <a:srgbClr val="000000"/>
                </a:solidFill>
                <a:ea typeface="楷体_GB2312" pitchFamily="49" charset="-122"/>
              </a:rPr>
              <a:t>T</a:t>
            </a:r>
            <a:r>
              <a:rPr lang="en-US" altLang="zh-CN" sz="2200" baseline="-30000" dirty="0">
                <a:solidFill>
                  <a:srgbClr val="000000"/>
                </a:solidFill>
                <a:ea typeface="楷体_GB2312" pitchFamily="49" charset="-122"/>
              </a:rPr>
              <a:t>j</a:t>
            </a:r>
            <a:r>
              <a:rPr lang="zh-CN" altLang="en-US" sz="2200" dirty="0">
                <a:solidFill>
                  <a:srgbClr val="000000"/>
                </a:solidFill>
                <a:ea typeface="楷体_GB2312" pitchFamily="49" charset="-122"/>
              </a:rPr>
              <a:t>作为左、右子树构造一棵新的二叉树</a:t>
            </a:r>
            <a:r>
              <a:rPr lang="en-US" altLang="zh-CN" sz="2200" dirty="0">
                <a:solidFill>
                  <a:srgbClr val="000000"/>
                </a:solidFill>
                <a:ea typeface="楷体_GB2312" pitchFamily="49" charset="-122"/>
              </a:rPr>
              <a:t>T</a:t>
            </a:r>
            <a:r>
              <a:rPr lang="en-US" altLang="zh-CN" sz="2200" baseline="-30000" dirty="0">
                <a:solidFill>
                  <a:srgbClr val="000000"/>
                </a:solidFill>
                <a:ea typeface="楷体_GB2312" pitchFamily="49" charset="-122"/>
              </a:rPr>
              <a:t>k</a:t>
            </a:r>
            <a:r>
              <a:rPr lang="zh-CN" altLang="en-US" sz="2200" dirty="0">
                <a:solidFill>
                  <a:srgbClr val="000000"/>
                </a:solidFill>
                <a:ea typeface="楷体_GB2312" pitchFamily="49" charset="-122"/>
              </a:rPr>
              <a:t>。置新的二叉树</a:t>
            </a:r>
            <a:r>
              <a:rPr lang="en-US" altLang="zh-CN" sz="2200" dirty="0">
                <a:solidFill>
                  <a:srgbClr val="000000"/>
                </a:solidFill>
                <a:ea typeface="楷体_GB2312" pitchFamily="49" charset="-122"/>
              </a:rPr>
              <a:t>T</a:t>
            </a:r>
            <a:r>
              <a:rPr lang="en-US" altLang="zh-CN" sz="2200" baseline="-30000" dirty="0">
                <a:solidFill>
                  <a:srgbClr val="000000"/>
                </a:solidFill>
                <a:ea typeface="楷体_GB2312" pitchFamily="49" charset="-122"/>
              </a:rPr>
              <a:t>k</a:t>
            </a:r>
            <a:r>
              <a:rPr lang="zh-CN" altLang="en-US" sz="2200" dirty="0">
                <a:solidFill>
                  <a:srgbClr val="000000"/>
                </a:solidFill>
                <a:ea typeface="楷体_GB2312" pitchFamily="49" charset="-122"/>
              </a:rPr>
              <a:t>的根结点的权值为其左、右子树（</a:t>
            </a:r>
            <a:r>
              <a:rPr lang="en-US" altLang="zh-CN" sz="2200" dirty="0">
                <a:solidFill>
                  <a:srgbClr val="000000"/>
                </a:solidFill>
                <a:ea typeface="楷体_GB2312" pitchFamily="49" charset="-122"/>
              </a:rPr>
              <a:t>T</a:t>
            </a:r>
            <a:r>
              <a:rPr lang="en-US" altLang="zh-CN" sz="2200" baseline="-30000" dirty="0">
                <a:solidFill>
                  <a:srgbClr val="000000"/>
                </a:solidFill>
                <a:ea typeface="楷体_GB2312" pitchFamily="49" charset="-122"/>
              </a:rPr>
              <a:t>i</a:t>
            </a:r>
            <a:r>
              <a:rPr lang="zh-CN" altLang="en-US" sz="2200" dirty="0">
                <a:solidFill>
                  <a:srgbClr val="000000"/>
                </a:solidFill>
                <a:ea typeface="楷体_GB2312" pitchFamily="49" charset="-122"/>
              </a:rPr>
              <a:t>、</a:t>
            </a:r>
            <a:r>
              <a:rPr lang="en-US" altLang="zh-CN" sz="2200" dirty="0">
                <a:solidFill>
                  <a:srgbClr val="000000"/>
                </a:solidFill>
                <a:ea typeface="楷体_GB2312" pitchFamily="49" charset="-122"/>
              </a:rPr>
              <a:t>T</a:t>
            </a:r>
            <a:r>
              <a:rPr lang="en-US" altLang="zh-CN" sz="2200" baseline="-30000" dirty="0">
                <a:solidFill>
                  <a:srgbClr val="000000"/>
                </a:solidFill>
                <a:ea typeface="楷体_GB2312" pitchFamily="49" charset="-122"/>
              </a:rPr>
              <a:t>j</a:t>
            </a:r>
            <a:r>
              <a:rPr lang="zh-CN" altLang="en-US" sz="2200" dirty="0">
                <a:solidFill>
                  <a:srgbClr val="000000"/>
                </a:solidFill>
                <a:ea typeface="楷体_GB2312" pitchFamily="49" charset="-122"/>
              </a:rPr>
              <a:t>）上根结点的权值之和；</a:t>
            </a:r>
          </a:p>
          <a:p>
            <a:pPr marL="457200" lvl="0" indent="-457200">
              <a:spcBef>
                <a:spcPct val="0"/>
              </a:spcBef>
              <a:buClrTx/>
              <a:buSzPct val="100000"/>
              <a:buAutoNum type="arabicParenR" startAt="2"/>
            </a:pPr>
            <a:r>
              <a:rPr lang="zh-CN" altLang="en-US" sz="2200" dirty="0">
                <a:solidFill>
                  <a:srgbClr val="000000"/>
                </a:solidFill>
                <a:ea typeface="楷体_GB2312" pitchFamily="49" charset="-122"/>
              </a:rPr>
              <a:t>在</a:t>
            </a:r>
            <a:r>
              <a:rPr lang="en-US" altLang="zh-CN" sz="2200" dirty="0">
                <a:solidFill>
                  <a:srgbClr val="000000"/>
                </a:solidFill>
                <a:ea typeface="楷体_GB2312" pitchFamily="49" charset="-122"/>
              </a:rPr>
              <a:t>F</a:t>
            </a:r>
            <a:r>
              <a:rPr lang="zh-CN" altLang="en-US" sz="2200" dirty="0">
                <a:solidFill>
                  <a:srgbClr val="000000"/>
                </a:solidFill>
                <a:ea typeface="楷体_GB2312" pitchFamily="49" charset="-122"/>
              </a:rPr>
              <a:t>中删去二叉树</a:t>
            </a:r>
            <a:r>
              <a:rPr lang="en-US" altLang="zh-CN" sz="2200" dirty="0">
                <a:solidFill>
                  <a:srgbClr val="000000"/>
                </a:solidFill>
                <a:ea typeface="楷体_GB2312" pitchFamily="49" charset="-122"/>
              </a:rPr>
              <a:t>T</a:t>
            </a:r>
            <a:r>
              <a:rPr lang="en-US" altLang="zh-CN" sz="2200" baseline="-30000" dirty="0">
                <a:solidFill>
                  <a:srgbClr val="000000"/>
                </a:solidFill>
                <a:ea typeface="楷体_GB2312" pitchFamily="49" charset="-122"/>
              </a:rPr>
              <a:t>i</a:t>
            </a:r>
            <a:r>
              <a:rPr lang="zh-CN" altLang="en-US" sz="2200" dirty="0">
                <a:solidFill>
                  <a:srgbClr val="000000"/>
                </a:solidFill>
                <a:ea typeface="楷体_GB2312" pitchFamily="49" charset="-122"/>
              </a:rPr>
              <a:t>、</a:t>
            </a:r>
            <a:r>
              <a:rPr lang="en-US" altLang="zh-CN" sz="2200" dirty="0">
                <a:solidFill>
                  <a:srgbClr val="000000"/>
                </a:solidFill>
                <a:ea typeface="楷体_GB2312" pitchFamily="49" charset="-122"/>
              </a:rPr>
              <a:t>T</a:t>
            </a:r>
            <a:r>
              <a:rPr lang="en-US" altLang="zh-CN" sz="2200" baseline="-30000" dirty="0">
                <a:solidFill>
                  <a:srgbClr val="000000"/>
                </a:solidFill>
                <a:ea typeface="楷体_GB2312" pitchFamily="49" charset="-122"/>
              </a:rPr>
              <a:t>j</a:t>
            </a:r>
            <a:r>
              <a:rPr lang="zh-CN" altLang="en-US" sz="2200" dirty="0">
                <a:solidFill>
                  <a:srgbClr val="000000"/>
                </a:solidFill>
                <a:ea typeface="楷体_GB2312" pitchFamily="49" charset="-122"/>
              </a:rPr>
              <a:t>；并把新的二叉树</a:t>
            </a:r>
            <a:r>
              <a:rPr lang="en-US" altLang="zh-CN" sz="2200" dirty="0">
                <a:solidFill>
                  <a:srgbClr val="000000"/>
                </a:solidFill>
                <a:ea typeface="楷体_GB2312" pitchFamily="49" charset="-122"/>
              </a:rPr>
              <a:t>T</a:t>
            </a:r>
            <a:r>
              <a:rPr lang="en-US" altLang="zh-CN" sz="2200" baseline="-30000" dirty="0">
                <a:solidFill>
                  <a:srgbClr val="000000"/>
                </a:solidFill>
                <a:ea typeface="楷体_GB2312" pitchFamily="49" charset="-122"/>
              </a:rPr>
              <a:t>k</a:t>
            </a:r>
            <a:r>
              <a:rPr lang="zh-CN" altLang="en-US" sz="2200" dirty="0">
                <a:solidFill>
                  <a:srgbClr val="000000"/>
                </a:solidFill>
                <a:ea typeface="楷体_GB2312" pitchFamily="49" charset="-122"/>
              </a:rPr>
              <a:t>加入 </a:t>
            </a:r>
            <a:r>
              <a:rPr lang="en-US" altLang="zh-CN" sz="2200" dirty="0">
                <a:solidFill>
                  <a:srgbClr val="000000"/>
                </a:solidFill>
                <a:ea typeface="楷体_GB2312" pitchFamily="49" charset="-122"/>
              </a:rPr>
              <a:t>F</a:t>
            </a:r>
            <a:r>
              <a:rPr lang="zh-CN" altLang="en-US" sz="2200" dirty="0">
                <a:solidFill>
                  <a:srgbClr val="000000"/>
                </a:solidFill>
                <a:ea typeface="楷体_GB2312" pitchFamily="49" charset="-122"/>
              </a:rPr>
              <a:t>；</a:t>
            </a:r>
          </a:p>
        </p:txBody>
      </p:sp>
      <p:grpSp>
        <p:nvGrpSpPr>
          <p:cNvPr id="2" name="Group 5"/>
          <p:cNvGrpSpPr/>
          <p:nvPr/>
        </p:nvGrpSpPr>
        <p:grpSpPr>
          <a:xfrm>
            <a:off x="6858000" y="914400"/>
            <a:ext cx="1905000" cy="990600"/>
            <a:chOff x="288" y="3278"/>
            <a:chExt cx="1200" cy="624"/>
          </a:xfrm>
        </p:grpSpPr>
        <p:sp>
          <p:nvSpPr>
            <p:cNvPr id="187450" name="Rectangle 6"/>
            <p:cNvSpPr/>
            <p:nvPr/>
          </p:nvSpPr>
          <p:spPr>
            <a:xfrm>
              <a:off x="720" y="3614"/>
              <a:ext cx="340" cy="288"/>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(a)</a:t>
              </a:r>
            </a:p>
          </p:txBody>
        </p:sp>
        <p:grpSp>
          <p:nvGrpSpPr>
            <p:cNvPr id="187451" name="Group 7"/>
            <p:cNvGrpSpPr/>
            <p:nvPr/>
          </p:nvGrpSpPr>
          <p:grpSpPr>
            <a:xfrm>
              <a:off x="288" y="3326"/>
              <a:ext cx="1200" cy="192"/>
              <a:chOff x="288" y="3326"/>
              <a:chExt cx="1200" cy="192"/>
            </a:xfrm>
          </p:grpSpPr>
          <p:sp>
            <p:nvSpPr>
              <p:cNvPr id="187455" name="Oval 8"/>
              <p:cNvSpPr/>
              <p:nvPr/>
            </p:nvSpPr>
            <p:spPr>
              <a:xfrm>
                <a:off x="624" y="3326"/>
                <a:ext cx="192" cy="192"/>
              </a:xfrm>
              <a:prstGeom prst="ellipse">
                <a:avLst/>
              </a:prstGeom>
              <a:solidFill>
                <a:srgbClr val="00CC99"/>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2</a:t>
                </a:r>
              </a:p>
            </p:txBody>
          </p:sp>
          <p:sp>
            <p:nvSpPr>
              <p:cNvPr id="187456" name="Oval 9"/>
              <p:cNvSpPr/>
              <p:nvPr/>
            </p:nvSpPr>
            <p:spPr>
              <a:xfrm>
                <a:off x="960" y="3326"/>
                <a:ext cx="192" cy="192"/>
              </a:xfrm>
              <a:prstGeom prst="ellipse">
                <a:avLst/>
              </a:prstGeom>
              <a:solidFill>
                <a:srgbClr val="00CC99"/>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5</a:t>
                </a:r>
              </a:p>
            </p:txBody>
          </p:sp>
          <p:sp>
            <p:nvSpPr>
              <p:cNvPr id="187457" name="Oval 10"/>
              <p:cNvSpPr/>
              <p:nvPr/>
            </p:nvSpPr>
            <p:spPr>
              <a:xfrm>
                <a:off x="1296" y="3326"/>
                <a:ext cx="192" cy="192"/>
              </a:xfrm>
              <a:prstGeom prst="ellipse">
                <a:avLst/>
              </a:prstGeom>
              <a:solidFill>
                <a:srgbClr val="00CC99"/>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4</a:t>
                </a:r>
              </a:p>
            </p:txBody>
          </p:sp>
          <p:sp>
            <p:nvSpPr>
              <p:cNvPr id="187458" name="Oval 11"/>
              <p:cNvSpPr/>
              <p:nvPr/>
            </p:nvSpPr>
            <p:spPr>
              <a:xfrm>
                <a:off x="288" y="3326"/>
                <a:ext cx="192" cy="192"/>
              </a:xfrm>
              <a:prstGeom prst="ellipse">
                <a:avLst/>
              </a:prstGeom>
              <a:solidFill>
                <a:srgbClr val="00CC99"/>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7</a:t>
                </a:r>
              </a:p>
            </p:txBody>
          </p:sp>
        </p:grpSp>
        <p:sp>
          <p:nvSpPr>
            <p:cNvPr id="187452" name="Text Box 12"/>
            <p:cNvSpPr txBox="1"/>
            <p:nvPr/>
          </p:nvSpPr>
          <p:spPr>
            <a:xfrm>
              <a:off x="798" y="3278"/>
              <a:ext cx="308" cy="288"/>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dirty="0">
                  <a:solidFill>
                    <a:srgbClr val="000000"/>
                  </a:solidFill>
                </a:rPr>
                <a:t>，</a:t>
              </a:r>
            </a:p>
          </p:txBody>
        </p:sp>
        <p:sp>
          <p:nvSpPr>
            <p:cNvPr id="187453" name="Text Box 13"/>
            <p:cNvSpPr txBox="1"/>
            <p:nvPr/>
          </p:nvSpPr>
          <p:spPr>
            <a:xfrm>
              <a:off x="1134" y="3278"/>
              <a:ext cx="308" cy="288"/>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dirty="0">
                  <a:solidFill>
                    <a:srgbClr val="000000"/>
                  </a:solidFill>
                </a:rPr>
                <a:t>，</a:t>
              </a:r>
            </a:p>
          </p:txBody>
        </p:sp>
        <p:sp>
          <p:nvSpPr>
            <p:cNvPr id="187454" name="Text Box 14"/>
            <p:cNvSpPr txBox="1"/>
            <p:nvPr/>
          </p:nvSpPr>
          <p:spPr>
            <a:xfrm>
              <a:off x="462" y="3278"/>
              <a:ext cx="308" cy="288"/>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dirty="0">
                  <a:solidFill>
                    <a:srgbClr val="000000"/>
                  </a:solidFill>
                </a:rPr>
                <a:t>，</a:t>
              </a:r>
            </a:p>
          </p:txBody>
        </p:sp>
      </p:grpSp>
      <p:sp>
        <p:nvSpPr>
          <p:cNvPr id="526351" name="Text Box 15"/>
          <p:cNvSpPr txBox="1"/>
          <p:nvPr/>
        </p:nvSpPr>
        <p:spPr>
          <a:xfrm>
            <a:off x="179388" y="4221163"/>
            <a:ext cx="4752975" cy="7699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spcBef>
                <a:spcPct val="0"/>
              </a:spcBef>
              <a:buClrTx/>
              <a:buSzPct val="100000"/>
              <a:buNone/>
            </a:pPr>
            <a:r>
              <a:rPr lang="en-US" altLang="zh-CN" sz="2200" dirty="0">
                <a:solidFill>
                  <a:srgbClr val="000000"/>
                </a:solidFill>
                <a:ea typeface="楷体_GB2312" pitchFamily="49" charset="-122"/>
              </a:rPr>
              <a:t>4)    </a:t>
            </a:r>
            <a:r>
              <a:rPr lang="zh-CN" altLang="en-US" sz="2200" dirty="0">
                <a:solidFill>
                  <a:srgbClr val="000000"/>
                </a:solidFill>
                <a:ea typeface="楷体_GB2312" pitchFamily="49" charset="-122"/>
              </a:rPr>
              <a:t>重复（</a:t>
            </a:r>
            <a:r>
              <a:rPr lang="en-US" altLang="zh-CN" sz="2200" dirty="0">
                <a:solidFill>
                  <a:srgbClr val="000000"/>
                </a:solidFill>
                <a:ea typeface="楷体_GB2312" pitchFamily="49" charset="-122"/>
              </a:rPr>
              <a:t>2</a:t>
            </a:r>
            <a:r>
              <a:rPr lang="zh-CN" altLang="en-US" sz="2200" dirty="0">
                <a:solidFill>
                  <a:srgbClr val="000000"/>
                </a:solidFill>
                <a:ea typeface="楷体_GB2312" pitchFamily="49" charset="-122"/>
              </a:rPr>
              <a:t>）和（</a:t>
            </a:r>
            <a:r>
              <a:rPr lang="en-US" altLang="zh-CN" sz="2200" dirty="0">
                <a:solidFill>
                  <a:srgbClr val="000000"/>
                </a:solidFill>
                <a:ea typeface="楷体_GB2312" pitchFamily="49" charset="-122"/>
              </a:rPr>
              <a:t>3</a:t>
            </a:r>
            <a:r>
              <a:rPr lang="zh-CN" altLang="en-US" sz="2200" dirty="0">
                <a:solidFill>
                  <a:srgbClr val="000000"/>
                </a:solidFill>
                <a:ea typeface="楷体_GB2312" pitchFamily="49" charset="-122"/>
              </a:rPr>
              <a:t>）步骤</a:t>
            </a:r>
            <a:r>
              <a:rPr lang="en-US" altLang="zh-CN" sz="2200" dirty="0">
                <a:solidFill>
                  <a:srgbClr val="000000"/>
                </a:solidFill>
                <a:ea typeface="楷体_GB2312" pitchFamily="49" charset="-122"/>
              </a:rPr>
              <a:t>,</a:t>
            </a:r>
            <a:r>
              <a:rPr lang="zh-CN" altLang="en-US" sz="2200" dirty="0">
                <a:solidFill>
                  <a:srgbClr val="000000"/>
                </a:solidFill>
                <a:ea typeface="楷体_GB2312" pitchFamily="49" charset="-122"/>
              </a:rPr>
              <a:t>直到 </a:t>
            </a:r>
            <a:r>
              <a:rPr lang="en-US" altLang="zh-CN" sz="2200" dirty="0">
                <a:solidFill>
                  <a:srgbClr val="000000"/>
                </a:solidFill>
                <a:ea typeface="楷体_GB2312" pitchFamily="49" charset="-122"/>
              </a:rPr>
              <a:t>F </a:t>
            </a:r>
            <a:r>
              <a:rPr lang="zh-CN" altLang="en-US" sz="2200" dirty="0">
                <a:solidFill>
                  <a:srgbClr val="000000"/>
                </a:solidFill>
                <a:ea typeface="楷体_GB2312" pitchFamily="49" charset="-122"/>
              </a:rPr>
              <a:t>中仅剩下一棵树为止。</a:t>
            </a:r>
          </a:p>
        </p:txBody>
      </p:sp>
      <p:grpSp>
        <p:nvGrpSpPr>
          <p:cNvPr id="4" name="Group 16"/>
          <p:cNvGrpSpPr/>
          <p:nvPr/>
        </p:nvGrpSpPr>
        <p:grpSpPr>
          <a:xfrm>
            <a:off x="6948488" y="1700213"/>
            <a:ext cx="1987550" cy="1676400"/>
            <a:chOff x="1676" y="2846"/>
            <a:chExt cx="1252" cy="1056"/>
          </a:xfrm>
        </p:grpSpPr>
        <p:cxnSp>
          <p:nvCxnSpPr>
            <p:cNvPr id="187437" name="AutoShape 17"/>
            <p:cNvCxnSpPr>
              <a:stCxn id="187449" idx="3"/>
              <a:endCxn id="187445" idx="0"/>
            </p:cNvCxnSpPr>
            <p:nvPr/>
          </p:nvCxnSpPr>
          <p:spPr>
            <a:xfrm flipH="1">
              <a:off x="2444" y="3064"/>
              <a:ext cx="124" cy="256"/>
            </a:xfrm>
            <a:prstGeom prst="straightConnector1">
              <a:avLst/>
            </a:prstGeom>
            <a:ln w="19050" cap="flat" cmpd="sng">
              <a:solidFill>
                <a:schemeClr val="tx1"/>
              </a:solidFill>
              <a:prstDash val="solid"/>
              <a:headEnd type="none" w="med" len="med"/>
              <a:tailEnd type="none" w="med" len="med"/>
            </a:ln>
          </p:spPr>
        </p:cxnSp>
        <p:cxnSp>
          <p:nvCxnSpPr>
            <p:cNvPr id="187438" name="AutoShape 18"/>
            <p:cNvCxnSpPr>
              <a:stCxn id="187449" idx="5"/>
              <a:endCxn id="187447" idx="0"/>
            </p:cNvCxnSpPr>
            <p:nvPr/>
          </p:nvCxnSpPr>
          <p:spPr>
            <a:xfrm>
              <a:off x="2704" y="3064"/>
              <a:ext cx="124" cy="256"/>
            </a:xfrm>
            <a:prstGeom prst="straightConnector1">
              <a:avLst/>
            </a:prstGeom>
            <a:ln w="19050" cap="flat" cmpd="sng">
              <a:solidFill>
                <a:schemeClr val="tx1"/>
              </a:solidFill>
              <a:prstDash val="solid"/>
              <a:headEnd type="none" w="med" len="med"/>
              <a:tailEnd type="none" w="med" len="med"/>
            </a:ln>
          </p:spPr>
        </p:cxnSp>
        <p:grpSp>
          <p:nvGrpSpPr>
            <p:cNvPr id="187439" name="Group 19"/>
            <p:cNvGrpSpPr/>
            <p:nvPr/>
          </p:nvGrpSpPr>
          <p:grpSpPr>
            <a:xfrm>
              <a:off x="1676" y="2846"/>
              <a:ext cx="1252" cy="1056"/>
              <a:chOff x="1676" y="2846"/>
              <a:chExt cx="1252" cy="1056"/>
            </a:xfrm>
          </p:grpSpPr>
          <p:sp>
            <p:nvSpPr>
              <p:cNvPr id="187440" name="Rectangle 20"/>
              <p:cNvSpPr/>
              <p:nvPr/>
            </p:nvSpPr>
            <p:spPr>
              <a:xfrm>
                <a:off x="2108" y="3614"/>
                <a:ext cx="351" cy="288"/>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(b)</a:t>
                </a:r>
              </a:p>
            </p:txBody>
          </p:sp>
          <p:sp>
            <p:nvSpPr>
              <p:cNvPr id="187441" name="Text Box 21"/>
              <p:cNvSpPr txBox="1"/>
              <p:nvPr/>
            </p:nvSpPr>
            <p:spPr>
              <a:xfrm>
                <a:off x="2186" y="3038"/>
                <a:ext cx="308" cy="288"/>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dirty="0">
                    <a:solidFill>
                      <a:srgbClr val="000000"/>
                    </a:solidFill>
                  </a:rPr>
                  <a:t>，</a:t>
                </a:r>
              </a:p>
            </p:txBody>
          </p:sp>
          <p:sp>
            <p:nvSpPr>
              <p:cNvPr id="187442" name="Text Box 22"/>
              <p:cNvSpPr txBox="1"/>
              <p:nvPr/>
            </p:nvSpPr>
            <p:spPr>
              <a:xfrm>
                <a:off x="1850" y="3038"/>
                <a:ext cx="308" cy="288"/>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dirty="0">
                    <a:solidFill>
                      <a:srgbClr val="000000"/>
                    </a:solidFill>
                  </a:rPr>
                  <a:t>，</a:t>
                </a:r>
              </a:p>
            </p:txBody>
          </p:sp>
          <p:grpSp>
            <p:nvGrpSpPr>
              <p:cNvPr id="187443" name="Group 23"/>
              <p:cNvGrpSpPr/>
              <p:nvPr/>
            </p:nvGrpSpPr>
            <p:grpSpPr>
              <a:xfrm>
                <a:off x="1676" y="2894"/>
                <a:ext cx="1248" cy="624"/>
                <a:chOff x="1676" y="2894"/>
                <a:chExt cx="1248" cy="624"/>
              </a:xfrm>
            </p:grpSpPr>
            <p:sp>
              <p:nvSpPr>
                <p:cNvPr id="187445" name="Oval 24"/>
                <p:cNvSpPr/>
                <p:nvPr/>
              </p:nvSpPr>
              <p:spPr>
                <a:xfrm>
                  <a:off x="2348" y="3326"/>
                  <a:ext cx="192" cy="192"/>
                </a:xfrm>
                <a:prstGeom prst="ellipse">
                  <a:avLst/>
                </a:prstGeom>
                <a:solidFill>
                  <a:srgbClr val="FF9900"/>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2</a:t>
                  </a:r>
                </a:p>
              </p:txBody>
            </p:sp>
            <p:sp>
              <p:nvSpPr>
                <p:cNvPr id="187446" name="Oval 25"/>
                <p:cNvSpPr/>
                <p:nvPr/>
              </p:nvSpPr>
              <p:spPr>
                <a:xfrm>
                  <a:off x="2012" y="3086"/>
                  <a:ext cx="192" cy="192"/>
                </a:xfrm>
                <a:prstGeom prst="ellipse">
                  <a:avLst/>
                </a:prstGeom>
                <a:solidFill>
                  <a:srgbClr val="FF9900"/>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5</a:t>
                  </a:r>
                </a:p>
              </p:txBody>
            </p:sp>
            <p:sp>
              <p:nvSpPr>
                <p:cNvPr id="187447" name="Oval 26"/>
                <p:cNvSpPr/>
                <p:nvPr/>
              </p:nvSpPr>
              <p:spPr>
                <a:xfrm>
                  <a:off x="2732" y="3326"/>
                  <a:ext cx="192" cy="192"/>
                </a:xfrm>
                <a:prstGeom prst="ellipse">
                  <a:avLst/>
                </a:prstGeom>
                <a:solidFill>
                  <a:srgbClr val="FF9900"/>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4</a:t>
                  </a:r>
                </a:p>
              </p:txBody>
            </p:sp>
            <p:sp>
              <p:nvSpPr>
                <p:cNvPr id="187448" name="Oval 27"/>
                <p:cNvSpPr/>
                <p:nvPr/>
              </p:nvSpPr>
              <p:spPr>
                <a:xfrm>
                  <a:off x="1676" y="3086"/>
                  <a:ext cx="192" cy="192"/>
                </a:xfrm>
                <a:prstGeom prst="ellipse">
                  <a:avLst/>
                </a:prstGeom>
                <a:solidFill>
                  <a:srgbClr val="FF9900"/>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7</a:t>
                  </a:r>
                </a:p>
              </p:txBody>
            </p:sp>
            <p:sp>
              <p:nvSpPr>
                <p:cNvPr id="187449" name="Oval 28"/>
                <p:cNvSpPr/>
                <p:nvPr/>
              </p:nvSpPr>
              <p:spPr>
                <a:xfrm>
                  <a:off x="2540" y="2894"/>
                  <a:ext cx="192" cy="192"/>
                </a:xfrm>
                <a:prstGeom prst="ellipse">
                  <a:avLst/>
                </a:prstGeom>
                <a:solidFill>
                  <a:srgbClr val="FF9900"/>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zh-CN" sz="1800" dirty="0">
                    <a:solidFill>
                      <a:srgbClr val="000000"/>
                    </a:solidFill>
                  </a:endParaRPr>
                </a:p>
              </p:txBody>
            </p:sp>
          </p:grpSp>
          <p:sp>
            <p:nvSpPr>
              <p:cNvPr id="187444" name="Rectangle 29"/>
              <p:cNvSpPr/>
              <p:nvPr/>
            </p:nvSpPr>
            <p:spPr>
              <a:xfrm>
                <a:off x="2732" y="2846"/>
                <a:ext cx="196"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CC3300"/>
                    </a:solidFill>
                  </a:rPr>
                  <a:t>6</a:t>
                </a:r>
              </a:p>
            </p:txBody>
          </p:sp>
        </p:grpSp>
      </p:grpSp>
      <p:grpSp>
        <p:nvGrpSpPr>
          <p:cNvPr id="7" name="Group 30"/>
          <p:cNvGrpSpPr/>
          <p:nvPr/>
        </p:nvGrpSpPr>
        <p:grpSpPr>
          <a:xfrm>
            <a:off x="5219700" y="4149725"/>
            <a:ext cx="1835150" cy="2301875"/>
            <a:chOff x="3072" y="2500"/>
            <a:chExt cx="1156" cy="1450"/>
          </a:xfrm>
        </p:grpSpPr>
        <p:sp>
          <p:nvSpPr>
            <p:cNvPr id="187422" name="Rectangle 31"/>
            <p:cNvSpPr/>
            <p:nvPr/>
          </p:nvSpPr>
          <p:spPr>
            <a:xfrm>
              <a:off x="4032" y="2932"/>
              <a:ext cx="196"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6</a:t>
              </a:r>
            </a:p>
          </p:txBody>
        </p:sp>
        <p:grpSp>
          <p:nvGrpSpPr>
            <p:cNvPr id="187423" name="Group 32"/>
            <p:cNvGrpSpPr/>
            <p:nvPr/>
          </p:nvGrpSpPr>
          <p:grpSpPr>
            <a:xfrm>
              <a:off x="3072" y="2558"/>
              <a:ext cx="1152" cy="1392"/>
              <a:chOff x="3072" y="2558"/>
              <a:chExt cx="1152" cy="1392"/>
            </a:xfrm>
          </p:grpSpPr>
          <p:sp>
            <p:nvSpPr>
              <p:cNvPr id="187425" name="Rectangle 33"/>
              <p:cNvSpPr/>
              <p:nvPr/>
            </p:nvSpPr>
            <p:spPr>
              <a:xfrm>
                <a:off x="3504" y="3662"/>
                <a:ext cx="329" cy="288"/>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(c)</a:t>
                </a:r>
              </a:p>
            </p:txBody>
          </p:sp>
          <p:sp>
            <p:nvSpPr>
              <p:cNvPr id="187426" name="Oval 34"/>
              <p:cNvSpPr/>
              <p:nvPr/>
            </p:nvSpPr>
            <p:spPr>
              <a:xfrm>
                <a:off x="3072" y="2990"/>
                <a:ext cx="192" cy="192"/>
              </a:xfrm>
              <a:prstGeom prst="ellipse">
                <a:avLst/>
              </a:prstGeom>
              <a:solidFill>
                <a:srgbClr val="99CCFF"/>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7</a:t>
                </a:r>
              </a:p>
            </p:txBody>
          </p:sp>
          <p:sp>
            <p:nvSpPr>
              <p:cNvPr id="187427" name="Text Box 35"/>
              <p:cNvSpPr txBox="1"/>
              <p:nvPr/>
            </p:nvSpPr>
            <p:spPr>
              <a:xfrm>
                <a:off x="3246" y="2942"/>
                <a:ext cx="308" cy="288"/>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dirty="0">
                    <a:solidFill>
                      <a:srgbClr val="000000"/>
                    </a:solidFill>
                  </a:rPr>
                  <a:t>，</a:t>
                </a:r>
              </a:p>
            </p:txBody>
          </p:sp>
          <p:sp>
            <p:nvSpPr>
              <p:cNvPr id="187428" name="Oval 36"/>
              <p:cNvSpPr/>
              <p:nvPr/>
            </p:nvSpPr>
            <p:spPr>
              <a:xfrm>
                <a:off x="3648" y="3422"/>
                <a:ext cx="192" cy="192"/>
              </a:xfrm>
              <a:prstGeom prst="ellipse">
                <a:avLst/>
              </a:prstGeom>
              <a:solidFill>
                <a:srgbClr val="99CCFF"/>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2</a:t>
                </a:r>
              </a:p>
            </p:txBody>
          </p:sp>
          <p:sp>
            <p:nvSpPr>
              <p:cNvPr id="187429" name="Oval 37"/>
              <p:cNvSpPr/>
              <p:nvPr/>
            </p:nvSpPr>
            <p:spPr>
              <a:xfrm>
                <a:off x="3412" y="2990"/>
                <a:ext cx="192" cy="192"/>
              </a:xfrm>
              <a:prstGeom prst="ellipse">
                <a:avLst/>
              </a:prstGeom>
              <a:solidFill>
                <a:srgbClr val="99CCFF"/>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5</a:t>
                </a:r>
              </a:p>
            </p:txBody>
          </p:sp>
          <p:sp>
            <p:nvSpPr>
              <p:cNvPr id="187430" name="Oval 38"/>
              <p:cNvSpPr/>
              <p:nvPr/>
            </p:nvSpPr>
            <p:spPr>
              <a:xfrm>
                <a:off x="4032" y="3422"/>
                <a:ext cx="192" cy="192"/>
              </a:xfrm>
              <a:prstGeom prst="ellipse">
                <a:avLst/>
              </a:prstGeom>
              <a:solidFill>
                <a:srgbClr val="99CCFF"/>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4</a:t>
                </a:r>
              </a:p>
            </p:txBody>
          </p:sp>
          <p:sp>
            <p:nvSpPr>
              <p:cNvPr id="187431" name="Oval 39"/>
              <p:cNvSpPr/>
              <p:nvPr/>
            </p:nvSpPr>
            <p:spPr>
              <a:xfrm>
                <a:off x="3840" y="2990"/>
                <a:ext cx="192" cy="192"/>
              </a:xfrm>
              <a:prstGeom prst="ellipse">
                <a:avLst/>
              </a:prstGeom>
              <a:solidFill>
                <a:srgbClr val="99CCFF"/>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zh-CN" sz="1800" dirty="0">
                  <a:solidFill>
                    <a:srgbClr val="000000"/>
                  </a:solidFill>
                </a:endParaRPr>
              </a:p>
            </p:txBody>
          </p:sp>
          <p:cxnSp>
            <p:nvCxnSpPr>
              <p:cNvPr id="187432" name="AutoShape 40"/>
              <p:cNvCxnSpPr>
                <a:stCxn id="187431" idx="3"/>
                <a:endCxn id="187428" idx="0"/>
              </p:cNvCxnSpPr>
              <p:nvPr/>
            </p:nvCxnSpPr>
            <p:spPr>
              <a:xfrm flipH="1">
                <a:off x="3744" y="3160"/>
                <a:ext cx="124" cy="256"/>
              </a:xfrm>
              <a:prstGeom prst="straightConnector1">
                <a:avLst/>
              </a:prstGeom>
              <a:ln w="19050" cap="flat" cmpd="sng">
                <a:solidFill>
                  <a:schemeClr val="tx1"/>
                </a:solidFill>
                <a:prstDash val="solid"/>
                <a:headEnd type="none" w="med" len="med"/>
                <a:tailEnd type="none" w="med" len="med"/>
              </a:ln>
            </p:spPr>
          </p:cxnSp>
          <p:cxnSp>
            <p:nvCxnSpPr>
              <p:cNvPr id="187433" name="AutoShape 41"/>
              <p:cNvCxnSpPr>
                <a:stCxn id="187431" idx="5"/>
                <a:endCxn id="187430" idx="0"/>
              </p:cNvCxnSpPr>
              <p:nvPr/>
            </p:nvCxnSpPr>
            <p:spPr>
              <a:xfrm>
                <a:off x="4004" y="3160"/>
                <a:ext cx="124" cy="256"/>
              </a:xfrm>
              <a:prstGeom prst="straightConnector1">
                <a:avLst/>
              </a:prstGeom>
              <a:ln w="19050" cap="flat" cmpd="sng">
                <a:solidFill>
                  <a:schemeClr val="tx1"/>
                </a:solidFill>
                <a:prstDash val="solid"/>
                <a:headEnd type="none" w="med" len="med"/>
                <a:tailEnd type="none" w="med" len="med"/>
              </a:ln>
            </p:spPr>
          </p:cxnSp>
          <p:sp>
            <p:nvSpPr>
              <p:cNvPr id="187434" name="Oval 42"/>
              <p:cNvSpPr/>
              <p:nvPr/>
            </p:nvSpPr>
            <p:spPr>
              <a:xfrm>
                <a:off x="3604" y="2558"/>
                <a:ext cx="192" cy="192"/>
              </a:xfrm>
              <a:prstGeom prst="ellipse">
                <a:avLst/>
              </a:prstGeom>
              <a:solidFill>
                <a:srgbClr val="99CCFF"/>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zh-CN" sz="1800" dirty="0">
                  <a:solidFill>
                    <a:srgbClr val="000000"/>
                  </a:solidFill>
                </a:endParaRPr>
              </a:p>
            </p:txBody>
          </p:sp>
          <p:cxnSp>
            <p:nvCxnSpPr>
              <p:cNvPr id="187435" name="AutoShape 43"/>
              <p:cNvCxnSpPr>
                <a:stCxn id="187434" idx="3"/>
                <a:endCxn id="187429" idx="0"/>
              </p:cNvCxnSpPr>
              <p:nvPr/>
            </p:nvCxnSpPr>
            <p:spPr>
              <a:xfrm flipH="1">
                <a:off x="3508" y="2728"/>
                <a:ext cx="124" cy="256"/>
              </a:xfrm>
              <a:prstGeom prst="straightConnector1">
                <a:avLst/>
              </a:prstGeom>
              <a:ln w="19050" cap="flat" cmpd="sng">
                <a:solidFill>
                  <a:schemeClr val="tx1"/>
                </a:solidFill>
                <a:prstDash val="solid"/>
                <a:headEnd type="none" w="med" len="med"/>
                <a:tailEnd type="none" w="med" len="med"/>
              </a:ln>
            </p:spPr>
          </p:cxnSp>
          <p:cxnSp>
            <p:nvCxnSpPr>
              <p:cNvPr id="187436" name="AutoShape 44"/>
              <p:cNvCxnSpPr>
                <a:stCxn id="187434" idx="5"/>
                <a:endCxn id="187431" idx="0"/>
              </p:cNvCxnSpPr>
              <p:nvPr/>
            </p:nvCxnSpPr>
            <p:spPr>
              <a:xfrm>
                <a:off x="3768" y="2728"/>
                <a:ext cx="168" cy="256"/>
              </a:xfrm>
              <a:prstGeom prst="straightConnector1">
                <a:avLst/>
              </a:prstGeom>
              <a:ln w="19050" cap="flat" cmpd="sng">
                <a:solidFill>
                  <a:schemeClr val="tx1"/>
                </a:solidFill>
                <a:prstDash val="solid"/>
                <a:headEnd type="none" w="med" len="med"/>
                <a:tailEnd type="none" w="med" len="med"/>
              </a:ln>
            </p:spPr>
          </p:cxnSp>
        </p:grpSp>
        <p:sp>
          <p:nvSpPr>
            <p:cNvPr id="187424" name="Rectangle 45"/>
            <p:cNvSpPr/>
            <p:nvPr/>
          </p:nvSpPr>
          <p:spPr>
            <a:xfrm>
              <a:off x="3760" y="2500"/>
              <a:ext cx="276"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CC3300"/>
                  </a:solidFill>
                </a:rPr>
                <a:t>11</a:t>
              </a:r>
            </a:p>
          </p:txBody>
        </p:sp>
      </p:grpSp>
      <p:grpSp>
        <p:nvGrpSpPr>
          <p:cNvPr id="9" name="Group 46"/>
          <p:cNvGrpSpPr/>
          <p:nvPr/>
        </p:nvGrpSpPr>
        <p:grpSpPr>
          <a:xfrm>
            <a:off x="7092950" y="3573463"/>
            <a:ext cx="1758950" cy="2994025"/>
            <a:chOff x="4412" y="2304"/>
            <a:chExt cx="1108" cy="1886"/>
          </a:xfrm>
        </p:grpSpPr>
        <p:cxnSp>
          <p:nvCxnSpPr>
            <p:cNvPr id="187404" name="AutoShape 47"/>
            <p:cNvCxnSpPr>
              <a:stCxn id="187421" idx="5"/>
              <a:endCxn id="187420" idx="0"/>
            </p:cNvCxnSpPr>
            <p:nvPr/>
          </p:nvCxnSpPr>
          <p:spPr>
            <a:xfrm>
              <a:off x="4816" y="2532"/>
              <a:ext cx="176" cy="260"/>
            </a:xfrm>
            <a:prstGeom prst="straightConnector1">
              <a:avLst/>
            </a:prstGeom>
            <a:ln w="19050" cap="flat" cmpd="sng">
              <a:solidFill>
                <a:schemeClr val="tx1"/>
              </a:solidFill>
              <a:prstDash val="solid"/>
              <a:headEnd type="none" w="med" len="med"/>
              <a:tailEnd type="none" w="med" len="med"/>
            </a:ln>
          </p:spPr>
        </p:cxnSp>
        <p:sp>
          <p:nvSpPr>
            <p:cNvPr id="187405" name="Rectangle 48"/>
            <p:cNvSpPr/>
            <p:nvPr/>
          </p:nvSpPr>
          <p:spPr>
            <a:xfrm>
              <a:off x="5324" y="3168"/>
              <a:ext cx="196"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6</a:t>
              </a:r>
            </a:p>
          </p:txBody>
        </p:sp>
        <p:sp>
          <p:nvSpPr>
            <p:cNvPr id="187406" name="Rectangle 49"/>
            <p:cNvSpPr/>
            <p:nvPr/>
          </p:nvSpPr>
          <p:spPr>
            <a:xfrm>
              <a:off x="4796" y="3902"/>
              <a:ext cx="351" cy="288"/>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(d)</a:t>
              </a:r>
            </a:p>
          </p:txBody>
        </p:sp>
        <p:cxnSp>
          <p:nvCxnSpPr>
            <p:cNvPr id="187407" name="AutoShape 50"/>
            <p:cNvCxnSpPr>
              <a:stCxn id="187419" idx="3"/>
              <a:endCxn id="187416" idx="0"/>
            </p:cNvCxnSpPr>
            <p:nvPr/>
          </p:nvCxnSpPr>
          <p:spPr>
            <a:xfrm flipH="1">
              <a:off x="5036" y="3400"/>
              <a:ext cx="124" cy="256"/>
            </a:xfrm>
            <a:prstGeom prst="straightConnector1">
              <a:avLst/>
            </a:prstGeom>
            <a:ln w="19050" cap="flat" cmpd="sng">
              <a:solidFill>
                <a:schemeClr val="tx1"/>
              </a:solidFill>
              <a:prstDash val="solid"/>
              <a:headEnd type="none" w="med" len="med"/>
              <a:tailEnd type="none" w="med" len="med"/>
            </a:ln>
          </p:spPr>
        </p:cxnSp>
        <p:cxnSp>
          <p:nvCxnSpPr>
            <p:cNvPr id="187408" name="AutoShape 51"/>
            <p:cNvCxnSpPr>
              <a:stCxn id="187419" idx="5"/>
              <a:endCxn id="187418" idx="0"/>
            </p:cNvCxnSpPr>
            <p:nvPr/>
          </p:nvCxnSpPr>
          <p:spPr>
            <a:xfrm>
              <a:off x="5296" y="3400"/>
              <a:ext cx="124" cy="256"/>
            </a:xfrm>
            <a:prstGeom prst="straightConnector1">
              <a:avLst/>
            </a:prstGeom>
            <a:ln w="19050" cap="flat" cmpd="sng">
              <a:solidFill>
                <a:schemeClr val="tx1"/>
              </a:solidFill>
              <a:prstDash val="solid"/>
              <a:headEnd type="none" w="med" len="med"/>
              <a:tailEnd type="none" w="med" len="med"/>
            </a:ln>
          </p:spPr>
        </p:cxnSp>
        <p:cxnSp>
          <p:nvCxnSpPr>
            <p:cNvPr id="187409" name="AutoShape 52"/>
            <p:cNvCxnSpPr>
              <a:stCxn id="187420" idx="3"/>
              <a:endCxn id="187417" idx="0"/>
            </p:cNvCxnSpPr>
            <p:nvPr/>
          </p:nvCxnSpPr>
          <p:spPr>
            <a:xfrm flipH="1">
              <a:off x="4800" y="2968"/>
              <a:ext cx="124" cy="256"/>
            </a:xfrm>
            <a:prstGeom prst="straightConnector1">
              <a:avLst/>
            </a:prstGeom>
            <a:ln w="19050" cap="flat" cmpd="sng">
              <a:solidFill>
                <a:schemeClr val="tx1"/>
              </a:solidFill>
              <a:prstDash val="solid"/>
              <a:headEnd type="none" w="med" len="med"/>
              <a:tailEnd type="none" w="med" len="med"/>
            </a:ln>
          </p:spPr>
        </p:cxnSp>
        <p:cxnSp>
          <p:nvCxnSpPr>
            <p:cNvPr id="187410" name="AutoShape 53"/>
            <p:cNvCxnSpPr>
              <a:stCxn id="187420" idx="5"/>
              <a:endCxn id="187419" idx="0"/>
            </p:cNvCxnSpPr>
            <p:nvPr/>
          </p:nvCxnSpPr>
          <p:spPr>
            <a:xfrm>
              <a:off x="5060" y="2968"/>
              <a:ext cx="168" cy="256"/>
            </a:xfrm>
            <a:prstGeom prst="straightConnector1">
              <a:avLst/>
            </a:prstGeom>
            <a:ln w="19050" cap="flat" cmpd="sng">
              <a:solidFill>
                <a:schemeClr val="tx1"/>
              </a:solidFill>
              <a:prstDash val="solid"/>
              <a:headEnd type="none" w="med" len="med"/>
              <a:tailEnd type="none" w="med" len="med"/>
            </a:ln>
          </p:spPr>
        </p:cxnSp>
        <p:sp>
          <p:nvSpPr>
            <p:cNvPr id="187411" name="Rectangle 54"/>
            <p:cNvSpPr/>
            <p:nvPr/>
          </p:nvSpPr>
          <p:spPr>
            <a:xfrm>
              <a:off x="5052" y="2740"/>
              <a:ext cx="276"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11</a:t>
              </a:r>
            </a:p>
          </p:txBody>
        </p:sp>
        <p:grpSp>
          <p:nvGrpSpPr>
            <p:cNvPr id="187412" name="Group 55"/>
            <p:cNvGrpSpPr/>
            <p:nvPr/>
          </p:nvGrpSpPr>
          <p:grpSpPr>
            <a:xfrm>
              <a:off x="4412" y="2362"/>
              <a:ext cx="1104" cy="1492"/>
              <a:chOff x="4412" y="2362"/>
              <a:chExt cx="1104" cy="1492"/>
            </a:xfrm>
          </p:grpSpPr>
          <p:sp>
            <p:nvSpPr>
              <p:cNvPr id="187415" name="Oval 56"/>
              <p:cNvSpPr/>
              <p:nvPr/>
            </p:nvSpPr>
            <p:spPr>
              <a:xfrm>
                <a:off x="4412" y="2788"/>
                <a:ext cx="192" cy="192"/>
              </a:xfrm>
              <a:prstGeom prst="ellipse">
                <a:avLst/>
              </a:prstGeom>
              <a:solidFill>
                <a:srgbClr val="FFFF99"/>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7</a:t>
                </a:r>
              </a:p>
            </p:txBody>
          </p:sp>
          <p:sp>
            <p:nvSpPr>
              <p:cNvPr id="187416" name="Oval 57"/>
              <p:cNvSpPr/>
              <p:nvPr/>
            </p:nvSpPr>
            <p:spPr>
              <a:xfrm>
                <a:off x="4940" y="3662"/>
                <a:ext cx="192" cy="192"/>
              </a:xfrm>
              <a:prstGeom prst="ellipse">
                <a:avLst/>
              </a:prstGeom>
              <a:solidFill>
                <a:srgbClr val="FFFF99"/>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2</a:t>
                </a:r>
              </a:p>
            </p:txBody>
          </p:sp>
          <p:sp>
            <p:nvSpPr>
              <p:cNvPr id="187417" name="Oval 58"/>
              <p:cNvSpPr/>
              <p:nvPr/>
            </p:nvSpPr>
            <p:spPr>
              <a:xfrm>
                <a:off x="4704" y="3230"/>
                <a:ext cx="192" cy="192"/>
              </a:xfrm>
              <a:prstGeom prst="ellipse">
                <a:avLst/>
              </a:prstGeom>
              <a:solidFill>
                <a:srgbClr val="FFFF99"/>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5</a:t>
                </a:r>
              </a:p>
            </p:txBody>
          </p:sp>
          <p:sp>
            <p:nvSpPr>
              <p:cNvPr id="187418" name="Oval 59"/>
              <p:cNvSpPr/>
              <p:nvPr/>
            </p:nvSpPr>
            <p:spPr>
              <a:xfrm>
                <a:off x="5324" y="3662"/>
                <a:ext cx="192" cy="192"/>
              </a:xfrm>
              <a:prstGeom prst="ellipse">
                <a:avLst/>
              </a:prstGeom>
              <a:solidFill>
                <a:srgbClr val="FFFF99"/>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4</a:t>
                </a:r>
              </a:p>
            </p:txBody>
          </p:sp>
          <p:sp>
            <p:nvSpPr>
              <p:cNvPr id="187419" name="Oval 60"/>
              <p:cNvSpPr/>
              <p:nvPr/>
            </p:nvSpPr>
            <p:spPr>
              <a:xfrm>
                <a:off x="5132" y="3230"/>
                <a:ext cx="192" cy="192"/>
              </a:xfrm>
              <a:prstGeom prst="ellipse">
                <a:avLst/>
              </a:prstGeom>
              <a:solidFill>
                <a:srgbClr val="FFFF99"/>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zh-CN" sz="1800" dirty="0">
                  <a:solidFill>
                    <a:srgbClr val="000000"/>
                  </a:solidFill>
                </a:endParaRPr>
              </a:p>
            </p:txBody>
          </p:sp>
          <p:sp>
            <p:nvSpPr>
              <p:cNvPr id="187420" name="Oval 61"/>
              <p:cNvSpPr/>
              <p:nvPr/>
            </p:nvSpPr>
            <p:spPr>
              <a:xfrm>
                <a:off x="4896" y="2798"/>
                <a:ext cx="192" cy="192"/>
              </a:xfrm>
              <a:prstGeom prst="ellipse">
                <a:avLst/>
              </a:prstGeom>
              <a:solidFill>
                <a:srgbClr val="FFFF99"/>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zh-CN" sz="1800" dirty="0">
                  <a:solidFill>
                    <a:srgbClr val="000000"/>
                  </a:solidFill>
                </a:endParaRPr>
              </a:p>
            </p:txBody>
          </p:sp>
          <p:sp>
            <p:nvSpPr>
              <p:cNvPr id="187421" name="Oval 62"/>
              <p:cNvSpPr/>
              <p:nvPr/>
            </p:nvSpPr>
            <p:spPr>
              <a:xfrm>
                <a:off x="4652" y="2362"/>
                <a:ext cx="192" cy="192"/>
              </a:xfrm>
              <a:prstGeom prst="ellipse">
                <a:avLst/>
              </a:prstGeom>
              <a:solidFill>
                <a:srgbClr val="FFFF99"/>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zh-CN" sz="1800" dirty="0">
                  <a:solidFill>
                    <a:srgbClr val="000000"/>
                  </a:solidFill>
                </a:endParaRPr>
              </a:p>
            </p:txBody>
          </p:sp>
        </p:grpSp>
        <p:cxnSp>
          <p:nvCxnSpPr>
            <p:cNvPr id="187413" name="AutoShape 63"/>
            <p:cNvCxnSpPr>
              <a:stCxn id="187421" idx="3"/>
              <a:endCxn id="187415" idx="0"/>
            </p:cNvCxnSpPr>
            <p:nvPr/>
          </p:nvCxnSpPr>
          <p:spPr>
            <a:xfrm flipH="1">
              <a:off x="4508" y="2532"/>
              <a:ext cx="172" cy="250"/>
            </a:xfrm>
            <a:prstGeom prst="straightConnector1">
              <a:avLst/>
            </a:prstGeom>
            <a:ln w="19050" cap="flat" cmpd="sng">
              <a:solidFill>
                <a:schemeClr val="tx1"/>
              </a:solidFill>
              <a:prstDash val="solid"/>
              <a:headEnd type="none" w="med" len="med"/>
              <a:tailEnd type="none" w="med" len="med"/>
            </a:ln>
          </p:spPr>
        </p:cxnSp>
        <p:sp>
          <p:nvSpPr>
            <p:cNvPr id="187414" name="Rectangle 64"/>
            <p:cNvSpPr/>
            <p:nvPr/>
          </p:nvSpPr>
          <p:spPr>
            <a:xfrm>
              <a:off x="4808" y="2304"/>
              <a:ext cx="276"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CC3300"/>
                  </a:solidFill>
                </a:rPr>
                <a:t>18</a:t>
              </a:r>
            </a:p>
          </p:txBody>
        </p:sp>
      </p:grpSp>
      <p:sp>
        <p:nvSpPr>
          <p:cNvPr id="526402" name="Rectangle 66"/>
          <p:cNvSpPr/>
          <p:nvPr/>
        </p:nvSpPr>
        <p:spPr>
          <a:xfrm>
            <a:off x="3810000" y="2133600"/>
            <a:ext cx="2286000" cy="381000"/>
          </a:xfrm>
          <a:prstGeom prst="rect">
            <a:avLst/>
          </a:prstGeom>
          <a:noFill/>
          <a:ln w="38100" cap="flat" cmpd="sng">
            <a:solidFill>
              <a:srgbClr val="FF33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526406" name="Text Box 70"/>
          <p:cNvSpPr txBox="1"/>
          <p:nvPr/>
        </p:nvSpPr>
        <p:spPr>
          <a:xfrm>
            <a:off x="107950" y="4941888"/>
            <a:ext cx="6119813" cy="1568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spcBef>
                <a:spcPct val="0"/>
              </a:spcBef>
              <a:buClrTx/>
              <a:buSzPct val="100000"/>
              <a:buNone/>
            </a:pPr>
            <a:r>
              <a:rPr lang="zh-CN" altLang="en-US" sz="2400" dirty="0">
                <a:solidFill>
                  <a:srgbClr val="D60093"/>
                </a:solidFill>
                <a:latin typeface="方正姚体" panose="02010601030101010101" pitchFamily="2" charset="-122"/>
                <a:ea typeface="方正姚体" panose="02010601030101010101" pitchFamily="2" charset="-122"/>
              </a:rPr>
              <a:t>思考题</a:t>
            </a:r>
            <a:r>
              <a:rPr lang="en-US" altLang="zh-CN" sz="2400" dirty="0">
                <a:solidFill>
                  <a:srgbClr val="D60093"/>
                </a:solidFill>
                <a:latin typeface="方正姚体" panose="02010601030101010101" pitchFamily="2" charset="-122"/>
                <a:ea typeface="方正姚体" panose="02010601030101010101" pitchFamily="2" charset="-122"/>
              </a:rPr>
              <a:t>1</a:t>
            </a:r>
            <a:r>
              <a:rPr lang="zh-CN" altLang="en-US" sz="2400" dirty="0">
                <a:solidFill>
                  <a:srgbClr val="D60093"/>
                </a:solidFill>
                <a:latin typeface="方正姚体" panose="02010601030101010101" pitchFamily="2" charset="-122"/>
                <a:ea typeface="方正姚体" panose="02010601030101010101" pitchFamily="2" charset="-122"/>
              </a:rPr>
              <a:t>：哈夫曼树是否唯一？</a:t>
            </a:r>
            <a:r>
              <a:rPr lang="en-US" altLang="zh-CN" sz="2400" dirty="0">
                <a:solidFill>
                  <a:srgbClr val="D60093"/>
                </a:solidFill>
                <a:latin typeface="方正姚体" panose="02010601030101010101" pitchFamily="2" charset="-122"/>
                <a:ea typeface="方正姚体" panose="02010601030101010101" pitchFamily="2" charset="-122"/>
              </a:rPr>
              <a:t>Why</a:t>
            </a:r>
            <a:r>
              <a:rPr lang="zh-CN" altLang="en-US" sz="2400" dirty="0">
                <a:solidFill>
                  <a:srgbClr val="D60093"/>
                </a:solidFill>
                <a:latin typeface="方正姚体" panose="02010601030101010101" pitchFamily="2" charset="-122"/>
                <a:ea typeface="方正姚体" panose="02010601030101010101" pitchFamily="2" charset="-122"/>
              </a:rPr>
              <a:t>？</a:t>
            </a:r>
            <a:endParaRPr lang="en-US" altLang="zh-CN" sz="2400" dirty="0">
              <a:solidFill>
                <a:srgbClr val="D60093"/>
              </a:solidFill>
              <a:latin typeface="方正姚体" panose="02010601030101010101" pitchFamily="2" charset="-122"/>
              <a:ea typeface="方正姚体" panose="02010601030101010101" pitchFamily="2" charset="-122"/>
            </a:endParaRPr>
          </a:p>
          <a:p>
            <a:pPr marL="457200" lvl="0" indent="-457200">
              <a:spcBef>
                <a:spcPct val="0"/>
              </a:spcBef>
              <a:buClrTx/>
              <a:buSzPct val="100000"/>
              <a:buNone/>
            </a:pPr>
            <a:r>
              <a:rPr lang="zh-CN" altLang="en-US" sz="2400" dirty="0">
                <a:solidFill>
                  <a:srgbClr val="D60093"/>
                </a:solidFill>
                <a:latin typeface="方正姚体" panose="02010601030101010101" pitchFamily="2" charset="-122"/>
                <a:ea typeface="方正姚体" panose="02010601030101010101" pitchFamily="2" charset="-122"/>
              </a:rPr>
              <a:t>思考题</a:t>
            </a:r>
            <a:r>
              <a:rPr lang="en-US" altLang="zh-CN" sz="2400" dirty="0">
                <a:solidFill>
                  <a:srgbClr val="D60093"/>
                </a:solidFill>
                <a:latin typeface="方正姚体" panose="02010601030101010101" pitchFamily="2" charset="-122"/>
                <a:ea typeface="方正姚体" panose="02010601030101010101" pitchFamily="2" charset="-122"/>
              </a:rPr>
              <a:t>2</a:t>
            </a:r>
            <a:r>
              <a:rPr lang="zh-CN" altLang="en-US" sz="2400" dirty="0">
                <a:solidFill>
                  <a:srgbClr val="D60093"/>
                </a:solidFill>
                <a:latin typeface="方正姚体" panose="02010601030101010101" pitchFamily="2" charset="-122"/>
                <a:ea typeface="方正姚体" panose="02010601030101010101" pitchFamily="2" charset="-122"/>
              </a:rPr>
              <a:t>：哈夫曼树形态是否固定？</a:t>
            </a:r>
            <a:r>
              <a:rPr lang="en-US" altLang="zh-CN" sz="2400" dirty="0">
                <a:solidFill>
                  <a:srgbClr val="D60093"/>
                </a:solidFill>
                <a:latin typeface="方正姚体" panose="02010601030101010101" pitchFamily="2" charset="-122"/>
                <a:ea typeface="方正姚体" panose="02010601030101010101" pitchFamily="2" charset="-122"/>
              </a:rPr>
              <a:t>Why</a:t>
            </a:r>
            <a:r>
              <a:rPr lang="zh-CN" altLang="en-US" sz="2400" dirty="0">
                <a:solidFill>
                  <a:srgbClr val="D60093"/>
                </a:solidFill>
                <a:latin typeface="方正姚体" panose="02010601030101010101" pitchFamily="2" charset="-122"/>
                <a:ea typeface="方正姚体" panose="02010601030101010101" pitchFamily="2" charset="-122"/>
              </a:rPr>
              <a:t>？</a:t>
            </a:r>
            <a:endParaRPr lang="en-US" altLang="zh-CN" sz="2400" dirty="0">
              <a:solidFill>
                <a:srgbClr val="D60093"/>
              </a:solidFill>
              <a:latin typeface="方正姚体" panose="02010601030101010101" pitchFamily="2" charset="-122"/>
              <a:ea typeface="方正姚体" panose="02010601030101010101" pitchFamily="2" charset="-122"/>
            </a:endParaRPr>
          </a:p>
          <a:p>
            <a:pPr marL="457200" lvl="0" indent="-457200">
              <a:spcBef>
                <a:spcPct val="0"/>
              </a:spcBef>
              <a:buClrTx/>
              <a:buSzPct val="100000"/>
              <a:buNone/>
            </a:pPr>
            <a:r>
              <a:rPr lang="zh-CN" altLang="en-US" sz="2400" dirty="0">
                <a:solidFill>
                  <a:srgbClr val="D60093"/>
                </a:solidFill>
                <a:latin typeface="方正姚体" panose="02010601030101010101" pitchFamily="2" charset="-122"/>
                <a:ea typeface="方正姚体" panose="02010601030101010101" pitchFamily="2" charset="-122"/>
              </a:rPr>
              <a:t>思考题</a:t>
            </a:r>
            <a:r>
              <a:rPr lang="en-US" altLang="zh-CN" sz="2400" dirty="0">
                <a:solidFill>
                  <a:srgbClr val="D60093"/>
                </a:solidFill>
                <a:latin typeface="方正姚体" panose="02010601030101010101" pitchFamily="2" charset="-122"/>
                <a:ea typeface="方正姚体" panose="02010601030101010101" pitchFamily="2" charset="-122"/>
              </a:rPr>
              <a:t>3</a:t>
            </a:r>
            <a:r>
              <a:rPr lang="zh-CN" altLang="en-US" sz="2400" dirty="0">
                <a:solidFill>
                  <a:srgbClr val="D60093"/>
                </a:solidFill>
                <a:latin typeface="方正姚体" panose="02010601030101010101" pitchFamily="2" charset="-122"/>
                <a:ea typeface="方正姚体" panose="02010601030101010101" pitchFamily="2" charset="-122"/>
              </a:rPr>
              <a:t>：派生于二叉树？</a:t>
            </a:r>
            <a:endParaRPr lang="en-US" altLang="zh-CN" sz="2400" dirty="0">
              <a:solidFill>
                <a:srgbClr val="D60093"/>
              </a:solidFill>
              <a:latin typeface="方正姚体" panose="02010601030101010101" pitchFamily="2" charset="-122"/>
              <a:ea typeface="方正姚体" panose="02010601030101010101" pitchFamily="2" charset="-122"/>
            </a:endParaRPr>
          </a:p>
          <a:p>
            <a:pPr marL="457200" lvl="0" indent="-457200">
              <a:spcBef>
                <a:spcPct val="0"/>
              </a:spcBef>
              <a:buClrTx/>
              <a:buSzPct val="100000"/>
              <a:buNone/>
            </a:pPr>
            <a:r>
              <a:rPr lang="zh-CN" altLang="en-US" sz="2400" dirty="0">
                <a:solidFill>
                  <a:srgbClr val="D60093"/>
                </a:solidFill>
                <a:latin typeface="方正姚体" panose="02010601030101010101" pitchFamily="2" charset="-122"/>
                <a:ea typeface="方正姚体" panose="02010601030101010101" pitchFamily="2" charset="-122"/>
              </a:rPr>
              <a:t>思考题</a:t>
            </a:r>
            <a:r>
              <a:rPr lang="en-US" altLang="zh-CN" sz="2400" dirty="0">
                <a:solidFill>
                  <a:srgbClr val="D60093"/>
                </a:solidFill>
                <a:latin typeface="方正姚体" panose="02010601030101010101" pitchFamily="2" charset="-122"/>
                <a:ea typeface="方正姚体" panose="02010601030101010101" pitchFamily="2" charset="-122"/>
              </a:rPr>
              <a:t>4</a:t>
            </a:r>
            <a:r>
              <a:rPr lang="zh-CN" altLang="en-US" sz="2400" dirty="0">
                <a:solidFill>
                  <a:srgbClr val="D60093"/>
                </a:solidFill>
                <a:latin typeface="方正姚体" panose="02010601030101010101" pitchFamily="2" charset="-122"/>
                <a:ea typeface="方正姚体" panose="02010601030101010101" pitchFamily="2" charset="-122"/>
              </a:rPr>
              <a:t>：以上每个步骤如何代码实现？</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anim calcmode="lin" valueType="num">
                                      <p:cBhvr additive="base">
                                        <p:cTn id="7" dur="500" fill="hold"/>
                                        <p:tgtEl>
                                          <p:spTgt spid="526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6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6339">
                                            <p:txEl>
                                              <p:pRg st="1" end="1"/>
                                            </p:txEl>
                                          </p:spTgt>
                                        </p:tgtEl>
                                        <p:attrNameLst>
                                          <p:attrName>style.visibility</p:attrName>
                                        </p:attrNameLst>
                                      </p:cBhvr>
                                      <p:to>
                                        <p:strVal val="visible"/>
                                      </p:to>
                                    </p:set>
                                    <p:anim calcmode="lin" valueType="num">
                                      <p:cBhvr additive="base">
                                        <p:cTn id="13" dur="500" fill="hold"/>
                                        <p:tgtEl>
                                          <p:spTgt spid="526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6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526340">
                                            <p:txEl>
                                              <p:pRg st="0" end="0"/>
                                            </p:txEl>
                                          </p:spTgt>
                                        </p:tgtEl>
                                        <p:attrNameLst>
                                          <p:attrName>style.visibility</p:attrName>
                                        </p:attrNameLst>
                                      </p:cBhvr>
                                      <p:to>
                                        <p:strVal val="visible"/>
                                      </p:to>
                                    </p:set>
                                    <p:anim calcmode="lin" valueType="num">
                                      <p:cBhvr additive="base">
                                        <p:cTn id="24" dur="500" fill="hold"/>
                                        <p:tgtEl>
                                          <p:spTgt spid="526340">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5263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526340">
                                            <p:txEl>
                                              <p:pRg st="1" end="1"/>
                                            </p:txEl>
                                          </p:spTgt>
                                        </p:tgtEl>
                                        <p:attrNameLst>
                                          <p:attrName>style.visibility</p:attrName>
                                        </p:attrNameLst>
                                      </p:cBhvr>
                                      <p:to>
                                        <p:strVal val="visible"/>
                                      </p:to>
                                    </p:set>
                                    <p:anim calcmode="lin" valueType="num">
                                      <p:cBhvr additive="base">
                                        <p:cTn id="30" dur="500" fill="hold"/>
                                        <p:tgtEl>
                                          <p:spTgt spid="526340">
                                            <p:txEl>
                                              <p:pRg st="1" end="1"/>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52634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500"/>
                                        <p:tgtEl>
                                          <p:spTgt spid="4"/>
                                        </p:tgtEl>
                                      </p:cBhvr>
                                    </p:animEffect>
                                  </p:childTnLst>
                                  <p:subTnLst>
                                    <p:audio>
                                      <p:cMediaNode>
                                        <p:cTn display="0" masterRel="sameClick">
                                          <p:stCondLst>
                                            <p:cond evt="begin" delay="0">
                                              <p:tn val="34"/>
                                            </p:cond>
                                          </p:stCondLst>
                                          <p:endCondLst>
                                            <p:cond evt="onStopAudio" delay="0">
                                              <p:tgtEl>
                                                <p:sldTgt/>
                                              </p:tgtEl>
                                            </p:cond>
                                          </p:endCondLst>
                                        </p:cTn>
                                        <p:tgtEl>
                                          <p:sndTgt r:embed="rId3" name="cashreg.wav"/>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526351">
                                            <p:txEl>
                                              <p:pRg st="0" end="0"/>
                                            </p:txEl>
                                          </p:spTgt>
                                        </p:tgtEl>
                                        <p:attrNameLst>
                                          <p:attrName>style.visibility</p:attrName>
                                        </p:attrNameLst>
                                      </p:cBhvr>
                                      <p:to>
                                        <p:strVal val="visible"/>
                                      </p:to>
                                    </p:set>
                                    <p:anim calcmode="lin" valueType="num">
                                      <p:cBhvr additive="base">
                                        <p:cTn id="41" dur="500" fill="hold"/>
                                        <p:tgtEl>
                                          <p:spTgt spid="526351">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5263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up)">
                                      <p:cBhvr>
                                        <p:cTn id="47" dur="500"/>
                                        <p:tgtEl>
                                          <p:spTgt spid="7"/>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subTnLst>
                                    <p:audio>
                                      <p:cMediaNode>
                                        <p:cTn display="0" masterRel="sameClick">
                                          <p:stCondLst>
                                            <p:cond evt="begin" delay="0">
                                              <p:tn val="50"/>
                                            </p:cond>
                                          </p:stCondLst>
                                          <p:endCondLst>
                                            <p:cond evt="onStopAudio" delay="0">
                                              <p:tgtEl>
                                                <p:sldTgt/>
                                              </p:tgtEl>
                                            </p:cond>
                                          </p:endCondLst>
                                        </p:cTn>
                                        <p:tgtEl>
                                          <p:sndTgt r:embed="rId3" name="cashreg.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526406">
                                            <p:txEl>
                                              <p:pRg st="0" end="0"/>
                                            </p:txEl>
                                          </p:spTgt>
                                        </p:tgtEl>
                                        <p:attrNameLst>
                                          <p:attrName>style.visibility</p:attrName>
                                        </p:attrNameLst>
                                      </p:cBhvr>
                                      <p:to>
                                        <p:strVal val="visible"/>
                                      </p:to>
                                    </p:set>
                                    <p:animEffect transition="in" filter="box(in)">
                                      <p:cBhvr>
                                        <p:cTn id="57" dur="500"/>
                                        <p:tgtEl>
                                          <p:spTgt spid="52640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526406">
                                            <p:txEl>
                                              <p:pRg st="1" end="1"/>
                                            </p:txEl>
                                          </p:spTgt>
                                        </p:tgtEl>
                                        <p:attrNameLst>
                                          <p:attrName>style.visibility</p:attrName>
                                        </p:attrNameLst>
                                      </p:cBhvr>
                                      <p:to>
                                        <p:strVal val="visible"/>
                                      </p:to>
                                    </p:set>
                                    <p:animEffect transition="in" filter="box(in)">
                                      <p:cBhvr>
                                        <p:cTn id="62" dur="500"/>
                                        <p:tgtEl>
                                          <p:spTgt spid="526406">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526406">
                                            <p:txEl>
                                              <p:pRg st="2" end="2"/>
                                            </p:txEl>
                                          </p:spTgt>
                                        </p:tgtEl>
                                        <p:attrNameLst>
                                          <p:attrName>style.visibility</p:attrName>
                                        </p:attrNameLst>
                                      </p:cBhvr>
                                      <p:to>
                                        <p:strVal val="visible"/>
                                      </p:to>
                                    </p:set>
                                    <p:animEffect transition="in" filter="box(in)">
                                      <p:cBhvr>
                                        <p:cTn id="67" dur="500"/>
                                        <p:tgtEl>
                                          <p:spTgt spid="526406">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526406">
                                            <p:txEl>
                                              <p:pRg st="3" end="3"/>
                                            </p:txEl>
                                          </p:spTgt>
                                        </p:tgtEl>
                                        <p:attrNameLst>
                                          <p:attrName>style.visibility</p:attrName>
                                        </p:attrNameLst>
                                      </p:cBhvr>
                                      <p:to>
                                        <p:strVal val="visible"/>
                                      </p:to>
                                    </p:set>
                                    <p:animEffect transition="in" filter="box(in)">
                                      <p:cBhvr>
                                        <p:cTn id="72" dur="500"/>
                                        <p:tgtEl>
                                          <p:spTgt spid="526406">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26402"/>
                                        </p:tgtEl>
                                        <p:attrNameLst>
                                          <p:attrName>style.visibility</p:attrName>
                                        </p:attrNameLst>
                                      </p:cBhvr>
                                      <p:to>
                                        <p:strVal val="visible"/>
                                      </p:to>
                                    </p:set>
                                    <p:animEffect transition="in" filter="blinds(horizontal)">
                                      <p:cBhvr>
                                        <p:cTn id="77" dur="500"/>
                                        <p:tgtEl>
                                          <p:spTgt spid="526402"/>
                                        </p:tgtEl>
                                      </p:cBhvr>
                                    </p:animEffect>
                                  </p:childTnLst>
                                  <p:subTnLst>
                                    <p:audio>
                                      <p:cMediaNode>
                                        <p:cTn display="0" masterRel="sameClick">
                                          <p:stCondLst>
                                            <p:cond evt="begin" delay="0">
                                              <p:tn val="7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P spid="526340" grpId="0" build="p"/>
      <p:bldP spid="526351" grpId="0" build="p"/>
      <p:bldP spid="526402" grpId="0" animBg="1"/>
      <p:bldP spid="526406"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ctrTitle"/>
          </p:nvPr>
        </p:nvSpPr>
        <p:spPr>
          <a:xfrm>
            <a:off x="0" y="0"/>
            <a:ext cx="91440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rPr>
              <a:t>3.  </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rPr>
              <a:t>哈夫曼树在编码问题中的应用</a:t>
            </a:r>
          </a:p>
        </p:txBody>
      </p:sp>
      <p:sp>
        <p:nvSpPr>
          <p:cNvPr id="527363" name="Text Box 3"/>
          <p:cNvSpPr txBox="1"/>
          <p:nvPr/>
        </p:nvSpPr>
        <p:spPr>
          <a:xfrm>
            <a:off x="228600" y="838200"/>
            <a:ext cx="8686800" cy="45100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50000"/>
              </a:spcBef>
              <a:buClrTx/>
              <a:buSzPct val="100000"/>
              <a:buChar char="q"/>
            </a:pPr>
            <a:r>
              <a:rPr lang="en-US" altLang="zh-CN" sz="2800" dirty="0">
                <a:solidFill>
                  <a:srgbClr val="000000"/>
                </a:solidFill>
                <a:ea typeface="楷体_GB2312" pitchFamily="49" charset="-122"/>
              </a:rPr>
              <a:t>   </a:t>
            </a:r>
            <a:r>
              <a:rPr lang="zh-CN" altLang="en-US" sz="2800" dirty="0">
                <a:solidFill>
                  <a:srgbClr val="000000"/>
                </a:solidFill>
                <a:ea typeface="楷体_GB2312" pitchFamily="49" charset="-122"/>
              </a:rPr>
              <a:t>编码</a:t>
            </a:r>
          </a:p>
          <a:p>
            <a:pPr marL="0" lvl="0" indent="0" algn="just" eaLnBrk="1" hangingPunct="1">
              <a:spcBef>
                <a:spcPct val="30000"/>
              </a:spcBef>
              <a:buClrTx/>
              <a:buSzPct val="100000"/>
              <a:buNone/>
            </a:pPr>
            <a:r>
              <a:rPr lang="zh-CN" altLang="en-US" sz="2800" b="0" dirty="0">
                <a:solidFill>
                  <a:srgbClr val="000000"/>
                </a:solidFill>
                <a:ea typeface="楷体_GB2312" pitchFamily="49" charset="-122"/>
              </a:rPr>
              <a:t>	</a:t>
            </a:r>
            <a:r>
              <a:rPr lang="zh-CN" altLang="en-US" sz="2800" b="0" dirty="0">
                <a:solidFill>
                  <a:srgbClr val="000000"/>
                </a:solidFill>
                <a:latin typeface="隶书" panose="02010509060101010101" pitchFamily="49" charset="-122"/>
                <a:ea typeface="楷体_GB2312" pitchFamily="49" charset="-122"/>
              </a:rPr>
              <a:t>在数据通信中，经常需要将传送的电文转换成由二进制数字</a:t>
            </a:r>
            <a:r>
              <a:rPr lang="en-US" altLang="zh-CN" sz="2800" b="0" dirty="0">
                <a:solidFill>
                  <a:srgbClr val="000000"/>
                </a:solidFill>
                <a:latin typeface="隶书" panose="02010509060101010101" pitchFamily="49" charset="-122"/>
                <a:ea typeface="楷体_GB2312" pitchFamily="49" charset="-122"/>
              </a:rPr>
              <a:t>0</a:t>
            </a:r>
            <a:r>
              <a:rPr lang="zh-CN" altLang="en-US" sz="2800" b="0" dirty="0">
                <a:solidFill>
                  <a:srgbClr val="000000"/>
                </a:solidFill>
                <a:latin typeface="隶书" panose="02010509060101010101" pitchFamily="49" charset="-122"/>
                <a:ea typeface="楷体_GB2312" pitchFamily="49" charset="-122"/>
              </a:rPr>
              <a:t>、</a:t>
            </a:r>
            <a:r>
              <a:rPr lang="en-US" altLang="zh-CN" sz="2800" b="0" dirty="0">
                <a:solidFill>
                  <a:srgbClr val="000000"/>
                </a:solidFill>
                <a:latin typeface="隶书" panose="02010509060101010101" pitchFamily="49" charset="-122"/>
                <a:ea typeface="楷体_GB2312" pitchFamily="49" charset="-122"/>
              </a:rPr>
              <a:t>1</a:t>
            </a:r>
            <a:r>
              <a:rPr lang="zh-CN" altLang="en-US" sz="2800" b="0" dirty="0">
                <a:solidFill>
                  <a:srgbClr val="000000"/>
                </a:solidFill>
                <a:latin typeface="隶书" panose="02010509060101010101" pitchFamily="49" charset="-122"/>
                <a:ea typeface="楷体_GB2312" pitchFamily="49" charset="-122"/>
              </a:rPr>
              <a:t>组成的串，一般称之为</a:t>
            </a:r>
            <a:r>
              <a:rPr lang="zh-CN" altLang="en-US" sz="2800" dirty="0">
                <a:solidFill>
                  <a:srgbClr val="3B812F"/>
                </a:solidFill>
                <a:latin typeface="隶书" panose="02010509060101010101" pitchFamily="49" charset="-122"/>
                <a:ea typeface="楷体_GB2312" pitchFamily="49" charset="-122"/>
              </a:rPr>
              <a:t>编码</a:t>
            </a:r>
            <a:r>
              <a:rPr lang="zh-CN" altLang="en-US" sz="2800" b="0" dirty="0">
                <a:solidFill>
                  <a:srgbClr val="000000"/>
                </a:solidFill>
                <a:latin typeface="隶书" panose="02010509060101010101" pitchFamily="49" charset="-122"/>
                <a:ea typeface="楷体_GB2312" pitchFamily="49" charset="-122"/>
              </a:rPr>
              <a:t>。</a:t>
            </a:r>
          </a:p>
          <a:p>
            <a:pPr marL="0" lvl="0" indent="0" algn="just" eaLnBrk="1" hangingPunct="1">
              <a:spcBef>
                <a:spcPct val="10000"/>
              </a:spcBef>
              <a:buClrTx/>
              <a:buSzPct val="100000"/>
              <a:buNone/>
            </a:pPr>
            <a:r>
              <a:rPr lang="zh-CN" altLang="en-US" sz="2800" b="0" dirty="0">
                <a:solidFill>
                  <a:srgbClr val="000000"/>
                </a:solidFill>
                <a:ea typeface="楷体_GB2312" pitchFamily="49" charset="-122"/>
              </a:rPr>
              <a:t>	</a:t>
            </a:r>
            <a:r>
              <a:rPr lang="zh-CN" altLang="en-US" sz="2000" dirty="0">
                <a:solidFill>
                  <a:srgbClr val="000000"/>
                </a:solidFill>
                <a:ea typeface="楷体_GB2312" pitchFamily="49" charset="-122"/>
              </a:rPr>
              <a:t>例如，若要传送的电文为</a:t>
            </a:r>
            <a:r>
              <a:rPr lang="en-US" altLang="zh-CN" sz="2000" dirty="0">
                <a:solidFill>
                  <a:srgbClr val="000000"/>
                </a:solidFill>
                <a:ea typeface="楷体_GB2312" pitchFamily="49" charset="-122"/>
              </a:rPr>
              <a:t>AADDBCAAABDDCADAAADD</a:t>
            </a:r>
            <a:r>
              <a:rPr lang="zh-CN" altLang="en-US" sz="2000" dirty="0">
                <a:solidFill>
                  <a:srgbClr val="000000"/>
                </a:solidFill>
                <a:ea typeface="楷体_GB2312" pitchFamily="49" charset="-122"/>
              </a:rPr>
              <a:t>，电文中只有</a:t>
            </a:r>
            <a:r>
              <a:rPr lang="en-US" altLang="zh-CN" sz="2000" dirty="0">
                <a:solidFill>
                  <a:srgbClr val="000000"/>
                </a:solidFill>
                <a:ea typeface="楷体_GB2312" pitchFamily="49" charset="-122"/>
              </a:rPr>
              <a:t>A</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B</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C</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D</a:t>
            </a:r>
            <a:r>
              <a:rPr lang="zh-CN" altLang="en-US" sz="2000" dirty="0">
                <a:solidFill>
                  <a:srgbClr val="000000"/>
                </a:solidFill>
                <a:ea typeface="楷体_GB2312" pitchFamily="49" charset="-122"/>
              </a:rPr>
              <a:t>四种字符；若字符编码为</a:t>
            </a:r>
            <a:r>
              <a:rPr lang="en-US" altLang="zh-CN" sz="2000" dirty="0">
                <a:solidFill>
                  <a:srgbClr val="000000"/>
                </a:solidFill>
                <a:ea typeface="楷体_GB2312" pitchFamily="49" charset="-122"/>
              </a:rPr>
              <a:t>A—00</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B—01</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C—10</a:t>
            </a:r>
            <a:r>
              <a:rPr lang="zh-CN" altLang="en-US" sz="2000" dirty="0">
                <a:solidFill>
                  <a:srgbClr val="000000"/>
                </a:solidFill>
                <a:ea typeface="楷体_GB2312" pitchFamily="49" charset="-122"/>
              </a:rPr>
              <a:t>，</a:t>
            </a:r>
            <a:r>
              <a:rPr lang="en-US" altLang="zh-CN" sz="2000" dirty="0">
                <a:solidFill>
                  <a:srgbClr val="000000"/>
                </a:solidFill>
                <a:ea typeface="楷体_GB2312" pitchFamily="49" charset="-122"/>
              </a:rPr>
              <a:t>D--11</a:t>
            </a:r>
            <a:r>
              <a:rPr lang="zh-CN" altLang="en-US" sz="2000" dirty="0">
                <a:solidFill>
                  <a:srgbClr val="000000"/>
                </a:solidFill>
                <a:ea typeface="楷体_GB2312" pitchFamily="49" charset="-122"/>
              </a:rPr>
              <a:t>，则电文代码为：</a:t>
            </a:r>
            <a:r>
              <a:rPr lang="en-US" altLang="zh-CN" sz="2000" dirty="0">
                <a:solidFill>
                  <a:srgbClr val="000000"/>
                </a:solidFill>
                <a:ea typeface="楷体_GB2312" pitchFamily="49" charset="-122"/>
              </a:rPr>
              <a:t>0000111101100000000111111000110000001111</a:t>
            </a:r>
            <a:r>
              <a:rPr lang="zh-CN" altLang="en-US" sz="2000" dirty="0">
                <a:solidFill>
                  <a:srgbClr val="000000"/>
                </a:solidFill>
                <a:ea typeface="楷体_GB2312" pitchFamily="49" charset="-122"/>
              </a:rPr>
              <a:t>，其长度为</a:t>
            </a:r>
            <a:r>
              <a:rPr lang="en-US" altLang="zh-CN" sz="2000" dirty="0">
                <a:solidFill>
                  <a:srgbClr val="000000"/>
                </a:solidFill>
                <a:ea typeface="楷体_GB2312" pitchFamily="49" charset="-122"/>
              </a:rPr>
              <a:t>40</a:t>
            </a:r>
            <a:r>
              <a:rPr lang="zh-CN" altLang="en-US" sz="2000" dirty="0">
                <a:solidFill>
                  <a:srgbClr val="000000"/>
                </a:solidFill>
                <a:ea typeface="楷体_GB2312" pitchFamily="49" charset="-122"/>
              </a:rPr>
              <a:t>。在这种编码方案中，四种字符的编码长度均为</a:t>
            </a:r>
            <a:r>
              <a:rPr lang="en-US" altLang="zh-CN" sz="2000" dirty="0">
                <a:solidFill>
                  <a:srgbClr val="000000"/>
                </a:solidFill>
                <a:ea typeface="楷体_GB2312" pitchFamily="49" charset="-122"/>
              </a:rPr>
              <a:t>2</a:t>
            </a:r>
            <a:r>
              <a:rPr lang="zh-CN" altLang="en-US" sz="2000" dirty="0">
                <a:solidFill>
                  <a:srgbClr val="000000"/>
                </a:solidFill>
                <a:ea typeface="楷体_GB2312" pitchFamily="49" charset="-122"/>
              </a:rPr>
              <a:t>，是等长编码。</a:t>
            </a:r>
          </a:p>
          <a:p>
            <a:pPr marL="0" lvl="0" indent="0" algn="just" eaLnBrk="1" hangingPunct="1">
              <a:spcBef>
                <a:spcPct val="50000"/>
              </a:spcBef>
              <a:buClrTx/>
              <a:buSzPct val="100000"/>
              <a:buChar char="q"/>
            </a:pPr>
            <a:r>
              <a:rPr lang="zh-CN" altLang="en-US" sz="2800" dirty="0">
                <a:solidFill>
                  <a:srgbClr val="000000"/>
                </a:solidFill>
                <a:ea typeface="楷体_GB2312" pitchFamily="49" charset="-122"/>
              </a:rPr>
              <a:t>   编码要求</a:t>
            </a:r>
            <a:endParaRPr lang="zh-CN" altLang="en-US" sz="2800" b="0" dirty="0">
              <a:solidFill>
                <a:srgbClr val="000000"/>
              </a:solidFill>
              <a:ea typeface="楷体_GB2312" pitchFamily="49" charset="-122"/>
            </a:endParaRPr>
          </a:p>
          <a:p>
            <a:pPr marL="0" lvl="0" indent="0" algn="just" eaLnBrk="1" hangingPunct="1">
              <a:spcBef>
                <a:spcPct val="30000"/>
              </a:spcBef>
              <a:buClrTx/>
              <a:buSzPct val="100000"/>
              <a:buNone/>
            </a:pPr>
            <a:r>
              <a:rPr lang="zh-CN" altLang="en-US" sz="2800" b="0" dirty="0">
                <a:solidFill>
                  <a:srgbClr val="000000"/>
                </a:solidFill>
                <a:latin typeface="隶书" panose="02010509060101010101" pitchFamily="49" charset="-122"/>
                <a:ea typeface="楷体_GB2312" pitchFamily="49" charset="-122"/>
              </a:rPr>
              <a:t>	传送时间尽可能短，这就要求使电文代码长度尽可能短。</a:t>
            </a:r>
          </a:p>
        </p:txBody>
      </p:sp>
      <p:sp>
        <p:nvSpPr>
          <p:cNvPr id="527364" name="AutoShape 4"/>
          <p:cNvSpPr/>
          <p:nvPr/>
        </p:nvSpPr>
        <p:spPr>
          <a:xfrm>
            <a:off x="4419600" y="3962400"/>
            <a:ext cx="4038600" cy="457200"/>
          </a:xfrm>
          <a:prstGeom prst="wedgeRectCallout">
            <a:avLst>
              <a:gd name="adj1" fmla="val 11440"/>
              <a:gd name="adj2" fmla="val -215972"/>
            </a:avLst>
          </a:prstGeom>
          <a:solidFill>
            <a:srgbClr val="FF3300"/>
          </a:solidFill>
          <a:ln w="9525" cap="flat" cmpd="sng">
            <a:solidFill>
              <a:schemeClr va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A—0</a:t>
            </a:r>
            <a:r>
              <a:rPr lang="zh-CN" altLang="en-US" sz="2000" dirty="0">
                <a:solidFill>
                  <a:srgbClr val="000000"/>
                </a:solidFill>
              </a:rPr>
              <a:t>，</a:t>
            </a:r>
            <a:r>
              <a:rPr lang="en-US" altLang="zh-CN" sz="2000" dirty="0">
                <a:solidFill>
                  <a:srgbClr val="000000"/>
                </a:solidFill>
              </a:rPr>
              <a:t>B—1</a:t>
            </a:r>
            <a:r>
              <a:rPr lang="zh-CN" altLang="en-US" sz="2000" dirty="0">
                <a:solidFill>
                  <a:srgbClr val="000000"/>
                </a:solidFill>
              </a:rPr>
              <a:t>，</a:t>
            </a:r>
            <a:r>
              <a:rPr lang="en-US" altLang="zh-CN" sz="2000" dirty="0">
                <a:solidFill>
                  <a:srgbClr val="000000"/>
                </a:solidFill>
              </a:rPr>
              <a:t>C—10</a:t>
            </a:r>
            <a:r>
              <a:rPr lang="zh-CN" altLang="en-US" sz="2000" dirty="0">
                <a:solidFill>
                  <a:srgbClr val="000000"/>
                </a:solidFill>
              </a:rPr>
              <a:t>，</a:t>
            </a:r>
            <a:r>
              <a:rPr lang="en-US" altLang="zh-CN" sz="2000" dirty="0">
                <a:solidFill>
                  <a:srgbClr val="000000"/>
                </a:solidFill>
              </a:rPr>
              <a:t>D—01</a:t>
            </a:r>
          </a:p>
        </p:txBody>
      </p:sp>
      <p:grpSp>
        <p:nvGrpSpPr>
          <p:cNvPr id="2" name="Group 5"/>
          <p:cNvGrpSpPr/>
          <p:nvPr/>
        </p:nvGrpSpPr>
        <p:grpSpPr>
          <a:xfrm>
            <a:off x="3200400" y="838200"/>
            <a:ext cx="5029200" cy="1006475"/>
            <a:chOff x="2016" y="528"/>
            <a:chExt cx="3168" cy="634"/>
          </a:xfrm>
        </p:grpSpPr>
        <p:sp>
          <p:nvSpPr>
            <p:cNvPr id="188428" name="AutoShape 6"/>
            <p:cNvSpPr/>
            <p:nvPr/>
          </p:nvSpPr>
          <p:spPr>
            <a:xfrm>
              <a:off x="2016" y="528"/>
              <a:ext cx="3168" cy="384"/>
            </a:xfrm>
            <a:prstGeom prst="wedgeRectCallout">
              <a:avLst>
                <a:gd name="adj1" fmla="val -27935"/>
                <a:gd name="adj2" fmla="val 248440"/>
              </a:avLst>
            </a:prstGeom>
            <a:solidFill>
              <a:srgbClr val="FF3300"/>
            </a:solidFill>
            <a:ln w="9525" cap="flat" cmpd="sng">
              <a:solidFill>
                <a:schemeClr val="hlink"/>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00010111000010101100010000101</a:t>
              </a:r>
            </a:p>
          </p:txBody>
        </p:sp>
        <p:sp>
          <p:nvSpPr>
            <p:cNvPr id="188429" name="Text Box 7"/>
            <p:cNvSpPr txBox="1"/>
            <p:nvPr/>
          </p:nvSpPr>
          <p:spPr>
            <a:xfrm>
              <a:off x="2496" y="912"/>
              <a:ext cx="768"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2000" dirty="0">
                  <a:solidFill>
                    <a:srgbClr val="000000"/>
                  </a:solidFill>
                </a:rPr>
                <a:t>长度</a:t>
              </a:r>
              <a:r>
                <a:rPr lang="en-US" altLang="zh-CN" sz="2000" dirty="0">
                  <a:solidFill>
                    <a:srgbClr val="000000"/>
                  </a:solidFill>
                </a:rPr>
                <a:t>29</a:t>
              </a:r>
            </a:p>
          </p:txBody>
        </p:sp>
      </p:grpSp>
      <p:sp>
        <p:nvSpPr>
          <p:cNvPr id="527368" name="Text Box 8"/>
          <p:cNvSpPr txBox="1"/>
          <p:nvPr/>
        </p:nvSpPr>
        <p:spPr>
          <a:xfrm>
            <a:off x="228600" y="5410200"/>
            <a:ext cx="8686800" cy="10985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50000"/>
              </a:spcBef>
              <a:buClrTx/>
              <a:buSzPct val="100000"/>
              <a:buNone/>
            </a:pPr>
            <a:r>
              <a:rPr lang="zh-CN" altLang="en-US" sz="2000" dirty="0">
                <a:solidFill>
                  <a:srgbClr val="D60093"/>
                </a:solidFill>
                <a:latin typeface="楷体_GB2312" pitchFamily="49" charset="-122"/>
                <a:ea typeface="楷体_GB2312" pitchFamily="49" charset="-122"/>
              </a:rPr>
              <a:t>问题：</a:t>
            </a:r>
          </a:p>
          <a:p>
            <a:pPr marL="0" lvl="0" indent="0" algn="just" eaLnBrk="1" hangingPunct="1">
              <a:spcBef>
                <a:spcPct val="30000"/>
              </a:spcBef>
              <a:buClrTx/>
              <a:buSzPct val="100000"/>
              <a:buNone/>
            </a:pPr>
            <a:r>
              <a:rPr lang="zh-CN" altLang="en-US" sz="2000" dirty="0">
                <a:solidFill>
                  <a:srgbClr val="000000"/>
                </a:solidFill>
                <a:latin typeface="楷体_GB2312" pitchFamily="49" charset="-122"/>
                <a:ea typeface="楷体_GB2312" pitchFamily="49" charset="-122"/>
              </a:rPr>
              <a:t>	这样的电文代码是无法正确翻译成原来的电文的。例如对</a:t>
            </a:r>
            <a:r>
              <a:rPr lang="zh-CN" altLang="en-US" sz="2000" dirty="0">
                <a:solidFill>
                  <a:srgbClr val="000000"/>
                </a:solidFill>
                <a:ea typeface="楷体_GB2312" pitchFamily="49" charset="-122"/>
              </a:rPr>
              <a:t>“</a:t>
            </a:r>
            <a:r>
              <a:rPr lang="en-US" altLang="zh-CN" sz="2000" dirty="0">
                <a:solidFill>
                  <a:srgbClr val="000000"/>
                </a:solidFill>
                <a:latin typeface="楷体_GB2312" pitchFamily="49" charset="-122"/>
                <a:ea typeface="楷体_GB2312" pitchFamily="49" charset="-122"/>
              </a:rPr>
              <a:t>01</a:t>
            </a:r>
            <a:r>
              <a:rPr lang="en-US" altLang="zh-CN" sz="2000" dirty="0">
                <a:solidFill>
                  <a:srgbClr val="000000"/>
                </a:solidFill>
                <a:ea typeface="楷体_GB2312" pitchFamily="49" charset="-122"/>
              </a:rPr>
              <a:t>”</a:t>
            </a:r>
            <a:r>
              <a:rPr lang="zh-CN" altLang="en-US" sz="2000" dirty="0">
                <a:solidFill>
                  <a:srgbClr val="000000"/>
                </a:solidFill>
                <a:latin typeface="楷体_GB2312" pitchFamily="49" charset="-122"/>
                <a:ea typeface="楷体_GB2312" pitchFamily="49" charset="-122"/>
              </a:rPr>
              <a:t>，你可以认为是</a:t>
            </a:r>
            <a:r>
              <a:rPr lang="zh-CN" altLang="en-US" sz="2000" dirty="0">
                <a:solidFill>
                  <a:srgbClr val="000000"/>
                </a:solidFill>
                <a:ea typeface="楷体_GB2312" pitchFamily="49" charset="-122"/>
              </a:rPr>
              <a:t>“</a:t>
            </a:r>
            <a:r>
              <a:rPr lang="en-US" altLang="zh-CN" sz="2000" dirty="0">
                <a:solidFill>
                  <a:srgbClr val="000000"/>
                </a:solidFill>
                <a:latin typeface="楷体_GB2312" pitchFamily="49" charset="-122"/>
                <a:ea typeface="楷体_GB2312" pitchFamily="49" charset="-122"/>
              </a:rPr>
              <a:t>D</a:t>
            </a:r>
            <a:r>
              <a:rPr lang="en-US" altLang="zh-CN" sz="2000" dirty="0">
                <a:solidFill>
                  <a:srgbClr val="000000"/>
                </a:solidFill>
                <a:ea typeface="楷体_GB2312" pitchFamily="49" charset="-122"/>
              </a:rPr>
              <a:t>”</a:t>
            </a:r>
            <a:r>
              <a:rPr lang="zh-CN" altLang="en-US" sz="2000" dirty="0">
                <a:solidFill>
                  <a:srgbClr val="000000"/>
                </a:solidFill>
                <a:latin typeface="楷体_GB2312" pitchFamily="49" charset="-122"/>
                <a:ea typeface="楷体_GB2312" pitchFamily="49" charset="-122"/>
              </a:rPr>
              <a:t>，也可以认为是</a:t>
            </a:r>
            <a:r>
              <a:rPr lang="zh-CN" altLang="en-US" sz="2000" dirty="0">
                <a:solidFill>
                  <a:srgbClr val="000000"/>
                </a:solidFill>
                <a:ea typeface="楷体_GB2312" pitchFamily="49" charset="-122"/>
              </a:rPr>
              <a:t>“</a:t>
            </a:r>
            <a:r>
              <a:rPr lang="en-US" altLang="zh-CN" sz="2000" dirty="0">
                <a:solidFill>
                  <a:srgbClr val="000000"/>
                </a:solidFill>
                <a:latin typeface="楷体_GB2312" pitchFamily="49" charset="-122"/>
                <a:ea typeface="楷体_GB2312" pitchFamily="49" charset="-122"/>
              </a:rPr>
              <a:t>AB</a:t>
            </a:r>
            <a:r>
              <a:rPr lang="en-US" altLang="zh-CN" sz="2000" dirty="0">
                <a:solidFill>
                  <a:srgbClr val="000000"/>
                </a:solidFill>
                <a:ea typeface="楷体_GB2312" pitchFamily="49" charset="-122"/>
              </a:rPr>
              <a:t>”</a:t>
            </a:r>
            <a:r>
              <a:rPr lang="zh-CN" altLang="en-US" sz="2000" dirty="0">
                <a:solidFill>
                  <a:srgbClr val="000000"/>
                </a:solidFill>
                <a:latin typeface="楷体_GB2312" pitchFamily="49" charset="-122"/>
                <a:ea typeface="楷体_GB2312" pitchFamily="49" charset="-122"/>
              </a:rPr>
              <a:t>。</a:t>
            </a:r>
          </a:p>
        </p:txBody>
      </p:sp>
      <p:sp>
        <p:nvSpPr>
          <p:cNvPr id="527369" name="Text Box 9"/>
          <p:cNvSpPr txBox="1"/>
          <p:nvPr/>
        </p:nvSpPr>
        <p:spPr>
          <a:xfrm>
            <a:off x="228600" y="5410200"/>
            <a:ext cx="8686800" cy="10985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50000"/>
              </a:spcBef>
              <a:buClrTx/>
              <a:buSzPct val="100000"/>
              <a:buNone/>
            </a:pPr>
            <a:r>
              <a:rPr lang="zh-CN" altLang="en-US" sz="2000" dirty="0">
                <a:solidFill>
                  <a:srgbClr val="CC6600"/>
                </a:solidFill>
                <a:latin typeface="楷体_GB2312" pitchFamily="49" charset="-122"/>
                <a:ea typeface="楷体_GB2312" pitchFamily="49" charset="-122"/>
              </a:rPr>
              <a:t>原因：</a:t>
            </a:r>
          </a:p>
          <a:p>
            <a:pPr marL="0" lvl="0" indent="0" algn="just" eaLnBrk="1" hangingPunct="1">
              <a:spcBef>
                <a:spcPct val="30000"/>
              </a:spcBef>
              <a:buClrTx/>
              <a:buSzPct val="100000"/>
              <a:buNone/>
            </a:pPr>
            <a:r>
              <a:rPr lang="zh-CN" altLang="en-US" sz="2000" dirty="0">
                <a:solidFill>
                  <a:srgbClr val="CC6600"/>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因为这四个字符的编码不是前缀码（前缀码要求任一字符的编码均非其他字符编码的前缀），因而无法获得唯一的译码。</a:t>
            </a:r>
            <a:endParaRPr lang="zh-CN" altLang="en-US" sz="2000" dirty="0">
              <a:solidFill>
                <a:srgbClr val="D60093"/>
              </a:solidFill>
              <a:latin typeface="楷体_GB2312" pitchFamily="49" charset="-122"/>
              <a:ea typeface="楷体_GB2312" pitchFamily="49" charset="-122"/>
            </a:endParaRPr>
          </a:p>
        </p:txBody>
      </p:sp>
      <p:sp>
        <p:nvSpPr>
          <p:cNvPr id="527370" name="Text Box 10"/>
          <p:cNvSpPr txBox="1"/>
          <p:nvPr/>
        </p:nvSpPr>
        <p:spPr>
          <a:xfrm>
            <a:off x="152400" y="5410200"/>
            <a:ext cx="8686800" cy="7937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50000"/>
              </a:spcBef>
              <a:buClrTx/>
              <a:buSzPct val="100000"/>
              <a:buNone/>
            </a:pPr>
            <a:r>
              <a:rPr lang="zh-CN" altLang="en-US" sz="2000" dirty="0">
                <a:solidFill>
                  <a:srgbClr val="008000"/>
                </a:solidFill>
                <a:latin typeface="楷体_GB2312" pitchFamily="49" charset="-122"/>
                <a:ea typeface="楷体_GB2312" pitchFamily="49" charset="-122"/>
              </a:rPr>
              <a:t>解决方案：</a:t>
            </a:r>
          </a:p>
          <a:p>
            <a:pPr marL="0" lvl="0" indent="0" algn="just" eaLnBrk="1" hangingPunct="1">
              <a:spcBef>
                <a:spcPct val="30000"/>
              </a:spcBef>
              <a:buClrTx/>
              <a:buSzPct val="100000"/>
              <a:buNone/>
            </a:pPr>
            <a:r>
              <a:rPr lang="zh-CN" altLang="en-US" sz="2000" dirty="0">
                <a:solidFill>
                  <a:srgbClr val="000000"/>
                </a:solidFill>
                <a:latin typeface="楷体_GB2312" pitchFamily="49" charset="-122"/>
                <a:ea typeface="楷体_GB2312" pitchFamily="49" charset="-122"/>
              </a:rPr>
              <a:t>	利用哈夫曼树构造出使电文代码总长最短的编码方案。</a:t>
            </a:r>
          </a:p>
        </p:txBody>
      </p:sp>
      <p:grpSp>
        <p:nvGrpSpPr>
          <p:cNvPr id="3" name="Group 11"/>
          <p:cNvGrpSpPr/>
          <p:nvPr/>
        </p:nvGrpSpPr>
        <p:grpSpPr>
          <a:xfrm>
            <a:off x="206375" y="765175"/>
            <a:ext cx="8686800" cy="5791200"/>
            <a:chOff x="96" y="720"/>
            <a:chExt cx="5472" cy="1872"/>
          </a:xfrm>
        </p:grpSpPr>
        <p:sp>
          <p:nvSpPr>
            <p:cNvPr id="188426" name="Rectangle 12" descr="empty"/>
            <p:cNvSpPr/>
            <p:nvPr/>
          </p:nvSpPr>
          <p:spPr>
            <a:xfrm>
              <a:off x="96" y="720"/>
              <a:ext cx="5472" cy="1872"/>
            </a:xfrm>
            <a:prstGeom prst="rect">
              <a:avLst/>
            </a:prstGeom>
            <a:blipFill rotWithShape="1">
              <a:blip r:embed="rId4"/>
              <a:stretch>
                <a:fillRect/>
              </a:stretch>
            </a:blipFill>
            <a:ln w="9525" cap="flat" cmpd="sng">
              <a:solidFill>
                <a:schemeClr val="hlink"/>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8427" name="Text Box 13" descr="empty"/>
            <p:cNvSpPr txBox="1"/>
            <p:nvPr/>
          </p:nvSpPr>
          <p:spPr>
            <a:xfrm>
              <a:off x="144" y="778"/>
              <a:ext cx="5376" cy="1505"/>
            </a:xfrm>
            <a:prstGeom prst="rect">
              <a:avLst/>
            </a:prstGeom>
            <a:blipFill rotWithShape="1">
              <a:blip r:embed="rId4"/>
              <a:stretch>
                <a:fillRect/>
              </a:stretch>
            </a:blip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50000"/>
                </a:spcBef>
                <a:buClrTx/>
                <a:buSzPct val="100000"/>
                <a:buNone/>
              </a:pPr>
              <a:r>
                <a:rPr lang="zh-CN" altLang="en-US" sz="1800" dirty="0">
                  <a:solidFill>
                    <a:srgbClr val="FF3300"/>
                  </a:solidFill>
                </a:rPr>
                <a:t>具体方法：</a:t>
              </a:r>
            </a:p>
            <a:p>
              <a:pPr marL="0" lvl="0" indent="0" algn="just" eaLnBrk="1" hangingPunct="1">
                <a:spcBef>
                  <a:spcPct val="50000"/>
                </a:spcBef>
                <a:buClrTx/>
                <a:buSzPct val="100000"/>
                <a:buNone/>
              </a:pPr>
              <a:r>
                <a:rPr lang="zh-CN" altLang="en-US" sz="1800" b="0" dirty="0">
                  <a:solidFill>
                    <a:srgbClr val="000000"/>
                  </a:solidFill>
                </a:rPr>
                <a:t>	</a:t>
              </a:r>
              <a:r>
                <a:rPr lang="zh-CN" altLang="en-US" sz="2300" b="0" dirty="0">
                  <a:solidFill>
                    <a:srgbClr val="000000"/>
                  </a:solidFill>
                  <a:latin typeface="楷体_GB2312" pitchFamily="49" charset="-122"/>
                  <a:ea typeface="楷体_GB2312" pitchFamily="49" charset="-122"/>
                </a:rPr>
                <a:t>设需要编码的字符集合为</a:t>
              </a:r>
              <a:r>
                <a:rPr lang="en-US" altLang="zh-CN" sz="2300" b="0" dirty="0">
                  <a:solidFill>
                    <a:srgbClr val="000000"/>
                  </a:solidFill>
                  <a:latin typeface="楷体_GB2312" pitchFamily="49" charset="-122"/>
                  <a:ea typeface="楷体_GB2312" pitchFamily="49" charset="-122"/>
                </a:rPr>
                <a:t>{C1</a:t>
              </a:r>
              <a:r>
                <a:rPr lang="zh-CN" altLang="en-US" sz="2300" b="0" dirty="0">
                  <a:solidFill>
                    <a:srgbClr val="000000"/>
                  </a:solidFill>
                  <a:latin typeface="楷体_GB2312" pitchFamily="49" charset="-122"/>
                  <a:ea typeface="楷体_GB2312" pitchFamily="49" charset="-122"/>
                </a:rPr>
                <a:t>、</a:t>
              </a:r>
              <a:r>
                <a:rPr lang="en-US" altLang="zh-CN" sz="2300" b="0" dirty="0">
                  <a:solidFill>
                    <a:srgbClr val="000000"/>
                  </a:solidFill>
                  <a:latin typeface="楷体_GB2312" pitchFamily="49" charset="-122"/>
                  <a:ea typeface="楷体_GB2312" pitchFamily="49" charset="-122"/>
                </a:rPr>
                <a:t>C2</a:t>
              </a:r>
              <a:r>
                <a:rPr lang="zh-CN" altLang="en-US" sz="2300" b="0" dirty="0">
                  <a:solidFill>
                    <a:srgbClr val="000000"/>
                  </a:solidFill>
                  <a:latin typeface="楷体_GB2312" pitchFamily="49" charset="-122"/>
                  <a:ea typeface="楷体_GB2312" pitchFamily="49" charset="-122"/>
                </a:rPr>
                <a:t>、</a:t>
              </a:r>
              <a:r>
                <a:rPr lang="en-US" altLang="zh-CN" sz="2300" b="0" dirty="0">
                  <a:solidFill>
                    <a:srgbClr val="000000"/>
                  </a:solidFill>
                  <a:ea typeface="楷体_GB2312" pitchFamily="49" charset="-122"/>
                </a:rPr>
                <a:t>…</a:t>
              </a:r>
              <a:r>
                <a:rPr lang="zh-CN" altLang="en-US" sz="2300" b="0" dirty="0">
                  <a:solidFill>
                    <a:srgbClr val="000000"/>
                  </a:solidFill>
                  <a:latin typeface="楷体_GB2312" pitchFamily="49" charset="-122"/>
                  <a:ea typeface="楷体_GB2312" pitchFamily="49" charset="-122"/>
                </a:rPr>
                <a:t>、</a:t>
              </a:r>
              <a:r>
                <a:rPr lang="en-US" altLang="zh-CN" sz="2300" b="0" dirty="0">
                  <a:solidFill>
                    <a:srgbClr val="000000"/>
                  </a:solidFill>
                  <a:latin typeface="楷体_GB2312" pitchFamily="49" charset="-122"/>
                  <a:ea typeface="楷体_GB2312" pitchFamily="49" charset="-122"/>
                </a:rPr>
                <a:t>Cn}</a:t>
              </a:r>
              <a:r>
                <a:rPr lang="zh-CN" altLang="en-US" sz="2300" b="0" dirty="0">
                  <a:solidFill>
                    <a:srgbClr val="000000"/>
                  </a:solidFill>
                  <a:latin typeface="楷体_GB2312" pitchFamily="49" charset="-122"/>
                  <a:ea typeface="楷体_GB2312" pitchFamily="49" charset="-122"/>
                </a:rPr>
                <a:t>，它们在电文中出现的次数或频率集合为</a:t>
              </a:r>
              <a:r>
                <a:rPr lang="en-US" altLang="zh-CN" sz="2300" b="0" dirty="0">
                  <a:solidFill>
                    <a:srgbClr val="000000"/>
                  </a:solidFill>
                  <a:latin typeface="楷体_GB2312" pitchFamily="49" charset="-122"/>
                  <a:ea typeface="楷体_GB2312" pitchFamily="49" charset="-122"/>
                </a:rPr>
                <a:t>{W1</a:t>
              </a:r>
              <a:r>
                <a:rPr lang="zh-CN" altLang="en-US" sz="2300" b="0" dirty="0">
                  <a:solidFill>
                    <a:srgbClr val="000000"/>
                  </a:solidFill>
                  <a:latin typeface="楷体_GB2312" pitchFamily="49" charset="-122"/>
                  <a:ea typeface="楷体_GB2312" pitchFamily="49" charset="-122"/>
                </a:rPr>
                <a:t>、</a:t>
              </a:r>
              <a:r>
                <a:rPr lang="en-US" altLang="zh-CN" sz="2300" b="0" dirty="0">
                  <a:solidFill>
                    <a:srgbClr val="000000"/>
                  </a:solidFill>
                  <a:latin typeface="楷体_GB2312" pitchFamily="49" charset="-122"/>
                  <a:ea typeface="楷体_GB2312" pitchFamily="49" charset="-122"/>
                </a:rPr>
                <a:t>W2</a:t>
              </a:r>
              <a:r>
                <a:rPr lang="zh-CN" altLang="en-US" sz="2300" b="0" dirty="0">
                  <a:solidFill>
                    <a:srgbClr val="000000"/>
                  </a:solidFill>
                  <a:latin typeface="楷体_GB2312" pitchFamily="49" charset="-122"/>
                  <a:ea typeface="楷体_GB2312" pitchFamily="49" charset="-122"/>
                </a:rPr>
                <a:t>、</a:t>
              </a:r>
              <a:r>
                <a:rPr lang="en-US" altLang="zh-CN" sz="2300" b="0" dirty="0">
                  <a:solidFill>
                    <a:srgbClr val="000000"/>
                  </a:solidFill>
                  <a:ea typeface="楷体_GB2312" pitchFamily="49" charset="-122"/>
                </a:rPr>
                <a:t>…</a:t>
              </a:r>
              <a:r>
                <a:rPr lang="zh-CN" altLang="en-US" sz="2300" b="0" dirty="0">
                  <a:solidFill>
                    <a:srgbClr val="000000"/>
                  </a:solidFill>
                  <a:latin typeface="楷体_GB2312" pitchFamily="49" charset="-122"/>
                  <a:ea typeface="楷体_GB2312" pitchFamily="49" charset="-122"/>
                </a:rPr>
                <a:t>、</a:t>
              </a:r>
              <a:r>
                <a:rPr lang="en-US" altLang="zh-CN" sz="2300" b="0" dirty="0">
                  <a:solidFill>
                    <a:srgbClr val="000000"/>
                  </a:solidFill>
                  <a:latin typeface="楷体_GB2312" pitchFamily="49" charset="-122"/>
                  <a:ea typeface="楷体_GB2312" pitchFamily="49" charset="-122"/>
                </a:rPr>
                <a:t>Wn}</a:t>
              </a:r>
              <a:r>
                <a:rPr lang="zh-CN" altLang="en-US" sz="2300" b="0" dirty="0">
                  <a:solidFill>
                    <a:srgbClr val="000000"/>
                  </a:solidFill>
                  <a:latin typeface="楷体_GB2312" pitchFamily="49" charset="-122"/>
                  <a:ea typeface="楷体_GB2312" pitchFamily="49" charset="-122"/>
                </a:rPr>
                <a:t>。以</a:t>
              </a:r>
              <a:r>
                <a:rPr lang="en-US" altLang="zh-CN" sz="2300" b="0" dirty="0">
                  <a:solidFill>
                    <a:srgbClr val="000000"/>
                  </a:solidFill>
                  <a:latin typeface="楷体_GB2312" pitchFamily="49" charset="-122"/>
                  <a:ea typeface="楷体_GB2312" pitchFamily="49" charset="-122"/>
                </a:rPr>
                <a:t>C1</a:t>
              </a:r>
              <a:r>
                <a:rPr lang="zh-CN" altLang="en-US" sz="2300" b="0" dirty="0">
                  <a:solidFill>
                    <a:srgbClr val="000000"/>
                  </a:solidFill>
                  <a:latin typeface="楷体_GB2312" pitchFamily="49" charset="-122"/>
                  <a:ea typeface="楷体_GB2312" pitchFamily="49" charset="-122"/>
                </a:rPr>
                <a:t>、</a:t>
              </a:r>
              <a:r>
                <a:rPr lang="en-US" altLang="zh-CN" sz="2300" b="0" dirty="0">
                  <a:solidFill>
                    <a:srgbClr val="000000"/>
                  </a:solidFill>
                  <a:latin typeface="楷体_GB2312" pitchFamily="49" charset="-122"/>
                  <a:ea typeface="楷体_GB2312" pitchFamily="49" charset="-122"/>
                </a:rPr>
                <a:t>C2</a:t>
              </a:r>
              <a:r>
                <a:rPr lang="zh-CN" altLang="en-US" sz="2300" b="0" dirty="0">
                  <a:solidFill>
                    <a:srgbClr val="000000"/>
                  </a:solidFill>
                  <a:latin typeface="楷体_GB2312" pitchFamily="49" charset="-122"/>
                  <a:ea typeface="楷体_GB2312" pitchFamily="49" charset="-122"/>
                </a:rPr>
                <a:t>、</a:t>
              </a:r>
              <a:r>
                <a:rPr lang="en-US" altLang="zh-CN" sz="2300" b="0" dirty="0">
                  <a:solidFill>
                    <a:srgbClr val="000000"/>
                  </a:solidFill>
                  <a:ea typeface="楷体_GB2312" pitchFamily="49" charset="-122"/>
                </a:rPr>
                <a:t>…</a:t>
              </a:r>
              <a:r>
                <a:rPr lang="zh-CN" altLang="en-US" sz="2300" b="0" dirty="0">
                  <a:solidFill>
                    <a:srgbClr val="000000"/>
                  </a:solidFill>
                  <a:latin typeface="楷体_GB2312" pitchFamily="49" charset="-122"/>
                  <a:ea typeface="楷体_GB2312" pitchFamily="49" charset="-122"/>
                </a:rPr>
                <a:t>、</a:t>
              </a:r>
              <a:r>
                <a:rPr lang="en-US" altLang="zh-CN" sz="2300" b="0" dirty="0">
                  <a:solidFill>
                    <a:srgbClr val="000000"/>
                  </a:solidFill>
                  <a:latin typeface="楷体_GB2312" pitchFamily="49" charset="-122"/>
                  <a:ea typeface="楷体_GB2312" pitchFamily="49" charset="-122"/>
                </a:rPr>
                <a:t>Cn</a:t>
              </a:r>
              <a:r>
                <a:rPr lang="zh-CN" altLang="en-US" sz="2300" b="0" dirty="0">
                  <a:solidFill>
                    <a:srgbClr val="000000"/>
                  </a:solidFill>
                  <a:latin typeface="楷体_GB2312" pitchFamily="49" charset="-122"/>
                  <a:ea typeface="楷体_GB2312" pitchFamily="49" charset="-122"/>
                </a:rPr>
                <a:t>作为</a:t>
              </a:r>
              <a:r>
                <a:rPr lang="zh-CN" altLang="en-US" sz="2300" dirty="0">
                  <a:solidFill>
                    <a:srgbClr val="3B812F"/>
                  </a:solidFill>
                  <a:latin typeface="楷体_GB2312" pitchFamily="49" charset="-122"/>
                  <a:ea typeface="楷体_GB2312" pitchFamily="49" charset="-122"/>
                </a:rPr>
                <a:t>叶结点</a:t>
              </a:r>
              <a:r>
                <a:rPr lang="zh-CN" altLang="en-US" sz="2300" b="0" dirty="0">
                  <a:solidFill>
                    <a:srgbClr val="000000"/>
                  </a:solidFill>
                  <a:latin typeface="楷体_GB2312" pitchFamily="49" charset="-122"/>
                  <a:ea typeface="楷体_GB2312" pitchFamily="49" charset="-122"/>
                </a:rPr>
                <a:t>，</a:t>
              </a:r>
              <a:r>
                <a:rPr lang="en-US" altLang="zh-CN" sz="2300" b="0" dirty="0">
                  <a:solidFill>
                    <a:srgbClr val="000000"/>
                  </a:solidFill>
                  <a:latin typeface="楷体_GB2312" pitchFamily="49" charset="-122"/>
                  <a:ea typeface="楷体_GB2312" pitchFamily="49" charset="-122"/>
                </a:rPr>
                <a:t>W1</a:t>
              </a:r>
              <a:r>
                <a:rPr lang="zh-CN" altLang="en-US" sz="2300" b="0" dirty="0">
                  <a:solidFill>
                    <a:srgbClr val="000000"/>
                  </a:solidFill>
                  <a:latin typeface="楷体_GB2312" pitchFamily="49" charset="-122"/>
                  <a:ea typeface="楷体_GB2312" pitchFamily="49" charset="-122"/>
                </a:rPr>
                <a:t>、</a:t>
              </a:r>
              <a:r>
                <a:rPr lang="en-US" altLang="zh-CN" sz="2300" b="0" dirty="0">
                  <a:solidFill>
                    <a:srgbClr val="000000"/>
                  </a:solidFill>
                  <a:latin typeface="楷体_GB2312" pitchFamily="49" charset="-122"/>
                  <a:ea typeface="楷体_GB2312" pitchFamily="49" charset="-122"/>
                </a:rPr>
                <a:t>W2</a:t>
              </a:r>
              <a:r>
                <a:rPr lang="zh-CN" altLang="en-US" sz="2300" b="0" dirty="0">
                  <a:solidFill>
                    <a:srgbClr val="000000"/>
                  </a:solidFill>
                  <a:latin typeface="楷体_GB2312" pitchFamily="49" charset="-122"/>
                  <a:ea typeface="楷体_GB2312" pitchFamily="49" charset="-122"/>
                </a:rPr>
                <a:t>、</a:t>
              </a:r>
              <a:r>
                <a:rPr lang="en-US" altLang="zh-CN" sz="2300" b="0" dirty="0">
                  <a:solidFill>
                    <a:srgbClr val="000000"/>
                  </a:solidFill>
                  <a:ea typeface="楷体_GB2312" pitchFamily="49" charset="-122"/>
                </a:rPr>
                <a:t>…</a:t>
              </a:r>
              <a:r>
                <a:rPr lang="zh-CN" altLang="en-US" sz="2300" b="0" dirty="0">
                  <a:solidFill>
                    <a:srgbClr val="000000"/>
                  </a:solidFill>
                  <a:latin typeface="楷体_GB2312" pitchFamily="49" charset="-122"/>
                  <a:ea typeface="楷体_GB2312" pitchFamily="49" charset="-122"/>
                </a:rPr>
                <a:t>、</a:t>
              </a:r>
              <a:r>
                <a:rPr lang="en-US" altLang="zh-CN" sz="2300" b="0" dirty="0">
                  <a:solidFill>
                    <a:srgbClr val="000000"/>
                  </a:solidFill>
                  <a:latin typeface="楷体_GB2312" pitchFamily="49" charset="-122"/>
                  <a:ea typeface="楷体_GB2312" pitchFamily="49" charset="-122"/>
                </a:rPr>
                <a:t>Wn</a:t>
              </a:r>
              <a:r>
                <a:rPr lang="zh-CN" altLang="en-US" sz="2300" b="0" dirty="0">
                  <a:solidFill>
                    <a:srgbClr val="000000"/>
                  </a:solidFill>
                  <a:latin typeface="楷体_GB2312" pitchFamily="49" charset="-122"/>
                  <a:ea typeface="楷体_GB2312" pitchFamily="49" charset="-122"/>
                </a:rPr>
                <a:t>作为它们的</a:t>
              </a:r>
              <a:r>
                <a:rPr lang="zh-CN" altLang="en-US" sz="2300" dirty="0">
                  <a:solidFill>
                    <a:srgbClr val="3B812F"/>
                  </a:solidFill>
                  <a:latin typeface="楷体_GB2312" pitchFamily="49" charset="-122"/>
                  <a:ea typeface="楷体_GB2312" pitchFamily="49" charset="-122"/>
                </a:rPr>
                <a:t>权值</a:t>
              </a:r>
              <a:r>
                <a:rPr lang="zh-CN" altLang="en-US" sz="2300" b="0" dirty="0">
                  <a:solidFill>
                    <a:srgbClr val="000000"/>
                  </a:solidFill>
                  <a:latin typeface="楷体_GB2312" pitchFamily="49" charset="-122"/>
                  <a:ea typeface="楷体_GB2312" pitchFamily="49" charset="-122"/>
                </a:rPr>
                <a:t>，构造一棵</a:t>
              </a:r>
              <a:r>
                <a:rPr lang="zh-CN" altLang="en-US" sz="2300" dirty="0">
                  <a:solidFill>
                    <a:srgbClr val="3B812F"/>
                  </a:solidFill>
                  <a:latin typeface="楷体_GB2312" pitchFamily="49" charset="-122"/>
                  <a:ea typeface="楷体_GB2312" pitchFamily="49" charset="-122"/>
                </a:rPr>
                <a:t>哈夫曼树</a:t>
              </a:r>
              <a:r>
                <a:rPr lang="zh-CN" altLang="en-US" sz="2300" b="0" dirty="0">
                  <a:solidFill>
                    <a:srgbClr val="000000"/>
                  </a:solidFill>
                  <a:latin typeface="楷体_GB2312" pitchFamily="49" charset="-122"/>
                  <a:ea typeface="楷体_GB2312" pitchFamily="49" charset="-122"/>
                </a:rPr>
                <a:t>，规定哈夫曼树中的</a:t>
              </a:r>
              <a:r>
                <a:rPr lang="zh-CN" altLang="en-US" sz="2300" dirty="0">
                  <a:solidFill>
                    <a:srgbClr val="D60093"/>
                  </a:solidFill>
                  <a:latin typeface="楷体_GB2312" pitchFamily="49" charset="-122"/>
                  <a:ea typeface="楷体_GB2312" pitchFamily="49" charset="-122"/>
                </a:rPr>
                <a:t>左分支代表</a:t>
              </a:r>
              <a:r>
                <a:rPr lang="en-US" altLang="zh-CN" sz="2300" dirty="0">
                  <a:solidFill>
                    <a:srgbClr val="D60093"/>
                  </a:solidFill>
                  <a:latin typeface="楷体_GB2312" pitchFamily="49" charset="-122"/>
                  <a:ea typeface="楷体_GB2312" pitchFamily="49" charset="-122"/>
                </a:rPr>
                <a:t>0</a:t>
              </a:r>
              <a:r>
                <a:rPr lang="zh-CN" altLang="en-US" sz="2300" b="0" dirty="0">
                  <a:solidFill>
                    <a:srgbClr val="000000"/>
                  </a:solidFill>
                  <a:latin typeface="楷体_GB2312" pitchFamily="49" charset="-122"/>
                  <a:ea typeface="楷体_GB2312" pitchFamily="49" charset="-122"/>
                </a:rPr>
                <a:t>，</a:t>
              </a:r>
              <a:r>
                <a:rPr lang="zh-CN" altLang="en-US" sz="2300" dirty="0">
                  <a:solidFill>
                    <a:srgbClr val="D60093"/>
                  </a:solidFill>
                  <a:latin typeface="楷体_GB2312" pitchFamily="49" charset="-122"/>
                  <a:ea typeface="楷体_GB2312" pitchFamily="49" charset="-122"/>
                </a:rPr>
                <a:t>右分支代表</a:t>
              </a:r>
              <a:r>
                <a:rPr lang="en-US" altLang="zh-CN" sz="2300" dirty="0">
                  <a:solidFill>
                    <a:srgbClr val="D60093"/>
                  </a:solidFill>
                  <a:latin typeface="楷体_GB2312" pitchFamily="49" charset="-122"/>
                  <a:ea typeface="楷体_GB2312" pitchFamily="49" charset="-122"/>
                </a:rPr>
                <a:t>1</a:t>
              </a:r>
              <a:r>
                <a:rPr lang="zh-CN" altLang="en-US" sz="2300" b="0" dirty="0">
                  <a:solidFill>
                    <a:srgbClr val="000000"/>
                  </a:solidFill>
                  <a:latin typeface="楷体_GB2312" pitchFamily="49" charset="-122"/>
                  <a:ea typeface="楷体_GB2312" pitchFamily="49" charset="-122"/>
                </a:rPr>
                <a:t>，则从根结点到每个叶结点所经过的路径分支组成的</a:t>
              </a:r>
              <a:r>
                <a:rPr lang="en-US" altLang="zh-CN" sz="2300" b="0" dirty="0">
                  <a:solidFill>
                    <a:srgbClr val="000000"/>
                  </a:solidFill>
                  <a:latin typeface="楷体_GB2312" pitchFamily="49" charset="-122"/>
                  <a:ea typeface="楷体_GB2312" pitchFamily="49" charset="-122"/>
                </a:rPr>
                <a:t>0</a:t>
              </a:r>
              <a:r>
                <a:rPr lang="zh-CN" altLang="en-US" sz="2300" b="0" dirty="0">
                  <a:solidFill>
                    <a:srgbClr val="000000"/>
                  </a:solidFill>
                  <a:latin typeface="楷体_GB2312" pitchFamily="49" charset="-122"/>
                  <a:ea typeface="楷体_GB2312" pitchFamily="49" charset="-122"/>
                </a:rPr>
                <a:t>或</a:t>
              </a:r>
              <a:r>
                <a:rPr lang="en-US" altLang="zh-CN" sz="2300" b="0" dirty="0">
                  <a:solidFill>
                    <a:srgbClr val="000000"/>
                  </a:solidFill>
                  <a:latin typeface="楷体_GB2312" pitchFamily="49" charset="-122"/>
                  <a:ea typeface="楷体_GB2312" pitchFamily="49" charset="-122"/>
                </a:rPr>
                <a:t>1</a:t>
              </a:r>
              <a:r>
                <a:rPr lang="zh-CN" altLang="en-US" sz="2300" b="0" dirty="0">
                  <a:solidFill>
                    <a:srgbClr val="000000"/>
                  </a:solidFill>
                  <a:latin typeface="楷体_GB2312" pitchFamily="49" charset="-122"/>
                  <a:ea typeface="楷体_GB2312" pitchFamily="49" charset="-122"/>
                </a:rPr>
                <a:t>序列作为该叶结点对应字符的编码，我们称之为</a:t>
              </a:r>
              <a:r>
                <a:rPr lang="zh-CN" altLang="en-US" sz="2300" dirty="0">
                  <a:solidFill>
                    <a:srgbClr val="D60093"/>
                  </a:solidFill>
                  <a:latin typeface="楷体_GB2312" pitchFamily="49" charset="-122"/>
                  <a:ea typeface="楷体_GB2312" pitchFamily="49" charset="-122"/>
                </a:rPr>
                <a:t>哈夫曼编码</a:t>
              </a:r>
              <a:r>
                <a:rPr lang="zh-CN" altLang="en-US" sz="2300" b="0" dirty="0">
                  <a:solidFill>
                    <a:srgbClr val="000000"/>
                  </a:solidFill>
                  <a:latin typeface="楷体_GB2312" pitchFamily="49" charset="-122"/>
                  <a:ea typeface="楷体_GB2312" pitchFamily="49" charset="-122"/>
                </a:rPr>
                <a:t>。</a:t>
              </a:r>
            </a:p>
            <a:p>
              <a:pPr marL="457200" lvl="1" indent="0">
                <a:lnSpc>
                  <a:spcPct val="120000"/>
                </a:lnSpc>
                <a:buClr>
                  <a:srgbClr val="006600"/>
                </a:buClr>
                <a:buSzPct val="110000"/>
                <a:buNone/>
              </a:pPr>
              <a:r>
                <a:rPr lang="zh-CN" altLang="en-US" sz="1800" b="0" dirty="0">
                  <a:solidFill>
                    <a:srgbClr val="00339A"/>
                  </a:solidFill>
                  <a:latin typeface="楷体_GB2312" pitchFamily="49" charset="-122"/>
                  <a:ea typeface="楷体_GB2312" pitchFamily="49" charset="-122"/>
                </a:rPr>
                <a:t>哈夫曼编码</a:t>
              </a:r>
            </a:p>
            <a:p>
              <a:pPr marL="457200" lvl="1" indent="0">
                <a:lnSpc>
                  <a:spcPct val="110000"/>
                </a:lnSpc>
                <a:buClr>
                  <a:srgbClr val="006600"/>
                </a:buClr>
                <a:buSzPct val="100000"/>
                <a:buChar char="Ø"/>
              </a:pPr>
              <a:r>
                <a:rPr lang="zh-CN" altLang="en-US" sz="1800" b="0" dirty="0">
                  <a:solidFill>
                    <a:srgbClr val="000000"/>
                  </a:solidFill>
                  <a:latin typeface="楷体_GB2312" pitchFamily="49" charset="-122"/>
                  <a:ea typeface="楷体_GB2312" pitchFamily="49" charset="-122"/>
                </a:rPr>
                <a:t> </a:t>
              </a:r>
              <a:r>
                <a:rPr lang="zh-CN" altLang="en-US" sz="2300" dirty="0">
                  <a:solidFill>
                    <a:srgbClr val="000000"/>
                  </a:solidFill>
                  <a:latin typeface="楷体_GB2312" pitchFamily="49" charset="-122"/>
                  <a:ea typeface="楷体_GB2312" pitchFamily="49" charset="-122"/>
                </a:rPr>
                <a:t>以字符的频度为权构造哈夫曼树</a:t>
              </a:r>
            </a:p>
            <a:p>
              <a:pPr marL="457200" lvl="1" indent="0">
                <a:lnSpc>
                  <a:spcPct val="110000"/>
                </a:lnSpc>
                <a:buClr>
                  <a:srgbClr val="006600"/>
                </a:buClr>
                <a:buSzPct val="100000"/>
                <a:buChar char="Ø"/>
              </a:pPr>
              <a:r>
                <a:rPr lang="zh-CN" altLang="en-US" sz="2300" dirty="0">
                  <a:solidFill>
                    <a:srgbClr val="000000"/>
                  </a:solidFill>
                  <a:latin typeface="楷体_GB2312" pitchFamily="49" charset="-122"/>
                  <a:ea typeface="楷体_GB2312" pitchFamily="49" charset="-122"/>
                </a:rPr>
                <a:t> 左分支表示</a:t>
              </a:r>
              <a:r>
                <a:rPr lang="en-US" altLang="zh-CN" sz="2300" dirty="0">
                  <a:solidFill>
                    <a:srgbClr val="000000"/>
                  </a:solidFill>
                  <a:latin typeface="楷体_GB2312" pitchFamily="49" charset="-122"/>
                  <a:ea typeface="楷体_GB2312" pitchFamily="49" charset="-122"/>
                </a:rPr>
                <a:t>0</a:t>
              </a:r>
              <a:r>
                <a:rPr lang="zh-CN" altLang="en-US" sz="2300" dirty="0">
                  <a:solidFill>
                    <a:srgbClr val="000000"/>
                  </a:solidFill>
                  <a:latin typeface="楷体_GB2312" pitchFamily="49" charset="-122"/>
                  <a:ea typeface="楷体_GB2312" pitchFamily="49" charset="-122"/>
                </a:rPr>
                <a:t>，右分支表示</a:t>
              </a:r>
              <a:r>
                <a:rPr lang="en-US" altLang="zh-CN" sz="2300" dirty="0">
                  <a:solidFill>
                    <a:srgbClr val="000000"/>
                  </a:solidFill>
                  <a:latin typeface="楷体_GB2312" pitchFamily="49" charset="-122"/>
                  <a:ea typeface="楷体_GB2312" pitchFamily="49" charset="-122"/>
                </a:rPr>
                <a:t>1</a:t>
              </a:r>
            </a:p>
            <a:p>
              <a:pPr marL="457200" lvl="1" indent="0">
                <a:lnSpc>
                  <a:spcPct val="110000"/>
                </a:lnSpc>
                <a:buClr>
                  <a:srgbClr val="006600"/>
                </a:buClr>
                <a:buSzPct val="100000"/>
                <a:buChar char="Ø"/>
              </a:pPr>
              <a:r>
                <a:rPr lang="en-US" altLang="zh-CN" sz="2300" dirty="0">
                  <a:solidFill>
                    <a:srgbClr val="000000"/>
                  </a:solidFill>
                  <a:latin typeface="楷体_GB2312" pitchFamily="49" charset="-122"/>
                  <a:ea typeface="楷体_GB2312" pitchFamily="49" charset="-122"/>
                </a:rPr>
                <a:t> </a:t>
              </a:r>
              <a:r>
                <a:rPr lang="zh-CN" altLang="en-US" sz="2300" dirty="0">
                  <a:solidFill>
                    <a:srgbClr val="000000"/>
                  </a:solidFill>
                  <a:latin typeface="楷体_GB2312" pitchFamily="49" charset="-122"/>
                  <a:ea typeface="楷体_GB2312" pitchFamily="49" charset="-122"/>
                </a:rPr>
                <a:t>从根到各外结点路径上经由的数字序列构成各字符的编码</a:t>
              </a: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7363">
                                            <p:txEl>
                                              <p:pRg st="0" end="0"/>
                                            </p:txEl>
                                          </p:spTgt>
                                        </p:tgtEl>
                                        <p:attrNameLst>
                                          <p:attrName>style.visibility</p:attrName>
                                        </p:attrNameLst>
                                      </p:cBhvr>
                                      <p:to>
                                        <p:strVal val="visible"/>
                                      </p:to>
                                    </p:set>
                                    <p:anim calcmode="lin" valueType="num">
                                      <p:cBhvr additive="base">
                                        <p:cTn id="7" dur="500" fill="hold"/>
                                        <p:tgtEl>
                                          <p:spTgt spid="527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7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27363">
                                            <p:txEl>
                                              <p:pRg st="1" end="1"/>
                                            </p:txEl>
                                          </p:spTgt>
                                        </p:tgtEl>
                                        <p:attrNameLst>
                                          <p:attrName>style.visibility</p:attrName>
                                        </p:attrNameLst>
                                      </p:cBhvr>
                                      <p:to>
                                        <p:strVal val="visible"/>
                                      </p:to>
                                    </p:set>
                                    <p:anim calcmode="lin" valueType="num">
                                      <p:cBhvr additive="base">
                                        <p:cTn id="13" dur="500" fill="hold"/>
                                        <p:tgtEl>
                                          <p:spTgt spid="5273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273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7363">
                                            <p:txEl>
                                              <p:pRg st="2" end="2"/>
                                            </p:txEl>
                                          </p:spTgt>
                                        </p:tgtEl>
                                        <p:attrNameLst>
                                          <p:attrName>style.visibility</p:attrName>
                                        </p:attrNameLst>
                                      </p:cBhvr>
                                      <p:to>
                                        <p:strVal val="visible"/>
                                      </p:to>
                                    </p:set>
                                    <p:anim calcmode="lin" valueType="num">
                                      <p:cBhvr additive="base">
                                        <p:cTn id="19" dur="500" fill="hold"/>
                                        <p:tgtEl>
                                          <p:spTgt spid="5273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273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27363">
                                            <p:txEl>
                                              <p:pRg st="3" end="3"/>
                                            </p:txEl>
                                          </p:spTgt>
                                        </p:tgtEl>
                                        <p:attrNameLst>
                                          <p:attrName>style.visibility</p:attrName>
                                        </p:attrNameLst>
                                      </p:cBhvr>
                                      <p:to>
                                        <p:strVal val="visible"/>
                                      </p:to>
                                    </p:set>
                                    <p:anim calcmode="lin" valueType="num">
                                      <p:cBhvr additive="base">
                                        <p:cTn id="25" dur="500" fill="hold"/>
                                        <p:tgtEl>
                                          <p:spTgt spid="5273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273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27363">
                                            <p:txEl>
                                              <p:pRg st="4" end="4"/>
                                            </p:txEl>
                                          </p:spTgt>
                                        </p:tgtEl>
                                        <p:attrNameLst>
                                          <p:attrName>style.visibility</p:attrName>
                                        </p:attrNameLst>
                                      </p:cBhvr>
                                      <p:to>
                                        <p:strVal val="visible"/>
                                      </p:to>
                                    </p:set>
                                    <p:anim calcmode="lin" valueType="num">
                                      <p:cBhvr additive="base">
                                        <p:cTn id="31" dur="500" fill="hold"/>
                                        <p:tgtEl>
                                          <p:spTgt spid="5273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273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27364"/>
                                        </p:tgtEl>
                                        <p:attrNameLst>
                                          <p:attrName>style.visibility</p:attrName>
                                        </p:attrNameLst>
                                      </p:cBhvr>
                                      <p:to>
                                        <p:strVal val="visible"/>
                                      </p:to>
                                    </p:set>
                                    <p:animEffect transition="in" filter="box(in)">
                                      <p:cBhvr>
                                        <p:cTn id="37" dur="500"/>
                                        <p:tgtEl>
                                          <p:spTgt spid="527364"/>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ox(out)">
                                      <p:cBhvr>
                                        <p:cTn id="42" dur="500"/>
                                        <p:tgtEl>
                                          <p:spTgt spid="2"/>
                                        </p:tgtEl>
                                      </p:cBhvr>
                                    </p:animEffect>
                                  </p:childTnLst>
                                  <p:subTnLst>
                                    <p:audio>
                                      <p:cMediaNode>
                                        <p:cTn display="0" masterRel="sameClick">
                                          <p:stCondLst>
                                            <p:cond evt="begin" delay="0">
                                              <p:tn val="40"/>
                                            </p:cond>
                                          </p:stCondLst>
                                          <p:endCondLst>
                                            <p:cond evt="onStopAudio" delay="0">
                                              <p:tgtEl>
                                                <p:sldTgt/>
                                              </p:tgtEl>
                                            </p:cond>
                                          </p:endCondLst>
                                        </p:cTn>
                                        <p:tgtEl>
                                          <p:sndTgt r:embed="rId3" name="cashreg.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527368"/>
                                        </p:tgtEl>
                                        <p:attrNameLst>
                                          <p:attrName>style.visibility</p:attrName>
                                        </p:attrNameLst>
                                      </p:cBhvr>
                                      <p:to>
                                        <p:strVal val="visible"/>
                                      </p:to>
                                    </p:set>
                                    <p:animEffect transition="in" filter="box(out)">
                                      <p:cBhvr>
                                        <p:cTn id="47" dur="500"/>
                                        <p:tgtEl>
                                          <p:spTgt spid="527368"/>
                                        </p:tgtEl>
                                      </p:cBhvr>
                                    </p:animEffect>
                                  </p:childTnLst>
                                  <p:subTnLst>
                                    <p:set>
                                      <p:cBhvr override="childStyle">
                                        <p:cTn dur="1" fill="hold" display="0" masterRel="nextClick" afterEffect="1"/>
                                        <p:tgtEl>
                                          <p:spTgt spid="527368"/>
                                        </p:tgtEl>
                                        <p:attrNameLst>
                                          <p:attrName>style.visibility</p:attrName>
                                        </p:attrNameLst>
                                      </p:cBhvr>
                                      <p:to>
                                        <p:strVal val="hidden"/>
                                      </p:to>
                                    </p:se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27369"/>
                                        </p:tgtEl>
                                        <p:attrNameLst>
                                          <p:attrName>style.visibility</p:attrName>
                                        </p:attrNameLst>
                                      </p:cBhvr>
                                      <p:to>
                                        <p:strVal val="visible"/>
                                      </p:to>
                                    </p:set>
                                    <p:animEffect transition="in" filter="box(out)">
                                      <p:cBhvr>
                                        <p:cTn id="52" dur="500"/>
                                        <p:tgtEl>
                                          <p:spTgt spid="527369"/>
                                        </p:tgtEl>
                                      </p:cBhvr>
                                    </p:animEffect>
                                  </p:childTnLst>
                                  <p:subTnLst>
                                    <p:set>
                                      <p:cBhvr override="childStyle">
                                        <p:cTn dur="1" fill="hold" display="0" masterRel="nextClick" afterEffect="1"/>
                                        <p:tgtEl>
                                          <p:spTgt spid="527369"/>
                                        </p:tgtEl>
                                        <p:attrNameLst>
                                          <p:attrName>style.visibility</p:attrName>
                                        </p:attrNameLst>
                                      </p:cBhvr>
                                      <p:to>
                                        <p:strVal val="hidden"/>
                                      </p:to>
                                    </p:se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527370"/>
                                        </p:tgtEl>
                                        <p:attrNameLst>
                                          <p:attrName>style.visibility</p:attrName>
                                        </p:attrNameLst>
                                      </p:cBhvr>
                                      <p:to>
                                        <p:strVal val="visible"/>
                                      </p:to>
                                    </p:set>
                                    <p:animEffect transition="in" filter="box(out)">
                                      <p:cBhvr>
                                        <p:cTn id="57" dur="500"/>
                                        <p:tgtEl>
                                          <p:spTgt spid="527370"/>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p:stCondLst>
                        <p:cond delay="indefinite"/>
                      </p:stCondLst>
                      <p:childTnLst>
                        <p:par>
                          <p:cTn id="59" fill="hold">
                            <p:stCondLst>
                              <p:cond delay="0"/>
                            </p:stCondLst>
                            <p:childTnLst>
                              <p:par>
                                <p:cTn id="60" presetID="16" presetClass="entr" presetSubtype="42"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barn(outHorizontal)">
                                      <p:cBhvr>
                                        <p:cTn id="62" dur="500"/>
                                        <p:tgtEl>
                                          <p:spTgt spid="3"/>
                                        </p:tgtEl>
                                      </p:cBhvr>
                                    </p:animEffect>
                                  </p:childTnLst>
                                  <p:subTnLst>
                                    <p:audio>
                                      <p:cMediaNode>
                                        <p:cTn display="0" masterRel="sameClick">
                                          <p:stCondLst>
                                            <p:cond evt="begin" delay="0">
                                              <p:tn val="60"/>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build="p"/>
      <p:bldP spid="527364" grpId="0" animBg="1"/>
      <p:bldP spid="527368" grpId="0"/>
      <p:bldP spid="527369" grpId="0"/>
      <p:bldP spid="527370"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ctrTitle"/>
          </p:nvPr>
        </p:nvSpPr>
        <p:spPr>
          <a:xfrm>
            <a:off x="0" y="0"/>
            <a:ext cx="9144000" cy="6858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rPr>
              <a:t>EX2</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rPr>
              <a:t>：不给出出现频率</a:t>
            </a:r>
          </a:p>
        </p:txBody>
      </p:sp>
      <p:sp>
        <p:nvSpPr>
          <p:cNvPr id="189443" name="Rectangle 8"/>
          <p:cNvSpPr/>
          <p:nvPr/>
        </p:nvSpPr>
        <p:spPr>
          <a:xfrm>
            <a:off x="161925" y="620713"/>
            <a:ext cx="8982075" cy="7080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      </a:t>
            </a:r>
            <a:r>
              <a:rPr lang="zh-CN" altLang="en-US" sz="2000" dirty="0">
                <a:solidFill>
                  <a:srgbClr val="000000"/>
                </a:solidFill>
              </a:rPr>
              <a:t>对于一段电文：</a:t>
            </a:r>
            <a:r>
              <a:rPr lang="en-US" altLang="zh-CN" sz="2000" dirty="0">
                <a:solidFill>
                  <a:srgbClr val="000000"/>
                </a:solidFill>
              </a:rPr>
              <a:t>ADDBCAAAABDDCADAAADDCDDBAACCA</a:t>
            </a:r>
            <a:r>
              <a:rPr lang="zh-CN" altLang="en-US" sz="2000" dirty="0">
                <a:solidFill>
                  <a:srgbClr val="000000"/>
                </a:solidFill>
              </a:rPr>
              <a:t>。求出其最短可识别编码（哈夫曼编码）。</a:t>
            </a:r>
          </a:p>
        </p:txBody>
      </p:sp>
      <p:sp>
        <p:nvSpPr>
          <p:cNvPr id="374796" name="Rectangle 12"/>
          <p:cNvSpPr/>
          <p:nvPr/>
        </p:nvSpPr>
        <p:spPr>
          <a:xfrm>
            <a:off x="0" y="1628775"/>
            <a:ext cx="6096000" cy="1419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1800" dirty="0">
                <a:solidFill>
                  <a:srgbClr val="D60093"/>
                </a:solidFill>
                <a:latin typeface="楷体_GB2312" pitchFamily="49" charset="-122"/>
                <a:ea typeface="楷体_GB2312" pitchFamily="49" charset="-122"/>
              </a:rPr>
              <a:t>解答：</a:t>
            </a:r>
            <a:r>
              <a:rPr lang="zh-CN" altLang="en-US" sz="2100" b="0" dirty="0">
                <a:solidFill>
                  <a:srgbClr val="000000"/>
                </a:solidFill>
                <a:latin typeface="楷体_GB2312" pitchFamily="49" charset="-122"/>
                <a:ea typeface="楷体_GB2312" pitchFamily="49" charset="-122"/>
              </a:rPr>
              <a:t>字符集合为：</a:t>
            </a:r>
            <a:r>
              <a:rPr lang="en-US" altLang="zh-CN" sz="2100" b="0" dirty="0">
                <a:solidFill>
                  <a:srgbClr val="000000"/>
                </a:solidFill>
                <a:latin typeface="楷体_GB2312" pitchFamily="49" charset="-122"/>
                <a:ea typeface="楷体_GB2312" pitchFamily="49" charset="-122"/>
              </a:rPr>
              <a:t>{A</a:t>
            </a:r>
            <a:r>
              <a:rPr lang="zh-CN" altLang="en-US" sz="2100" b="0" dirty="0">
                <a:solidFill>
                  <a:srgbClr val="000000"/>
                </a:solidFill>
                <a:latin typeface="楷体_GB2312" pitchFamily="49" charset="-122"/>
                <a:ea typeface="楷体_GB2312" pitchFamily="49" charset="-122"/>
              </a:rPr>
              <a:t>、</a:t>
            </a:r>
            <a:r>
              <a:rPr lang="en-US" altLang="zh-CN" sz="2100" b="0" dirty="0">
                <a:solidFill>
                  <a:srgbClr val="000000"/>
                </a:solidFill>
                <a:latin typeface="楷体_GB2312" pitchFamily="49" charset="-122"/>
                <a:ea typeface="楷体_GB2312" pitchFamily="49" charset="-122"/>
              </a:rPr>
              <a:t>B</a:t>
            </a:r>
            <a:r>
              <a:rPr lang="zh-CN" altLang="en-US" sz="2100" b="0" dirty="0">
                <a:solidFill>
                  <a:srgbClr val="000000"/>
                </a:solidFill>
                <a:latin typeface="楷体_GB2312" pitchFamily="49" charset="-122"/>
                <a:ea typeface="楷体_GB2312" pitchFamily="49" charset="-122"/>
              </a:rPr>
              <a:t>、</a:t>
            </a:r>
            <a:r>
              <a:rPr lang="en-US" altLang="zh-CN" sz="2100" b="0" dirty="0">
                <a:solidFill>
                  <a:srgbClr val="000000"/>
                </a:solidFill>
                <a:latin typeface="楷体_GB2312" pitchFamily="49" charset="-122"/>
                <a:ea typeface="楷体_GB2312" pitchFamily="49" charset="-122"/>
              </a:rPr>
              <a:t>C</a:t>
            </a:r>
            <a:r>
              <a:rPr lang="zh-CN" altLang="en-US" sz="2100" b="0" dirty="0">
                <a:solidFill>
                  <a:srgbClr val="000000"/>
                </a:solidFill>
                <a:latin typeface="楷体_GB2312" pitchFamily="49" charset="-122"/>
                <a:ea typeface="楷体_GB2312" pitchFamily="49" charset="-122"/>
              </a:rPr>
              <a:t>、</a:t>
            </a:r>
            <a:r>
              <a:rPr lang="en-US" altLang="zh-CN" sz="2100" b="0" dirty="0">
                <a:solidFill>
                  <a:srgbClr val="000000"/>
                </a:solidFill>
                <a:latin typeface="楷体_GB2312" pitchFamily="49" charset="-122"/>
                <a:ea typeface="楷体_GB2312" pitchFamily="49" charset="-122"/>
              </a:rPr>
              <a:t>D}</a:t>
            </a:r>
            <a:r>
              <a:rPr lang="zh-CN" altLang="en-US" sz="2100" b="0" dirty="0">
                <a:solidFill>
                  <a:srgbClr val="000000"/>
                </a:solidFill>
                <a:latin typeface="楷体_GB2312" pitchFamily="49" charset="-122"/>
                <a:ea typeface="楷体_GB2312" pitchFamily="49" charset="-122"/>
              </a:rPr>
              <a:t>，</a:t>
            </a:r>
          </a:p>
          <a:p>
            <a:pPr marL="0" lvl="0" indent="0" eaLnBrk="1" hangingPunct="1">
              <a:spcBef>
                <a:spcPct val="50000"/>
              </a:spcBef>
              <a:buClrTx/>
              <a:buSzPct val="100000"/>
              <a:buNone/>
            </a:pPr>
            <a:r>
              <a:rPr lang="zh-CN" altLang="en-US" sz="2100" b="0" dirty="0">
                <a:solidFill>
                  <a:srgbClr val="000000"/>
                </a:solidFill>
                <a:latin typeface="楷体_GB2312" pitchFamily="49" charset="-122"/>
                <a:ea typeface="楷体_GB2312" pitchFamily="49" charset="-122"/>
              </a:rPr>
              <a:t>	出现频率：</a:t>
            </a:r>
            <a:r>
              <a:rPr lang="en-US" altLang="zh-CN" sz="2100" b="0" dirty="0">
                <a:solidFill>
                  <a:srgbClr val="000000"/>
                </a:solidFill>
                <a:latin typeface="楷体_GB2312" pitchFamily="49" charset="-122"/>
                <a:ea typeface="楷体_GB2312" pitchFamily="49" charset="-122"/>
              </a:rPr>
              <a:t>{12/29</a:t>
            </a:r>
            <a:r>
              <a:rPr lang="zh-CN" altLang="en-US" sz="2100" b="0" dirty="0">
                <a:solidFill>
                  <a:srgbClr val="000000"/>
                </a:solidFill>
                <a:latin typeface="楷体_GB2312" pitchFamily="49" charset="-122"/>
                <a:ea typeface="楷体_GB2312" pitchFamily="49" charset="-122"/>
              </a:rPr>
              <a:t>、</a:t>
            </a:r>
            <a:r>
              <a:rPr lang="en-US" altLang="zh-CN" sz="2100" b="0" dirty="0">
                <a:solidFill>
                  <a:srgbClr val="000000"/>
                </a:solidFill>
                <a:latin typeface="楷体_GB2312" pitchFamily="49" charset="-122"/>
                <a:ea typeface="楷体_GB2312" pitchFamily="49" charset="-122"/>
              </a:rPr>
              <a:t>3/29</a:t>
            </a:r>
            <a:r>
              <a:rPr lang="zh-CN" altLang="en-US" sz="2100" b="0" dirty="0">
                <a:solidFill>
                  <a:srgbClr val="000000"/>
                </a:solidFill>
                <a:latin typeface="楷体_GB2312" pitchFamily="49" charset="-122"/>
                <a:ea typeface="楷体_GB2312" pitchFamily="49" charset="-122"/>
              </a:rPr>
              <a:t>、</a:t>
            </a:r>
            <a:r>
              <a:rPr lang="en-US" altLang="zh-CN" sz="2100" b="0" dirty="0">
                <a:solidFill>
                  <a:srgbClr val="000000"/>
                </a:solidFill>
                <a:latin typeface="楷体_GB2312" pitchFamily="49" charset="-122"/>
                <a:ea typeface="楷体_GB2312" pitchFamily="49" charset="-122"/>
              </a:rPr>
              <a:t>5/29</a:t>
            </a:r>
            <a:r>
              <a:rPr lang="zh-CN" altLang="en-US" sz="2100" b="0" dirty="0">
                <a:solidFill>
                  <a:srgbClr val="000000"/>
                </a:solidFill>
                <a:latin typeface="楷体_GB2312" pitchFamily="49" charset="-122"/>
                <a:ea typeface="楷体_GB2312" pitchFamily="49" charset="-122"/>
              </a:rPr>
              <a:t>、</a:t>
            </a:r>
            <a:r>
              <a:rPr lang="en-US" altLang="zh-CN" sz="2100" b="0" dirty="0">
                <a:solidFill>
                  <a:srgbClr val="000000"/>
                </a:solidFill>
                <a:latin typeface="楷体_GB2312" pitchFamily="49" charset="-122"/>
                <a:ea typeface="楷体_GB2312" pitchFamily="49" charset="-122"/>
              </a:rPr>
              <a:t>9/29}</a:t>
            </a:r>
            <a:r>
              <a:rPr lang="zh-CN" altLang="en-US" sz="2100" b="0" dirty="0">
                <a:solidFill>
                  <a:srgbClr val="000000"/>
                </a:solidFill>
                <a:latin typeface="楷体_GB2312" pitchFamily="49" charset="-122"/>
                <a:ea typeface="楷体_GB2312" pitchFamily="49" charset="-122"/>
              </a:rPr>
              <a:t>，</a:t>
            </a:r>
          </a:p>
          <a:p>
            <a:pPr marL="0" lvl="0" indent="0" eaLnBrk="1" hangingPunct="1">
              <a:spcBef>
                <a:spcPct val="50000"/>
              </a:spcBef>
              <a:buClrTx/>
              <a:buSzPct val="100000"/>
              <a:buNone/>
            </a:pPr>
            <a:r>
              <a:rPr lang="zh-CN" altLang="en-US" sz="2100" b="0" dirty="0">
                <a:solidFill>
                  <a:srgbClr val="000000"/>
                </a:solidFill>
                <a:latin typeface="楷体_GB2312" pitchFamily="49" charset="-122"/>
                <a:ea typeface="楷体_GB2312" pitchFamily="49" charset="-122"/>
              </a:rPr>
              <a:t>	化成整数：</a:t>
            </a:r>
            <a:r>
              <a:rPr lang="en-US" altLang="zh-CN" sz="2100" b="0" dirty="0">
                <a:solidFill>
                  <a:srgbClr val="000000"/>
                </a:solidFill>
                <a:latin typeface="楷体_GB2312" pitchFamily="49" charset="-122"/>
                <a:ea typeface="楷体_GB2312" pitchFamily="49" charset="-122"/>
              </a:rPr>
              <a:t>W</a:t>
            </a:r>
            <a:r>
              <a:rPr lang="zh-CN" altLang="en-US" sz="2100" b="0" dirty="0">
                <a:solidFill>
                  <a:srgbClr val="000000"/>
                </a:solidFill>
                <a:latin typeface="楷体_GB2312" pitchFamily="49" charset="-122"/>
                <a:ea typeface="楷体_GB2312" pitchFamily="49" charset="-122"/>
              </a:rPr>
              <a:t>＝</a:t>
            </a:r>
            <a:r>
              <a:rPr lang="en-US" altLang="zh-CN" sz="2100" b="0" dirty="0">
                <a:solidFill>
                  <a:srgbClr val="000000"/>
                </a:solidFill>
                <a:latin typeface="楷体_GB2312" pitchFamily="49" charset="-122"/>
                <a:ea typeface="楷体_GB2312" pitchFamily="49" charset="-122"/>
              </a:rPr>
              <a:t>{12</a:t>
            </a:r>
            <a:r>
              <a:rPr lang="zh-CN" altLang="en-US" sz="2100" b="0" dirty="0">
                <a:solidFill>
                  <a:srgbClr val="000000"/>
                </a:solidFill>
                <a:latin typeface="楷体_GB2312" pitchFamily="49" charset="-122"/>
                <a:ea typeface="楷体_GB2312" pitchFamily="49" charset="-122"/>
              </a:rPr>
              <a:t>、</a:t>
            </a:r>
            <a:r>
              <a:rPr lang="en-US" altLang="zh-CN" sz="2100" b="0" dirty="0">
                <a:solidFill>
                  <a:srgbClr val="000000"/>
                </a:solidFill>
                <a:latin typeface="楷体_GB2312" pitchFamily="49" charset="-122"/>
                <a:ea typeface="楷体_GB2312" pitchFamily="49" charset="-122"/>
              </a:rPr>
              <a:t>3</a:t>
            </a:r>
            <a:r>
              <a:rPr lang="zh-CN" altLang="en-US" sz="2100" b="0" dirty="0">
                <a:solidFill>
                  <a:srgbClr val="000000"/>
                </a:solidFill>
                <a:latin typeface="楷体_GB2312" pitchFamily="49" charset="-122"/>
                <a:ea typeface="楷体_GB2312" pitchFamily="49" charset="-122"/>
              </a:rPr>
              <a:t>、</a:t>
            </a:r>
            <a:r>
              <a:rPr lang="en-US" altLang="zh-CN" sz="2100" b="0" dirty="0">
                <a:solidFill>
                  <a:srgbClr val="000000"/>
                </a:solidFill>
                <a:latin typeface="楷体_GB2312" pitchFamily="49" charset="-122"/>
                <a:ea typeface="楷体_GB2312" pitchFamily="49" charset="-122"/>
              </a:rPr>
              <a:t>5</a:t>
            </a:r>
            <a:r>
              <a:rPr lang="zh-CN" altLang="en-US" sz="2100" b="0" dirty="0">
                <a:solidFill>
                  <a:srgbClr val="000000"/>
                </a:solidFill>
                <a:latin typeface="楷体_GB2312" pitchFamily="49" charset="-122"/>
                <a:ea typeface="楷体_GB2312" pitchFamily="49" charset="-122"/>
              </a:rPr>
              <a:t>、</a:t>
            </a:r>
            <a:r>
              <a:rPr lang="en-US" altLang="zh-CN" sz="2100" b="0" dirty="0">
                <a:solidFill>
                  <a:srgbClr val="000000"/>
                </a:solidFill>
                <a:latin typeface="楷体_GB2312" pitchFamily="49" charset="-122"/>
                <a:ea typeface="楷体_GB2312" pitchFamily="49" charset="-122"/>
              </a:rPr>
              <a:t>9}</a:t>
            </a:r>
            <a:r>
              <a:rPr lang="zh-CN" altLang="en-US" sz="2100" b="0" dirty="0">
                <a:solidFill>
                  <a:srgbClr val="000000"/>
                </a:solidFill>
                <a:latin typeface="楷体_GB2312" pitchFamily="49" charset="-122"/>
                <a:ea typeface="楷体_GB2312" pitchFamily="49" charset="-122"/>
              </a:rPr>
              <a:t>。</a:t>
            </a:r>
          </a:p>
        </p:txBody>
      </p:sp>
      <p:sp>
        <p:nvSpPr>
          <p:cNvPr id="189445" name="Rectangle 15"/>
          <p:cNvSpPr/>
          <p:nvPr/>
        </p:nvSpPr>
        <p:spPr>
          <a:xfrm>
            <a:off x="7543800" y="1447800"/>
            <a:ext cx="539750" cy="45720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(a)</a:t>
            </a:r>
          </a:p>
        </p:txBody>
      </p:sp>
      <p:grpSp>
        <p:nvGrpSpPr>
          <p:cNvPr id="189446" name="Group 16"/>
          <p:cNvGrpSpPr/>
          <p:nvPr/>
        </p:nvGrpSpPr>
        <p:grpSpPr>
          <a:xfrm>
            <a:off x="6858000" y="990600"/>
            <a:ext cx="1905000" cy="323850"/>
            <a:chOff x="288" y="3326"/>
            <a:chExt cx="1200" cy="204"/>
          </a:xfrm>
        </p:grpSpPr>
        <p:sp>
          <p:nvSpPr>
            <p:cNvPr id="189521" name="Oval 17"/>
            <p:cNvSpPr/>
            <p:nvPr/>
          </p:nvSpPr>
          <p:spPr>
            <a:xfrm>
              <a:off x="624" y="3326"/>
              <a:ext cx="192" cy="192"/>
            </a:xfrm>
            <a:prstGeom prst="ellipse">
              <a:avLst/>
            </a:prstGeom>
            <a:solidFill>
              <a:srgbClr val="00CC99"/>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3</a:t>
              </a:r>
            </a:p>
          </p:txBody>
        </p:sp>
        <p:sp>
          <p:nvSpPr>
            <p:cNvPr id="189522" name="Oval 18"/>
            <p:cNvSpPr/>
            <p:nvPr/>
          </p:nvSpPr>
          <p:spPr>
            <a:xfrm>
              <a:off x="960" y="3326"/>
              <a:ext cx="192" cy="192"/>
            </a:xfrm>
            <a:prstGeom prst="ellipse">
              <a:avLst/>
            </a:prstGeom>
            <a:solidFill>
              <a:srgbClr val="00CC99"/>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5</a:t>
              </a:r>
            </a:p>
          </p:txBody>
        </p:sp>
        <p:sp>
          <p:nvSpPr>
            <p:cNvPr id="189523" name="Oval 19"/>
            <p:cNvSpPr/>
            <p:nvPr/>
          </p:nvSpPr>
          <p:spPr>
            <a:xfrm>
              <a:off x="1296" y="3326"/>
              <a:ext cx="192" cy="192"/>
            </a:xfrm>
            <a:prstGeom prst="ellipse">
              <a:avLst/>
            </a:prstGeom>
            <a:solidFill>
              <a:srgbClr val="00CC99"/>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9</a:t>
              </a:r>
            </a:p>
          </p:txBody>
        </p:sp>
        <p:sp>
          <p:nvSpPr>
            <p:cNvPr id="189524" name="Oval 20"/>
            <p:cNvSpPr/>
            <p:nvPr/>
          </p:nvSpPr>
          <p:spPr>
            <a:xfrm>
              <a:off x="288" y="3326"/>
              <a:ext cx="289" cy="204"/>
            </a:xfrm>
            <a:prstGeom prst="ellipse">
              <a:avLst/>
            </a:prstGeom>
            <a:solidFill>
              <a:srgbClr val="00CC99"/>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12</a:t>
              </a:r>
            </a:p>
          </p:txBody>
        </p:sp>
      </p:grpSp>
      <p:sp>
        <p:nvSpPr>
          <p:cNvPr id="189447" name="Text Box 21"/>
          <p:cNvSpPr txBox="1"/>
          <p:nvPr/>
        </p:nvSpPr>
        <p:spPr>
          <a:xfrm>
            <a:off x="7667625" y="914400"/>
            <a:ext cx="488950" cy="45720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dirty="0">
                <a:solidFill>
                  <a:srgbClr val="000000"/>
                </a:solidFill>
              </a:rPr>
              <a:t>，</a:t>
            </a:r>
          </a:p>
        </p:txBody>
      </p:sp>
      <p:sp>
        <p:nvSpPr>
          <p:cNvPr id="189448" name="Text Box 22"/>
          <p:cNvSpPr txBox="1"/>
          <p:nvPr/>
        </p:nvSpPr>
        <p:spPr>
          <a:xfrm>
            <a:off x="8201025" y="914400"/>
            <a:ext cx="488950" cy="45720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dirty="0">
                <a:solidFill>
                  <a:srgbClr val="000000"/>
                </a:solidFill>
              </a:rPr>
              <a:t>，</a:t>
            </a:r>
          </a:p>
        </p:txBody>
      </p:sp>
      <p:sp>
        <p:nvSpPr>
          <p:cNvPr id="189449" name="Text Box 23"/>
          <p:cNvSpPr txBox="1"/>
          <p:nvPr/>
        </p:nvSpPr>
        <p:spPr>
          <a:xfrm>
            <a:off x="7134225" y="914400"/>
            <a:ext cx="488950" cy="45720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dirty="0">
                <a:solidFill>
                  <a:srgbClr val="000000"/>
                </a:solidFill>
              </a:rPr>
              <a:t>，</a:t>
            </a:r>
          </a:p>
        </p:txBody>
      </p:sp>
      <p:cxnSp>
        <p:nvCxnSpPr>
          <p:cNvPr id="15430" name="AutoShape 25"/>
          <p:cNvCxnSpPr>
            <a:stCxn id="15442" idx="3"/>
            <a:endCxn id="15438" idx="0"/>
          </p:cNvCxnSpPr>
          <p:nvPr/>
        </p:nvCxnSpPr>
        <p:spPr>
          <a:xfrm flipH="1">
            <a:off x="8040688" y="2079625"/>
            <a:ext cx="198437" cy="425450"/>
          </a:xfrm>
          <a:prstGeom prst="straightConnector1">
            <a:avLst/>
          </a:prstGeom>
          <a:ln w="19050" cap="flat" cmpd="sng">
            <a:solidFill>
              <a:schemeClr val="tx1"/>
            </a:solidFill>
            <a:prstDash val="solid"/>
            <a:headEnd type="none" w="med" len="med"/>
            <a:tailEnd type="none" w="med" len="med"/>
          </a:ln>
        </p:spPr>
      </p:cxnSp>
      <p:cxnSp>
        <p:nvCxnSpPr>
          <p:cNvPr id="15431" name="AutoShape 26"/>
          <p:cNvCxnSpPr>
            <a:stCxn id="15442" idx="5"/>
            <a:endCxn id="15440" idx="0"/>
          </p:cNvCxnSpPr>
          <p:nvPr/>
        </p:nvCxnSpPr>
        <p:spPr>
          <a:xfrm>
            <a:off x="8453438" y="2079625"/>
            <a:ext cx="196850" cy="425450"/>
          </a:xfrm>
          <a:prstGeom prst="straightConnector1">
            <a:avLst/>
          </a:prstGeom>
          <a:ln w="19050" cap="flat" cmpd="sng">
            <a:solidFill>
              <a:schemeClr val="tx1"/>
            </a:solidFill>
            <a:prstDash val="solid"/>
            <a:headEnd type="none" w="med" len="med"/>
            <a:tailEnd type="none" w="med" len="med"/>
          </a:ln>
        </p:spPr>
      </p:cxnSp>
      <p:sp>
        <p:nvSpPr>
          <p:cNvPr id="15433" name="Rectangle 28"/>
          <p:cNvSpPr/>
          <p:nvPr/>
        </p:nvSpPr>
        <p:spPr>
          <a:xfrm>
            <a:off x="7391400" y="2971800"/>
            <a:ext cx="557213" cy="45720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(b)</a:t>
            </a:r>
          </a:p>
        </p:txBody>
      </p:sp>
      <p:sp>
        <p:nvSpPr>
          <p:cNvPr id="15434" name="Text Box 29"/>
          <p:cNvSpPr txBox="1"/>
          <p:nvPr/>
        </p:nvSpPr>
        <p:spPr>
          <a:xfrm>
            <a:off x="7515225" y="2057400"/>
            <a:ext cx="488950" cy="45720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dirty="0">
                <a:solidFill>
                  <a:srgbClr val="000000"/>
                </a:solidFill>
              </a:rPr>
              <a:t>，</a:t>
            </a:r>
          </a:p>
        </p:txBody>
      </p:sp>
      <p:sp>
        <p:nvSpPr>
          <p:cNvPr id="15435" name="Text Box 30"/>
          <p:cNvSpPr txBox="1"/>
          <p:nvPr/>
        </p:nvSpPr>
        <p:spPr>
          <a:xfrm>
            <a:off x="6981825" y="2057400"/>
            <a:ext cx="488950" cy="45720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dirty="0">
                <a:solidFill>
                  <a:srgbClr val="000000"/>
                </a:solidFill>
              </a:rPr>
              <a:t>，</a:t>
            </a:r>
          </a:p>
        </p:txBody>
      </p:sp>
      <p:sp>
        <p:nvSpPr>
          <p:cNvPr id="15438" name="Oval 32"/>
          <p:cNvSpPr/>
          <p:nvPr/>
        </p:nvSpPr>
        <p:spPr>
          <a:xfrm>
            <a:off x="7888288" y="2505075"/>
            <a:ext cx="304800" cy="304800"/>
          </a:xfrm>
          <a:prstGeom prst="ellipse">
            <a:avLst/>
          </a:prstGeom>
          <a:solidFill>
            <a:srgbClr val="FF9900"/>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3</a:t>
            </a:r>
          </a:p>
        </p:txBody>
      </p:sp>
      <p:sp>
        <p:nvSpPr>
          <p:cNvPr id="15439" name="Oval 33"/>
          <p:cNvSpPr/>
          <p:nvPr/>
        </p:nvSpPr>
        <p:spPr>
          <a:xfrm>
            <a:off x="7354888" y="2124075"/>
            <a:ext cx="304800" cy="304800"/>
          </a:xfrm>
          <a:prstGeom prst="ellipse">
            <a:avLst/>
          </a:prstGeom>
          <a:solidFill>
            <a:srgbClr val="FF9900"/>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9</a:t>
            </a:r>
          </a:p>
        </p:txBody>
      </p:sp>
      <p:sp>
        <p:nvSpPr>
          <p:cNvPr id="15440" name="Oval 34"/>
          <p:cNvSpPr/>
          <p:nvPr/>
        </p:nvSpPr>
        <p:spPr>
          <a:xfrm>
            <a:off x="8497888" y="2505075"/>
            <a:ext cx="304800" cy="304800"/>
          </a:xfrm>
          <a:prstGeom prst="ellipse">
            <a:avLst/>
          </a:prstGeom>
          <a:solidFill>
            <a:srgbClr val="FF9900"/>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5</a:t>
            </a:r>
          </a:p>
        </p:txBody>
      </p:sp>
      <p:sp>
        <p:nvSpPr>
          <p:cNvPr id="15441" name="Oval 35"/>
          <p:cNvSpPr/>
          <p:nvPr/>
        </p:nvSpPr>
        <p:spPr>
          <a:xfrm>
            <a:off x="6821488" y="2124075"/>
            <a:ext cx="406400" cy="269875"/>
          </a:xfrm>
          <a:prstGeom prst="ellipse">
            <a:avLst/>
          </a:prstGeom>
          <a:solidFill>
            <a:srgbClr val="FF9900"/>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12</a:t>
            </a:r>
          </a:p>
        </p:txBody>
      </p:sp>
      <p:sp>
        <p:nvSpPr>
          <p:cNvPr id="15442" name="Oval 36"/>
          <p:cNvSpPr/>
          <p:nvPr/>
        </p:nvSpPr>
        <p:spPr>
          <a:xfrm>
            <a:off x="8193088" y="1819275"/>
            <a:ext cx="304800" cy="304800"/>
          </a:xfrm>
          <a:prstGeom prst="ellipse">
            <a:avLst/>
          </a:prstGeom>
          <a:solidFill>
            <a:srgbClr val="FF9900"/>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zh-CN" sz="1800" dirty="0">
              <a:solidFill>
                <a:srgbClr val="000000"/>
              </a:solidFill>
            </a:endParaRPr>
          </a:p>
        </p:txBody>
      </p:sp>
      <p:sp>
        <p:nvSpPr>
          <p:cNvPr id="15437" name="Rectangle 37"/>
          <p:cNvSpPr/>
          <p:nvPr/>
        </p:nvSpPr>
        <p:spPr>
          <a:xfrm>
            <a:off x="8216900" y="1808163"/>
            <a:ext cx="311150" cy="396875"/>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CC3300"/>
                </a:solidFill>
              </a:rPr>
              <a:t>8</a:t>
            </a:r>
          </a:p>
        </p:txBody>
      </p:sp>
      <p:grpSp>
        <p:nvGrpSpPr>
          <p:cNvPr id="3" name="Group 38"/>
          <p:cNvGrpSpPr/>
          <p:nvPr/>
        </p:nvGrpSpPr>
        <p:grpSpPr>
          <a:xfrm>
            <a:off x="5021263" y="2573338"/>
            <a:ext cx="1790700" cy="2301875"/>
            <a:chOff x="3100" y="2500"/>
            <a:chExt cx="1128" cy="1450"/>
          </a:xfrm>
        </p:grpSpPr>
        <p:sp>
          <p:nvSpPr>
            <p:cNvPr id="189506" name="Rectangle 39"/>
            <p:cNvSpPr/>
            <p:nvPr/>
          </p:nvSpPr>
          <p:spPr>
            <a:xfrm>
              <a:off x="4032" y="2932"/>
              <a:ext cx="196"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8</a:t>
              </a:r>
            </a:p>
          </p:txBody>
        </p:sp>
        <p:grpSp>
          <p:nvGrpSpPr>
            <p:cNvPr id="189507" name="Group 40"/>
            <p:cNvGrpSpPr/>
            <p:nvPr/>
          </p:nvGrpSpPr>
          <p:grpSpPr>
            <a:xfrm>
              <a:off x="3100" y="2558"/>
              <a:ext cx="1124" cy="1392"/>
              <a:chOff x="3100" y="2558"/>
              <a:chExt cx="1124" cy="1392"/>
            </a:xfrm>
          </p:grpSpPr>
          <p:sp>
            <p:nvSpPr>
              <p:cNvPr id="189509" name="Rectangle 41"/>
              <p:cNvSpPr/>
              <p:nvPr/>
            </p:nvSpPr>
            <p:spPr>
              <a:xfrm>
                <a:off x="3504" y="3662"/>
                <a:ext cx="329" cy="288"/>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(c)</a:t>
                </a:r>
              </a:p>
            </p:txBody>
          </p:sp>
          <p:sp>
            <p:nvSpPr>
              <p:cNvPr id="189510" name="Oval 42"/>
              <p:cNvSpPr/>
              <p:nvPr/>
            </p:nvSpPr>
            <p:spPr>
              <a:xfrm>
                <a:off x="3100" y="2982"/>
                <a:ext cx="255" cy="198"/>
              </a:xfrm>
              <a:prstGeom prst="ellipse">
                <a:avLst/>
              </a:prstGeom>
              <a:solidFill>
                <a:srgbClr val="99CCFF"/>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12</a:t>
                </a:r>
              </a:p>
            </p:txBody>
          </p:sp>
          <p:sp>
            <p:nvSpPr>
              <p:cNvPr id="189511" name="Text Box 43"/>
              <p:cNvSpPr txBox="1"/>
              <p:nvPr/>
            </p:nvSpPr>
            <p:spPr>
              <a:xfrm>
                <a:off x="3412" y="2954"/>
                <a:ext cx="308" cy="288"/>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dirty="0">
                    <a:solidFill>
                      <a:srgbClr val="000000"/>
                    </a:solidFill>
                  </a:rPr>
                  <a:t>，</a:t>
                </a:r>
              </a:p>
            </p:txBody>
          </p:sp>
          <p:sp>
            <p:nvSpPr>
              <p:cNvPr id="189512" name="Oval 44"/>
              <p:cNvSpPr/>
              <p:nvPr/>
            </p:nvSpPr>
            <p:spPr>
              <a:xfrm>
                <a:off x="3648" y="3422"/>
                <a:ext cx="192" cy="192"/>
              </a:xfrm>
              <a:prstGeom prst="ellipse">
                <a:avLst/>
              </a:prstGeom>
              <a:solidFill>
                <a:srgbClr val="99CCFF"/>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3</a:t>
                </a:r>
              </a:p>
            </p:txBody>
          </p:sp>
          <p:sp>
            <p:nvSpPr>
              <p:cNvPr id="189513" name="Oval 45"/>
              <p:cNvSpPr/>
              <p:nvPr/>
            </p:nvSpPr>
            <p:spPr>
              <a:xfrm>
                <a:off x="3412" y="2990"/>
                <a:ext cx="192" cy="192"/>
              </a:xfrm>
              <a:prstGeom prst="ellipse">
                <a:avLst/>
              </a:prstGeom>
              <a:solidFill>
                <a:srgbClr val="99CCFF"/>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9</a:t>
                </a:r>
              </a:p>
            </p:txBody>
          </p:sp>
          <p:sp>
            <p:nvSpPr>
              <p:cNvPr id="189514" name="Oval 46"/>
              <p:cNvSpPr/>
              <p:nvPr/>
            </p:nvSpPr>
            <p:spPr>
              <a:xfrm>
                <a:off x="4032" y="3422"/>
                <a:ext cx="192" cy="192"/>
              </a:xfrm>
              <a:prstGeom prst="ellipse">
                <a:avLst/>
              </a:prstGeom>
              <a:solidFill>
                <a:srgbClr val="99CCFF"/>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5</a:t>
                </a:r>
              </a:p>
            </p:txBody>
          </p:sp>
          <p:sp>
            <p:nvSpPr>
              <p:cNvPr id="189515" name="Oval 47"/>
              <p:cNvSpPr/>
              <p:nvPr/>
            </p:nvSpPr>
            <p:spPr>
              <a:xfrm>
                <a:off x="3840" y="2990"/>
                <a:ext cx="192" cy="192"/>
              </a:xfrm>
              <a:prstGeom prst="ellipse">
                <a:avLst/>
              </a:prstGeom>
              <a:solidFill>
                <a:srgbClr val="99CCFF"/>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zh-CN" sz="1800" dirty="0">
                  <a:solidFill>
                    <a:srgbClr val="000000"/>
                  </a:solidFill>
                </a:endParaRPr>
              </a:p>
            </p:txBody>
          </p:sp>
          <p:cxnSp>
            <p:nvCxnSpPr>
              <p:cNvPr id="189516" name="AutoShape 48"/>
              <p:cNvCxnSpPr>
                <a:stCxn id="189515" idx="3"/>
                <a:endCxn id="189512" idx="0"/>
              </p:cNvCxnSpPr>
              <p:nvPr/>
            </p:nvCxnSpPr>
            <p:spPr>
              <a:xfrm flipH="1">
                <a:off x="3744" y="3160"/>
                <a:ext cx="124" cy="256"/>
              </a:xfrm>
              <a:prstGeom prst="straightConnector1">
                <a:avLst/>
              </a:prstGeom>
              <a:ln w="19050" cap="flat" cmpd="sng">
                <a:solidFill>
                  <a:schemeClr val="tx1"/>
                </a:solidFill>
                <a:prstDash val="solid"/>
                <a:headEnd type="none" w="med" len="med"/>
                <a:tailEnd type="none" w="med" len="med"/>
              </a:ln>
            </p:spPr>
          </p:cxnSp>
          <p:cxnSp>
            <p:nvCxnSpPr>
              <p:cNvPr id="189517" name="AutoShape 49"/>
              <p:cNvCxnSpPr>
                <a:stCxn id="189515" idx="5"/>
                <a:endCxn id="189514" idx="0"/>
              </p:cNvCxnSpPr>
              <p:nvPr/>
            </p:nvCxnSpPr>
            <p:spPr>
              <a:xfrm>
                <a:off x="4004" y="3160"/>
                <a:ext cx="124" cy="256"/>
              </a:xfrm>
              <a:prstGeom prst="straightConnector1">
                <a:avLst/>
              </a:prstGeom>
              <a:ln w="19050" cap="flat" cmpd="sng">
                <a:solidFill>
                  <a:schemeClr val="tx1"/>
                </a:solidFill>
                <a:prstDash val="solid"/>
                <a:headEnd type="none" w="med" len="med"/>
                <a:tailEnd type="none" w="med" len="med"/>
              </a:ln>
            </p:spPr>
          </p:cxnSp>
          <p:sp>
            <p:nvSpPr>
              <p:cNvPr id="189518" name="Oval 50"/>
              <p:cNvSpPr/>
              <p:nvPr/>
            </p:nvSpPr>
            <p:spPr>
              <a:xfrm>
                <a:off x="3604" y="2558"/>
                <a:ext cx="192" cy="192"/>
              </a:xfrm>
              <a:prstGeom prst="ellipse">
                <a:avLst/>
              </a:prstGeom>
              <a:solidFill>
                <a:srgbClr val="99CCFF"/>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zh-CN" sz="1800" dirty="0">
                  <a:solidFill>
                    <a:srgbClr val="000000"/>
                  </a:solidFill>
                </a:endParaRPr>
              </a:p>
            </p:txBody>
          </p:sp>
          <p:cxnSp>
            <p:nvCxnSpPr>
              <p:cNvPr id="189519" name="AutoShape 51"/>
              <p:cNvCxnSpPr>
                <a:stCxn id="189518" idx="3"/>
                <a:endCxn id="189513" idx="0"/>
              </p:cNvCxnSpPr>
              <p:nvPr/>
            </p:nvCxnSpPr>
            <p:spPr>
              <a:xfrm flipH="1">
                <a:off x="3508" y="2728"/>
                <a:ext cx="124" cy="256"/>
              </a:xfrm>
              <a:prstGeom prst="straightConnector1">
                <a:avLst/>
              </a:prstGeom>
              <a:ln w="19050" cap="flat" cmpd="sng">
                <a:solidFill>
                  <a:schemeClr val="tx1"/>
                </a:solidFill>
                <a:prstDash val="solid"/>
                <a:headEnd type="none" w="med" len="med"/>
                <a:tailEnd type="none" w="med" len="med"/>
              </a:ln>
            </p:spPr>
          </p:cxnSp>
          <p:cxnSp>
            <p:nvCxnSpPr>
              <p:cNvPr id="189520" name="AutoShape 52"/>
              <p:cNvCxnSpPr>
                <a:stCxn id="189518" idx="5"/>
                <a:endCxn id="189515" idx="0"/>
              </p:cNvCxnSpPr>
              <p:nvPr/>
            </p:nvCxnSpPr>
            <p:spPr>
              <a:xfrm>
                <a:off x="3768" y="2728"/>
                <a:ext cx="168" cy="256"/>
              </a:xfrm>
              <a:prstGeom prst="straightConnector1">
                <a:avLst/>
              </a:prstGeom>
              <a:ln w="19050" cap="flat" cmpd="sng">
                <a:solidFill>
                  <a:schemeClr val="tx1"/>
                </a:solidFill>
                <a:prstDash val="solid"/>
                <a:headEnd type="none" w="med" len="med"/>
                <a:tailEnd type="none" w="med" len="med"/>
              </a:ln>
            </p:spPr>
          </p:cxnSp>
        </p:grpSp>
        <p:sp>
          <p:nvSpPr>
            <p:cNvPr id="189508" name="Rectangle 53"/>
            <p:cNvSpPr/>
            <p:nvPr/>
          </p:nvSpPr>
          <p:spPr>
            <a:xfrm>
              <a:off x="3760" y="2500"/>
              <a:ext cx="276"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CC3300"/>
                  </a:solidFill>
                </a:rPr>
                <a:t>17</a:t>
              </a:r>
            </a:p>
          </p:txBody>
        </p:sp>
      </p:grpSp>
      <p:grpSp>
        <p:nvGrpSpPr>
          <p:cNvPr id="5" name="Group 54"/>
          <p:cNvGrpSpPr/>
          <p:nvPr/>
        </p:nvGrpSpPr>
        <p:grpSpPr>
          <a:xfrm>
            <a:off x="7086600" y="3352800"/>
            <a:ext cx="1758950" cy="2994025"/>
            <a:chOff x="4412" y="2304"/>
            <a:chExt cx="1108" cy="1886"/>
          </a:xfrm>
        </p:grpSpPr>
        <p:cxnSp>
          <p:nvCxnSpPr>
            <p:cNvPr id="189488" name="AutoShape 55"/>
            <p:cNvCxnSpPr>
              <a:stCxn id="189505" idx="5"/>
              <a:endCxn id="189504" idx="0"/>
            </p:cNvCxnSpPr>
            <p:nvPr/>
          </p:nvCxnSpPr>
          <p:spPr>
            <a:xfrm>
              <a:off x="4816" y="2532"/>
              <a:ext cx="176" cy="260"/>
            </a:xfrm>
            <a:prstGeom prst="straightConnector1">
              <a:avLst/>
            </a:prstGeom>
            <a:ln w="19050" cap="flat" cmpd="sng">
              <a:solidFill>
                <a:schemeClr val="tx1"/>
              </a:solidFill>
              <a:prstDash val="solid"/>
              <a:headEnd type="none" w="med" len="med"/>
              <a:tailEnd type="none" w="med" len="med"/>
            </a:ln>
          </p:spPr>
        </p:cxnSp>
        <p:sp>
          <p:nvSpPr>
            <p:cNvPr id="189489" name="Rectangle 56"/>
            <p:cNvSpPr/>
            <p:nvPr/>
          </p:nvSpPr>
          <p:spPr>
            <a:xfrm>
              <a:off x="5324" y="3168"/>
              <a:ext cx="196"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8</a:t>
              </a:r>
            </a:p>
          </p:txBody>
        </p:sp>
        <p:sp>
          <p:nvSpPr>
            <p:cNvPr id="189490" name="Rectangle 57"/>
            <p:cNvSpPr/>
            <p:nvPr/>
          </p:nvSpPr>
          <p:spPr>
            <a:xfrm>
              <a:off x="4796" y="3902"/>
              <a:ext cx="351" cy="288"/>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(d)</a:t>
              </a:r>
            </a:p>
          </p:txBody>
        </p:sp>
        <p:cxnSp>
          <p:nvCxnSpPr>
            <p:cNvPr id="189491" name="AutoShape 58"/>
            <p:cNvCxnSpPr>
              <a:stCxn id="189503" idx="3"/>
              <a:endCxn id="189500" idx="0"/>
            </p:cNvCxnSpPr>
            <p:nvPr/>
          </p:nvCxnSpPr>
          <p:spPr>
            <a:xfrm flipH="1">
              <a:off x="5036" y="3400"/>
              <a:ext cx="124" cy="256"/>
            </a:xfrm>
            <a:prstGeom prst="straightConnector1">
              <a:avLst/>
            </a:prstGeom>
            <a:ln w="19050" cap="flat" cmpd="sng">
              <a:solidFill>
                <a:schemeClr val="tx1"/>
              </a:solidFill>
              <a:prstDash val="solid"/>
              <a:headEnd type="none" w="med" len="med"/>
              <a:tailEnd type="none" w="med" len="med"/>
            </a:ln>
          </p:spPr>
        </p:cxnSp>
        <p:cxnSp>
          <p:nvCxnSpPr>
            <p:cNvPr id="189492" name="AutoShape 59"/>
            <p:cNvCxnSpPr>
              <a:stCxn id="189503" idx="5"/>
              <a:endCxn id="189502" idx="0"/>
            </p:cNvCxnSpPr>
            <p:nvPr/>
          </p:nvCxnSpPr>
          <p:spPr>
            <a:xfrm>
              <a:off x="5296" y="3400"/>
              <a:ext cx="124" cy="256"/>
            </a:xfrm>
            <a:prstGeom prst="straightConnector1">
              <a:avLst/>
            </a:prstGeom>
            <a:ln w="19050" cap="flat" cmpd="sng">
              <a:solidFill>
                <a:schemeClr val="tx1"/>
              </a:solidFill>
              <a:prstDash val="solid"/>
              <a:headEnd type="none" w="med" len="med"/>
              <a:tailEnd type="none" w="med" len="med"/>
            </a:ln>
          </p:spPr>
        </p:cxnSp>
        <p:cxnSp>
          <p:nvCxnSpPr>
            <p:cNvPr id="189493" name="AutoShape 60"/>
            <p:cNvCxnSpPr>
              <a:stCxn id="189504" idx="3"/>
              <a:endCxn id="189501" idx="0"/>
            </p:cNvCxnSpPr>
            <p:nvPr/>
          </p:nvCxnSpPr>
          <p:spPr>
            <a:xfrm flipH="1">
              <a:off x="4800" y="2968"/>
              <a:ext cx="124" cy="256"/>
            </a:xfrm>
            <a:prstGeom prst="straightConnector1">
              <a:avLst/>
            </a:prstGeom>
            <a:ln w="19050" cap="flat" cmpd="sng">
              <a:solidFill>
                <a:schemeClr val="tx1"/>
              </a:solidFill>
              <a:prstDash val="solid"/>
              <a:headEnd type="none" w="med" len="med"/>
              <a:tailEnd type="none" w="med" len="med"/>
            </a:ln>
          </p:spPr>
        </p:cxnSp>
        <p:cxnSp>
          <p:nvCxnSpPr>
            <p:cNvPr id="189494" name="AutoShape 61"/>
            <p:cNvCxnSpPr>
              <a:stCxn id="189504" idx="5"/>
              <a:endCxn id="189503" idx="0"/>
            </p:cNvCxnSpPr>
            <p:nvPr/>
          </p:nvCxnSpPr>
          <p:spPr>
            <a:xfrm>
              <a:off x="5060" y="2968"/>
              <a:ext cx="168" cy="256"/>
            </a:xfrm>
            <a:prstGeom prst="straightConnector1">
              <a:avLst/>
            </a:prstGeom>
            <a:ln w="19050" cap="flat" cmpd="sng">
              <a:solidFill>
                <a:schemeClr val="tx1"/>
              </a:solidFill>
              <a:prstDash val="solid"/>
              <a:headEnd type="none" w="med" len="med"/>
              <a:tailEnd type="none" w="med" len="med"/>
            </a:ln>
          </p:spPr>
        </p:cxnSp>
        <p:sp>
          <p:nvSpPr>
            <p:cNvPr id="189495" name="Rectangle 62"/>
            <p:cNvSpPr/>
            <p:nvPr/>
          </p:nvSpPr>
          <p:spPr>
            <a:xfrm>
              <a:off x="5052" y="2740"/>
              <a:ext cx="276"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17</a:t>
              </a:r>
            </a:p>
          </p:txBody>
        </p:sp>
        <p:grpSp>
          <p:nvGrpSpPr>
            <p:cNvPr id="189496" name="Group 63"/>
            <p:cNvGrpSpPr/>
            <p:nvPr/>
          </p:nvGrpSpPr>
          <p:grpSpPr>
            <a:xfrm>
              <a:off x="4412" y="2362"/>
              <a:ext cx="1104" cy="1492"/>
              <a:chOff x="4412" y="2362"/>
              <a:chExt cx="1104" cy="1492"/>
            </a:xfrm>
          </p:grpSpPr>
          <p:sp>
            <p:nvSpPr>
              <p:cNvPr id="189499" name="Oval 64"/>
              <p:cNvSpPr/>
              <p:nvPr/>
            </p:nvSpPr>
            <p:spPr>
              <a:xfrm>
                <a:off x="4412" y="2788"/>
                <a:ext cx="192" cy="192"/>
              </a:xfrm>
              <a:prstGeom prst="ellipse">
                <a:avLst/>
              </a:prstGeom>
              <a:solidFill>
                <a:srgbClr val="FFFF99"/>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A</a:t>
                </a:r>
              </a:p>
            </p:txBody>
          </p:sp>
          <p:sp>
            <p:nvSpPr>
              <p:cNvPr id="189500" name="Oval 65"/>
              <p:cNvSpPr/>
              <p:nvPr/>
            </p:nvSpPr>
            <p:spPr>
              <a:xfrm>
                <a:off x="4940" y="3662"/>
                <a:ext cx="192" cy="192"/>
              </a:xfrm>
              <a:prstGeom prst="ellipse">
                <a:avLst/>
              </a:prstGeom>
              <a:solidFill>
                <a:srgbClr val="FFFF99"/>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B</a:t>
                </a:r>
              </a:p>
            </p:txBody>
          </p:sp>
          <p:sp>
            <p:nvSpPr>
              <p:cNvPr id="189501" name="Oval 66"/>
              <p:cNvSpPr/>
              <p:nvPr/>
            </p:nvSpPr>
            <p:spPr>
              <a:xfrm>
                <a:off x="4704" y="3230"/>
                <a:ext cx="192" cy="192"/>
              </a:xfrm>
              <a:prstGeom prst="ellipse">
                <a:avLst/>
              </a:prstGeom>
              <a:solidFill>
                <a:srgbClr val="FFFF99"/>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D</a:t>
                </a:r>
              </a:p>
            </p:txBody>
          </p:sp>
          <p:sp>
            <p:nvSpPr>
              <p:cNvPr id="189502" name="Oval 67"/>
              <p:cNvSpPr/>
              <p:nvPr/>
            </p:nvSpPr>
            <p:spPr>
              <a:xfrm>
                <a:off x="5324" y="3662"/>
                <a:ext cx="192" cy="192"/>
              </a:xfrm>
              <a:prstGeom prst="ellipse">
                <a:avLst/>
              </a:prstGeom>
              <a:solidFill>
                <a:srgbClr val="FFFF99"/>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dirty="0">
                    <a:solidFill>
                      <a:srgbClr val="000000"/>
                    </a:solidFill>
                  </a:rPr>
                  <a:t>C</a:t>
                </a:r>
              </a:p>
            </p:txBody>
          </p:sp>
          <p:sp>
            <p:nvSpPr>
              <p:cNvPr id="189503" name="Oval 68"/>
              <p:cNvSpPr/>
              <p:nvPr/>
            </p:nvSpPr>
            <p:spPr>
              <a:xfrm>
                <a:off x="5132" y="3230"/>
                <a:ext cx="192" cy="192"/>
              </a:xfrm>
              <a:prstGeom prst="ellipse">
                <a:avLst/>
              </a:prstGeom>
              <a:solidFill>
                <a:srgbClr val="FFFF99"/>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zh-CN" sz="1800" dirty="0">
                  <a:solidFill>
                    <a:srgbClr val="000000"/>
                  </a:solidFill>
                </a:endParaRPr>
              </a:p>
            </p:txBody>
          </p:sp>
          <p:sp>
            <p:nvSpPr>
              <p:cNvPr id="189504" name="Oval 69"/>
              <p:cNvSpPr/>
              <p:nvPr/>
            </p:nvSpPr>
            <p:spPr>
              <a:xfrm>
                <a:off x="4896" y="2798"/>
                <a:ext cx="192" cy="192"/>
              </a:xfrm>
              <a:prstGeom prst="ellipse">
                <a:avLst/>
              </a:prstGeom>
              <a:solidFill>
                <a:srgbClr val="FFFF99"/>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zh-CN" sz="1800" dirty="0">
                  <a:solidFill>
                    <a:srgbClr val="000000"/>
                  </a:solidFill>
                </a:endParaRPr>
              </a:p>
            </p:txBody>
          </p:sp>
          <p:sp>
            <p:nvSpPr>
              <p:cNvPr id="189505" name="Oval 70"/>
              <p:cNvSpPr/>
              <p:nvPr/>
            </p:nvSpPr>
            <p:spPr>
              <a:xfrm>
                <a:off x="4652" y="2362"/>
                <a:ext cx="192" cy="192"/>
              </a:xfrm>
              <a:prstGeom prst="ellipse">
                <a:avLst/>
              </a:prstGeom>
              <a:solidFill>
                <a:srgbClr val="FFFF99"/>
              </a:solidFill>
              <a:ln w="19050"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zh-CN" sz="1800" dirty="0">
                  <a:solidFill>
                    <a:srgbClr val="000000"/>
                  </a:solidFill>
                </a:endParaRPr>
              </a:p>
            </p:txBody>
          </p:sp>
        </p:grpSp>
        <p:cxnSp>
          <p:nvCxnSpPr>
            <p:cNvPr id="189497" name="AutoShape 71"/>
            <p:cNvCxnSpPr>
              <a:stCxn id="189505" idx="3"/>
              <a:endCxn id="189499" idx="0"/>
            </p:cNvCxnSpPr>
            <p:nvPr/>
          </p:nvCxnSpPr>
          <p:spPr>
            <a:xfrm flipH="1">
              <a:off x="4508" y="2532"/>
              <a:ext cx="172" cy="250"/>
            </a:xfrm>
            <a:prstGeom prst="straightConnector1">
              <a:avLst/>
            </a:prstGeom>
            <a:ln w="19050" cap="flat" cmpd="sng">
              <a:solidFill>
                <a:schemeClr val="tx1"/>
              </a:solidFill>
              <a:prstDash val="solid"/>
              <a:headEnd type="none" w="med" len="med"/>
              <a:tailEnd type="none" w="med" len="med"/>
            </a:ln>
          </p:spPr>
        </p:cxnSp>
        <p:sp>
          <p:nvSpPr>
            <p:cNvPr id="189498" name="Rectangle 72"/>
            <p:cNvSpPr/>
            <p:nvPr/>
          </p:nvSpPr>
          <p:spPr>
            <a:xfrm>
              <a:off x="4808" y="2304"/>
              <a:ext cx="276" cy="250"/>
            </a:xfrm>
            <a:prstGeom prst="rect">
              <a:avLst/>
            </a:prstGeom>
            <a:noFill/>
            <a:ln w="1905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CC3300"/>
                  </a:solidFill>
                </a:rPr>
                <a:t>29</a:t>
              </a:r>
            </a:p>
          </p:txBody>
        </p:sp>
      </p:grpSp>
      <p:sp>
        <p:nvSpPr>
          <p:cNvPr id="374858" name="Text Box 74"/>
          <p:cNvSpPr txBox="1"/>
          <p:nvPr/>
        </p:nvSpPr>
        <p:spPr>
          <a:xfrm>
            <a:off x="3429000" y="3352800"/>
            <a:ext cx="1981200" cy="8302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dirty="0">
                <a:solidFill>
                  <a:srgbClr val="FF3300"/>
                </a:solidFill>
                <a:latin typeface="华文新魏" panose="02010800040101010101" pitchFamily="2" charset="-122"/>
                <a:ea typeface="华文新魏" panose="02010800040101010101" pitchFamily="2" charset="-122"/>
              </a:rPr>
              <a:t>前缀码</a:t>
            </a:r>
          </a:p>
          <a:p>
            <a:pPr marL="0" lvl="0" indent="0" eaLnBrk="1" hangingPunct="1">
              <a:spcBef>
                <a:spcPct val="0"/>
              </a:spcBef>
              <a:buClrTx/>
              <a:buSzPct val="100000"/>
              <a:buNone/>
            </a:pPr>
            <a:r>
              <a:rPr lang="zh-CN" altLang="en-US" sz="1800" dirty="0">
                <a:solidFill>
                  <a:srgbClr val="FF3300"/>
                </a:solidFill>
                <a:latin typeface="华文新魏" panose="02010800040101010101" pitchFamily="2" charset="-122"/>
                <a:ea typeface="华文新魏" panose="02010800040101010101" pitchFamily="2" charset="-122"/>
              </a:rPr>
              <a:t>最小冗余码</a:t>
            </a:r>
          </a:p>
        </p:txBody>
      </p:sp>
      <p:grpSp>
        <p:nvGrpSpPr>
          <p:cNvPr id="7" name="Group 80"/>
          <p:cNvGrpSpPr/>
          <p:nvPr/>
        </p:nvGrpSpPr>
        <p:grpSpPr>
          <a:xfrm>
            <a:off x="914400" y="1584325"/>
            <a:ext cx="6553200" cy="2987675"/>
            <a:chOff x="576" y="998"/>
            <a:chExt cx="4128" cy="1882"/>
          </a:xfrm>
        </p:grpSpPr>
        <p:sp>
          <p:nvSpPr>
            <p:cNvPr id="189484" name="Oval 76"/>
            <p:cNvSpPr/>
            <p:nvPr/>
          </p:nvSpPr>
          <p:spPr>
            <a:xfrm>
              <a:off x="1491" y="998"/>
              <a:ext cx="336" cy="336"/>
            </a:xfrm>
            <a:prstGeom prst="ellipse">
              <a:avLst/>
            </a:prstGeom>
            <a:noFill/>
            <a:ln w="28575" cap="flat" cmpd="sng">
              <a:solidFill>
                <a:srgbClr val="D60093"/>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9485" name="Oval 77"/>
            <p:cNvSpPr/>
            <p:nvPr/>
          </p:nvSpPr>
          <p:spPr>
            <a:xfrm>
              <a:off x="1776" y="1632"/>
              <a:ext cx="336" cy="336"/>
            </a:xfrm>
            <a:prstGeom prst="ellipse">
              <a:avLst/>
            </a:prstGeom>
            <a:noFill/>
            <a:ln w="28575" cap="flat" cmpd="sng">
              <a:solidFill>
                <a:srgbClr val="D60093"/>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9486" name="Oval 78"/>
            <p:cNvSpPr/>
            <p:nvPr/>
          </p:nvSpPr>
          <p:spPr>
            <a:xfrm>
              <a:off x="4368" y="2544"/>
              <a:ext cx="336" cy="336"/>
            </a:xfrm>
            <a:prstGeom prst="ellipse">
              <a:avLst/>
            </a:prstGeom>
            <a:noFill/>
            <a:ln w="28575" cap="flat" cmpd="sng">
              <a:solidFill>
                <a:srgbClr val="D60093"/>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9487" name="AutoShape 79"/>
            <p:cNvSpPr/>
            <p:nvPr/>
          </p:nvSpPr>
          <p:spPr>
            <a:xfrm>
              <a:off x="576" y="2208"/>
              <a:ext cx="672" cy="336"/>
            </a:xfrm>
            <a:prstGeom prst="flowChartProcess">
              <a:avLst/>
            </a:prstGeom>
            <a:noFill/>
            <a:ln w="28575" cap="flat" cmpd="sng">
              <a:solidFill>
                <a:srgbClr val="D60093"/>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D60093"/>
                  </a:solidFill>
                </a:rPr>
                <a:t>0</a:t>
              </a:r>
            </a:p>
          </p:txBody>
        </p:sp>
      </p:grpSp>
      <p:grpSp>
        <p:nvGrpSpPr>
          <p:cNvPr id="8" name="Group 86"/>
          <p:cNvGrpSpPr/>
          <p:nvPr/>
        </p:nvGrpSpPr>
        <p:grpSpPr>
          <a:xfrm>
            <a:off x="2051050" y="1584325"/>
            <a:ext cx="6294438" cy="4313238"/>
            <a:chOff x="1392" y="1008"/>
            <a:chExt cx="3965" cy="2717"/>
          </a:xfrm>
        </p:grpSpPr>
        <p:sp>
          <p:nvSpPr>
            <p:cNvPr id="189480" name="Oval 82"/>
            <p:cNvSpPr/>
            <p:nvPr/>
          </p:nvSpPr>
          <p:spPr>
            <a:xfrm>
              <a:off x="1874" y="1008"/>
              <a:ext cx="336" cy="336"/>
            </a:xfrm>
            <a:prstGeom prst="ellipse">
              <a:avLst/>
            </a:prstGeom>
            <a:noFill/>
            <a:ln w="28575" cap="flat" cmpd="sng">
              <a:solidFill>
                <a:srgbClr val="008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9481" name="Oval 83"/>
            <p:cNvSpPr/>
            <p:nvPr/>
          </p:nvSpPr>
          <p:spPr>
            <a:xfrm>
              <a:off x="2112" y="1632"/>
              <a:ext cx="336" cy="336"/>
            </a:xfrm>
            <a:prstGeom prst="ellipse">
              <a:avLst/>
            </a:prstGeom>
            <a:noFill/>
            <a:ln w="28575" cap="flat" cmpd="sng">
              <a:solidFill>
                <a:srgbClr val="008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9482" name="Oval 84"/>
            <p:cNvSpPr/>
            <p:nvPr/>
          </p:nvSpPr>
          <p:spPr>
            <a:xfrm>
              <a:off x="5021" y="3389"/>
              <a:ext cx="336" cy="336"/>
            </a:xfrm>
            <a:prstGeom prst="ellipse">
              <a:avLst/>
            </a:prstGeom>
            <a:noFill/>
            <a:ln w="28575" cap="flat" cmpd="sng">
              <a:solidFill>
                <a:srgbClr val="008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9483" name="AutoShape 85"/>
            <p:cNvSpPr/>
            <p:nvPr/>
          </p:nvSpPr>
          <p:spPr>
            <a:xfrm>
              <a:off x="1392" y="2208"/>
              <a:ext cx="672" cy="336"/>
            </a:xfrm>
            <a:prstGeom prst="flowChartProcess">
              <a:avLst/>
            </a:prstGeom>
            <a:noFill/>
            <a:ln w="28575" cap="flat" cmpd="sng">
              <a:solidFill>
                <a:srgbClr val="008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8000"/>
                  </a:solidFill>
                </a:rPr>
                <a:t>110</a:t>
              </a:r>
            </a:p>
          </p:txBody>
        </p:sp>
      </p:grpSp>
      <p:grpSp>
        <p:nvGrpSpPr>
          <p:cNvPr id="9" name="Group 92"/>
          <p:cNvGrpSpPr/>
          <p:nvPr/>
        </p:nvGrpSpPr>
        <p:grpSpPr>
          <a:xfrm>
            <a:off x="836613" y="1584325"/>
            <a:ext cx="8139112" cy="4313238"/>
            <a:chOff x="576" y="1008"/>
            <a:chExt cx="5127" cy="2717"/>
          </a:xfrm>
        </p:grpSpPr>
        <p:sp>
          <p:nvSpPr>
            <p:cNvPr id="189476" name="Oval 88"/>
            <p:cNvSpPr/>
            <p:nvPr/>
          </p:nvSpPr>
          <p:spPr>
            <a:xfrm>
              <a:off x="2079" y="1008"/>
              <a:ext cx="336" cy="336"/>
            </a:xfrm>
            <a:prstGeom prst="ellipse">
              <a:avLst/>
            </a:prstGeom>
            <a:noFill/>
            <a:ln w="28575" cap="flat" cmpd="sng">
              <a:solidFill>
                <a:srgbClr val="0070C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9477" name="Oval 89"/>
            <p:cNvSpPr/>
            <p:nvPr/>
          </p:nvSpPr>
          <p:spPr>
            <a:xfrm>
              <a:off x="2352" y="1632"/>
              <a:ext cx="336" cy="336"/>
            </a:xfrm>
            <a:prstGeom prst="ellipse">
              <a:avLst/>
            </a:prstGeom>
            <a:noFill/>
            <a:ln w="28575" cap="flat" cmpd="sng">
              <a:solidFill>
                <a:srgbClr val="0070C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9478" name="Oval 90"/>
            <p:cNvSpPr/>
            <p:nvPr/>
          </p:nvSpPr>
          <p:spPr>
            <a:xfrm>
              <a:off x="5367" y="3389"/>
              <a:ext cx="336" cy="336"/>
            </a:xfrm>
            <a:prstGeom prst="ellipse">
              <a:avLst/>
            </a:prstGeom>
            <a:noFill/>
            <a:ln w="28575" cap="flat" cmpd="sng">
              <a:solidFill>
                <a:srgbClr val="0070C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9479" name="AutoShape 91"/>
            <p:cNvSpPr/>
            <p:nvPr/>
          </p:nvSpPr>
          <p:spPr>
            <a:xfrm>
              <a:off x="576" y="2640"/>
              <a:ext cx="672" cy="336"/>
            </a:xfrm>
            <a:prstGeom prst="flowChartProcess">
              <a:avLst/>
            </a:prstGeom>
            <a:noFill/>
            <a:ln w="28575" cap="flat" cmpd="sng">
              <a:solidFill>
                <a:srgbClr val="0070C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3B812F"/>
                  </a:solidFill>
                </a:rPr>
                <a:t>111</a:t>
              </a:r>
            </a:p>
          </p:txBody>
        </p:sp>
      </p:grpSp>
      <p:grpSp>
        <p:nvGrpSpPr>
          <p:cNvPr id="10" name="Group 98"/>
          <p:cNvGrpSpPr/>
          <p:nvPr/>
        </p:nvGrpSpPr>
        <p:grpSpPr>
          <a:xfrm>
            <a:off x="2051050" y="1539875"/>
            <a:ext cx="5791200" cy="3717925"/>
            <a:chOff x="1392" y="970"/>
            <a:chExt cx="3648" cy="2342"/>
          </a:xfrm>
        </p:grpSpPr>
        <p:sp>
          <p:nvSpPr>
            <p:cNvPr id="189472" name="Oval 94"/>
            <p:cNvSpPr/>
            <p:nvPr/>
          </p:nvSpPr>
          <p:spPr>
            <a:xfrm>
              <a:off x="2356" y="970"/>
              <a:ext cx="336" cy="336"/>
            </a:xfrm>
            <a:prstGeom prst="ellipse">
              <a:avLst/>
            </a:prstGeom>
            <a:noFill/>
            <a:ln w="28575" cap="flat" cmpd="sng">
              <a:solidFill>
                <a:srgbClr val="CC66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9473" name="Oval 95"/>
            <p:cNvSpPr/>
            <p:nvPr/>
          </p:nvSpPr>
          <p:spPr>
            <a:xfrm>
              <a:off x="2639" y="1622"/>
              <a:ext cx="336" cy="336"/>
            </a:xfrm>
            <a:prstGeom prst="ellipse">
              <a:avLst/>
            </a:prstGeom>
            <a:noFill/>
            <a:ln w="28575" cap="flat" cmpd="sng">
              <a:solidFill>
                <a:srgbClr val="CC66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9474" name="Oval 96"/>
            <p:cNvSpPr/>
            <p:nvPr/>
          </p:nvSpPr>
          <p:spPr>
            <a:xfrm>
              <a:off x="4704" y="2976"/>
              <a:ext cx="336" cy="336"/>
            </a:xfrm>
            <a:prstGeom prst="ellipse">
              <a:avLst/>
            </a:prstGeom>
            <a:noFill/>
            <a:ln w="28575" cap="flat" cmpd="sng">
              <a:solidFill>
                <a:srgbClr val="CC66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9475" name="AutoShape 97"/>
            <p:cNvSpPr/>
            <p:nvPr/>
          </p:nvSpPr>
          <p:spPr>
            <a:xfrm>
              <a:off x="1392" y="2640"/>
              <a:ext cx="672" cy="336"/>
            </a:xfrm>
            <a:prstGeom prst="flowChartProcess">
              <a:avLst/>
            </a:prstGeom>
            <a:noFill/>
            <a:ln w="28575" cap="flat" cmpd="sng">
              <a:solidFill>
                <a:srgbClr val="CC66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CC6600"/>
                  </a:solidFill>
                </a:rPr>
                <a:t>10</a:t>
              </a:r>
            </a:p>
          </p:txBody>
        </p:sp>
      </p:grpSp>
      <p:sp>
        <p:nvSpPr>
          <p:cNvPr id="90" name="Rectangle 12"/>
          <p:cNvSpPr/>
          <p:nvPr/>
        </p:nvSpPr>
        <p:spPr>
          <a:xfrm>
            <a:off x="34925" y="4859338"/>
            <a:ext cx="8604250" cy="522287"/>
          </a:xfrm>
          <a:prstGeom prst="rect">
            <a:avLst/>
          </a:prstGeom>
          <a:noFill/>
          <a:ln w="1905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800" dirty="0">
                <a:solidFill>
                  <a:srgbClr val="FF3300"/>
                </a:solidFill>
                <a:latin typeface="华文仿宋" panose="02010600040101010101" pitchFamily="2" charset="-122"/>
                <a:ea typeface="华文仿宋" panose="02010600040101010101" pitchFamily="2" charset="-122"/>
              </a:rPr>
              <a:t>思考题：</a:t>
            </a:r>
            <a:r>
              <a:rPr lang="en-US" altLang="zh-CN" sz="2800" dirty="0">
                <a:solidFill>
                  <a:srgbClr val="FF3300"/>
                </a:solidFill>
                <a:latin typeface="华文仿宋" panose="02010600040101010101" pitchFamily="2" charset="-122"/>
                <a:ea typeface="华文仿宋" panose="02010600040101010101" pitchFamily="2" charset="-122"/>
              </a:rPr>
              <a:t>(1) </a:t>
            </a:r>
            <a:r>
              <a:rPr lang="zh-CN" altLang="en-US" sz="2800" dirty="0">
                <a:solidFill>
                  <a:srgbClr val="FF3300"/>
                </a:solidFill>
                <a:latin typeface="华文仿宋" panose="02010600040101010101" pitchFamily="2" charset="-122"/>
                <a:ea typeface="华文仿宋" panose="02010600040101010101" pitchFamily="2" charset="-122"/>
              </a:rPr>
              <a:t>哪些结点具有哈夫曼编码？</a:t>
            </a:r>
          </a:p>
        </p:txBody>
      </p:sp>
      <p:sp>
        <p:nvSpPr>
          <p:cNvPr id="91" name="Rectangle 78"/>
          <p:cNvSpPr/>
          <p:nvPr/>
        </p:nvSpPr>
        <p:spPr>
          <a:xfrm>
            <a:off x="1476375" y="5283200"/>
            <a:ext cx="5435600" cy="519113"/>
          </a:xfrm>
          <a:prstGeom prst="rect">
            <a:avLst/>
          </a:prstGeom>
          <a:noFill/>
          <a:ln w="1905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800" dirty="0">
                <a:solidFill>
                  <a:srgbClr val="FF3300"/>
                </a:solidFill>
                <a:latin typeface="华文仿宋" panose="02010600040101010101" pitchFamily="2" charset="-122"/>
                <a:ea typeface="华文仿宋" panose="02010600040101010101" pitchFamily="2" charset="-122"/>
              </a:rPr>
              <a:t>(2) </a:t>
            </a:r>
            <a:r>
              <a:rPr lang="zh-CN" altLang="en-US" sz="2800" dirty="0">
                <a:solidFill>
                  <a:srgbClr val="FF3300"/>
                </a:solidFill>
                <a:latin typeface="华文仿宋" panose="02010600040101010101" pitchFamily="2" charset="-122"/>
                <a:ea typeface="华文仿宋" panose="02010600040101010101" pitchFamily="2" charset="-122"/>
              </a:rPr>
              <a:t>为什么哈夫曼编码是前缀码？</a:t>
            </a:r>
          </a:p>
        </p:txBody>
      </p:sp>
      <p:sp>
        <p:nvSpPr>
          <p:cNvPr id="92" name="Rectangle 80"/>
          <p:cNvSpPr/>
          <p:nvPr/>
        </p:nvSpPr>
        <p:spPr>
          <a:xfrm>
            <a:off x="1476375" y="5715000"/>
            <a:ext cx="5724525" cy="522288"/>
          </a:xfrm>
          <a:prstGeom prst="rect">
            <a:avLst/>
          </a:prstGeom>
          <a:noFill/>
          <a:ln w="1905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800" dirty="0">
                <a:solidFill>
                  <a:srgbClr val="FF3300"/>
                </a:solidFill>
                <a:latin typeface="华文仿宋" panose="02010600040101010101" pitchFamily="2" charset="-122"/>
                <a:ea typeface="华文仿宋" panose="02010600040101010101" pitchFamily="2" charset="-122"/>
              </a:rPr>
              <a:t>(3) </a:t>
            </a:r>
            <a:r>
              <a:rPr lang="zh-CN" altLang="en-US" sz="2800" dirty="0">
                <a:solidFill>
                  <a:srgbClr val="FF3300"/>
                </a:solidFill>
                <a:latin typeface="华文仿宋" panose="02010600040101010101" pitchFamily="2" charset="-122"/>
                <a:ea typeface="华文仿宋" panose="02010600040101010101" pitchFamily="2" charset="-122"/>
              </a:rPr>
              <a:t>哈夫曼编码是否唯一？为什么？</a:t>
            </a:r>
          </a:p>
        </p:txBody>
      </p:sp>
      <p:sp>
        <p:nvSpPr>
          <p:cNvPr id="93" name="Rectangle 81"/>
          <p:cNvSpPr/>
          <p:nvPr/>
        </p:nvSpPr>
        <p:spPr>
          <a:xfrm>
            <a:off x="1476375" y="6218238"/>
            <a:ext cx="5003800" cy="523875"/>
          </a:xfrm>
          <a:prstGeom prst="rect">
            <a:avLst/>
          </a:prstGeom>
          <a:noFill/>
          <a:ln w="1905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800" dirty="0">
                <a:solidFill>
                  <a:srgbClr val="FF3300"/>
                </a:solidFill>
                <a:latin typeface="华文仿宋" panose="02010600040101010101" pitchFamily="2" charset="-122"/>
                <a:ea typeface="华文仿宋" panose="02010600040101010101" pitchFamily="2" charset="-122"/>
              </a:rPr>
              <a:t>(4) </a:t>
            </a:r>
            <a:r>
              <a:rPr lang="zh-CN" altLang="en-US" sz="2800" dirty="0">
                <a:solidFill>
                  <a:srgbClr val="FF3300"/>
                </a:solidFill>
                <a:latin typeface="华文仿宋" panose="02010600040101010101" pitchFamily="2" charset="-122"/>
                <a:ea typeface="华文仿宋" panose="02010600040101010101" pitchFamily="2" charset="-122"/>
              </a:rPr>
              <a:t>如何才能使哈夫曼编码唯一？</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4796">
                                            <p:txEl>
                                              <p:pRg st="0" end="0"/>
                                            </p:txEl>
                                          </p:spTgt>
                                        </p:tgtEl>
                                        <p:attrNameLst>
                                          <p:attrName>style.visibility</p:attrName>
                                        </p:attrNameLst>
                                      </p:cBhvr>
                                      <p:to>
                                        <p:strVal val="visible"/>
                                      </p:to>
                                    </p:set>
                                    <p:anim calcmode="lin" valueType="num">
                                      <p:cBhvr additive="base">
                                        <p:cTn id="7" dur="500" fill="hold"/>
                                        <p:tgtEl>
                                          <p:spTgt spid="37479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479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4796">
                                            <p:txEl>
                                              <p:pRg st="1" end="1"/>
                                            </p:txEl>
                                          </p:spTgt>
                                        </p:tgtEl>
                                        <p:attrNameLst>
                                          <p:attrName>style.visibility</p:attrName>
                                        </p:attrNameLst>
                                      </p:cBhvr>
                                      <p:to>
                                        <p:strVal val="visible"/>
                                      </p:to>
                                    </p:set>
                                    <p:anim calcmode="lin" valueType="num">
                                      <p:cBhvr additive="base">
                                        <p:cTn id="13" dur="500" fill="hold"/>
                                        <p:tgtEl>
                                          <p:spTgt spid="37479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479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shreg.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4796">
                                            <p:txEl>
                                              <p:pRg st="2" end="2"/>
                                            </p:txEl>
                                          </p:spTgt>
                                        </p:tgtEl>
                                        <p:attrNameLst>
                                          <p:attrName>style.visibility</p:attrName>
                                        </p:attrNameLst>
                                      </p:cBhvr>
                                      <p:to>
                                        <p:strVal val="visible"/>
                                      </p:to>
                                    </p:set>
                                    <p:anim calcmode="lin" valueType="num">
                                      <p:cBhvr additive="base">
                                        <p:cTn id="19" dur="500" fill="hold"/>
                                        <p:tgtEl>
                                          <p:spTgt spid="37479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479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shreg.wav"/>
                                        </p:tgtEl>
                                      </p:cMediaNode>
                                    </p:audio>
                                  </p:sub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5430"/>
                                        </p:tgtEl>
                                        <p:attrNameLst>
                                          <p:attrName>style.visibility</p:attrName>
                                        </p:attrNameLst>
                                      </p:cBhvr>
                                      <p:to>
                                        <p:strVal val="visible"/>
                                      </p:to>
                                    </p:set>
                                    <p:animEffect transition="in" filter="dissolve">
                                      <p:cBhvr>
                                        <p:cTn id="25" dur="500"/>
                                        <p:tgtEl>
                                          <p:spTgt spid="15430"/>
                                        </p:tgtEl>
                                      </p:cBhvr>
                                    </p:animEffect>
                                  </p:childTnLst>
                                </p:cTn>
                              </p:par>
                              <p:par>
                                <p:cTn id="26" presetID="9" presetClass="entr" presetSubtype="0" fill="hold" nodeType="withEffect">
                                  <p:stCondLst>
                                    <p:cond delay="0"/>
                                  </p:stCondLst>
                                  <p:childTnLst>
                                    <p:set>
                                      <p:cBhvr>
                                        <p:cTn id="27" dur="1" fill="hold">
                                          <p:stCondLst>
                                            <p:cond delay="0"/>
                                          </p:stCondLst>
                                        </p:cTn>
                                        <p:tgtEl>
                                          <p:spTgt spid="15431"/>
                                        </p:tgtEl>
                                        <p:attrNameLst>
                                          <p:attrName>style.visibility</p:attrName>
                                        </p:attrNameLst>
                                      </p:cBhvr>
                                      <p:to>
                                        <p:strVal val="visible"/>
                                      </p:to>
                                    </p:set>
                                    <p:animEffect transition="in" filter="dissolve">
                                      <p:cBhvr>
                                        <p:cTn id="28" dur="500"/>
                                        <p:tgtEl>
                                          <p:spTgt spid="1543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5434"/>
                                        </p:tgtEl>
                                        <p:attrNameLst>
                                          <p:attrName>style.visibility</p:attrName>
                                        </p:attrNameLst>
                                      </p:cBhvr>
                                      <p:to>
                                        <p:strVal val="visible"/>
                                      </p:to>
                                    </p:set>
                                    <p:animEffect transition="in" filter="dissolve">
                                      <p:cBhvr>
                                        <p:cTn id="31" dur="500"/>
                                        <p:tgtEl>
                                          <p:spTgt spid="1543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435"/>
                                        </p:tgtEl>
                                        <p:attrNameLst>
                                          <p:attrName>style.visibility</p:attrName>
                                        </p:attrNameLst>
                                      </p:cBhvr>
                                      <p:to>
                                        <p:strVal val="visible"/>
                                      </p:to>
                                    </p:set>
                                    <p:animEffect transition="in" filter="dissolve">
                                      <p:cBhvr>
                                        <p:cTn id="34" dur="500"/>
                                        <p:tgtEl>
                                          <p:spTgt spid="1543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5438"/>
                                        </p:tgtEl>
                                        <p:attrNameLst>
                                          <p:attrName>style.visibility</p:attrName>
                                        </p:attrNameLst>
                                      </p:cBhvr>
                                      <p:to>
                                        <p:strVal val="visible"/>
                                      </p:to>
                                    </p:set>
                                    <p:animEffect transition="in" filter="dissolve">
                                      <p:cBhvr>
                                        <p:cTn id="37" dur="500"/>
                                        <p:tgtEl>
                                          <p:spTgt spid="1543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439"/>
                                        </p:tgtEl>
                                        <p:attrNameLst>
                                          <p:attrName>style.visibility</p:attrName>
                                        </p:attrNameLst>
                                      </p:cBhvr>
                                      <p:to>
                                        <p:strVal val="visible"/>
                                      </p:to>
                                    </p:set>
                                    <p:animEffect transition="in" filter="dissolve">
                                      <p:cBhvr>
                                        <p:cTn id="40" dur="500"/>
                                        <p:tgtEl>
                                          <p:spTgt spid="1543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5440"/>
                                        </p:tgtEl>
                                        <p:attrNameLst>
                                          <p:attrName>style.visibility</p:attrName>
                                        </p:attrNameLst>
                                      </p:cBhvr>
                                      <p:to>
                                        <p:strVal val="visible"/>
                                      </p:to>
                                    </p:set>
                                    <p:animEffect transition="in" filter="dissolve">
                                      <p:cBhvr>
                                        <p:cTn id="43" dur="500"/>
                                        <p:tgtEl>
                                          <p:spTgt spid="1544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5441"/>
                                        </p:tgtEl>
                                        <p:attrNameLst>
                                          <p:attrName>style.visibility</p:attrName>
                                        </p:attrNameLst>
                                      </p:cBhvr>
                                      <p:to>
                                        <p:strVal val="visible"/>
                                      </p:to>
                                    </p:set>
                                    <p:animEffect transition="in" filter="dissolve">
                                      <p:cBhvr>
                                        <p:cTn id="46" dur="500"/>
                                        <p:tgtEl>
                                          <p:spTgt spid="1544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5442"/>
                                        </p:tgtEl>
                                        <p:attrNameLst>
                                          <p:attrName>style.visibility</p:attrName>
                                        </p:attrNameLst>
                                      </p:cBhvr>
                                      <p:to>
                                        <p:strVal val="visible"/>
                                      </p:to>
                                    </p:set>
                                    <p:animEffect transition="in" filter="dissolve">
                                      <p:cBhvr>
                                        <p:cTn id="49" dur="500"/>
                                        <p:tgtEl>
                                          <p:spTgt spid="1544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5437"/>
                                        </p:tgtEl>
                                        <p:attrNameLst>
                                          <p:attrName>style.visibility</p:attrName>
                                        </p:attrNameLst>
                                      </p:cBhvr>
                                      <p:to>
                                        <p:strVal val="visible"/>
                                      </p:to>
                                    </p:set>
                                    <p:animEffect transition="in" filter="dissolve">
                                      <p:cBhvr>
                                        <p:cTn id="52" dur="500"/>
                                        <p:tgtEl>
                                          <p:spTgt spid="1543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5433"/>
                                        </p:tgtEl>
                                        <p:attrNameLst>
                                          <p:attrName>style.visibility</p:attrName>
                                        </p:attrNameLst>
                                      </p:cBhvr>
                                      <p:to>
                                        <p:strVal val="visible"/>
                                      </p:to>
                                    </p:set>
                                    <p:animEffect transition="in" filter="dissolve">
                                      <p:cBhvr>
                                        <p:cTn id="55" dur="500"/>
                                        <p:tgtEl>
                                          <p:spTgt spid="1543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wipe(up)">
                                      <p:cBhvr>
                                        <p:cTn id="60" dur="500"/>
                                        <p:tgtEl>
                                          <p:spTgt spid="3"/>
                                        </p:tgtEl>
                                      </p:cBhvr>
                                    </p:animEffect>
                                  </p:childTnLst>
                                  <p:subTnLs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wipe(up)">
                                      <p:cBhvr>
                                        <p:cTn id="65" dur="500"/>
                                        <p:tgtEl>
                                          <p:spTgt spid="5"/>
                                        </p:tgtEl>
                                      </p:cBhvr>
                                    </p:animEffect>
                                  </p:childTnLst>
                                  <p:subTnLst>
                                    <p:audio>
                                      <p:cMediaNode>
                                        <p:cTn display="0" masterRel="sameClick">
                                          <p:stCondLst>
                                            <p:cond evt="begin" delay="0">
                                              <p:tn val="63"/>
                                            </p:cond>
                                          </p:stCondLst>
                                          <p:endCondLst>
                                            <p:cond evt="onStopAudio" delay="0">
                                              <p:tgtEl>
                                                <p:sldTgt/>
                                              </p:tgtEl>
                                            </p:cond>
                                          </p:endCondLst>
                                        </p:cTn>
                                        <p:tgtEl>
                                          <p:sndTgt r:embed="rId2" name="cashreg.wav"/>
                                        </p:tgtEl>
                                      </p:cMediaNode>
                                    </p:audio>
                                  </p:subTnLst>
                                </p:cTn>
                              </p:par>
                            </p:childTnLst>
                          </p:cTn>
                        </p:par>
                      </p:childTnLst>
                    </p:cTn>
                  </p:par>
                  <p:par>
                    <p:cTn id="66" fill="hold">
                      <p:stCondLst>
                        <p:cond delay="indefinite"/>
                      </p:stCondLst>
                      <p:childTnLst>
                        <p:par>
                          <p:cTn id="67" fill="hold">
                            <p:stCondLst>
                              <p:cond delay="0"/>
                            </p:stCondLst>
                            <p:childTnLst>
                              <p:par>
                                <p:cTn id="68" presetID="4" presetClass="entr" presetSubtype="32"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box(out)">
                                      <p:cBhvr>
                                        <p:cTn id="70" dur="500"/>
                                        <p:tgtEl>
                                          <p:spTgt spid="7"/>
                                        </p:tgtEl>
                                      </p:cBhvr>
                                    </p:animEffect>
                                  </p:childTnLst>
                                  <p:subTnLst>
                                    <p:audio>
                                      <p:cMediaNode>
                                        <p:cTn display="0" masterRel="sameClick">
                                          <p:stCondLst>
                                            <p:cond evt="begin" delay="0">
                                              <p:tn val="68"/>
                                            </p:cond>
                                          </p:stCondLst>
                                          <p:endCondLst>
                                            <p:cond evt="onStopAudio" delay="0">
                                              <p:tgtEl>
                                                <p:sldTgt/>
                                              </p:tgtEl>
                                            </p:cond>
                                          </p:endCondLst>
                                        </p:cTn>
                                        <p:tgtEl>
                                          <p:sndTgt r:embed="rId4" name="type.wav"/>
                                        </p:tgtEl>
                                      </p:cMediaNode>
                                    </p:audio>
                                  </p:subTnLst>
                                </p:cTn>
                              </p:par>
                            </p:childTnLst>
                          </p:cTn>
                        </p:par>
                      </p:childTnLst>
                    </p:cTn>
                  </p:par>
                  <p:par>
                    <p:cTn id="71" fill="hold">
                      <p:stCondLst>
                        <p:cond delay="indefinite"/>
                      </p:stCondLst>
                      <p:childTnLst>
                        <p:par>
                          <p:cTn id="72" fill="hold">
                            <p:stCondLst>
                              <p:cond delay="0"/>
                            </p:stCondLst>
                            <p:childTnLst>
                              <p:par>
                                <p:cTn id="73" presetID="4" presetClass="entr" presetSubtype="32" fill="hold"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box(out)">
                                      <p:cBhvr>
                                        <p:cTn id="75" dur="500"/>
                                        <p:tgtEl>
                                          <p:spTgt spid="8"/>
                                        </p:tgtEl>
                                      </p:cBhvr>
                                    </p:animEffect>
                                  </p:childTnLst>
                                  <p:subTnLst>
                                    <p:audio>
                                      <p:cMediaNode>
                                        <p:cTn display="0" masterRel="sameClick">
                                          <p:stCondLst>
                                            <p:cond evt="begin" delay="0">
                                              <p:tn val="73"/>
                                            </p:cond>
                                          </p:stCondLst>
                                          <p:endCondLst>
                                            <p:cond evt="onStopAudio" delay="0">
                                              <p:tgtEl>
                                                <p:sldTgt/>
                                              </p:tgtEl>
                                            </p:cond>
                                          </p:endCondLst>
                                        </p:cTn>
                                        <p:tgtEl>
                                          <p:sndTgt r:embed="rId4" name="type.wav"/>
                                        </p:tgtEl>
                                      </p:cMediaNode>
                                    </p:audio>
                                  </p:subTnLst>
                                </p:cTn>
                              </p:par>
                            </p:childTnLst>
                          </p:cTn>
                        </p:par>
                      </p:childTnLst>
                    </p:cTn>
                  </p:par>
                  <p:par>
                    <p:cTn id="76" fill="hold">
                      <p:stCondLst>
                        <p:cond delay="indefinite"/>
                      </p:stCondLst>
                      <p:childTnLst>
                        <p:par>
                          <p:cTn id="77" fill="hold">
                            <p:stCondLst>
                              <p:cond delay="0"/>
                            </p:stCondLst>
                            <p:childTnLst>
                              <p:par>
                                <p:cTn id="78" presetID="4" presetClass="entr" presetSubtype="32" fill="hold"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box(out)">
                                      <p:cBhvr>
                                        <p:cTn id="80" dur="500"/>
                                        <p:tgtEl>
                                          <p:spTgt spid="9"/>
                                        </p:tgtEl>
                                      </p:cBhvr>
                                    </p:animEffect>
                                  </p:childTnLst>
                                  <p:subTnLst>
                                    <p:audio>
                                      <p:cMediaNode>
                                        <p:cTn display="0" masterRel="sameClick">
                                          <p:stCondLst>
                                            <p:cond evt="begin" delay="0">
                                              <p:tn val="78"/>
                                            </p:cond>
                                          </p:stCondLst>
                                          <p:endCondLst>
                                            <p:cond evt="onStopAudio" delay="0">
                                              <p:tgtEl>
                                                <p:sldTgt/>
                                              </p:tgtEl>
                                            </p:cond>
                                          </p:endCondLst>
                                        </p:cTn>
                                        <p:tgtEl>
                                          <p:sndTgt r:embed="rId4" name="type.wav"/>
                                        </p:tgtEl>
                                      </p:cMediaNode>
                                    </p:audio>
                                  </p:subTnLst>
                                </p:cTn>
                              </p:par>
                            </p:childTnLst>
                          </p:cTn>
                        </p:par>
                      </p:childTnLst>
                    </p:cTn>
                  </p:par>
                  <p:par>
                    <p:cTn id="81" fill="hold">
                      <p:stCondLst>
                        <p:cond delay="indefinite"/>
                      </p:stCondLst>
                      <p:childTnLst>
                        <p:par>
                          <p:cTn id="82" fill="hold">
                            <p:stCondLst>
                              <p:cond delay="0"/>
                            </p:stCondLst>
                            <p:childTnLst>
                              <p:par>
                                <p:cTn id="83" presetID="4" presetClass="entr" presetSubtype="32" fill="hold" nodeType="click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box(out)">
                                      <p:cBhvr>
                                        <p:cTn id="85" dur="500"/>
                                        <p:tgtEl>
                                          <p:spTgt spid="10"/>
                                        </p:tgtEl>
                                      </p:cBhvr>
                                    </p:animEffect>
                                  </p:childTnLst>
                                  <p:subTnLst>
                                    <p:audio>
                                      <p:cMediaNode>
                                        <p:cTn display="0" masterRel="sameClick">
                                          <p:stCondLst>
                                            <p:cond evt="begin" delay="0">
                                              <p:tn val="83"/>
                                            </p:cond>
                                          </p:stCondLst>
                                          <p:endCondLst>
                                            <p:cond evt="onStopAudio" delay="0">
                                              <p:tgtEl>
                                                <p:sldTgt/>
                                              </p:tgtEl>
                                            </p:cond>
                                          </p:endCondLst>
                                        </p:cTn>
                                        <p:tgtEl>
                                          <p:sndTgt r:embed="rId4" name="type.wav"/>
                                        </p:tgtEl>
                                      </p:cMediaNode>
                                    </p:audio>
                                  </p:sub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374858">
                                            <p:txEl>
                                              <p:pRg st="0" end="0"/>
                                            </p:txEl>
                                          </p:spTgt>
                                        </p:tgtEl>
                                        <p:attrNameLst>
                                          <p:attrName>style.visibility</p:attrName>
                                        </p:attrNameLst>
                                      </p:cBhvr>
                                      <p:to>
                                        <p:strVal val="visible"/>
                                      </p:to>
                                    </p:set>
                                    <p:animEffect transition="in" filter="blinds(horizontal)">
                                      <p:cBhvr>
                                        <p:cTn id="90" dur="500"/>
                                        <p:tgtEl>
                                          <p:spTgt spid="374858">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374858">
                                            <p:txEl>
                                              <p:pRg st="1" end="1"/>
                                            </p:txEl>
                                          </p:spTgt>
                                        </p:tgtEl>
                                        <p:attrNameLst>
                                          <p:attrName>style.visibility</p:attrName>
                                        </p:attrNameLst>
                                      </p:cBhvr>
                                      <p:to>
                                        <p:strVal val="visible"/>
                                      </p:to>
                                    </p:set>
                                    <p:animEffect transition="in" filter="blinds(horizontal)">
                                      <p:cBhvr>
                                        <p:cTn id="95" dur="500"/>
                                        <p:tgtEl>
                                          <p:spTgt spid="374858">
                                            <p:txEl>
                                              <p:pRg st="1" end="1"/>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4" presetClass="entr" presetSubtype="10" fill="hold" grpId="0" nodeType="clickEffect">
                                  <p:stCondLst>
                                    <p:cond delay="0"/>
                                  </p:stCondLst>
                                  <p:childTnLst>
                                    <p:set>
                                      <p:cBhvr>
                                        <p:cTn id="99" dur="1" fill="hold">
                                          <p:stCondLst>
                                            <p:cond delay="0"/>
                                          </p:stCondLst>
                                        </p:cTn>
                                        <p:tgtEl>
                                          <p:spTgt spid="90"/>
                                        </p:tgtEl>
                                        <p:attrNameLst>
                                          <p:attrName>style.visibility</p:attrName>
                                        </p:attrNameLst>
                                      </p:cBhvr>
                                      <p:to>
                                        <p:strVal val="visible"/>
                                      </p:to>
                                    </p:set>
                                    <p:animEffect transition="in" filter="randombar(horizontal)">
                                      <p:cBhvr>
                                        <p:cTn id="100" dur="500"/>
                                        <p:tgtEl>
                                          <p:spTgt spid="90"/>
                                        </p:tgtEl>
                                      </p:cBhvr>
                                    </p:animEffect>
                                  </p:childTnLst>
                                </p:cTn>
                              </p:par>
                            </p:childTnLst>
                          </p:cTn>
                        </p:par>
                      </p:childTnLst>
                    </p:cTn>
                  </p:par>
                  <p:par>
                    <p:cTn id="101" fill="hold">
                      <p:stCondLst>
                        <p:cond delay="indefinite"/>
                      </p:stCondLst>
                      <p:childTnLst>
                        <p:par>
                          <p:cTn id="102" fill="hold">
                            <p:stCondLst>
                              <p:cond delay="0"/>
                            </p:stCondLst>
                            <p:childTnLst>
                              <p:par>
                                <p:cTn id="103" presetID="14" presetClass="entr" presetSubtype="10" fill="hold" grpId="0" nodeType="clickEffect">
                                  <p:stCondLst>
                                    <p:cond delay="0"/>
                                  </p:stCondLst>
                                  <p:childTnLst>
                                    <p:set>
                                      <p:cBhvr>
                                        <p:cTn id="104" dur="1" fill="hold">
                                          <p:stCondLst>
                                            <p:cond delay="0"/>
                                          </p:stCondLst>
                                        </p:cTn>
                                        <p:tgtEl>
                                          <p:spTgt spid="91">
                                            <p:txEl>
                                              <p:pRg st="0" end="0"/>
                                            </p:txEl>
                                          </p:spTgt>
                                        </p:tgtEl>
                                        <p:attrNameLst>
                                          <p:attrName>style.visibility</p:attrName>
                                        </p:attrNameLst>
                                      </p:cBhvr>
                                      <p:to>
                                        <p:strVal val="visible"/>
                                      </p:to>
                                    </p:set>
                                    <p:animEffect transition="in" filter="randombar(horizontal)">
                                      <p:cBhvr>
                                        <p:cTn id="105" dur="500"/>
                                        <p:tgtEl>
                                          <p:spTgt spid="91">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4" presetClass="entr" presetSubtype="10" fill="hold" grpId="0" nodeType="clickEffect">
                                  <p:stCondLst>
                                    <p:cond delay="0"/>
                                  </p:stCondLst>
                                  <p:childTnLst>
                                    <p:set>
                                      <p:cBhvr>
                                        <p:cTn id="109" dur="1" fill="hold">
                                          <p:stCondLst>
                                            <p:cond delay="0"/>
                                          </p:stCondLst>
                                        </p:cTn>
                                        <p:tgtEl>
                                          <p:spTgt spid="92">
                                            <p:txEl>
                                              <p:pRg st="0" end="0"/>
                                            </p:txEl>
                                          </p:spTgt>
                                        </p:tgtEl>
                                        <p:attrNameLst>
                                          <p:attrName>style.visibility</p:attrName>
                                        </p:attrNameLst>
                                      </p:cBhvr>
                                      <p:to>
                                        <p:strVal val="visible"/>
                                      </p:to>
                                    </p:set>
                                    <p:animEffect transition="in" filter="randombar(horizontal)">
                                      <p:cBhvr>
                                        <p:cTn id="110" dur="500"/>
                                        <p:tgtEl>
                                          <p:spTgt spid="92">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4" presetClass="entr" presetSubtype="10" fill="hold" grpId="0" nodeType="clickEffect">
                                  <p:stCondLst>
                                    <p:cond delay="0"/>
                                  </p:stCondLst>
                                  <p:childTnLst>
                                    <p:set>
                                      <p:cBhvr>
                                        <p:cTn id="114" dur="1" fill="hold">
                                          <p:stCondLst>
                                            <p:cond delay="0"/>
                                          </p:stCondLst>
                                        </p:cTn>
                                        <p:tgtEl>
                                          <p:spTgt spid="93">
                                            <p:txEl>
                                              <p:pRg st="0" end="0"/>
                                            </p:txEl>
                                          </p:spTgt>
                                        </p:tgtEl>
                                        <p:attrNameLst>
                                          <p:attrName>style.visibility</p:attrName>
                                        </p:attrNameLst>
                                      </p:cBhvr>
                                      <p:to>
                                        <p:strVal val="visible"/>
                                      </p:to>
                                    </p:set>
                                    <p:animEffect transition="in" filter="randombar(horizontal)">
                                      <p:cBhvr>
                                        <p:cTn id="115" dur="500"/>
                                        <p:tgtEl>
                                          <p:spTgt spid="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96" grpId="0" build="p"/>
      <p:bldP spid="15433" grpId="0"/>
      <p:bldP spid="15434" grpId="0"/>
      <p:bldP spid="15435" grpId="0"/>
      <p:bldP spid="15438" grpId="0" animBg="1"/>
      <p:bldP spid="15439" grpId="0" animBg="1"/>
      <p:bldP spid="15440" grpId="0" animBg="1"/>
      <p:bldP spid="15441" grpId="0" animBg="1"/>
      <p:bldP spid="15442" grpId="0" animBg="1"/>
      <p:bldP spid="15437" grpId="0"/>
      <p:bldP spid="374858" grpId="0" build="p"/>
      <p:bldP spid="90" grpId="0"/>
      <p:bldP spid="91" grpId="0" build="p"/>
      <p:bldP spid="92" grpId="0" build="p"/>
      <p:bldP spid="9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4867" name="Object 2"/>
          <p:cNvGraphicFramePr>
            <a:graphicFrameLocks noGrp="1" noChangeAspect="1"/>
          </p:cNvGraphicFramePr>
          <p:nvPr>
            <p:ph sz="quarter" idx="1"/>
          </p:nvPr>
        </p:nvGraphicFramePr>
        <p:xfrm>
          <a:off x="701675" y="549275"/>
          <a:ext cx="3775075" cy="401638"/>
        </p:xfrm>
        <a:graphic>
          <a:graphicData uri="http://schemas.openxmlformats.org/presentationml/2006/ole">
            <mc:AlternateContent xmlns:mc="http://schemas.openxmlformats.org/markup-compatibility/2006">
              <mc:Choice xmlns:v="urn:schemas-microsoft-com:vml" Requires="v">
                <p:oleObj spid="_x0000_s7295" r:id="rId3" imgW="5339715" imgH="575945" progId="Visio.Drawing.11">
                  <p:embed/>
                </p:oleObj>
              </mc:Choice>
              <mc:Fallback>
                <p:oleObj r:id="rId3" imgW="5339715" imgH="575945" progId="Visio.Drawing.11">
                  <p:embed/>
                  <p:pic>
                    <p:nvPicPr>
                      <p:cNvPr id="0" name="图片 3094"/>
                      <p:cNvPicPr/>
                      <p:nvPr/>
                    </p:nvPicPr>
                    <p:blipFill>
                      <a:blip r:embed="rId4"/>
                      <a:srcRect/>
                      <a:stretch>
                        <a:fillRect/>
                      </a:stretch>
                    </p:blipFill>
                    <p:spPr>
                      <a:xfrm>
                        <a:off x="701675" y="549275"/>
                        <a:ext cx="3775075" cy="401638"/>
                      </a:xfrm>
                      <a:prstGeom prst="rect">
                        <a:avLst/>
                      </a:prstGeom>
                      <a:noFill/>
                      <a:ln w="38100">
                        <a:miter/>
                      </a:ln>
                    </p:spPr>
                  </p:pic>
                </p:oleObj>
              </mc:Fallback>
            </mc:AlternateContent>
          </a:graphicData>
        </a:graphic>
      </p:graphicFrame>
      <p:graphicFrame>
        <p:nvGraphicFramePr>
          <p:cNvPr id="804868" name="Object 3"/>
          <p:cNvGraphicFramePr>
            <a:graphicFrameLocks noGrp="1" noChangeAspect="1"/>
          </p:cNvGraphicFramePr>
          <p:nvPr>
            <p:ph sz="quarter" idx="2"/>
          </p:nvPr>
        </p:nvGraphicFramePr>
        <p:xfrm>
          <a:off x="657225" y="458788"/>
          <a:ext cx="3776663" cy="401637"/>
        </p:xfrm>
        <a:graphic>
          <a:graphicData uri="http://schemas.openxmlformats.org/presentationml/2006/ole">
            <mc:AlternateContent xmlns:mc="http://schemas.openxmlformats.org/markup-compatibility/2006">
              <mc:Choice xmlns:v="urn:schemas-microsoft-com:vml" Requires="v">
                <p:oleObj spid="_x0000_s7296" r:id="rId5" imgW="5339715" imgH="575945" progId="Visio.Drawing.11">
                  <p:embed/>
                </p:oleObj>
              </mc:Choice>
              <mc:Fallback>
                <p:oleObj r:id="rId5" imgW="5339715" imgH="575945" progId="Visio.Drawing.11">
                  <p:embed/>
                  <p:pic>
                    <p:nvPicPr>
                      <p:cNvPr id="0" name="图片 3096"/>
                      <p:cNvPicPr/>
                      <p:nvPr/>
                    </p:nvPicPr>
                    <p:blipFill>
                      <a:blip r:embed="rId6"/>
                      <a:srcRect/>
                      <a:stretch>
                        <a:fillRect/>
                      </a:stretch>
                    </p:blipFill>
                    <p:spPr>
                      <a:xfrm>
                        <a:off x="657225" y="458788"/>
                        <a:ext cx="3776663" cy="401637"/>
                      </a:xfrm>
                      <a:prstGeom prst="rect">
                        <a:avLst/>
                      </a:prstGeom>
                      <a:noFill/>
                      <a:ln w="38100">
                        <a:miter/>
                      </a:ln>
                    </p:spPr>
                  </p:pic>
                </p:oleObj>
              </mc:Fallback>
            </mc:AlternateContent>
          </a:graphicData>
        </a:graphic>
      </p:graphicFrame>
      <p:graphicFrame>
        <p:nvGraphicFramePr>
          <p:cNvPr id="804869" name="Object 4"/>
          <p:cNvGraphicFramePr>
            <a:graphicFrameLocks noGrp="1" noChangeAspect="1"/>
          </p:cNvGraphicFramePr>
          <p:nvPr>
            <p:ph sz="quarter" idx="3"/>
          </p:nvPr>
        </p:nvGraphicFramePr>
        <p:xfrm>
          <a:off x="1414463" y="522288"/>
          <a:ext cx="4751387" cy="5111750"/>
        </p:xfrm>
        <a:graphic>
          <a:graphicData uri="http://schemas.openxmlformats.org/presentationml/2006/ole">
            <mc:AlternateContent xmlns:mc="http://schemas.openxmlformats.org/markup-compatibility/2006">
              <mc:Choice xmlns:v="urn:schemas-microsoft-com:vml" Requires="v">
                <p:oleObj spid="_x0000_s7297" r:id="rId7" imgW="5768340" imgH="9087485" progId="Visio.Drawing.11">
                  <p:embed/>
                </p:oleObj>
              </mc:Choice>
              <mc:Fallback>
                <p:oleObj r:id="rId7" imgW="5768340" imgH="9087485" progId="Visio.Drawing.11">
                  <p:embed/>
                  <p:pic>
                    <p:nvPicPr>
                      <p:cNvPr id="0" name="图片 3098"/>
                      <p:cNvPicPr/>
                      <p:nvPr/>
                    </p:nvPicPr>
                    <p:blipFill>
                      <a:blip r:embed="rId8"/>
                      <a:srcRect/>
                      <a:stretch>
                        <a:fillRect/>
                      </a:stretch>
                    </p:blipFill>
                    <p:spPr>
                      <a:xfrm>
                        <a:off x="1414463" y="522288"/>
                        <a:ext cx="4751387" cy="5111750"/>
                      </a:xfrm>
                      <a:prstGeom prst="rect">
                        <a:avLst/>
                      </a:prstGeom>
                      <a:noFill/>
                      <a:ln w="38100">
                        <a:miter/>
                      </a:ln>
                    </p:spPr>
                  </p:pic>
                </p:oleObj>
              </mc:Fallback>
            </mc:AlternateContent>
          </a:graphicData>
        </a:graphic>
      </p:graphicFrame>
      <p:graphicFrame>
        <p:nvGraphicFramePr>
          <p:cNvPr id="804870" name="Object 5"/>
          <p:cNvGraphicFramePr>
            <a:graphicFrameLocks noGrp="1" noChangeAspect="1"/>
          </p:cNvGraphicFramePr>
          <p:nvPr>
            <p:ph sz="quarter" idx="4"/>
          </p:nvPr>
        </p:nvGraphicFramePr>
        <p:xfrm>
          <a:off x="1412875" y="522288"/>
          <a:ext cx="4752975" cy="5111750"/>
        </p:xfrm>
        <a:graphic>
          <a:graphicData uri="http://schemas.openxmlformats.org/presentationml/2006/ole">
            <mc:AlternateContent xmlns:mc="http://schemas.openxmlformats.org/markup-compatibility/2006">
              <mc:Choice xmlns:v="urn:schemas-microsoft-com:vml" Requires="v">
                <p:oleObj spid="_x0000_s7298" r:id="rId9" imgW="5768340" imgH="9087485" progId="Visio.Drawing.11">
                  <p:embed/>
                </p:oleObj>
              </mc:Choice>
              <mc:Fallback>
                <p:oleObj r:id="rId9" imgW="5768340" imgH="9087485" progId="Visio.Drawing.11">
                  <p:embed/>
                  <p:pic>
                    <p:nvPicPr>
                      <p:cNvPr id="0" name="图片 3100"/>
                      <p:cNvPicPr/>
                      <p:nvPr/>
                    </p:nvPicPr>
                    <p:blipFill>
                      <a:blip r:embed="rId10"/>
                      <a:srcRect/>
                      <a:stretch>
                        <a:fillRect/>
                      </a:stretch>
                    </p:blipFill>
                    <p:spPr>
                      <a:xfrm>
                        <a:off x="1412875" y="522288"/>
                        <a:ext cx="4752975" cy="5111750"/>
                      </a:xfrm>
                      <a:prstGeom prst="rect">
                        <a:avLst/>
                      </a:prstGeom>
                      <a:noFill/>
                      <a:ln w="38100">
                        <a:miter/>
                      </a:ln>
                    </p:spPr>
                  </p:pic>
                </p:oleObj>
              </mc:Fallback>
            </mc:AlternateContent>
          </a:graphicData>
        </a:graphic>
      </p:graphicFrame>
      <p:graphicFrame>
        <p:nvGraphicFramePr>
          <p:cNvPr id="804871" name="Object 6"/>
          <p:cNvGraphicFramePr>
            <a:graphicFrameLocks noChangeAspect="1"/>
          </p:cNvGraphicFramePr>
          <p:nvPr/>
        </p:nvGraphicFramePr>
        <p:xfrm>
          <a:off x="1771650" y="522288"/>
          <a:ext cx="4465638" cy="5113337"/>
        </p:xfrm>
        <a:graphic>
          <a:graphicData uri="http://schemas.openxmlformats.org/presentationml/2006/ole">
            <mc:AlternateContent xmlns:mc="http://schemas.openxmlformats.org/markup-compatibility/2006">
              <mc:Choice xmlns:v="urn:schemas-microsoft-com:vml" Requires="v">
                <p:oleObj spid="_x0000_s7299" r:id="rId11" imgW="5238115" imgH="9087485" progId="Visio.Drawing.11">
                  <p:embed/>
                </p:oleObj>
              </mc:Choice>
              <mc:Fallback>
                <p:oleObj r:id="rId11" imgW="5238115" imgH="9087485" progId="Visio.Drawing.11">
                  <p:embed/>
                  <p:pic>
                    <p:nvPicPr>
                      <p:cNvPr id="0" name="图片 3099"/>
                      <p:cNvPicPr/>
                      <p:nvPr/>
                    </p:nvPicPr>
                    <p:blipFill>
                      <a:blip r:embed="rId12"/>
                      <a:stretch>
                        <a:fillRect/>
                      </a:stretch>
                    </p:blipFill>
                    <p:spPr>
                      <a:xfrm>
                        <a:off x="1771650" y="522288"/>
                        <a:ext cx="4465638" cy="5113337"/>
                      </a:xfrm>
                      <a:prstGeom prst="rect">
                        <a:avLst/>
                      </a:prstGeom>
                      <a:noFill/>
                      <a:ln w="38100">
                        <a:noFill/>
                        <a:miter/>
                      </a:ln>
                    </p:spPr>
                  </p:pic>
                </p:oleObj>
              </mc:Fallback>
            </mc:AlternateContent>
          </a:graphicData>
        </a:graphic>
      </p:graphicFrame>
      <p:graphicFrame>
        <p:nvGraphicFramePr>
          <p:cNvPr id="804872" name="Object 7"/>
          <p:cNvGraphicFramePr>
            <a:graphicFrameLocks noChangeAspect="1"/>
          </p:cNvGraphicFramePr>
          <p:nvPr/>
        </p:nvGraphicFramePr>
        <p:xfrm>
          <a:off x="1917700" y="522288"/>
          <a:ext cx="4248150" cy="5113337"/>
        </p:xfrm>
        <a:graphic>
          <a:graphicData uri="http://schemas.openxmlformats.org/presentationml/2006/ole">
            <mc:AlternateContent xmlns:mc="http://schemas.openxmlformats.org/markup-compatibility/2006">
              <mc:Choice xmlns:v="urn:schemas-microsoft-com:vml" Requires="v">
                <p:oleObj spid="_x0000_s7300" r:id="rId13" imgW="5238115" imgH="9087485" progId="Visio.Drawing.11">
                  <p:embed/>
                </p:oleObj>
              </mc:Choice>
              <mc:Fallback>
                <p:oleObj r:id="rId13" imgW="5238115" imgH="9087485" progId="Visio.Drawing.11">
                  <p:embed/>
                  <p:pic>
                    <p:nvPicPr>
                      <p:cNvPr id="0" name="图片 3097"/>
                      <p:cNvPicPr/>
                      <p:nvPr/>
                    </p:nvPicPr>
                    <p:blipFill>
                      <a:blip r:embed="rId14"/>
                      <a:stretch>
                        <a:fillRect/>
                      </a:stretch>
                    </p:blipFill>
                    <p:spPr>
                      <a:xfrm>
                        <a:off x="1917700" y="522288"/>
                        <a:ext cx="4248150" cy="5113337"/>
                      </a:xfrm>
                      <a:prstGeom prst="rect">
                        <a:avLst/>
                      </a:prstGeom>
                      <a:noFill/>
                      <a:ln w="38100">
                        <a:noFill/>
                        <a:miter/>
                      </a:ln>
                    </p:spPr>
                  </p:pic>
                </p:oleObj>
              </mc:Fallback>
            </mc:AlternateContent>
          </a:graphicData>
        </a:graphic>
      </p:graphicFrame>
      <p:graphicFrame>
        <p:nvGraphicFramePr>
          <p:cNvPr id="804873" name="Object 8"/>
          <p:cNvGraphicFramePr>
            <a:graphicFrameLocks noChangeAspect="1"/>
          </p:cNvGraphicFramePr>
          <p:nvPr/>
        </p:nvGraphicFramePr>
        <p:xfrm>
          <a:off x="2203450" y="593725"/>
          <a:ext cx="4249738" cy="5040313"/>
        </p:xfrm>
        <a:graphic>
          <a:graphicData uri="http://schemas.openxmlformats.org/presentationml/2006/ole">
            <mc:AlternateContent xmlns:mc="http://schemas.openxmlformats.org/markup-compatibility/2006">
              <mc:Choice xmlns:v="urn:schemas-microsoft-com:vml" Requires="v">
                <p:oleObj spid="_x0000_s7301" r:id="rId15" imgW="4526915" imgH="9087485" progId="Visio.Drawing.11">
                  <p:embed/>
                </p:oleObj>
              </mc:Choice>
              <mc:Fallback>
                <p:oleObj r:id="rId15" imgW="4526915" imgH="9087485" progId="Visio.Drawing.11">
                  <p:embed/>
                  <p:pic>
                    <p:nvPicPr>
                      <p:cNvPr id="0" name="图片 3101"/>
                      <p:cNvPicPr/>
                      <p:nvPr/>
                    </p:nvPicPr>
                    <p:blipFill>
                      <a:blip r:embed="rId16"/>
                      <a:stretch>
                        <a:fillRect/>
                      </a:stretch>
                    </p:blipFill>
                    <p:spPr>
                      <a:xfrm>
                        <a:off x="2203450" y="593725"/>
                        <a:ext cx="4249738" cy="5040313"/>
                      </a:xfrm>
                      <a:prstGeom prst="rect">
                        <a:avLst/>
                      </a:prstGeom>
                      <a:noFill/>
                      <a:ln w="38100">
                        <a:noFill/>
                        <a:miter/>
                      </a:ln>
                    </p:spPr>
                  </p:pic>
                </p:oleObj>
              </mc:Fallback>
            </mc:AlternateContent>
          </a:graphicData>
        </a:graphic>
      </p:graphicFrame>
      <p:graphicFrame>
        <p:nvGraphicFramePr>
          <p:cNvPr id="804874" name="Object 9"/>
          <p:cNvGraphicFramePr>
            <a:graphicFrameLocks noChangeAspect="1"/>
          </p:cNvGraphicFramePr>
          <p:nvPr/>
        </p:nvGraphicFramePr>
        <p:xfrm>
          <a:off x="2420938" y="522288"/>
          <a:ext cx="3671887" cy="5229225"/>
        </p:xfrm>
        <a:graphic>
          <a:graphicData uri="http://schemas.openxmlformats.org/presentationml/2006/ole">
            <mc:AlternateContent xmlns:mc="http://schemas.openxmlformats.org/markup-compatibility/2006">
              <mc:Choice xmlns:v="urn:schemas-microsoft-com:vml" Requires="v">
                <p:oleObj spid="_x0000_s7302" r:id="rId17" imgW="4526915" imgH="9087485" progId="Visio.Drawing.11">
                  <p:embed/>
                </p:oleObj>
              </mc:Choice>
              <mc:Fallback>
                <p:oleObj r:id="rId17" imgW="4526915" imgH="9087485" progId="Visio.Drawing.11">
                  <p:embed/>
                  <p:pic>
                    <p:nvPicPr>
                      <p:cNvPr id="0" name="图片 3102"/>
                      <p:cNvPicPr/>
                      <p:nvPr/>
                    </p:nvPicPr>
                    <p:blipFill>
                      <a:blip r:embed="rId18"/>
                      <a:stretch>
                        <a:fillRect/>
                      </a:stretch>
                    </p:blipFill>
                    <p:spPr>
                      <a:xfrm>
                        <a:off x="2420938" y="522288"/>
                        <a:ext cx="3671887" cy="5229225"/>
                      </a:xfrm>
                      <a:prstGeom prst="rect">
                        <a:avLst/>
                      </a:prstGeom>
                      <a:noFill/>
                      <a:ln w="38100">
                        <a:noFill/>
                        <a:miter/>
                      </a:ln>
                    </p:spPr>
                  </p:pic>
                </p:oleObj>
              </mc:Fallback>
            </mc:AlternateContent>
          </a:graphicData>
        </a:graphic>
      </p:graphicFrame>
      <p:graphicFrame>
        <p:nvGraphicFramePr>
          <p:cNvPr id="804875" name="Object 10"/>
          <p:cNvGraphicFramePr>
            <a:graphicFrameLocks noChangeAspect="1"/>
          </p:cNvGraphicFramePr>
          <p:nvPr/>
        </p:nvGraphicFramePr>
        <p:xfrm>
          <a:off x="692150" y="593725"/>
          <a:ext cx="5256213" cy="5040313"/>
        </p:xfrm>
        <a:graphic>
          <a:graphicData uri="http://schemas.openxmlformats.org/presentationml/2006/ole">
            <mc:AlternateContent xmlns:mc="http://schemas.openxmlformats.org/markup-compatibility/2006">
              <mc:Choice xmlns:v="urn:schemas-microsoft-com:vml" Requires="v">
                <p:oleObj spid="_x0000_s7303" r:id="rId19" imgW="7066915" imgH="8997315" progId="Visio.Drawing.11">
                  <p:embed/>
                </p:oleObj>
              </mc:Choice>
              <mc:Fallback>
                <p:oleObj r:id="rId19" imgW="7066915" imgH="8997315" progId="Visio.Drawing.11">
                  <p:embed/>
                  <p:pic>
                    <p:nvPicPr>
                      <p:cNvPr id="0" name="图片 3103"/>
                      <p:cNvPicPr/>
                      <p:nvPr/>
                    </p:nvPicPr>
                    <p:blipFill>
                      <a:blip r:embed="rId20"/>
                      <a:stretch>
                        <a:fillRect/>
                      </a:stretch>
                    </p:blipFill>
                    <p:spPr>
                      <a:xfrm>
                        <a:off x="692150" y="593725"/>
                        <a:ext cx="5256213" cy="5040313"/>
                      </a:xfrm>
                      <a:prstGeom prst="rect">
                        <a:avLst/>
                      </a:prstGeom>
                      <a:noFill/>
                      <a:ln w="38100">
                        <a:noFill/>
                        <a:miter/>
                      </a:ln>
                    </p:spPr>
                  </p:pic>
                </p:oleObj>
              </mc:Fallback>
            </mc:AlternateContent>
          </a:graphicData>
        </a:graphic>
      </p:graphicFrame>
      <p:graphicFrame>
        <p:nvGraphicFramePr>
          <p:cNvPr id="804876" name="Object 11"/>
          <p:cNvGraphicFramePr>
            <a:graphicFrameLocks noChangeAspect="1"/>
          </p:cNvGraphicFramePr>
          <p:nvPr/>
        </p:nvGraphicFramePr>
        <p:xfrm>
          <a:off x="835025" y="593725"/>
          <a:ext cx="4465638" cy="4897438"/>
        </p:xfrm>
        <a:graphic>
          <a:graphicData uri="http://schemas.openxmlformats.org/presentationml/2006/ole">
            <mc:AlternateContent xmlns:mc="http://schemas.openxmlformats.org/markup-compatibility/2006">
              <mc:Choice xmlns:v="urn:schemas-microsoft-com:vml" Requires="v">
                <p:oleObj spid="_x0000_s7304" r:id="rId21" imgW="7066915" imgH="8997315" progId="Visio.Drawing.11">
                  <p:embed/>
                </p:oleObj>
              </mc:Choice>
              <mc:Fallback>
                <p:oleObj r:id="rId21" imgW="7066915" imgH="8997315" progId="Visio.Drawing.11">
                  <p:embed/>
                  <p:pic>
                    <p:nvPicPr>
                      <p:cNvPr id="0" name="图片 3095"/>
                      <p:cNvPicPr/>
                      <p:nvPr/>
                    </p:nvPicPr>
                    <p:blipFill>
                      <a:blip r:embed="rId22"/>
                      <a:stretch>
                        <a:fillRect/>
                      </a:stretch>
                    </p:blipFill>
                    <p:spPr>
                      <a:xfrm>
                        <a:off x="835025" y="593725"/>
                        <a:ext cx="4465638" cy="4897438"/>
                      </a:xfrm>
                      <a:prstGeom prst="rect">
                        <a:avLst/>
                      </a:prstGeom>
                      <a:noFill/>
                      <a:ln w="38100">
                        <a:noFill/>
                        <a:miter/>
                      </a:ln>
                    </p:spPr>
                  </p:pic>
                </p:oleObj>
              </mc:Fallback>
            </mc:AlternateContent>
          </a:graphicData>
        </a:graphic>
      </p:graphicFrame>
      <p:graphicFrame>
        <p:nvGraphicFramePr>
          <p:cNvPr id="804877" name="Object 12"/>
          <p:cNvGraphicFramePr>
            <a:graphicFrameLocks noChangeAspect="1"/>
          </p:cNvGraphicFramePr>
          <p:nvPr/>
        </p:nvGraphicFramePr>
        <p:xfrm>
          <a:off x="692150" y="666750"/>
          <a:ext cx="5400675" cy="4824413"/>
        </p:xfrm>
        <a:graphic>
          <a:graphicData uri="http://schemas.openxmlformats.org/presentationml/2006/ole">
            <mc:AlternateContent xmlns:mc="http://schemas.openxmlformats.org/markup-compatibility/2006">
              <mc:Choice xmlns:v="urn:schemas-microsoft-com:vml" Requires="v">
                <p:oleObj spid="_x0000_s7305" r:id="rId23" imgW="7066915" imgH="8997315" progId="Visio.Drawing.11">
                  <p:embed/>
                </p:oleObj>
              </mc:Choice>
              <mc:Fallback>
                <p:oleObj r:id="rId23" imgW="7066915" imgH="8997315" progId="Visio.Drawing.11">
                  <p:embed/>
                  <p:pic>
                    <p:nvPicPr>
                      <p:cNvPr id="0" name="图片 3104"/>
                      <p:cNvPicPr/>
                      <p:nvPr/>
                    </p:nvPicPr>
                    <p:blipFill>
                      <a:blip r:embed="rId24"/>
                      <a:stretch>
                        <a:fillRect/>
                      </a:stretch>
                    </p:blipFill>
                    <p:spPr>
                      <a:xfrm>
                        <a:off x="692150" y="666750"/>
                        <a:ext cx="5400675" cy="4824413"/>
                      </a:xfrm>
                      <a:prstGeom prst="rect">
                        <a:avLst/>
                      </a:prstGeom>
                      <a:noFill/>
                      <a:ln w="38100">
                        <a:noFill/>
                        <a:miter/>
                      </a:ln>
                    </p:spPr>
                  </p:pic>
                </p:oleObj>
              </mc:Fallback>
            </mc:AlternateContent>
          </a:graphicData>
        </a:graphic>
      </p:graphicFrame>
      <p:graphicFrame>
        <p:nvGraphicFramePr>
          <p:cNvPr id="804878" name="Object 13"/>
          <p:cNvGraphicFramePr>
            <a:graphicFrameLocks noChangeAspect="1"/>
          </p:cNvGraphicFramePr>
          <p:nvPr/>
        </p:nvGraphicFramePr>
        <p:xfrm>
          <a:off x="836613" y="593725"/>
          <a:ext cx="4751387" cy="4897438"/>
        </p:xfrm>
        <a:graphic>
          <a:graphicData uri="http://schemas.openxmlformats.org/presentationml/2006/ole">
            <mc:AlternateContent xmlns:mc="http://schemas.openxmlformats.org/markup-compatibility/2006">
              <mc:Choice xmlns:v="urn:schemas-microsoft-com:vml" Requires="v">
                <p:oleObj spid="_x0000_s7306" r:id="rId25" imgW="7066915" imgH="8997315" progId="Visio.Drawing.11">
                  <p:embed/>
                </p:oleObj>
              </mc:Choice>
              <mc:Fallback>
                <p:oleObj r:id="rId25" imgW="7066915" imgH="8997315" progId="Visio.Drawing.11">
                  <p:embed/>
                  <p:pic>
                    <p:nvPicPr>
                      <p:cNvPr id="0" name="图片 3105"/>
                      <p:cNvPicPr/>
                      <p:nvPr/>
                    </p:nvPicPr>
                    <p:blipFill>
                      <a:blip r:embed="rId26"/>
                      <a:stretch>
                        <a:fillRect/>
                      </a:stretch>
                    </p:blipFill>
                    <p:spPr>
                      <a:xfrm>
                        <a:off x="836613" y="593725"/>
                        <a:ext cx="4751387" cy="4897438"/>
                      </a:xfrm>
                      <a:prstGeom prst="rect">
                        <a:avLst/>
                      </a:prstGeom>
                      <a:noFill/>
                      <a:ln w="38100">
                        <a:noFill/>
                        <a:miter/>
                      </a:ln>
                    </p:spPr>
                  </p:pic>
                </p:oleObj>
              </mc:Fallback>
            </mc:AlternateContent>
          </a:graphicData>
        </a:graphic>
      </p:graphicFrame>
      <p:graphicFrame>
        <p:nvGraphicFramePr>
          <p:cNvPr id="804879" name="Object 14"/>
          <p:cNvGraphicFramePr>
            <a:graphicFrameLocks noChangeAspect="1"/>
          </p:cNvGraphicFramePr>
          <p:nvPr/>
        </p:nvGraphicFramePr>
        <p:xfrm>
          <a:off x="836613" y="809625"/>
          <a:ext cx="4967287" cy="4537075"/>
        </p:xfrm>
        <a:graphic>
          <a:graphicData uri="http://schemas.openxmlformats.org/presentationml/2006/ole">
            <mc:AlternateContent xmlns:mc="http://schemas.openxmlformats.org/markup-compatibility/2006">
              <mc:Choice xmlns:v="urn:schemas-microsoft-com:vml" Requires="v">
                <p:oleObj spid="_x0000_s7307" r:id="rId27" imgW="7721600" imgH="8997315" progId="Visio.Drawing.11">
                  <p:embed/>
                </p:oleObj>
              </mc:Choice>
              <mc:Fallback>
                <p:oleObj r:id="rId27" imgW="7721600" imgH="8997315" progId="Visio.Drawing.11">
                  <p:embed/>
                  <p:pic>
                    <p:nvPicPr>
                      <p:cNvPr id="0" name="图片 3106"/>
                      <p:cNvPicPr/>
                      <p:nvPr/>
                    </p:nvPicPr>
                    <p:blipFill>
                      <a:blip r:embed="rId28"/>
                      <a:stretch>
                        <a:fillRect/>
                      </a:stretch>
                    </p:blipFill>
                    <p:spPr>
                      <a:xfrm>
                        <a:off x="836613" y="809625"/>
                        <a:ext cx="4967287" cy="4537075"/>
                      </a:xfrm>
                      <a:prstGeom prst="rect">
                        <a:avLst/>
                      </a:prstGeom>
                      <a:noFill/>
                      <a:ln w="38100">
                        <a:noFill/>
                        <a:miter/>
                      </a:ln>
                    </p:spPr>
                  </p:pic>
                </p:oleObj>
              </mc:Fallback>
            </mc:AlternateContent>
          </a:graphicData>
        </a:graphic>
      </p:graphicFrame>
      <p:graphicFrame>
        <p:nvGraphicFramePr>
          <p:cNvPr id="804880" name="Object 15"/>
          <p:cNvGraphicFramePr>
            <a:graphicFrameLocks noChangeAspect="1"/>
          </p:cNvGraphicFramePr>
          <p:nvPr/>
        </p:nvGraphicFramePr>
        <p:xfrm>
          <a:off x="765175" y="1574800"/>
          <a:ext cx="4737100" cy="3987800"/>
        </p:xfrm>
        <a:graphic>
          <a:graphicData uri="http://schemas.openxmlformats.org/presentationml/2006/ole">
            <mc:AlternateContent xmlns:mc="http://schemas.openxmlformats.org/markup-compatibility/2006">
              <mc:Choice xmlns:v="urn:schemas-microsoft-com:vml" Requires="v">
                <p:oleObj spid="_x0000_s7308" r:id="rId29" imgW="7066915" imgH="7473315" progId="Visio.Drawing.11">
                  <p:embed/>
                </p:oleObj>
              </mc:Choice>
              <mc:Fallback>
                <p:oleObj r:id="rId29" imgW="7066915" imgH="7473315" progId="Visio.Drawing.11">
                  <p:embed/>
                  <p:pic>
                    <p:nvPicPr>
                      <p:cNvPr id="0" name="图片 3107"/>
                      <p:cNvPicPr/>
                      <p:nvPr/>
                    </p:nvPicPr>
                    <p:blipFill>
                      <a:blip r:embed="rId30"/>
                      <a:stretch>
                        <a:fillRect/>
                      </a:stretch>
                    </p:blipFill>
                    <p:spPr>
                      <a:xfrm>
                        <a:off x="765175" y="1574800"/>
                        <a:ext cx="4737100" cy="3987800"/>
                      </a:xfrm>
                      <a:prstGeom prst="rect">
                        <a:avLst/>
                      </a:prstGeom>
                      <a:noFill/>
                      <a:ln w="38100">
                        <a:noFill/>
                        <a:miter/>
                      </a:ln>
                    </p:spPr>
                  </p:pic>
                </p:oleObj>
              </mc:Fallback>
            </mc:AlternateContent>
          </a:graphicData>
        </a:graphic>
      </p:graphicFrame>
      <p:sp>
        <p:nvSpPr>
          <p:cNvPr id="19" name="Rectangle 2"/>
          <p:cNvSpPr txBox="1">
            <a:spLocks noChangeArrowheads="1"/>
          </p:cNvSpPr>
          <p:nvPr/>
        </p:nvSpPr>
        <p:spPr bwMode="auto">
          <a:xfrm>
            <a:off x="4211638" y="1314450"/>
            <a:ext cx="4564063" cy="685800"/>
          </a:xfrm>
          <a:prstGeom prst="rect">
            <a:avLst/>
          </a:prstGeom>
          <a:noFill/>
          <a:ln w="9525">
            <a:noFill/>
            <a:miter lim="800000"/>
          </a:ln>
        </p:spPr>
        <p:txBody>
          <a:bodyPr/>
          <a:lstStyle/>
          <a:p>
            <a:pPr marR="0" defTabSz="914400" eaLnBrk="1" hangingPunct="1">
              <a:buClrTx/>
              <a:buSzTx/>
              <a:buFontTx/>
              <a:buNone/>
              <a:defRPr/>
            </a:pPr>
            <a:r>
              <a:rPr kumimoji="0" lang="zh-CN" altLang="en-US" sz="3200" b="1" kern="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课堂练习 建立</a:t>
            </a:r>
            <a:r>
              <a:rPr kumimoji="0" lang="en-US" altLang="zh-CN" sz="3200" b="1" kern="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{2,5,6,10,15,18,20}</a:t>
            </a:r>
            <a:r>
              <a:rPr kumimoji="0" lang="zh-CN" altLang="en-US" sz="3200" b="1" kern="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组成哈弗曼树，并计算带权路径长度。</a:t>
            </a:r>
          </a:p>
          <a:p>
            <a:pPr marR="0" defTabSz="914400" eaLnBrk="1" hangingPunct="1">
              <a:buClrTx/>
              <a:buSzTx/>
              <a:buFontTx/>
              <a:buNone/>
              <a:defRPr/>
            </a:pPr>
            <a:endParaRPr kumimoji="0" lang="zh-CN" altLang="en-US" sz="3200" b="1" kern="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4867"/>
                                        </p:tgtEl>
                                        <p:attrNameLst>
                                          <p:attrName>style.visibility</p:attrName>
                                        </p:attrNameLst>
                                      </p:cBhvr>
                                      <p:to>
                                        <p:strVal val="visible"/>
                                      </p:to>
                                    </p:set>
                                  </p:childTnLst>
                                  <p:subTnLst>
                                    <p:set>
                                      <p:cBhvr override="childStyle">
                                        <p:cTn dur="1" fill="hold" display="0" masterRel="nextClick" afterEffect="1"/>
                                        <p:tgtEl>
                                          <p:spTgt spid="80486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4868"/>
                                        </p:tgtEl>
                                        <p:attrNameLst>
                                          <p:attrName>style.visibility</p:attrName>
                                        </p:attrNameLst>
                                      </p:cBhvr>
                                      <p:to>
                                        <p:strVal val="visible"/>
                                      </p:to>
                                    </p:set>
                                  </p:childTnLst>
                                  <p:subTnLst>
                                    <p:set>
                                      <p:cBhvr override="childStyle">
                                        <p:cTn dur="1" fill="hold" display="0" masterRel="nextClick" afterEffect="1"/>
                                        <p:tgtEl>
                                          <p:spTgt spid="80486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4869"/>
                                        </p:tgtEl>
                                        <p:attrNameLst>
                                          <p:attrName>style.visibility</p:attrName>
                                        </p:attrNameLst>
                                      </p:cBhvr>
                                      <p:to>
                                        <p:strVal val="visible"/>
                                      </p:to>
                                    </p:set>
                                  </p:childTnLst>
                                  <p:subTnLst>
                                    <p:set>
                                      <p:cBhvr override="childStyle">
                                        <p:cTn dur="1" fill="hold" display="0" masterRel="nextClick" afterEffect="1"/>
                                        <p:tgtEl>
                                          <p:spTgt spid="80486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4870"/>
                                        </p:tgtEl>
                                        <p:attrNameLst>
                                          <p:attrName>style.visibility</p:attrName>
                                        </p:attrNameLst>
                                      </p:cBhvr>
                                      <p:to>
                                        <p:strVal val="visible"/>
                                      </p:to>
                                    </p:set>
                                  </p:childTnLst>
                                  <p:subTnLst>
                                    <p:set>
                                      <p:cBhvr override="childStyle">
                                        <p:cTn dur="1" fill="hold" display="0" masterRel="nextClick" afterEffect="1"/>
                                        <p:tgtEl>
                                          <p:spTgt spid="80487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4871"/>
                                        </p:tgtEl>
                                        <p:attrNameLst>
                                          <p:attrName>style.visibility</p:attrName>
                                        </p:attrNameLst>
                                      </p:cBhvr>
                                      <p:to>
                                        <p:strVal val="visible"/>
                                      </p:to>
                                    </p:set>
                                  </p:childTnLst>
                                  <p:subTnLst>
                                    <p:set>
                                      <p:cBhvr override="childStyle">
                                        <p:cTn dur="1" fill="hold" display="0" masterRel="nextClick" afterEffect="1"/>
                                        <p:tgtEl>
                                          <p:spTgt spid="80487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4872"/>
                                        </p:tgtEl>
                                        <p:attrNameLst>
                                          <p:attrName>style.visibility</p:attrName>
                                        </p:attrNameLst>
                                      </p:cBhvr>
                                      <p:to>
                                        <p:strVal val="visible"/>
                                      </p:to>
                                    </p:set>
                                  </p:childTnLst>
                                  <p:subTnLst>
                                    <p:set>
                                      <p:cBhvr override="childStyle">
                                        <p:cTn dur="1" fill="hold" display="0" masterRel="nextClick" afterEffect="1"/>
                                        <p:tgtEl>
                                          <p:spTgt spid="80487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4873"/>
                                        </p:tgtEl>
                                        <p:attrNameLst>
                                          <p:attrName>style.visibility</p:attrName>
                                        </p:attrNameLst>
                                      </p:cBhvr>
                                      <p:to>
                                        <p:strVal val="visible"/>
                                      </p:to>
                                    </p:set>
                                  </p:childTnLst>
                                  <p:subTnLst>
                                    <p:set>
                                      <p:cBhvr override="childStyle">
                                        <p:cTn dur="1" fill="hold" display="0" masterRel="nextClick" afterEffect="1"/>
                                        <p:tgtEl>
                                          <p:spTgt spid="804873"/>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4874"/>
                                        </p:tgtEl>
                                        <p:attrNameLst>
                                          <p:attrName>style.visibility</p:attrName>
                                        </p:attrNameLst>
                                      </p:cBhvr>
                                      <p:to>
                                        <p:strVal val="visible"/>
                                      </p:to>
                                    </p:set>
                                  </p:childTnLst>
                                  <p:subTnLst>
                                    <p:set>
                                      <p:cBhvr override="childStyle">
                                        <p:cTn dur="1" fill="hold" display="0" masterRel="nextClick" afterEffect="1"/>
                                        <p:tgtEl>
                                          <p:spTgt spid="804874"/>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4875"/>
                                        </p:tgtEl>
                                        <p:attrNameLst>
                                          <p:attrName>style.visibility</p:attrName>
                                        </p:attrNameLst>
                                      </p:cBhvr>
                                      <p:to>
                                        <p:strVal val="visible"/>
                                      </p:to>
                                    </p:set>
                                  </p:childTnLst>
                                  <p:subTnLst>
                                    <p:set>
                                      <p:cBhvr override="childStyle">
                                        <p:cTn dur="1" fill="hold" display="0" masterRel="nextClick" afterEffect="1"/>
                                        <p:tgtEl>
                                          <p:spTgt spid="804875"/>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4876"/>
                                        </p:tgtEl>
                                        <p:attrNameLst>
                                          <p:attrName>style.visibility</p:attrName>
                                        </p:attrNameLst>
                                      </p:cBhvr>
                                      <p:to>
                                        <p:strVal val="visible"/>
                                      </p:to>
                                    </p:set>
                                  </p:childTnLst>
                                  <p:subTnLst>
                                    <p:set>
                                      <p:cBhvr override="childStyle">
                                        <p:cTn dur="1" fill="hold" display="0" masterRel="nextClick" afterEffect="1"/>
                                        <p:tgtEl>
                                          <p:spTgt spid="804876"/>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04877"/>
                                        </p:tgtEl>
                                        <p:attrNameLst>
                                          <p:attrName>style.visibility</p:attrName>
                                        </p:attrNameLst>
                                      </p:cBhvr>
                                      <p:to>
                                        <p:strVal val="visible"/>
                                      </p:to>
                                    </p:set>
                                  </p:childTnLst>
                                  <p:subTnLst>
                                    <p:set>
                                      <p:cBhvr override="childStyle">
                                        <p:cTn dur="1" fill="hold" display="0" masterRel="nextClick" afterEffect="1"/>
                                        <p:tgtEl>
                                          <p:spTgt spid="804877"/>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04878"/>
                                        </p:tgtEl>
                                        <p:attrNameLst>
                                          <p:attrName>style.visibility</p:attrName>
                                        </p:attrNameLst>
                                      </p:cBhvr>
                                      <p:to>
                                        <p:strVal val="visible"/>
                                      </p:to>
                                    </p:set>
                                  </p:childTnLst>
                                  <p:subTnLst>
                                    <p:set>
                                      <p:cBhvr override="childStyle">
                                        <p:cTn dur="1" fill="hold" display="0" masterRel="nextClick" afterEffect="1"/>
                                        <p:tgtEl>
                                          <p:spTgt spid="804878"/>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04879"/>
                                        </p:tgtEl>
                                        <p:attrNameLst>
                                          <p:attrName>style.visibility</p:attrName>
                                        </p:attrNameLst>
                                      </p:cBhvr>
                                      <p:to>
                                        <p:strVal val="visible"/>
                                      </p:to>
                                    </p:set>
                                  </p:childTnLst>
                                  <p:subTnLst>
                                    <p:set>
                                      <p:cBhvr override="childStyle">
                                        <p:cTn dur="1" fill="hold" display="0" masterRel="nextClick" afterEffect="1"/>
                                        <p:tgtEl>
                                          <p:spTgt spid="804879"/>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048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p:nvPr/>
        </p:nvSpPr>
        <p:spPr>
          <a:xfrm>
            <a:off x="284480" y="942340"/>
            <a:ext cx="8094663" cy="623888"/>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just" eaLnBrk="1" hangingPunct="1">
              <a:lnSpc>
                <a:spcPct val="140000"/>
              </a:lnSpc>
              <a:spcBef>
                <a:spcPct val="50000"/>
              </a:spcBef>
              <a:spcAft>
                <a:spcPct val="0"/>
              </a:spcAft>
              <a:buClrTx/>
              <a:buSzPct val="100000"/>
              <a:buNone/>
            </a:pPr>
            <a:r>
              <a:rPr lang="zh-CN" altLang="en-US" sz="2800" b="1" dirty="0">
                <a:solidFill>
                  <a:srgbClr val="FF0000"/>
                </a:solidFill>
                <a:latin typeface="Times New Roman" panose="02020603050405020304" pitchFamily="18" charset="0"/>
                <a:ea typeface="楷体_GB2312" pitchFamily="49" charset="-122"/>
              </a:rPr>
              <a:t>性质</a:t>
            </a:r>
            <a:r>
              <a:rPr lang="en-US" altLang="zh-CN" sz="2800" b="1" dirty="0">
                <a:solidFill>
                  <a:srgbClr val="FF0000"/>
                </a:solidFill>
                <a:latin typeface="Arial" panose="020B0604020202020204" pitchFamily="34" charset="0"/>
                <a:ea typeface="楷体_GB2312" pitchFamily="49" charset="-122"/>
              </a:rPr>
              <a:t>1</a:t>
            </a:r>
            <a:r>
              <a:rPr lang="zh-CN" altLang="en-US" sz="2800" b="1" dirty="0">
                <a:solidFill>
                  <a:srgbClr val="FF0000"/>
                </a:solidFill>
                <a:latin typeface="Arial" panose="020B0604020202020204" pitchFamily="34" charset="0"/>
                <a:ea typeface="楷体_GB2312" pitchFamily="49" charset="-122"/>
              </a:rPr>
              <a:t>：</a:t>
            </a:r>
            <a:r>
              <a:rPr lang="zh-CN" altLang="en-US" sz="2800" b="1" dirty="0">
                <a:solidFill>
                  <a:srgbClr val="FF0000"/>
                </a:solidFill>
                <a:latin typeface="Times New Roman" panose="02020603050405020304" pitchFamily="18" charset="0"/>
                <a:ea typeface="楷体_GB2312" pitchFamily="49" charset="-122"/>
              </a:rPr>
              <a:t>有</a:t>
            </a:r>
            <a:r>
              <a:rPr lang="en-US" altLang="zh-CN" sz="2800" b="1" dirty="0">
                <a:solidFill>
                  <a:srgbClr val="FF0000"/>
                </a:solidFill>
                <a:latin typeface="Times New Roman" panose="02020603050405020304" pitchFamily="18" charset="0"/>
                <a:ea typeface="楷体_GB2312" pitchFamily="49" charset="-122"/>
              </a:rPr>
              <a:t>n(n&gt;0)</a:t>
            </a:r>
            <a:r>
              <a:rPr lang="zh-CN" altLang="en-US" sz="2800" b="1" dirty="0">
                <a:solidFill>
                  <a:srgbClr val="FF0000"/>
                </a:solidFill>
                <a:latin typeface="Times New Roman" panose="02020603050405020304" pitchFamily="18" charset="0"/>
                <a:ea typeface="楷体_GB2312" pitchFamily="49" charset="-122"/>
              </a:rPr>
              <a:t>个结点的二叉树的分支数为</a:t>
            </a:r>
            <a:r>
              <a:rPr lang="en-US" altLang="zh-CN" sz="2800" b="1" dirty="0">
                <a:solidFill>
                  <a:srgbClr val="FF0000"/>
                </a:solidFill>
                <a:latin typeface="Times New Roman" panose="02020603050405020304" pitchFamily="18" charset="0"/>
                <a:ea typeface="楷体_GB2312" pitchFamily="49" charset="-122"/>
              </a:rPr>
              <a:t>n-1</a:t>
            </a:r>
            <a:r>
              <a:rPr lang="zh-CN" altLang="en-US" sz="2800" b="1" dirty="0">
                <a:solidFill>
                  <a:srgbClr val="FF0000"/>
                </a:solidFill>
                <a:latin typeface="Times New Roman" panose="02020603050405020304" pitchFamily="18" charset="0"/>
                <a:ea typeface="楷体_GB2312" pitchFamily="49" charset="-122"/>
              </a:rPr>
              <a:t>。</a:t>
            </a:r>
          </a:p>
        </p:txBody>
      </p:sp>
      <p:sp>
        <p:nvSpPr>
          <p:cNvPr id="2" name="标题 1"/>
          <p:cNvSpPr>
            <a:spLocks noGrp="1"/>
          </p:cNvSpPr>
          <p:nvPr>
            <p:ph type="title"/>
          </p:nvPr>
        </p:nvSpPr>
        <p:spPr>
          <a:xfrm>
            <a:off x="107504" y="188640"/>
            <a:ext cx="7754938" cy="838200"/>
          </a:xfrm>
          <a:noFill/>
          <a:ln>
            <a:noFill/>
          </a:ln>
          <a:scene3d>
            <a:camera prst="orthographicFront"/>
            <a:lightRig rig="balanced" dir="t"/>
          </a:scene3d>
          <a:sp3d prstMaterial="plastic"/>
        </p:spPr>
        <p:txBody>
          <a:bodyPr vert="horz" lIns="91440" tIns="45720" rIns="91440" bIns="45720" rtlCol="0" anchor="b" anchorCtr="0">
            <a:noAutofit/>
          </a:bodyPr>
          <a:lstStyle/>
          <a:p>
            <a:pPr marR="0" lvl="0" algn="l" defTabSz="914400" rtl="0" eaLnBrk="1" fontAlgn="base" latinLnBrk="0" hangingPunct="1">
              <a:lnSpc>
                <a:spcPct val="100000"/>
              </a:lnSpc>
              <a:spcBef>
                <a:spcPct val="50000"/>
              </a:spcBef>
              <a:buClrTx/>
              <a:buSzTx/>
              <a:buFontTx/>
              <a:defRPr/>
            </a:pPr>
            <a:r>
              <a:rPr kumimoji="0" lang="en-US" altLang="zh-CN" sz="3600" b="1" i="0" u="none" strike="noStrike"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6.2.2 二叉树的性质</a:t>
            </a:r>
          </a:p>
        </p:txBody>
      </p:sp>
      <p:sp>
        <p:nvSpPr>
          <p:cNvPr id="4" name="文本框 3"/>
          <p:cNvSpPr txBox="1"/>
          <p:nvPr/>
        </p:nvSpPr>
        <p:spPr>
          <a:xfrm>
            <a:off x="284480" y="1654175"/>
            <a:ext cx="8467090" cy="4463415"/>
          </a:xfrm>
          <a:prstGeom prst="rect">
            <a:avLst/>
          </a:prstGeom>
          <a:noFill/>
        </p:spPr>
        <p:txBody>
          <a:bodyPr wrap="square" rtlCol="0" anchor="t">
            <a:spAutoFit/>
          </a:bodyPr>
          <a:lstStyle/>
          <a:p>
            <a:pPr marL="0" lvl="0" indent="0" algn="just" eaLnBrk="1" hangingPunct="1">
              <a:lnSpc>
                <a:spcPct val="120000"/>
              </a:lnSpc>
              <a:spcBef>
                <a:spcPts val="600"/>
              </a:spcBef>
              <a:spcAft>
                <a:spcPct val="0"/>
              </a:spcAft>
              <a:buClrTx/>
              <a:buSzPct val="100000"/>
              <a:buNone/>
            </a:pPr>
            <a:r>
              <a:rPr lang="zh-CN" altLang="en-US" sz="2400" b="1" dirty="0">
                <a:solidFill>
                  <a:srgbClr val="FF0000"/>
                </a:solidFill>
                <a:latin typeface="Times New Roman" panose="02020603050405020304" pitchFamily="18" charset="0"/>
                <a:sym typeface="+mn-ea"/>
              </a:rPr>
              <a:t>性质</a:t>
            </a:r>
            <a:r>
              <a:rPr lang="en-US" altLang="zh-CN" sz="2400" b="1" dirty="0">
                <a:solidFill>
                  <a:srgbClr val="FF0000"/>
                </a:solidFill>
                <a:latin typeface="Times New Roman" panose="02020603050405020304" pitchFamily="18" charset="0"/>
                <a:sym typeface="+mn-ea"/>
              </a:rPr>
              <a:t>5</a:t>
            </a:r>
            <a:r>
              <a:rPr lang="zh-CN" altLang="en-US" sz="2400" b="1" dirty="0">
                <a:solidFill>
                  <a:srgbClr val="FF0000"/>
                </a:solidFill>
                <a:latin typeface="Times New Roman" panose="02020603050405020304" pitchFamily="18" charset="0"/>
                <a:sym typeface="+mn-ea"/>
              </a:rPr>
              <a:t>：如果将一棵有</a:t>
            </a:r>
            <a:r>
              <a:rPr lang="en-US" altLang="zh-CN" sz="2400" b="1" dirty="0">
                <a:solidFill>
                  <a:srgbClr val="FF0000"/>
                </a:solidFill>
                <a:latin typeface="Times New Roman" panose="02020603050405020304" pitchFamily="18" charset="0"/>
                <a:sym typeface="+mn-ea"/>
              </a:rPr>
              <a:t>n</a:t>
            </a:r>
            <a:r>
              <a:rPr lang="zh-CN" altLang="en-US" sz="2400" b="1" dirty="0">
                <a:solidFill>
                  <a:srgbClr val="FF0000"/>
                </a:solidFill>
                <a:latin typeface="Times New Roman" panose="02020603050405020304" pitchFamily="18" charset="0"/>
                <a:sym typeface="+mn-ea"/>
              </a:rPr>
              <a:t>个结点的完全二叉树自顶向下，同一层自左向右连续给结点编号</a:t>
            </a:r>
            <a:r>
              <a:rPr lang="en-US" altLang="zh-CN" sz="2400" b="1" dirty="0">
                <a:solidFill>
                  <a:srgbClr val="FF0000"/>
                </a:solidFill>
                <a:latin typeface="Times New Roman" panose="02020603050405020304" pitchFamily="18" charset="0"/>
                <a:sym typeface="+mn-ea"/>
              </a:rPr>
              <a:t>0</a:t>
            </a:r>
            <a:r>
              <a:rPr lang="zh-CN" altLang="en-US" sz="2400" b="1" dirty="0">
                <a:solidFill>
                  <a:srgbClr val="FF0000"/>
                </a:solidFill>
                <a:latin typeface="Times New Roman" panose="02020603050405020304" pitchFamily="18" charset="0"/>
                <a:sym typeface="+mn-ea"/>
              </a:rPr>
              <a:t>、</a:t>
            </a:r>
            <a:r>
              <a:rPr lang="en-US" altLang="zh-CN" sz="2400" b="1" dirty="0">
                <a:solidFill>
                  <a:srgbClr val="FF0000"/>
                </a:solidFill>
                <a:latin typeface="Times New Roman" panose="02020603050405020304" pitchFamily="18" charset="0"/>
                <a:sym typeface="+mn-ea"/>
              </a:rPr>
              <a:t>1</a:t>
            </a:r>
            <a:r>
              <a:rPr lang="zh-CN" altLang="en-US" sz="2400" b="1" dirty="0">
                <a:solidFill>
                  <a:srgbClr val="FF0000"/>
                </a:solidFill>
                <a:latin typeface="Times New Roman" panose="02020603050405020304" pitchFamily="18" charset="0"/>
                <a:sym typeface="+mn-ea"/>
              </a:rPr>
              <a:t>、</a:t>
            </a:r>
            <a:r>
              <a:rPr lang="en-US" altLang="zh-CN" sz="2400" b="1" dirty="0">
                <a:solidFill>
                  <a:srgbClr val="FF0000"/>
                </a:solidFill>
                <a:latin typeface="Times New Roman" panose="02020603050405020304" pitchFamily="18" charset="0"/>
                <a:sym typeface="+mn-ea"/>
              </a:rPr>
              <a:t>2</a:t>
            </a:r>
            <a:r>
              <a:rPr lang="zh-CN" altLang="en-US" sz="2400" b="1" dirty="0">
                <a:solidFill>
                  <a:srgbClr val="FF0000"/>
                </a:solidFill>
                <a:latin typeface="Times New Roman" panose="02020603050405020304" pitchFamily="18" charset="0"/>
                <a:sym typeface="+mn-ea"/>
              </a:rPr>
              <a:t>、</a:t>
            </a:r>
            <a:r>
              <a:rPr lang="en-US" altLang="zh-CN" sz="2400" b="1" dirty="0">
                <a:solidFill>
                  <a:srgbClr val="FF0000"/>
                </a:solidFill>
                <a:latin typeface="Times New Roman" panose="02020603050405020304" pitchFamily="18" charset="0"/>
                <a:sym typeface="+mn-ea"/>
              </a:rPr>
              <a:t>…</a:t>
            </a:r>
            <a:r>
              <a:rPr lang="zh-CN" altLang="en-US" sz="2400" b="1" dirty="0">
                <a:solidFill>
                  <a:srgbClr val="FF0000"/>
                </a:solidFill>
                <a:latin typeface="Times New Roman" panose="02020603050405020304" pitchFamily="18" charset="0"/>
                <a:sym typeface="+mn-ea"/>
              </a:rPr>
              <a:t>、</a:t>
            </a:r>
            <a:r>
              <a:rPr lang="en-US" altLang="zh-CN" sz="2400" b="1" dirty="0">
                <a:solidFill>
                  <a:srgbClr val="FF0000"/>
                </a:solidFill>
                <a:latin typeface="Times New Roman" panose="02020603050405020304" pitchFamily="18" charset="0"/>
                <a:sym typeface="+mn-ea"/>
              </a:rPr>
              <a:t>n-1</a:t>
            </a:r>
            <a:r>
              <a:rPr lang="zh-CN" altLang="en-US" sz="2400" b="1" dirty="0">
                <a:solidFill>
                  <a:srgbClr val="FF0000"/>
                </a:solidFill>
                <a:latin typeface="Times New Roman" panose="02020603050405020304" pitchFamily="18" charset="0"/>
                <a:sym typeface="+mn-ea"/>
              </a:rPr>
              <a:t>。则有以下关系：</a:t>
            </a:r>
            <a:endParaRPr lang="zh-CN" altLang="en-US" sz="2400" b="1" dirty="0">
              <a:solidFill>
                <a:srgbClr val="FF0000"/>
              </a:solidFill>
              <a:latin typeface="Times New Roman" panose="02020603050405020304" pitchFamily="18" charset="0"/>
              <a:ea typeface="宋体" panose="02010600030101010101" pitchFamily="2" charset="-122"/>
            </a:endParaRPr>
          </a:p>
          <a:p>
            <a:pPr marL="0" lvl="0" indent="0" algn="just" eaLnBrk="1" hangingPunct="1">
              <a:lnSpc>
                <a:spcPct val="120000"/>
              </a:lnSpc>
              <a:spcBef>
                <a:spcPts val="600"/>
              </a:spcBef>
              <a:spcAft>
                <a:spcPct val="0"/>
              </a:spcAft>
              <a:buClrTx/>
              <a:buSzPct val="100000"/>
              <a:buNone/>
            </a:pPr>
            <a:r>
              <a:rPr lang="zh-CN" altLang="en-US" sz="2400" b="1" dirty="0">
                <a:solidFill>
                  <a:srgbClr val="7030A0"/>
                </a:solidFill>
                <a:latin typeface="Times New Roman" panose="02020603050405020304" pitchFamily="18" charset="0"/>
                <a:sym typeface="+mn-ea"/>
              </a:rPr>
              <a:t>（</a:t>
            </a:r>
            <a:r>
              <a:rPr lang="en-US" altLang="zh-CN" sz="2400" b="1" dirty="0">
                <a:solidFill>
                  <a:srgbClr val="7030A0"/>
                </a:solidFill>
                <a:latin typeface="Times New Roman" panose="02020603050405020304" pitchFamily="18" charset="0"/>
                <a:sym typeface="+mn-ea"/>
              </a:rPr>
              <a:t>1</a:t>
            </a:r>
            <a:r>
              <a:rPr lang="zh-CN" altLang="en-US" sz="2400" b="1" dirty="0">
                <a:solidFill>
                  <a:srgbClr val="7030A0"/>
                </a:solidFill>
                <a:latin typeface="Times New Roman" panose="02020603050405020304" pitchFamily="18" charset="0"/>
                <a:sym typeface="+mn-ea"/>
              </a:rPr>
              <a:t>）若</a:t>
            </a:r>
            <a:r>
              <a:rPr lang="en-US" altLang="zh-CN" sz="2400" b="1" dirty="0">
                <a:solidFill>
                  <a:srgbClr val="7030A0"/>
                </a:solidFill>
                <a:latin typeface="Times New Roman" panose="02020603050405020304" pitchFamily="18" charset="0"/>
                <a:sym typeface="+mn-ea"/>
              </a:rPr>
              <a:t>i</a:t>
            </a:r>
            <a:r>
              <a:rPr lang="zh-CN" altLang="en-US" sz="2400" b="1" dirty="0">
                <a:solidFill>
                  <a:srgbClr val="7030A0"/>
                </a:solidFill>
                <a:latin typeface="Times New Roman" panose="02020603050405020304" pitchFamily="18" charset="0"/>
                <a:sym typeface="+mn-ea"/>
              </a:rPr>
              <a:t>＝</a:t>
            </a:r>
            <a:r>
              <a:rPr lang="en-US" altLang="zh-CN" sz="2400" b="1" dirty="0">
                <a:solidFill>
                  <a:srgbClr val="7030A0"/>
                </a:solidFill>
                <a:latin typeface="Times New Roman" panose="02020603050405020304" pitchFamily="18" charset="0"/>
                <a:sym typeface="+mn-ea"/>
              </a:rPr>
              <a:t>0</a:t>
            </a:r>
            <a:r>
              <a:rPr lang="zh-CN" altLang="en-US" sz="2400" b="1" dirty="0">
                <a:solidFill>
                  <a:srgbClr val="7030A0"/>
                </a:solidFill>
                <a:latin typeface="Times New Roman" panose="02020603050405020304" pitchFamily="18" charset="0"/>
                <a:sym typeface="+mn-ea"/>
              </a:rPr>
              <a:t>，则 </a:t>
            </a:r>
            <a:r>
              <a:rPr lang="en-US" altLang="zh-CN" sz="2400" b="1" dirty="0">
                <a:solidFill>
                  <a:srgbClr val="7030A0"/>
                </a:solidFill>
                <a:latin typeface="Times New Roman" panose="02020603050405020304" pitchFamily="18" charset="0"/>
                <a:sym typeface="+mn-ea"/>
              </a:rPr>
              <a:t>i </a:t>
            </a:r>
            <a:r>
              <a:rPr lang="zh-CN" altLang="en-US" sz="2400" b="1" dirty="0">
                <a:solidFill>
                  <a:srgbClr val="7030A0"/>
                </a:solidFill>
                <a:latin typeface="Times New Roman" panose="02020603050405020304" pitchFamily="18" charset="0"/>
                <a:sym typeface="+mn-ea"/>
              </a:rPr>
              <a:t>无双亲，若</a:t>
            </a:r>
            <a:r>
              <a:rPr lang="en-US" altLang="zh-CN" sz="2400" b="1" dirty="0">
                <a:solidFill>
                  <a:srgbClr val="7030A0"/>
                </a:solidFill>
                <a:latin typeface="Times New Roman" panose="02020603050405020304" pitchFamily="18" charset="0"/>
                <a:sym typeface="+mn-ea"/>
              </a:rPr>
              <a:t>i</a:t>
            </a:r>
            <a:r>
              <a:rPr lang="zh-CN" altLang="en-US" sz="2400" b="1" dirty="0">
                <a:solidFill>
                  <a:srgbClr val="7030A0"/>
                </a:solidFill>
                <a:latin typeface="Times New Roman" panose="02020603050405020304" pitchFamily="18" charset="0"/>
                <a:sym typeface="+mn-ea"/>
              </a:rPr>
              <a:t>＞</a:t>
            </a:r>
            <a:r>
              <a:rPr lang="en-US" altLang="zh-CN" sz="2400" b="1" dirty="0">
                <a:solidFill>
                  <a:srgbClr val="7030A0"/>
                </a:solidFill>
                <a:latin typeface="Times New Roman" panose="02020603050405020304" pitchFamily="18" charset="0"/>
                <a:sym typeface="+mn-ea"/>
              </a:rPr>
              <a:t>0</a:t>
            </a:r>
            <a:r>
              <a:rPr lang="zh-CN" altLang="en-US" sz="2400" b="1" dirty="0">
                <a:solidFill>
                  <a:srgbClr val="7030A0"/>
                </a:solidFill>
                <a:latin typeface="Times New Roman" panose="02020603050405020304" pitchFamily="18" charset="0"/>
                <a:sym typeface="+mn-ea"/>
              </a:rPr>
              <a:t>，则 </a:t>
            </a:r>
            <a:r>
              <a:rPr lang="en-US" altLang="zh-CN" sz="2400" b="1" dirty="0">
                <a:solidFill>
                  <a:srgbClr val="7030A0"/>
                </a:solidFill>
                <a:latin typeface="Times New Roman" panose="02020603050405020304" pitchFamily="18" charset="0"/>
                <a:sym typeface="+mn-ea"/>
              </a:rPr>
              <a:t>i </a:t>
            </a:r>
            <a:r>
              <a:rPr lang="zh-CN" altLang="en-US" sz="2400" b="1" dirty="0">
                <a:solidFill>
                  <a:srgbClr val="7030A0"/>
                </a:solidFill>
                <a:latin typeface="Times New Roman" panose="02020603050405020304" pitchFamily="18" charset="0"/>
                <a:sym typeface="+mn-ea"/>
              </a:rPr>
              <a:t>的双亲为</a:t>
            </a:r>
            <a:r>
              <a:rPr lang="zh-CN" altLang="en-US" sz="2400" b="1" dirty="0">
                <a:solidFill>
                  <a:srgbClr val="7030A0"/>
                </a:solidFill>
                <a:latin typeface="宋体" panose="02010600030101010101" pitchFamily="2" charset="-122"/>
                <a:sym typeface="Symbol" panose="05050102010706020507" pitchFamily="18" charset="2"/>
              </a:rPr>
              <a:t></a:t>
            </a:r>
            <a:r>
              <a:rPr lang="en-US" altLang="zh-CN" sz="2400" b="1" dirty="0">
                <a:solidFill>
                  <a:srgbClr val="7030A0"/>
                </a:solidFill>
                <a:latin typeface="Times New Roman" panose="02020603050405020304" pitchFamily="18" charset="0"/>
                <a:sym typeface="+mn-ea"/>
              </a:rPr>
              <a:t>i/2</a:t>
            </a:r>
            <a:r>
              <a:rPr lang="en-US" altLang="zh-CN" sz="2400" b="1" dirty="0">
                <a:solidFill>
                  <a:srgbClr val="7030A0"/>
                </a:solidFill>
                <a:latin typeface="宋体" panose="02010600030101010101" pitchFamily="2" charset="-122"/>
                <a:sym typeface="Symbol" panose="05050102010706020507" pitchFamily="18" charset="2"/>
              </a:rPr>
              <a:t></a:t>
            </a:r>
            <a:r>
              <a:rPr lang="en-US" altLang="zh-CN" sz="2400" b="1" dirty="0">
                <a:solidFill>
                  <a:srgbClr val="7030A0"/>
                </a:solidFill>
                <a:latin typeface="Times New Roman" panose="02020603050405020304" pitchFamily="18" charset="0"/>
                <a:sym typeface="+mn-ea"/>
              </a:rPr>
              <a:t>-1</a:t>
            </a:r>
            <a:r>
              <a:rPr lang="zh-CN" altLang="en-US" sz="2400" b="1" dirty="0">
                <a:solidFill>
                  <a:srgbClr val="7030A0"/>
                </a:solidFill>
                <a:latin typeface="Times New Roman" panose="02020603050405020304" pitchFamily="18" charset="0"/>
                <a:sym typeface="+mn-ea"/>
              </a:rPr>
              <a:t>；</a:t>
            </a:r>
            <a:endParaRPr lang="zh-CN" altLang="en-US" sz="2400" b="1" dirty="0">
              <a:solidFill>
                <a:srgbClr val="7030A0"/>
              </a:solidFill>
              <a:latin typeface="Times New Roman" panose="02020603050405020304" pitchFamily="18" charset="0"/>
              <a:ea typeface="宋体" panose="02010600030101010101" pitchFamily="2" charset="-122"/>
            </a:endParaRPr>
          </a:p>
          <a:p>
            <a:pPr marL="0" lvl="0" indent="0" algn="just" eaLnBrk="1" hangingPunct="1">
              <a:lnSpc>
                <a:spcPct val="120000"/>
              </a:lnSpc>
              <a:spcBef>
                <a:spcPts val="600"/>
              </a:spcBef>
              <a:spcAft>
                <a:spcPct val="0"/>
              </a:spcAft>
              <a:buClrTx/>
              <a:buSzPct val="100000"/>
              <a:buNone/>
            </a:pPr>
            <a:r>
              <a:rPr lang="zh-CN" altLang="en-US" sz="2400" b="1" dirty="0">
                <a:solidFill>
                  <a:srgbClr val="FF0000"/>
                </a:solidFill>
                <a:latin typeface="Times New Roman" panose="02020603050405020304" pitchFamily="18" charset="0"/>
                <a:sym typeface="+mn-ea"/>
              </a:rPr>
              <a:t>（</a:t>
            </a:r>
            <a:r>
              <a:rPr lang="en-US" altLang="zh-CN" sz="2400" b="1" dirty="0">
                <a:solidFill>
                  <a:srgbClr val="FF0000"/>
                </a:solidFill>
                <a:latin typeface="Times New Roman" panose="02020603050405020304" pitchFamily="18" charset="0"/>
                <a:sym typeface="+mn-ea"/>
              </a:rPr>
              <a:t>2</a:t>
            </a:r>
            <a:r>
              <a:rPr lang="zh-CN" altLang="en-US" sz="2400" b="1" dirty="0">
                <a:solidFill>
                  <a:srgbClr val="FF0000"/>
                </a:solidFill>
                <a:latin typeface="Times New Roman" panose="02020603050405020304" pitchFamily="18" charset="0"/>
                <a:sym typeface="+mn-ea"/>
              </a:rPr>
              <a:t>）若</a:t>
            </a:r>
            <a:r>
              <a:rPr lang="en-US" altLang="zh-CN" sz="2400" b="1" dirty="0">
                <a:solidFill>
                  <a:srgbClr val="FF0000"/>
                </a:solidFill>
                <a:latin typeface="Times New Roman" panose="02020603050405020304" pitchFamily="18" charset="0"/>
                <a:sym typeface="+mn-ea"/>
              </a:rPr>
              <a:t>2*i+1&lt;n</a:t>
            </a:r>
            <a:r>
              <a:rPr lang="zh-CN" altLang="en-US" sz="2400" b="1" dirty="0">
                <a:solidFill>
                  <a:srgbClr val="FF0000"/>
                </a:solidFill>
                <a:latin typeface="Times New Roman" panose="02020603050405020304" pitchFamily="18" charset="0"/>
                <a:sym typeface="+mn-ea"/>
              </a:rPr>
              <a:t>，则 </a:t>
            </a:r>
            <a:r>
              <a:rPr lang="en-US" altLang="zh-CN" sz="2400" b="1" dirty="0">
                <a:solidFill>
                  <a:srgbClr val="FF0000"/>
                </a:solidFill>
                <a:latin typeface="Times New Roman" panose="02020603050405020304" pitchFamily="18" charset="0"/>
                <a:sym typeface="+mn-ea"/>
              </a:rPr>
              <a:t>i </a:t>
            </a:r>
            <a:r>
              <a:rPr lang="zh-CN" altLang="en-US" sz="2400" b="1" dirty="0">
                <a:solidFill>
                  <a:srgbClr val="FF0000"/>
                </a:solidFill>
                <a:latin typeface="Times New Roman" panose="02020603050405020304" pitchFamily="18" charset="0"/>
                <a:sym typeface="+mn-ea"/>
              </a:rPr>
              <a:t>的左孩子为</a:t>
            </a:r>
            <a:r>
              <a:rPr lang="en-US" altLang="zh-CN" sz="2400" b="1" dirty="0">
                <a:solidFill>
                  <a:srgbClr val="FF0000"/>
                </a:solidFill>
                <a:latin typeface="Times New Roman" panose="02020603050405020304" pitchFamily="18" charset="0"/>
                <a:sym typeface="+mn-ea"/>
              </a:rPr>
              <a:t>2*i+1</a:t>
            </a:r>
            <a:r>
              <a:rPr lang="zh-CN" altLang="en-US" sz="2400" b="1" dirty="0">
                <a:solidFill>
                  <a:srgbClr val="FF0000"/>
                </a:solidFill>
                <a:latin typeface="Times New Roman" panose="02020603050405020304" pitchFamily="18" charset="0"/>
                <a:sym typeface="+mn-ea"/>
              </a:rPr>
              <a:t>；</a:t>
            </a:r>
            <a:endParaRPr lang="zh-CN" altLang="en-US" sz="2400" b="1" dirty="0">
              <a:solidFill>
                <a:srgbClr val="FF0000"/>
              </a:solidFill>
              <a:latin typeface="Times New Roman" panose="02020603050405020304" pitchFamily="18" charset="0"/>
              <a:ea typeface="宋体" panose="02010600030101010101" pitchFamily="2" charset="-122"/>
            </a:endParaRPr>
          </a:p>
          <a:p>
            <a:pPr marL="0" lvl="0" indent="0" algn="just" eaLnBrk="1" hangingPunct="1">
              <a:lnSpc>
                <a:spcPct val="120000"/>
              </a:lnSpc>
              <a:spcBef>
                <a:spcPts val="600"/>
              </a:spcBef>
              <a:spcAft>
                <a:spcPct val="0"/>
              </a:spcAft>
              <a:buClrTx/>
              <a:buSzPct val="100000"/>
              <a:buNone/>
            </a:pPr>
            <a:r>
              <a:rPr lang="zh-CN" altLang="en-US" sz="2400" b="1" dirty="0">
                <a:solidFill>
                  <a:srgbClr val="7030A0"/>
                </a:solidFill>
                <a:latin typeface="Times New Roman" panose="02020603050405020304" pitchFamily="18" charset="0"/>
                <a:sym typeface="+mn-ea"/>
              </a:rPr>
              <a:t>（</a:t>
            </a:r>
            <a:r>
              <a:rPr lang="en-US" altLang="zh-CN" sz="2400" b="1" dirty="0">
                <a:solidFill>
                  <a:srgbClr val="7030A0"/>
                </a:solidFill>
                <a:latin typeface="Times New Roman" panose="02020603050405020304" pitchFamily="18" charset="0"/>
                <a:sym typeface="+mn-ea"/>
              </a:rPr>
              <a:t>3</a:t>
            </a:r>
            <a:r>
              <a:rPr lang="zh-CN" altLang="en-US" sz="2400" b="1" dirty="0">
                <a:solidFill>
                  <a:srgbClr val="7030A0"/>
                </a:solidFill>
                <a:latin typeface="Times New Roman" panose="02020603050405020304" pitchFamily="18" charset="0"/>
                <a:sym typeface="+mn-ea"/>
              </a:rPr>
              <a:t>）若</a:t>
            </a:r>
            <a:r>
              <a:rPr lang="en-US" altLang="zh-CN" sz="2400" b="1" dirty="0">
                <a:solidFill>
                  <a:srgbClr val="7030A0"/>
                </a:solidFill>
                <a:latin typeface="Times New Roman" panose="02020603050405020304" pitchFamily="18" charset="0"/>
                <a:sym typeface="+mn-ea"/>
              </a:rPr>
              <a:t>2*i+2&lt;n</a:t>
            </a:r>
            <a:r>
              <a:rPr lang="zh-CN" altLang="en-US" sz="2400" b="1" dirty="0">
                <a:solidFill>
                  <a:srgbClr val="7030A0"/>
                </a:solidFill>
                <a:latin typeface="Times New Roman" panose="02020603050405020304" pitchFamily="18" charset="0"/>
                <a:sym typeface="+mn-ea"/>
              </a:rPr>
              <a:t>，则 </a:t>
            </a:r>
            <a:r>
              <a:rPr lang="en-US" altLang="zh-CN" sz="2400" b="1" dirty="0">
                <a:solidFill>
                  <a:srgbClr val="7030A0"/>
                </a:solidFill>
                <a:latin typeface="Times New Roman" panose="02020603050405020304" pitchFamily="18" charset="0"/>
                <a:sym typeface="+mn-ea"/>
              </a:rPr>
              <a:t>i </a:t>
            </a:r>
            <a:r>
              <a:rPr lang="zh-CN" altLang="en-US" sz="2400" b="1" dirty="0">
                <a:solidFill>
                  <a:srgbClr val="7030A0"/>
                </a:solidFill>
                <a:latin typeface="Times New Roman" panose="02020603050405020304" pitchFamily="18" charset="0"/>
                <a:sym typeface="+mn-ea"/>
              </a:rPr>
              <a:t>的右孩子为</a:t>
            </a:r>
            <a:r>
              <a:rPr lang="en-US" altLang="zh-CN" sz="2400" b="1" dirty="0">
                <a:solidFill>
                  <a:srgbClr val="7030A0"/>
                </a:solidFill>
                <a:latin typeface="Times New Roman" panose="02020603050405020304" pitchFamily="18" charset="0"/>
                <a:sym typeface="+mn-ea"/>
              </a:rPr>
              <a:t>2*i+2</a:t>
            </a:r>
            <a:r>
              <a:rPr lang="zh-CN" altLang="en-US" sz="2400" b="1" dirty="0">
                <a:solidFill>
                  <a:srgbClr val="7030A0"/>
                </a:solidFill>
                <a:latin typeface="Times New Roman" panose="02020603050405020304" pitchFamily="18" charset="0"/>
                <a:sym typeface="+mn-ea"/>
              </a:rPr>
              <a:t>；</a:t>
            </a:r>
            <a:endParaRPr lang="zh-CN" altLang="en-US" sz="2400" b="1" dirty="0">
              <a:solidFill>
                <a:srgbClr val="7030A0"/>
              </a:solidFill>
              <a:latin typeface="Times New Roman" panose="02020603050405020304" pitchFamily="18" charset="0"/>
              <a:ea typeface="宋体" panose="02010600030101010101" pitchFamily="2" charset="-122"/>
            </a:endParaRPr>
          </a:p>
          <a:p>
            <a:pPr marL="0" lvl="0" indent="0" algn="just" eaLnBrk="1" hangingPunct="1">
              <a:lnSpc>
                <a:spcPct val="120000"/>
              </a:lnSpc>
              <a:spcBef>
                <a:spcPts val="600"/>
              </a:spcBef>
              <a:spcAft>
                <a:spcPct val="0"/>
              </a:spcAft>
              <a:buClrTx/>
              <a:buSzPct val="100000"/>
              <a:buNone/>
            </a:pPr>
            <a:r>
              <a:rPr lang="zh-CN" altLang="en-US" sz="2400" b="1" dirty="0">
                <a:solidFill>
                  <a:srgbClr val="FF0000"/>
                </a:solidFill>
                <a:latin typeface="Times New Roman" panose="02020603050405020304" pitchFamily="18" charset="0"/>
                <a:sym typeface="+mn-ea"/>
              </a:rPr>
              <a:t>（</a:t>
            </a:r>
            <a:r>
              <a:rPr lang="en-US" altLang="zh-CN" sz="2400" b="1" dirty="0">
                <a:solidFill>
                  <a:srgbClr val="FF0000"/>
                </a:solidFill>
                <a:latin typeface="Times New Roman" panose="02020603050405020304" pitchFamily="18" charset="0"/>
                <a:sym typeface="+mn-ea"/>
              </a:rPr>
              <a:t>4</a:t>
            </a:r>
            <a:r>
              <a:rPr lang="zh-CN" altLang="en-US" sz="2400" b="1" dirty="0">
                <a:solidFill>
                  <a:srgbClr val="FF0000"/>
                </a:solidFill>
                <a:latin typeface="Times New Roman" panose="02020603050405020304" pitchFamily="18" charset="0"/>
                <a:sym typeface="+mn-ea"/>
              </a:rPr>
              <a:t>）若</a:t>
            </a:r>
            <a:r>
              <a:rPr lang="en-US" altLang="zh-CN" sz="2400" b="1" dirty="0">
                <a:solidFill>
                  <a:srgbClr val="FF0000"/>
                </a:solidFill>
                <a:latin typeface="Times New Roman" panose="02020603050405020304" pitchFamily="18" charset="0"/>
                <a:sym typeface="+mn-ea"/>
              </a:rPr>
              <a:t>i</a:t>
            </a:r>
            <a:r>
              <a:rPr lang="zh-CN" altLang="en-US" sz="2400" b="1" dirty="0">
                <a:solidFill>
                  <a:srgbClr val="FF0000"/>
                </a:solidFill>
                <a:latin typeface="Times New Roman" panose="02020603050405020304" pitchFamily="18" charset="0"/>
                <a:sym typeface="+mn-ea"/>
              </a:rPr>
              <a:t>为偶数，且</a:t>
            </a:r>
            <a:r>
              <a:rPr lang="en-US" altLang="zh-CN" sz="2400" b="1" dirty="0">
                <a:solidFill>
                  <a:srgbClr val="FF0000"/>
                </a:solidFill>
                <a:latin typeface="Times New Roman" panose="02020603050405020304" pitchFamily="18" charset="0"/>
                <a:sym typeface="+mn-ea"/>
              </a:rPr>
              <a:t>i≥1</a:t>
            </a:r>
            <a:r>
              <a:rPr lang="zh-CN" altLang="en-US" sz="2400" b="1" dirty="0">
                <a:solidFill>
                  <a:srgbClr val="FF0000"/>
                </a:solidFill>
                <a:latin typeface="Times New Roman" panose="02020603050405020304" pitchFamily="18" charset="0"/>
                <a:sym typeface="+mn-ea"/>
              </a:rPr>
              <a:t>，则 </a:t>
            </a:r>
            <a:r>
              <a:rPr lang="en-US" altLang="zh-CN" sz="2400" b="1" dirty="0">
                <a:solidFill>
                  <a:srgbClr val="FF0000"/>
                </a:solidFill>
                <a:latin typeface="Times New Roman" panose="02020603050405020304" pitchFamily="18" charset="0"/>
                <a:sym typeface="+mn-ea"/>
              </a:rPr>
              <a:t>i </a:t>
            </a:r>
            <a:r>
              <a:rPr lang="zh-CN" altLang="en-US" sz="2400" b="1" dirty="0">
                <a:solidFill>
                  <a:srgbClr val="FF0000"/>
                </a:solidFill>
                <a:latin typeface="Times New Roman" panose="02020603050405020304" pitchFamily="18" charset="0"/>
                <a:sym typeface="+mn-ea"/>
              </a:rPr>
              <a:t>是其双亲的右孩子，且其有编号为</a:t>
            </a:r>
            <a:r>
              <a:rPr lang="en-US" altLang="zh-CN" sz="2400" b="1" dirty="0">
                <a:solidFill>
                  <a:srgbClr val="FF0000"/>
                </a:solidFill>
                <a:latin typeface="Times New Roman" panose="02020603050405020304" pitchFamily="18" charset="0"/>
                <a:sym typeface="+mn-ea"/>
              </a:rPr>
              <a:t>i-1</a:t>
            </a:r>
            <a:r>
              <a:rPr lang="zh-CN" altLang="en-US" sz="2400" b="1" dirty="0">
                <a:solidFill>
                  <a:srgbClr val="FF0000"/>
                </a:solidFill>
                <a:latin typeface="Times New Roman" panose="02020603050405020304" pitchFamily="18" charset="0"/>
                <a:sym typeface="+mn-ea"/>
              </a:rPr>
              <a:t>左兄弟；</a:t>
            </a:r>
            <a:endParaRPr lang="zh-CN" altLang="en-US" sz="2400" b="1" dirty="0">
              <a:solidFill>
                <a:srgbClr val="FF0000"/>
              </a:solidFill>
              <a:latin typeface="Times New Roman" panose="02020603050405020304" pitchFamily="18" charset="0"/>
              <a:ea typeface="宋体" panose="02010600030101010101" pitchFamily="2" charset="-122"/>
            </a:endParaRPr>
          </a:p>
          <a:p>
            <a:pPr marL="0" lvl="0" indent="0" algn="just" eaLnBrk="1" hangingPunct="1">
              <a:lnSpc>
                <a:spcPct val="120000"/>
              </a:lnSpc>
              <a:spcBef>
                <a:spcPts val="600"/>
              </a:spcBef>
              <a:spcAft>
                <a:spcPct val="0"/>
              </a:spcAft>
              <a:buClrTx/>
              <a:buSzPct val="100000"/>
              <a:buNone/>
            </a:pPr>
            <a:r>
              <a:rPr lang="zh-CN" altLang="en-US" sz="2400" b="1" dirty="0">
                <a:solidFill>
                  <a:srgbClr val="7030A0"/>
                </a:solidFill>
                <a:latin typeface="Times New Roman" panose="02020603050405020304" pitchFamily="18" charset="0"/>
                <a:sym typeface="+mn-ea"/>
              </a:rPr>
              <a:t>（</a:t>
            </a:r>
            <a:r>
              <a:rPr lang="en-US" altLang="zh-CN" sz="2400" b="1" dirty="0">
                <a:solidFill>
                  <a:srgbClr val="7030A0"/>
                </a:solidFill>
                <a:latin typeface="Times New Roman" panose="02020603050405020304" pitchFamily="18" charset="0"/>
                <a:sym typeface="+mn-ea"/>
              </a:rPr>
              <a:t>5</a:t>
            </a:r>
            <a:r>
              <a:rPr lang="zh-CN" altLang="en-US" sz="2400" b="1" dirty="0">
                <a:solidFill>
                  <a:srgbClr val="7030A0"/>
                </a:solidFill>
                <a:latin typeface="Times New Roman" panose="02020603050405020304" pitchFamily="18" charset="0"/>
                <a:sym typeface="+mn-ea"/>
              </a:rPr>
              <a:t>）若</a:t>
            </a:r>
            <a:r>
              <a:rPr lang="en-US" altLang="zh-CN" sz="2400" b="1" dirty="0">
                <a:solidFill>
                  <a:srgbClr val="7030A0"/>
                </a:solidFill>
                <a:latin typeface="Times New Roman" panose="02020603050405020304" pitchFamily="18" charset="0"/>
                <a:sym typeface="+mn-ea"/>
              </a:rPr>
              <a:t>i</a:t>
            </a:r>
            <a:r>
              <a:rPr lang="zh-CN" altLang="en-US" sz="2400" b="1" dirty="0">
                <a:solidFill>
                  <a:srgbClr val="7030A0"/>
                </a:solidFill>
                <a:latin typeface="Times New Roman" panose="02020603050405020304" pitchFamily="18" charset="0"/>
                <a:sym typeface="+mn-ea"/>
              </a:rPr>
              <a:t>为奇数，且</a:t>
            </a:r>
            <a:r>
              <a:rPr lang="en-US" altLang="zh-CN" sz="2400" b="1" dirty="0">
                <a:solidFill>
                  <a:srgbClr val="7030A0"/>
                </a:solidFill>
                <a:latin typeface="Times New Roman" panose="02020603050405020304" pitchFamily="18" charset="0"/>
                <a:sym typeface="+mn-ea"/>
              </a:rPr>
              <a:t>i</a:t>
            </a:r>
            <a:r>
              <a:rPr lang="zh-CN" altLang="en-US" sz="2400" b="1" dirty="0">
                <a:solidFill>
                  <a:srgbClr val="7030A0"/>
                </a:solidFill>
                <a:latin typeface="Times New Roman" panose="02020603050405020304" pitchFamily="18" charset="0"/>
                <a:sym typeface="+mn-ea"/>
              </a:rPr>
              <a:t>＜</a:t>
            </a:r>
            <a:r>
              <a:rPr lang="en-US" altLang="zh-CN" sz="2400" b="1" dirty="0">
                <a:solidFill>
                  <a:srgbClr val="7030A0"/>
                </a:solidFill>
                <a:latin typeface="Times New Roman" panose="02020603050405020304" pitchFamily="18" charset="0"/>
                <a:sym typeface="+mn-ea"/>
              </a:rPr>
              <a:t>n-1</a:t>
            </a:r>
            <a:r>
              <a:rPr lang="zh-CN" altLang="en-US" sz="2400" b="1" dirty="0">
                <a:solidFill>
                  <a:srgbClr val="7030A0"/>
                </a:solidFill>
                <a:latin typeface="Times New Roman" panose="02020603050405020304" pitchFamily="18" charset="0"/>
                <a:sym typeface="+mn-ea"/>
              </a:rPr>
              <a:t>，则 </a:t>
            </a:r>
            <a:r>
              <a:rPr lang="en-US" altLang="zh-CN" sz="2400" b="1" dirty="0">
                <a:solidFill>
                  <a:srgbClr val="7030A0"/>
                </a:solidFill>
                <a:latin typeface="Times New Roman" panose="02020603050405020304" pitchFamily="18" charset="0"/>
                <a:sym typeface="+mn-ea"/>
              </a:rPr>
              <a:t>i </a:t>
            </a:r>
            <a:r>
              <a:rPr lang="zh-CN" altLang="en-US" sz="2400" b="1" dirty="0">
                <a:solidFill>
                  <a:srgbClr val="7030A0"/>
                </a:solidFill>
                <a:latin typeface="Times New Roman" panose="02020603050405020304" pitchFamily="18" charset="0"/>
                <a:sym typeface="+mn-ea"/>
              </a:rPr>
              <a:t>是其双亲的左孩子，且其有编号为</a:t>
            </a:r>
            <a:r>
              <a:rPr lang="en-US" altLang="zh-CN" sz="2400" b="1" dirty="0">
                <a:solidFill>
                  <a:srgbClr val="7030A0"/>
                </a:solidFill>
                <a:latin typeface="Times New Roman" panose="02020603050405020304" pitchFamily="18" charset="0"/>
                <a:sym typeface="+mn-ea"/>
              </a:rPr>
              <a:t>i+1</a:t>
            </a:r>
            <a:r>
              <a:rPr lang="zh-CN" altLang="en-US" sz="2400" b="1" dirty="0">
                <a:solidFill>
                  <a:srgbClr val="7030A0"/>
                </a:solidFill>
                <a:latin typeface="Times New Roman" panose="02020603050405020304" pitchFamily="18" charset="0"/>
                <a:sym typeface="+mn-ea"/>
              </a:rPr>
              <a:t>右兄弟。</a:t>
            </a:r>
            <a:endParaRPr lang="zh-CN" altLang="en-US" sz="2400"/>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fade">
                                      <p:cBhvr>
                                        <p:cTn id="7" dur="1000"/>
                                        <p:tgtEl>
                                          <p:spTgt spid="20482"/>
                                        </p:tgtEl>
                                      </p:cBhvr>
                                    </p:animEffect>
                                    <p:anim calcmode="lin" valueType="num">
                                      <p:cBhvr>
                                        <p:cTn id="8" dur="1000" fill="hold"/>
                                        <p:tgtEl>
                                          <p:spTgt spid="20482"/>
                                        </p:tgtEl>
                                        <p:attrNameLst>
                                          <p:attrName>ppt_x</p:attrName>
                                        </p:attrNameLst>
                                      </p:cBhvr>
                                      <p:tavLst>
                                        <p:tav tm="0">
                                          <p:val>
                                            <p:strVal val="#ppt_x"/>
                                          </p:val>
                                        </p:tav>
                                        <p:tav tm="100000">
                                          <p:val>
                                            <p:strVal val="#ppt_x"/>
                                          </p:val>
                                        </p:tav>
                                      </p:tavLst>
                                    </p:anim>
                                    <p:anim calcmode="lin" valueType="num">
                                      <p:cBhvr>
                                        <p:cTn id="9" dur="1000" fill="hold"/>
                                        <p:tgtEl>
                                          <p:spTgt spid="2048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250825" y="233363"/>
            <a:ext cx="6248400" cy="641350"/>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en-US" altLang="zh-CN" sz="36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6.3 </a:t>
            </a:r>
            <a:r>
              <a:rPr kumimoji="0" lang="zh-CN" altLang="en-US" sz="36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二叉树的存储结构</a:t>
            </a:r>
          </a:p>
        </p:txBody>
      </p:sp>
      <p:sp>
        <p:nvSpPr>
          <p:cNvPr id="4" name="Text Box 3"/>
          <p:cNvSpPr txBox="1">
            <a:spLocks noChangeArrowheads="1"/>
          </p:cNvSpPr>
          <p:nvPr/>
        </p:nvSpPr>
        <p:spPr bwMode="auto">
          <a:xfrm>
            <a:off x="296863" y="908050"/>
            <a:ext cx="6248400" cy="641350"/>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en-US" altLang="zh-CN" sz="3600" b="1" kern="1200" cap="none" spc="0" normalizeH="0" baseline="0" noProof="0" dirty="0">
                <a:solidFill>
                  <a:srgbClr val="00B0F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6.3.1  </a:t>
            </a:r>
            <a:r>
              <a:rPr kumimoji="0" lang="zh-CN" altLang="en-US" sz="3600" b="1" kern="1200" cap="none" spc="0" normalizeH="0" baseline="0" noProof="0" dirty="0">
                <a:solidFill>
                  <a:srgbClr val="00B0F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顺序二叉树</a:t>
            </a:r>
          </a:p>
        </p:txBody>
      </p:sp>
      <p:grpSp>
        <p:nvGrpSpPr>
          <p:cNvPr id="2" name="Group 2"/>
          <p:cNvGrpSpPr/>
          <p:nvPr/>
        </p:nvGrpSpPr>
        <p:grpSpPr bwMode="auto">
          <a:xfrm>
            <a:off x="341530" y="1808820"/>
            <a:ext cx="4995555" cy="2579811"/>
            <a:chOff x="144" y="1891"/>
            <a:chExt cx="3312" cy="1809"/>
          </a:xfrm>
          <a:solidFill>
            <a:schemeClr val="bg1"/>
          </a:solidFill>
        </p:grpSpPr>
        <p:sp>
          <p:nvSpPr>
            <p:cNvPr id="6" name="Oval 3"/>
            <p:cNvSpPr>
              <a:spLocks noChangeArrowheads="1"/>
            </p:cNvSpPr>
            <p:nvPr/>
          </p:nvSpPr>
          <p:spPr bwMode="auto">
            <a:xfrm>
              <a:off x="750" y="2302"/>
              <a:ext cx="270" cy="465"/>
            </a:xfrm>
            <a:prstGeom prst="ellipse">
              <a:avLst/>
            </a:prstGeom>
            <a:grpFill/>
            <a:ln w="9525">
              <a:solidFill>
                <a:schemeClr val="tx1"/>
              </a:solidFill>
              <a:round/>
            </a:ln>
          </p:spPr>
          <p:txBody>
            <a:bodyPr anchor="ctr">
              <a:spAutoFit/>
            </a:bodyPr>
            <a:lstStyle/>
            <a:p>
              <a:pPr marL="0" marR="0" lvl="0" indent="0" algn="ctr" defTabSz="914400" rtl="0" eaLnBrk="1" fontAlgn="base" latinLnBrk="0" hangingPunct="1">
                <a:lnSpc>
                  <a:spcPct val="100000"/>
                </a:lnSpc>
                <a:spcBef>
                  <a:spcPct val="20000"/>
                </a:spcBef>
                <a:spcAft>
                  <a:spcPct val="0"/>
                </a:spcAft>
                <a:buClrTx/>
                <a:buSzPct val="85000"/>
                <a:buFontTx/>
                <a:buNone/>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B</a:t>
              </a:r>
            </a:p>
          </p:txBody>
        </p:sp>
        <p:sp>
          <p:nvSpPr>
            <p:cNvPr id="7" name="Oval 4"/>
            <p:cNvSpPr>
              <a:spLocks noChangeArrowheads="1"/>
            </p:cNvSpPr>
            <p:nvPr/>
          </p:nvSpPr>
          <p:spPr bwMode="auto">
            <a:xfrm>
              <a:off x="1585" y="1891"/>
              <a:ext cx="269" cy="465"/>
            </a:xfrm>
            <a:prstGeom prst="ellipse">
              <a:avLst/>
            </a:prstGeom>
            <a:grpFill/>
            <a:ln w="9525">
              <a:solidFill>
                <a:schemeClr val="tx1"/>
              </a:solidFill>
              <a:round/>
            </a:ln>
          </p:spPr>
          <p:txBody>
            <a:bodyPr anchor="ctr">
              <a:spAutoFit/>
            </a:bodyPr>
            <a:lstStyle/>
            <a:p>
              <a:pPr marL="0" marR="0" lvl="0" indent="0" algn="ctr" defTabSz="914400" rtl="0" eaLnBrk="1" fontAlgn="base" latinLnBrk="0" hangingPunct="1">
                <a:lnSpc>
                  <a:spcPct val="100000"/>
                </a:lnSpc>
                <a:spcBef>
                  <a:spcPct val="20000"/>
                </a:spcBef>
                <a:spcAft>
                  <a:spcPct val="0"/>
                </a:spcAft>
                <a:buClrTx/>
                <a:buSzPct val="85000"/>
                <a:buFontTx/>
                <a:buNone/>
                <a:defRPr/>
              </a:pPr>
              <a:r>
                <a:rPr kumimoji="1"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p>
          </p:txBody>
        </p:sp>
        <p:sp>
          <p:nvSpPr>
            <p:cNvPr id="8" name="Oval 5"/>
            <p:cNvSpPr>
              <a:spLocks noChangeArrowheads="1"/>
            </p:cNvSpPr>
            <p:nvPr/>
          </p:nvSpPr>
          <p:spPr bwMode="auto">
            <a:xfrm>
              <a:off x="2436" y="2301"/>
              <a:ext cx="269" cy="465"/>
            </a:xfrm>
            <a:prstGeom prst="ellipse">
              <a:avLst/>
            </a:prstGeom>
            <a:grpFill/>
            <a:ln w="9525">
              <a:solidFill>
                <a:schemeClr val="tx1"/>
              </a:solidFill>
              <a:round/>
            </a:ln>
          </p:spPr>
          <p:txBody>
            <a:bodyPr anchor="ctr">
              <a:spAutoFit/>
            </a:bodyPr>
            <a:lstStyle/>
            <a:p>
              <a:pPr marL="0" marR="0" lvl="0" indent="0" algn="ctr" defTabSz="914400" rtl="0" eaLnBrk="1" fontAlgn="base" latinLnBrk="0" hangingPunct="1">
                <a:lnSpc>
                  <a:spcPct val="100000"/>
                </a:lnSpc>
                <a:spcBef>
                  <a:spcPct val="20000"/>
                </a:spcBef>
                <a:spcAft>
                  <a:spcPct val="0"/>
                </a:spcAft>
                <a:buClrTx/>
                <a:buSzPct val="85000"/>
                <a:buFontTx/>
                <a:buNone/>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a:t>
              </a:r>
            </a:p>
          </p:txBody>
        </p:sp>
        <p:sp>
          <p:nvSpPr>
            <p:cNvPr id="9" name="Oval 6"/>
            <p:cNvSpPr>
              <a:spLocks noChangeArrowheads="1"/>
            </p:cNvSpPr>
            <p:nvPr/>
          </p:nvSpPr>
          <p:spPr bwMode="auto">
            <a:xfrm>
              <a:off x="1181" y="2770"/>
              <a:ext cx="272" cy="465"/>
            </a:xfrm>
            <a:prstGeom prst="ellipse">
              <a:avLst/>
            </a:prstGeom>
            <a:grpFill/>
            <a:ln w="9525">
              <a:solidFill>
                <a:schemeClr val="tx1"/>
              </a:solidFill>
              <a:round/>
            </a:ln>
          </p:spPr>
          <p:txBody>
            <a:bodyPr anchor="ctr">
              <a:spAutoFit/>
            </a:bodyPr>
            <a:lstStyle/>
            <a:p>
              <a:pPr marL="0" marR="0" lvl="0" indent="0" algn="ctr" defTabSz="914400" rtl="0" eaLnBrk="1" fontAlgn="base" latinLnBrk="0" hangingPunct="1">
                <a:lnSpc>
                  <a:spcPct val="100000"/>
                </a:lnSpc>
                <a:spcBef>
                  <a:spcPct val="20000"/>
                </a:spcBef>
                <a:spcAft>
                  <a:spcPct val="0"/>
                </a:spcAft>
                <a:buClrTx/>
                <a:buSzPct val="85000"/>
                <a:buFontTx/>
                <a:buNone/>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E</a:t>
              </a:r>
            </a:p>
          </p:txBody>
        </p:sp>
        <p:sp>
          <p:nvSpPr>
            <p:cNvPr id="10" name="Oval 7"/>
            <p:cNvSpPr>
              <a:spLocks noChangeArrowheads="1"/>
            </p:cNvSpPr>
            <p:nvPr/>
          </p:nvSpPr>
          <p:spPr bwMode="auto">
            <a:xfrm>
              <a:off x="384" y="2783"/>
              <a:ext cx="270" cy="465"/>
            </a:xfrm>
            <a:prstGeom prst="ellipse">
              <a:avLst/>
            </a:prstGeom>
            <a:grpFill/>
            <a:ln w="9525">
              <a:solidFill>
                <a:schemeClr val="tx1"/>
              </a:solidFill>
              <a:round/>
            </a:ln>
          </p:spPr>
          <p:txBody>
            <a:bodyPr anchor="ctr">
              <a:spAutoFit/>
            </a:bodyPr>
            <a:lstStyle/>
            <a:p>
              <a:pPr marL="0" marR="0" lvl="0" indent="0" algn="ctr" defTabSz="914400" rtl="0" eaLnBrk="1" fontAlgn="base" latinLnBrk="0" hangingPunct="1">
                <a:lnSpc>
                  <a:spcPct val="100000"/>
                </a:lnSpc>
                <a:spcBef>
                  <a:spcPct val="20000"/>
                </a:spcBef>
                <a:spcAft>
                  <a:spcPct val="0"/>
                </a:spcAft>
                <a:buClrTx/>
                <a:buSzPct val="85000"/>
                <a:buFontTx/>
                <a:buNone/>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a:t>
              </a:r>
            </a:p>
          </p:txBody>
        </p:sp>
        <p:sp>
          <p:nvSpPr>
            <p:cNvPr id="11" name="Oval 8"/>
            <p:cNvSpPr>
              <a:spLocks noChangeArrowheads="1"/>
            </p:cNvSpPr>
            <p:nvPr/>
          </p:nvSpPr>
          <p:spPr bwMode="auto">
            <a:xfrm>
              <a:off x="2052" y="2779"/>
              <a:ext cx="270" cy="465"/>
            </a:xfrm>
            <a:prstGeom prst="ellipse">
              <a:avLst/>
            </a:prstGeom>
            <a:grpFill/>
            <a:ln w="9525">
              <a:solidFill>
                <a:schemeClr val="tx1"/>
              </a:solidFill>
              <a:round/>
            </a:ln>
          </p:spPr>
          <p:txBody>
            <a:bodyPr anchor="ctr">
              <a:spAutoFit/>
            </a:bodyPr>
            <a:lstStyle/>
            <a:p>
              <a:pPr marL="0" marR="0" lvl="0" indent="0" algn="ctr" defTabSz="914400" rtl="0" eaLnBrk="1" fontAlgn="base" latinLnBrk="0" hangingPunct="1">
                <a:lnSpc>
                  <a:spcPct val="100000"/>
                </a:lnSpc>
                <a:spcBef>
                  <a:spcPct val="20000"/>
                </a:spcBef>
                <a:spcAft>
                  <a:spcPct val="0"/>
                </a:spcAft>
                <a:buClrTx/>
                <a:buSzPct val="85000"/>
                <a:buFontTx/>
                <a:buNone/>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F</a:t>
              </a:r>
            </a:p>
          </p:txBody>
        </p:sp>
        <p:sp>
          <p:nvSpPr>
            <p:cNvPr id="12" name="Oval 9"/>
            <p:cNvSpPr>
              <a:spLocks noChangeArrowheads="1"/>
            </p:cNvSpPr>
            <p:nvPr/>
          </p:nvSpPr>
          <p:spPr bwMode="auto">
            <a:xfrm>
              <a:off x="2898" y="2779"/>
              <a:ext cx="270" cy="465"/>
            </a:xfrm>
            <a:prstGeom prst="ellipse">
              <a:avLst/>
            </a:prstGeom>
            <a:grpFill/>
            <a:ln w="9525">
              <a:solidFill>
                <a:schemeClr val="tx1"/>
              </a:solidFill>
              <a:round/>
            </a:ln>
          </p:spPr>
          <p:txBody>
            <a:bodyPr anchor="ctr">
              <a:spAutoFit/>
            </a:bodyPr>
            <a:lstStyle/>
            <a:p>
              <a:pPr marL="0" marR="0" lvl="0" indent="0" algn="ctr" defTabSz="914400" rtl="0" eaLnBrk="1" fontAlgn="base" latinLnBrk="0" hangingPunct="1">
                <a:lnSpc>
                  <a:spcPct val="100000"/>
                </a:lnSpc>
                <a:spcBef>
                  <a:spcPct val="20000"/>
                </a:spcBef>
                <a:spcAft>
                  <a:spcPct val="0"/>
                </a:spcAft>
                <a:buClrTx/>
                <a:buSzPct val="85000"/>
                <a:buFontTx/>
                <a:buNone/>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p>
          </p:txBody>
        </p:sp>
        <p:sp>
          <p:nvSpPr>
            <p:cNvPr id="13" name="Line 10"/>
            <p:cNvSpPr>
              <a:spLocks noChangeShapeType="1"/>
            </p:cNvSpPr>
            <p:nvPr/>
          </p:nvSpPr>
          <p:spPr bwMode="auto">
            <a:xfrm flipH="1">
              <a:off x="960" y="2208"/>
              <a:ext cx="672" cy="192"/>
            </a:xfrm>
            <a:prstGeom prst="line">
              <a:avLst/>
            </a:prstGeom>
            <a:grpFill/>
            <a:ln w="20320">
              <a:solidFill>
                <a:schemeClr val="tx1"/>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 name="Line 11"/>
            <p:cNvSpPr>
              <a:spLocks noChangeShapeType="1"/>
            </p:cNvSpPr>
            <p:nvPr/>
          </p:nvSpPr>
          <p:spPr bwMode="auto">
            <a:xfrm>
              <a:off x="1824" y="2208"/>
              <a:ext cx="672" cy="192"/>
            </a:xfrm>
            <a:prstGeom prst="line">
              <a:avLst/>
            </a:prstGeom>
            <a:grpFill/>
            <a:ln w="20320">
              <a:solidFill>
                <a:schemeClr val="tx1"/>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5" name="Line 12"/>
            <p:cNvSpPr>
              <a:spLocks noChangeShapeType="1"/>
            </p:cNvSpPr>
            <p:nvPr/>
          </p:nvSpPr>
          <p:spPr bwMode="auto">
            <a:xfrm flipH="1">
              <a:off x="606" y="2640"/>
              <a:ext cx="190" cy="240"/>
            </a:xfrm>
            <a:prstGeom prst="line">
              <a:avLst/>
            </a:prstGeom>
            <a:grpFill/>
            <a:ln w="20320">
              <a:solidFill>
                <a:schemeClr val="tx1"/>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6" name="Line 13"/>
            <p:cNvSpPr>
              <a:spLocks noChangeShapeType="1"/>
            </p:cNvSpPr>
            <p:nvPr/>
          </p:nvSpPr>
          <p:spPr bwMode="auto">
            <a:xfrm flipH="1">
              <a:off x="2275" y="2640"/>
              <a:ext cx="241" cy="288"/>
            </a:xfrm>
            <a:prstGeom prst="line">
              <a:avLst/>
            </a:prstGeom>
            <a:grpFill/>
            <a:ln w="20320">
              <a:solidFill>
                <a:schemeClr val="tx1"/>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7" name="Line 14"/>
            <p:cNvSpPr>
              <a:spLocks noChangeShapeType="1"/>
            </p:cNvSpPr>
            <p:nvPr/>
          </p:nvSpPr>
          <p:spPr bwMode="auto">
            <a:xfrm>
              <a:off x="990" y="2640"/>
              <a:ext cx="240" cy="240"/>
            </a:xfrm>
            <a:prstGeom prst="line">
              <a:avLst/>
            </a:prstGeom>
            <a:grpFill/>
            <a:ln w="20320">
              <a:solidFill>
                <a:schemeClr val="tx1"/>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8" name="Line 15"/>
            <p:cNvSpPr>
              <a:spLocks noChangeShapeType="1"/>
            </p:cNvSpPr>
            <p:nvPr/>
          </p:nvSpPr>
          <p:spPr bwMode="auto">
            <a:xfrm>
              <a:off x="2658" y="2640"/>
              <a:ext cx="288" cy="288"/>
            </a:xfrm>
            <a:prstGeom prst="line">
              <a:avLst/>
            </a:prstGeom>
            <a:grpFill/>
            <a:ln w="20320">
              <a:solidFill>
                <a:schemeClr val="tx1"/>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9" name="Oval 16"/>
            <p:cNvSpPr>
              <a:spLocks noChangeArrowheads="1"/>
            </p:cNvSpPr>
            <p:nvPr/>
          </p:nvSpPr>
          <p:spPr bwMode="auto">
            <a:xfrm>
              <a:off x="144" y="3235"/>
              <a:ext cx="270" cy="465"/>
            </a:xfrm>
            <a:prstGeom prst="ellipse">
              <a:avLst/>
            </a:prstGeom>
            <a:grpFill/>
            <a:ln w="9525">
              <a:solidFill>
                <a:schemeClr val="tx1"/>
              </a:solidFill>
              <a:round/>
            </a:ln>
          </p:spPr>
          <p:txBody>
            <a:bodyPr anchor="ctr">
              <a:spAutoFit/>
            </a:bodyPr>
            <a:lstStyle/>
            <a:p>
              <a:pPr marL="0" marR="0" lvl="0" indent="0" algn="ctr" defTabSz="914400" rtl="0" eaLnBrk="1" fontAlgn="base" latinLnBrk="0" hangingPunct="1">
                <a:lnSpc>
                  <a:spcPct val="100000"/>
                </a:lnSpc>
                <a:spcBef>
                  <a:spcPct val="20000"/>
                </a:spcBef>
                <a:spcAft>
                  <a:spcPct val="0"/>
                </a:spcAft>
                <a:buClrTx/>
                <a:buSzPct val="85000"/>
                <a:buFontTx/>
                <a:buNone/>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H</a:t>
              </a:r>
            </a:p>
          </p:txBody>
        </p:sp>
        <p:sp>
          <p:nvSpPr>
            <p:cNvPr id="20" name="Oval 17"/>
            <p:cNvSpPr>
              <a:spLocks noChangeArrowheads="1"/>
            </p:cNvSpPr>
            <p:nvPr/>
          </p:nvSpPr>
          <p:spPr bwMode="auto">
            <a:xfrm>
              <a:off x="606" y="3235"/>
              <a:ext cx="270" cy="465"/>
            </a:xfrm>
            <a:prstGeom prst="ellipse">
              <a:avLst/>
            </a:prstGeom>
            <a:grpFill/>
            <a:ln w="9525">
              <a:solidFill>
                <a:schemeClr val="tx1"/>
              </a:solidFill>
              <a:round/>
            </a:ln>
          </p:spPr>
          <p:txBody>
            <a:bodyPr anchor="ctr">
              <a:spAutoFit/>
            </a:bodyPr>
            <a:lstStyle/>
            <a:p>
              <a:pPr marL="0" marR="0" lvl="0" indent="0" algn="ctr" defTabSz="914400" rtl="0" eaLnBrk="1" fontAlgn="base" latinLnBrk="0" hangingPunct="1">
                <a:lnSpc>
                  <a:spcPct val="100000"/>
                </a:lnSpc>
                <a:spcBef>
                  <a:spcPct val="20000"/>
                </a:spcBef>
                <a:spcAft>
                  <a:spcPct val="0"/>
                </a:spcAft>
                <a:buClrTx/>
                <a:buSzPct val="85000"/>
                <a:buFontTx/>
                <a:buNone/>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a:t>
              </a:r>
            </a:p>
          </p:txBody>
        </p:sp>
        <p:sp>
          <p:nvSpPr>
            <p:cNvPr id="21" name="Oval 18"/>
            <p:cNvSpPr>
              <a:spLocks noChangeArrowheads="1"/>
            </p:cNvSpPr>
            <p:nvPr/>
          </p:nvSpPr>
          <p:spPr bwMode="auto">
            <a:xfrm>
              <a:off x="960" y="3235"/>
              <a:ext cx="270" cy="465"/>
            </a:xfrm>
            <a:prstGeom prst="ellipse">
              <a:avLst/>
            </a:prstGeom>
            <a:grpFill/>
            <a:ln w="9525">
              <a:solidFill>
                <a:schemeClr val="tx1"/>
              </a:solidFill>
              <a:round/>
            </a:ln>
          </p:spPr>
          <p:txBody>
            <a:bodyPr anchor="ctr">
              <a:spAutoFit/>
            </a:bodyPr>
            <a:lstStyle/>
            <a:p>
              <a:pPr marL="0" marR="0" lvl="0" indent="0" algn="ctr" defTabSz="914400" rtl="0" eaLnBrk="1" fontAlgn="base" latinLnBrk="0" hangingPunct="1">
                <a:lnSpc>
                  <a:spcPct val="100000"/>
                </a:lnSpc>
                <a:spcBef>
                  <a:spcPct val="20000"/>
                </a:spcBef>
                <a:spcAft>
                  <a:spcPct val="0"/>
                </a:spcAft>
                <a:buClrTx/>
                <a:buSzPct val="85000"/>
                <a:buFontTx/>
                <a:buNone/>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J</a:t>
              </a:r>
            </a:p>
          </p:txBody>
        </p:sp>
        <p:sp>
          <p:nvSpPr>
            <p:cNvPr id="22" name="Oval 19"/>
            <p:cNvSpPr>
              <a:spLocks noChangeArrowheads="1"/>
            </p:cNvSpPr>
            <p:nvPr/>
          </p:nvSpPr>
          <p:spPr bwMode="auto">
            <a:xfrm>
              <a:off x="1440" y="3235"/>
              <a:ext cx="270" cy="465"/>
            </a:xfrm>
            <a:prstGeom prst="ellipse">
              <a:avLst/>
            </a:prstGeom>
            <a:grpFill/>
            <a:ln w="9525">
              <a:solidFill>
                <a:schemeClr val="tx1"/>
              </a:solidFill>
              <a:round/>
            </a:ln>
          </p:spPr>
          <p:txBody>
            <a:bodyPr anchor="ctr">
              <a:spAutoFit/>
            </a:bodyPr>
            <a:lstStyle/>
            <a:p>
              <a:pPr marL="0" marR="0" lvl="0" indent="0" algn="ctr" defTabSz="914400" rtl="0" eaLnBrk="1" fontAlgn="base" latinLnBrk="0" hangingPunct="1">
                <a:lnSpc>
                  <a:spcPct val="100000"/>
                </a:lnSpc>
                <a:spcBef>
                  <a:spcPct val="20000"/>
                </a:spcBef>
                <a:spcAft>
                  <a:spcPct val="0"/>
                </a:spcAft>
                <a:buClrTx/>
                <a:buSzPct val="85000"/>
                <a:buFontTx/>
                <a:buNone/>
                <a:defRPr/>
              </a:pPr>
              <a:r>
                <a:rPr kumimoji="1"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K</a:t>
              </a:r>
            </a:p>
          </p:txBody>
        </p:sp>
        <p:sp>
          <p:nvSpPr>
            <p:cNvPr id="23" name="Oval 20"/>
            <p:cNvSpPr>
              <a:spLocks noChangeArrowheads="1"/>
            </p:cNvSpPr>
            <p:nvPr/>
          </p:nvSpPr>
          <p:spPr bwMode="auto">
            <a:xfrm>
              <a:off x="1842" y="3235"/>
              <a:ext cx="270" cy="465"/>
            </a:xfrm>
            <a:prstGeom prst="ellipse">
              <a:avLst/>
            </a:prstGeom>
            <a:grpFill/>
            <a:ln w="9525">
              <a:solidFill>
                <a:schemeClr val="tx1"/>
              </a:solidFill>
              <a:round/>
            </a:ln>
          </p:spPr>
          <p:txBody>
            <a:bodyPr anchor="ctr">
              <a:spAutoFit/>
            </a:bodyPr>
            <a:lstStyle/>
            <a:p>
              <a:pPr marL="0" marR="0" lvl="0" indent="0" algn="ctr" defTabSz="914400" rtl="0" eaLnBrk="1" fontAlgn="base" latinLnBrk="0" hangingPunct="1">
                <a:lnSpc>
                  <a:spcPct val="100000"/>
                </a:lnSpc>
                <a:spcBef>
                  <a:spcPct val="20000"/>
                </a:spcBef>
                <a:spcAft>
                  <a:spcPct val="0"/>
                </a:spcAft>
                <a:buClrTx/>
                <a:buSzPct val="85000"/>
                <a:buFontTx/>
                <a:buNone/>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L</a:t>
              </a:r>
            </a:p>
          </p:txBody>
        </p:sp>
        <p:sp>
          <p:nvSpPr>
            <p:cNvPr id="24" name="Oval 21"/>
            <p:cNvSpPr>
              <a:spLocks noChangeArrowheads="1"/>
            </p:cNvSpPr>
            <p:nvPr/>
          </p:nvSpPr>
          <p:spPr bwMode="auto">
            <a:xfrm>
              <a:off x="2322" y="3235"/>
              <a:ext cx="270" cy="465"/>
            </a:xfrm>
            <a:prstGeom prst="ellipse">
              <a:avLst/>
            </a:prstGeom>
            <a:grpFill/>
            <a:ln w="9525">
              <a:solidFill>
                <a:schemeClr val="tx1"/>
              </a:solidFill>
              <a:round/>
            </a:ln>
          </p:spPr>
          <p:txBody>
            <a:bodyPr anchor="ctr">
              <a:spAutoFit/>
            </a:bodyPr>
            <a:lstStyle/>
            <a:p>
              <a:pPr marL="0" marR="0" lvl="0" indent="0" algn="ctr" defTabSz="914400" rtl="0" eaLnBrk="1" fontAlgn="base" latinLnBrk="0" hangingPunct="1">
                <a:lnSpc>
                  <a:spcPct val="100000"/>
                </a:lnSpc>
                <a:spcBef>
                  <a:spcPct val="20000"/>
                </a:spcBef>
                <a:spcAft>
                  <a:spcPct val="0"/>
                </a:spcAft>
                <a:buClrTx/>
                <a:buSzPct val="85000"/>
                <a:buFontTx/>
                <a:buNone/>
                <a:defRPr/>
              </a:pPr>
              <a:r>
                <a:rPr kumimoji="1"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M</a:t>
              </a:r>
            </a:p>
          </p:txBody>
        </p:sp>
        <p:sp>
          <p:nvSpPr>
            <p:cNvPr id="25" name="Oval 22"/>
            <p:cNvSpPr>
              <a:spLocks noChangeArrowheads="1"/>
            </p:cNvSpPr>
            <p:nvPr/>
          </p:nvSpPr>
          <p:spPr bwMode="auto">
            <a:xfrm>
              <a:off x="2666" y="3235"/>
              <a:ext cx="269" cy="465"/>
            </a:xfrm>
            <a:prstGeom prst="ellipse">
              <a:avLst/>
            </a:prstGeom>
            <a:grpFill/>
            <a:ln w="9525">
              <a:solidFill>
                <a:schemeClr val="tx1"/>
              </a:solidFill>
              <a:round/>
            </a:ln>
          </p:spPr>
          <p:txBody>
            <a:bodyPr anchor="ctr">
              <a:spAutoFit/>
            </a:bodyPr>
            <a:lstStyle/>
            <a:p>
              <a:pPr marL="0" marR="0" lvl="0" indent="0" algn="ctr" defTabSz="914400" rtl="0" eaLnBrk="1" fontAlgn="base" latinLnBrk="0" hangingPunct="1">
                <a:lnSpc>
                  <a:spcPct val="100000"/>
                </a:lnSpc>
                <a:spcBef>
                  <a:spcPct val="20000"/>
                </a:spcBef>
                <a:spcAft>
                  <a:spcPct val="0"/>
                </a:spcAft>
                <a:buClrTx/>
                <a:buSzPct val="85000"/>
                <a:buFontTx/>
                <a:buNone/>
                <a:defRPr/>
              </a:pPr>
              <a:r>
                <a:rPr kumimoji="1"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p>
          </p:txBody>
        </p:sp>
        <p:sp>
          <p:nvSpPr>
            <p:cNvPr id="26" name="Oval 23"/>
            <p:cNvSpPr>
              <a:spLocks noChangeArrowheads="1"/>
            </p:cNvSpPr>
            <p:nvPr/>
          </p:nvSpPr>
          <p:spPr bwMode="auto">
            <a:xfrm>
              <a:off x="3186" y="3234"/>
              <a:ext cx="270" cy="465"/>
            </a:xfrm>
            <a:prstGeom prst="ellipse">
              <a:avLst/>
            </a:prstGeom>
            <a:grpFill/>
            <a:ln w="9525">
              <a:solidFill>
                <a:schemeClr val="tx1"/>
              </a:solidFill>
              <a:round/>
            </a:ln>
          </p:spPr>
          <p:txBody>
            <a:bodyPr anchor="ctr">
              <a:spAutoFit/>
            </a:bodyPr>
            <a:lstStyle/>
            <a:p>
              <a:pPr marL="0" marR="0" lvl="0" indent="0" algn="ctr" defTabSz="914400" rtl="0" eaLnBrk="1" fontAlgn="base" latinLnBrk="0" hangingPunct="1">
                <a:lnSpc>
                  <a:spcPct val="100000"/>
                </a:lnSpc>
                <a:spcBef>
                  <a:spcPct val="20000"/>
                </a:spcBef>
                <a:spcAft>
                  <a:spcPct val="0"/>
                </a:spcAft>
                <a:buClrTx/>
                <a:buSzPct val="85000"/>
                <a:buFontTx/>
                <a:buNone/>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O</a:t>
              </a:r>
            </a:p>
          </p:txBody>
        </p:sp>
        <p:sp>
          <p:nvSpPr>
            <p:cNvPr id="27" name="Line 24"/>
            <p:cNvSpPr>
              <a:spLocks noChangeShapeType="1"/>
            </p:cNvSpPr>
            <p:nvPr/>
          </p:nvSpPr>
          <p:spPr bwMode="auto">
            <a:xfrm flipV="1">
              <a:off x="336" y="3120"/>
              <a:ext cx="144" cy="240"/>
            </a:xfrm>
            <a:prstGeom prst="line">
              <a:avLst/>
            </a:prstGeom>
            <a:grpFill/>
            <a:ln w="20320">
              <a:solidFill>
                <a:schemeClr val="tx1"/>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28" name="Line 25"/>
            <p:cNvSpPr>
              <a:spLocks noChangeShapeType="1"/>
            </p:cNvSpPr>
            <p:nvPr/>
          </p:nvSpPr>
          <p:spPr bwMode="auto">
            <a:xfrm>
              <a:off x="576" y="3120"/>
              <a:ext cx="144" cy="240"/>
            </a:xfrm>
            <a:prstGeom prst="line">
              <a:avLst/>
            </a:prstGeom>
            <a:grpFill/>
            <a:ln w="20320">
              <a:solidFill>
                <a:schemeClr val="tx1"/>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29" name="Line 26"/>
            <p:cNvSpPr>
              <a:spLocks noChangeShapeType="1"/>
            </p:cNvSpPr>
            <p:nvPr/>
          </p:nvSpPr>
          <p:spPr bwMode="auto">
            <a:xfrm flipH="1">
              <a:off x="1152" y="3120"/>
              <a:ext cx="144" cy="192"/>
            </a:xfrm>
            <a:prstGeom prst="line">
              <a:avLst/>
            </a:prstGeom>
            <a:grpFill/>
            <a:ln w="20320">
              <a:solidFill>
                <a:schemeClr val="tx1"/>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30" name="Line 27"/>
            <p:cNvSpPr>
              <a:spLocks noChangeShapeType="1"/>
            </p:cNvSpPr>
            <p:nvPr/>
          </p:nvSpPr>
          <p:spPr bwMode="auto">
            <a:xfrm>
              <a:off x="1392" y="3120"/>
              <a:ext cx="144" cy="240"/>
            </a:xfrm>
            <a:prstGeom prst="line">
              <a:avLst/>
            </a:prstGeom>
            <a:grpFill/>
            <a:ln w="20320">
              <a:solidFill>
                <a:schemeClr val="tx1"/>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31" name="Line 28"/>
            <p:cNvSpPr>
              <a:spLocks noChangeShapeType="1"/>
            </p:cNvSpPr>
            <p:nvPr/>
          </p:nvSpPr>
          <p:spPr bwMode="auto">
            <a:xfrm flipH="1">
              <a:off x="2015" y="3120"/>
              <a:ext cx="144" cy="240"/>
            </a:xfrm>
            <a:prstGeom prst="line">
              <a:avLst/>
            </a:prstGeom>
            <a:grpFill/>
            <a:ln w="20320">
              <a:solidFill>
                <a:schemeClr val="tx1"/>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32" name="Line 29"/>
            <p:cNvSpPr>
              <a:spLocks noChangeShapeType="1"/>
            </p:cNvSpPr>
            <p:nvPr/>
          </p:nvSpPr>
          <p:spPr bwMode="auto">
            <a:xfrm>
              <a:off x="2256" y="3120"/>
              <a:ext cx="190" cy="240"/>
            </a:xfrm>
            <a:prstGeom prst="line">
              <a:avLst/>
            </a:prstGeom>
            <a:grpFill/>
            <a:ln w="20320">
              <a:solidFill>
                <a:schemeClr val="tx1"/>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33" name="Line 30"/>
            <p:cNvSpPr>
              <a:spLocks noChangeShapeType="1"/>
            </p:cNvSpPr>
            <p:nvPr/>
          </p:nvSpPr>
          <p:spPr bwMode="auto">
            <a:xfrm flipH="1">
              <a:off x="2833" y="3120"/>
              <a:ext cx="143" cy="240"/>
            </a:xfrm>
            <a:prstGeom prst="line">
              <a:avLst/>
            </a:prstGeom>
            <a:grpFill/>
            <a:ln w="20320">
              <a:solidFill>
                <a:schemeClr val="tx1"/>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34" name="Line 31"/>
            <p:cNvSpPr>
              <a:spLocks noChangeShapeType="1"/>
            </p:cNvSpPr>
            <p:nvPr/>
          </p:nvSpPr>
          <p:spPr bwMode="auto">
            <a:xfrm>
              <a:off x="3119" y="3120"/>
              <a:ext cx="191" cy="240"/>
            </a:xfrm>
            <a:prstGeom prst="line">
              <a:avLst/>
            </a:prstGeom>
            <a:grpFill/>
            <a:ln w="20320">
              <a:solidFill>
                <a:schemeClr val="tx1"/>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grpSp>
        <p:nvGrpSpPr>
          <p:cNvPr id="5" name="Group 52"/>
          <p:cNvGrpSpPr/>
          <p:nvPr/>
        </p:nvGrpSpPr>
        <p:grpSpPr>
          <a:xfrm>
            <a:off x="250825" y="5273675"/>
            <a:ext cx="7065963" cy="946150"/>
            <a:chOff x="912" y="1458"/>
            <a:chExt cx="3636" cy="520"/>
          </a:xfrm>
        </p:grpSpPr>
        <p:sp>
          <p:nvSpPr>
            <p:cNvPr id="36" name="Rectangle 53"/>
            <p:cNvSpPr>
              <a:spLocks noChangeArrowheads="1"/>
            </p:cNvSpPr>
            <p:nvPr/>
          </p:nvSpPr>
          <p:spPr bwMode="auto">
            <a:xfrm>
              <a:off x="912" y="1458"/>
              <a:ext cx="3600" cy="300"/>
            </a:xfrm>
            <a:prstGeom prst="rect">
              <a:avLst/>
            </a:prstGeom>
            <a:noFill/>
            <a:ln w="19050">
              <a:solidFill>
                <a:srgbClr val="080808"/>
              </a:solidFill>
              <a:miter lim="800000"/>
            </a:ln>
            <a:effec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37" name="Line 54"/>
            <p:cNvSpPr>
              <a:spLocks noChangeShapeType="1"/>
            </p:cNvSpPr>
            <p:nvPr/>
          </p:nvSpPr>
          <p:spPr bwMode="auto">
            <a:xfrm>
              <a:off x="1152" y="1488"/>
              <a:ext cx="0" cy="240"/>
            </a:xfrm>
            <a:prstGeom prst="line">
              <a:avLst/>
            </a:prstGeom>
            <a:noFill/>
            <a:ln w="9525">
              <a:solidFill>
                <a:srgbClr val="080808"/>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38" name="Line 55"/>
            <p:cNvSpPr>
              <a:spLocks noChangeShapeType="1"/>
            </p:cNvSpPr>
            <p:nvPr/>
          </p:nvSpPr>
          <p:spPr bwMode="auto">
            <a:xfrm>
              <a:off x="1392" y="1488"/>
              <a:ext cx="0" cy="240"/>
            </a:xfrm>
            <a:prstGeom prst="line">
              <a:avLst/>
            </a:prstGeom>
            <a:noFill/>
            <a:ln w="9525">
              <a:solidFill>
                <a:srgbClr val="080808"/>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39" name="Line 56"/>
            <p:cNvSpPr>
              <a:spLocks noChangeShapeType="1"/>
            </p:cNvSpPr>
            <p:nvPr/>
          </p:nvSpPr>
          <p:spPr bwMode="auto">
            <a:xfrm>
              <a:off x="1632" y="1488"/>
              <a:ext cx="0" cy="240"/>
            </a:xfrm>
            <a:prstGeom prst="line">
              <a:avLst/>
            </a:prstGeom>
            <a:noFill/>
            <a:ln w="9525">
              <a:solidFill>
                <a:srgbClr val="080808"/>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40" name="Line 57"/>
            <p:cNvSpPr>
              <a:spLocks noChangeShapeType="1"/>
            </p:cNvSpPr>
            <p:nvPr/>
          </p:nvSpPr>
          <p:spPr bwMode="auto">
            <a:xfrm>
              <a:off x="1872" y="1488"/>
              <a:ext cx="0" cy="240"/>
            </a:xfrm>
            <a:prstGeom prst="line">
              <a:avLst/>
            </a:prstGeom>
            <a:noFill/>
            <a:ln w="9525">
              <a:solidFill>
                <a:srgbClr val="080808"/>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41" name="Line 58"/>
            <p:cNvSpPr>
              <a:spLocks noChangeShapeType="1"/>
            </p:cNvSpPr>
            <p:nvPr/>
          </p:nvSpPr>
          <p:spPr bwMode="auto">
            <a:xfrm>
              <a:off x="2112" y="1488"/>
              <a:ext cx="0" cy="240"/>
            </a:xfrm>
            <a:prstGeom prst="line">
              <a:avLst/>
            </a:prstGeom>
            <a:noFill/>
            <a:ln w="9525">
              <a:solidFill>
                <a:srgbClr val="080808"/>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42" name="Line 59"/>
            <p:cNvSpPr>
              <a:spLocks noChangeShapeType="1"/>
            </p:cNvSpPr>
            <p:nvPr/>
          </p:nvSpPr>
          <p:spPr bwMode="auto">
            <a:xfrm>
              <a:off x="2352" y="1488"/>
              <a:ext cx="0" cy="240"/>
            </a:xfrm>
            <a:prstGeom prst="line">
              <a:avLst/>
            </a:prstGeom>
            <a:noFill/>
            <a:ln w="9525">
              <a:solidFill>
                <a:srgbClr val="080808"/>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43" name="Line 60"/>
            <p:cNvSpPr>
              <a:spLocks noChangeShapeType="1"/>
            </p:cNvSpPr>
            <p:nvPr/>
          </p:nvSpPr>
          <p:spPr bwMode="auto">
            <a:xfrm>
              <a:off x="2592" y="1488"/>
              <a:ext cx="0" cy="240"/>
            </a:xfrm>
            <a:prstGeom prst="line">
              <a:avLst/>
            </a:prstGeom>
            <a:noFill/>
            <a:ln w="9525">
              <a:solidFill>
                <a:srgbClr val="080808"/>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44" name="Line 61"/>
            <p:cNvSpPr>
              <a:spLocks noChangeShapeType="1"/>
            </p:cNvSpPr>
            <p:nvPr/>
          </p:nvSpPr>
          <p:spPr bwMode="auto">
            <a:xfrm>
              <a:off x="2832" y="1488"/>
              <a:ext cx="0" cy="240"/>
            </a:xfrm>
            <a:prstGeom prst="line">
              <a:avLst/>
            </a:prstGeom>
            <a:noFill/>
            <a:ln w="9525">
              <a:solidFill>
                <a:srgbClr val="080808"/>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45" name="Line 62"/>
            <p:cNvSpPr>
              <a:spLocks noChangeShapeType="1"/>
            </p:cNvSpPr>
            <p:nvPr/>
          </p:nvSpPr>
          <p:spPr bwMode="auto">
            <a:xfrm>
              <a:off x="3072" y="1488"/>
              <a:ext cx="0" cy="240"/>
            </a:xfrm>
            <a:prstGeom prst="line">
              <a:avLst/>
            </a:prstGeom>
            <a:noFill/>
            <a:ln w="9525">
              <a:solidFill>
                <a:srgbClr val="080808"/>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46" name="Line 63"/>
            <p:cNvSpPr>
              <a:spLocks noChangeShapeType="1"/>
            </p:cNvSpPr>
            <p:nvPr/>
          </p:nvSpPr>
          <p:spPr bwMode="auto">
            <a:xfrm>
              <a:off x="4272" y="1488"/>
              <a:ext cx="0" cy="240"/>
            </a:xfrm>
            <a:prstGeom prst="line">
              <a:avLst/>
            </a:prstGeom>
            <a:noFill/>
            <a:ln w="9525">
              <a:solidFill>
                <a:srgbClr val="080808"/>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47" name="Line 64"/>
            <p:cNvSpPr>
              <a:spLocks noChangeShapeType="1"/>
            </p:cNvSpPr>
            <p:nvPr/>
          </p:nvSpPr>
          <p:spPr bwMode="auto">
            <a:xfrm>
              <a:off x="4032" y="1488"/>
              <a:ext cx="0" cy="240"/>
            </a:xfrm>
            <a:prstGeom prst="line">
              <a:avLst/>
            </a:prstGeom>
            <a:noFill/>
            <a:ln w="9525">
              <a:solidFill>
                <a:srgbClr val="080808"/>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48" name="Line 65"/>
            <p:cNvSpPr>
              <a:spLocks noChangeShapeType="1"/>
            </p:cNvSpPr>
            <p:nvPr/>
          </p:nvSpPr>
          <p:spPr bwMode="auto">
            <a:xfrm>
              <a:off x="3792" y="1488"/>
              <a:ext cx="0" cy="240"/>
            </a:xfrm>
            <a:prstGeom prst="line">
              <a:avLst/>
            </a:prstGeom>
            <a:noFill/>
            <a:ln w="9525">
              <a:solidFill>
                <a:srgbClr val="080808"/>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49" name="Line 66"/>
            <p:cNvSpPr>
              <a:spLocks noChangeShapeType="1"/>
            </p:cNvSpPr>
            <p:nvPr/>
          </p:nvSpPr>
          <p:spPr bwMode="auto">
            <a:xfrm>
              <a:off x="3552" y="1488"/>
              <a:ext cx="0" cy="240"/>
            </a:xfrm>
            <a:prstGeom prst="line">
              <a:avLst/>
            </a:prstGeom>
            <a:noFill/>
            <a:ln w="9525">
              <a:solidFill>
                <a:srgbClr val="080808"/>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50" name="Line 67"/>
            <p:cNvSpPr>
              <a:spLocks noChangeShapeType="1"/>
            </p:cNvSpPr>
            <p:nvPr/>
          </p:nvSpPr>
          <p:spPr bwMode="auto">
            <a:xfrm>
              <a:off x="3312" y="1488"/>
              <a:ext cx="0" cy="240"/>
            </a:xfrm>
            <a:prstGeom prst="line">
              <a:avLst/>
            </a:prstGeom>
            <a:noFill/>
            <a:ln w="9525">
              <a:solidFill>
                <a:srgbClr val="080808"/>
              </a:solidFill>
              <a:roun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97301" name="Text Box 68"/>
            <p:cNvSpPr txBox="1"/>
            <p:nvPr/>
          </p:nvSpPr>
          <p:spPr>
            <a:xfrm>
              <a:off x="920" y="1488"/>
              <a:ext cx="144"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85000"/>
                <a:buNone/>
              </a:pPr>
              <a:r>
                <a:rPr lang="en-US" altLang="zh-CN" sz="2000" dirty="0">
                  <a:solidFill>
                    <a:srgbClr val="080808"/>
                  </a:solidFill>
                  <a:latin typeface="Times New Roman" panose="02020603050405020304" pitchFamily="18" charset="0"/>
                </a:rPr>
                <a:t>A</a:t>
              </a:r>
            </a:p>
          </p:txBody>
        </p:sp>
        <p:sp>
          <p:nvSpPr>
            <p:cNvPr id="97302" name="Rectangle 69"/>
            <p:cNvSpPr/>
            <p:nvPr/>
          </p:nvSpPr>
          <p:spPr>
            <a:xfrm>
              <a:off x="1152" y="1488"/>
              <a:ext cx="223"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B</a:t>
              </a:r>
            </a:p>
          </p:txBody>
        </p:sp>
        <p:sp>
          <p:nvSpPr>
            <p:cNvPr id="97303" name="Rectangle 70"/>
            <p:cNvSpPr/>
            <p:nvPr/>
          </p:nvSpPr>
          <p:spPr>
            <a:xfrm>
              <a:off x="1392" y="1488"/>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C</a:t>
              </a:r>
            </a:p>
          </p:txBody>
        </p:sp>
        <p:sp>
          <p:nvSpPr>
            <p:cNvPr id="97304" name="Rectangle 71"/>
            <p:cNvSpPr/>
            <p:nvPr/>
          </p:nvSpPr>
          <p:spPr>
            <a:xfrm>
              <a:off x="1649" y="1488"/>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D</a:t>
              </a:r>
            </a:p>
          </p:txBody>
        </p:sp>
        <p:sp>
          <p:nvSpPr>
            <p:cNvPr id="97305" name="Rectangle 72"/>
            <p:cNvSpPr/>
            <p:nvPr/>
          </p:nvSpPr>
          <p:spPr>
            <a:xfrm>
              <a:off x="4272" y="1488"/>
              <a:ext cx="240"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O</a:t>
              </a:r>
            </a:p>
          </p:txBody>
        </p:sp>
        <p:sp>
          <p:nvSpPr>
            <p:cNvPr id="97306" name="Rectangle 73"/>
            <p:cNvSpPr/>
            <p:nvPr/>
          </p:nvSpPr>
          <p:spPr>
            <a:xfrm>
              <a:off x="4049" y="1488"/>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N</a:t>
              </a:r>
            </a:p>
          </p:txBody>
        </p:sp>
        <p:sp>
          <p:nvSpPr>
            <p:cNvPr id="97307" name="Rectangle 74"/>
            <p:cNvSpPr/>
            <p:nvPr/>
          </p:nvSpPr>
          <p:spPr>
            <a:xfrm>
              <a:off x="3792" y="1488"/>
              <a:ext cx="26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M</a:t>
              </a:r>
            </a:p>
          </p:txBody>
        </p:sp>
        <p:sp>
          <p:nvSpPr>
            <p:cNvPr id="97308" name="Rectangle 75"/>
            <p:cNvSpPr/>
            <p:nvPr/>
          </p:nvSpPr>
          <p:spPr>
            <a:xfrm>
              <a:off x="3569" y="1488"/>
              <a:ext cx="223"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L</a:t>
              </a:r>
            </a:p>
          </p:txBody>
        </p:sp>
        <p:sp>
          <p:nvSpPr>
            <p:cNvPr id="97309" name="Rectangle 76"/>
            <p:cNvSpPr/>
            <p:nvPr/>
          </p:nvSpPr>
          <p:spPr>
            <a:xfrm>
              <a:off x="3329" y="1488"/>
              <a:ext cx="240"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K</a:t>
              </a:r>
            </a:p>
          </p:txBody>
        </p:sp>
        <p:sp>
          <p:nvSpPr>
            <p:cNvPr id="97310" name="Rectangle 77"/>
            <p:cNvSpPr/>
            <p:nvPr/>
          </p:nvSpPr>
          <p:spPr>
            <a:xfrm>
              <a:off x="3089" y="1488"/>
              <a:ext cx="19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J</a:t>
              </a:r>
            </a:p>
          </p:txBody>
        </p:sp>
        <p:sp>
          <p:nvSpPr>
            <p:cNvPr id="97311" name="Rectangle 78"/>
            <p:cNvSpPr/>
            <p:nvPr/>
          </p:nvSpPr>
          <p:spPr>
            <a:xfrm>
              <a:off x="2849" y="1488"/>
              <a:ext cx="178"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I</a:t>
              </a:r>
            </a:p>
          </p:txBody>
        </p:sp>
        <p:sp>
          <p:nvSpPr>
            <p:cNvPr id="97312" name="Rectangle 79"/>
            <p:cNvSpPr/>
            <p:nvPr/>
          </p:nvSpPr>
          <p:spPr>
            <a:xfrm>
              <a:off x="2609" y="1488"/>
              <a:ext cx="240"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H</a:t>
              </a:r>
            </a:p>
          </p:txBody>
        </p:sp>
        <p:sp>
          <p:nvSpPr>
            <p:cNvPr id="97313" name="Rectangle 80"/>
            <p:cNvSpPr/>
            <p:nvPr/>
          </p:nvSpPr>
          <p:spPr>
            <a:xfrm>
              <a:off x="2369" y="1488"/>
              <a:ext cx="240"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G</a:t>
              </a:r>
            </a:p>
          </p:txBody>
        </p:sp>
        <p:sp>
          <p:nvSpPr>
            <p:cNvPr id="97314" name="Rectangle 81"/>
            <p:cNvSpPr/>
            <p:nvPr/>
          </p:nvSpPr>
          <p:spPr>
            <a:xfrm>
              <a:off x="2129" y="1488"/>
              <a:ext cx="214"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F</a:t>
              </a:r>
            </a:p>
          </p:txBody>
        </p:sp>
        <p:sp>
          <p:nvSpPr>
            <p:cNvPr id="97315" name="Rectangle 82"/>
            <p:cNvSpPr/>
            <p:nvPr/>
          </p:nvSpPr>
          <p:spPr>
            <a:xfrm>
              <a:off x="1889" y="1494"/>
              <a:ext cx="223"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E</a:t>
              </a:r>
            </a:p>
          </p:txBody>
        </p:sp>
        <p:sp>
          <p:nvSpPr>
            <p:cNvPr id="97316" name="Rectangle 83"/>
            <p:cNvSpPr/>
            <p:nvPr/>
          </p:nvSpPr>
          <p:spPr>
            <a:xfrm>
              <a:off x="1196" y="1728"/>
              <a:ext cx="19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1</a:t>
              </a:r>
            </a:p>
          </p:txBody>
        </p:sp>
        <p:sp>
          <p:nvSpPr>
            <p:cNvPr id="97317" name="Rectangle 84"/>
            <p:cNvSpPr/>
            <p:nvPr/>
          </p:nvSpPr>
          <p:spPr>
            <a:xfrm>
              <a:off x="1424" y="1728"/>
              <a:ext cx="19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2</a:t>
              </a:r>
            </a:p>
          </p:txBody>
        </p:sp>
        <p:sp>
          <p:nvSpPr>
            <p:cNvPr id="97318" name="Rectangle 85"/>
            <p:cNvSpPr/>
            <p:nvPr/>
          </p:nvSpPr>
          <p:spPr>
            <a:xfrm>
              <a:off x="944" y="1728"/>
              <a:ext cx="19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0</a:t>
              </a:r>
            </a:p>
          </p:txBody>
        </p:sp>
        <p:sp>
          <p:nvSpPr>
            <p:cNvPr id="97319" name="Rectangle 86"/>
            <p:cNvSpPr/>
            <p:nvPr/>
          </p:nvSpPr>
          <p:spPr>
            <a:xfrm>
              <a:off x="1896" y="1728"/>
              <a:ext cx="19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4</a:t>
              </a:r>
            </a:p>
          </p:txBody>
        </p:sp>
        <p:sp>
          <p:nvSpPr>
            <p:cNvPr id="97320" name="Rectangle 87"/>
            <p:cNvSpPr/>
            <p:nvPr/>
          </p:nvSpPr>
          <p:spPr>
            <a:xfrm>
              <a:off x="1664" y="1728"/>
              <a:ext cx="19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3</a:t>
              </a:r>
            </a:p>
          </p:txBody>
        </p:sp>
        <p:sp>
          <p:nvSpPr>
            <p:cNvPr id="97321" name="Rectangle 88"/>
            <p:cNvSpPr/>
            <p:nvPr/>
          </p:nvSpPr>
          <p:spPr>
            <a:xfrm>
              <a:off x="2160" y="1728"/>
              <a:ext cx="19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5</a:t>
              </a:r>
            </a:p>
          </p:txBody>
        </p:sp>
        <p:sp>
          <p:nvSpPr>
            <p:cNvPr id="97322" name="Rectangle 89"/>
            <p:cNvSpPr/>
            <p:nvPr/>
          </p:nvSpPr>
          <p:spPr>
            <a:xfrm>
              <a:off x="2640" y="1728"/>
              <a:ext cx="19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7</a:t>
              </a:r>
            </a:p>
          </p:txBody>
        </p:sp>
        <p:sp>
          <p:nvSpPr>
            <p:cNvPr id="97323" name="Rectangle 90"/>
            <p:cNvSpPr/>
            <p:nvPr/>
          </p:nvSpPr>
          <p:spPr>
            <a:xfrm>
              <a:off x="2400" y="1728"/>
              <a:ext cx="19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6</a:t>
              </a:r>
            </a:p>
          </p:txBody>
        </p:sp>
        <p:sp>
          <p:nvSpPr>
            <p:cNvPr id="97324" name="Rectangle 91"/>
            <p:cNvSpPr/>
            <p:nvPr/>
          </p:nvSpPr>
          <p:spPr>
            <a:xfrm>
              <a:off x="3552" y="1728"/>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11</a:t>
              </a:r>
            </a:p>
          </p:txBody>
        </p:sp>
        <p:sp>
          <p:nvSpPr>
            <p:cNvPr id="97325" name="Rectangle 92"/>
            <p:cNvSpPr/>
            <p:nvPr/>
          </p:nvSpPr>
          <p:spPr>
            <a:xfrm>
              <a:off x="2880" y="1728"/>
              <a:ext cx="19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8</a:t>
              </a:r>
            </a:p>
          </p:txBody>
        </p:sp>
        <p:sp>
          <p:nvSpPr>
            <p:cNvPr id="97326" name="Rectangle 93"/>
            <p:cNvSpPr/>
            <p:nvPr/>
          </p:nvSpPr>
          <p:spPr>
            <a:xfrm>
              <a:off x="3312" y="1728"/>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10</a:t>
              </a:r>
            </a:p>
          </p:txBody>
        </p:sp>
        <p:sp>
          <p:nvSpPr>
            <p:cNvPr id="97327" name="Rectangle 94"/>
            <p:cNvSpPr/>
            <p:nvPr/>
          </p:nvSpPr>
          <p:spPr>
            <a:xfrm>
              <a:off x="3120" y="1728"/>
              <a:ext cx="19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9</a:t>
              </a:r>
            </a:p>
          </p:txBody>
        </p:sp>
        <p:sp>
          <p:nvSpPr>
            <p:cNvPr id="97328" name="Rectangle 95"/>
            <p:cNvSpPr/>
            <p:nvPr/>
          </p:nvSpPr>
          <p:spPr>
            <a:xfrm>
              <a:off x="3792" y="1728"/>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12</a:t>
              </a:r>
            </a:p>
          </p:txBody>
        </p:sp>
        <p:sp>
          <p:nvSpPr>
            <p:cNvPr id="97329" name="Rectangle 96"/>
            <p:cNvSpPr/>
            <p:nvPr/>
          </p:nvSpPr>
          <p:spPr>
            <a:xfrm>
              <a:off x="4032" y="1728"/>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13</a:t>
              </a:r>
            </a:p>
          </p:txBody>
        </p:sp>
        <p:sp>
          <p:nvSpPr>
            <p:cNvPr id="97330" name="Rectangle 97"/>
            <p:cNvSpPr/>
            <p:nvPr/>
          </p:nvSpPr>
          <p:spPr>
            <a:xfrm>
              <a:off x="4272" y="1728"/>
              <a:ext cx="27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CN" sz="2000" dirty="0">
                  <a:solidFill>
                    <a:srgbClr val="080808"/>
                  </a:solidFill>
                  <a:latin typeface="Times New Roman" panose="02020603050405020304" pitchFamily="18" charset="0"/>
                </a:rPr>
                <a:t>14</a:t>
              </a: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 presetClass="exit" presetSubtype="10" fill="hold" nodeType="clickEffect">
                                  <p:stCondLst>
                                    <p:cond delay="0"/>
                                  </p:stCondLst>
                                  <p:childTnLst>
                                    <p:animEffect transition="out" filter="checkerboard(across)">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par>
                                <p:cTn id="31" presetID="5" presetClass="exit" presetSubtype="10" fill="hold" nodeType="withEffect">
                                  <p:stCondLst>
                                    <p:cond delay="0"/>
                                  </p:stCondLst>
                                  <p:childTnLst>
                                    <p:animEffect transition="out" filter="checkerboard(across)">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p:nvPr>
        </p:nvSpPr>
        <p:spPr>
          <a:xfrm>
            <a:off x="431800" y="233363"/>
            <a:ext cx="7848600" cy="762000"/>
          </a:xfrm>
        </p:spPr>
        <p:txBody>
          <a:bodyPr vert="horz" wrap="square" lIns="91440" tIns="45720" rIns="91440" bIns="45720" anchor="t"/>
          <a:lstStyle/>
          <a:p>
            <a:pPr eaLnBrk="1" hangingPunct="1"/>
            <a:r>
              <a:rPr lang="zh-CN" altLang="en-US" dirty="0">
                <a:latin typeface="+mj-lt"/>
                <a:ea typeface="+mj-ea"/>
                <a:cs typeface="+mj-cs"/>
              </a:rPr>
              <a:t>高度为</a:t>
            </a:r>
            <a:r>
              <a:rPr lang="en-US" altLang="zh-CN" dirty="0">
                <a:latin typeface="+mj-lt"/>
                <a:ea typeface="+mj-ea"/>
                <a:cs typeface="+mj-cs"/>
              </a:rPr>
              <a:t>4</a:t>
            </a:r>
            <a:r>
              <a:rPr lang="zh-CN" altLang="en-US" dirty="0">
                <a:latin typeface="+mj-lt"/>
                <a:ea typeface="+mj-ea"/>
                <a:cs typeface="+mj-cs"/>
              </a:rPr>
              <a:t>，有</a:t>
            </a:r>
            <a:r>
              <a:rPr lang="en-US" altLang="zh-CN" dirty="0">
                <a:latin typeface="+mj-lt"/>
                <a:ea typeface="+mj-ea"/>
                <a:cs typeface="+mj-cs"/>
              </a:rPr>
              <a:t>7</a:t>
            </a:r>
            <a:r>
              <a:rPr lang="zh-CN" altLang="en-US" dirty="0">
                <a:latin typeface="+mj-lt"/>
                <a:ea typeface="+mj-ea"/>
                <a:cs typeface="+mj-cs"/>
              </a:rPr>
              <a:t>个结点的一般二叉树的顺序存储</a:t>
            </a:r>
          </a:p>
        </p:txBody>
      </p:sp>
      <p:grpSp>
        <p:nvGrpSpPr>
          <p:cNvPr id="2" name="Group 3"/>
          <p:cNvGrpSpPr/>
          <p:nvPr/>
        </p:nvGrpSpPr>
        <p:grpSpPr bwMode="auto">
          <a:xfrm>
            <a:off x="3216275" y="2254250"/>
            <a:ext cx="1966913" cy="2540000"/>
            <a:chOff x="3964" y="227"/>
            <a:chExt cx="1239" cy="1600"/>
          </a:xfrm>
          <a:solidFill>
            <a:schemeClr val="bg1"/>
          </a:solidFill>
        </p:grpSpPr>
        <p:sp>
          <p:nvSpPr>
            <p:cNvPr id="35885" name="Oval 4"/>
            <p:cNvSpPr>
              <a:spLocks noChangeArrowheads="1"/>
            </p:cNvSpPr>
            <p:nvPr/>
          </p:nvSpPr>
          <p:spPr bwMode="auto">
            <a:xfrm>
              <a:off x="4552" y="227"/>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p>
          </p:txBody>
        </p:sp>
        <p:sp>
          <p:nvSpPr>
            <p:cNvPr id="35886" name="Oval 5"/>
            <p:cNvSpPr>
              <a:spLocks noChangeArrowheads="1"/>
            </p:cNvSpPr>
            <p:nvPr/>
          </p:nvSpPr>
          <p:spPr bwMode="auto">
            <a:xfrm>
              <a:off x="4249" y="617"/>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b</a:t>
              </a:r>
            </a:p>
          </p:txBody>
        </p:sp>
        <p:sp>
          <p:nvSpPr>
            <p:cNvPr id="35887" name="Oval 6"/>
            <p:cNvSpPr>
              <a:spLocks noChangeArrowheads="1"/>
            </p:cNvSpPr>
            <p:nvPr/>
          </p:nvSpPr>
          <p:spPr bwMode="auto">
            <a:xfrm>
              <a:off x="4874" y="627"/>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a:t>
              </a:r>
            </a:p>
          </p:txBody>
        </p:sp>
        <p:sp>
          <p:nvSpPr>
            <p:cNvPr id="35888" name="Oval 7"/>
            <p:cNvSpPr>
              <a:spLocks noChangeArrowheads="1"/>
            </p:cNvSpPr>
            <p:nvPr/>
          </p:nvSpPr>
          <p:spPr bwMode="auto">
            <a:xfrm>
              <a:off x="3964" y="1068"/>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a:t>
              </a:r>
            </a:p>
          </p:txBody>
        </p:sp>
        <p:sp>
          <p:nvSpPr>
            <p:cNvPr id="35889" name="Oval 8"/>
            <p:cNvSpPr>
              <a:spLocks noChangeArrowheads="1"/>
            </p:cNvSpPr>
            <p:nvPr/>
          </p:nvSpPr>
          <p:spPr bwMode="auto">
            <a:xfrm>
              <a:off x="4568" y="1068"/>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e</a:t>
              </a:r>
            </a:p>
          </p:txBody>
        </p:sp>
        <p:sp>
          <p:nvSpPr>
            <p:cNvPr id="35890" name="Oval 9"/>
            <p:cNvSpPr>
              <a:spLocks noChangeArrowheads="1"/>
            </p:cNvSpPr>
            <p:nvPr/>
          </p:nvSpPr>
          <p:spPr bwMode="auto">
            <a:xfrm>
              <a:off x="4318" y="1535"/>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f</a:t>
              </a:r>
            </a:p>
          </p:txBody>
        </p:sp>
        <p:sp>
          <p:nvSpPr>
            <p:cNvPr id="35891" name="Oval 10"/>
            <p:cNvSpPr>
              <a:spLocks noChangeArrowheads="1"/>
            </p:cNvSpPr>
            <p:nvPr/>
          </p:nvSpPr>
          <p:spPr bwMode="auto">
            <a:xfrm>
              <a:off x="4913" y="1535"/>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p>
          </p:txBody>
        </p:sp>
        <p:sp>
          <p:nvSpPr>
            <p:cNvPr id="1459211" name="Line 11"/>
            <p:cNvSpPr>
              <a:spLocks noChangeShapeType="1"/>
            </p:cNvSpPr>
            <p:nvPr/>
          </p:nvSpPr>
          <p:spPr bwMode="auto">
            <a:xfrm flipH="1">
              <a:off x="4501" y="500"/>
              <a:ext cx="111" cy="189"/>
            </a:xfrm>
            <a:prstGeom prst="line">
              <a:avLst/>
            </a:prstGeom>
            <a:grp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59212" name="Line 12"/>
            <p:cNvSpPr>
              <a:spLocks noChangeShapeType="1"/>
            </p:cNvSpPr>
            <p:nvPr/>
          </p:nvSpPr>
          <p:spPr bwMode="auto">
            <a:xfrm flipH="1">
              <a:off x="4189" y="900"/>
              <a:ext cx="146" cy="211"/>
            </a:xfrm>
            <a:prstGeom prst="line">
              <a:avLst/>
            </a:prstGeom>
            <a:grpFill/>
            <a:ln w="28575">
              <a:solidFill>
                <a:schemeClr val="tx1"/>
              </a:solidFill>
              <a:round/>
            </a:ln>
            <a:effec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59213" name="Line 13"/>
            <p:cNvSpPr>
              <a:spLocks noChangeShapeType="1"/>
            </p:cNvSpPr>
            <p:nvPr/>
          </p:nvSpPr>
          <p:spPr bwMode="auto">
            <a:xfrm>
              <a:off x="4812" y="456"/>
              <a:ext cx="133" cy="188"/>
            </a:xfrm>
            <a:prstGeom prst="line">
              <a:avLst/>
            </a:prstGeom>
            <a:grp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59214" name="Line 14"/>
            <p:cNvSpPr>
              <a:spLocks noChangeShapeType="1"/>
            </p:cNvSpPr>
            <p:nvPr/>
          </p:nvSpPr>
          <p:spPr bwMode="auto">
            <a:xfrm>
              <a:off x="4467" y="878"/>
              <a:ext cx="178" cy="222"/>
            </a:xfrm>
            <a:prstGeom prst="line">
              <a:avLst/>
            </a:prstGeom>
            <a:grp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59215" name="Line 15"/>
            <p:cNvSpPr>
              <a:spLocks noChangeShapeType="1"/>
            </p:cNvSpPr>
            <p:nvPr/>
          </p:nvSpPr>
          <p:spPr bwMode="auto">
            <a:xfrm>
              <a:off x="4801" y="1300"/>
              <a:ext cx="189" cy="278"/>
            </a:xfrm>
            <a:prstGeom prst="line">
              <a:avLst/>
            </a:prstGeom>
            <a:grp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59216" name="Line 16"/>
            <p:cNvSpPr>
              <a:spLocks noChangeShapeType="1"/>
            </p:cNvSpPr>
            <p:nvPr/>
          </p:nvSpPr>
          <p:spPr bwMode="auto">
            <a:xfrm flipH="1">
              <a:off x="4545" y="1355"/>
              <a:ext cx="111" cy="200"/>
            </a:xfrm>
            <a:prstGeom prst="line">
              <a:avLst/>
            </a:prstGeom>
            <a:grp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sp>
        <p:nvSpPr>
          <p:cNvPr id="1459217" name="Rectangle 17"/>
          <p:cNvSpPr/>
          <p:nvPr/>
        </p:nvSpPr>
        <p:spPr>
          <a:xfrm>
            <a:off x="7004050" y="5510213"/>
            <a:ext cx="539750"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2800" dirty="0">
                <a:solidFill>
                  <a:srgbClr val="000000"/>
                </a:solidFill>
              </a:rPr>
              <a:t>g</a:t>
            </a:r>
          </a:p>
        </p:txBody>
      </p:sp>
      <p:sp>
        <p:nvSpPr>
          <p:cNvPr id="1459218" name="Rectangle 18"/>
          <p:cNvSpPr/>
          <p:nvPr/>
        </p:nvSpPr>
        <p:spPr>
          <a:xfrm>
            <a:off x="6462713" y="5510213"/>
            <a:ext cx="541337"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2800" dirty="0">
                <a:solidFill>
                  <a:srgbClr val="000000"/>
                </a:solidFill>
              </a:rPr>
              <a:t>f</a:t>
            </a:r>
          </a:p>
        </p:txBody>
      </p:sp>
      <p:sp>
        <p:nvSpPr>
          <p:cNvPr id="1459219" name="Rectangle 19"/>
          <p:cNvSpPr/>
          <p:nvPr/>
        </p:nvSpPr>
        <p:spPr>
          <a:xfrm>
            <a:off x="5922963" y="5510213"/>
            <a:ext cx="539750"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2800" dirty="0">
                <a:solidFill>
                  <a:srgbClr val="FF0000"/>
                </a:solidFill>
              </a:rPr>
              <a:t>0</a:t>
            </a:r>
          </a:p>
        </p:txBody>
      </p:sp>
      <p:sp>
        <p:nvSpPr>
          <p:cNvPr id="1459220" name="Rectangle 20"/>
          <p:cNvSpPr/>
          <p:nvPr/>
        </p:nvSpPr>
        <p:spPr>
          <a:xfrm>
            <a:off x="5383213" y="5510213"/>
            <a:ext cx="539750"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2800" dirty="0">
                <a:solidFill>
                  <a:srgbClr val="FF0000"/>
                </a:solidFill>
              </a:rPr>
              <a:t>0</a:t>
            </a:r>
          </a:p>
        </p:txBody>
      </p:sp>
      <p:sp>
        <p:nvSpPr>
          <p:cNvPr id="1459221" name="Rectangle 21"/>
          <p:cNvSpPr/>
          <p:nvPr/>
        </p:nvSpPr>
        <p:spPr>
          <a:xfrm>
            <a:off x="4843463" y="5510213"/>
            <a:ext cx="539750"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2800" dirty="0">
                <a:solidFill>
                  <a:srgbClr val="FF0000"/>
                </a:solidFill>
              </a:rPr>
              <a:t>0</a:t>
            </a:r>
          </a:p>
        </p:txBody>
      </p:sp>
      <p:sp>
        <p:nvSpPr>
          <p:cNvPr id="1459222" name="Rectangle 22"/>
          <p:cNvSpPr/>
          <p:nvPr/>
        </p:nvSpPr>
        <p:spPr>
          <a:xfrm>
            <a:off x="4300538" y="5510213"/>
            <a:ext cx="542925"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2800" dirty="0">
                <a:solidFill>
                  <a:srgbClr val="FF0000"/>
                </a:solidFill>
              </a:rPr>
              <a:t>0</a:t>
            </a:r>
          </a:p>
        </p:txBody>
      </p:sp>
      <p:sp>
        <p:nvSpPr>
          <p:cNvPr id="1459223" name="Rectangle 23"/>
          <p:cNvSpPr/>
          <p:nvPr/>
        </p:nvSpPr>
        <p:spPr>
          <a:xfrm>
            <a:off x="3760788" y="5510213"/>
            <a:ext cx="539750"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2800" dirty="0">
                <a:solidFill>
                  <a:srgbClr val="000000"/>
                </a:solidFill>
              </a:rPr>
              <a:t>e</a:t>
            </a:r>
          </a:p>
        </p:txBody>
      </p:sp>
      <p:sp>
        <p:nvSpPr>
          <p:cNvPr id="1459224" name="Rectangle 24"/>
          <p:cNvSpPr/>
          <p:nvPr/>
        </p:nvSpPr>
        <p:spPr>
          <a:xfrm>
            <a:off x="3221038" y="5510213"/>
            <a:ext cx="539750"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2800" dirty="0">
                <a:solidFill>
                  <a:srgbClr val="000000"/>
                </a:solidFill>
              </a:rPr>
              <a:t>d</a:t>
            </a:r>
          </a:p>
        </p:txBody>
      </p:sp>
      <p:sp>
        <p:nvSpPr>
          <p:cNvPr id="1459225" name="Rectangle 25"/>
          <p:cNvSpPr/>
          <p:nvPr/>
        </p:nvSpPr>
        <p:spPr>
          <a:xfrm>
            <a:off x="2681288" y="5510213"/>
            <a:ext cx="539750"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2800" dirty="0">
                <a:solidFill>
                  <a:srgbClr val="000000"/>
                </a:solidFill>
              </a:rPr>
              <a:t>c</a:t>
            </a:r>
          </a:p>
        </p:txBody>
      </p:sp>
      <p:sp>
        <p:nvSpPr>
          <p:cNvPr id="1459226" name="Rectangle 26"/>
          <p:cNvSpPr/>
          <p:nvPr/>
        </p:nvSpPr>
        <p:spPr>
          <a:xfrm>
            <a:off x="2139950" y="5510213"/>
            <a:ext cx="541338"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2800" dirty="0">
                <a:solidFill>
                  <a:srgbClr val="000000"/>
                </a:solidFill>
              </a:rPr>
              <a:t>b</a:t>
            </a:r>
          </a:p>
        </p:txBody>
      </p:sp>
      <p:sp>
        <p:nvSpPr>
          <p:cNvPr id="1459227" name="Rectangle 27"/>
          <p:cNvSpPr/>
          <p:nvPr/>
        </p:nvSpPr>
        <p:spPr>
          <a:xfrm>
            <a:off x="1600200" y="5510213"/>
            <a:ext cx="539750"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1800" dirty="0">
                <a:solidFill>
                  <a:srgbClr val="000000"/>
                </a:solidFill>
              </a:rPr>
              <a:t>a</a:t>
            </a:r>
          </a:p>
        </p:txBody>
      </p:sp>
      <p:grpSp>
        <p:nvGrpSpPr>
          <p:cNvPr id="3" name="Group 28"/>
          <p:cNvGrpSpPr/>
          <p:nvPr/>
        </p:nvGrpSpPr>
        <p:grpSpPr>
          <a:xfrm>
            <a:off x="2887663" y="3270250"/>
            <a:ext cx="2798762" cy="1598613"/>
            <a:chOff x="1819" y="1680"/>
            <a:chExt cx="1763" cy="1007"/>
          </a:xfrm>
        </p:grpSpPr>
        <p:grpSp>
          <p:nvGrpSpPr>
            <p:cNvPr id="98338" name="Group 29"/>
            <p:cNvGrpSpPr/>
            <p:nvPr/>
          </p:nvGrpSpPr>
          <p:grpSpPr>
            <a:xfrm>
              <a:off x="1819" y="1819"/>
              <a:ext cx="1763" cy="868"/>
              <a:chOff x="67" y="2917"/>
              <a:chExt cx="1763" cy="868"/>
            </a:xfrm>
          </p:grpSpPr>
          <p:sp>
            <p:nvSpPr>
              <p:cNvPr id="1459230" name="Oval 30"/>
              <p:cNvSpPr>
                <a:spLocks noChangeArrowheads="1"/>
              </p:cNvSpPr>
              <p:nvPr/>
            </p:nvSpPr>
            <p:spPr bwMode="auto">
              <a:xfrm>
                <a:off x="1311" y="2932"/>
                <a:ext cx="134" cy="401"/>
              </a:xfrm>
              <a:prstGeom prst="ellipse">
                <a:avLst/>
              </a:prstGeom>
              <a:solidFill>
                <a:srgbClr val="8DEEFB"/>
              </a:solidFill>
              <a:ln w="28575">
                <a:solidFill>
                  <a:schemeClr val="tx1"/>
                </a:solidFill>
                <a:prstDash val="dash"/>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59231" name="Oval 31"/>
              <p:cNvSpPr>
                <a:spLocks noChangeArrowheads="1"/>
              </p:cNvSpPr>
              <p:nvPr/>
            </p:nvSpPr>
            <p:spPr bwMode="auto">
              <a:xfrm>
                <a:off x="1696" y="2917"/>
                <a:ext cx="134" cy="401"/>
              </a:xfrm>
              <a:prstGeom prst="ellipse">
                <a:avLst/>
              </a:prstGeom>
              <a:solidFill>
                <a:srgbClr val="8DEEFB"/>
              </a:solidFill>
              <a:ln w="28575">
                <a:solidFill>
                  <a:schemeClr val="tx1"/>
                </a:solidFill>
                <a:prstDash val="dash"/>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59232" name="Oval 32"/>
              <p:cNvSpPr>
                <a:spLocks noChangeArrowheads="1"/>
              </p:cNvSpPr>
              <p:nvPr/>
            </p:nvSpPr>
            <p:spPr bwMode="auto">
              <a:xfrm>
                <a:off x="67" y="3384"/>
                <a:ext cx="134" cy="401"/>
              </a:xfrm>
              <a:prstGeom prst="ellipse">
                <a:avLst/>
              </a:prstGeom>
              <a:solidFill>
                <a:srgbClr val="8DEEFB"/>
              </a:solidFill>
              <a:ln w="28575">
                <a:solidFill>
                  <a:schemeClr val="tx1"/>
                </a:solidFill>
                <a:prstDash val="dash"/>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59233" name="Oval 33"/>
              <p:cNvSpPr>
                <a:spLocks noChangeArrowheads="1"/>
              </p:cNvSpPr>
              <p:nvPr/>
            </p:nvSpPr>
            <p:spPr bwMode="auto">
              <a:xfrm>
                <a:off x="395" y="3372"/>
                <a:ext cx="134" cy="401"/>
              </a:xfrm>
              <a:prstGeom prst="ellipse">
                <a:avLst/>
              </a:prstGeom>
              <a:solidFill>
                <a:srgbClr val="8DEEFB"/>
              </a:solidFill>
              <a:ln w="28575">
                <a:solidFill>
                  <a:schemeClr val="tx1"/>
                </a:solidFill>
                <a:prstDash val="dash"/>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sp>
          <p:nvSpPr>
            <p:cNvPr id="1459234" name="Line 34"/>
            <p:cNvSpPr>
              <a:spLocks noChangeShapeType="1"/>
            </p:cNvSpPr>
            <p:nvPr/>
          </p:nvSpPr>
          <p:spPr bwMode="auto">
            <a:xfrm flipH="1">
              <a:off x="1920" y="2112"/>
              <a:ext cx="144" cy="240"/>
            </a:xfrm>
            <a:prstGeom prst="line">
              <a:avLst/>
            </a:prstGeom>
            <a:noFill/>
            <a:ln w="28575">
              <a:solidFill>
                <a:schemeClr val="bg2"/>
              </a:solidFill>
              <a:prstDash val="dash"/>
              <a:miter lim="800000"/>
            </a:ln>
            <a:effectLst/>
          </p:spPr>
          <p:txBody>
            <a:bodyPr wrap="none"/>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59235" name="Line 35"/>
            <p:cNvSpPr>
              <a:spLocks noChangeShapeType="1"/>
            </p:cNvSpPr>
            <p:nvPr/>
          </p:nvSpPr>
          <p:spPr bwMode="auto">
            <a:xfrm flipH="1">
              <a:off x="3024" y="1776"/>
              <a:ext cx="48" cy="192"/>
            </a:xfrm>
            <a:prstGeom prst="line">
              <a:avLst/>
            </a:prstGeom>
            <a:noFill/>
            <a:ln w="28575">
              <a:solidFill>
                <a:schemeClr val="bg2"/>
              </a:solidFill>
              <a:prstDash val="dash"/>
              <a:miter lim="800000"/>
            </a:ln>
            <a:effectLst/>
          </p:spPr>
          <p:txBody>
            <a:bodyPr wrap="none"/>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59236" name="Line 36"/>
            <p:cNvSpPr>
              <a:spLocks noChangeShapeType="1"/>
            </p:cNvSpPr>
            <p:nvPr/>
          </p:nvSpPr>
          <p:spPr bwMode="auto">
            <a:xfrm>
              <a:off x="3216" y="1680"/>
              <a:ext cx="240" cy="192"/>
            </a:xfrm>
            <a:prstGeom prst="line">
              <a:avLst/>
            </a:prstGeom>
            <a:noFill/>
            <a:ln w="28575">
              <a:solidFill>
                <a:schemeClr val="bg2"/>
              </a:solidFill>
              <a:prstDash val="dash"/>
              <a:miter lim="800000"/>
            </a:ln>
            <a:effectLst/>
          </p:spPr>
          <p:txBody>
            <a:bodyPr wrap="none"/>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59237" name="Line 37"/>
            <p:cNvSpPr>
              <a:spLocks noChangeShapeType="1"/>
            </p:cNvSpPr>
            <p:nvPr/>
          </p:nvSpPr>
          <p:spPr bwMode="auto">
            <a:xfrm>
              <a:off x="2208" y="2160"/>
              <a:ext cx="48" cy="192"/>
            </a:xfrm>
            <a:prstGeom prst="line">
              <a:avLst/>
            </a:prstGeom>
            <a:noFill/>
            <a:ln w="28575">
              <a:solidFill>
                <a:schemeClr val="bg2"/>
              </a:solidFill>
              <a:prstDash val="dash"/>
              <a:miter lim="800000"/>
            </a:ln>
            <a:effectLst/>
          </p:spPr>
          <p:txBody>
            <a:bodyPr wrap="none"/>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grpSp>
        <p:nvGrpSpPr>
          <p:cNvPr id="5" name="Group 38"/>
          <p:cNvGrpSpPr/>
          <p:nvPr/>
        </p:nvGrpSpPr>
        <p:grpSpPr>
          <a:xfrm>
            <a:off x="1600200" y="5195888"/>
            <a:ext cx="6019800" cy="825500"/>
            <a:chOff x="1008" y="3048"/>
            <a:chExt cx="3792" cy="520"/>
          </a:xfrm>
        </p:grpSpPr>
        <p:grpSp>
          <p:nvGrpSpPr>
            <p:cNvPr id="98322" name="Group 39"/>
            <p:cNvGrpSpPr/>
            <p:nvPr/>
          </p:nvGrpSpPr>
          <p:grpSpPr>
            <a:xfrm>
              <a:off x="1008" y="3248"/>
              <a:ext cx="3744" cy="320"/>
              <a:chOff x="1008" y="3248"/>
              <a:chExt cx="3744" cy="320"/>
            </a:xfrm>
          </p:grpSpPr>
          <p:sp>
            <p:nvSpPr>
              <p:cNvPr id="1459240" name="Line 40"/>
              <p:cNvSpPr>
                <a:spLocks noChangeShapeType="1"/>
              </p:cNvSpPr>
              <p:nvPr/>
            </p:nvSpPr>
            <p:spPr bwMode="auto">
              <a:xfrm>
                <a:off x="1008" y="3248"/>
                <a:ext cx="3744" cy="0"/>
              </a:xfrm>
              <a:prstGeom prst="line">
                <a:avLst/>
              </a:prstGeom>
              <a:noFill/>
              <a:ln w="28575" cap="sq">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59241" name="Line 41"/>
              <p:cNvSpPr>
                <a:spLocks noChangeShapeType="1"/>
              </p:cNvSpPr>
              <p:nvPr/>
            </p:nvSpPr>
            <p:spPr bwMode="auto">
              <a:xfrm>
                <a:off x="1008" y="3568"/>
                <a:ext cx="3744" cy="0"/>
              </a:xfrm>
              <a:prstGeom prst="line">
                <a:avLst/>
              </a:prstGeom>
              <a:noFill/>
              <a:ln w="28575" cap="sq">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59242" name="Line 42"/>
              <p:cNvSpPr>
                <a:spLocks noChangeShapeType="1"/>
              </p:cNvSpPr>
              <p:nvPr/>
            </p:nvSpPr>
            <p:spPr bwMode="auto">
              <a:xfrm>
                <a:off x="1008" y="3248"/>
                <a:ext cx="0" cy="320"/>
              </a:xfrm>
              <a:prstGeom prst="line">
                <a:avLst/>
              </a:prstGeom>
              <a:noFill/>
              <a:ln w="28575" cap="sq">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59243" name="Line 43"/>
              <p:cNvSpPr>
                <a:spLocks noChangeShapeType="1"/>
              </p:cNvSpPr>
              <p:nvPr/>
            </p:nvSpPr>
            <p:spPr bwMode="auto">
              <a:xfrm>
                <a:off x="1348" y="3248"/>
                <a:ext cx="0" cy="320"/>
              </a:xfrm>
              <a:prstGeom prst="line">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59244" name="Line 44"/>
              <p:cNvSpPr>
                <a:spLocks noChangeShapeType="1"/>
              </p:cNvSpPr>
              <p:nvPr/>
            </p:nvSpPr>
            <p:spPr bwMode="auto">
              <a:xfrm>
                <a:off x="1689" y="3248"/>
                <a:ext cx="0" cy="320"/>
              </a:xfrm>
              <a:prstGeom prst="line">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59245" name="Line 45"/>
              <p:cNvSpPr>
                <a:spLocks noChangeShapeType="1"/>
              </p:cNvSpPr>
              <p:nvPr/>
            </p:nvSpPr>
            <p:spPr bwMode="auto">
              <a:xfrm>
                <a:off x="2029" y="3248"/>
                <a:ext cx="0" cy="320"/>
              </a:xfrm>
              <a:prstGeom prst="line">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59246" name="Line 46"/>
              <p:cNvSpPr>
                <a:spLocks noChangeShapeType="1"/>
              </p:cNvSpPr>
              <p:nvPr/>
            </p:nvSpPr>
            <p:spPr bwMode="auto">
              <a:xfrm>
                <a:off x="2369" y="3248"/>
                <a:ext cx="0" cy="320"/>
              </a:xfrm>
              <a:prstGeom prst="line">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59247" name="Line 47"/>
              <p:cNvSpPr>
                <a:spLocks noChangeShapeType="1"/>
              </p:cNvSpPr>
              <p:nvPr/>
            </p:nvSpPr>
            <p:spPr bwMode="auto">
              <a:xfrm>
                <a:off x="2709" y="3248"/>
                <a:ext cx="0" cy="320"/>
              </a:xfrm>
              <a:prstGeom prst="line">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59248" name="Line 48"/>
              <p:cNvSpPr>
                <a:spLocks noChangeShapeType="1"/>
              </p:cNvSpPr>
              <p:nvPr/>
            </p:nvSpPr>
            <p:spPr bwMode="auto">
              <a:xfrm>
                <a:off x="3051" y="3248"/>
                <a:ext cx="0" cy="320"/>
              </a:xfrm>
              <a:prstGeom prst="line">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59249" name="Line 49"/>
              <p:cNvSpPr>
                <a:spLocks noChangeShapeType="1"/>
              </p:cNvSpPr>
              <p:nvPr/>
            </p:nvSpPr>
            <p:spPr bwMode="auto">
              <a:xfrm>
                <a:off x="3391" y="3248"/>
                <a:ext cx="0" cy="320"/>
              </a:xfrm>
              <a:prstGeom prst="line">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59250" name="Line 50"/>
              <p:cNvSpPr>
                <a:spLocks noChangeShapeType="1"/>
              </p:cNvSpPr>
              <p:nvPr/>
            </p:nvSpPr>
            <p:spPr bwMode="auto">
              <a:xfrm>
                <a:off x="3731" y="3248"/>
                <a:ext cx="0" cy="320"/>
              </a:xfrm>
              <a:prstGeom prst="line">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59251" name="Line 51"/>
              <p:cNvSpPr>
                <a:spLocks noChangeShapeType="1"/>
              </p:cNvSpPr>
              <p:nvPr/>
            </p:nvSpPr>
            <p:spPr bwMode="auto">
              <a:xfrm>
                <a:off x="4071" y="3248"/>
                <a:ext cx="0" cy="320"/>
              </a:xfrm>
              <a:prstGeom prst="line">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59252" name="Line 52"/>
              <p:cNvSpPr>
                <a:spLocks noChangeShapeType="1"/>
              </p:cNvSpPr>
              <p:nvPr/>
            </p:nvSpPr>
            <p:spPr bwMode="auto">
              <a:xfrm>
                <a:off x="4412" y="3248"/>
                <a:ext cx="0" cy="320"/>
              </a:xfrm>
              <a:prstGeom prst="line">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59253" name="Line 53"/>
              <p:cNvSpPr>
                <a:spLocks noChangeShapeType="1"/>
              </p:cNvSpPr>
              <p:nvPr/>
            </p:nvSpPr>
            <p:spPr bwMode="auto">
              <a:xfrm>
                <a:off x="4752" y="3248"/>
                <a:ext cx="0" cy="320"/>
              </a:xfrm>
              <a:prstGeom prst="line">
                <a:avLst/>
              </a:prstGeom>
              <a:noFill/>
              <a:ln w="28575" cap="sq">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sp>
          <p:nvSpPr>
            <p:cNvPr id="98323" name="Text Box 54"/>
            <p:cNvSpPr txBox="1"/>
            <p:nvPr/>
          </p:nvSpPr>
          <p:spPr>
            <a:xfrm>
              <a:off x="1008" y="3048"/>
              <a:ext cx="3792"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600" b="0" dirty="0">
                  <a:solidFill>
                    <a:srgbClr val="AFBF39"/>
                  </a:solidFill>
                  <a:latin typeface="Tahoma" panose="020B0604030504040204" pitchFamily="34" charset="0"/>
                </a:rPr>
                <a:t>  </a:t>
              </a:r>
              <a:r>
                <a:rPr lang="en-US" altLang="zh-CN" sz="1600" b="0" dirty="0">
                  <a:solidFill>
                    <a:srgbClr val="000000"/>
                  </a:solidFill>
                  <a:latin typeface="Tahoma" panose="020B0604030504040204" pitchFamily="34" charset="0"/>
                </a:rPr>
                <a:t>0       1     2       3      4      5       6       7       8      9      10</a:t>
              </a:r>
            </a:p>
          </p:txBody>
        </p:sp>
      </p:grpSp>
      <p:sp>
        <p:nvSpPr>
          <p:cNvPr id="1459255" name="AutoShape 55"/>
          <p:cNvSpPr/>
          <p:nvPr/>
        </p:nvSpPr>
        <p:spPr>
          <a:xfrm>
            <a:off x="7010400" y="4471988"/>
            <a:ext cx="1905000" cy="838200"/>
          </a:xfrm>
          <a:prstGeom prst="cloudCallout">
            <a:avLst>
              <a:gd name="adj1" fmla="val -37750"/>
              <a:gd name="adj2" fmla="val 71593"/>
            </a:avLst>
          </a:prstGeom>
          <a:solidFill>
            <a:srgbClr val="FF0000"/>
          </a:solidFill>
          <a:ln w="9525" cap="flat" cmpd="sng">
            <a:solidFill>
              <a:schemeClr val="tx1"/>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zh-CN" altLang="en-US" sz="2000" dirty="0">
                <a:solidFill>
                  <a:srgbClr val="FFFFFF"/>
                </a:solidFill>
                <a:latin typeface="Tahoma" panose="020B0604030504040204" pitchFamily="34" charset="0"/>
              </a:rPr>
              <a:t>浪费</a:t>
            </a:r>
            <a:r>
              <a:rPr lang="en-US" altLang="zh-CN" sz="2000" dirty="0">
                <a:solidFill>
                  <a:srgbClr val="FFFFFF"/>
                </a:solidFill>
                <a:latin typeface="Tahoma" panose="020B0604030504040204" pitchFamily="34" charset="0"/>
              </a:rPr>
              <a:t>4</a:t>
            </a:r>
            <a:r>
              <a:rPr lang="zh-CN" altLang="en-US" sz="2000" dirty="0">
                <a:solidFill>
                  <a:srgbClr val="FFFFFF"/>
                </a:solidFill>
                <a:latin typeface="Tahoma" panose="020B0604030504040204" pitchFamily="34" charset="0"/>
              </a:rPr>
              <a:t>个</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59227"/>
                                        </p:tgtEl>
                                        <p:attrNameLst>
                                          <p:attrName>style.visibility</p:attrName>
                                        </p:attrNameLst>
                                      </p:cBhvr>
                                      <p:to>
                                        <p:strVal val="visible"/>
                                      </p:to>
                                    </p:set>
                                    <p:animEffect transition="in" filter="wipe(up)">
                                      <p:cBhvr>
                                        <p:cTn id="22" dur="500"/>
                                        <p:tgtEl>
                                          <p:spTgt spid="14592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59226"/>
                                        </p:tgtEl>
                                        <p:attrNameLst>
                                          <p:attrName>style.visibility</p:attrName>
                                        </p:attrNameLst>
                                      </p:cBhvr>
                                      <p:to>
                                        <p:strVal val="visible"/>
                                      </p:to>
                                    </p:set>
                                    <p:animEffect transition="in" filter="wipe(up)">
                                      <p:cBhvr>
                                        <p:cTn id="27" dur="500"/>
                                        <p:tgtEl>
                                          <p:spTgt spid="14592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459225"/>
                                        </p:tgtEl>
                                        <p:attrNameLst>
                                          <p:attrName>style.visibility</p:attrName>
                                        </p:attrNameLst>
                                      </p:cBhvr>
                                      <p:to>
                                        <p:strVal val="visible"/>
                                      </p:to>
                                    </p:set>
                                    <p:animEffect transition="in" filter="wipe(up)">
                                      <p:cBhvr>
                                        <p:cTn id="32" dur="500"/>
                                        <p:tgtEl>
                                          <p:spTgt spid="14592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459224"/>
                                        </p:tgtEl>
                                        <p:attrNameLst>
                                          <p:attrName>style.visibility</p:attrName>
                                        </p:attrNameLst>
                                      </p:cBhvr>
                                      <p:to>
                                        <p:strVal val="visible"/>
                                      </p:to>
                                    </p:set>
                                    <p:animEffect transition="in" filter="wipe(up)">
                                      <p:cBhvr>
                                        <p:cTn id="37" dur="500"/>
                                        <p:tgtEl>
                                          <p:spTgt spid="14592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459223"/>
                                        </p:tgtEl>
                                        <p:attrNameLst>
                                          <p:attrName>style.visibility</p:attrName>
                                        </p:attrNameLst>
                                      </p:cBhvr>
                                      <p:to>
                                        <p:strVal val="visible"/>
                                      </p:to>
                                    </p:set>
                                    <p:animEffect transition="in" filter="wipe(up)">
                                      <p:cBhvr>
                                        <p:cTn id="42" dur="500"/>
                                        <p:tgtEl>
                                          <p:spTgt spid="14592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459222"/>
                                        </p:tgtEl>
                                        <p:attrNameLst>
                                          <p:attrName>style.visibility</p:attrName>
                                        </p:attrNameLst>
                                      </p:cBhvr>
                                      <p:to>
                                        <p:strVal val="visible"/>
                                      </p:to>
                                    </p:set>
                                    <p:animEffect transition="in" filter="wipe(up)">
                                      <p:cBhvr>
                                        <p:cTn id="47" dur="500"/>
                                        <p:tgtEl>
                                          <p:spTgt spid="14592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459221"/>
                                        </p:tgtEl>
                                        <p:attrNameLst>
                                          <p:attrName>style.visibility</p:attrName>
                                        </p:attrNameLst>
                                      </p:cBhvr>
                                      <p:to>
                                        <p:strVal val="visible"/>
                                      </p:to>
                                    </p:set>
                                    <p:animEffect transition="in" filter="wipe(up)">
                                      <p:cBhvr>
                                        <p:cTn id="52" dur="500"/>
                                        <p:tgtEl>
                                          <p:spTgt spid="145922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459220"/>
                                        </p:tgtEl>
                                        <p:attrNameLst>
                                          <p:attrName>style.visibility</p:attrName>
                                        </p:attrNameLst>
                                      </p:cBhvr>
                                      <p:to>
                                        <p:strVal val="visible"/>
                                      </p:to>
                                    </p:set>
                                    <p:animEffect transition="in" filter="wipe(up)">
                                      <p:cBhvr>
                                        <p:cTn id="57" dur="500"/>
                                        <p:tgtEl>
                                          <p:spTgt spid="145922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459219"/>
                                        </p:tgtEl>
                                        <p:attrNameLst>
                                          <p:attrName>style.visibility</p:attrName>
                                        </p:attrNameLst>
                                      </p:cBhvr>
                                      <p:to>
                                        <p:strVal val="visible"/>
                                      </p:to>
                                    </p:set>
                                    <p:animEffect transition="in" filter="wipe(up)">
                                      <p:cBhvr>
                                        <p:cTn id="62" dur="500"/>
                                        <p:tgtEl>
                                          <p:spTgt spid="14592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459218"/>
                                        </p:tgtEl>
                                        <p:attrNameLst>
                                          <p:attrName>style.visibility</p:attrName>
                                        </p:attrNameLst>
                                      </p:cBhvr>
                                      <p:to>
                                        <p:strVal val="visible"/>
                                      </p:to>
                                    </p:set>
                                    <p:animEffect transition="in" filter="wipe(up)">
                                      <p:cBhvr>
                                        <p:cTn id="67" dur="500"/>
                                        <p:tgtEl>
                                          <p:spTgt spid="145921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459217"/>
                                        </p:tgtEl>
                                        <p:attrNameLst>
                                          <p:attrName>style.visibility</p:attrName>
                                        </p:attrNameLst>
                                      </p:cBhvr>
                                      <p:to>
                                        <p:strVal val="visible"/>
                                      </p:to>
                                    </p:set>
                                    <p:animEffect transition="in" filter="wipe(up)">
                                      <p:cBhvr>
                                        <p:cTn id="72" dur="500"/>
                                        <p:tgtEl>
                                          <p:spTgt spid="145921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459255"/>
                                        </p:tgtEl>
                                        <p:attrNameLst>
                                          <p:attrName>style.visibility</p:attrName>
                                        </p:attrNameLst>
                                      </p:cBhvr>
                                      <p:to>
                                        <p:strVal val="visible"/>
                                      </p:to>
                                    </p:set>
                                    <p:animEffect transition="in" filter="wipe(up)">
                                      <p:cBhvr>
                                        <p:cTn id="77" dur="500"/>
                                        <p:tgtEl>
                                          <p:spTgt spid="1459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9217" grpId="0"/>
      <p:bldP spid="1459218" grpId="0"/>
      <p:bldP spid="1459219" grpId="0"/>
      <p:bldP spid="1459220" grpId="0"/>
      <p:bldP spid="1459221" grpId="0"/>
      <p:bldP spid="1459222" grpId="0"/>
      <p:bldP spid="1459223" grpId="0"/>
      <p:bldP spid="1459224" grpId="0"/>
      <p:bldP spid="1459225" grpId="0"/>
      <p:bldP spid="1459226" grpId="0"/>
      <p:bldP spid="1459227" grpId="0"/>
      <p:bldP spid="145925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p:nvPr>
        </p:nvSpPr>
        <p:spPr/>
        <p:txBody>
          <a:bodyPr vert="horz" wrap="square" lIns="91440" tIns="45720" rIns="91440" bIns="45720" anchor="t"/>
          <a:lstStyle/>
          <a:p>
            <a:pPr eaLnBrk="1" hangingPunct="1"/>
            <a:r>
              <a:rPr lang="zh-CN" altLang="en-US" dirty="0">
                <a:latin typeface="+mj-lt"/>
                <a:ea typeface="+mj-ea"/>
                <a:cs typeface="+mj-cs"/>
              </a:rPr>
              <a:t>高度为</a:t>
            </a:r>
            <a:r>
              <a:rPr lang="en-US" altLang="zh-CN" dirty="0">
                <a:latin typeface="+mj-lt"/>
                <a:ea typeface="+mj-ea"/>
                <a:cs typeface="+mj-cs"/>
              </a:rPr>
              <a:t>4</a:t>
            </a:r>
            <a:r>
              <a:rPr lang="zh-CN" altLang="en-US" dirty="0">
                <a:latin typeface="+mj-lt"/>
                <a:ea typeface="+mj-ea"/>
                <a:cs typeface="+mj-cs"/>
              </a:rPr>
              <a:t>，只有</a:t>
            </a:r>
            <a:r>
              <a:rPr lang="en-US" altLang="zh-CN" dirty="0">
                <a:latin typeface="+mj-lt"/>
                <a:ea typeface="+mj-ea"/>
                <a:cs typeface="+mj-cs"/>
              </a:rPr>
              <a:t>4</a:t>
            </a:r>
            <a:r>
              <a:rPr lang="zh-CN" altLang="en-US" dirty="0">
                <a:latin typeface="+mj-lt"/>
                <a:ea typeface="+mj-ea"/>
                <a:cs typeface="+mj-cs"/>
              </a:rPr>
              <a:t>个右孩子的二叉树的顺序存储</a:t>
            </a:r>
          </a:p>
        </p:txBody>
      </p:sp>
      <p:sp>
        <p:nvSpPr>
          <p:cNvPr id="1460227" name="Rectangle 3"/>
          <p:cNvSpPr/>
          <p:nvPr/>
        </p:nvSpPr>
        <p:spPr>
          <a:xfrm>
            <a:off x="7632700" y="5257800"/>
            <a:ext cx="539750"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2800" dirty="0">
                <a:solidFill>
                  <a:srgbClr val="FF0000"/>
                </a:solidFill>
              </a:rPr>
              <a:t>0</a:t>
            </a:r>
          </a:p>
        </p:txBody>
      </p:sp>
      <p:sp>
        <p:nvSpPr>
          <p:cNvPr id="1460228" name="Rectangle 4"/>
          <p:cNvSpPr/>
          <p:nvPr/>
        </p:nvSpPr>
        <p:spPr>
          <a:xfrm>
            <a:off x="6553200" y="5257800"/>
            <a:ext cx="539750"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2800" dirty="0">
                <a:solidFill>
                  <a:srgbClr val="FF0000"/>
                </a:solidFill>
              </a:rPr>
              <a:t>0</a:t>
            </a:r>
          </a:p>
        </p:txBody>
      </p:sp>
      <p:sp>
        <p:nvSpPr>
          <p:cNvPr id="1460229" name="Rectangle 5"/>
          <p:cNvSpPr/>
          <p:nvPr/>
        </p:nvSpPr>
        <p:spPr>
          <a:xfrm>
            <a:off x="7092950" y="5257800"/>
            <a:ext cx="539750"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2800" dirty="0">
                <a:solidFill>
                  <a:srgbClr val="FF0000"/>
                </a:solidFill>
              </a:rPr>
              <a:t>0</a:t>
            </a:r>
          </a:p>
        </p:txBody>
      </p:sp>
      <p:sp>
        <p:nvSpPr>
          <p:cNvPr id="1460230" name="Rectangle 6"/>
          <p:cNvSpPr/>
          <p:nvPr/>
        </p:nvSpPr>
        <p:spPr>
          <a:xfrm>
            <a:off x="6013450" y="5257800"/>
            <a:ext cx="539750"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2800" dirty="0">
                <a:solidFill>
                  <a:srgbClr val="FF0000"/>
                </a:solidFill>
              </a:rPr>
              <a:t>0</a:t>
            </a:r>
          </a:p>
        </p:txBody>
      </p:sp>
      <p:sp>
        <p:nvSpPr>
          <p:cNvPr id="1460231" name="Rectangle 7"/>
          <p:cNvSpPr/>
          <p:nvPr/>
        </p:nvSpPr>
        <p:spPr>
          <a:xfrm>
            <a:off x="8172450" y="5257800"/>
            <a:ext cx="539750"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2800" dirty="0">
                <a:solidFill>
                  <a:srgbClr val="000000"/>
                </a:solidFill>
              </a:rPr>
              <a:t>4</a:t>
            </a:r>
          </a:p>
        </p:txBody>
      </p:sp>
      <p:sp>
        <p:nvSpPr>
          <p:cNvPr id="1460232" name="Rectangle 8"/>
          <p:cNvSpPr/>
          <p:nvPr/>
        </p:nvSpPr>
        <p:spPr>
          <a:xfrm>
            <a:off x="5472113" y="5257800"/>
            <a:ext cx="541337"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2800" dirty="0">
                <a:solidFill>
                  <a:srgbClr val="FF0000"/>
                </a:solidFill>
              </a:rPr>
              <a:t>0</a:t>
            </a:r>
          </a:p>
        </p:txBody>
      </p:sp>
      <p:sp>
        <p:nvSpPr>
          <p:cNvPr id="1460233" name="Rectangle 9"/>
          <p:cNvSpPr/>
          <p:nvPr/>
        </p:nvSpPr>
        <p:spPr>
          <a:xfrm>
            <a:off x="4932363" y="5257800"/>
            <a:ext cx="539750"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2800" dirty="0">
                <a:solidFill>
                  <a:srgbClr val="FF0000"/>
                </a:solidFill>
              </a:rPr>
              <a:t>0</a:t>
            </a:r>
          </a:p>
        </p:txBody>
      </p:sp>
      <p:sp>
        <p:nvSpPr>
          <p:cNvPr id="1460234" name="Rectangle 10"/>
          <p:cNvSpPr/>
          <p:nvPr/>
        </p:nvSpPr>
        <p:spPr>
          <a:xfrm>
            <a:off x="4392613" y="5257800"/>
            <a:ext cx="539750"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2800" dirty="0">
                <a:solidFill>
                  <a:srgbClr val="FF0000"/>
                </a:solidFill>
              </a:rPr>
              <a:t>0</a:t>
            </a:r>
          </a:p>
        </p:txBody>
      </p:sp>
      <p:sp>
        <p:nvSpPr>
          <p:cNvPr id="1460235" name="Rectangle 11"/>
          <p:cNvSpPr/>
          <p:nvPr/>
        </p:nvSpPr>
        <p:spPr>
          <a:xfrm>
            <a:off x="3852863" y="5257800"/>
            <a:ext cx="539750"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2800" dirty="0">
                <a:solidFill>
                  <a:srgbClr val="000000"/>
                </a:solidFill>
              </a:rPr>
              <a:t>3</a:t>
            </a:r>
          </a:p>
        </p:txBody>
      </p:sp>
      <p:sp>
        <p:nvSpPr>
          <p:cNvPr id="1460236" name="Rectangle 12"/>
          <p:cNvSpPr/>
          <p:nvPr/>
        </p:nvSpPr>
        <p:spPr>
          <a:xfrm>
            <a:off x="3309938" y="5257800"/>
            <a:ext cx="542925"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2800" dirty="0">
                <a:solidFill>
                  <a:srgbClr val="FF0000"/>
                </a:solidFill>
              </a:rPr>
              <a:t>0</a:t>
            </a:r>
          </a:p>
        </p:txBody>
      </p:sp>
      <p:sp>
        <p:nvSpPr>
          <p:cNvPr id="1460237" name="Rectangle 13"/>
          <p:cNvSpPr/>
          <p:nvPr/>
        </p:nvSpPr>
        <p:spPr>
          <a:xfrm>
            <a:off x="2770188" y="5257800"/>
            <a:ext cx="539750"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2800" dirty="0">
                <a:solidFill>
                  <a:srgbClr val="FF0000"/>
                </a:solidFill>
              </a:rPr>
              <a:t>0</a:t>
            </a:r>
          </a:p>
        </p:txBody>
      </p:sp>
      <p:sp>
        <p:nvSpPr>
          <p:cNvPr id="1460238" name="Rectangle 14"/>
          <p:cNvSpPr/>
          <p:nvPr/>
        </p:nvSpPr>
        <p:spPr>
          <a:xfrm>
            <a:off x="2230438" y="5257800"/>
            <a:ext cx="539750"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2800" dirty="0">
                <a:solidFill>
                  <a:srgbClr val="FF0000"/>
                </a:solidFill>
              </a:rPr>
              <a:t>0</a:t>
            </a:r>
          </a:p>
        </p:txBody>
      </p:sp>
      <p:sp>
        <p:nvSpPr>
          <p:cNvPr id="1460239" name="Rectangle 15"/>
          <p:cNvSpPr/>
          <p:nvPr/>
        </p:nvSpPr>
        <p:spPr>
          <a:xfrm>
            <a:off x="1690688" y="5257800"/>
            <a:ext cx="539750"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2800" dirty="0">
                <a:solidFill>
                  <a:srgbClr val="000000"/>
                </a:solidFill>
              </a:rPr>
              <a:t>2</a:t>
            </a:r>
          </a:p>
        </p:txBody>
      </p:sp>
      <p:sp>
        <p:nvSpPr>
          <p:cNvPr id="1460240" name="Rectangle 16"/>
          <p:cNvSpPr/>
          <p:nvPr/>
        </p:nvSpPr>
        <p:spPr>
          <a:xfrm>
            <a:off x="1149350" y="5257800"/>
            <a:ext cx="541338"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2800" dirty="0">
                <a:solidFill>
                  <a:srgbClr val="FF0000"/>
                </a:solidFill>
              </a:rPr>
              <a:t>0</a:t>
            </a:r>
          </a:p>
        </p:txBody>
      </p:sp>
      <p:sp>
        <p:nvSpPr>
          <p:cNvPr id="1460241" name="Rectangle 17"/>
          <p:cNvSpPr/>
          <p:nvPr/>
        </p:nvSpPr>
        <p:spPr>
          <a:xfrm>
            <a:off x="609600" y="5257800"/>
            <a:ext cx="539750" cy="508000"/>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buClrTx/>
              <a:buSzPct val="100000"/>
              <a:buNone/>
            </a:pPr>
            <a:r>
              <a:rPr lang="en-US" altLang="zh-CN" sz="1800" dirty="0">
                <a:solidFill>
                  <a:srgbClr val="000000"/>
                </a:solidFill>
              </a:rPr>
              <a:t>1</a:t>
            </a:r>
          </a:p>
        </p:txBody>
      </p:sp>
      <p:grpSp>
        <p:nvGrpSpPr>
          <p:cNvPr id="2" name="Group 18"/>
          <p:cNvGrpSpPr/>
          <p:nvPr/>
        </p:nvGrpSpPr>
        <p:grpSpPr bwMode="auto">
          <a:xfrm>
            <a:off x="4108450" y="1552575"/>
            <a:ext cx="2292350" cy="2984500"/>
            <a:chOff x="1534" y="860"/>
            <a:chExt cx="1444" cy="1880"/>
          </a:xfrm>
          <a:solidFill>
            <a:schemeClr val="bg1"/>
          </a:solidFill>
        </p:grpSpPr>
        <p:sp>
          <p:nvSpPr>
            <p:cNvPr id="36930" name="Oval 19"/>
            <p:cNvSpPr>
              <a:spLocks noChangeArrowheads="1"/>
            </p:cNvSpPr>
            <p:nvPr/>
          </p:nvSpPr>
          <p:spPr bwMode="auto">
            <a:xfrm>
              <a:off x="1534" y="860"/>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p>
          </p:txBody>
        </p:sp>
        <p:sp>
          <p:nvSpPr>
            <p:cNvPr id="36931" name="Oval 20"/>
            <p:cNvSpPr>
              <a:spLocks noChangeArrowheads="1"/>
            </p:cNvSpPr>
            <p:nvPr/>
          </p:nvSpPr>
          <p:spPr bwMode="auto">
            <a:xfrm>
              <a:off x="1916" y="1386"/>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p>
          </p:txBody>
        </p:sp>
        <p:sp>
          <p:nvSpPr>
            <p:cNvPr id="1460245" name="Line 21"/>
            <p:cNvSpPr>
              <a:spLocks noChangeShapeType="1"/>
            </p:cNvSpPr>
            <p:nvPr/>
          </p:nvSpPr>
          <p:spPr bwMode="auto">
            <a:xfrm>
              <a:off x="1776" y="1104"/>
              <a:ext cx="217" cy="295"/>
            </a:xfrm>
            <a:prstGeom prst="line">
              <a:avLst/>
            </a:prstGeom>
            <a:grpFill/>
            <a:ln w="28575">
              <a:solidFill>
                <a:schemeClr val="tx1"/>
              </a:solidFill>
              <a:round/>
            </a:ln>
            <a:effec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36933" name="Oval 22"/>
            <p:cNvSpPr>
              <a:spLocks noChangeArrowheads="1"/>
            </p:cNvSpPr>
            <p:nvPr/>
          </p:nvSpPr>
          <p:spPr bwMode="auto">
            <a:xfrm>
              <a:off x="2304" y="1920"/>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p>
          </p:txBody>
        </p:sp>
        <p:sp>
          <p:nvSpPr>
            <p:cNvPr id="1460247" name="Line 23"/>
            <p:cNvSpPr>
              <a:spLocks noChangeShapeType="1"/>
            </p:cNvSpPr>
            <p:nvPr/>
          </p:nvSpPr>
          <p:spPr bwMode="auto">
            <a:xfrm>
              <a:off x="2164" y="1638"/>
              <a:ext cx="217" cy="295"/>
            </a:xfrm>
            <a:prstGeom prst="line">
              <a:avLst/>
            </a:prstGeom>
            <a:grpFill/>
            <a:ln w="28575">
              <a:solidFill>
                <a:schemeClr val="tx1"/>
              </a:solidFill>
              <a:round/>
            </a:ln>
            <a:effec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36935" name="Oval 24"/>
            <p:cNvSpPr>
              <a:spLocks noChangeArrowheads="1"/>
            </p:cNvSpPr>
            <p:nvPr/>
          </p:nvSpPr>
          <p:spPr bwMode="auto">
            <a:xfrm>
              <a:off x="2688" y="2448"/>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a:t>
              </a:r>
            </a:p>
          </p:txBody>
        </p:sp>
        <p:sp>
          <p:nvSpPr>
            <p:cNvPr id="1460249" name="Line 25"/>
            <p:cNvSpPr>
              <a:spLocks noChangeShapeType="1"/>
            </p:cNvSpPr>
            <p:nvPr/>
          </p:nvSpPr>
          <p:spPr bwMode="auto">
            <a:xfrm>
              <a:off x="2548" y="2166"/>
              <a:ext cx="217" cy="295"/>
            </a:xfrm>
            <a:prstGeom prst="line">
              <a:avLst/>
            </a:prstGeom>
            <a:grpFill/>
            <a:ln w="28575">
              <a:solidFill>
                <a:schemeClr val="tx1"/>
              </a:solidFill>
              <a:round/>
            </a:ln>
            <a:effec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grpSp>
        <p:nvGrpSpPr>
          <p:cNvPr id="3" name="Group 26"/>
          <p:cNvGrpSpPr/>
          <p:nvPr/>
        </p:nvGrpSpPr>
        <p:grpSpPr>
          <a:xfrm>
            <a:off x="1755775" y="2009775"/>
            <a:ext cx="3800475" cy="2638425"/>
            <a:chOff x="438" y="1152"/>
            <a:chExt cx="2394" cy="1662"/>
          </a:xfrm>
        </p:grpSpPr>
        <p:sp>
          <p:nvSpPr>
            <p:cNvPr id="99370" name="Oval 27"/>
            <p:cNvSpPr/>
            <p:nvPr/>
          </p:nvSpPr>
          <p:spPr>
            <a:xfrm>
              <a:off x="1056" y="1488"/>
              <a:ext cx="290" cy="292"/>
            </a:xfrm>
            <a:prstGeom prst="ellipse">
              <a:avLst/>
            </a:prstGeom>
            <a:solidFill>
              <a:srgbClr val="8DEEFB"/>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endParaRPr lang="zh-CN" altLang="zh-CN" sz="2000" dirty="0">
                <a:solidFill>
                  <a:srgbClr val="000000"/>
                </a:solidFill>
                <a:latin typeface="Times New Roman" panose="02020603050405020304" pitchFamily="18" charset="0"/>
              </a:endParaRPr>
            </a:p>
          </p:txBody>
        </p:sp>
        <p:sp>
          <p:nvSpPr>
            <p:cNvPr id="99371" name="Oval 28"/>
            <p:cNvSpPr/>
            <p:nvPr/>
          </p:nvSpPr>
          <p:spPr>
            <a:xfrm>
              <a:off x="1344" y="1992"/>
              <a:ext cx="290" cy="292"/>
            </a:xfrm>
            <a:prstGeom prst="ellipse">
              <a:avLst/>
            </a:prstGeom>
            <a:solidFill>
              <a:srgbClr val="8DEEFB"/>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endParaRPr lang="zh-CN" altLang="zh-CN" sz="2000" dirty="0">
                <a:solidFill>
                  <a:srgbClr val="000000"/>
                </a:solidFill>
                <a:latin typeface="Times New Roman" panose="02020603050405020304" pitchFamily="18" charset="0"/>
              </a:endParaRPr>
            </a:p>
          </p:txBody>
        </p:sp>
        <p:sp>
          <p:nvSpPr>
            <p:cNvPr id="99372" name="Oval 29"/>
            <p:cNvSpPr/>
            <p:nvPr/>
          </p:nvSpPr>
          <p:spPr>
            <a:xfrm>
              <a:off x="2014" y="1968"/>
              <a:ext cx="290" cy="292"/>
            </a:xfrm>
            <a:prstGeom prst="ellipse">
              <a:avLst/>
            </a:prstGeom>
            <a:solidFill>
              <a:srgbClr val="8DEEFB"/>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endParaRPr lang="zh-CN" altLang="zh-CN" sz="2000" dirty="0">
                <a:solidFill>
                  <a:srgbClr val="000000"/>
                </a:solidFill>
                <a:latin typeface="Times New Roman" panose="02020603050405020304" pitchFamily="18" charset="0"/>
              </a:endParaRPr>
            </a:p>
          </p:txBody>
        </p:sp>
        <p:sp>
          <p:nvSpPr>
            <p:cNvPr id="99373" name="Oval 30"/>
            <p:cNvSpPr/>
            <p:nvPr/>
          </p:nvSpPr>
          <p:spPr>
            <a:xfrm>
              <a:off x="588" y="1994"/>
              <a:ext cx="290" cy="292"/>
            </a:xfrm>
            <a:prstGeom prst="ellipse">
              <a:avLst/>
            </a:prstGeom>
            <a:solidFill>
              <a:srgbClr val="8DEEFB"/>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endParaRPr lang="zh-CN" altLang="zh-CN" sz="2000" dirty="0">
                <a:solidFill>
                  <a:srgbClr val="000000"/>
                </a:solidFill>
                <a:latin typeface="Times New Roman" panose="02020603050405020304" pitchFamily="18" charset="0"/>
              </a:endParaRPr>
            </a:p>
          </p:txBody>
        </p:sp>
        <p:sp>
          <p:nvSpPr>
            <p:cNvPr id="99374" name="Oval 31"/>
            <p:cNvSpPr/>
            <p:nvPr/>
          </p:nvSpPr>
          <p:spPr>
            <a:xfrm>
              <a:off x="774" y="2522"/>
              <a:ext cx="290" cy="292"/>
            </a:xfrm>
            <a:prstGeom prst="ellipse">
              <a:avLst/>
            </a:prstGeom>
            <a:solidFill>
              <a:srgbClr val="8DEEFB"/>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endParaRPr lang="zh-CN" altLang="zh-CN" sz="2000" dirty="0">
                <a:solidFill>
                  <a:srgbClr val="000000"/>
                </a:solidFill>
                <a:latin typeface="Times New Roman" panose="02020603050405020304" pitchFamily="18" charset="0"/>
              </a:endParaRPr>
            </a:p>
          </p:txBody>
        </p:sp>
        <p:sp>
          <p:nvSpPr>
            <p:cNvPr id="99375" name="Oval 32"/>
            <p:cNvSpPr/>
            <p:nvPr/>
          </p:nvSpPr>
          <p:spPr>
            <a:xfrm>
              <a:off x="1126" y="2492"/>
              <a:ext cx="290" cy="292"/>
            </a:xfrm>
            <a:prstGeom prst="ellipse">
              <a:avLst/>
            </a:prstGeom>
            <a:solidFill>
              <a:srgbClr val="8DEEFB"/>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endParaRPr lang="zh-CN" altLang="zh-CN" sz="2000" dirty="0">
                <a:solidFill>
                  <a:srgbClr val="000000"/>
                </a:solidFill>
                <a:latin typeface="Times New Roman" panose="02020603050405020304" pitchFamily="18" charset="0"/>
              </a:endParaRPr>
            </a:p>
          </p:txBody>
        </p:sp>
        <p:sp>
          <p:nvSpPr>
            <p:cNvPr id="99376" name="Oval 33"/>
            <p:cNvSpPr/>
            <p:nvPr/>
          </p:nvSpPr>
          <p:spPr>
            <a:xfrm>
              <a:off x="1486" y="2492"/>
              <a:ext cx="290" cy="292"/>
            </a:xfrm>
            <a:prstGeom prst="ellipse">
              <a:avLst/>
            </a:prstGeom>
            <a:solidFill>
              <a:srgbClr val="8DEEFB"/>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endParaRPr lang="zh-CN" altLang="zh-CN" sz="2000" dirty="0">
                <a:solidFill>
                  <a:srgbClr val="000000"/>
                </a:solidFill>
                <a:latin typeface="Times New Roman" panose="02020603050405020304" pitchFamily="18" charset="0"/>
              </a:endParaRPr>
            </a:p>
          </p:txBody>
        </p:sp>
        <p:sp>
          <p:nvSpPr>
            <p:cNvPr id="99377" name="Oval 34"/>
            <p:cNvSpPr/>
            <p:nvPr/>
          </p:nvSpPr>
          <p:spPr>
            <a:xfrm>
              <a:off x="1824" y="2496"/>
              <a:ext cx="290" cy="292"/>
            </a:xfrm>
            <a:prstGeom prst="ellipse">
              <a:avLst/>
            </a:prstGeom>
            <a:solidFill>
              <a:srgbClr val="8DEEFB"/>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endParaRPr lang="zh-CN" altLang="zh-CN" sz="2000" dirty="0">
                <a:solidFill>
                  <a:srgbClr val="000000"/>
                </a:solidFill>
                <a:latin typeface="Times New Roman" panose="02020603050405020304" pitchFamily="18" charset="0"/>
              </a:endParaRPr>
            </a:p>
          </p:txBody>
        </p:sp>
        <p:sp>
          <p:nvSpPr>
            <p:cNvPr id="99378" name="Oval 35"/>
            <p:cNvSpPr/>
            <p:nvPr/>
          </p:nvSpPr>
          <p:spPr>
            <a:xfrm>
              <a:off x="2206" y="2492"/>
              <a:ext cx="290" cy="292"/>
            </a:xfrm>
            <a:prstGeom prst="ellipse">
              <a:avLst/>
            </a:prstGeom>
            <a:solidFill>
              <a:srgbClr val="8DEEFB"/>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endParaRPr lang="zh-CN" altLang="zh-CN" sz="2000" dirty="0">
                <a:solidFill>
                  <a:srgbClr val="000000"/>
                </a:solidFill>
                <a:latin typeface="Times New Roman" panose="02020603050405020304" pitchFamily="18" charset="0"/>
              </a:endParaRPr>
            </a:p>
          </p:txBody>
        </p:sp>
        <p:sp>
          <p:nvSpPr>
            <p:cNvPr id="99379" name="Oval 36"/>
            <p:cNvSpPr/>
            <p:nvPr/>
          </p:nvSpPr>
          <p:spPr>
            <a:xfrm>
              <a:off x="2542" y="2492"/>
              <a:ext cx="290" cy="292"/>
            </a:xfrm>
            <a:prstGeom prst="ellipse">
              <a:avLst/>
            </a:prstGeom>
            <a:solidFill>
              <a:srgbClr val="8DEEFB"/>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endParaRPr lang="zh-CN" altLang="zh-CN" sz="2000" dirty="0">
                <a:solidFill>
                  <a:srgbClr val="000000"/>
                </a:solidFill>
                <a:latin typeface="Times New Roman" panose="02020603050405020304" pitchFamily="18" charset="0"/>
              </a:endParaRPr>
            </a:p>
          </p:txBody>
        </p:sp>
        <p:sp>
          <p:nvSpPr>
            <p:cNvPr id="99380" name="Oval 37"/>
            <p:cNvSpPr/>
            <p:nvPr/>
          </p:nvSpPr>
          <p:spPr>
            <a:xfrm>
              <a:off x="438" y="2522"/>
              <a:ext cx="290" cy="292"/>
            </a:xfrm>
            <a:prstGeom prst="ellipse">
              <a:avLst/>
            </a:prstGeom>
            <a:solidFill>
              <a:srgbClr val="8DEEFB"/>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endParaRPr lang="zh-CN" altLang="zh-CN" sz="2000" dirty="0">
                <a:solidFill>
                  <a:srgbClr val="000000"/>
                </a:solidFill>
                <a:latin typeface="Times New Roman" panose="02020603050405020304" pitchFamily="18" charset="0"/>
              </a:endParaRPr>
            </a:p>
          </p:txBody>
        </p:sp>
        <p:sp>
          <p:nvSpPr>
            <p:cNvPr id="1460262" name="Line 38"/>
            <p:cNvSpPr>
              <a:spLocks noChangeShapeType="1"/>
            </p:cNvSpPr>
            <p:nvPr/>
          </p:nvSpPr>
          <p:spPr bwMode="auto">
            <a:xfrm flipH="1">
              <a:off x="2688" y="2208"/>
              <a:ext cx="96" cy="288"/>
            </a:xfrm>
            <a:prstGeom prst="line">
              <a:avLst/>
            </a:prstGeom>
            <a:noFill/>
            <a:ln w="28575">
              <a:solidFill>
                <a:schemeClr val="tx1"/>
              </a:solidFill>
              <a:prstDash val="dash"/>
              <a:miter lim="800000"/>
            </a:ln>
            <a:effectLst/>
          </p:spPr>
          <p:txBody>
            <a:bodyPr wrap="none"/>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63" name="Line 39"/>
            <p:cNvSpPr>
              <a:spLocks noChangeShapeType="1"/>
            </p:cNvSpPr>
            <p:nvPr/>
          </p:nvSpPr>
          <p:spPr bwMode="auto">
            <a:xfrm flipH="1">
              <a:off x="2016" y="2256"/>
              <a:ext cx="96" cy="240"/>
            </a:xfrm>
            <a:prstGeom prst="line">
              <a:avLst/>
            </a:prstGeom>
            <a:noFill/>
            <a:ln w="28575">
              <a:solidFill>
                <a:schemeClr val="tx1"/>
              </a:solidFill>
              <a:prstDash val="dash"/>
              <a:miter lim="800000"/>
            </a:ln>
            <a:effectLst/>
          </p:spPr>
          <p:txBody>
            <a:bodyPr wrap="none"/>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64" name="Line 40"/>
            <p:cNvSpPr>
              <a:spLocks noChangeShapeType="1"/>
            </p:cNvSpPr>
            <p:nvPr/>
          </p:nvSpPr>
          <p:spPr bwMode="auto">
            <a:xfrm>
              <a:off x="2256" y="2256"/>
              <a:ext cx="96" cy="240"/>
            </a:xfrm>
            <a:prstGeom prst="line">
              <a:avLst/>
            </a:prstGeom>
            <a:noFill/>
            <a:ln w="28575">
              <a:solidFill>
                <a:schemeClr val="tx1"/>
              </a:solidFill>
              <a:prstDash val="dash"/>
              <a:miter lim="800000"/>
            </a:ln>
            <a:effectLst/>
          </p:spPr>
          <p:txBody>
            <a:bodyPr wrap="none"/>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65" name="Line 41"/>
            <p:cNvSpPr>
              <a:spLocks noChangeShapeType="1"/>
            </p:cNvSpPr>
            <p:nvPr/>
          </p:nvSpPr>
          <p:spPr bwMode="auto">
            <a:xfrm flipH="1">
              <a:off x="1324" y="2256"/>
              <a:ext cx="96" cy="240"/>
            </a:xfrm>
            <a:prstGeom prst="line">
              <a:avLst/>
            </a:prstGeom>
            <a:noFill/>
            <a:ln w="28575">
              <a:solidFill>
                <a:schemeClr val="tx1"/>
              </a:solidFill>
              <a:prstDash val="dash"/>
              <a:miter lim="800000"/>
            </a:ln>
            <a:effectLst/>
          </p:spPr>
          <p:txBody>
            <a:bodyPr wrap="none"/>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66" name="Line 42"/>
            <p:cNvSpPr>
              <a:spLocks noChangeShapeType="1"/>
            </p:cNvSpPr>
            <p:nvPr/>
          </p:nvSpPr>
          <p:spPr bwMode="auto">
            <a:xfrm>
              <a:off x="1564" y="2256"/>
              <a:ext cx="96" cy="240"/>
            </a:xfrm>
            <a:prstGeom prst="line">
              <a:avLst/>
            </a:prstGeom>
            <a:noFill/>
            <a:ln w="28575">
              <a:solidFill>
                <a:schemeClr val="tx1"/>
              </a:solidFill>
              <a:prstDash val="dash"/>
              <a:miter lim="800000"/>
            </a:ln>
            <a:effectLst/>
          </p:spPr>
          <p:txBody>
            <a:bodyPr wrap="none"/>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67" name="Line 43"/>
            <p:cNvSpPr>
              <a:spLocks noChangeShapeType="1"/>
            </p:cNvSpPr>
            <p:nvPr/>
          </p:nvSpPr>
          <p:spPr bwMode="auto">
            <a:xfrm flipH="1">
              <a:off x="588" y="2282"/>
              <a:ext cx="96" cy="240"/>
            </a:xfrm>
            <a:prstGeom prst="line">
              <a:avLst/>
            </a:prstGeom>
            <a:noFill/>
            <a:ln w="28575">
              <a:solidFill>
                <a:schemeClr val="tx1"/>
              </a:solidFill>
              <a:prstDash val="dash"/>
              <a:miter lim="800000"/>
            </a:ln>
            <a:effectLst/>
          </p:spPr>
          <p:txBody>
            <a:bodyPr wrap="none"/>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68" name="Line 44"/>
            <p:cNvSpPr>
              <a:spLocks noChangeShapeType="1"/>
            </p:cNvSpPr>
            <p:nvPr/>
          </p:nvSpPr>
          <p:spPr bwMode="auto">
            <a:xfrm>
              <a:off x="828" y="2282"/>
              <a:ext cx="96" cy="240"/>
            </a:xfrm>
            <a:prstGeom prst="line">
              <a:avLst/>
            </a:prstGeom>
            <a:noFill/>
            <a:ln w="28575">
              <a:solidFill>
                <a:schemeClr val="tx1"/>
              </a:solidFill>
              <a:prstDash val="dash"/>
              <a:miter lim="800000"/>
            </a:ln>
            <a:effectLst/>
          </p:spPr>
          <p:txBody>
            <a:bodyPr wrap="none"/>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69" name="Line 45"/>
            <p:cNvSpPr>
              <a:spLocks noChangeShapeType="1"/>
            </p:cNvSpPr>
            <p:nvPr/>
          </p:nvSpPr>
          <p:spPr bwMode="auto">
            <a:xfrm flipH="1">
              <a:off x="2208" y="1680"/>
              <a:ext cx="192" cy="336"/>
            </a:xfrm>
            <a:prstGeom prst="line">
              <a:avLst/>
            </a:prstGeom>
            <a:noFill/>
            <a:ln w="28575">
              <a:solidFill>
                <a:schemeClr val="tx1"/>
              </a:solidFill>
              <a:prstDash val="dash"/>
              <a:miter lim="800000"/>
            </a:ln>
            <a:effectLst/>
          </p:spPr>
          <p:txBody>
            <a:bodyPr wrap="none"/>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70" name="Line 46"/>
            <p:cNvSpPr>
              <a:spLocks noChangeShapeType="1"/>
            </p:cNvSpPr>
            <p:nvPr/>
          </p:nvSpPr>
          <p:spPr bwMode="auto">
            <a:xfrm flipH="1">
              <a:off x="864" y="1776"/>
              <a:ext cx="240" cy="240"/>
            </a:xfrm>
            <a:prstGeom prst="line">
              <a:avLst/>
            </a:prstGeom>
            <a:noFill/>
            <a:ln w="28575">
              <a:solidFill>
                <a:schemeClr val="tx1"/>
              </a:solidFill>
              <a:prstDash val="dash"/>
              <a:miter lim="800000"/>
            </a:ln>
            <a:effectLst/>
          </p:spPr>
          <p:txBody>
            <a:bodyPr wrap="none"/>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71" name="Line 47"/>
            <p:cNvSpPr>
              <a:spLocks noChangeShapeType="1"/>
            </p:cNvSpPr>
            <p:nvPr/>
          </p:nvSpPr>
          <p:spPr bwMode="auto">
            <a:xfrm>
              <a:off x="1296" y="1776"/>
              <a:ext cx="144" cy="240"/>
            </a:xfrm>
            <a:prstGeom prst="line">
              <a:avLst/>
            </a:prstGeom>
            <a:noFill/>
            <a:ln w="28575">
              <a:solidFill>
                <a:schemeClr val="tx1"/>
              </a:solidFill>
              <a:prstDash val="dash"/>
              <a:miter lim="800000"/>
            </a:ln>
            <a:effectLst/>
          </p:spPr>
          <p:txBody>
            <a:bodyPr wrap="none"/>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72" name="Line 48"/>
            <p:cNvSpPr>
              <a:spLocks noChangeShapeType="1"/>
            </p:cNvSpPr>
            <p:nvPr/>
          </p:nvSpPr>
          <p:spPr bwMode="auto">
            <a:xfrm flipH="1">
              <a:off x="1296" y="1152"/>
              <a:ext cx="672" cy="432"/>
            </a:xfrm>
            <a:prstGeom prst="line">
              <a:avLst/>
            </a:prstGeom>
            <a:noFill/>
            <a:ln w="28575">
              <a:solidFill>
                <a:schemeClr val="tx1"/>
              </a:solidFill>
              <a:prstDash val="dash"/>
              <a:miter lim="800000"/>
            </a:ln>
            <a:effectLst/>
          </p:spPr>
          <p:txBody>
            <a:bodyPr wrap="none"/>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grpSp>
        <p:nvGrpSpPr>
          <p:cNvPr id="4" name="Group 49"/>
          <p:cNvGrpSpPr/>
          <p:nvPr/>
        </p:nvGrpSpPr>
        <p:grpSpPr>
          <a:xfrm>
            <a:off x="609600" y="4895850"/>
            <a:ext cx="8153400" cy="895350"/>
            <a:chOff x="384" y="3084"/>
            <a:chExt cx="5136" cy="564"/>
          </a:xfrm>
        </p:grpSpPr>
        <p:grpSp>
          <p:nvGrpSpPr>
            <p:cNvPr id="99350" name="Group 50"/>
            <p:cNvGrpSpPr/>
            <p:nvPr/>
          </p:nvGrpSpPr>
          <p:grpSpPr>
            <a:xfrm>
              <a:off x="384" y="3328"/>
              <a:ext cx="5104" cy="320"/>
              <a:chOff x="384" y="3328"/>
              <a:chExt cx="5104" cy="320"/>
            </a:xfrm>
          </p:grpSpPr>
          <p:sp>
            <p:nvSpPr>
              <p:cNvPr id="1460275" name="Line 51"/>
              <p:cNvSpPr>
                <a:spLocks noChangeShapeType="1"/>
              </p:cNvSpPr>
              <p:nvPr/>
            </p:nvSpPr>
            <p:spPr bwMode="auto">
              <a:xfrm>
                <a:off x="384" y="3328"/>
                <a:ext cx="5104" cy="0"/>
              </a:xfrm>
              <a:prstGeom prst="line">
                <a:avLst/>
              </a:prstGeom>
              <a:noFill/>
              <a:ln w="28575" cap="sq">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76" name="Line 52"/>
              <p:cNvSpPr>
                <a:spLocks noChangeShapeType="1"/>
              </p:cNvSpPr>
              <p:nvPr/>
            </p:nvSpPr>
            <p:spPr bwMode="auto">
              <a:xfrm>
                <a:off x="384" y="3648"/>
                <a:ext cx="5104" cy="0"/>
              </a:xfrm>
              <a:prstGeom prst="line">
                <a:avLst/>
              </a:prstGeom>
              <a:noFill/>
              <a:ln w="28575" cap="sq">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77" name="Line 53"/>
              <p:cNvSpPr>
                <a:spLocks noChangeShapeType="1"/>
              </p:cNvSpPr>
              <p:nvPr/>
            </p:nvSpPr>
            <p:spPr bwMode="auto">
              <a:xfrm>
                <a:off x="384" y="3328"/>
                <a:ext cx="0" cy="320"/>
              </a:xfrm>
              <a:prstGeom prst="line">
                <a:avLst/>
              </a:prstGeom>
              <a:noFill/>
              <a:ln w="28575" cap="sq">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78" name="Line 54"/>
              <p:cNvSpPr>
                <a:spLocks noChangeShapeType="1"/>
              </p:cNvSpPr>
              <p:nvPr/>
            </p:nvSpPr>
            <p:spPr bwMode="auto">
              <a:xfrm>
                <a:off x="724" y="3328"/>
                <a:ext cx="0" cy="320"/>
              </a:xfrm>
              <a:prstGeom prst="line">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79" name="Line 55"/>
              <p:cNvSpPr>
                <a:spLocks noChangeShapeType="1"/>
              </p:cNvSpPr>
              <p:nvPr/>
            </p:nvSpPr>
            <p:spPr bwMode="auto">
              <a:xfrm>
                <a:off x="1065" y="3328"/>
                <a:ext cx="0" cy="320"/>
              </a:xfrm>
              <a:prstGeom prst="line">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80" name="Line 56"/>
              <p:cNvSpPr>
                <a:spLocks noChangeShapeType="1"/>
              </p:cNvSpPr>
              <p:nvPr/>
            </p:nvSpPr>
            <p:spPr bwMode="auto">
              <a:xfrm>
                <a:off x="1405" y="3328"/>
                <a:ext cx="0" cy="320"/>
              </a:xfrm>
              <a:prstGeom prst="line">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81" name="Line 57"/>
              <p:cNvSpPr>
                <a:spLocks noChangeShapeType="1"/>
              </p:cNvSpPr>
              <p:nvPr/>
            </p:nvSpPr>
            <p:spPr bwMode="auto">
              <a:xfrm>
                <a:off x="1745" y="3328"/>
                <a:ext cx="0" cy="320"/>
              </a:xfrm>
              <a:prstGeom prst="line">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82" name="Line 58"/>
              <p:cNvSpPr>
                <a:spLocks noChangeShapeType="1"/>
              </p:cNvSpPr>
              <p:nvPr/>
            </p:nvSpPr>
            <p:spPr bwMode="auto">
              <a:xfrm>
                <a:off x="2085" y="3328"/>
                <a:ext cx="0" cy="320"/>
              </a:xfrm>
              <a:prstGeom prst="line">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83" name="Line 59"/>
              <p:cNvSpPr>
                <a:spLocks noChangeShapeType="1"/>
              </p:cNvSpPr>
              <p:nvPr/>
            </p:nvSpPr>
            <p:spPr bwMode="auto">
              <a:xfrm>
                <a:off x="2427" y="3328"/>
                <a:ext cx="0" cy="320"/>
              </a:xfrm>
              <a:prstGeom prst="line">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84" name="Line 60"/>
              <p:cNvSpPr>
                <a:spLocks noChangeShapeType="1"/>
              </p:cNvSpPr>
              <p:nvPr/>
            </p:nvSpPr>
            <p:spPr bwMode="auto">
              <a:xfrm>
                <a:off x="2767" y="3328"/>
                <a:ext cx="0" cy="320"/>
              </a:xfrm>
              <a:prstGeom prst="line">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85" name="Line 61"/>
              <p:cNvSpPr>
                <a:spLocks noChangeShapeType="1"/>
              </p:cNvSpPr>
              <p:nvPr/>
            </p:nvSpPr>
            <p:spPr bwMode="auto">
              <a:xfrm>
                <a:off x="3107" y="3328"/>
                <a:ext cx="0" cy="320"/>
              </a:xfrm>
              <a:prstGeom prst="line">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86" name="Line 62"/>
              <p:cNvSpPr>
                <a:spLocks noChangeShapeType="1"/>
              </p:cNvSpPr>
              <p:nvPr/>
            </p:nvSpPr>
            <p:spPr bwMode="auto">
              <a:xfrm>
                <a:off x="3447" y="3328"/>
                <a:ext cx="0" cy="320"/>
              </a:xfrm>
              <a:prstGeom prst="line">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87" name="Line 63"/>
              <p:cNvSpPr>
                <a:spLocks noChangeShapeType="1"/>
              </p:cNvSpPr>
              <p:nvPr/>
            </p:nvSpPr>
            <p:spPr bwMode="auto">
              <a:xfrm>
                <a:off x="3788" y="3328"/>
                <a:ext cx="0" cy="320"/>
              </a:xfrm>
              <a:prstGeom prst="line">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88" name="Line 64"/>
              <p:cNvSpPr>
                <a:spLocks noChangeShapeType="1"/>
              </p:cNvSpPr>
              <p:nvPr/>
            </p:nvSpPr>
            <p:spPr bwMode="auto">
              <a:xfrm>
                <a:off x="5488" y="3328"/>
                <a:ext cx="0" cy="320"/>
              </a:xfrm>
              <a:prstGeom prst="line">
                <a:avLst/>
              </a:prstGeom>
              <a:noFill/>
              <a:ln w="28575" cap="sq">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89" name="Line 65"/>
              <p:cNvSpPr>
                <a:spLocks noChangeShapeType="1"/>
              </p:cNvSpPr>
              <p:nvPr/>
            </p:nvSpPr>
            <p:spPr bwMode="auto">
              <a:xfrm>
                <a:off x="4128" y="3328"/>
                <a:ext cx="0" cy="320"/>
              </a:xfrm>
              <a:prstGeom prst="line">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90" name="Line 66"/>
              <p:cNvSpPr>
                <a:spLocks noChangeShapeType="1"/>
              </p:cNvSpPr>
              <p:nvPr/>
            </p:nvSpPr>
            <p:spPr bwMode="auto">
              <a:xfrm>
                <a:off x="4808" y="3328"/>
                <a:ext cx="0" cy="320"/>
              </a:xfrm>
              <a:prstGeom prst="line">
                <a:avLst/>
              </a:prstGeom>
              <a:noFill/>
              <a:ln w="12700">
                <a:solidFill>
                  <a:schemeClr val="tx1"/>
                </a:solidFill>
                <a:miter lim="800000"/>
              </a:ln>
              <a:effectLst/>
            </p:spPr>
            <p:txBody>
              <a:bodyPr wrap="none"/>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91" name="Line 67"/>
              <p:cNvSpPr>
                <a:spLocks noChangeShapeType="1"/>
              </p:cNvSpPr>
              <p:nvPr/>
            </p:nvSpPr>
            <p:spPr bwMode="auto">
              <a:xfrm>
                <a:off x="4468" y="3328"/>
                <a:ext cx="0" cy="320"/>
              </a:xfrm>
              <a:prstGeom prst="line">
                <a:avLst/>
              </a:prstGeom>
              <a:noFill/>
              <a:ln w="12700">
                <a:solidFill>
                  <a:schemeClr val="tx1"/>
                </a:solidFill>
                <a:miter lim="800000"/>
              </a:ln>
              <a:effectLst/>
            </p:spPr>
            <p:txBody>
              <a:bodyPr wrap="none"/>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0292" name="Line 68"/>
              <p:cNvSpPr>
                <a:spLocks noChangeShapeType="1"/>
              </p:cNvSpPr>
              <p:nvPr/>
            </p:nvSpPr>
            <p:spPr bwMode="auto">
              <a:xfrm>
                <a:off x="5148" y="3328"/>
                <a:ext cx="0" cy="320"/>
              </a:xfrm>
              <a:prstGeom prst="line">
                <a:avLst/>
              </a:prstGeom>
              <a:noFill/>
              <a:ln w="12700">
                <a:solidFill>
                  <a:schemeClr val="tx1"/>
                </a:solidFill>
                <a:miter lim="800000"/>
              </a:ln>
              <a:effectLst/>
            </p:spPr>
            <p:txBody>
              <a:bodyPr wrap="none"/>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sp>
          <p:nvSpPr>
            <p:cNvPr id="99351" name="Text Box 69"/>
            <p:cNvSpPr txBox="1"/>
            <p:nvPr/>
          </p:nvSpPr>
          <p:spPr>
            <a:xfrm>
              <a:off x="432" y="3084"/>
              <a:ext cx="5088" cy="2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600" b="0" dirty="0">
                  <a:solidFill>
                    <a:srgbClr val="000000"/>
                  </a:solidFill>
                  <a:latin typeface="Tahoma" panose="020B0604030504040204" pitchFamily="34" charset="0"/>
                </a:rPr>
                <a:t>0        1     2        3      4       5        6      7      8      9       10    11    12     13     14</a:t>
              </a:r>
            </a:p>
          </p:txBody>
        </p:sp>
      </p:grpSp>
      <p:sp>
        <p:nvSpPr>
          <p:cNvPr id="1460294" name="AutoShape 70"/>
          <p:cNvSpPr/>
          <p:nvPr/>
        </p:nvSpPr>
        <p:spPr>
          <a:xfrm>
            <a:off x="7010400" y="4038600"/>
            <a:ext cx="1905000" cy="914400"/>
          </a:xfrm>
          <a:prstGeom prst="cloudCallout">
            <a:avLst>
              <a:gd name="adj1" fmla="val -37750"/>
              <a:gd name="adj2" fmla="val 77431"/>
            </a:avLst>
          </a:prstGeom>
          <a:solidFill>
            <a:srgbClr val="FF0000"/>
          </a:solidFill>
          <a:ln w="9525" cap="flat" cmpd="sng">
            <a:solidFill>
              <a:schemeClr val="tx1"/>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zh-CN" altLang="en-US" sz="2000" dirty="0">
                <a:solidFill>
                  <a:srgbClr val="FFFFFF"/>
                </a:solidFill>
                <a:latin typeface="Tahoma" panose="020B0604030504040204" pitchFamily="34" charset="0"/>
              </a:rPr>
              <a:t>浪费</a:t>
            </a:r>
            <a:r>
              <a:rPr lang="en-US" altLang="zh-CN" sz="2000" dirty="0">
                <a:solidFill>
                  <a:srgbClr val="FFFFFF"/>
                </a:solidFill>
                <a:latin typeface="Tahoma" panose="020B0604030504040204" pitchFamily="34" charset="0"/>
              </a:rPr>
              <a:t>11</a:t>
            </a:r>
            <a:r>
              <a:rPr lang="zh-CN" altLang="en-US" sz="2000" dirty="0">
                <a:solidFill>
                  <a:srgbClr val="FFFFFF"/>
                </a:solidFill>
                <a:latin typeface="Tahoma" panose="020B0604030504040204" pitchFamily="34" charset="0"/>
              </a:rPr>
              <a:t>个</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60241"/>
                                        </p:tgtEl>
                                        <p:attrNameLst>
                                          <p:attrName>style.visibility</p:attrName>
                                        </p:attrNameLst>
                                      </p:cBhvr>
                                      <p:to>
                                        <p:strVal val="visible"/>
                                      </p:to>
                                    </p:set>
                                    <p:animEffect transition="in" filter="wipe(up)">
                                      <p:cBhvr>
                                        <p:cTn id="22" dur="500"/>
                                        <p:tgtEl>
                                          <p:spTgt spid="14602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60240"/>
                                        </p:tgtEl>
                                        <p:attrNameLst>
                                          <p:attrName>style.visibility</p:attrName>
                                        </p:attrNameLst>
                                      </p:cBhvr>
                                      <p:to>
                                        <p:strVal val="visible"/>
                                      </p:to>
                                    </p:set>
                                    <p:animEffect transition="in" filter="wipe(up)">
                                      <p:cBhvr>
                                        <p:cTn id="27" dur="500"/>
                                        <p:tgtEl>
                                          <p:spTgt spid="14602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460239"/>
                                        </p:tgtEl>
                                        <p:attrNameLst>
                                          <p:attrName>style.visibility</p:attrName>
                                        </p:attrNameLst>
                                      </p:cBhvr>
                                      <p:to>
                                        <p:strVal val="visible"/>
                                      </p:to>
                                    </p:set>
                                    <p:animEffect transition="in" filter="wipe(up)">
                                      <p:cBhvr>
                                        <p:cTn id="32" dur="500"/>
                                        <p:tgtEl>
                                          <p:spTgt spid="14602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460238"/>
                                        </p:tgtEl>
                                        <p:attrNameLst>
                                          <p:attrName>style.visibility</p:attrName>
                                        </p:attrNameLst>
                                      </p:cBhvr>
                                      <p:to>
                                        <p:strVal val="visible"/>
                                      </p:to>
                                    </p:set>
                                    <p:animEffect transition="in" filter="wipe(up)">
                                      <p:cBhvr>
                                        <p:cTn id="37" dur="500"/>
                                        <p:tgtEl>
                                          <p:spTgt spid="14602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460237"/>
                                        </p:tgtEl>
                                        <p:attrNameLst>
                                          <p:attrName>style.visibility</p:attrName>
                                        </p:attrNameLst>
                                      </p:cBhvr>
                                      <p:to>
                                        <p:strVal val="visible"/>
                                      </p:to>
                                    </p:set>
                                    <p:animEffect transition="in" filter="wipe(up)">
                                      <p:cBhvr>
                                        <p:cTn id="42" dur="500"/>
                                        <p:tgtEl>
                                          <p:spTgt spid="146023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460236"/>
                                        </p:tgtEl>
                                        <p:attrNameLst>
                                          <p:attrName>style.visibility</p:attrName>
                                        </p:attrNameLst>
                                      </p:cBhvr>
                                      <p:to>
                                        <p:strVal val="visible"/>
                                      </p:to>
                                    </p:set>
                                    <p:animEffect transition="in" filter="wipe(up)">
                                      <p:cBhvr>
                                        <p:cTn id="47" dur="500"/>
                                        <p:tgtEl>
                                          <p:spTgt spid="146023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460235"/>
                                        </p:tgtEl>
                                        <p:attrNameLst>
                                          <p:attrName>style.visibility</p:attrName>
                                        </p:attrNameLst>
                                      </p:cBhvr>
                                      <p:to>
                                        <p:strVal val="visible"/>
                                      </p:to>
                                    </p:set>
                                    <p:animEffect transition="in" filter="wipe(up)">
                                      <p:cBhvr>
                                        <p:cTn id="52" dur="500"/>
                                        <p:tgtEl>
                                          <p:spTgt spid="146023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460234"/>
                                        </p:tgtEl>
                                        <p:attrNameLst>
                                          <p:attrName>style.visibility</p:attrName>
                                        </p:attrNameLst>
                                      </p:cBhvr>
                                      <p:to>
                                        <p:strVal val="visible"/>
                                      </p:to>
                                    </p:set>
                                    <p:animEffect transition="in" filter="wipe(up)">
                                      <p:cBhvr>
                                        <p:cTn id="57" dur="500"/>
                                        <p:tgtEl>
                                          <p:spTgt spid="146023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460233"/>
                                        </p:tgtEl>
                                        <p:attrNameLst>
                                          <p:attrName>style.visibility</p:attrName>
                                        </p:attrNameLst>
                                      </p:cBhvr>
                                      <p:to>
                                        <p:strVal val="visible"/>
                                      </p:to>
                                    </p:set>
                                    <p:animEffect transition="in" filter="wipe(up)">
                                      <p:cBhvr>
                                        <p:cTn id="62" dur="500"/>
                                        <p:tgtEl>
                                          <p:spTgt spid="146023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460232"/>
                                        </p:tgtEl>
                                        <p:attrNameLst>
                                          <p:attrName>style.visibility</p:attrName>
                                        </p:attrNameLst>
                                      </p:cBhvr>
                                      <p:to>
                                        <p:strVal val="visible"/>
                                      </p:to>
                                    </p:set>
                                    <p:animEffect transition="in" filter="wipe(up)">
                                      <p:cBhvr>
                                        <p:cTn id="67" dur="500"/>
                                        <p:tgtEl>
                                          <p:spTgt spid="146023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460230"/>
                                        </p:tgtEl>
                                        <p:attrNameLst>
                                          <p:attrName>style.visibility</p:attrName>
                                        </p:attrNameLst>
                                      </p:cBhvr>
                                      <p:to>
                                        <p:strVal val="visible"/>
                                      </p:to>
                                    </p:set>
                                    <p:animEffect transition="in" filter="wipe(up)">
                                      <p:cBhvr>
                                        <p:cTn id="72" dur="500"/>
                                        <p:tgtEl>
                                          <p:spTgt spid="146023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460228"/>
                                        </p:tgtEl>
                                        <p:attrNameLst>
                                          <p:attrName>style.visibility</p:attrName>
                                        </p:attrNameLst>
                                      </p:cBhvr>
                                      <p:to>
                                        <p:strVal val="visible"/>
                                      </p:to>
                                    </p:set>
                                    <p:animEffect transition="in" filter="wipe(up)">
                                      <p:cBhvr>
                                        <p:cTn id="77" dur="500"/>
                                        <p:tgtEl>
                                          <p:spTgt spid="146022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460229"/>
                                        </p:tgtEl>
                                        <p:attrNameLst>
                                          <p:attrName>style.visibility</p:attrName>
                                        </p:attrNameLst>
                                      </p:cBhvr>
                                      <p:to>
                                        <p:strVal val="visible"/>
                                      </p:to>
                                    </p:set>
                                    <p:animEffect transition="in" filter="wipe(up)">
                                      <p:cBhvr>
                                        <p:cTn id="82" dur="500"/>
                                        <p:tgtEl>
                                          <p:spTgt spid="146022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460227"/>
                                        </p:tgtEl>
                                        <p:attrNameLst>
                                          <p:attrName>style.visibility</p:attrName>
                                        </p:attrNameLst>
                                      </p:cBhvr>
                                      <p:to>
                                        <p:strVal val="visible"/>
                                      </p:to>
                                    </p:set>
                                    <p:animEffect transition="in" filter="wipe(up)">
                                      <p:cBhvr>
                                        <p:cTn id="87" dur="500"/>
                                        <p:tgtEl>
                                          <p:spTgt spid="146022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460231"/>
                                        </p:tgtEl>
                                        <p:attrNameLst>
                                          <p:attrName>style.visibility</p:attrName>
                                        </p:attrNameLst>
                                      </p:cBhvr>
                                      <p:to>
                                        <p:strVal val="visible"/>
                                      </p:to>
                                    </p:set>
                                    <p:animEffect transition="in" filter="wipe(up)">
                                      <p:cBhvr>
                                        <p:cTn id="92" dur="500"/>
                                        <p:tgtEl>
                                          <p:spTgt spid="146023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1460294"/>
                                        </p:tgtEl>
                                        <p:attrNameLst>
                                          <p:attrName>style.visibility</p:attrName>
                                        </p:attrNameLst>
                                      </p:cBhvr>
                                      <p:to>
                                        <p:strVal val="visible"/>
                                      </p:to>
                                    </p:set>
                                    <p:animEffect transition="in" filter="wipe(up)">
                                      <p:cBhvr>
                                        <p:cTn id="97" dur="500"/>
                                        <p:tgtEl>
                                          <p:spTgt spid="1460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0227" grpId="0"/>
      <p:bldP spid="1460228" grpId="0"/>
      <p:bldP spid="1460229" grpId="0"/>
      <p:bldP spid="1460230" grpId="0"/>
      <p:bldP spid="1460231" grpId="0"/>
      <p:bldP spid="1460232" grpId="0"/>
      <p:bldP spid="1460233" grpId="0"/>
      <p:bldP spid="1460234" grpId="0"/>
      <p:bldP spid="1460235" grpId="0"/>
      <p:bldP spid="1460236" grpId="0"/>
      <p:bldP spid="1460237" grpId="0"/>
      <p:bldP spid="1460238" grpId="0"/>
      <p:bldP spid="1460239" grpId="0"/>
      <p:bldP spid="1460240" grpId="0"/>
      <p:bldP spid="1460241" grpId="0"/>
      <p:bldP spid="146029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96863" y="233363"/>
            <a:ext cx="6248400" cy="646113"/>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en-US" altLang="zh-CN" sz="36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6.3.2 </a:t>
            </a:r>
            <a:r>
              <a:rPr kumimoji="0" lang="zh-CN" altLang="en-US" sz="36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二叉树的链表表示法</a:t>
            </a:r>
          </a:p>
        </p:txBody>
      </p:sp>
      <p:sp>
        <p:nvSpPr>
          <p:cNvPr id="100355" name="矩形 4"/>
          <p:cNvSpPr/>
          <p:nvPr/>
        </p:nvSpPr>
        <p:spPr>
          <a:xfrm>
            <a:off x="206375" y="954088"/>
            <a:ext cx="1620838" cy="522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800" b="0" dirty="0">
                <a:solidFill>
                  <a:srgbClr val="000000"/>
                </a:solidFill>
              </a:rPr>
              <a:t>二叉链表</a:t>
            </a:r>
          </a:p>
        </p:txBody>
      </p:sp>
      <p:grpSp>
        <p:nvGrpSpPr>
          <p:cNvPr id="2" name="Group 53"/>
          <p:cNvGrpSpPr/>
          <p:nvPr/>
        </p:nvGrpSpPr>
        <p:grpSpPr>
          <a:xfrm>
            <a:off x="4257675" y="3294063"/>
            <a:ext cx="4445000" cy="3141662"/>
            <a:chOff x="-208" y="336"/>
            <a:chExt cx="3119" cy="2084"/>
          </a:xfrm>
        </p:grpSpPr>
        <p:sp>
          <p:nvSpPr>
            <p:cNvPr id="100359" name="Text Box 54"/>
            <p:cNvSpPr txBox="1"/>
            <p:nvPr/>
          </p:nvSpPr>
          <p:spPr>
            <a:xfrm>
              <a:off x="1096" y="336"/>
              <a:ext cx="480" cy="2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85000"/>
                <a:buNone/>
              </a:pPr>
              <a:r>
                <a:rPr lang="en-US" altLang="zh-CN" sz="2000" dirty="0">
                  <a:solidFill>
                    <a:srgbClr val="FF0000"/>
                  </a:solidFill>
                  <a:latin typeface="Times New Roman" panose="02020603050405020304" pitchFamily="18" charset="0"/>
                  <a:ea typeface="楷体_GB2312" pitchFamily="49" charset="-122"/>
                </a:rPr>
                <a:t>root</a:t>
              </a:r>
            </a:p>
          </p:txBody>
        </p:sp>
        <p:sp>
          <p:nvSpPr>
            <p:cNvPr id="58" name="Line 55"/>
            <p:cNvSpPr>
              <a:spLocks noChangeShapeType="1"/>
            </p:cNvSpPr>
            <p:nvPr/>
          </p:nvSpPr>
          <p:spPr bwMode="auto">
            <a:xfrm>
              <a:off x="1256" y="528"/>
              <a:ext cx="0" cy="240"/>
            </a:xfrm>
            <a:prstGeom prst="line">
              <a:avLst/>
            </a:prstGeom>
            <a:noFill/>
            <a:ln w="9525">
              <a:solidFill>
                <a:srgbClr val="080808"/>
              </a:solidFill>
              <a:round/>
              <a:tailEnd type="triangle" w="med" len="me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59" name="Rectangle 56"/>
            <p:cNvSpPr>
              <a:spLocks noChangeArrowheads="1"/>
            </p:cNvSpPr>
            <p:nvPr/>
          </p:nvSpPr>
          <p:spPr bwMode="auto">
            <a:xfrm>
              <a:off x="944" y="755"/>
              <a:ext cx="613" cy="183"/>
            </a:xfrm>
            <a:prstGeom prst="rect">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60" name="Line 57"/>
            <p:cNvSpPr>
              <a:spLocks noChangeShapeType="1"/>
            </p:cNvSpPr>
            <p:nvPr/>
          </p:nvSpPr>
          <p:spPr bwMode="auto">
            <a:xfrm>
              <a:off x="1144" y="758"/>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61" name="Line 58"/>
            <p:cNvSpPr>
              <a:spLocks noChangeShapeType="1"/>
            </p:cNvSpPr>
            <p:nvPr/>
          </p:nvSpPr>
          <p:spPr bwMode="auto">
            <a:xfrm>
              <a:off x="1353" y="758"/>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00364" name="Rectangle 59"/>
            <p:cNvSpPr/>
            <p:nvPr/>
          </p:nvSpPr>
          <p:spPr>
            <a:xfrm>
              <a:off x="1153" y="720"/>
              <a:ext cx="245" cy="24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FF0000"/>
                  </a:solidFill>
                  <a:latin typeface="Times New Roman" panose="02020603050405020304" pitchFamily="18" charset="0"/>
                  <a:ea typeface="PMingLiU" pitchFamily="18" charset="-120"/>
                </a:rPr>
                <a:t>A</a:t>
              </a:r>
              <a:endParaRPr lang="en-US" altLang="zh-CN" sz="1800" b="0" dirty="0">
                <a:solidFill>
                  <a:srgbClr val="FF0000"/>
                </a:solidFill>
                <a:latin typeface="Times New Roman" panose="02020603050405020304" pitchFamily="18" charset="0"/>
                <a:ea typeface="PMingLiU" pitchFamily="18" charset="-120"/>
              </a:endParaRPr>
            </a:p>
          </p:txBody>
        </p:sp>
        <p:sp>
          <p:nvSpPr>
            <p:cNvPr id="63" name="Rectangle 60"/>
            <p:cNvSpPr>
              <a:spLocks noChangeArrowheads="1"/>
            </p:cNvSpPr>
            <p:nvPr/>
          </p:nvSpPr>
          <p:spPr bwMode="auto">
            <a:xfrm>
              <a:off x="320" y="1187"/>
              <a:ext cx="612" cy="183"/>
            </a:xfrm>
            <a:prstGeom prst="rect">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64" name="Line 61"/>
            <p:cNvSpPr>
              <a:spLocks noChangeShapeType="1"/>
            </p:cNvSpPr>
            <p:nvPr/>
          </p:nvSpPr>
          <p:spPr bwMode="auto">
            <a:xfrm>
              <a:off x="521" y="1190"/>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65" name="Line 62"/>
            <p:cNvSpPr>
              <a:spLocks noChangeShapeType="1"/>
            </p:cNvSpPr>
            <p:nvPr/>
          </p:nvSpPr>
          <p:spPr bwMode="auto">
            <a:xfrm>
              <a:off x="729" y="1190"/>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00368" name="Rectangle 63"/>
            <p:cNvSpPr/>
            <p:nvPr/>
          </p:nvSpPr>
          <p:spPr>
            <a:xfrm>
              <a:off x="700" y="1161"/>
              <a:ext cx="291" cy="24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080808"/>
                  </a:solidFill>
                  <a:latin typeface="Times New Roman" panose="02020603050405020304" pitchFamily="18" charset="0"/>
                  <a:ea typeface="PMingLiU" pitchFamily="18" charset="-120"/>
                </a:rPr>
                <a:t>∧</a:t>
              </a:r>
              <a:endParaRPr lang="en-US" altLang="zh-CN" sz="1800" b="0" dirty="0">
                <a:solidFill>
                  <a:srgbClr val="080808"/>
                </a:solidFill>
                <a:latin typeface="Times New Roman" panose="02020603050405020304" pitchFamily="18" charset="0"/>
                <a:ea typeface="PMingLiU" pitchFamily="18" charset="-120"/>
              </a:endParaRPr>
            </a:p>
          </p:txBody>
        </p:sp>
        <p:sp>
          <p:nvSpPr>
            <p:cNvPr id="100369" name="Rectangle 64"/>
            <p:cNvSpPr/>
            <p:nvPr/>
          </p:nvSpPr>
          <p:spPr>
            <a:xfrm>
              <a:off x="529" y="1152"/>
              <a:ext cx="238" cy="24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FF0000"/>
                  </a:solidFill>
                  <a:latin typeface="Times New Roman" panose="02020603050405020304" pitchFamily="18" charset="0"/>
                  <a:ea typeface="PMingLiU" pitchFamily="18" charset="-120"/>
                </a:rPr>
                <a:t>B</a:t>
              </a:r>
              <a:endParaRPr lang="en-US" altLang="zh-CN" sz="1800" b="0" dirty="0">
                <a:solidFill>
                  <a:srgbClr val="FF0000"/>
                </a:solidFill>
                <a:latin typeface="Times New Roman" panose="02020603050405020304" pitchFamily="18" charset="0"/>
                <a:ea typeface="PMingLiU" pitchFamily="18" charset="-120"/>
              </a:endParaRPr>
            </a:p>
          </p:txBody>
        </p:sp>
        <p:sp>
          <p:nvSpPr>
            <p:cNvPr id="68" name="Rectangle 65"/>
            <p:cNvSpPr>
              <a:spLocks noChangeArrowheads="1"/>
            </p:cNvSpPr>
            <p:nvPr/>
          </p:nvSpPr>
          <p:spPr bwMode="auto">
            <a:xfrm>
              <a:off x="1696" y="1187"/>
              <a:ext cx="614" cy="183"/>
            </a:xfrm>
            <a:prstGeom prst="rect">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69" name="Line 66"/>
            <p:cNvSpPr>
              <a:spLocks noChangeShapeType="1"/>
            </p:cNvSpPr>
            <p:nvPr/>
          </p:nvSpPr>
          <p:spPr bwMode="auto">
            <a:xfrm>
              <a:off x="1896" y="1190"/>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70" name="Line 67"/>
            <p:cNvSpPr>
              <a:spLocks noChangeShapeType="1"/>
            </p:cNvSpPr>
            <p:nvPr/>
          </p:nvSpPr>
          <p:spPr bwMode="auto">
            <a:xfrm>
              <a:off x="2105" y="1190"/>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00373" name="Rectangle 68"/>
            <p:cNvSpPr/>
            <p:nvPr/>
          </p:nvSpPr>
          <p:spPr>
            <a:xfrm>
              <a:off x="1905" y="1152"/>
              <a:ext cx="237" cy="24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FF0000"/>
                  </a:solidFill>
                  <a:latin typeface="Times New Roman" panose="02020603050405020304" pitchFamily="18" charset="0"/>
                  <a:ea typeface="PMingLiU" pitchFamily="18" charset="-120"/>
                </a:rPr>
                <a:t>C</a:t>
              </a:r>
              <a:endParaRPr lang="en-US" altLang="zh-CN" sz="1800" b="0" dirty="0">
                <a:solidFill>
                  <a:srgbClr val="FF0000"/>
                </a:solidFill>
                <a:latin typeface="Times New Roman" panose="02020603050405020304" pitchFamily="18" charset="0"/>
                <a:ea typeface="PMingLiU" pitchFamily="18" charset="-120"/>
              </a:endParaRPr>
            </a:p>
          </p:txBody>
        </p:sp>
        <p:sp>
          <p:nvSpPr>
            <p:cNvPr id="72" name="Rectangle 69"/>
            <p:cNvSpPr>
              <a:spLocks noChangeArrowheads="1"/>
            </p:cNvSpPr>
            <p:nvPr/>
          </p:nvSpPr>
          <p:spPr bwMode="auto">
            <a:xfrm>
              <a:off x="-176" y="1667"/>
              <a:ext cx="612" cy="183"/>
            </a:xfrm>
            <a:prstGeom prst="rect">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73" name="Line 70"/>
            <p:cNvSpPr>
              <a:spLocks noChangeShapeType="1"/>
            </p:cNvSpPr>
            <p:nvPr/>
          </p:nvSpPr>
          <p:spPr bwMode="auto">
            <a:xfrm>
              <a:off x="24" y="1670"/>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74" name="Line 71"/>
            <p:cNvSpPr>
              <a:spLocks noChangeShapeType="1"/>
            </p:cNvSpPr>
            <p:nvPr/>
          </p:nvSpPr>
          <p:spPr bwMode="auto">
            <a:xfrm>
              <a:off x="233" y="1670"/>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00377" name="Rectangle 72"/>
            <p:cNvSpPr/>
            <p:nvPr/>
          </p:nvSpPr>
          <p:spPr>
            <a:xfrm>
              <a:off x="-208" y="1641"/>
              <a:ext cx="290" cy="24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080808"/>
                  </a:solidFill>
                  <a:latin typeface="Times New Roman" panose="02020603050405020304" pitchFamily="18" charset="0"/>
                  <a:ea typeface="PMingLiU" pitchFamily="18" charset="-120"/>
                </a:rPr>
                <a:t>∧</a:t>
              </a:r>
              <a:endParaRPr lang="en-US" altLang="zh-CN" sz="1800" b="0" dirty="0">
                <a:solidFill>
                  <a:srgbClr val="080808"/>
                </a:solidFill>
                <a:latin typeface="Times New Roman" panose="02020603050405020304" pitchFamily="18" charset="0"/>
                <a:ea typeface="PMingLiU" pitchFamily="18" charset="-120"/>
              </a:endParaRPr>
            </a:p>
          </p:txBody>
        </p:sp>
        <p:sp>
          <p:nvSpPr>
            <p:cNvPr id="100378" name="Rectangle 73"/>
            <p:cNvSpPr/>
            <p:nvPr/>
          </p:nvSpPr>
          <p:spPr>
            <a:xfrm>
              <a:off x="33" y="1632"/>
              <a:ext cx="245" cy="24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FF0000"/>
                  </a:solidFill>
                  <a:latin typeface="Times New Roman" panose="02020603050405020304" pitchFamily="18" charset="0"/>
                  <a:ea typeface="PMingLiU" pitchFamily="18" charset="-120"/>
                </a:rPr>
                <a:t>D</a:t>
              </a:r>
              <a:endParaRPr lang="en-US" altLang="zh-CN" sz="1800" b="0" dirty="0">
                <a:solidFill>
                  <a:srgbClr val="FF0000"/>
                </a:solidFill>
                <a:latin typeface="Times New Roman" panose="02020603050405020304" pitchFamily="18" charset="0"/>
                <a:ea typeface="PMingLiU" pitchFamily="18" charset="-120"/>
              </a:endParaRPr>
            </a:p>
          </p:txBody>
        </p:sp>
        <p:sp>
          <p:nvSpPr>
            <p:cNvPr id="77" name="Rectangle 74"/>
            <p:cNvSpPr>
              <a:spLocks noChangeArrowheads="1"/>
            </p:cNvSpPr>
            <p:nvPr/>
          </p:nvSpPr>
          <p:spPr bwMode="auto">
            <a:xfrm>
              <a:off x="1132" y="1667"/>
              <a:ext cx="612" cy="183"/>
            </a:xfrm>
            <a:prstGeom prst="rect">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78" name="Line 75"/>
            <p:cNvSpPr>
              <a:spLocks noChangeShapeType="1"/>
            </p:cNvSpPr>
            <p:nvPr/>
          </p:nvSpPr>
          <p:spPr bwMode="auto">
            <a:xfrm>
              <a:off x="1331" y="1670"/>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79" name="Line 76"/>
            <p:cNvSpPr>
              <a:spLocks noChangeShapeType="1"/>
            </p:cNvSpPr>
            <p:nvPr/>
          </p:nvSpPr>
          <p:spPr bwMode="auto">
            <a:xfrm>
              <a:off x="1541" y="1670"/>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00382" name="Rectangle 77"/>
            <p:cNvSpPr/>
            <p:nvPr/>
          </p:nvSpPr>
          <p:spPr>
            <a:xfrm>
              <a:off x="1512" y="1641"/>
              <a:ext cx="290" cy="24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080808"/>
                  </a:solidFill>
                  <a:latin typeface="Times New Roman" panose="02020603050405020304" pitchFamily="18" charset="0"/>
                  <a:ea typeface="PMingLiU" pitchFamily="18" charset="-120"/>
                </a:rPr>
                <a:t>∧</a:t>
              </a:r>
              <a:endParaRPr lang="en-US" altLang="zh-CN" sz="1800" b="0" dirty="0">
                <a:solidFill>
                  <a:srgbClr val="080808"/>
                </a:solidFill>
                <a:latin typeface="Times New Roman" panose="02020603050405020304" pitchFamily="18" charset="0"/>
                <a:ea typeface="PMingLiU" pitchFamily="18" charset="-120"/>
              </a:endParaRPr>
            </a:p>
          </p:txBody>
        </p:sp>
        <p:sp>
          <p:nvSpPr>
            <p:cNvPr id="100383" name="Rectangle 78"/>
            <p:cNvSpPr/>
            <p:nvPr/>
          </p:nvSpPr>
          <p:spPr>
            <a:xfrm>
              <a:off x="1341" y="1632"/>
              <a:ext cx="229" cy="24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FF0000"/>
                  </a:solidFill>
                  <a:latin typeface="Times New Roman" panose="02020603050405020304" pitchFamily="18" charset="0"/>
                  <a:ea typeface="PMingLiU" pitchFamily="18" charset="-120"/>
                </a:rPr>
                <a:t>E</a:t>
              </a:r>
              <a:endParaRPr lang="en-US" altLang="zh-CN" sz="1800" b="0" dirty="0">
                <a:solidFill>
                  <a:srgbClr val="FF0000"/>
                </a:solidFill>
                <a:latin typeface="Times New Roman" panose="02020603050405020304" pitchFamily="18" charset="0"/>
                <a:ea typeface="PMingLiU" pitchFamily="18" charset="-120"/>
              </a:endParaRPr>
            </a:p>
          </p:txBody>
        </p:sp>
        <p:sp>
          <p:nvSpPr>
            <p:cNvPr id="82" name="Rectangle 79"/>
            <p:cNvSpPr>
              <a:spLocks noChangeArrowheads="1"/>
            </p:cNvSpPr>
            <p:nvPr/>
          </p:nvSpPr>
          <p:spPr bwMode="auto">
            <a:xfrm>
              <a:off x="2240" y="1667"/>
              <a:ext cx="612" cy="183"/>
            </a:xfrm>
            <a:prstGeom prst="rect">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83" name="Line 80"/>
            <p:cNvSpPr>
              <a:spLocks noChangeShapeType="1"/>
            </p:cNvSpPr>
            <p:nvPr/>
          </p:nvSpPr>
          <p:spPr bwMode="auto">
            <a:xfrm>
              <a:off x="2440" y="1670"/>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84" name="Line 81"/>
            <p:cNvSpPr>
              <a:spLocks noChangeShapeType="1"/>
            </p:cNvSpPr>
            <p:nvPr/>
          </p:nvSpPr>
          <p:spPr bwMode="auto">
            <a:xfrm>
              <a:off x="2649" y="1670"/>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00387" name="Rectangle 82"/>
            <p:cNvSpPr/>
            <p:nvPr/>
          </p:nvSpPr>
          <p:spPr>
            <a:xfrm>
              <a:off x="2620" y="1641"/>
              <a:ext cx="291" cy="24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080808"/>
                  </a:solidFill>
                  <a:latin typeface="Times New Roman" panose="02020603050405020304" pitchFamily="18" charset="0"/>
                  <a:ea typeface="PMingLiU" pitchFamily="18" charset="-120"/>
                </a:rPr>
                <a:t>∧</a:t>
              </a:r>
              <a:endParaRPr lang="en-US" altLang="zh-CN" sz="1800" b="0" dirty="0">
                <a:solidFill>
                  <a:srgbClr val="080808"/>
                </a:solidFill>
                <a:latin typeface="Times New Roman" panose="02020603050405020304" pitchFamily="18" charset="0"/>
                <a:ea typeface="PMingLiU" pitchFamily="18" charset="-120"/>
              </a:endParaRPr>
            </a:p>
          </p:txBody>
        </p:sp>
        <p:sp>
          <p:nvSpPr>
            <p:cNvPr id="100388" name="Rectangle 83"/>
            <p:cNvSpPr/>
            <p:nvPr/>
          </p:nvSpPr>
          <p:spPr>
            <a:xfrm>
              <a:off x="2449" y="1632"/>
              <a:ext cx="218" cy="24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FF0000"/>
                  </a:solidFill>
                  <a:latin typeface="Times New Roman" panose="02020603050405020304" pitchFamily="18" charset="0"/>
                  <a:ea typeface="PMingLiU" pitchFamily="18" charset="-120"/>
                </a:rPr>
                <a:t>F</a:t>
              </a:r>
              <a:endParaRPr lang="en-US" altLang="zh-CN" sz="1800" b="0" dirty="0">
                <a:solidFill>
                  <a:srgbClr val="FF0000"/>
                </a:solidFill>
                <a:latin typeface="Times New Roman" panose="02020603050405020304" pitchFamily="18" charset="0"/>
                <a:ea typeface="PMingLiU" pitchFamily="18" charset="-120"/>
              </a:endParaRPr>
            </a:p>
          </p:txBody>
        </p:sp>
        <p:sp>
          <p:nvSpPr>
            <p:cNvPr id="87" name="Rectangle 84"/>
            <p:cNvSpPr>
              <a:spLocks noChangeArrowheads="1"/>
            </p:cNvSpPr>
            <p:nvPr/>
          </p:nvSpPr>
          <p:spPr bwMode="auto">
            <a:xfrm>
              <a:off x="320" y="2195"/>
              <a:ext cx="612" cy="183"/>
            </a:xfrm>
            <a:prstGeom prst="rect">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88" name="Line 85"/>
            <p:cNvSpPr>
              <a:spLocks noChangeShapeType="1"/>
            </p:cNvSpPr>
            <p:nvPr/>
          </p:nvSpPr>
          <p:spPr bwMode="auto">
            <a:xfrm>
              <a:off x="521" y="2198"/>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89" name="Line 86"/>
            <p:cNvSpPr>
              <a:spLocks noChangeShapeType="1"/>
            </p:cNvSpPr>
            <p:nvPr/>
          </p:nvSpPr>
          <p:spPr bwMode="auto">
            <a:xfrm>
              <a:off x="729" y="2198"/>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00392" name="Rectangle 87"/>
            <p:cNvSpPr/>
            <p:nvPr/>
          </p:nvSpPr>
          <p:spPr>
            <a:xfrm>
              <a:off x="700" y="2169"/>
              <a:ext cx="289" cy="24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080808"/>
                  </a:solidFill>
                  <a:latin typeface="Times New Roman" panose="02020603050405020304" pitchFamily="18" charset="0"/>
                  <a:ea typeface="PMingLiU" pitchFamily="18" charset="-120"/>
                </a:rPr>
                <a:t>∧</a:t>
              </a:r>
              <a:endParaRPr lang="en-US" altLang="zh-CN" sz="1800" b="0" dirty="0">
                <a:solidFill>
                  <a:srgbClr val="080808"/>
                </a:solidFill>
                <a:latin typeface="Times New Roman" panose="02020603050405020304" pitchFamily="18" charset="0"/>
                <a:ea typeface="PMingLiU" pitchFamily="18" charset="-120"/>
              </a:endParaRPr>
            </a:p>
          </p:txBody>
        </p:sp>
        <p:sp>
          <p:nvSpPr>
            <p:cNvPr id="100393" name="Rectangle 88"/>
            <p:cNvSpPr/>
            <p:nvPr/>
          </p:nvSpPr>
          <p:spPr>
            <a:xfrm>
              <a:off x="529" y="2160"/>
              <a:ext cx="247" cy="24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FF0000"/>
                  </a:solidFill>
                  <a:latin typeface="Times New Roman" panose="02020603050405020304" pitchFamily="18" charset="0"/>
                  <a:ea typeface="PMingLiU" pitchFamily="18" charset="-120"/>
                </a:rPr>
                <a:t>G</a:t>
              </a:r>
              <a:endParaRPr lang="en-US" altLang="zh-CN" sz="1800" b="0" dirty="0">
                <a:solidFill>
                  <a:srgbClr val="FF0000"/>
                </a:solidFill>
                <a:latin typeface="Times New Roman" panose="02020603050405020304" pitchFamily="18" charset="0"/>
                <a:ea typeface="PMingLiU" pitchFamily="18" charset="-120"/>
              </a:endParaRPr>
            </a:p>
          </p:txBody>
        </p:sp>
        <p:sp>
          <p:nvSpPr>
            <p:cNvPr id="92" name="Line 89"/>
            <p:cNvSpPr>
              <a:spLocks noChangeShapeType="1"/>
            </p:cNvSpPr>
            <p:nvPr/>
          </p:nvSpPr>
          <p:spPr bwMode="auto">
            <a:xfrm flipH="1">
              <a:off x="656" y="816"/>
              <a:ext cx="382" cy="383"/>
            </a:xfrm>
            <a:prstGeom prst="line">
              <a:avLst/>
            </a:prstGeom>
            <a:noFill/>
            <a:ln w="9525">
              <a:solidFill>
                <a:srgbClr val="080808"/>
              </a:solidFill>
              <a:round/>
              <a:tailEnd type="triangle" w="med" len="me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00395" name="Rectangle 90"/>
            <p:cNvSpPr/>
            <p:nvPr/>
          </p:nvSpPr>
          <p:spPr>
            <a:xfrm>
              <a:off x="292" y="2177"/>
              <a:ext cx="290" cy="24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080808"/>
                  </a:solidFill>
                  <a:latin typeface="Times New Roman" panose="02020603050405020304" pitchFamily="18" charset="0"/>
                  <a:ea typeface="PMingLiU" pitchFamily="18" charset="-120"/>
                </a:rPr>
                <a:t>∧</a:t>
              </a:r>
              <a:endParaRPr lang="en-US" altLang="zh-CN" sz="1800" b="0" dirty="0">
                <a:solidFill>
                  <a:srgbClr val="080808"/>
                </a:solidFill>
                <a:latin typeface="Times New Roman" panose="02020603050405020304" pitchFamily="18" charset="0"/>
                <a:ea typeface="PMingLiU" pitchFamily="18" charset="-120"/>
              </a:endParaRPr>
            </a:p>
          </p:txBody>
        </p:sp>
        <p:sp>
          <p:nvSpPr>
            <p:cNvPr id="100396" name="Rectangle 91"/>
            <p:cNvSpPr/>
            <p:nvPr/>
          </p:nvSpPr>
          <p:spPr>
            <a:xfrm>
              <a:off x="1104" y="1648"/>
              <a:ext cx="291" cy="24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080808"/>
                  </a:solidFill>
                  <a:latin typeface="Times New Roman" panose="02020603050405020304" pitchFamily="18" charset="0"/>
                  <a:ea typeface="PMingLiU" pitchFamily="18" charset="-120"/>
                </a:rPr>
                <a:t>∧</a:t>
              </a:r>
              <a:endParaRPr lang="en-US" altLang="zh-CN" sz="1800" b="0" dirty="0">
                <a:solidFill>
                  <a:srgbClr val="080808"/>
                </a:solidFill>
                <a:latin typeface="Times New Roman" panose="02020603050405020304" pitchFamily="18" charset="0"/>
                <a:ea typeface="PMingLiU" pitchFamily="18" charset="-120"/>
              </a:endParaRPr>
            </a:p>
          </p:txBody>
        </p:sp>
        <p:sp>
          <p:nvSpPr>
            <p:cNvPr id="100397" name="Rectangle 92"/>
            <p:cNvSpPr/>
            <p:nvPr/>
          </p:nvSpPr>
          <p:spPr>
            <a:xfrm>
              <a:off x="2211" y="1657"/>
              <a:ext cx="290" cy="24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080808"/>
                  </a:solidFill>
                  <a:latin typeface="Times New Roman" panose="02020603050405020304" pitchFamily="18" charset="0"/>
                  <a:ea typeface="PMingLiU" pitchFamily="18" charset="-120"/>
                </a:rPr>
                <a:t>∧</a:t>
              </a:r>
              <a:endParaRPr lang="en-US" altLang="zh-CN" sz="1800" b="0" dirty="0">
                <a:solidFill>
                  <a:srgbClr val="080808"/>
                </a:solidFill>
                <a:latin typeface="Times New Roman" panose="02020603050405020304" pitchFamily="18" charset="0"/>
                <a:ea typeface="PMingLiU" pitchFamily="18" charset="-120"/>
              </a:endParaRPr>
            </a:p>
          </p:txBody>
        </p:sp>
        <p:sp>
          <p:nvSpPr>
            <p:cNvPr id="96" name="Line 93"/>
            <p:cNvSpPr>
              <a:spLocks noChangeShapeType="1"/>
            </p:cNvSpPr>
            <p:nvPr/>
          </p:nvSpPr>
          <p:spPr bwMode="auto">
            <a:xfrm flipH="1">
              <a:off x="81" y="1248"/>
              <a:ext cx="335" cy="432"/>
            </a:xfrm>
            <a:prstGeom prst="line">
              <a:avLst/>
            </a:prstGeom>
            <a:noFill/>
            <a:ln w="9525">
              <a:solidFill>
                <a:srgbClr val="080808"/>
              </a:solidFill>
              <a:round/>
              <a:tailEnd type="triangle" w="med" len="me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97" name="Line 94"/>
            <p:cNvSpPr>
              <a:spLocks noChangeShapeType="1"/>
            </p:cNvSpPr>
            <p:nvPr/>
          </p:nvSpPr>
          <p:spPr bwMode="auto">
            <a:xfrm>
              <a:off x="320" y="1728"/>
              <a:ext cx="336" cy="480"/>
            </a:xfrm>
            <a:prstGeom prst="line">
              <a:avLst/>
            </a:prstGeom>
            <a:noFill/>
            <a:ln w="9525">
              <a:solidFill>
                <a:srgbClr val="080808"/>
              </a:solidFill>
              <a:round/>
              <a:tailEnd type="triangle" w="med" len="me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98" name="Line 95"/>
            <p:cNvSpPr>
              <a:spLocks noChangeShapeType="1"/>
            </p:cNvSpPr>
            <p:nvPr/>
          </p:nvSpPr>
          <p:spPr bwMode="auto">
            <a:xfrm flipH="1">
              <a:off x="1440" y="1248"/>
              <a:ext cx="372" cy="432"/>
            </a:xfrm>
            <a:prstGeom prst="line">
              <a:avLst/>
            </a:prstGeom>
            <a:noFill/>
            <a:ln w="9525">
              <a:solidFill>
                <a:srgbClr val="080808"/>
              </a:solidFill>
              <a:round/>
              <a:tailEnd type="triangle" w="med" len="me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99" name="Line 96"/>
            <p:cNvSpPr>
              <a:spLocks noChangeShapeType="1"/>
            </p:cNvSpPr>
            <p:nvPr/>
          </p:nvSpPr>
          <p:spPr bwMode="auto">
            <a:xfrm>
              <a:off x="1424" y="816"/>
              <a:ext cx="576" cy="383"/>
            </a:xfrm>
            <a:prstGeom prst="line">
              <a:avLst/>
            </a:prstGeom>
            <a:noFill/>
            <a:ln w="9525">
              <a:solidFill>
                <a:srgbClr val="080808"/>
              </a:solidFill>
              <a:round/>
              <a:tailEnd type="triangle" w="med" len="me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00" name="Line 97"/>
            <p:cNvSpPr>
              <a:spLocks noChangeShapeType="1"/>
            </p:cNvSpPr>
            <p:nvPr/>
          </p:nvSpPr>
          <p:spPr bwMode="auto">
            <a:xfrm>
              <a:off x="2193" y="1248"/>
              <a:ext cx="335" cy="432"/>
            </a:xfrm>
            <a:prstGeom prst="line">
              <a:avLst/>
            </a:prstGeom>
            <a:noFill/>
            <a:ln w="9525">
              <a:solidFill>
                <a:srgbClr val="080808"/>
              </a:solidFill>
              <a:round/>
              <a:tailEnd type="triangle" w="med" len="me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pic>
        <p:nvPicPr>
          <p:cNvPr id="50178" name="Picture 2"/>
          <p:cNvPicPr>
            <a:picLocks noChangeAspect="1"/>
          </p:cNvPicPr>
          <p:nvPr/>
        </p:nvPicPr>
        <p:blipFill>
          <a:blip r:embed="rId2"/>
          <a:stretch>
            <a:fillRect/>
          </a:stretch>
        </p:blipFill>
        <p:spPr>
          <a:xfrm>
            <a:off x="2727325" y="863600"/>
            <a:ext cx="3194050" cy="2444750"/>
          </a:xfrm>
          <a:prstGeom prst="rect">
            <a:avLst/>
          </a:prstGeom>
          <a:noFill/>
          <a:ln w="9525">
            <a:noFill/>
          </a:ln>
        </p:spPr>
      </p:pic>
      <p:grpSp>
        <p:nvGrpSpPr>
          <p:cNvPr id="3" name="Group 3"/>
          <p:cNvGrpSpPr/>
          <p:nvPr/>
        </p:nvGrpSpPr>
        <p:grpSpPr bwMode="auto">
          <a:xfrm>
            <a:off x="971600" y="3429000"/>
            <a:ext cx="2395538" cy="2592388"/>
            <a:chOff x="3964" y="227"/>
            <a:chExt cx="1509" cy="1633"/>
          </a:xfrm>
          <a:solidFill>
            <a:schemeClr val="bg1"/>
          </a:solidFill>
        </p:grpSpPr>
        <p:sp>
          <p:nvSpPr>
            <p:cNvPr id="105" name="Oval 4"/>
            <p:cNvSpPr>
              <a:spLocks noChangeArrowheads="1"/>
            </p:cNvSpPr>
            <p:nvPr/>
          </p:nvSpPr>
          <p:spPr bwMode="auto">
            <a:xfrm>
              <a:off x="4552" y="227"/>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p>
          </p:txBody>
        </p:sp>
        <p:sp>
          <p:nvSpPr>
            <p:cNvPr id="106" name="Oval 5"/>
            <p:cNvSpPr>
              <a:spLocks noChangeArrowheads="1"/>
            </p:cNvSpPr>
            <p:nvPr/>
          </p:nvSpPr>
          <p:spPr bwMode="auto">
            <a:xfrm>
              <a:off x="4249" y="617"/>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b</a:t>
              </a:r>
            </a:p>
          </p:txBody>
        </p:sp>
        <p:sp>
          <p:nvSpPr>
            <p:cNvPr id="107" name="Oval 6"/>
            <p:cNvSpPr>
              <a:spLocks noChangeArrowheads="1"/>
            </p:cNvSpPr>
            <p:nvPr/>
          </p:nvSpPr>
          <p:spPr bwMode="auto">
            <a:xfrm>
              <a:off x="4874" y="627"/>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a:t>
              </a:r>
            </a:p>
          </p:txBody>
        </p:sp>
        <p:sp>
          <p:nvSpPr>
            <p:cNvPr id="108" name="Oval 7"/>
            <p:cNvSpPr>
              <a:spLocks noChangeArrowheads="1"/>
            </p:cNvSpPr>
            <p:nvPr/>
          </p:nvSpPr>
          <p:spPr bwMode="auto">
            <a:xfrm>
              <a:off x="3964" y="1068"/>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a:t>
              </a:r>
            </a:p>
          </p:txBody>
        </p:sp>
        <p:sp>
          <p:nvSpPr>
            <p:cNvPr id="109" name="Oval 8"/>
            <p:cNvSpPr>
              <a:spLocks noChangeArrowheads="1"/>
            </p:cNvSpPr>
            <p:nvPr/>
          </p:nvSpPr>
          <p:spPr bwMode="auto">
            <a:xfrm>
              <a:off x="4701" y="1106"/>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e</a:t>
              </a:r>
            </a:p>
          </p:txBody>
        </p:sp>
        <p:sp>
          <p:nvSpPr>
            <p:cNvPr id="110" name="Oval 9"/>
            <p:cNvSpPr>
              <a:spLocks noChangeArrowheads="1"/>
            </p:cNvSpPr>
            <p:nvPr/>
          </p:nvSpPr>
          <p:spPr bwMode="auto">
            <a:xfrm>
              <a:off x="5183" y="1163"/>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f</a:t>
              </a:r>
            </a:p>
          </p:txBody>
        </p:sp>
        <p:sp>
          <p:nvSpPr>
            <p:cNvPr id="111" name="Oval 10"/>
            <p:cNvSpPr>
              <a:spLocks noChangeArrowheads="1"/>
            </p:cNvSpPr>
            <p:nvPr/>
          </p:nvSpPr>
          <p:spPr bwMode="auto">
            <a:xfrm>
              <a:off x="4331" y="1568"/>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p>
          </p:txBody>
        </p:sp>
        <p:sp>
          <p:nvSpPr>
            <p:cNvPr id="112" name="Line 11"/>
            <p:cNvSpPr>
              <a:spLocks noChangeShapeType="1"/>
            </p:cNvSpPr>
            <p:nvPr/>
          </p:nvSpPr>
          <p:spPr bwMode="auto">
            <a:xfrm flipH="1">
              <a:off x="4501" y="500"/>
              <a:ext cx="111" cy="189"/>
            </a:xfrm>
            <a:prstGeom prst="line">
              <a:avLst/>
            </a:prstGeom>
            <a:grp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13" name="Line 12"/>
            <p:cNvSpPr>
              <a:spLocks noChangeShapeType="1"/>
            </p:cNvSpPr>
            <p:nvPr/>
          </p:nvSpPr>
          <p:spPr bwMode="auto">
            <a:xfrm flipH="1">
              <a:off x="4189" y="900"/>
              <a:ext cx="146" cy="211"/>
            </a:xfrm>
            <a:prstGeom prst="line">
              <a:avLst/>
            </a:prstGeom>
            <a:grpFill/>
            <a:ln w="28575">
              <a:solidFill>
                <a:schemeClr val="tx1"/>
              </a:solidFill>
              <a:round/>
            </a:ln>
            <a:effec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14" name="Line 13"/>
            <p:cNvSpPr>
              <a:spLocks noChangeShapeType="1"/>
            </p:cNvSpPr>
            <p:nvPr/>
          </p:nvSpPr>
          <p:spPr bwMode="auto">
            <a:xfrm>
              <a:off x="4812" y="456"/>
              <a:ext cx="133" cy="188"/>
            </a:xfrm>
            <a:prstGeom prst="line">
              <a:avLst/>
            </a:prstGeom>
            <a:grp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15" name="Line 14"/>
            <p:cNvSpPr>
              <a:spLocks noChangeShapeType="1"/>
            </p:cNvSpPr>
            <p:nvPr/>
          </p:nvSpPr>
          <p:spPr bwMode="auto">
            <a:xfrm flipH="1">
              <a:off x="4843" y="907"/>
              <a:ext cx="113" cy="199"/>
            </a:xfrm>
            <a:prstGeom prst="line">
              <a:avLst/>
            </a:prstGeom>
            <a:grpFill/>
            <a:ln w="28575">
              <a:solidFill>
                <a:schemeClr val="tx1"/>
              </a:solidFill>
              <a:round/>
            </a:ln>
            <a:effec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16" name="Line 15"/>
            <p:cNvSpPr>
              <a:spLocks noChangeShapeType="1"/>
            </p:cNvSpPr>
            <p:nvPr/>
          </p:nvSpPr>
          <p:spPr bwMode="auto">
            <a:xfrm>
              <a:off x="4219" y="1333"/>
              <a:ext cx="189" cy="278"/>
            </a:xfrm>
            <a:prstGeom prst="line">
              <a:avLst/>
            </a:prstGeom>
            <a:grp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17" name="Line 16"/>
            <p:cNvSpPr>
              <a:spLocks noChangeShapeType="1"/>
            </p:cNvSpPr>
            <p:nvPr/>
          </p:nvSpPr>
          <p:spPr bwMode="auto">
            <a:xfrm>
              <a:off x="5098" y="907"/>
              <a:ext cx="170" cy="283"/>
            </a:xfrm>
            <a:prstGeom prst="line">
              <a:avLst/>
            </a:prstGeom>
            <a:grpFill/>
            <a:ln w="28575">
              <a:solidFill>
                <a:schemeClr val="tx1"/>
              </a:solidFill>
              <a:round/>
            </a:ln>
            <a:effec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dissolve">
                                      <p:cBhvr>
                                        <p:cTn id="7" dur="500"/>
                                        <p:tgtEl>
                                          <p:spTgt spid="501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par>
                                <p:cTn id="13" presetID="22" presetClass="entr" presetSubtype="1"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p:nvPr/>
        </p:nvSpPr>
        <p:spPr>
          <a:xfrm>
            <a:off x="353378" y="1027748"/>
            <a:ext cx="8605837" cy="5000625"/>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just" eaLnBrk="1" hangingPunct="1">
              <a:spcBef>
                <a:spcPct val="50000"/>
              </a:spcBef>
              <a:spcAft>
                <a:spcPct val="0"/>
              </a:spcAft>
              <a:buClrTx/>
              <a:buSzPct val="100000"/>
              <a:buNone/>
            </a:pPr>
            <a:r>
              <a:rPr lang="en-US" altLang="zh-CN" b="1" dirty="0">
                <a:solidFill>
                  <a:srgbClr val="000000"/>
                </a:solidFill>
                <a:latin typeface="Times New Roman" panose="02020603050405020304" pitchFamily="18" charset="0"/>
                <a:ea typeface="宋体" panose="02010600030101010101" pitchFamily="2" charset="-122"/>
              </a:rPr>
              <a:t>template &lt;class ElemType&gt;</a:t>
            </a:r>
          </a:p>
          <a:p>
            <a:pPr marL="0" lvl="0" indent="0" algn="just" eaLnBrk="1" hangingPunct="1">
              <a:spcBef>
                <a:spcPct val="50000"/>
              </a:spcBef>
              <a:spcAft>
                <a:spcPct val="0"/>
              </a:spcAft>
              <a:buClrTx/>
              <a:buSzPct val="100000"/>
              <a:buNone/>
            </a:pPr>
            <a:r>
              <a:rPr lang="en-US" altLang="zh-CN" b="1" dirty="0">
                <a:solidFill>
                  <a:srgbClr val="000000"/>
                </a:solidFill>
                <a:latin typeface="Times New Roman" panose="02020603050405020304" pitchFamily="18" charset="0"/>
                <a:ea typeface="宋体" panose="02010600030101010101" pitchFamily="2" charset="-122"/>
              </a:rPr>
              <a:t>struct BinTreeNode{</a:t>
            </a:r>
          </a:p>
          <a:p>
            <a:pPr marL="0" lvl="0" indent="0" algn="just" eaLnBrk="1" hangingPunct="1">
              <a:spcBef>
                <a:spcPct val="50000"/>
              </a:spcBef>
              <a:spcAft>
                <a:spcPct val="0"/>
              </a:spcAft>
              <a:buClrTx/>
              <a:buSzPct val="100000"/>
              <a:buNone/>
            </a:pPr>
            <a:r>
              <a:rPr lang="en-US" altLang="zh-CN" b="1" dirty="0">
                <a:solidFill>
                  <a:srgbClr val="000000"/>
                </a:solidFill>
                <a:latin typeface="Times New Roman" panose="02020603050405020304" pitchFamily="18" charset="0"/>
                <a:ea typeface="宋体" panose="02010600030101010101" pitchFamily="2" charset="-122"/>
              </a:rPr>
              <a:t>	ElemType data;				// </a:t>
            </a:r>
            <a:r>
              <a:rPr lang="zh-CN" altLang="en-US" b="1" dirty="0">
                <a:solidFill>
                  <a:srgbClr val="000000"/>
                </a:solidFill>
                <a:latin typeface="Times New Roman" panose="02020603050405020304" pitchFamily="18" charset="0"/>
                <a:ea typeface="宋体" panose="02010600030101010101" pitchFamily="2" charset="-122"/>
              </a:rPr>
              <a:t>数据域</a:t>
            </a:r>
          </a:p>
          <a:p>
            <a:pPr marL="0" lvl="0" indent="0" algn="just" eaLnBrk="1" hangingPunct="1">
              <a:spcBef>
                <a:spcPct val="50000"/>
              </a:spcBef>
              <a:spcAft>
                <a:spcPct val="0"/>
              </a:spcAft>
              <a:buClrTx/>
              <a:buSzPct val="100000"/>
              <a:buNone/>
            </a:pPr>
            <a:r>
              <a:rPr lang="zh-CN" altLang="en-US" b="1" dirty="0">
                <a:solidFill>
                  <a:srgbClr val="000000"/>
                </a:solidFill>
                <a:latin typeface="Times New Roman" panose="02020603050405020304" pitchFamily="18" charset="0"/>
                <a:ea typeface="宋体" panose="02010600030101010101" pitchFamily="2" charset="-122"/>
              </a:rPr>
              <a:t>	</a:t>
            </a:r>
            <a:r>
              <a:rPr lang="en-US" altLang="zh-CN" b="1" dirty="0">
                <a:solidFill>
                  <a:srgbClr val="000000"/>
                </a:solidFill>
                <a:latin typeface="Times New Roman" panose="02020603050405020304" pitchFamily="18" charset="0"/>
                <a:ea typeface="宋体" panose="02010600030101010101" pitchFamily="2" charset="-122"/>
              </a:rPr>
              <a:t>BinTreeNode&lt;ElemType&gt;  *leftChild;	// </a:t>
            </a:r>
            <a:r>
              <a:rPr lang="zh-CN" altLang="en-US" b="1" dirty="0">
                <a:solidFill>
                  <a:srgbClr val="000000"/>
                </a:solidFill>
                <a:latin typeface="Times New Roman" panose="02020603050405020304" pitchFamily="18" charset="0"/>
                <a:ea typeface="宋体" panose="02010600030101010101" pitchFamily="2" charset="-122"/>
              </a:rPr>
              <a:t>左孩子指针域</a:t>
            </a:r>
          </a:p>
          <a:p>
            <a:pPr marL="0" lvl="0" indent="0" algn="just" eaLnBrk="1" hangingPunct="1">
              <a:spcBef>
                <a:spcPct val="50000"/>
              </a:spcBef>
              <a:spcAft>
                <a:spcPct val="0"/>
              </a:spcAft>
              <a:buClrTx/>
              <a:buSzPct val="100000"/>
              <a:buNone/>
            </a:pPr>
            <a:r>
              <a:rPr lang="zh-CN" altLang="en-US" b="1" dirty="0">
                <a:solidFill>
                  <a:srgbClr val="000000"/>
                </a:solidFill>
                <a:latin typeface="Times New Roman" panose="02020603050405020304" pitchFamily="18" charset="0"/>
                <a:ea typeface="宋体" panose="02010600030101010101" pitchFamily="2" charset="-122"/>
              </a:rPr>
              <a:t>	</a:t>
            </a:r>
            <a:r>
              <a:rPr lang="en-US" altLang="zh-CN" b="1" dirty="0">
                <a:solidFill>
                  <a:srgbClr val="000000"/>
                </a:solidFill>
                <a:latin typeface="Times New Roman" panose="02020603050405020304" pitchFamily="18" charset="0"/>
                <a:ea typeface="宋体" panose="02010600030101010101" pitchFamily="2" charset="-122"/>
              </a:rPr>
              <a:t>BinTreeNode&lt;ElemType&gt;  *rightChild;	// </a:t>
            </a:r>
            <a:r>
              <a:rPr lang="zh-CN" altLang="en-US" b="1" dirty="0">
                <a:solidFill>
                  <a:srgbClr val="000000"/>
                </a:solidFill>
                <a:latin typeface="Times New Roman" panose="02020603050405020304" pitchFamily="18" charset="0"/>
                <a:ea typeface="宋体" panose="02010600030101010101" pitchFamily="2" charset="-122"/>
              </a:rPr>
              <a:t>右孩子指针域</a:t>
            </a:r>
          </a:p>
          <a:p>
            <a:pPr marL="0" lvl="0" indent="0" algn="just" eaLnBrk="1" hangingPunct="1">
              <a:spcBef>
                <a:spcPct val="50000"/>
              </a:spcBef>
              <a:spcAft>
                <a:spcPct val="0"/>
              </a:spcAft>
              <a:buClrTx/>
              <a:buSzPct val="100000"/>
              <a:buNone/>
            </a:pPr>
            <a:r>
              <a:rPr lang="en-US" altLang="zh-CN" b="1" dirty="0">
                <a:solidFill>
                  <a:srgbClr val="000000"/>
                </a:solidFill>
                <a:latin typeface="Times New Roman" panose="02020603050405020304" pitchFamily="18" charset="0"/>
                <a:ea typeface="宋体" panose="02010600030101010101" pitchFamily="2" charset="-122"/>
              </a:rPr>
              <a:t>	BinTreeNode();		// </a:t>
            </a:r>
            <a:r>
              <a:rPr lang="zh-CN" altLang="en-US" b="1" dirty="0">
                <a:solidFill>
                  <a:srgbClr val="000000"/>
                </a:solidFill>
                <a:latin typeface="Times New Roman" panose="02020603050405020304" pitchFamily="18" charset="0"/>
                <a:ea typeface="宋体" panose="02010600030101010101" pitchFamily="2" charset="-122"/>
              </a:rPr>
              <a:t>无参数的构造函数 </a:t>
            </a:r>
          </a:p>
          <a:p>
            <a:pPr marL="0" lvl="0" indent="0" algn="just" eaLnBrk="1" hangingPunct="1">
              <a:spcBef>
                <a:spcPct val="50000"/>
              </a:spcBef>
              <a:spcAft>
                <a:spcPct val="0"/>
              </a:spcAft>
              <a:buClrTx/>
              <a:buSzPct val="100000"/>
              <a:buNone/>
            </a:pPr>
            <a:r>
              <a:rPr lang="zh-CN" altLang="en-US" b="1" dirty="0">
                <a:solidFill>
                  <a:srgbClr val="000000"/>
                </a:solidFill>
                <a:latin typeface="Times New Roman" panose="02020603050405020304" pitchFamily="18" charset="0"/>
                <a:ea typeface="宋体" panose="02010600030101010101" pitchFamily="2" charset="-122"/>
              </a:rPr>
              <a:t>	</a:t>
            </a:r>
            <a:r>
              <a:rPr lang="en-US" altLang="zh-CN" b="1" dirty="0">
                <a:solidFill>
                  <a:srgbClr val="000000"/>
                </a:solidFill>
                <a:latin typeface="Times New Roman" panose="02020603050405020304" pitchFamily="18" charset="0"/>
                <a:ea typeface="宋体" panose="02010600030101010101" pitchFamily="2" charset="-122"/>
              </a:rPr>
              <a:t>BinTreeNode(const ElemType &amp;val</a:t>
            </a:r>
            <a:endParaRPr lang="zh-CN" altLang="en-US" b="1" dirty="0">
              <a:solidFill>
                <a:srgbClr val="000000"/>
              </a:solidFill>
              <a:latin typeface="Times New Roman" panose="02020603050405020304" pitchFamily="18" charset="0"/>
              <a:ea typeface="宋体" panose="02010600030101010101" pitchFamily="2" charset="-122"/>
            </a:endParaRPr>
          </a:p>
          <a:p>
            <a:pPr marL="0" lvl="0" indent="0" algn="just" eaLnBrk="1" hangingPunct="1">
              <a:spcBef>
                <a:spcPct val="50000"/>
              </a:spcBef>
              <a:spcAft>
                <a:spcPct val="0"/>
              </a:spcAft>
              <a:buClrTx/>
              <a:buSzPct val="100000"/>
              <a:buNone/>
            </a:pPr>
            <a:r>
              <a:rPr lang="zh-CN" altLang="en-US" b="1" dirty="0">
                <a:solidFill>
                  <a:srgbClr val="000000"/>
                </a:solidFill>
                <a:latin typeface="Times New Roman" panose="02020603050405020304" pitchFamily="18" charset="0"/>
                <a:ea typeface="宋体" panose="02010600030101010101" pitchFamily="2" charset="-122"/>
              </a:rPr>
              <a:t>		</a:t>
            </a:r>
            <a:r>
              <a:rPr lang="en-US" altLang="zh-CN" b="1" dirty="0">
                <a:solidFill>
                  <a:srgbClr val="000000"/>
                </a:solidFill>
                <a:latin typeface="Times New Roman" panose="02020603050405020304" pitchFamily="18" charset="0"/>
                <a:ea typeface="宋体" panose="02010600030101010101" pitchFamily="2" charset="-122"/>
              </a:rPr>
              <a:t>BinTreeNode&lt;ElemType&gt; *lChild = NULL, </a:t>
            </a:r>
          </a:p>
          <a:p>
            <a:pPr marL="0" lvl="0" indent="0" algn="just" eaLnBrk="1" hangingPunct="1">
              <a:spcBef>
                <a:spcPct val="50000"/>
              </a:spcBef>
              <a:spcAft>
                <a:spcPct val="0"/>
              </a:spcAft>
              <a:buClrTx/>
              <a:buSzPct val="100000"/>
              <a:buNone/>
            </a:pPr>
            <a:r>
              <a:rPr lang="en-US" altLang="zh-CN" b="1" dirty="0">
                <a:solidFill>
                  <a:srgbClr val="000000"/>
                </a:solidFill>
                <a:latin typeface="Times New Roman" panose="02020603050405020304" pitchFamily="18" charset="0"/>
                <a:ea typeface="宋体" panose="02010600030101010101" pitchFamily="2" charset="-122"/>
              </a:rPr>
              <a:t>		BinTreeNode&lt;ElemType&gt; *rChild = NULL);</a:t>
            </a:r>
          </a:p>
          <a:p>
            <a:pPr marL="0" lvl="0" indent="0" algn="just" eaLnBrk="1" hangingPunct="1">
              <a:spcBef>
                <a:spcPct val="50000"/>
              </a:spcBef>
              <a:spcAft>
                <a:spcPct val="0"/>
              </a:spcAft>
              <a:buClrTx/>
              <a:buSzPct val="100000"/>
              <a:buNone/>
            </a:pPr>
            <a:r>
              <a:rPr lang="en-US" altLang="zh-CN" b="1" dirty="0">
                <a:solidFill>
                  <a:srgbClr val="000000"/>
                </a:solidFill>
                <a:latin typeface="Times New Roman" panose="02020603050405020304" pitchFamily="18" charset="0"/>
                <a:ea typeface="宋体" panose="02010600030101010101" pitchFamily="2" charset="-122"/>
              </a:rPr>
              <a:t>};</a:t>
            </a:r>
          </a:p>
        </p:txBody>
      </p:sp>
      <p:sp>
        <p:nvSpPr>
          <p:cNvPr id="2" name="Text Box 3"/>
          <p:cNvSpPr txBox="1">
            <a:spLocks noChangeArrowheads="1"/>
          </p:cNvSpPr>
          <p:nvPr/>
        </p:nvSpPr>
        <p:spPr bwMode="auto">
          <a:xfrm>
            <a:off x="296863" y="233363"/>
            <a:ext cx="6248400" cy="646113"/>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en-US" altLang="zh-CN" sz="36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6.3.2 </a:t>
            </a:r>
            <a:r>
              <a:rPr kumimoji="0" lang="zh-CN" altLang="en-US" sz="36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二叉树的链表表示法</a:t>
            </a:r>
          </a:p>
        </p:txBody>
      </p:sp>
      <p:graphicFrame>
        <p:nvGraphicFramePr>
          <p:cNvPr id="957446" name="Group 6"/>
          <p:cNvGraphicFramePr>
            <a:graphicFrameLocks noGrp="1"/>
          </p:cNvGraphicFramePr>
          <p:nvPr/>
        </p:nvGraphicFramePr>
        <p:xfrm>
          <a:off x="1151255" y="5582285"/>
          <a:ext cx="7050088" cy="762000"/>
        </p:xfrm>
        <a:graphic>
          <a:graphicData uri="http://schemas.openxmlformats.org/drawingml/2006/table">
            <a:tbl>
              <a:tblPr/>
              <a:tblGrid>
                <a:gridCol w="2291107">
                  <a:extLst>
                    <a:ext uri="{9D8B030D-6E8A-4147-A177-3AD203B41FA5}">
                      <a16:colId xmlns:a16="http://schemas.microsoft.com/office/drawing/2014/main" val="20000"/>
                    </a:ext>
                  </a:extLst>
                </a:gridCol>
                <a:gridCol w="2378632">
                  <a:extLst>
                    <a:ext uri="{9D8B030D-6E8A-4147-A177-3AD203B41FA5}">
                      <a16:colId xmlns:a16="http://schemas.microsoft.com/office/drawing/2014/main" val="20001"/>
                    </a:ext>
                  </a:extLst>
                </a:gridCol>
                <a:gridCol w="2380349">
                  <a:extLst>
                    <a:ext uri="{9D8B030D-6E8A-4147-A177-3AD203B41FA5}">
                      <a16:colId xmlns:a16="http://schemas.microsoft.com/office/drawing/2014/main" val="20002"/>
                    </a:ext>
                  </a:extLst>
                </a:gridCol>
              </a:tblGrid>
              <a:tr h="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40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leftchild</a:t>
                      </a:r>
                      <a:endParaRPr kumimoji="0" lang="en-US" altLang="zh-CN" sz="4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4415" marR="8441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data</a:t>
                      </a:r>
                    </a:p>
                  </a:txBody>
                  <a:tcPr marL="84415" marR="8441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en-US" altLang="zh-CN" sz="44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rightchild</a:t>
                      </a:r>
                      <a:endParaRPr kumimoji="0" lang="en-US" altLang="zh-CN" sz="4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84415" marR="8441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3" name="矩形 2"/>
          <p:cNvSpPr/>
          <p:nvPr/>
        </p:nvSpPr>
        <p:spPr>
          <a:xfrm>
            <a:off x="1151255" y="1898650"/>
            <a:ext cx="7785735" cy="16656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p:nvPr>
        </p:nvSpPr>
        <p:spPr>
          <a:xfrm>
            <a:off x="685800" y="260350"/>
            <a:ext cx="7848600" cy="762000"/>
          </a:xfrm>
        </p:spPr>
        <p:txBody>
          <a:bodyPr vert="horz" wrap="square" lIns="91440" tIns="45720" rIns="91440" bIns="45720" anchor="t"/>
          <a:lstStyle/>
          <a:p>
            <a:pPr eaLnBrk="1" hangingPunct="1"/>
            <a:r>
              <a:rPr lang="zh-CN" altLang="en-US" dirty="0"/>
              <a:t>二叉链存储结构的二叉树</a:t>
            </a:r>
            <a:endParaRPr lang="zh-CN" altLang="zh-CN" dirty="0"/>
          </a:p>
        </p:txBody>
      </p:sp>
      <p:grpSp>
        <p:nvGrpSpPr>
          <p:cNvPr id="2" name="Group 3"/>
          <p:cNvGrpSpPr/>
          <p:nvPr/>
        </p:nvGrpSpPr>
        <p:grpSpPr bwMode="auto">
          <a:xfrm>
            <a:off x="1295400" y="1371600"/>
            <a:ext cx="2111375" cy="3209925"/>
            <a:chOff x="703" y="2015"/>
            <a:chExt cx="1022" cy="1672"/>
          </a:xfrm>
          <a:solidFill>
            <a:schemeClr val="bg1"/>
          </a:solidFill>
        </p:grpSpPr>
        <p:sp>
          <p:nvSpPr>
            <p:cNvPr id="523268" name="Oval 4"/>
            <p:cNvSpPr>
              <a:spLocks noChangeArrowheads="1"/>
            </p:cNvSpPr>
            <p:nvPr/>
          </p:nvSpPr>
          <p:spPr bwMode="auto">
            <a:xfrm>
              <a:off x="1222" y="2015"/>
              <a:ext cx="255" cy="224"/>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a:t>
              </a:r>
            </a:p>
          </p:txBody>
        </p:sp>
        <p:sp>
          <p:nvSpPr>
            <p:cNvPr id="523269" name="Oval 5"/>
            <p:cNvSpPr>
              <a:spLocks noChangeArrowheads="1"/>
            </p:cNvSpPr>
            <p:nvPr/>
          </p:nvSpPr>
          <p:spPr bwMode="auto">
            <a:xfrm>
              <a:off x="974" y="2367"/>
              <a:ext cx="255" cy="224"/>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B</a:t>
              </a:r>
            </a:p>
          </p:txBody>
        </p:sp>
        <p:sp>
          <p:nvSpPr>
            <p:cNvPr id="523270" name="Oval 6"/>
            <p:cNvSpPr>
              <a:spLocks noChangeArrowheads="1"/>
            </p:cNvSpPr>
            <p:nvPr/>
          </p:nvSpPr>
          <p:spPr bwMode="auto">
            <a:xfrm>
              <a:off x="703" y="2729"/>
              <a:ext cx="255" cy="224"/>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a:t>
              </a:r>
            </a:p>
          </p:txBody>
        </p:sp>
        <p:sp>
          <p:nvSpPr>
            <p:cNvPr id="523271" name="Oval 7"/>
            <p:cNvSpPr>
              <a:spLocks noChangeArrowheads="1"/>
            </p:cNvSpPr>
            <p:nvPr/>
          </p:nvSpPr>
          <p:spPr bwMode="auto">
            <a:xfrm>
              <a:off x="1215" y="2729"/>
              <a:ext cx="255" cy="224"/>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a:t>
              </a:r>
            </a:p>
          </p:txBody>
        </p:sp>
        <p:sp>
          <p:nvSpPr>
            <p:cNvPr id="523272" name="Oval 8"/>
            <p:cNvSpPr>
              <a:spLocks noChangeArrowheads="1"/>
            </p:cNvSpPr>
            <p:nvPr/>
          </p:nvSpPr>
          <p:spPr bwMode="auto">
            <a:xfrm>
              <a:off x="1015" y="3051"/>
              <a:ext cx="255" cy="235"/>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E</a:t>
              </a:r>
            </a:p>
          </p:txBody>
        </p:sp>
        <p:sp>
          <p:nvSpPr>
            <p:cNvPr id="523273" name="Oval 9"/>
            <p:cNvSpPr>
              <a:spLocks noChangeArrowheads="1"/>
            </p:cNvSpPr>
            <p:nvPr/>
          </p:nvSpPr>
          <p:spPr bwMode="auto">
            <a:xfrm>
              <a:off x="1470" y="3051"/>
              <a:ext cx="255" cy="224"/>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F</a:t>
              </a:r>
            </a:p>
          </p:txBody>
        </p:sp>
        <p:sp>
          <p:nvSpPr>
            <p:cNvPr id="523274" name="Oval 10"/>
            <p:cNvSpPr>
              <a:spLocks noChangeArrowheads="1"/>
            </p:cNvSpPr>
            <p:nvPr/>
          </p:nvSpPr>
          <p:spPr bwMode="auto">
            <a:xfrm>
              <a:off x="1225" y="3463"/>
              <a:ext cx="255" cy="224"/>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p>
          </p:txBody>
        </p:sp>
        <p:sp>
          <p:nvSpPr>
            <p:cNvPr id="1464331" name="Line 11"/>
            <p:cNvSpPr>
              <a:spLocks noChangeShapeType="1"/>
            </p:cNvSpPr>
            <p:nvPr/>
          </p:nvSpPr>
          <p:spPr bwMode="auto">
            <a:xfrm flipH="1">
              <a:off x="1156" y="2200"/>
              <a:ext cx="111" cy="189"/>
            </a:xfrm>
            <a:prstGeom prst="line">
              <a:avLst/>
            </a:prstGeom>
            <a:grpFill/>
            <a:ln w="28575">
              <a:solidFill>
                <a:schemeClr val="tx1"/>
              </a:solidFill>
              <a:round/>
            </a:ln>
            <a:effec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4332" name="Line 12"/>
            <p:cNvSpPr>
              <a:spLocks noChangeShapeType="1"/>
            </p:cNvSpPr>
            <p:nvPr/>
          </p:nvSpPr>
          <p:spPr bwMode="auto">
            <a:xfrm flipH="1">
              <a:off x="911" y="2566"/>
              <a:ext cx="121" cy="189"/>
            </a:xfrm>
            <a:prstGeom prst="line">
              <a:avLst/>
            </a:prstGeom>
            <a:grp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4333" name="Line 13"/>
            <p:cNvSpPr>
              <a:spLocks noChangeShapeType="1"/>
            </p:cNvSpPr>
            <p:nvPr/>
          </p:nvSpPr>
          <p:spPr bwMode="auto">
            <a:xfrm>
              <a:off x="1189" y="2566"/>
              <a:ext cx="134" cy="189"/>
            </a:xfrm>
            <a:prstGeom prst="line">
              <a:avLst/>
            </a:prstGeom>
            <a:grp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4334" name="Line 14"/>
            <p:cNvSpPr>
              <a:spLocks noChangeShapeType="1"/>
            </p:cNvSpPr>
            <p:nvPr/>
          </p:nvSpPr>
          <p:spPr bwMode="auto">
            <a:xfrm flipH="1">
              <a:off x="1211" y="2955"/>
              <a:ext cx="78" cy="145"/>
            </a:xfrm>
            <a:prstGeom prst="line">
              <a:avLst/>
            </a:prstGeom>
            <a:grp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4335" name="Line 15"/>
            <p:cNvSpPr>
              <a:spLocks noChangeShapeType="1"/>
            </p:cNvSpPr>
            <p:nvPr/>
          </p:nvSpPr>
          <p:spPr bwMode="auto">
            <a:xfrm>
              <a:off x="1411" y="2933"/>
              <a:ext cx="112" cy="146"/>
            </a:xfrm>
            <a:prstGeom prst="line">
              <a:avLst/>
            </a:prstGeom>
            <a:grpFill/>
            <a:ln w="28575">
              <a:solidFill>
                <a:schemeClr val="tx1"/>
              </a:solidFill>
              <a:round/>
            </a:ln>
            <a:effec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4336" name="Line 16"/>
            <p:cNvSpPr>
              <a:spLocks noChangeShapeType="1"/>
            </p:cNvSpPr>
            <p:nvPr/>
          </p:nvSpPr>
          <p:spPr bwMode="auto">
            <a:xfrm>
              <a:off x="1178" y="3277"/>
              <a:ext cx="133" cy="189"/>
            </a:xfrm>
            <a:prstGeom prst="line">
              <a:avLst/>
            </a:prstGeom>
            <a:grp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grpSp>
        <p:nvGrpSpPr>
          <p:cNvPr id="3" name="Group 17"/>
          <p:cNvGrpSpPr/>
          <p:nvPr/>
        </p:nvGrpSpPr>
        <p:grpSpPr>
          <a:xfrm>
            <a:off x="4700588" y="1600200"/>
            <a:ext cx="3529012" cy="3413125"/>
            <a:chOff x="2540" y="1809"/>
            <a:chExt cx="2223" cy="2150"/>
          </a:xfrm>
        </p:grpSpPr>
        <p:grpSp>
          <p:nvGrpSpPr>
            <p:cNvPr id="101397" name="Group 18"/>
            <p:cNvGrpSpPr/>
            <p:nvPr/>
          </p:nvGrpSpPr>
          <p:grpSpPr>
            <a:xfrm>
              <a:off x="3289" y="1809"/>
              <a:ext cx="778" cy="256"/>
              <a:chOff x="1700" y="2033"/>
              <a:chExt cx="778" cy="256"/>
            </a:xfrm>
          </p:grpSpPr>
          <p:sp>
            <p:nvSpPr>
              <p:cNvPr id="101422" name="Rectangle 19"/>
              <p:cNvSpPr/>
              <p:nvPr/>
            </p:nvSpPr>
            <p:spPr>
              <a:xfrm>
                <a:off x="1700" y="2033"/>
                <a:ext cx="778" cy="256"/>
              </a:xfrm>
              <a:prstGeom prst="rect">
                <a:avLst/>
              </a:prstGeom>
              <a:no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latin typeface="Times New Roman" panose="02020603050405020304" pitchFamily="18" charset="0"/>
                  </a:rPr>
                  <a:t>       A</a:t>
                </a:r>
              </a:p>
            </p:txBody>
          </p:sp>
          <p:sp>
            <p:nvSpPr>
              <p:cNvPr id="1464340" name="Line 20"/>
              <p:cNvSpPr>
                <a:spLocks noChangeShapeType="1"/>
              </p:cNvSpPr>
              <p:nvPr/>
            </p:nvSpPr>
            <p:spPr bwMode="auto">
              <a:xfrm>
                <a:off x="1934" y="2033"/>
                <a:ext cx="0" cy="256"/>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4341" name="Line 21"/>
              <p:cNvSpPr>
                <a:spLocks noChangeShapeType="1"/>
              </p:cNvSpPr>
              <p:nvPr/>
            </p:nvSpPr>
            <p:spPr bwMode="auto">
              <a:xfrm>
                <a:off x="2212" y="2033"/>
                <a:ext cx="0" cy="256"/>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grpSp>
          <p:nvGrpSpPr>
            <p:cNvPr id="101398" name="Group 22"/>
            <p:cNvGrpSpPr/>
            <p:nvPr/>
          </p:nvGrpSpPr>
          <p:grpSpPr>
            <a:xfrm>
              <a:off x="2819" y="2217"/>
              <a:ext cx="778" cy="256"/>
              <a:chOff x="1700" y="2033"/>
              <a:chExt cx="778" cy="256"/>
            </a:xfrm>
          </p:grpSpPr>
          <p:sp>
            <p:nvSpPr>
              <p:cNvPr id="101419" name="Rectangle 23"/>
              <p:cNvSpPr/>
              <p:nvPr/>
            </p:nvSpPr>
            <p:spPr>
              <a:xfrm>
                <a:off x="1700" y="2033"/>
                <a:ext cx="778" cy="256"/>
              </a:xfrm>
              <a:prstGeom prst="rect">
                <a:avLst/>
              </a:prstGeom>
              <a:no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latin typeface="Times New Roman" panose="02020603050405020304" pitchFamily="18" charset="0"/>
                  </a:rPr>
                  <a:t>B</a:t>
                </a:r>
              </a:p>
            </p:txBody>
          </p:sp>
          <p:sp>
            <p:nvSpPr>
              <p:cNvPr id="1464344" name="Line 24"/>
              <p:cNvSpPr>
                <a:spLocks noChangeShapeType="1"/>
              </p:cNvSpPr>
              <p:nvPr/>
            </p:nvSpPr>
            <p:spPr bwMode="auto">
              <a:xfrm>
                <a:off x="1934" y="2033"/>
                <a:ext cx="0" cy="256"/>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4345" name="Line 25"/>
              <p:cNvSpPr>
                <a:spLocks noChangeShapeType="1"/>
              </p:cNvSpPr>
              <p:nvPr/>
            </p:nvSpPr>
            <p:spPr bwMode="auto">
              <a:xfrm>
                <a:off x="2212" y="2033"/>
                <a:ext cx="0" cy="256"/>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grpSp>
          <p:nvGrpSpPr>
            <p:cNvPr id="101399" name="Group 26"/>
            <p:cNvGrpSpPr/>
            <p:nvPr/>
          </p:nvGrpSpPr>
          <p:grpSpPr>
            <a:xfrm>
              <a:off x="2540" y="2717"/>
              <a:ext cx="778" cy="256"/>
              <a:chOff x="1700" y="2033"/>
              <a:chExt cx="778" cy="256"/>
            </a:xfrm>
          </p:grpSpPr>
          <p:sp>
            <p:nvSpPr>
              <p:cNvPr id="101416" name="Rectangle 27"/>
              <p:cNvSpPr/>
              <p:nvPr/>
            </p:nvSpPr>
            <p:spPr>
              <a:xfrm>
                <a:off x="1700" y="2033"/>
                <a:ext cx="778" cy="256"/>
              </a:xfrm>
              <a:prstGeom prst="rect">
                <a:avLst/>
              </a:prstGeom>
              <a:no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latin typeface="Times New Roman" panose="02020603050405020304" pitchFamily="18" charset="0"/>
                  </a:rPr>
                  <a:t>       C</a:t>
                </a:r>
              </a:p>
            </p:txBody>
          </p:sp>
          <p:sp>
            <p:nvSpPr>
              <p:cNvPr id="1464348" name="Line 28"/>
              <p:cNvSpPr>
                <a:spLocks noChangeShapeType="1"/>
              </p:cNvSpPr>
              <p:nvPr/>
            </p:nvSpPr>
            <p:spPr bwMode="auto">
              <a:xfrm>
                <a:off x="1934" y="2033"/>
                <a:ext cx="0" cy="256"/>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4349" name="Line 29"/>
              <p:cNvSpPr>
                <a:spLocks noChangeShapeType="1"/>
              </p:cNvSpPr>
              <p:nvPr/>
            </p:nvSpPr>
            <p:spPr bwMode="auto">
              <a:xfrm>
                <a:off x="2212" y="2033"/>
                <a:ext cx="0" cy="256"/>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grpSp>
          <p:nvGrpSpPr>
            <p:cNvPr id="101400" name="Group 30"/>
            <p:cNvGrpSpPr/>
            <p:nvPr/>
          </p:nvGrpSpPr>
          <p:grpSpPr>
            <a:xfrm>
              <a:off x="3497" y="2716"/>
              <a:ext cx="778" cy="256"/>
              <a:chOff x="1700" y="2033"/>
              <a:chExt cx="778" cy="256"/>
            </a:xfrm>
          </p:grpSpPr>
          <p:sp>
            <p:nvSpPr>
              <p:cNvPr id="101413" name="Rectangle 31"/>
              <p:cNvSpPr/>
              <p:nvPr/>
            </p:nvSpPr>
            <p:spPr>
              <a:xfrm>
                <a:off x="1700" y="2033"/>
                <a:ext cx="778" cy="256"/>
              </a:xfrm>
              <a:prstGeom prst="rect">
                <a:avLst/>
              </a:prstGeom>
              <a:no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latin typeface="Times New Roman" panose="02020603050405020304" pitchFamily="18" charset="0"/>
                  </a:rPr>
                  <a:t>       D</a:t>
                </a:r>
              </a:p>
            </p:txBody>
          </p:sp>
          <p:sp>
            <p:nvSpPr>
              <p:cNvPr id="1464352" name="Line 32"/>
              <p:cNvSpPr>
                <a:spLocks noChangeShapeType="1"/>
              </p:cNvSpPr>
              <p:nvPr/>
            </p:nvSpPr>
            <p:spPr bwMode="auto">
              <a:xfrm>
                <a:off x="1934" y="2033"/>
                <a:ext cx="0" cy="256"/>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4353" name="Line 33"/>
              <p:cNvSpPr>
                <a:spLocks noChangeShapeType="1"/>
              </p:cNvSpPr>
              <p:nvPr/>
            </p:nvSpPr>
            <p:spPr bwMode="auto">
              <a:xfrm>
                <a:off x="2212" y="2033"/>
                <a:ext cx="0" cy="256"/>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grpSp>
          <p:nvGrpSpPr>
            <p:cNvPr id="101401" name="Group 34"/>
            <p:cNvGrpSpPr/>
            <p:nvPr/>
          </p:nvGrpSpPr>
          <p:grpSpPr>
            <a:xfrm>
              <a:off x="3052" y="3226"/>
              <a:ext cx="778" cy="256"/>
              <a:chOff x="1700" y="2033"/>
              <a:chExt cx="778" cy="256"/>
            </a:xfrm>
          </p:grpSpPr>
          <p:sp>
            <p:nvSpPr>
              <p:cNvPr id="101410" name="Rectangle 35"/>
              <p:cNvSpPr/>
              <p:nvPr/>
            </p:nvSpPr>
            <p:spPr>
              <a:xfrm>
                <a:off x="1700" y="2033"/>
                <a:ext cx="778" cy="256"/>
              </a:xfrm>
              <a:prstGeom prst="rect">
                <a:avLst/>
              </a:prstGeom>
              <a:no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latin typeface="Times New Roman" panose="02020603050405020304" pitchFamily="18" charset="0"/>
                  </a:rPr>
                  <a:t>       E</a:t>
                </a:r>
              </a:p>
            </p:txBody>
          </p:sp>
          <p:sp>
            <p:nvSpPr>
              <p:cNvPr id="1464356" name="Line 36"/>
              <p:cNvSpPr>
                <a:spLocks noChangeShapeType="1"/>
              </p:cNvSpPr>
              <p:nvPr/>
            </p:nvSpPr>
            <p:spPr bwMode="auto">
              <a:xfrm>
                <a:off x="1934" y="2033"/>
                <a:ext cx="0" cy="256"/>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4357" name="Line 37"/>
              <p:cNvSpPr>
                <a:spLocks noChangeShapeType="1"/>
              </p:cNvSpPr>
              <p:nvPr/>
            </p:nvSpPr>
            <p:spPr bwMode="auto">
              <a:xfrm>
                <a:off x="2212" y="2033"/>
                <a:ext cx="0" cy="256"/>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grpSp>
          <p:nvGrpSpPr>
            <p:cNvPr id="101402" name="Group 38"/>
            <p:cNvGrpSpPr/>
            <p:nvPr/>
          </p:nvGrpSpPr>
          <p:grpSpPr>
            <a:xfrm>
              <a:off x="3985" y="3216"/>
              <a:ext cx="778" cy="256"/>
              <a:chOff x="1700" y="2033"/>
              <a:chExt cx="778" cy="256"/>
            </a:xfrm>
          </p:grpSpPr>
          <p:sp>
            <p:nvSpPr>
              <p:cNvPr id="101407" name="Rectangle 39"/>
              <p:cNvSpPr/>
              <p:nvPr/>
            </p:nvSpPr>
            <p:spPr>
              <a:xfrm>
                <a:off x="1700" y="2033"/>
                <a:ext cx="778" cy="256"/>
              </a:xfrm>
              <a:prstGeom prst="rect">
                <a:avLst/>
              </a:prstGeom>
              <a:no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latin typeface="Times New Roman" panose="02020603050405020304" pitchFamily="18" charset="0"/>
                  </a:rPr>
                  <a:t>       F</a:t>
                </a:r>
              </a:p>
            </p:txBody>
          </p:sp>
          <p:sp>
            <p:nvSpPr>
              <p:cNvPr id="1464360" name="Line 40"/>
              <p:cNvSpPr>
                <a:spLocks noChangeShapeType="1"/>
              </p:cNvSpPr>
              <p:nvPr/>
            </p:nvSpPr>
            <p:spPr bwMode="auto">
              <a:xfrm>
                <a:off x="1934" y="2033"/>
                <a:ext cx="0" cy="256"/>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4361" name="Line 41"/>
              <p:cNvSpPr>
                <a:spLocks noChangeShapeType="1"/>
              </p:cNvSpPr>
              <p:nvPr/>
            </p:nvSpPr>
            <p:spPr bwMode="auto">
              <a:xfrm>
                <a:off x="2212" y="2033"/>
                <a:ext cx="0" cy="256"/>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grpSp>
          <p:nvGrpSpPr>
            <p:cNvPr id="101403" name="Group 42"/>
            <p:cNvGrpSpPr/>
            <p:nvPr/>
          </p:nvGrpSpPr>
          <p:grpSpPr>
            <a:xfrm>
              <a:off x="3517" y="3703"/>
              <a:ext cx="778" cy="256"/>
              <a:chOff x="1700" y="2033"/>
              <a:chExt cx="778" cy="256"/>
            </a:xfrm>
          </p:grpSpPr>
          <p:sp>
            <p:nvSpPr>
              <p:cNvPr id="101404" name="Rectangle 43"/>
              <p:cNvSpPr/>
              <p:nvPr/>
            </p:nvSpPr>
            <p:spPr>
              <a:xfrm>
                <a:off x="1700" y="2033"/>
                <a:ext cx="778" cy="256"/>
              </a:xfrm>
              <a:prstGeom prst="rect">
                <a:avLst/>
              </a:prstGeom>
              <a:no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latin typeface="Times New Roman" panose="02020603050405020304" pitchFamily="18" charset="0"/>
                  </a:rPr>
                  <a:t>       G</a:t>
                </a:r>
              </a:p>
            </p:txBody>
          </p:sp>
          <p:sp>
            <p:nvSpPr>
              <p:cNvPr id="1464364" name="Line 44"/>
              <p:cNvSpPr>
                <a:spLocks noChangeShapeType="1"/>
              </p:cNvSpPr>
              <p:nvPr/>
            </p:nvSpPr>
            <p:spPr bwMode="auto">
              <a:xfrm>
                <a:off x="1934" y="2033"/>
                <a:ext cx="0" cy="256"/>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4365" name="Line 45"/>
              <p:cNvSpPr>
                <a:spLocks noChangeShapeType="1"/>
              </p:cNvSpPr>
              <p:nvPr/>
            </p:nvSpPr>
            <p:spPr bwMode="auto">
              <a:xfrm>
                <a:off x="2212" y="2033"/>
                <a:ext cx="0" cy="256"/>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grpSp>
      <p:sp>
        <p:nvSpPr>
          <p:cNvPr id="1464366" name="Line 46"/>
          <p:cNvSpPr>
            <a:spLocks noChangeShapeType="1"/>
          </p:cNvSpPr>
          <p:nvPr/>
        </p:nvSpPr>
        <p:spPr bwMode="auto">
          <a:xfrm flipH="1">
            <a:off x="5802313" y="1884363"/>
            <a:ext cx="228600" cy="369888"/>
          </a:xfrm>
          <a:prstGeom prst="line">
            <a:avLst/>
          </a:prstGeom>
          <a:noFill/>
          <a:ln w="28575">
            <a:solidFill>
              <a:srgbClr val="FF0000"/>
            </a:solidFill>
            <a:round/>
            <a:tailEnd type="stealth" w="sm" len="lg"/>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4367" name="Line 47"/>
          <p:cNvSpPr>
            <a:spLocks noChangeShapeType="1"/>
          </p:cNvSpPr>
          <p:nvPr/>
        </p:nvSpPr>
        <p:spPr bwMode="auto">
          <a:xfrm flipH="1">
            <a:off x="5167313" y="2571750"/>
            <a:ext cx="176213" cy="476250"/>
          </a:xfrm>
          <a:prstGeom prst="line">
            <a:avLst/>
          </a:prstGeom>
          <a:noFill/>
          <a:ln w="28575">
            <a:solidFill>
              <a:srgbClr val="FF0000"/>
            </a:solidFill>
            <a:round/>
            <a:tailEnd type="stealth" w="sm" len="lg"/>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4368" name="Line 48"/>
          <p:cNvSpPr>
            <a:spLocks noChangeShapeType="1"/>
          </p:cNvSpPr>
          <p:nvPr/>
        </p:nvSpPr>
        <p:spPr bwMode="auto">
          <a:xfrm>
            <a:off x="6226175" y="2519363"/>
            <a:ext cx="511175" cy="528638"/>
          </a:xfrm>
          <a:prstGeom prst="line">
            <a:avLst/>
          </a:prstGeom>
          <a:noFill/>
          <a:ln w="28575">
            <a:solidFill>
              <a:srgbClr val="FF0000"/>
            </a:solidFill>
            <a:round/>
            <a:tailEnd type="stealth" w="sm" len="lg"/>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4369" name="Line 49"/>
          <p:cNvSpPr>
            <a:spLocks noChangeShapeType="1"/>
          </p:cNvSpPr>
          <p:nvPr/>
        </p:nvSpPr>
        <p:spPr bwMode="auto">
          <a:xfrm flipH="1">
            <a:off x="6119813" y="3278188"/>
            <a:ext cx="282575" cy="563563"/>
          </a:xfrm>
          <a:prstGeom prst="line">
            <a:avLst/>
          </a:prstGeom>
          <a:noFill/>
          <a:ln w="28575">
            <a:solidFill>
              <a:srgbClr val="FF0000"/>
            </a:solidFill>
            <a:round/>
            <a:tailEnd type="stealth" w="sm" len="lg"/>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4370" name="Line 50"/>
          <p:cNvSpPr>
            <a:spLocks noChangeShapeType="1"/>
          </p:cNvSpPr>
          <p:nvPr/>
        </p:nvSpPr>
        <p:spPr bwMode="auto">
          <a:xfrm>
            <a:off x="7231063" y="3278188"/>
            <a:ext cx="317500" cy="563563"/>
          </a:xfrm>
          <a:prstGeom prst="line">
            <a:avLst/>
          </a:prstGeom>
          <a:noFill/>
          <a:ln w="28575">
            <a:solidFill>
              <a:srgbClr val="FF0000"/>
            </a:solidFill>
            <a:round/>
            <a:tailEnd type="stealth" w="sm" len="lg"/>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4371" name="Line 51"/>
          <p:cNvSpPr>
            <a:spLocks noChangeShapeType="1"/>
          </p:cNvSpPr>
          <p:nvPr/>
        </p:nvSpPr>
        <p:spPr bwMode="auto">
          <a:xfrm>
            <a:off x="6489700" y="4159250"/>
            <a:ext cx="317500" cy="458788"/>
          </a:xfrm>
          <a:prstGeom prst="line">
            <a:avLst/>
          </a:prstGeom>
          <a:noFill/>
          <a:ln w="28575">
            <a:solidFill>
              <a:srgbClr val="FF0000"/>
            </a:solidFill>
            <a:round/>
            <a:tailEnd type="stealth" w="sm" len="lg"/>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4372" name="Text Box 52"/>
          <p:cNvSpPr txBox="1"/>
          <p:nvPr/>
        </p:nvSpPr>
        <p:spPr>
          <a:xfrm>
            <a:off x="6713538" y="1616075"/>
            <a:ext cx="331787" cy="3968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latin typeface="Times New Roman" panose="02020603050405020304" pitchFamily="18" charset="0"/>
              </a:rPr>
              <a:t>^</a:t>
            </a:r>
          </a:p>
        </p:txBody>
      </p:sp>
      <p:sp>
        <p:nvSpPr>
          <p:cNvPr id="1464373" name="Text Box 53"/>
          <p:cNvSpPr txBox="1"/>
          <p:nvPr/>
        </p:nvSpPr>
        <p:spPr>
          <a:xfrm>
            <a:off x="4713288" y="3044825"/>
            <a:ext cx="331787" cy="3968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latin typeface="Times New Roman" panose="02020603050405020304" pitchFamily="18" charset="0"/>
              </a:rPr>
              <a:t>^</a:t>
            </a:r>
          </a:p>
        </p:txBody>
      </p:sp>
      <p:sp>
        <p:nvSpPr>
          <p:cNvPr id="1464374" name="Text Box 54"/>
          <p:cNvSpPr txBox="1"/>
          <p:nvPr/>
        </p:nvSpPr>
        <p:spPr>
          <a:xfrm>
            <a:off x="5570538" y="3044825"/>
            <a:ext cx="331787" cy="3968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latin typeface="Times New Roman" panose="02020603050405020304" pitchFamily="18" charset="0"/>
              </a:rPr>
              <a:t>^</a:t>
            </a:r>
          </a:p>
        </p:txBody>
      </p:sp>
      <p:sp>
        <p:nvSpPr>
          <p:cNvPr id="1464375" name="Text Box 55"/>
          <p:cNvSpPr txBox="1"/>
          <p:nvPr/>
        </p:nvSpPr>
        <p:spPr>
          <a:xfrm>
            <a:off x="5551488" y="3863975"/>
            <a:ext cx="331787" cy="3968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latin typeface="Times New Roman" panose="02020603050405020304" pitchFamily="18" charset="0"/>
              </a:rPr>
              <a:t>^</a:t>
            </a:r>
          </a:p>
        </p:txBody>
      </p:sp>
      <p:sp>
        <p:nvSpPr>
          <p:cNvPr id="1464376" name="Text Box 56"/>
          <p:cNvSpPr txBox="1"/>
          <p:nvPr/>
        </p:nvSpPr>
        <p:spPr>
          <a:xfrm>
            <a:off x="7018338" y="3844925"/>
            <a:ext cx="331787" cy="3968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latin typeface="Times New Roman" panose="02020603050405020304" pitchFamily="18" charset="0"/>
              </a:rPr>
              <a:t>^</a:t>
            </a:r>
          </a:p>
        </p:txBody>
      </p:sp>
      <p:sp>
        <p:nvSpPr>
          <p:cNvPr id="1464377" name="Text Box 57"/>
          <p:cNvSpPr txBox="1"/>
          <p:nvPr/>
        </p:nvSpPr>
        <p:spPr>
          <a:xfrm>
            <a:off x="7856538" y="3844925"/>
            <a:ext cx="331787" cy="3968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latin typeface="Times New Roman" panose="02020603050405020304" pitchFamily="18" charset="0"/>
              </a:rPr>
              <a:t>^</a:t>
            </a:r>
          </a:p>
        </p:txBody>
      </p:sp>
      <p:sp>
        <p:nvSpPr>
          <p:cNvPr id="1464378" name="Text Box 58"/>
          <p:cNvSpPr txBox="1"/>
          <p:nvPr/>
        </p:nvSpPr>
        <p:spPr>
          <a:xfrm>
            <a:off x="6275388" y="4645025"/>
            <a:ext cx="331787" cy="3968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latin typeface="Times New Roman" panose="02020603050405020304" pitchFamily="18" charset="0"/>
              </a:rPr>
              <a:t>^</a:t>
            </a:r>
          </a:p>
        </p:txBody>
      </p:sp>
      <p:sp>
        <p:nvSpPr>
          <p:cNvPr id="1464379" name="Text Box 59"/>
          <p:cNvSpPr txBox="1"/>
          <p:nvPr/>
        </p:nvSpPr>
        <p:spPr>
          <a:xfrm>
            <a:off x="7113588" y="4625975"/>
            <a:ext cx="331787" cy="3968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latin typeface="Times New Roman" panose="02020603050405020304" pitchFamily="18" charset="0"/>
              </a:rPr>
              <a:t>^</a:t>
            </a:r>
          </a:p>
        </p:txBody>
      </p:sp>
      <p:sp>
        <p:nvSpPr>
          <p:cNvPr id="1464380" name="Text Box 60"/>
          <p:cNvSpPr txBox="1"/>
          <p:nvPr/>
        </p:nvSpPr>
        <p:spPr>
          <a:xfrm>
            <a:off x="1258888" y="5300663"/>
            <a:ext cx="7010400" cy="762000"/>
          </a:xfrm>
          <a:prstGeom prst="rect">
            <a:avLst/>
          </a:prstGeom>
          <a:solidFill>
            <a:srgbClr val="CCFFFF"/>
          </a:solidFill>
          <a:ln w="38100" cap="flat" cmpd="sng">
            <a:solidFill>
              <a:srgbClr val="FF6600"/>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zh-CN" altLang="en-US" sz="2400" dirty="0">
                <a:solidFill>
                  <a:srgbClr val="000000"/>
                </a:solidFill>
                <a:latin typeface="黑体" panose="02010609060101010101" pitchFamily="49" charset="-122"/>
              </a:rPr>
              <a:t>在</a:t>
            </a:r>
            <a:r>
              <a:rPr lang="en-US" altLang="zh-CN" sz="2400" dirty="0">
                <a:solidFill>
                  <a:srgbClr val="000000"/>
                </a:solidFill>
                <a:latin typeface="黑体" panose="02010609060101010101" pitchFamily="49" charset="-122"/>
              </a:rPr>
              <a:t>n</a:t>
            </a:r>
            <a:r>
              <a:rPr lang="zh-CN" altLang="zh-CN" sz="2400" dirty="0">
                <a:solidFill>
                  <a:srgbClr val="000000"/>
                </a:solidFill>
                <a:latin typeface="黑体" panose="02010609060101010101" pitchFamily="49" charset="-122"/>
              </a:rPr>
              <a:t>个结点的二叉链表中，有</a:t>
            </a:r>
            <a:r>
              <a:rPr lang="en-US" altLang="zh-CN" sz="2400" dirty="0">
                <a:solidFill>
                  <a:srgbClr val="000000"/>
                </a:solidFill>
                <a:latin typeface="黑体" panose="02010609060101010101" pitchFamily="49" charset="-122"/>
              </a:rPr>
              <a:t>n+1</a:t>
            </a:r>
            <a:r>
              <a:rPr lang="zh-CN" altLang="zh-CN" sz="2400" dirty="0">
                <a:solidFill>
                  <a:srgbClr val="000000"/>
                </a:solidFill>
                <a:latin typeface="黑体" panose="02010609060101010101" pitchFamily="49" charset="-122"/>
              </a:rPr>
              <a:t>个空指针域</a:t>
            </a:r>
            <a:r>
              <a:rPr lang="zh-CN" altLang="en-US" sz="2400" dirty="0">
                <a:solidFill>
                  <a:srgbClr val="000000"/>
                </a:solidFill>
                <a:latin typeface="黑体" panose="02010609060101010101" pitchFamily="49" charset="-122"/>
              </a:rPr>
              <a:t>。</a:t>
            </a:r>
          </a:p>
        </p:txBody>
      </p:sp>
      <p:sp>
        <p:nvSpPr>
          <p:cNvPr id="1464381" name="Freeform 61"/>
          <p:cNvSpPr/>
          <p:nvPr/>
        </p:nvSpPr>
        <p:spPr bwMode="auto">
          <a:xfrm>
            <a:off x="6172200" y="1219200"/>
            <a:ext cx="304800" cy="381000"/>
          </a:xfrm>
          <a:custGeom>
            <a:avLst/>
            <a:gdLst/>
            <a:ahLst/>
            <a:cxnLst>
              <a:cxn ang="0">
                <a:pos x="0" y="0"/>
              </a:cxn>
              <a:cxn ang="0">
                <a:pos x="48" y="96"/>
              </a:cxn>
              <a:cxn ang="0">
                <a:pos x="240" y="96"/>
              </a:cxn>
              <a:cxn ang="0">
                <a:pos x="288" y="240"/>
              </a:cxn>
            </a:cxnLst>
            <a:rect l="0" t="0" r="r" b="b"/>
            <a:pathLst>
              <a:path w="288" h="240">
                <a:moveTo>
                  <a:pt x="0" y="0"/>
                </a:moveTo>
                <a:cubicBezTo>
                  <a:pt x="4" y="40"/>
                  <a:pt x="8" y="80"/>
                  <a:pt x="48" y="96"/>
                </a:cubicBezTo>
                <a:cubicBezTo>
                  <a:pt x="88" y="112"/>
                  <a:pt x="200" y="72"/>
                  <a:pt x="240" y="96"/>
                </a:cubicBezTo>
                <a:cubicBezTo>
                  <a:pt x="280" y="120"/>
                  <a:pt x="284" y="180"/>
                  <a:pt x="288" y="240"/>
                </a:cubicBezTo>
              </a:path>
            </a:pathLst>
          </a:custGeom>
          <a:noFill/>
          <a:ln w="28575" cap="flat" cmpd="sng">
            <a:solidFill>
              <a:srgbClr val="FF0000"/>
            </a:solidFill>
            <a:prstDash val="solid"/>
            <a:miter lim="800000"/>
            <a:headEnd type="none" w="med" len="med"/>
            <a:tailEnd type="stealth" w="sm" len="lg"/>
          </a:ln>
          <a:effectLst/>
        </p:spPr>
        <p:txBody>
          <a:bodyPr wrap="none"/>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464366"/>
                                        </p:tgtEl>
                                        <p:attrNameLst>
                                          <p:attrName>style.visibility</p:attrName>
                                        </p:attrNameLst>
                                      </p:cBhvr>
                                      <p:to>
                                        <p:strVal val="visible"/>
                                      </p:to>
                                    </p:set>
                                    <p:animEffect transition="in" filter="box(out)">
                                      <p:cBhvr>
                                        <p:cTn id="17" dur="500"/>
                                        <p:tgtEl>
                                          <p:spTgt spid="146436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64372">
                                            <p:txEl>
                                              <p:pRg st="0" end="0"/>
                                            </p:txEl>
                                          </p:spTgt>
                                        </p:tgtEl>
                                        <p:attrNameLst>
                                          <p:attrName>style.visibility</p:attrName>
                                        </p:attrNameLst>
                                      </p:cBhvr>
                                      <p:to>
                                        <p:strVal val="visible"/>
                                      </p:to>
                                    </p:set>
                                    <p:animEffect transition="in" filter="box(out)">
                                      <p:cBhvr>
                                        <p:cTn id="22" dur="500"/>
                                        <p:tgtEl>
                                          <p:spTgt spid="146437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464367"/>
                                        </p:tgtEl>
                                        <p:attrNameLst>
                                          <p:attrName>style.visibility</p:attrName>
                                        </p:attrNameLst>
                                      </p:cBhvr>
                                      <p:to>
                                        <p:strVal val="visible"/>
                                      </p:to>
                                    </p:set>
                                    <p:animEffect transition="in" filter="box(out)">
                                      <p:cBhvr>
                                        <p:cTn id="27" dur="500"/>
                                        <p:tgtEl>
                                          <p:spTgt spid="146436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464368"/>
                                        </p:tgtEl>
                                        <p:attrNameLst>
                                          <p:attrName>style.visibility</p:attrName>
                                        </p:attrNameLst>
                                      </p:cBhvr>
                                      <p:to>
                                        <p:strVal val="visible"/>
                                      </p:to>
                                    </p:set>
                                    <p:animEffect transition="in" filter="box(out)">
                                      <p:cBhvr>
                                        <p:cTn id="32" dur="500"/>
                                        <p:tgtEl>
                                          <p:spTgt spid="146436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464373">
                                            <p:txEl>
                                              <p:pRg st="0" end="0"/>
                                            </p:txEl>
                                          </p:spTgt>
                                        </p:tgtEl>
                                        <p:attrNameLst>
                                          <p:attrName>style.visibility</p:attrName>
                                        </p:attrNameLst>
                                      </p:cBhvr>
                                      <p:to>
                                        <p:strVal val="visible"/>
                                      </p:to>
                                    </p:set>
                                    <p:animEffect transition="in" filter="box(out)">
                                      <p:cBhvr>
                                        <p:cTn id="37" dur="500"/>
                                        <p:tgtEl>
                                          <p:spTgt spid="146437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464374">
                                            <p:txEl>
                                              <p:pRg st="0" end="0"/>
                                            </p:txEl>
                                          </p:spTgt>
                                        </p:tgtEl>
                                        <p:attrNameLst>
                                          <p:attrName>style.visibility</p:attrName>
                                        </p:attrNameLst>
                                      </p:cBhvr>
                                      <p:to>
                                        <p:strVal val="visible"/>
                                      </p:to>
                                    </p:set>
                                    <p:animEffect transition="in" filter="box(out)">
                                      <p:cBhvr>
                                        <p:cTn id="42" dur="500"/>
                                        <p:tgtEl>
                                          <p:spTgt spid="146437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1464369"/>
                                        </p:tgtEl>
                                        <p:attrNameLst>
                                          <p:attrName>style.visibility</p:attrName>
                                        </p:attrNameLst>
                                      </p:cBhvr>
                                      <p:to>
                                        <p:strVal val="visible"/>
                                      </p:to>
                                    </p:set>
                                    <p:animEffect transition="in" filter="box(out)">
                                      <p:cBhvr>
                                        <p:cTn id="47" dur="500"/>
                                        <p:tgtEl>
                                          <p:spTgt spid="1464369"/>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1464370"/>
                                        </p:tgtEl>
                                        <p:attrNameLst>
                                          <p:attrName>style.visibility</p:attrName>
                                        </p:attrNameLst>
                                      </p:cBhvr>
                                      <p:to>
                                        <p:strVal val="visible"/>
                                      </p:to>
                                    </p:set>
                                    <p:animEffect transition="in" filter="box(out)">
                                      <p:cBhvr>
                                        <p:cTn id="52" dur="500"/>
                                        <p:tgtEl>
                                          <p:spTgt spid="1464370"/>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464375">
                                            <p:txEl>
                                              <p:pRg st="0" end="0"/>
                                            </p:txEl>
                                          </p:spTgt>
                                        </p:tgtEl>
                                        <p:attrNameLst>
                                          <p:attrName>style.visibility</p:attrName>
                                        </p:attrNameLst>
                                      </p:cBhvr>
                                      <p:to>
                                        <p:strVal val="visible"/>
                                      </p:to>
                                    </p:set>
                                    <p:animEffect transition="in" filter="box(out)">
                                      <p:cBhvr>
                                        <p:cTn id="57" dur="500"/>
                                        <p:tgtEl>
                                          <p:spTgt spid="1464375">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1464371"/>
                                        </p:tgtEl>
                                        <p:attrNameLst>
                                          <p:attrName>style.visibility</p:attrName>
                                        </p:attrNameLst>
                                      </p:cBhvr>
                                      <p:to>
                                        <p:strVal val="visible"/>
                                      </p:to>
                                    </p:set>
                                    <p:animEffect transition="in" filter="box(out)">
                                      <p:cBhvr>
                                        <p:cTn id="62" dur="500"/>
                                        <p:tgtEl>
                                          <p:spTgt spid="1464371"/>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1464376">
                                            <p:txEl>
                                              <p:pRg st="0" end="0"/>
                                            </p:txEl>
                                          </p:spTgt>
                                        </p:tgtEl>
                                        <p:attrNameLst>
                                          <p:attrName>style.visibility</p:attrName>
                                        </p:attrNameLst>
                                      </p:cBhvr>
                                      <p:to>
                                        <p:strVal val="visible"/>
                                      </p:to>
                                    </p:set>
                                    <p:animEffect transition="in" filter="box(out)">
                                      <p:cBhvr>
                                        <p:cTn id="67" dur="500"/>
                                        <p:tgtEl>
                                          <p:spTgt spid="1464376">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464377">
                                            <p:txEl>
                                              <p:pRg st="0" end="0"/>
                                            </p:txEl>
                                          </p:spTgt>
                                        </p:tgtEl>
                                        <p:attrNameLst>
                                          <p:attrName>style.visibility</p:attrName>
                                        </p:attrNameLst>
                                      </p:cBhvr>
                                      <p:to>
                                        <p:strVal val="visible"/>
                                      </p:to>
                                    </p:set>
                                    <p:animEffect transition="in" filter="box(out)">
                                      <p:cBhvr>
                                        <p:cTn id="72" dur="500"/>
                                        <p:tgtEl>
                                          <p:spTgt spid="1464377">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1464378">
                                            <p:txEl>
                                              <p:pRg st="0" end="0"/>
                                            </p:txEl>
                                          </p:spTgt>
                                        </p:tgtEl>
                                        <p:attrNameLst>
                                          <p:attrName>style.visibility</p:attrName>
                                        </p:attrNameLst>
                                      </p:cBhvr>
                                      <p:to>
                                        <p:strVal val="visible"/>
                                      </p:to>
                                    </p:set>
                                    <p:animEffect transition="in" filter="box(out)">
                                      <p:cBhvr>
                                        <p:cTn id="77" dur="500"/>
                                        <p:tgtEl>
                                          <p:spTgt spid="1464378">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464379">
                                            <p:txEl>
                                              <p:pRg st="0" end="0"/>
                                            </p:txEl>
                                          </p:spTgt>
                                        </p:tgtEl>
                                        <p:attrNameLst>
                                          <p:attrName>style.visibility</p:attrName>
                                        </p:attrNameLst>
                                      </p:cBhvr>
                                      <p:to>
                                        <p:strVal val="visible"/>
                                      </p:to>
                                    </p:set>
                                    <p:animEffect transition="in" filter="box(out)">
                                      <p:cBhvr>
                                        <p:cTn id="82" dur="500"/>
                                        <p:tgtEl>
                                          <p:spTgt spid="1464379">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1464381"/>
                                        </p:tgtEl>
                                        <p:attrNameLst>
                                          <p:attrName>style.visibility</p:attrName>
                                        </p:attrNameLst>
                                      </p:cBhvr>
                                      <p:to>
                                        <p:strVal val="visible"/>
                                      </p:to>
                                    </p:set>
                                    <p:animEffect transition="in" filter="wipe(up)">
                                      <p:cBhvr>
                                        <p:cTn id="87" dur="500"/>
                                        <p:tgtEl>
                                          <p:spTgt spid="1464381"/>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464380"/>
                                        </p:tgtEl>
                                        <p:attrNameLst>
                                          <p:attrName>style.visibility</p:attrName>
                                        </p:attrNameLst>
                                      </p:cBhvr>
                                      <p:to>
                                        <p:strVal val="visible"/>
                                      </p:to>
                                    </p:set>
                                    <p:animEffect transition="in" filter="dissolve">
                                      <p:cBhvr>
                                        <p:cTn id="92" dur="500"/>
                                        <p:tgtEl>
                                          <p:spTgt spid="1464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72" grpId="0" build="p"/>
      <p:bldP spid="1464373" grpId="0" build="p"/>
      <p:bldP spid="1464374" grpId="0" build="p"/>
      <p:bldP spid="1464375" grpId="0" build="p"/>
      <p:bldP spid="1464376" grpId="0" build="p"/>
      <p:bldP spid="1464377" grpId="0" build="p"/>
      <p:bldP spid="1464378" grpId="0" build="p"/>
      <p:bldP spid="1464379" grpId="0" build="p"/>
      <p:bldP spid="146438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p:nvPr>
        </p:nvSpPr>
        <p:spPr>
          <a:xfrm>
            <a:off x="0" y="233363"/>
            <a:ext cx="7848600" cy="762000"/>
          </a:xfrm>
        </p:spPr>
        <p:txBody>
          <a:bodyPr vert="horz" wrap="square" lIns="91440" tIns="45720" rIns="91440" bIns="45720" anchor="t"/>
          <a:lstStyle/>
          <a:p>
            <a:pPr eaLnBrk="1" hangingPunct="1"/>
            <a:r>
              <a:rPr lang="zh-CN" altLang="en-US" dirty="0"/>
              <a:t>三叉链存储结构的二叉树</a:t>
            </a:r>
            <a:endParaRPr lang="zh-CN" altLang="zh-CN" dirty="0"/>
          </a:p>
        </p:txBody>
      </p:sp>
      <p:grpSp>
        <p:nvGrpSpPr>
          <p:cNvPr id="2" name="Group 3"/>
          <p:cNvGrpSpPr/>
          <p:nvPr/>
        </p:nvGrpSpPr>
        <p:grpSpPr>
          <a:xfrm>
            <a:off x="3671888" y="2979738"/>
            <a:ext cx="5081587" cy="3576637"/>
            <a:chOff x="2307" y="1809"/>
            <a:chExt cx="3201" cy="2253"/>
          </a:xfrm>
        </p:grpSpPr>
        <p:grpSp>
          <p:nvGrpSpPr>
            <p:cNvPr id="102428" name="Group 4"/>
            <p:cNvGrpSpPr/>
            <p:nvPr/>
          </p:nvGrpSpPr>
          <p:grpSpPr>
            <a:xfrm>
              <a:off x="3289" y="1809"/>
              <a:ext cx="1134" cy="257"/>
              <a:chOff x="3289" y="1809"/>
              <a:chExt cx="1134" cy="257"/>
            </a:xfrm>
          </p:grpSpPr>
          <p:sp>
            <p:nvSpPr>
              <p:cNvPr id="102459" name="Rectangle 5"/>
              <p:cNvSpPr/>
              <p:nvPr/>
            </p:nvSpPr>
            <p:spPr>
              <a:xfrm>
                <a:off x="3289" y="1809"/>
                <a:ext cx="1134" cy="256"/>
              </a:xfrm>
              <a:prstGeom prst="rect">
                <a:avLst/>
              </a:prstGeom>
              <a:no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latin typeface="Times New Roman" panose="02020603050405020304" pitchFamily="18" charset="0"/>
                  </a:rPr>
                  <a:t>       A</a:t>
                </a:r>
              </a:p>
            </p:txBody>
          </p:sp>
          <p:sp>
            <p:nvSpPr>
              <p:cNvPr id="1468422" name="Line 6"/>
              <p:cNvSpPr>
                <a:spLocks noChangeShapeType="1"/>
              </p:cNvSpPr>
              <p:nvPr/>
            </p:nvSpPr>
            <p:spPr bwMode="auto">
              <a:xfrm>
                <a:off x="3563" y="1809"/>
                <a:ext cx="0" cy="256"/>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23" name="Line 7"/>
              <p:cNvSpPr>
                <a:spLocks noChangeShapeType="1"/>
              </p:cNvSpPr>
              <p:nvPr/>
            </p:nvSpPr>
            <p:spPr bwMode="auto">
              <a:xfrm>
                <a:off x="3848" y="1820"/>
                <a:ext cx="0" cy="234"/>
              </a:xfrm>
              <a:prstGeom prst="line">
                <a:avLst/>
              </a:prstGeom>
              <a:noFill/>
              <a:ln w="28575">
                <a:solidFill>
                  <a:schemeClr val="tx1"/>
                </a:solidFill>
                <a:round/>
              </a:ln>
              <a:effec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24" name="Line 8"/>
              <p:cNvSpPr>
                <a:spLocks noChangeShapeType="1"/>
              </p:cNvSpPr>
              <p:nvPr/>
            </p:nvSpPr>
            <p:spPr bwMode="auto">
              <a:xfrm>
                <a:off x="4134" y="1811"/>
                <a:ext cx="0" cy="255"/>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grpSp>
          <p:nvGrpSpPr>
            <p:cNvPr id="102429" name="Group 9"/>
            <p:cNvGrpSpPr/>
            <p:nvPr/>
          </p:nvGrpSpPr>
          <p:grpSpPr>
            <a:xfrm>
              <a:off x="2651" y="2284"/>
              <a:ext cx="1134" cy="257"/>
              <a:chOff x="3289" y="1809"/>
              <a:chExt cx="1134" cy="257"/>
            </a:xfrm>
          </p:grpSpPr>
          <p:sp>
            <p:nvSpPr>
              <p:cNvPr id="102455" name="Rectangle 10"/>
              <p:cNvSpPr/>
              <p:nvPr/>
            </p:nvSpPr>
            <p:spPr>
              <a:xfrm>
                <a:off x="3289" y="1809"/>
                <a:ext cx="1134" cy="256"/>
              </a:xfrm>
              <a:prstGeom prst="rect">
                <a:avLst/>
              </a:prstGeom>
              <a:no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latin typeface="Times New Roman" panose="02020603050405020304" pitchFamily="18" charset="0"/>
                  </a:rPr>
                  <a:t>       B              </a:t>
                </a:r>
              </a:p>
            </p:txBody>
          </p:sp>
          <p:sp>
            <p:nvSpPr>
              <p:cNvPr id="1468427" name="Line 11"/>
              <p:cNvSpPr>
                <a:spLocks noChangeShapeType="1"/>
              </p:cNvSpPr>
              <p:nvPr/>
            </p:nvSpPr>
            <p:spPr bwMode="auto">
              <a:xfrm>
                <a:off x="3563" y="1809"/>
                <a:ext cx="0" cy="256"/>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28" name="Line 12"/>
              <p:cNvSpPr>
                <a:spLocks noChangeShapeType="1"/>
              </p:cNvSpPr>
              <p:nvPr/>
            </p:nvSpPr>
            <p:spPr bwMode="auto">
              <a:xfrm>
                <a:off x="3848" y="1820"/>
                <a:ext cx="0" cy="234"/>
              </a:xfrm>
              <a:prstGeom prst="line">
                <a:avLst/>
              </a:prstGeom>
              <a:noFill/>
              <a:ln w="28575">
                <a:solidFill>
                  <a:schemeClr val="tx1"/>
                </a:solidFill>
                <a:round/>
              </a:ln>
              <a:effec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29" name="Line 13"/>
              <p:cNvSpPr>
                <a:spLocks noChangeShapeType="1"/>
              </p:cNvSpPr>
              <p:nvPr/>
            </p:nvSpPr>
            <p:spPr bwMode="auto">
              <a:xfrm>
                <a:off x="4134" y="1811"/>
                <a:ext cx="0" cy="255"/>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grpSp>
          <p:nvGrpSpPr>
            <p:cNvPr id="102430" name="Group 14"/>
            <p:cNvGrpSpPr/>
            <p:nvPr/>
          </p:nvGrpSpPr>
          <p:grpSpPr>
            <a:xfrm>
              <a:off x="2307" y="2772"/>
              <a:ext cx="1134" cy="257"/>
              <a:chOff x="3289" y="1809"/>
              <a:chExt cx="1134" cy="257"/>
            </a:xfrm>
          </p:grpSpPr>
          <p:sp>
            <p:nvSpPr>
              <p:cNvPr id="102451" name="Rectangle 15"/>
              <p:cNvSpPr/>
              <p:nvPr/>
            </p:nvSpPr>
            <p:spPr>
              <a:xfrm>
                <a:off x="3289" y="1809"/>
                <a:ext cx="1134" cy="256"/>
              </a:xfrm>
              <a:prstGeom prst="rect">
                <a:avLst/>
              </a:prstGeom>
              <a:no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latin typeface="Times New Roman" panose="02020603050405020304" pitchFamily="18" charset="0"/>
                  </a:rPr>
                  <a:t>        C               </a:t>
                </a:r>
              </a:p>
            </p:txBody>
          </p:sp>
          <p:sp>
            <p:nvSpPr>
              <p:cNvPr id="1468432" name="Line 16"/>
              <p:cNvSpPr>
                <a:spLocks noChangeShapeType="1"/>
              </p:cNvSpPr>
              <p:nvPr/>
            </p:nvSpPr>
            <p:spPr bwMode="auto">
              <a:xfrm>
                <a:off x="3563" y="1809"/>
                <a:ext cx="0" cy="256"/>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33" name="Line 17"/>
              <p:cNvSpPr>
                <a:spLocks noChangeShapeType="1"/>
              </p:cNvSpPr>
              <p:nvPr/>
            </p:nvSpPr>
            <p:spPr bwMode="auto">
              <a:xfrm>
                <a:off x="3848" y="1820"/>
                <a:ext cx="0" cy="234"/>
              </a:xfrm>
              <a:prstGeom prst="line">
                <a:avLst/>
              </a:prstGeom>
              <a:noFill/>
              <a:ln w="28575">
                <a:solidFill>
                  <a:schemeClr val="tx1"/>
                </a:solidFill>
                <a:round/>
              </a:ln>
              <a:effec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34" name="Line 18"/>
              <p:cNvSpPr>
                <a:spLocks noChangeShapeType="1"/>
              </p:cNvSpPr>
              <p:nvPr/>
            </p:nvSpPr>
            <p:spPr bwMode="auto">
              <a:xfrm>
                <a:off x="4134" y="1811"/>
                <a:ext cx="0" cy="255"/>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grpSp>
          <p:nvGrpSpPr>
            <p:cNvPr id="102431" name="Group 19"/>
            <p:cNvGrpSpPr/>
            <p:nvPr/>
          </p:nvGrpSpPr>
          <p:grpSpPr>
            <a:xfrm>
              <a:off x="3752" y="2750"/>
              <a:ext cx="1134" cy="257"/>
              <a:chOff x="3289" y="1809"/>
              <a:chExt cx="1134" cy="257"/>
            </a:xfrm>
          </p:grpSpPr>
          <p:sp>
            <p:nvSpPr>
              <p:cNvPr id="102447" name="Rectangle 20"/>
              <p:cNvSpPr/>
              <p:nvPr/>
            </p:nvSpPr>
            <p:spPr>
              <a:xfrm>
                <a:off x="3289" y="1809"/>
                <a:ext cx="1134" cy="256"/>
              </a:xfrm>
              <a:prstGeom prst="rect">
                <a:avLst/>
              </a:prstGeom>
              <a:no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latin typeface="Times New Roman" panose="02020603050405020304" pitchFamily="18" charset="0"/>
                  </a:rPr>
                  <a:t>       D</a:t>
                </a:r>
              </a:p>
            </p:txBody>
          </p:sp>
          <p:sp>
            <p:nvSpPr>
              <p:cNvPr id="1468437" name="Line 21"/>
              <p:cNvSpPr>
                <a:spLocks noChangeShapeType="1"/>
              </p:cNvSpPr>
              <p:nvPr/>
            </p:nvSpPr>
            <p:spPr bwMode="auto">
              <a:xfrm>
                <a:off x="3563" y="1809"/>
                <a:ext cx="0" cy="256"/>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38" name="Line 22"/>
              <p:cNvSpPr>
                <a:spLocks noChangeShapeType="1"/>
              </p:cNvSpPr>
              <p:nvPr/>
            </p:nvSpPr>
            <p:spPr bwMode="auto">
              <a:xfrm>
                <a:off x="3848" y="1820"/>
                <a:ext cx="0" cy="234"/>
              </a:xfrm>
              <a:prstGeom prst="line">
                <a:avLst/>
              </a:prstGeom>
              <a:noFill/>
              <a:ln w="28575">
                <a:solidFill>
                  <a:schemeClr val="tx1"/>
                </a:solidFill>
                <a:round/>
              </a:ln>
              <a:effec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39" name="Line 23"/>
              <p:cNvSpPr>
                <a:spLocks noChangeShapeType="1"/>
              </p:cNvSpPr>
              <p:nvPr/>
            </p:nvSpPr>
            <p:spPr bwMode="auto">
              <a:xfrm>
                <a:off x="4134" y="1811"/>
                <a:ext cx="0" cy="255"/>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grpSp>
          <p:nvGrpSpPr>
            <p:cNvPr id="102432" name="Group 24"/>
            <p:cNvGrpSpPr/>
            <p:nvPr/>
          </p:nvGrpSpPr>
          <p:grpSpPr>
            <a:xfrm>
              <a:off x="3041" y="3272"/>
              <a:ext cx="1134" cy="257"/>
              <a:chOff x="3289" y="1809"/>
              <a:chExt cx="1134" cy="257"/>
            </a:xfrm>
          </p:grpSpPr>
          <p:sp>
            <p:nvSpPr>
              <p:cNvPr id="102443" name="Rectangle 25"/>
              <p:cNvSpPr/>
              <p:nvPr/>
            </p:nvSpPr>
            <p:spPr>
              <a:xfrm>
                <a:off x="3289" y="1809"/>
                <a:ext cx="1134" cy="256"/>
              </a:xfrm>
              <a:prstGeom prst="rect">
                <a:avLst/>
              </a:prstGeom>
              <a:no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latin typeface="Times New Roman" panose="02020603050405020304" pitchFamily="18" charset="0"/>
                  </a:rPr>
                  <a:t>        E         </a:t>
                </a:r>
              </a:p>
            </p:txBody>
          </p:sp>
          <p:sp>
            <p:nvSpPr>
              <p:cNvPr id="1468442" name="Line 26"/>
              <p:cNvSpPr>
                <a:spLocks noChangeShapeType="1"/>
              </p:cNvSpPr>
              <p:nvPr/>
            </p:nvSpPr>
            <p:spPr bwMode="auto">
              <a:xfrm>
                <a:off x="3563" y="1809"/>
                <a:ext cx="0" cy="256"/>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43" name="Line 27"/>
              <p:cNvSpPr>
                <a:spLocks noChangeShapeType="1"/>
              </p:cNvSpPr>
              <p:nvPr/>
            </p:nvSpPr>
            <p:spPr bwMode="auto">
              <a:xfrm>
                <a:off x="3848" y="1820"/>
                <a:ext cx="0" cy="234"/>
              </a:xfrm>
              <a:prstGeom prst="line">
                <a:avLst/>
              </a:prstGeom>
              <a:noFill/>
              <a:ln w="28575">
                <a:solidFill>
                  <a:schemeClr val="tx1"/>
                </a:solidFill>
                <a:round/>
              </a:ln>
              <a:effec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44" name="Line 28"/>
              <p:cNvSpPr>
                <a:spLocks noChangeShapeType="1"/>
              </p:cNvSpPr>
              <p:nvPr/>
            </p:nvSpPr>
            <p:spPr bwMode="auto">
              <a:xfrm>
                <a:off x="4134" y="1811"/>
                <a:ext cx="0" cy="255"/>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grpSp>
          <p:nvGrpSpPr>
            <p:cNvPr id="102433" name="Group 29"/>
            <p:cNvGrpSpPr/>
            <p:nvPr/>
          </p:nvGrpSpPr>
          <p:grpSpPr>
            <a:xfrm>
              <a:off x="4374" y="3261"/>
              <a:ext cx="1134" cy="257"/>
              <a:chOff x="3289" y="1809"/>
              <a:chExt cx="1134" cy="257"/>
            </a:xfrm>
          </p:grpSpPr>
          <p:sp>
            <p:nvSpPr>
              <p:cNvPr id="102439" name="Rectangle 30"/>
              <p:cNvSpPr/>
              <p:nvPr/>
            </p:nvSpPr>
            <p:spPr>
              <a:xfrm>
                <a:off x="3289" y="1809"/>
                <a:ext cx="1134" cy="256"/>
              </a:xfrm>
              <a:prstGeom prst="rect">
                <a:avLst/>
              </a:prstGeom>
              <a:no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latin typeface="Times New Roman" panose="02020603050405020304" pitchFamily="18" charset="0"/>
                  </a:rPr>
                  <a:t>        F</a:t>
                </a:r>
              </a:p>
            </p:txBody>
          </p:sp>
          <p:sp>
            <p:nvSpPr>
              <p:cNvPr id="1468447" name="Line 31"/>
              <p:cNvSpPr>
                <a:spLocks noChangeShapeType="1"/>
              </p:cNvSpPr>
              <p:nvPr/>
            </p:nvSpPr>
            <p:spPr bwMode="auto">
              <a:xfrm>
                <a:off x="3563" y="1809"/>
                <a:ext cx="0" cy="256"/>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48" name="Line 32"/>
              <p:cNvSpPr>
                <a:spLocks noChangeShapeType="1"/>
              </p:cNvSpPr>
              <p:nvPr/>
            </p:nvSpPr>
            <p:spPr bwMode="auto">
              <a:xfrm>
                <a:off x="3848" y="1820"/>
                <a:ext cx="0" cy="234"/>
              </a:xfrm>
              <a:prstGeom prst="line">
                <a:avLst/>
              </a:prstGeom>
              <a:noFill/>
              <a:ln w="28575">
                <a:solidFill>
                  <a:schemeClr val="tx1"/>
                </a:solidFill>
                <a:round/>
              </a:ln>
              <a:effec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49" name="Line 33"/>
              <p:cNvSpPr>
                <a:spLocks noChangeShapeType="1"/>
              </p:cNvSpPr>
              <p:nvPr/>
            </p:nvSpPr>
            <p:spPr bwMode="auto">
              <a:xfrm>
                <a:off x="4134" y="1811"/>
                <a:ext cx="0" cy="255"/>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grpSp>
          <p:nvGrpSpPr>
            <p:cNvPr id="102434" name="Group 34"/>
            <p:cNvGrpSpPr/>
            <p:nvPr/>
          </p:nvGrpSpPr>
          <p:grpSpPr>
            <a:xfrm>
              <a:off x="3751" y="3805"/>
              <a:ext cx="1134" cy="257"/>
              <a:chOff x="3289" y="1809"/>
              <a:chExt cx="1134" cy="257"/>
            </a:xfrm>
          </p:grpSpPr>
          <p:sp>
            <p:nvSpPr>
              <p:cNvPr id="102435" name="Rectangle 35"/>
              <p:cNvSpPr/>
              <p:nvPr/>
            </p:nvSpPr>
            <p:spPr>
              <a:xfrm>
                <a:off x="3289" y="1809"/>
                <a:ext cx="1134" cy="256"/>
              </a:xfrm>
              <a:prstGeom prst="rect">
                <a:avLst/>
              </a:prstGeom>
              <a:noFill/>
              <a:ln w="2857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latin typeface="Times New Roman" panose="02020603050405020304" pitchFamily="18" charset="0"/>
                  </a:rPr>
                  <a:t>       G</a:t>
                </a:r>
              </a:p>
            </p:txBody>
          </p:sp>
          <p:sp>
            <p:nvSpPr>
              <p:cNvPr id="1468452" name="Line 36"/>
              <p:cNvSpPr>
                <a:spLocks noChangeShapeType="1"/>
              </p:cNvSpPr>
              <p:nvPr/>
            </p:nvSpPr>
            <p:spPr bwMode="auto">
              <a:xfrm>
                <a:off x="3563" y="1809"/>
                <a:ext cx="0" cy="256"/>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53" name="Line 37"/>
              <p:cNvSpPr>
                <a:spLocks noChangeShapeType="1"/>
              </p:cNvSpPr>
              <p:nvPr/>
            </p:nvSpPr>
            <p:spPr bwMode="auto">
              <a:xfrm>
                <a:off x="3848" y="1820"/>
                <a:ext cx="0" cy="234"/>
              </a:xfrm>
              <a:prstGeom prst="line">
                <a:avLst/>
              </a:prstGeom>
              <a:noFill/>
              <a:ln w="28575">
                <a:solidFill>
                  <a:schemeClr val="tx1"/>
                </a:solidFill>
                <a:round/>
              </a:ln>
              <a:effec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54" name="Line 38"/>
              <p:cNvSpPr>
                <a:spLocks noChangeShapeType="1"/>
              </p:cNvSpPr>
              <p:nvPr/>
            </p:nvSpPr>
            <p:spPr bwMode="auto">
              <a:xfrm>
                <a:off x="4134" y="1811"/>
                <a:ext cx="0" cy="255"/>
              </a:xfrm>
              <a:prstGeom prst="line">
                <a:avLst/>
              </a:prstGeom>
              <a:no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grpSp>
      <p:sp>
        <p:nvSpPr>
          <p:cNvPr id="1468455" name="Line 39"/>
          <p:cNvSpPr>
            <a:spLocks noChangeShapeType="1"/>
          </p:cNvSpPr>
          <p:nvPr/>
        </p:nvSpPr>
        <p:spPr bwMode="auto">
          <a:xfrm flipH="1">
            <a:off x="5002213" y="3300413"/>
            <a:ext cx="441325" cy="441325"/>
          </a:xfrm>
          <a:prstGeom prst="line">
            <a:avLst/>
          </a:prstGeom>
          <a:noFill/>
          <a:ln w="28575">
            <a:solidFill>
              <a:srgbClr val="0000FF"/>
            </a:solidFill>
            <a:round/>
            <a:tailEnd type="stealth" w="sm" len="lg"/>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56" name="Line 40"/>
          <p:cNvSpPr>
            <a:spLocks noChangeShapeType="1"/>
          </p:cNvSpPr>
          <p:nvPr/>
        </p:nvSpPr>
        <p:spPr bwMode="auto">
          <a:xfrm flipH="1">
            <a:off x="4208463" y="4076700"/>
            <a:ext cx="263525" cy="441325"/>
          </a:xfrm>
          <a:prstGeom prst="line">
            <a:avLst/>
          </a:prstGeom>
          <a:noFill/>
          <a:ln w="28575">
            <a:solidFill>
              <a:srgbClr val="0000FF"/>
            </a:solidFill>
            <a:round/>
            <a:tailEnd type="stealth" w="sm" len="lg"/>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57" name="Line 41"/>
          <p:cNvSpPr>
            <a:spLocks noChangeShapeType="1"/>
          </p:cNvSpPr>
          <p:nvPr/>
        </p:nvSpPr>
        <p:spPr bwMode="auto">
          <a:xfrm flipH="1">
            <a:off x="5461000" y="4764088"/>
            <a:ext cx="741363" cy="546100"/>
          </a:xfrm>
          <a:prstGeom prst="line">
            <a:avLst/>
          </a:prstGeom>
          <a:noFill/>
          <a:ln w="28575">
            <a:solidFill>
              <a:srgbClr val="0000FF"/>
            </a:solidFill>
            <a:round/>
            <a:tailEnd type="stealth" w="sm" len="lg"/>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58" name="Line 42"/>
          <p:cNvSpPr>
            <a:spLocks noChangeShapeType="1"/>
          </p:cNvSpPr>
          <p:nvPr/>
        </p:nvSpPr>
        <p:spPr bwMode="auto">
          <a:xfrm>
            <a:off x="5795963" y="4005263"/>
            <a:ext cx="741363" cy="476250"/>
          </a:xfrm>
          <a:prstGeom prst="line">
            <a:avLst/>
          </a:prstGeom>
          <a:noFill/>
          <a:ln w="28575">
            <a:solidFill>
              <a:srgbClr val="0000FF"/>
            </a:solidFill>
            <a:round/>
            <a:tailEnd type="stealth" w="sm" len="lg"/>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59" name="Line 43"/>
          <p:cNvSpPr>
            <a:spLocks noChangeShapeType="1"/>
          </p:cNvSpPr>
          <p:nvPr/>
        </p:nvSpPr>
        <p:spPr bwMode="auto">
          <a:xfrm>
            <a:off x="7524750" y="4729163"/>
            <a:ext cx="228600" cy="563563"/>
          </a:xfrm>
          <a:prstGeom prst="line">
            <a:avLst/>
          </a:prstGeom>
          <a:noFill/>
          <a:ln w="28575">
            <a:solidFill>
              <a:srgbClr val="0000FF"/>
            </a:solidFill>
            <a:round/>
            <a:tailEnd type="stealth" w="sm" len="lg"/>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60" name="Line 44"/>
          <p:cNvSpPr>
            <a:spLocks noChangeShapeType="1"/>
          </p:cNvSpPr>
          <p:nvPr/>
        </p:nvSpPr>
        <p:spPr bwMode="auto">
          <a:xfrm>
            <a:off x="6448425" y="5557838"/>
            <a:ext cx="334963" cy="582613"/>
          </a:xfrm>
          <a:prstGeom prst="line">
            <a:avLst/>
          </a:prstGeom>
          <a:noFill/>
          <a:ln w="28575">
            <a:solidFill>
              <a:srgbClr val="0000FF"/>
            </a:solidFill>
            <a:round/>
            <a:tailEnd type="stealth" w="sm" len="lg"/>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61" name="Line 45"/>
          <p:cNvSpPr>
            <a:spLocks noChangeShapeType="1"/>
          </p:cNvSpPr>
          <p:nvPr/>
        </p:nvSpPr>
        <p:spPr bwMode="auto">
          <a:xfrm flipV="1">
            <a:off x="5372100" y="3370263"/>
            <a:ext cx="458788" cy="458788"/>
          </a:xfrm>
          <a:prstGeom prst="line">
            <a:avLst/>
          </a:prstGeom>
          <a:noFill/>
          <a:ln w="28575">
            <a:solidFill>
              <a:srgbClr val="FF3300"/>
            </a:solidFill>
            <a:prstDash val="dash"/>
            <a:round/>
            <a:tailEnd type="stealth" w="sm" len="lg"/>
          </a:ln>
          <a:effec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62" name="Line 46"/>
          <p:cNvSpPr>
            <a:spLocks noChangeShapeType="1"/>
          </p:cNvSpPr>
          <p:nvPr/>
        </p:nvSpPr>
        <p:spPr bwMode="auto">
          <a:xfrm flipV="1">
            <a:off x="4719638" y="4146550"/>
            <a:ext cx="247650" cy="458788"/>
          </a:xfrm>
          <a:prstGeom prst="line">
            <a:avLst/>
          </a:prstGeom>
          <a:noFill/>
          <a:ln w="28575">
            <a:solidFill>
              <a:srgbClr val="FF3300"/>
            </a:solidFill>
            <a:prstDash val="dash"/>
            <a:round/>
            <a:tailEnd type="stealth" w="sm" len="lg"/>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63" name="Line 47"/>
          <p:cNvSpPr>
            <a:spLocks noChangeShapeType="1"/>
          </p:cNvSpPr>
          <p:nvPr/>
        </p:nvSpPr>
        <p:spPr bwMode="auto">
          <a:xfrm flipH="1" flipV="1">
            <a:off x="6024563" y="4005263"/>
            <a:ext cx="1041400" cy="565150"/>
          </a:xfrm>
          <a:prstGeom prst="line">
            <a:avLst/>
          </a:prstGeom>
          <a:noFill/>
          <a:ln w="28575">
            <a:solidFill>
              <a:srgbClr val="FF3300"/>
            </a:solidFill>
            <a:prstDash val="dash"/>
            <a:round/>
            <a:tailEnd type="stealth" w="sm" len="lg"/>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64" name="Line 48"/>
          <p:cNvSpPr>
            <a:spLocks noChangeShapeType="1"/>
          </p:cNvSpPr>
          <p:nvPr/>
        </p:nvSpPr>
        <p:spPr bwMode="auto">
          <a:xfrm flipV="1">
            <a:off x="5954713" y="4887913"/>
            <a:ext cx="511175" cy="528638"/>
          </a:xfrm>
          <a:prstGeom prst="line">
            <a:avLst/>
          </a:prstGeom>
          <a:noFill/>
          <a:ln w="28575">
            <a:solidFill>
              <a:srgbClr val="FF3300"/>
            </a:solidFill>
            <a:prstDash val="dash"/>
            <a:round/>
            <a:tailEnd type="stealth" w="sm" len="lg"/>
          </a:ln>
          <a:effec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65" name="Line 49"/>
          <p:cNvSpPr>
            <a:spLocks noChangeShapeType="1"/>
          </p:cNvSpPr>
          <p:nvPr/>
        </p:nvSpPr>
        <p:spPr bwMode="auto">
          <a:xfrm flipH="1" flipV="1">
            <a:off x="6642100" y="5522913"/>
            <a:ext cx="423863" cy="687388"/>
          </a:xfrm>
          <a:prstGeom prst="line">
            <a:avLst/>
          </a:prstGeom>
          <a:noFill/>
          <a:ln w="28575">
            <a:solidFill>
              <a:srgbClr val="FF3300"/>
            </a:solidFill>
            <a:prstDash val="dash"/>
            <a:round/>
            <a:tailEnd type="stealth" w="sm" len="lg"/>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66" name="Line 50"/>
          <p:cNvSpPr>
            <a:spLocks noChangeShapeType="1"/>
          </p:cNvSpPr>
          <p:nvPr/>
        </p:nvSpPr>
        <p:spPr bwMode="auto">
          <a:xfrm flipH="1" flipV="1">
            <a:off x="7772400" y="4729163"/>
            <a:ext cx="352425" cy="635000"/>
          </a:xfrm>
          <a:prstGeom prst="line">
            <a:avLst/>
          </a:prstGeom>
          <a:noFill/>
          <a:ln w="28575">
            <a:solidFill>
              <a:srgbClr val="FF3300"/>
            </a:solidFill>
            <a:prstDash val="dash"/>
            <a:round/>
            <a:tailEnd type="stealth" w="sm" len="lg"/>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67" name="Text Box 51"/>
          <p:cNvSpPr txBox="1"/>
          <p:nvPr/>
        </p:nvSpPr>
        <p:spPr>
          <a:xfrm>
            <a:off x="6149975" y="3014663"/>
            <a:ext cx="331788" cy="3968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latin typeface="Times New Roman" panose="02020603050405020304" pitchFamily="18" charset="0"/>
              </a:rPr>
              <a:t>^</a:t>
            </a:r>
          </a:p>
        </p:txBody>
      </p:sp>
      <p:sp>
        <p:nvSpPr>
          <p:cNvPr id="1468468" name="Text Box 52"/>
          <p:cNvSpPr txBox="1"/>
          <p:nvPr/>
        </p:nvSpPr>
        <p:spPr>
          <a:xfrm>
            <a:off x="6626225" y="2976563"/>
            <a:ext cx="331788" cy="3968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latin typeface="Times New Roman" panose="02020603050405020304" pitchFamily="18" charset="0"/>
              </a:rPr>
              <a:t>^</a:t>
            </a:r>
          </a:p>
        </p:txBody>
      </p:sp>
      <p:sp>
        <p:nvSpPr>
          <p:cNvPr id="1468469" name="Text Box 53"/>
          <p:cNvSpPr txBox="1"/>
          <p:nvPr/>
        </p:nvSpPr>
        <p:spPr>
          <a:xfrm>
            <a:off x="3749675" y="4538663"/>
            <a:ext cx="331788" cy="3968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latin typeface="Times New Roman" panose="02020603050405020304" pitchFamily="18" charset="0"/>
              </a:rPr>
              <a:t>^</a:t>
            </a:r>
          </a:p>
        </p:txBody>
      </p:sp>
      <p:sp>
        <p:nvSpPr>
          <p:cNvPr id="1468470" name="Text Box 54"/>
          <p:cNvSpPr txBox="1"/>
          <p:nvPr/>
        </p:nvSpPr>
        <p:spPr>
          <a:xfrm>
            <a:off x="5083175" y="4519613"/>
            <a:ext cx="331788" cy="3968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latin typeface="Times New Roman" panose="02020603050405020304" pitchFamily="18" charset="0"/>
              </a:rPr>
              <a:t>^</a:t>
            </a:r>
          </a:p>
        </p:txBody>
      </p:sp>
      <p:sp>
        <p:nvSpPr>
          <p:cNvPr id="1468471" name="Text Box 55"/>
          <p:cNvSpPr txBox="1"/>
          <p:nvPr/>
        </p:nvSpPr>
        <p:spPr>
          <a:xfrm>
            <a:off x="4854575" y="5319713"/>
            <a:ext cx="331788" cy="3968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latin typeface="Times New Roman" panose="02020603050405020304" pitchFamily="18" charset="0"/>
              </a:rPr>
              <a:t>^</a:t>
            </a:r>
          </a:p>
        </p:txBody>
      </p:sp>
      <p:sp>
        <p:nvSpPr>
          <p:cNvPr id="1468472" name="Text Box 56"/>
          <p:cNvSpPr txBox="1"/>
          <p:nvPr/>
        </p:nvSpPr>
        <p:spPr>
          <a:xfrm>
            <a:off x="6950075" y="5319713"/>
            <a:ext cx="331788" cy="3968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latin typeface="Times New Roman" panose="02020603050405020304" pitchFamily="18" charset="0"/>
              </a:rPr>
              <a:t>^</a:t>
            </a:r>
          </a:p>
        </p:txBody>
      </p:sp>
      <p:sp>
        <p:nvSpPr>
          <p:cNvPr id="1468473" name="Text Box 57"/>
          <p:cNvSpPr txBox="1"/>
          <p:nvPr/>
        </p:nvSpPr>
        <p:spPr>
          <a:xfrm>
            <a:off x="8359775" y="5300663"/>
            <a:ext cx="331788" cy="3968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latin typeface="Times New Roman" panose="02020603050405020304" pitchFamily="18" charset="0"/>
              </a:rPr>
              <a:t>^</a:t>
            </a:r>
          </a:p>
        </p:txBody>
      </p:sp>
      <p:sp>
        <p:nvSpPr>
          <p:cNvPr id="1468474" name="Text Box 58"/>
          <p:cNvSpPr txBox="1"/>
          <p:nvPr/>
        </p:nvSpPr>
        <p:spPr>
          <a:xfrm>
            <a:off x="5997575" y="6176963"/>
            <a:ext cx="331788" cy="3968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latin typeface="Times New Roman" panose="02020603050405020304" pitchFamily="18" charset="0"/>
              </a:rPr>
              <a:t>^</a:t>
            </a:r>
          </a:p>
        </p:txBody>
      </p:sp>
      <p:sp>
        <p:nvSpPr>
          <p:cNvPr id="1468475" name="Text Box 59"/>
          <p:cNvSpPr txBox="1"/>
          <p:nvPr/>
        </p:nvSpPr>
        <p:spPr>
          <a:xfrm>
            <a:off x="7369175" y="6138863"/>
            <a:ext cx="331788" cy="3968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latin typeface="Times New Roman" panose="02020603050405020304" pitchFamily="18" charset="0"/>
              </a:rPr>
              <a:t>^</a:t>
            </a:r>
          </a:p>
        </p:txBody>
      </p:sp>
      <p:grpSp>
        <p:nvGrpSpPr>
          <p:cNvPr id="10" name="Group 60"/>
          <p:cNvGrpSpPr/>
          <p:nvPr/>
        </p:nvGrpSpPr>
        <p:grpSpPr bwMode="auto">
          <a:xfrm>
            <a:off x="791580" y="3203975"/>
            <a:ext cx="2111375" cy="3209925"/>
            <a:chOff x="703" y="2015"/>
            <a:chExt cx="1022" cy="1672"/>
          </a:xfrm>
          <a:solidFill>
            <a:schemeClr val="bg1"/>
          </a:solidFill>
        </p:grpSpPr>
        <p:sp>
          <p:nvSpPr>
            <p:cNvPr id="525373" name="Oval 61"/>
            <p:cNvSpPr>
              <a:spLocks noChangeArrowheads="1"/>
            </p:cNvSpPr>
            <p:nvPr/>
          </p:nvSpPr>
          <p:spPr bwMode="auto">
            <a:xfrm>
              <a:off x="1222" y="2015"/>
              <a:ext cx="255" cy="224"/>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a:t>
              </a:r>
            </a:p>
          </p:txBody>
        </p:sp>
        <p:sp>
          <p:nvSpPr>
            <p:cNvPr id="525374" name="Oval 62"/>
            <p:cNvSpPr>
              <a:spLocks noChangeArrowheads="1"/>
            </p:cNvSpPr>
            <p:nvPr/>
          </p:nvSpPr>
          <p:spPr bwMode="auto">
            <a:xfrm>
              <a:off x="974" y="2367"/>
              <a:ext cx="255" cy="224"/>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B</a:t>
              </a:r>
            </a:p>
          </p:txBody>
        </p:sp>
        <p:sp>
          <p:nvSpPr>
            <p:cNvPr id="525375" name="Oval 63"/>
            <p:cNvSpPr>
              <a:spLocks noChangeArrowheads="1"/>
            </p:cNvSpPr>
            <p:nvPr/>
          </p:nvSpPr>
          <p:spPr bwMode="auto">
            <a:xfrm>
              <a:off x="703" y="2729"/>
              <a:ext cx="255" cy="224"/>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a:t>
              </a:r>
            </a:p>
          </p:txBody>
        </p:sp>
        <p:sp>
          <p:nvSpPr>
            <p:cNvPr id="525376" name="Oval 64"/>
            <p:cNvSpPr>
              <a:spLocks noChangeArrowheads="1"/>
            </p:cNvSpPr>
            <p:nvPr/>
          </p:nvSpPr>
          <p:spPr bwMode="auto">
            <a:xfrm>
              <a:off x="1215" y="2729"/>
              <a:ext cx="255" cy="224"/>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a:t>
              </a:r>
            </a:p>
          </p:txBody>
        </p:sp>
        <p:sp>
          <p:nvSpPr>
            <p:cNvPr id="525377" name="Oval 65"/>
            <p:cNvSpPr>
              <a:spLocks noChangeArrowheads="1"/>
            </p:cNvSpPr>
            <p:nvPr/>
          </p:nvSpPr>
          <p:spPr bwMode="auto">
            <a:xfrm>
              <a:off x="1015" y="3051"/>
              <a:ext cx="255" cy="235"/>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E</a:t>
              </a:r>
            </a:p>
          </p:txBody>
        </p:sp>
        <p:sp>
          <p:nvSpPr>
            <p:cNvPr id="525378" name="Oval 66"/>
            <p:cNvSpPr>
              <a:spLocks noChangeArrowheads="1"/>
            </p:cNvSpPr>
            <p:nvPr/>
          </p:nvSpPr>
          <p:spPr bwMode="auto">
            <a:xfrm>
              <a:off x="1470" y="3051"/>
              <a:ext cx="255" cy="224"/>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F</a:t>
              </a:r>
            </a:p>
          </p:txBody>
        </p:sp>
        <p:sp>
          <p:nvSpPr>
            <p:cNvPr id="525379" name="Oval 67"/>
            <p:cNvSpPr>
              <a:spLocks noChangeArrowheads="1"/>
            </p:cNvSpPr>
            <p:nvPr/>
          </p:nvSpPr>
          <p:spPr bwMode="auto">
            <a:xfrm>
              <a:off x="1225" y="3463"/>
              <a:ext cx="255" cy="224"/>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p>
          </p:txBody>
        </p:sp>
        <p:sp>
          <p:nvSpPr>
            <p:cNvPr id="1468484" name="Line 68"/>
            <p:cNvSpPr>
              <a:spLocks noChangeShapeType="1"/>
            </p:cNvSpPr>
            <p:nvPr/>
          </p:nvSpPr>
          <p:spPr bwMode="auto">
            <a:xfrm flipH="1">
              <a:off x="1156" y="2200"/>
              <a:ext cx="111" cy="189"/>
            </a:xfrm>
            <a:prstGeom prst="line">
              <a:avLst/>
            </a:prstGeom>
            <a:grpFill/>
            <a:ln w="28575">
              <a:solidFill>
                <a:schemeClr val="tx1"/>
              </a:solidFill>
              <a:round/>
            </a:ln>
            <a:effec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85" name="Line 69"/>
            <p:cNvSpPr>
              <a:spLocks noChangeShapeType="1"/>
            </p:cNvSpPr>
            <p:nvPr/>
          </p:nvSpPr>
          <p:spPr bwMode="auto">
            <a:xfrm flipH="1">
              <a:off x="911" y="2566"/>
              <a:ext cx="121" cy="189"/>
            </a:xfrm>
            <a:prstGeom prst="line">
              <a:avLst/>
            </a:prstGeom>
            <a:grp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86" name="Line 70"/>
            <p:cNvSpPr>
              <a:spLocks noChangeShapeType="1"/>
            </p:cNvSpPr>
            <p:nvPr/>
          </p:nvSpPr>
          <p:spPr bwMode="auto">
            <a:xfrm>
              <a:off x="1189" y="2566"/>
              <a:ext cx="134" cy="189"/>
            </a:xfrm>
            <a:prstGeom prst="line">
              <a:avLst/>
            </a:prstGeom>
            <a:grp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87" name="Line 71"/>
            <p:cNvSpPr>
              <a:spLocks noChangeShapeType="1"/>
            </p:cNvSpPr>
            <p:nvPr/>
          </p:nvSpPr>
          <p:spPr bwMode="auto">
            <a:xfrm flipH="1">
              <a:off x="1211" y="2955"/>
              <a:ext cx="78" cy="145"/>
            </a:xfrm>
            <a:prstGeom prst="line">
              <a:avLst/>
            </a:prstGeom>
            <a:grp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88" name="Line 72"/>
            <p:cNvSpPr>
              <a:spLocks noChangeShapeType="1"/>
            </p:cNvSpPr>
            <p:nvPr/>
          </p:nvSpPr>
          <p:spPr bwMode="auto">
            <a:xfrm>
              <a:off x="1411" y="2933"/>
              <a:ext cx="112" cy="146"/>
            </a:xfrm>
            <a:prstGeom prst="line">
              <a:avLst/>
            </a:prstGeom>
            <a:grpFill/>
            <a:ln w="28575">
              <a:solidFill>
                <a:schemeClr val="tx1"/>
              </a:solidFill>
              <a:round/>
            </a:ln>
            <a:effec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68489" name="Line 73"/>
            <p:cNvSpPr>
              <a:spLocks noChangeShapeType="1"/>
            </p:cNvSpPr>
            <p:nvPr/>
          </p:nvSpPr>
          <p:spPr bwMode="auto">
            <a:xfrm>
              <a:off x="1178" y="3277"/>
              <a:ext cx="133" cy="189"/>
            </a:xfrm>
            <a:prstGeom prst="line">
              <a:avLst/>
            </a:prstGeom>
            <a:grp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sp>
        <p:nvSpPr>
          <p:cNvPr id="1468490" name="Freeform 74"/>
          <p:cNvSpPr/>
          <p:nvPr/>
        </p:nvSpPr>
        <p:spPr bwMode="auto">
          <a:xfrm>
            <a:off x="5651500" y="2619375"/>
            <a:ext cx="304800" cy="381000"/>
          </a:xfrm>
          <a:custGeom>
            <a:avLst/>
            <a:gdLst/>
            <a:ahLst/>
            <a:cxnLst>
              <a:cxn ang="0">
                <a:pos x="0" y="0"/>
              </a:cxn>
              <a:cxn ang="0">
                <a:pos x="48" y="96"/>
              </a:cxn>
              <a:cxn ang="0">
                <a:pos x="240" y="96"/>
              </a:cxn>
              <a:cxn ang="0">
                <a:pos x="288" y="240"/>
              </a:cxn>
            </a:cxnLst>
            <a:rect l="0" t="0" r="r" b="b"/>
            <a:pathLst>
              <a:path w="288" h="240">
                <a:moveTo>
                  <a:pt x="0" y="0"/>
                </a:moveTo>
                <a:cubicBezTo>
                  <a:pt x="4" y="40"/>
                  <a:pt x="8" y="80"/>
                  <a:pt x="48" y="96"/>
                </a:cubicBezTo>
                <a:cubicBezTo>
                  <a:pt x="88" y="112"/>
                  <a:pt x="200" y="72"/>
                  <a:pt x="240" y="96"/>
                </a:cubicBezTo>
                <a:cubicBezTo>
                  <a:pt x="280" y="120"/>
                  <a:pt x="284" y="180"/>
                  <a:pt x="288" y="240"/>
                </a:cubicBezTo>
              </a:path>
            </a:pathLst>
          </a:custGeom>
          <a:noFill/>
          <a:ln w="28575" cap="flat" cmpd="sng">
            <a:solidFill>
              <a:schemeClr val="folHlink"/>
            </a:solidFill>
            <a:prstDash val="solid"/>
            <a:miter lim="800000"/>
            <a:headEnd type="none" w="med" len="med"/>
            <a:tailEnd type="stealth" w="sm" len="lg"/>
          </a:ln>
          <a:effectLst/>
        </p:spPr>
        <p:txBody>
          <a:bodyPr wrap="none"/>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pic>
        <p:nvPicPr>
          <p:cNvPr id="102427" name="Picture 2"/>
          <p:cNvPicPr>
            <a:picLocks noChangeAspect="1"/>
          </p:cNvPicPr>
          <p:nvPr/>
        </p:nvPicPr>
        <p:blipFill>
          <a:blip r:embed="rId3"/>
          <a:stretch>
            <a:fillRect/>
          </a:stretch>
        </p:blipFill>
        <p:spPr>
          <a:xfrm>
            <a:off x="5472113" y="0"/>
            <a:ext cx="3286125" cy="2368550"/>
          </a:xfrm>
          <a:prstGeom prst="rect">
            <a:avLst/>
          </a:prstGeom>
          <a:noFill/>
          <a:ln w="9525">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468455"/>
                                        </p:tgtEl>
                                        <p:attrNameLst>
                                          <p:attrName>style.visibility</p:attrName>
                                        </p:attrNameLst>
                                      </p:cBhvr>
                                      <p:to>
                                        <p:strVal val="visible"/>
                                      </p:to>
                                    </p:set>
                                    <p:animEffect transition="in" filter="box(out)">
                                      <p:cBhvr>
                                        <p:cTn id="17" dur="500"/>
                                        <p:tgtEl>
                                          <p:spTgt spid="146845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468468">
                                            <p:txEl>
                                              <p:pRg st="0" end="0"/>
                                            </p:txEl>
                                          </p:spTgt>
                                        </p:tgtEl>
                                        <p:attrNameLst>
                                          <p:attrName>style.visibility</p:attrName>
                                        </p:attrNameLst>
                                      </p:cBhvr>
                                      <p:to>
                                        <p:strVal val="visible"/>
                                      </p:to>
                                    </p:set>
                                    <p:animEffect transition="in" filter="box(out)">
                                      <p:cBhvr>
                                        <p:cTn id="22" dur="500"/>
                                        <p:tgtEl>
                                          <p:spTgt spid="146846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468467">
                                            <p:txEl>
                                              <p:pRg st="0" end="0"/>
                                            </p:txEl>
                                          </p:spTgt>
                                        </p:tgtEl>
                                        <p:attrNameLst>
                                          <p:attrName>style.visibility</p:attrName>
                                        </p:attrNameLst>
                                      </p:cBhvr>
                                      <p:to>
                                        <p:strVal val="visible"/>
                                      </p:to>
                                    </p:set>
                                    <p:animEffect transition="in" filter="box(out)">
                                      <p:cBhvr>
                                        <p:cTn id="27" dur="500"/>
                                        <p:tgtEl>
                                          <p:spTgt spid="146846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468456"/>
                                        </p:tgtEl>
                                        <p:attrNameLst>
                                          <p:attrName>style.visibility</p:attrName>
                                        </p:attrNameLst>
                                      </p:cBhvr>
                                      <p:to>
                                        <p:strVal val="visible"/>
                                      </p:to>
                                    </p:set>
                                    <p:animEffect transition="in" filter="box(out)">
                                      <p:cBhvr>
                                        <p:cTn id="32" dur="500"/>
                                        <p:tgtEl>
                                          <p:spTgt spid="146845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1468458"/>
                                        </p:tgtEl>
                                        <p:attrNameLst>
                                          <p:attrName>style.visibility</p:attrName>
                                        </p:attrNameLst>
                                      </p:cBhvr>
                                      <p:to>
                                        <p:strVal val="visible"/>
                                      </p:to>
                                    </p:set>
                                    <p:animEffect transition="in" filter="box(out)">
                                      <p:cBhvr>
                                        <p:cTn id="37" dur="500"/>
                                        <p:tgtEl>
                                          <p:spTgt spid="146845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1468461"/>
                                        </p:tgtEl>
                                        <p:attrNameLst>
                                          <p:attrName>style.visibility</p:attrName>
                                        </p:attrNameLst>
                                      </p:cBhvr>
                                      <p:to>
                                        <p:strVal val="visible"/>
                                      </p:to>
                                    </p:set>
                                    <p:animEffect transition="in" filter="box(out)">
                                      <p:cBhvr>
                                        <p:cTn id="42" dur="500"/>
                                        <p:tgtEl>
                                          <p:spTgt spid="1468461"/>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468469">
                                            <p:txEl>
                                              <p:pRg st="0" end="0"/>
                                            </p:txEl>
                                          </p:spTgt>
                                        </p:tgtEl>
                                        <p:attrNameLst>
                                          <p:attrName>style.visibility</p:attrName>
                                        </p:attrNameLst>
                                      </p:cBhvr>
                                      <p:to>
                                        <p:strVal val="visible"/>
                                      </p:to>
                                    </p:set>
                                    <p:animEffect transition="in" filter="box(out)">
                                      <p:cBhvr>
                                        <p:cTn id="47" dur="500"/>
                                        <p:tgtEl>
                                          <p:spTgt spid="146846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468470">
                                            <p:txEl>
                                              <p:pRg st="0" end="0"/>
                                            </p:txEl>
                                          </p:spTgt>
                                        </p:tgtEl>
                                        <p:attrNameLst>
                                          <p:attrName>style.visibility</p:attrName>
                                        </p:attrNameLst>
                                      </p:cBhvr>
                                      <p:to>
                                        <p:strVal val="visible"/>
                                      </p:to>
                                    </p:set>
                                    <p:animEffect transition="in" filter="box(out)">
                                      <p:cBhvr>
                                        <p:cTn id="52" dur="500"/>
                                        <p:tgtEl>
                                          <p:spTgt spid="1468470">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1468462"/>
                                        </p:tgtEl>
                                        <p:attrNameLst>
                                          <p:attrName>style.visibility</p:attrName>
                                        </p:attrNameLst>
                                      </p:cBhvr>
                                      <p:to>
                                        <p:strVal val="visible"/>
                                      </p:to>
                                    </p:set>
                                    <p:animEffect transition="in" filter="box(out)">
                                      <p:cBhvr>
                                        <p:cTn id="57" dur="500"/>
                                        <p:tgtEl>
                                          <p:spTgt spid="1468462"/>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1468457"/>
                                        </p:tgtEl>
                                        <p:attrNameLst>
                                          <p:attrName>style.visibility</p:attrName>
                                        </p:attrNameLst>
                                      </p:cBhvr>
                                      <p:to>
                                        <p:strVal val="visible"/>
                                      </p:to>
                                    </p:set>
                                    <p:animEffect transition="in" filter="box(out)">
                                      <p:cBhvr>
                                        <p:cTn id="62" dur="500"/>
                                        <p:tgtEl>
                                          <p:spTgt spid="1468457"/>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nodeType="clickEffect">
                                  <p:stCondLst>
                                    <p:cond delay="0"/>
                                  </p:stCondLst>
                                  <p:childTnLst>
                                    <p:set>
                                      <p:cBhvr>
                                        <p:cTn id="66" dur="1" fill="hold">
                                          <p:stCondLst>
                                            <p:cond delay="0"/>
                                          </p:stCondLst>
                                        </p:cTn>
                                        <p:tgtEl>
                                          <p:spTgt spid="1468459"/>
                                        </p:tgtEl>
                                        <p:attrNameLst>
                                          <p:attrName>style.visibility</p:attrName>
                                        </p:attrNameLst>
                                      </p:cBhvr>
                                      <p:to>
                                        <p:strVal val="visible"/>
                                      </p:to>
                                    </p:set>
                                    <p:animEffect transition="in" filter="box(out)">
                                      <p:cBhvr>
                                        <p:cTn id="67" dur="500"/>
                                        <p:tgtEl>
                                          <p:spTgt spid="1468459"/>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nodeType="clickEffect">
                                  <p:stCondLst>
                                    <p:cond delay="0"/>
                                  </p:stCondLst>
                                  <p:childTnLst>
                                    <p:set>
                                      <p:cBhvr>
                                        <p:cTn id="71" dur="1" fill="hold">
                                          <p:stCondLst>
                                            <p:cond delay="0"/>
                                          </p:stCondLst>
                                        </p:cTn>
                                        <p:tgtEl>
                                          <p:spTgt spid="1468463"/>
                                        </p:tgtEl>
                                        <p:attrNameLst>
                                          <p:attrName>style.visibility</p:attrName>
                                        </p:attrNameLst>
                                      </p:cBhvr>
                                      <p:to>
                                        <p:strVal val="visible"/>
                                      </p:to>
                                    </p:set>
                                    <p:animEffect transition="in" filter="box(out)">
                                      <p:cBhvr>
                                        <p:cTn id="72" dur="500"/>
                                        <p:tgtEl>
                                          <p:spTgt spid="1468463"/>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1468471">
                                            <p:txEl>
                                              <p:pRg st="0" end="0"/>
                                            </p:txEl>
                                          </p:spTgt>
                                        </p:tgtEl>
                                        <p:attrNameLst>
                                          <p:attrName>style.visibility</p:attrName>
                                        </p:attrNameLst>
                                      </p:cBhvr>
                                      <p:to>
                                        <p:strVal val="visible"/>
                                      </p:to>
                                    </p:set>
                                    <p:animEffect transition="in" filter="box(out)">
                                      <p:cBhvr>
                                        <p:cTn id="77" dur="500"/>
                                        <p:tgtEl>
                                          <p:spTgt spid="1468471">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nodeType="clickEffect">
                                  <p:stCondLst>
                                    <p:cond delay="0"/>
                                  </p:stCondLst>
                                  <p:childTnLst>
                                    <p:set>
                                      <p:cBhvr>
                                        <p:cTn id="81" dur="1" fill="hold">
                                          <p:stCondLst>
                                            <p:cond delay="0"/>
                                          </p:stCondLst>
                                        </p:cTn>
                                        <p:tgtEl>
                                          <p:spTgt spid="1468460"/>
                                        </p:tgtEl>
                                        <p:attrNameLst>
                                          <p:attrName>style.visibility</p:attrName>
                                        </p:attrNameLst>
                                      </p:cBhvr>
                                      <p:to>
                                        <p:strVal val="visible"/>
                                      </p:to>
                                    </p:set>
                                    <p:animEffect transition="in" filter="box(out)">
                                      <p:cBhvr>
                                        <p:cTn id="82" dur="500"/>
                                        <p:tgtEl>
                                          <p:spTgt spid="1468460"/>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32" fill="hold" nodeType="clickEffect">
                                  <p:stCondLst>
                                    <p:cond delay="0"/>
                                  </p:stCondLst>
                                  <p:childTnLst>
                                    <p:set>
                                      <p:cBhvr>
                                        <p:cTn id="86" dur="1" fill="hold">
                                          <p:stCondLst>
                                            <p:cond delay="0"/>
                                          </p:stCondLst>
                                        </p:cTn>
                                        <p:tgtEl>
                                          <p:spTgt spid="1468464"/>
                                        </p:tgtEl>
                                        <p:attrNameLst>
                                          <p:attrName>style.visibility</p:attrName>
                                        </p:attrNameLst>
                                      </p:cBhvr>
                                      <p:to>
                                        <p:strVal val="visible"/>
                                      </p:to>
                                    </p:set>
                                    <p:animEffect transition="in" filter="box(out)">
                                      <p:cBhvr>
                                        <p:cTn id="87" dur="500"/>
                                        <p:tgtEl>
                                          <p:spTgt spid="1468464"/>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1468472">
                                            <p:txEl>
                                              <p:pRg st="0" end="0"/>
                                            </p:txEl>
                                          </p:spTgt>
                                        </p:tgtEl>
                                        <p:attrNameLst>
                                          <p:attrName>style.visibility</p:attrName>
                                        </p:attrNameLst>
                                      </p:cBhvr>
                                      <p:to>
                                        <p:strVal val="visible"/>
                                      </p:to>
                                    </p:set>
                                    <p:animEffect transition="in" filter="box(out)">
                                      <p:cBhvr>
                                        <p:cTn id="92" dur="500"/>
                                        <p:tgtEl>
                                          <p:spTgt spid="1468472">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1468473">
                                            <p:txEl>
                                              <p:pRg st="0" end="0"/>
                                            </p:txEl>
                                          </p:spTgt>
                                        </p:tgtEl>
                                        <p:attrNameLst>
                                          <p:attrName>style.visibility</p:attrName>
                                        </p:attrNameLst>
                                      </p:cBhvr>
                                      <p:to>
                                        <p:strVal val="visible"/>
                                      </p:to>
                                    </p:set>
                                    <p:animEffect transition="in" filter="box(out)">
                                      <p:cBhvr>
                                        <p:cTn id="97" dur="500"/>
                                        <p:tgtEl>
                                          <p:spTgt spid="1468473">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nodeType="clickEffect">
                                  <p:stCondLst>
                                    <p:cond delay="0"/>
                                  </p:stCondLst>
                                  <p:childTnLst>
                                    <p:set>
                                      <p:cBhvr>
                                        <p:cTn id="101" dur="1" fill="hold">
                                          <p:stCondLst>
                                            <p:cond delay="0"/>
                                          </p:stCondLst>
                                        </p:cTn>
                                        <p:tgtEl>
                                          <p:spTgt spid="1468466"/>
                                        </p:tgtEl>
                                        <p:attrNameLst>
                                          <p:attrName>style.visibility</p:attrName>
                                        </p:attrNameLst>
                                      </p:cBhvr>
                                      <p:to>
                                        <p:strVal val="visible"/>
                                      </p:to>
                                    </p:set>
                                    <p:animEffect transition="in" filter="box(out)">
                                      <p:cBhvr>
                                        <p:cTn id="102" dur="500"/>
                                        <p:tgtEl>
                                          <p:spTgt spid="1468466"/>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468474">
                                            <p:txEl>
                                              <p:pRg st="0" end="0"/>
                                            </p:txEl>
                                          </p:spTgt>
                                        </p:tgtEl>
                                        <p:attrNameLst>
                                          <p:attrName>style.visibility</p:attrName>
                                        </p:attrNameLst>
                                      </p:cBhvr>
                                      <p:to>
                                        <p:strVal val="visible"/>
                                      </p:to>
                                    </p:set>
                                    <p:animEffect transition="in" filter="box(out)">
                                      <p:cBhvr>
                                        <p:cTn id="107" dur="500"/>
                                        <p:tgtEl>
                                          <p:spTgt spid="1468474">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1468475">
                                            <p:txEl>
                                              <p:pRg st="0" end="0"/>
                                            </p:txEl>
                                          </p:spTgt>
                                        </p:tgtEl>
                                        <p:attrNameLst>
                                          <p:attrName>style.visibility</p:attrName>
                                        </p:attrNameLst>
                                      </p:cBhvr>
                                      <p:to>
                                        <p:strVal val="visible"/>
                                      </p:to>
                                    </p:set>
                                    <p:animEffect transition="in" filter="box(out)">
                                      <p:cBhvr>
                                        <p:cTn id="112" dur="500"/>
                                        <p:tgtEl>
                                          <p:spTgt spid="1468475">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32" fill="hold" nodeType="clickEffect">
                                  <p:stCondLst>
                                    <p:cond delay="0"/>
                                  </p:stCondLst>
                                  <p:childTnLst>
                                    <p:set>
                                      <p:cBhvr>
                                        <p:cTn id="116" dur="1" fill="hold">
                                          <p:stCondLst>
                                            <p:cond delay="0"/>
                                          </p:stCondLst>
                                        </p:cTn>
                                        <p:tgtEl>
                                          <p:spTgt spid="1468465"/>
                                        </p:tgtEl>
                                        <p:attrNameLst>
                                          <p:attrName>style.visibility</p:attrName>
                                        </p:attrNameLst>
                                      </p:cBhvr>
                                      <p:to>
                                        <p:strVal val="visible"/>
                                      </p:to>
                                    </p:set>
                                    <p:animEffect transition="in" filter="box(out)">
                                      <p:cBhvr>
                                        <p:cTn id="117" dur="500"/>
                                        <p:tgtEl>
                                          <p:spTgt spid="1468465"/>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1" fill="hold" nodeType="clickEffect">
                                  <p:stCondLst>
                                    <p:cond delay="0"/>
                                  </p:stCondLst>
                                  <p:childTnLst>
                                    <p:set>
                                      <p:cBhvr>
                                        <p:cTn id="121" dur="1" fill="hold">
                                          <p:stCondLst>
                                            <p:cond delay="0"/>
                                          </p:stCondLst>
                                        </p:cTn>
                                        <p:tgtEl>
                                          <p:spTgt spid="1468490"/>
                                        </p:tgtEl>
                                        <p:attrNameLst>
                                          <p:attrName>style.visibility</p:attrName>
                                        </p:attrNameLst>
                                      </p:cBhvr>
                                      <p:to>
                                        <p:strVal val="visible"/>
                                      </p:to>
                                    </p:set>
                                    <p:animEffect transition="in" filter="wipe(up)">
                                      <p:cBhvr>
                                        <p:cTn id="122" dur="500"/>
                                        <p:tgtEl>
                                          <p:spTgt spid="1468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8467" grpId="0" build="p"/>
      <p:bldP spid="1468468" grpId="0" build="p"/>
      <p:bldP spid="1468469" grpId="0" build="p"/>
      <p:bldP spid="1468470" grpId="0" build="p"/>
      <p:bldP spid="1468471" grpId="0" build="p"/>
      <p:bldP spid="1468472" grpId="0" build="p"/>
      <p:bldP spid="1468473" grpId="0" build="p"/>
      <p:bldP spid="1468474" grpId="0" build="p"/>
      <p:bldP spid="146847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ctrTitle"/>
          </p:nvPr>
        </p:nvSpPr>
        <p:spPr>
          <a:xfrm>
            <a:off x="0" y="0"/>
            <a:ext cx="75438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6.4 </a:t>
            </a: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遍历二叉树</a:t>
            </a:r>
          </a:p>
        </p:txBody>
      </p:sp>
      <p:sp>
        <p:nvSpPr>
          <p:cNvPr id="397315" name="Text Box 3"/>
          <p:cNvSpPr txBox="1">
            <a:spLocks noChangeArrowheads="1"/>
          </p:cNvSpPr>
          <p:nvPr/>
        </p:nvSpPr>
        <p:spPr bwMode="auto">
          <a:xfrm>
            <a:off x="0" y="712788"/>
            <a:ext cx="9144000" cy="1116013"/>
          </a:xfrm>
          <a:prstGeom prst="rect">
            <a:avLst/>
          </a:prstGeom>
          <a:noFill/>
          <a:ln w="9525">
            <a:noFill/>
            <a:miter lim="800000"/>
          </a:ln>
          <a:effectLst/>
        </p:spPr>
        <p:txBody>
          <a:bodyPr>
            <a:spAutoFit/>
          </a:bodyPr>
          <a:lstStyle/>
          <a:p>
            <a:pPr marL="457200" marR="0" indent="-457200" defTabSz="914400" eaLnBrk="1" hangingPunct="1">
              <a:buClrTx/>
              <a:buSzTx/>
              <a:buFontTx/>
              <a:buChar char="•"/>
              <a:defRPr/>
            </a:pPr>
            <a:r>
              <a:rPr kumimoji="0" lang="zh-CN" altLang="en-US"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引入</a:t>
            </a:r>
            <a:endParaRPr kumimoji="0" lang="zh-CN" altLang="en-US" kern="1200" cap="none" spc="0" normalizeH="0" baseline="0" noProof="0" dirty="0">
              <a:solidFill>
                <a:srgbClr val="000000"/>
              </a:solidFill>
              <a:latin typeface="Arial" panose="020B0604020202020204" pitchFamily="34" charset="0"/>
              <a:ea typeface="宋体" panose="02010600030101010101" pitchFamily="2" charset="-122"/>
              <a:cs typeface="+mn-cs"/>
            </a:endParaRPr>
          </a:p>
          <a:p>
            <a:pPr marL="457200" marR="0" indent="-457200" defTabSz="914400" eaLnBrk="1" hangingPunct="1">
              <a:spcBef>
                <a:spcPct val="10000"/>
              </a:spcBef>
              <a:buClrTx/>
              <a:buSzTx/>
              <a:buFontTx/>
              <a:buChar char="•"/>
              <a:defRPr/>
            </a:pPr>
            <a:r>
              <a:rPr kumimoji="0" lang="zh-CN" altLang="en-US"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定义  </a:t>
            </a:r>
            <a:r>
              <a:rPr kumimoji="0" lang="en-US" altLang="zh-CN" b="1" kern="1200" cap="none" spc="0" normalizeH="0" baseline="0" noProof="0" dirty="0">
                <a:solidFill>
                  <a:srgbClr val="00339A"/>
                </a:solidFill>
                <a:latin typeface="宋体" panose="02010600030101010101" pitchFamily="2" charset="-122"/>
                <a:ea typeface="宋体" panose="02010600030101010101" pitchFamily="2" charset="-122"/>
                <a:cs typeface="+mn-cs"/>
              </a:rPr>
              <a:t>(Traversing Binary </a:t>
            </a:r>
            <a:r>
              <a:rPr kumimoji="0" lang="en-US" altLang="zh-CN" b="1" kern="1200" cap="none" spc="0" normalizeH="0" baseline="0" noProof="0" dirty="0" err="1">
                <a:solidFill>
                  <a:srgbClr val="00339A"/>
                </a:solidFill>
                <a:latin typeface="宋体" panose="02010600030101010101" pitchFamily="2" charset="-122"/>
                <a:ea typeface="宋体" panose="02010600030101010101" pitchFamily="2" charset="-122"/>
                <a:cs typeface="+mn-cs"/>
              </a:rPr>
              <a:t>Tree,TBT</a:t>
            </a:r>
            <a:r>
              <a:rPr kumimoji="0" lang="en-US" altLang="zh-CN" b="1" kern="1200" cap="none" spc="0" normalizeH="0" baseline="0" noProof="0" dirty="0">
                <a:solidFill>
                  <a:srgbClr val="00339A"/>
                </a:solidFill>
                <a:latin typeface="宋体" panose="02010600030101010101" pitchFamily="2" charset="-122"/>
                <a:ea typeface="宋体" panose="02010600030101010101" pitchFamily="2" charset="-122"/>
                <a:cs typeface="+mn-cs"/>
              </a:rPr>
              <a:t>)</a:t>
            </a:r>
            <a:endParaRPr kumimoji="0" lang="en-US" altLang="zh-CN" kern="1200" cap="none" spc="0" normalizeH="0" baseline="0" noProof="0" dirty="0">
              <a:solidFill>
                <a:srgbClr val="000000"/>
              </a:solidFill>
              <a:latin typeface="宋体" panose="02010600030101010101" pitchFamily="2" charset="-122"/>
              <a:ea typeface="宋体" panose="02010600030101010101" pitchFamily="2" charset="-122"/>
              <a:cs typeface="+mn-cs"/>
            </a:endParaRPr>
          </a:p>
        </p:txBody>
      </p:sp>
      <p:sp>
        <p:nvSpPr>
          <p:cNvPr id="397316" name="Text Box 4"/>
          <p:cNvSpPr txBox="1"/>
          <p:nvPr/>
        </p:nvSpPr>
        <p:spPr>
          <a:xfrm>
            <a:off x="0" y="1676400"/>
            <a:ext cx="9144000" cy="9540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Pct val="100000"/>
              <a:buNone/>
            </a:pPr>
            <a:r>
              <a:rPr lang="en-US" altLang="zh-CN" sz="2800" b="0" dirty="0">
                <a:solidFill>
                  <a:srgbClr val="000000"/>
                </a:solidFill>
                <a:latin typeface="楷体_GB2312" pitchFamily="49" charset="-122"/>
                <a:ea typeface="楷体_GB2312" pitchFamily="49" charset="-122"/>
              </a:rPr>
              <a:t>		</a:t>
            </a:r>
            <a:r>
              <a:rPr lang="zh-CN" altLang="en-US" sz="2800" b="0" dirty="0">
                <a:solidFill>
                  <a:srgbClr val="000000"/>
                </a:solidFill>
                <a:latin typeface="楷体_GB2312" pitchFamily="49" charset="-122"/>
                <a:ea typeface="楷体_GB2312" pitchFamily="49" charset="-122"/>
              </a:rPr>
              <a:t>二叉树的遍历是指按照某种顺序访问二叉树中的每个结点，并使每个结点被访问一次且只被访问一次。 </a:t>
            </a:r>
          </a:p>
        </p:txBody>
      </p:sp>
      <p:sp>
        <p:nvSpPr>
          <p:cNvPr id="397317" name="Text Box 5"/>
          <p:cNvSpPr txBox="1">
            <a:spLocks noChangeArrowheads="1"/>
          </p:cNvSpPr>
          <p:nvPr/>
        </p:nvSpPr>
        <p:spPr bwMode="auto">
          <a:xfrm>
            <a:off x="0" y="1676400"/>
            <a:ext cx="9144000" cy="579438"/>
          </a:xfrm>
          <a:prstGeom prst="rect">
            <a:avLst/>
          </a:prstGeom>
          <a:noFill/>
          <a:ln w="9525">
            <a:noFill/>
            <a:miter lim="800000"/>
          </a:ln>
          <a:effectLst/>
        </p:spPr>
        <p:txBody>
          <a:bodyPr>
            <a:spAutoFit/>
          </a:bodyPr>
          <a:lstStyle/>
          <a:p>
            <a:pPr marL="457200" marR="0" indent="-457200" defTabSz="914400" eaLnBrk="1" hangingPunct="1">
              <a:spcBef>
                <a:spcPct val="50000"/>
              </a:spcBef>
              <a:buClrTx/>
              <a:buSzTx/>
              <a:buFontTx/>
              <a:buChar char="•"/>
              <a:defRPr/>
            </a:pPr>
            <a:r>
              <a:rPr kumimoji="0" lang="zh-CN" altLang="en-US" sz="3200" b="1" kern="1200" cap="none" spc="0" normalizeH="0" baseline="0" noProof="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问题 </a:t>
            </a:r>
            <a:endParaRPr kumimoji="0" lang="zh-CN" altLang="en-US" kern="1200" cap="none" spc="0" normalizeH="0" baseline="0" noProof="0">
              <a:solidFill>
                <a:srgbClr val="000000"/>
              </a:solidFill>
              <a:latin typeface="宋体" panose="02010600030101010101" pitchFamily="2" charset="-122"/>
              <a:ea typeface="宋体" panose="02010600030101010101" pitchFamily="2" charset="-122"/>
              <a:cs typeface="+mn-cs"/>
            </a:endParaRPr>
          </a:p>
        </p:txBody>
      </p:sp>
      <p:sp>
        <p:nvSpPr>
          <p:cNvPr id="397318" name="Text Box 6"/>
          <p:cNvSpPr txBox="1">
            <a:spLocks noChangeArrowheads="1"/>
          </p:cNvSpPr>
          <p:nvPr/>
        </p:nvSpPr>
        <p:spPr bwMode="auto">
          <a:xfrm>
            <a:off x="0" y="2209800"/>
            <a:ext cx="9144000" cy="579438"/>
          </a:xfrm>
          <a:prstGeom prst="rect">
            <a:avLst/>
          </a:prstGeom>
          <a:noFill/>
          <a:ln w="9525">
            <a:noFill/>
            <a:miter lim="800000"/>
          </a:ln>
          <a:effectLst/>
        </p:spPr>
        <p:txBody>
          <a:bodyPr>
            <a:spAutoFit/>
          </a:bodyPr>
          <a:lstStyle/>
          <a:p>
            <a:pPr marL="457200" marR="0" indent="-457200" defTabSz="914400" eaLnBrk="1" hangingPunct="1">
              <a:spcBef>
                <a:spcPct val="50000"/>
              </a:spcBef>
              <a:buClrTx/>
              <a:buSzTx/>
              <a:buFontTx/>
              <a:buChar char="•"/>
              <a:defRPr/>
            </a:pPr>
            <a:r>
              <a:rPr kumimoji="0" lang="zh-CN" altLang="en-US" sz="3200" b="1" kern="1200" cap="none" spc="0" normalizeH="0" baseline="0" noProof="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结果</a:t>
            </a:r>
            <a:endParaRPr kumimoji="0" lang="zh-CN" altLang="en-US" kern="1200" cap="none" spc="0" normalizeH="0" baseline="0" noProof="0">
              <a:solidFill>
                <a:srgbClr val="000000"/>
              </a:solidFill>
              <a:latin typeface="Arial" panose="020B0604020202020204" pitchFamily="34" charset="0"/>
              <a:ea typeface="宋体" panose="02010600030101010101" pitchFamily="2" charset="-122"/>
              <a:cs typeface="+mn-cs"/>
            </a:endParaRPr>
          </a:p>
        </p:txBody>
      </p:sp>
      <p:sp>
        <p:nvSpPr>
          <p:cNvPr id="397319" name="Text Box 7"/>
          <p:cNvSpPr txBox="1"/>
          <p:nvPr/>
        </p:nvSpPr>
        <p:spPr>
          <a:xfrm>
            <a:off x="0" y="2286000"/>
            <a:ext cx="9144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Pct val="100000"/>
              <a:buNone/>
            </a:pPr>
            <a:r>
              <a:rPr lang="en-US" altLang="zh-CN" sz="2400" b="0" dirty="0">
                <a:solidFill>
                  <a:srgbClr val="000000"/>
                </a:solidFill>
              </a:rPr>
              <a:t>		</a:t>
            </a:r>
            <a:r>
              <a:rPr lang="zh-CN" altLang="en-US" sz="2400" b="0" dirty="0">
                <a:solidFill>
                  <a:srgbClr val="000000"/>
                </a:solidFill>
                <a:latin typeface="宋体" panose="02010600030101010101" pitchFamily="2" charset="-122"/>
              </a:rPr>
              <a:t>非线性，寻找一种规律。</a:t>
            </a:r>
          </a:p>
        </p:txBody>
      </p:sp>
      <p:sp>
        <p:nvSpPr>
          <p:cNvPr id="397320" name="Text Box 8"/>
          <p:cNvSpPr txBox="1"/>
          <p:nvPr/>
        </p:nvSpPr>
        <p:spPr>
          <a:xfrm>
            <a:off x="0" y="3048000"/>
            <a:ext cx="91440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Pct val="100000"/>
              <a:buNone/>
            </a:pPr>
            <a:r>
              <a:rPr lang="en-US" altLang="zh-CN" sz="2800" b="0" dirty="0">
                <a:solidFill>
                  <a:srgbClr val="000000"/>
                </a:solidFill>
              </a:rPr>
              <a:t>		</a:t>
            </a:r>
            <a:r>
              <a:rPr lang="zh-CN" altLang="en-US" sz="2800" b="0" dirty="0">
                <a:solidFill>
                  <a:srgbClr val="000000"/>
                </a:solidFill>
              </a:rPr>
              <a:t>二叉树中结点信息非线性排列</a:t>
            </a:r>
            <a:r>
              <a:rPr lang="zh-CN" altLang="en-US" sz="2800" b="0" dirty="0">
                <a:solidFill>
                  <a:srgbClr val="000000"/>
                </a:solidFill>
                <a:sym typeface="Wingdings" panose="05000000000000000000" pitchFamily="2" charset="2"/>
              </a:rPr>
              <a:t></a:t>
            </a:r>
            <a:r>
              <a:rPr lang="zh-CN" altLang="en-US" sz="2800" b="0" dirty="0">
                <a:solidFill>
                  <a:srgbClr val="000000"/>
                </a:solidFill>
              </a:rPr>
              <a:t>线性排列。</a:t>
            </a:r>
          </a:p>
        </p:txBody>
      </p:sp>
      <p:sp>
        <p:nvSpPr>
          <p:cNvPr id="397321" name="Text Box 9"/>
          <p:cNvSpPr txBox="1">
            <a:spLocks noChangeArrowheads="1"/>
          </p:cNvSpPr>
          <p:nvPr/>
        </p:nvSpPr>
        <p:spPr bwMode="auto">
          <a:xfrm>
            <a:off x="0" y="2743200"/>
            <a:ext cx="9144000" cy="579438"/>
          </a:xfrm>
          <a:prstGeom prst="rect">
            <a:avLst/>
          </a:prstGeom>
          <a:noFill/>
          <a:ln w="9525">
            <a:noFill/>
            <a:miter lim="800000"/>
          </a:ln>
          <a:effectLst/>
        </p:spPr>
        <p:txBody>
          <a:bodyPr>
            <a:spAutoFit/>
          </a:bodyPr>
          <a:lstStyle/>
          <a:p>
            <a:pPr marL="457200" marR="0" indent="-457200" defTabSz="914400" eaLnBrk="1" hangingPunct="1">
              <a:spcBef>
                <a:spcPct val="50000"/>
              </a:spcBef>
              <a:buClrTx/>
              <a:buSzTx/>
              <a:buFontTx/>
              <a:buChar char="•"/>
              <a:defRPr/>
            </a:pPr>
            <a:r>
              <a:rPr kumimoji="0" lang="zh-CN" altLang="en-US" sz="3200" b="1" kern="1200" cap="none" spc="0" normalizeH="0" baseline="0" noProof="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方法</a:t>
            </a:r>
          </a:p>
        </p:txBody>
      </p:sp>
      <p:sp>
        <p:nvSpPr>
          <p:cNvPr id="397322" name="Text Box 10"/>
          <p:cNvSpPr txBox="1"/>
          <p:nvPr/>
        </p:nvSpPr>
        <p:spPr>
          <a:xfrm>
            <a:off x="0" y="3733800"/>
            <a:ext cx="91440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Pct val="100000"/>
              <a:buChar char="Ø"/>
            </a:pPr>
            <a:r>
              <a:rPr lang="zh-CN" altLang="en-US" sz="1800" b="0" dirty="0">
                <a:solidFill>
                  <a:srgbClr val="000000"/>
                </a:solidFill>
              </a:rPr>
              <a:t>由二叉树的递归定义，二叉树的三个基本组成单元是：</a:t>
            </a:r>
            <a:r>
              <a:rPr lang="zh-CN" altLang="en-US" sz="1800" b="0" dirty="0">
                <a:solidFill>
                  <a:srgbClr val="00339A"/>
                </a:solidFill>
              </a:rPr>
              <a:t>根结点、左子树和右子树</a:t>
            </a:r>
            <a:r>
              <a:rPr lang="zh-CN" altLang="en-US" sz="1800" b="0" dirty="0">
                <a:solidFill>
                  <a:srgbClr val="000000"/>
                </a:solidFill>
              </a:rPr>
              <a:t>。</a:t>
            </a:r>
          </a:p>
        </p:txBody>
      </p:sp>
      <p:grpSp>
        <p:nvGrpSpPr>
          <p:cNvPr id="2" name="Group 11"/>
          <p:cNvGrpSpPr/>
          <p:nvPr/>
        </p:nvGrpSpPr>
        <p:grpSpPr>
          <a:xfrm>
            <a:off x="5181600" y="1524000"/>
            <a:ext cx="3124200" cy="1768475"/>
            <a:chOff x="528" y="2208"/>
            <a:chExt cx="1968" cy="1114"/>
          </a:xfrm>
        </p:grpSpPr>
        <p:sp>
          <p:nvSpPr>
            <p:cNvPr id="103439" name="Text Box 12"/>
            <p:cNvSpPr txBox="1"/>
            <p:nvPr/>
          </p:nvSpPr>
          <p:spPr>
            <a:xfrm>
              <a:off x="1536" y="2208"/>
              <a:ext cx="624" cy="25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zh-CN" altLang="en-US" sz="2000" dirty="0">
                  <a:solidFill>
                    <a:srgbClr val="000000"/>
                  </a:solidFill>
                  <a:latin typeface="宋体" panose="02010600030101010101" pitchFamily="2" charset="-122"/>
                </a:rPr>
                <a:t>根结点</a:t>
              </a:r>
            </a:p>
          </p:txBody>
        </p:sp>
        <p:sp>
          <p:nvSpPr>
            <p:cNvPr id="103440" name="Text Box 13"/>
            <p:cNvSpPr txBox="1"/>
            <p:nvPr/>
          </p:nvSpPr>
          <p:spPr>
            <a:xfrm>
              <a:off x="1872" y="3072"/>
              <a:ext cx="624" cy="25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zh-CN" altLang="en-US" sz="2000" dirty="0">
                  <a:solidFill>
                    <a:srgbClr val="000000"/>
                  </a:solidFill>
                  <a:latin typeface="宋体" panose="02010600030101010101" pitchFamily="2" charset="-122"/>
                </a:rPr>
                <a:t>右子树</a:t>
              </a:r>
            </a:p>
          </p:txBody>
        </p:sp>
        <p:sp>
          <p:nvSpPr>
            <p:cNvPr id="103441" name="Text Box 14"/>
            <p:cNvSpPr txBox="1"/>
            <p:nvPr/>
          </p:nvSpPr>
          <p:spPr>
            <a:xfrm>
              <a:off x="528" y="3072"/>
              <a:ext cx="624" cy="25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zh-CN" altLang="en-US" sz="2000" dirty="0">
                  <a:solidFill>
                    <a:srgbClr val="000000"/>
                  </a:solidFill>
                  <a:latin typeface="宋体" panose="02010600030101010101" pitchFamily="2" charset="-122"/>
                </a:rPr>
                <a:t>左子树</a:t>
              </a:r>
            </a:p>
          </p:txBody>
        </p:sp>
        <p:grpSp>
          <p:nvGrpSpPr>
            <p:cNvPr id="103442" name="Group 15"/>
            <p:cNvGrpSpPr/>
            <p:nvPr/>
          </p:nvGrpSpPr>
          <p:grpSpPr>
            <a:xfrm>
              <a:off x="1073" y="2410"/>
              <a:ext cx="878" cy="768"/>
              <a:chOff x="1073" y="2410"/>
              <a:chExt cx="878" cy="768"/>
            </a:xfrm>
          </p:grpSpPr>
          <p:cxnSp>
            <p:nvCxnSpPr>
              <p:cNvPr id="103443" name="AutoShape 16"/>
              <p:cNvCxnSpPr/>
              <p:nvPr/>
            </p:nvCxnSpPr>
            <p:spPr>
              <a:xfrm flipH="1">
                <a:off x="1237" y="2602"/>
                <a:ext cx="203" cy="365"/>
              </a:xfrm>
              <a:prstGeom prst="straightConnector1">
                <a:avLst/>
              </a:prstGeom>
              <a:ln w="12700" cap="flat" cmpd="sng">
                <a:solidFill>
                  <a:srgbClr val="00CC99"/>
                </a:solidFill>
                <a:prstDash val="solid"/>
                <a:headEnd type="none" w="med" len="med"/>
                <a:tailEnd type="none" w="med" len="med"/>
              </a:ln>
            </p:spPr>
          </p:cxnSp>
          <p:cxnSp>
            <p:nvCxnSpPr>
              <p:cNvPr id="103444" name="AutoShape 17"/>
              <p:cNvCxnSpPr/>
              <p:nvPr/>
            </p:nvCxnSpPr>
            <p:spPr>
              <a:xfrm>
                <a:off x="1584" y="2602"/>
                <a:ext cx="188" cy="355"/>
              </a:xfrm>
              <a:prstGeom prst="straightConnector1">
                <a:avLst/>
              </a:prstGeom>
              <a:ln w="12700" cap="flat" cmpd="sng">
                <a:solidFill>
                  <a:srgbClr val="00CC99"/>
                </a:solidFill>
                <a:prstDash val="solid"/>
                <a:headEnd type="none" w="med" len="med"/>
                <a:tailEnd type="none" w="med" len="med"/>
              </a:ln>
            </p:spPr>
          </p:cxnSp>
          <p:sp>
            <p:nvSpPr>
              <p:cNvPr id="103445" name="Oval 18"/>
              <p:cNvSpPr>
                <a:spLocks noChangeAspect="1"/>
              </p:cNvSpPr>
              <p:nvPr/>
            </p:nvSpPr>
            <p:spPr>
              <a:xfrm>
                <a:off x="1378" y="2410"/>
                <a:ext cx="271" cy="229"/>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rPr>
                  <a:t>A</a:t>
                </a:r>
              </a:p>
            </p:txBody>
          </p:sp>
          <p:sp>
            <p:nvSpPr>
              <p:cNvPr id="103446" name="Oval 19"/>
              <p:cNvSpPr>
                <a:spLocks noChangeAspect="1"/>
              </p:cNvSpPr>
              <p:nvPr/>
            </p:nvSpPr>
            <p:spPr>
              <a:xfrm>
                <a:off x="1073" y="2949"/>
                <a:ext cx="271" cy="229"/>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rPr>
                  <a:t>B</a:t>
                </a:r>
              </a:p>
            </p:txBody>
          </p:sp>
          <p:sp>
            <p:nvSpPr>
              <p:cNvPr id="103447" name="Oval 20"/>
              <p:cNvSpPr>
                <a:spLocks noChangeAspect="1"/>
              </p:cNvSpPr>
              <p:nvPr/>
            </p:nvSpPr>
            <p:spPr>
              <a:xfrm flipH="1">
                <a:off x="1680" y="2949"/>
                <a:ext cx="271" cy="229"/>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rPr>
                  <a:t>C</a:t>
                </a:r>
              </a:p>
            </p:txBody>
          </p:sp>
        </p:grpSp>
      </p:grpSp>
      <p:sp>
        <p:nvSpPr>
          <p:cNvPr id="397334" name="Text Box 22"/>
          <p:cNvSpPr txBox="1"/>
          <p:nvPr/>
        </p:nvSpPr>
        <p:spPr>
          <a:xfrm>
            <a:off x="611188" y="3203575"/>
            <a:ext cx="7940675" cy="2678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nSpc>
                <a:spcPct val="140000"/>
              </a:lnSpc>
              <a:spcBef>
                <a:spcPct val="0"/>
              </a:spcBef>
              <a:buClrTx/>
              <a:buSzPct val="100000"/>
              <a:buNone/>
            </a:pPr>
            <a:r>
              <a:rPr lang="en-US" altLang="zh-CN" sz="2400" b="0" dirty="0">
                <a:solidFill>
                  <a:srgbClr val="000000"/>
                </a:solidFill>
                <a:latin typeface="楷体_GB2312" pitchFamily="49" charset="-122"/>
                <a:ea typeface="楷体_GB2312" pitchFamily="49" charset="-122"/>
              </a:rPr>
              <a:t>    ◆</a:t>
            </a:r>
            <a:r>
              <a:rPr lang="zh-CN" altLang="en-US" sz="2400" b="0" dirty="0">
                <a:solidFill>
                  <a:srgbClr val="000000"/>
                </a:solidFill>
                <a:latin typeface="楷体_GB2312" pitchFamily="49" charset="-122"/>
                <a:ea typeface="楷体_GB2312" pitchFamily="49" charset="-122"/>
              </a:rPr>
              <a:t>按某种次序，访问所有结点，使每个节点都被访问且仅访问一次的运算叫</a:t>
            </a:r>
            <a:r>
              <a:rPr lang="en-US" altLang="zh-CN" sz="2400" b="0" dirty="0">
                <a:solidFill>
                  <a:srgbClr val="000000"/>
                </a:solidFill>
                <a:latin typeface="楷体_GB2312" pitchFamily="49" charset="-122"/>
                <a:ea typeface="楷体_GB2312" pitchFamily="49" charset="-122"/>
              </a:rPr>
              <a:t>TBT</a:t>
            </a:r>
            <a:r>
              <a:rPr lang="zh-CN" altLang="en-US" sz="2400" b="0" dirty="0">
                <a:solidFill>
                  <a:srgbClr val="000000"/>
                </a:solidFill>
                <a:latin typeface="楷体_GB2312" pitchFamily="49" charset="-122"/>
                <a:ea typeface="楷体_GB2312" pitchFamily="49" charset="-122"/>
              </a:rPr>
              <a:t>。</a:t>
            </a:r>
          </a:p>
          <a:p>
            <a:pPr marL="0" lvl="0" indent="0">
              <a:lnSpc>
                <a:spcPct val="140000"/>
              </a:lnSpc>
              <a:spcBef>
                <a:spcPct val="0"/>
              </a:spcBef>
              <a:buClrTx/>
              <a:buSzPct val="100000"/>
              <a:buNone/>
            </a:pPr>
            <a:r>
              <a:rPr lang="zh-CN" altLang="en-US" sz="2400" b="0" dirty="0">
                <a:solidFill>
                  <a:srgbClr val="000000"/>
                </a:solidFill>
                <a:latin typeface="楷体_GB2312" pitchFamily="49" charset="-122"/>
                <a:ea typeface="楷体_GB2312" pitchFamily="49" charset="-122"/>
              </a:rPr>
              <a:t>    ◆</a:t>
            </a:r>
            <a:r>
              <a:rPr lang="zh-CN" altLang="en-US" sz="2400" b="0" dirty="0">
                <a:solidFill>
                  <a:srgbClr val="000000"/>
                </a:solidFill>
                <a:ea typeface="楷体_GB2312" pitchFamily="49" charset="-122"/>
              </a:rPr>
              <a:t>“</a:t>
            </a:r>
            <a:r>
              <a:rPr lang="zh-CN" altLang="en-US" sz="2400" b="0" dirty="0">
                <a:solidFill>
                  <a:srgbClr val="000000"/>
                </a:solidFill>
                <a:latin typeface="楷体_GB2312" pitchFamily="49" charset="-122"/>
                <a:ea typeface="楷体_GB2312" pitchFamily="49" charset="-122"/>
              </a:rPr>
              <a:t>访问</a:t>
            </a:r>
            <a:r>
              <a:rPr lang="zh-CN" altLang="en-US" sz="2400" b="0" dirty="0">
                <a:solidFill>
                  <a:srgbClr val="000000"/>
                </a:solidFill>
                <a:ea typeface="楷体_GB2312" pitchFamily="49" charset="-122"/>
              </a:rPr>
              <a:t>”</a:t>
            </a:r>
            <a:r>
              <a:rPr lang="zh-CN" altLang="en-US" sz="2400" b="0" dirty="0">
                <a:solidFill>
                  <a:srgbClr val="000000"/>
                </a:solidFill>
                <a:latin typeface="楷体_GB2312" pitchFamily="49" charset="-122"/>
                <a:ea typeface="楷体_GB2312" pitchFamily="49" charset="-122"/>
              </a:rPr>
              <a:t>包括输出结点值，修改值，统计等以不破坏</a:t>
            </a:r>
            <a:r>
              <a:rPr lang="en-US" altLang="zh-CN" sz="2400" b="0" dirty="0">
                <a:solidFill>
                  <a:srgbClr val="000000"/>
                </a:solidFill>
                <a:latin typeface="楷体_GB2312" pitchFamily="49" charset="-122"/>
                <a:ea typeface="楷体_GB2312" pitchFamily="49" charset="-122"/>
              </a:rPr>
              <a:t>BT</a:t>
            </a:r>
            <a:r>
              <a:rPr lang="zh-CN" altLang="en-US" sz="2400" b="0" dirty="0">
                <a:solidFill>
                  <a:srgbClr val="000000"/>
                </a:solidFill>
                <a:latin typeface="楷体_GB2312" pitchFamily="49" charset="-122"/>
                <a:ea typeface="楷体_GB2312" pitchFamily="49" charset="-122"/>
              </a:rPr>
              <a:t>的结构为原则。</a:t>
            </a:r>
          </a:p>
          <a:p>
            <a:pPr marL="0" lvl="0" indent="0">
              <a:lnSpc>
                <a:spcPct val="140000"/>
              </a:lnSpc>
              <a:spcBef>
                <a:spcPct val="0"/>
              </a:spcBef>
              <a:buClrTx/>
              <a:buSzPct val="100000"/>
              <a:buNone/>
            </a:pPr>
            <a:r>
              <a:rPr lang="zh-CN" altLang="en-US" sz="2400" b="0" dirty="0">
                <a:solidFill>
                  <a:srgbClr val="000000"/>
                </a:solidFill>
                <a:latin typeface="楷体_GB2312" pitchFamily="49" charset="-122"/>
                <a:ea typeface="楷体_GB2312" pitchFamily="49" charset="-122"/>
              </a:rPr>
              <a:t>    ◆</a:t>
            </a:r>
            <a:r>
              <a:rPr lang="en-US" altLang="zh-CN" sz="2400" b="0" dirty="0">
                <a:solidFill>
                  <a:srgbClr val="000000"/>
                </a:solidFill>
                <a:latin typeface="楷体_GB2312" pitchFamily="49" charset="-122"/>
                <a:ea typeface="楷体_GB2312" pitchFamily="49" charset="-122"/>
              </a:rPr>
              <a:t>TBT</a:t>
            </a:r>
            <a:r>
              <a:rPr lang="zh-CN" altLang="en-US" sz="2400" b="0" dirty="0">
                <a:solidFill>
                  <a:srgbClr val="000000"/>
                </a:solidFill>
                <a:latin typeface="楷体_GB2312" pitchFamily="49" charset="-122"/>
                <a:ea typeface="楷体_GB2312" pitchFamily="49" charset="-122"/>
              </a:rPr>
              <a:t>是对二叉树进行运算的基础性操作。</a:t>
            </a:r>
          </a:p>
        </p:txBody>
      </p:sp>
      <p:sp>
        <p:nvSpPr>
          <p:cNvPr id="397333" name="Text Box 21"/>
          <p:cNvSpPr txBox="1"/>
          <p:nvPr/>
        </p:nvSpPr>
        <p:spPr>
          <a:xfrm>
            <a:off x="0" y="3294063"/>
            <a:ext cx="9144000" cy="33051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Pct val="100000"/>
              <a:buChar char="Ø"/>
            </a:pPr>
            <a:r>
              <a:rPr lang="zh-CN" altLang="en-US" sz="2400" b="0" dirty="0">
                <a:solidFill>
                  <a:srgbClr val="000000"/>
                </a:solidFill>
                <a:latin typeface="宋体" panose="02010600030101010101" pitchFamily="2" charset="-122"/>
              </a:rPr>
              <a:t>假如以</a:t>
            </a:r>
            <a:r>
              <a:rPr lang="en-US" altLang="zh-CN" sz="2400" b="0" dirty="0">
                <a:solidFill>
                  <a:srgbClr val="00339A"/>
                </a:solidFill>
                <a:latin typeface="宋体" panose="02010600030101010101" pitchFamily="2" charset="-122"/>
              </a:rPr>
              <a:t>L</a:t>
            </a:r>
            <a:r>
              <a:rPr lang="zh-CN" altLang="en-US" sz="2400" b="0" dirty="0">
                <a:solidFill>
                  <a:srgbClr val="00339A"/>
                </a:solidFill>
                <a:latin typeface="宋体" panose="02010600030101010101" pitchFamily="2" charset="-122"/>
              </a:rPr>
              <a:t>、</a:t>
            </a:r>
            <a:r>
              <a:rPr lang="en-US" altLang="zh-CN" sz="2400" b="0" dirty="0">
                <a:solidFill>
                  <a:srgbClr val="00339A"/>
                </a:solidFill>
                <a:latin typeface="宋体" panose="02010600030101010101" pitchFamily="2" charset="-122"/>
              </a:rPr>
              <a:t>D</a:t>
            </a:r>
            <a:r>
              <a:rPr lang="zh-CN" altLang="en-US" sz="2400" b="0" dirty="0">
                <a:solidFill>
                  <a:srgbClr val="00339A"/>
                </a:solidFill>
                <a:latin typeface="宋体" panose="02010600030101010101" pitchFamily="2" charset="-122"/>
              </a:rPr>
              <a:t>、</a:t>
            </a:r>
            <a:r>
              <a:rPr lang="en-US" altLang="zh-CN" sz="2400" b="0" dirty="0">
                <a:solidFill>
                  <a:srgbClr val="00339A"/>
                </a:solidFill>
                <a:latin typeface="宋体" panose="02010600030101010101" pitchFamily="2" charset="-122"/>
              </a:rPr>
              <a:t>R</a:t>
            </a:r>
            <a:r>
              <a:rPr lang="zh-CN" altLang="en-US" sz="2400" b="0" dirty="0">
                <a:solidFill>
                  <a:srgbClr val="000000"/>
                </a:solidFill>
                <a:latin typeface="宋体" panose="02010600030101010101" pitchFamily="2" charset="-122"/>
              </a:rPr>
              <a:t>分别表示遍历左子树、遍历根结点和遍历右子树</a:t>
            </a:r>
            <a:r>
              <a:rPr lang="en-US" altLang="zh-CN" sz="2400" b="0" dirty="0">
                <a:solidFill>
                  <a:srgbClr val="000000"/>
                </a:solidFill>
                <a:latin typeface="宋体" panose="02010600030101010101" pitchFamily="2" charset="-122"/>
              </a:rPr>
              <a:t>,</a:t>
            </a:r>
            <a:r>
              <a:rPr lang="zh-CN" altLang="en-US" sz="2400" b="0" dirty="0">
                <a:solidFill>
                  <a:srgbClr val="000000"/>
                </a:solidFill>
                <a:latin typeface="宋体" panose="02010600030101010101" pitchFamily="2" charset="-122"/>
              </a:rPr>
              <a:t>遍历整个二叉树则有</a:t>
            </a:r>
            <a:r>
              <a:rPr lang="en-US" altLang="zh-CN" sz="2400" b="0" dirty="0">
                <a:solidFill>
                  <a:srgbClr val="00339A"/>
                </a:solidFill>
                <a:latin typeface="宋体" panose="02010600030101010101" pitchFamily="2" charset="-122"/>
              </a:rPr>
              <a:t>DLR</a:t>
            </a:r>
            <a:r>
              <a:rPr lang="zh-CN" altLang="en-US" sz="2400" b="0" dirty="0">
                <a:solidFill>
                  <a:srgbClr val="00339A"/>
                </a:solidFill>
                <a:latin typeface="宋体" panose="02010600030101010101" pitchFamily="2" charset="-122"/>
              </a:rPr>
              <a:t>、</a:t>
            </a:r>
            <a:r>
              <a:rPr lang="en-US" altLang="zh-CN" sz="2400" b="0" dirty="0">
                <a:solidFill>
                  <a:srgbClr val="00339A"/>
                </a:solidFill>
                <a:latin typeface="宋体" panose="02010600030101010101" pitchFamily="2" charset="-122"/>
              </a:rPr>
              <a:t>LDR</a:t>
            </a:r>
            <a:r>
              <a:rPr lang="zh-CN" altLang="en-US" sz="2400" b="0" dirty="0">
                <a:solidFill>
                  <a:srgbClr val="00339A"/>
                </a:solidFill>
                <a:latin typeface="宋体" panose="02010600030101010101" pitchFamily="2" charset="-122"/>
              </a:rPr>
              <a:t>、</a:t>
            </a:r>
            <a:r>
              <a:rPr lang="en-US" altLang="zh-CN" sz="2400" b="0" dirty="0">
                <a:solidFill>
                  <a:srgbClr val="00339A"/>
                </a:solidFill>
                <a:latin typeface="宋体" panose="02010600030101010101" pitchFamily="2" charset="-122"/>
              </a:rPr>
              <a:t>LRD</a:t>
            </a:r>
            <a:r>
              <a:rPr lang="zh-CN" altLang="en-US" sz="2400" b="0" dirty="0">
                <a:solidFill>
                  <a:srgbClr val="00339A"/>
                </a:solidFill>
                <a:latin typeface="宋体" panose="02010600030101010101" pitchFamily="2" charset="-122"/>
              </a:rPr>
              <a:t>、</a:t>
            </a:r>
            <a:r>
              <a:rPr lang="en-US" altLang="zh-CN" sz="2400" b="0" dirty="0">
                <a:solidFill>
                  <a:srgbClr val="00339A"/>
                </a:solidFill>
                <a:latin typeface="宋体" panose="02010600030101010101" pitchFamily="2" charset="-122"/>
              </a:rPr>
              <a:t>DRL</a:t>
            </a:r>
            <a:r>
              <a:rPr lang="zh-CN" altLang="en-US" sz="2400" b="0" dirty="0">
                <a:solidFill>
                  <a:srgbClr val="00339A"/>
                </a:solidFill>
                <a:latin typeface="宋体" panose="02010600030101010101" pitchFamily="2" charset="-122"/>
              </a:rPr>
              <a:t>、</a:t>
            </a:r>
            <a:r>
              <a:rPr lang="en-US" altLang="zh-CN" sz="2400" b="0" dirty="0">
                <a:solidFill>
                  <a:srgbClr val="00339A"/>
                </a:solidFill>
                <a:latin typeface="宋体" panose="02010600030101010101" pitchFamily="2" charset="-122"/>
              </a:rPr>
              <a:t>RDL</a:t>
            </a:r>
            <a:r>
              <a:rPr lang="zh-CN" altLang="en-US" sz="2400" b="0" dirty="0">
                <a:solidFill>
                  <a:srgbClr val="00339A"/>
                </a:solidFill>
                <a:latin typeface="宋体" panose="02010600030101010101" pitchFamily="2" charset="-122"/>
              </a:rPr>
              <a:t>、</a:t>
            </a:r>
            <a:r>
              <a:rPr lang="en-US" altLang="zh-CN" sz="2400" b="0" dirty="0">
                <a:solidFill>
                  <a:srgbClr val="00339A"/>
                </a:solidFill>
                <a:latin typeface="宋体" panose="02010600030101010101" pitchFamily="2" charset="-122"/>
              </a:rPr>
              <a:t>RLD</a:t>
            </a:r>
            <a:r>
              <a:rPr lang="zh-CN" altLang="en-US" sz="2400" b="0" dirty="0">
                <a:solidFill>
                  <a:srgbClr val="000000"/>
                </a:solidFill>
                <a:latin typeface="宋体" panose="02010600030101010101" pitchFamily="2" charset="-122"/>
              </a:rPr>
              <a:t>六种遍历方案。</a:t>
            </a:r>
          </a:p>
          <a:p>
            <a:pPr marL="457200" lvl="0" indent="-457200" eaLnBrk="1" hangingPunct="1">
              <a:spcBef>
                <a:spcPct val="50000"/>
              </a:spcBef>
              <a:buClrTx/>
              <a:buSzPct val="100000"/>
              <a:buChar char="Ø"/>
            </a:pPr>
            <a:r>
              <a:rPr lang="zh-CN" altLang="en-US" sz="2400" b="0" dirty="0">
                <a:solidFill>
                  <a:srgbClr val="000000"/>
                </a:solidFill>
                <a:latin typeface="宋体" panose="02010600030101010101" pitchFamily="2" charset="-122"/>
              </a:rPr>
              <a:t>若规定</a:t>
            </a:r>
            <a:r>
              <a:rPr lang="zh-CN" altLang="en-US" sz="2400" b="0" dirty="0">
                <a:solidFill>
                  <a:srgbClr val="00339A"/>
                </a:solidFill>
                <a:latin typeface="宋体" panose="02010600030101010101" pitchFamily="2" charset="-122"/>
              </a:rPr>
              <a:t>先左后右</a:t>
            </a:r>
            <a:r>
              <a:rPr lang="zh-CN" altLang="en-US" sz="2400" b="0" dirty="0">
                <a:solidFill>
                  <a:srgbClr val="000000"/>
                </a:solidFill>
                <a:latin typeface="宋体" panose="02010600030101010101" pitchFamily="2" charset="-122"/>
              </a:rPr>
              <a:t>，则只有前三种情况，分别规定为：</a:t>
            </a:r>
          </a:p>
          <a:p>
            <a:pPr marL="1371600" lvl="2" indent="-457200">
              <a:lnSpc>
                <a:spcPct val="120000"/>
              </a:lnSpc>
              <a:buClr>
                <a:srgbClr val="000000"/>
              </a:buClr>
              <a:buSzPct val="110000"/>
              <a:buChar char="»"/>
            </a:pPr>
            <a:r>
              <a:rPr lang="en-US" altLang="zh-CN" sz="2400" b="0" dirty="0">
                <a:solidFill>
                  <a:srgbClr val="00339A"/>
                </a:solidFill>
              </a:rPr>
              <a:t>DLR——</a:t>
            </a:r>
            <a:r>
              <a:rPr lang="zh-CN" altLang="en-US" sz="2400" b="0" dirty="0">
                <a:solidFill>
                  <a:srgbClr val="00339A"/>
                </a:solidFill>
              </a:rPr>
              <a:t>先</a:t>
            </a:r>
            <a:r>
              <a:rPr lang="en-US" altLang="zh-CN" sz="2400" b="0" dirty="0">
                <a:solidFill>
                  <a:srgbClr val="00339A"/>
                </a:solidFill>
              </a:rPr>
              <a:t>(</a:t>
            </a:r>
            <a:r>
              <a:rPr lang="zh-CN" altLang="en-US" sz="2400" b="0" dirty="0">
                <a:solidFill>
                  <a:srgbClr val="00339A"/>
                </a:solidFill>
              </a:rPr>
              <a:t>根</a:t>
            </a:r>
            <a:r>
              <a:rPr lang="en-US" altLang="zh-CN" sz="2400" b="0" dirty="0">
                <a:solidFill>
                  <a:srgbClr val="00339A"/>
                </a:solidFill>
              </a:rPr>
              <a:t>)</a:t>
            </a:r>
            <a:r>
              <a:rPr lang="zh-CN" altLang="en-US" sz="2400" b="0" dirty="0">
                <a:solidFill>
                  <a:srgbClr val="00339A"/>
                </a:solidFill>
              </a:rPr>
              <a:t>序遍历</a:t>
            </a:r>
            <a:r>
              <a:rPr lang="en-US" altLang="zh-CN" sz="2400" b="0" dirty="0">
                <a:solidFill>
                  <a:srgbClr val="00339A"/>
                </a:solidFill>
              </a:rPr>
              <a:t>/</a:t>
            </a:r>
            <a:r>
              <a:rPr lang="zh-CN" altLang="en-US" sz="2400" b="0" dirty="0">
                <a:solidFill>
                  <a:srgbClr val="00339A"/>
                </a:solidFill>
              </a:rPr>
              <a:t>前序遍历</a:t>
            </a:r>
          </a:p>
          <a:p>
            <a:pPr marL="1371600" lvl="2" indent="-457200">
              <a:lnSpc>
                <a:spcPct val="120000"/>
              </a:lnSpc>
              <a:buClr>
                <a:srgbClr val="000000"/>
              </a:buClr>
              <a:buSzPct val="110000"/>
              <a:buChar char="»"/>
            </a:pPr>
            <a:r>
              <a:rPr lang="en-US" altLang="zh-CN" sz="2400" b="0" dirty="0">
                <a:solidFill>
                  <a:srgbClr val="00339A"/>
                </a:solidFill>
                <a:cs typeface="Arial" panose="020B0604020202020204" pitchFamily="34" charset="0"/>
              </a:rPr>
              <a:t>LDR——</a:t>
            </a:r>
            <a:r>
              <a:rPr lang="zh-CN" altLang="en-US" sz="2400" b="0" dirty="0">
                <a:solidFill>
                  <a:srgbClr val="00339A"/>
                </a:solidFill>
                <a:cs typeface="Arial" panose="020B0604020202020204" pitchFamily="34" charset="0"/>
              </a:rPr>
              <a:t>中</a:t>
            </a:r>
            <a:r>
              <a:rPr lang="en-US" altLang="zh-CN" sz="2400" b="0" dirty="0">
                <a:solidFill>
                  <a:srgbClr val="00339A"/>
                </a:solidFill>
                <a:cs typeface="Arial" panose="020B0604020202020204" pitchFamily="34" charset="0"/>
              </a:rPr>
              <a:t>(</a:t>
            </a:r>
            <a:r>
              <a:rPr lang="zh-CN" altLang="en-US" sz="2400" b="0" dirty="0">
                <a:solidFill>
                  <a:srgbClr val="00339A"/>
                </a:solidFill>
                <a:cs typeface="Arial" panose="020B0604020202020204" pitchFamily="34" charset="0"/>
              </a:rPr>
              <a:t>根</a:t>
            </a:r>
            <a:r>
              <a:rPr lang="en-US" altLang="zh-CN" sz="2400" b="0" dirty="0">
                <a:solidFill>
                  <a:srgbClr val="00339A"/>
                </a:solidFill>
                <a:cs typeface="Arial" panose="020B0604020202020204" pitchFamily="34" charset="0"/>
              </a:rPr>
              <a:t>)</a:t>
            </a:r>
            <a:r>
              <a:rPr lang="zh-CN" altLang="en-US" sz="2400" b="0" dirty="0">
                <a:solidFill>
                  <a:srgbClr val="00339A"/>
                </a:solidFill>
                <a:cs typeface="Arial" panose="020B0604020202020204" pitchFamily="34" charset="0"/>
              </a:rPr>
              <a:t>序遍历</a:t>
            </a:r>
          </a:p>
          <a:p>
            <a:pPr marL="1371600" lvl="2" indent="-457200">
              <a:lnSpc>
                <a:spcPct val="120000"/>
              </a:lnSpc>
              <a:buClr>
                <a:srgbClr val="000000"/>
              </a:buClr>
              <a:buSzPct val="110000"/>
              <a:buChar char="»"/>
            </a:pPr>
            <a:r>
              <a:rPr lang="en-US" altLang="zh-CN" sz="2400" b="0" dirty="0">
                <a:solidFill>
                  <a:srgbClr val="00339A"/>
                </a:solidFill>
                <a:cs typeface="Arial" panose="020B0604020202020204" pitchFamily="34" charset="0"/>
              </a:rPr>
              <a:t>LRD——</a:t>
            </a:r>
            <a:r>
              <a:rPr lang="zh-CN" altLang="en-US" sz="2400" b="0" dirty="0">
                <a:solidFill>
                  <a:srgbClr val="00339A"/>
                </a:solidFill>
                <a:cs typeface="Arial" panose="020B0604020202020204" pitchFamily="34" charset="0"/>
              </a:rPr>
              <a:t>后</a:t>
            </a:r>
            <a:r>
              <a:rPr lang="en-US" altLang="zh-CN" sz="2400" b="0" dirty="0">
                <a:solidFill>
                  <a:srgbClr val="00339A"/>
                </a:solidFill>
                <a:cs typeface="Arial" panose="020B0604020202020204" pitchFamily="34" charset="0"/>
              </a:rPr>
              <a:t>(</a:t>
            </a:r>
            <a:r>
              <a:rPr lang="zh-CN" altLang="en-US" sz="2400" b="0" dirty="0">
                <a:solidFill>
                  <a:srgbClr val="00339A"/>
                </a:solidFill>
                <a:cs typeface="Arial" panose="020B0604020202020204" pitchFamily="34" charset="0"/>
              </a:rPr>
              <a:t>根</a:t>
            </a:r>
            <a:r>
              <a:rPr lang="en-US" altLang="zh-CN" sz="2400" b="0" dirty="0">
                <a:solidFill>
                  <a:srgbClr val="00339A"/>
                </a:solidFill>
                <a:cs typeface="Arial" panose="020B0604020202020204" pitchFamily="34" charset="0"/>
              </a:rPr>
              <a:t>)</a:t>
            </a:r>
            <a:r>
              <a:rPr lang="zh-CN" altLang="en-US" sz="2400" b="0" dirty="0">
                <a:solidFill>
                  <a:srgbClr val="00339A"/>
                </a:solidFill>
                <a:cs typeface="Arial" panose="020B0604020202020204" pitchFamily="34" charset="0"/>
              </a:rPr>
              <a:t>序遍历</a:t>
            </a:r>
            <a:endParaRPr lang="zh-CN" altLang="en-US" sz="2400" b="0" dirty="0">
              <a:solidFill>
                <a:srgbClr val="00339A"/>
              </a:solidFill>
              <a:ea typeface="Arial" panose="020B0604020202020204" pitchFamily="34" charset="0"/>
            </a:endParaRPr>
          </a:p>
        </p:txBody>
      </p:sp>
      <p:sp>
        <p:nvSpPr>
          <p:cNvPr id="23" name="Text Box 22"/>
          <p:cNvSpPr txBox="1"/>
          <p:nvPr/>
        </p:nvSpPr>
        <p:spPr>
          <a:xfrm>
            <a:off x="1646238" y="593725"/>
            <a:ext cx="6408737" cy="609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nSpc>
                <a:spcPct val="140000"/>
              </a:lnSpc>
              <a:spcBef>
                <a:spcPct val="0"/>
              </a:spcBef>
              <a:buClrTx/>
              <a:buSzPct val="100000"/>
              <a:buNone/>
            </a:pPr>
            <a:r>
              <a:rPr lang="zh-CN" altLang="en-US" sz="2400" dirty="0">
                <a:solidFill>
                  <a:srgbClr val="FF0000"/>
                </a:solidFill>
                <a:latin typeface="方正姚体" panose="02010601030101010101" pitchFamily="2" charset="-122"/>
                <a:ea typeface="方正姚体" panose="02010601030101010101" pitchFamily="2" charset="-122"/>
              </a:rPr>
              <a:t>思考：有多少种“规律”可用来遍历二叉树？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anim calcmode="lin" valueType="num">
                                      <p:cBhvr additive="base">
                                        <p:cTn id="7" dur="500" fill="hold"/>
                                        <p:tgtEl>
                                          <p:spTgt spid="397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7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7315">
                                            <p:txEl>
                                              <p:pRg st="1" end="1"/>
                                            </p:txEl>
                                          </p:spTgt>
                                        </p:tgtEl>
                                        <p:attrNameLst>
                                          <p:attrName>style.visibility</p:attrName>
                                        </p:attrNameLst>
                                      </p:cBhvr>
                                      <p:to>
                                        <p:strVal val="visible"/>
                                      </p:to>
                                    </p:set>
                                    <p:anim calcmode="lin" valueType="num">
                                      <p:cBhvr additive="base">
                                        <p:cTn id="13" dur="500" fill="hold"/>
                                        <p:tgtEl>
                                          <p:spTgt spid="3973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7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7316"/>
                                        </p:tgtEl>
                                        <p:attrNameLst>
                                          <p:attrName>style.visibility</p:attrName>
                                        </p:attrNameLst>
                                      </p:cBhvr>
                                      <p:to>
                                        <p:strVal val="visible"/>
                                      </p:to>
                                    </p:set>
                                    <p:anim calcmode="lin" valueType="num">
                                      <p:cBhvr additive="base">
                                        <p:cTn id="19" dur="500" fill="hold"/>
                                        <p:tgtEl>
                                          <p:spTgt spid="397316"/>
                                        </p:tgtEl>
                                        <p:attrNameLst>
                                          <p:attrName>ppt_x</p:attrName>
                                        </p:attrNameLst>
                                      </p:cBhvr>
                                      <p:tavLst>
                                        <p:tav tm="0">
                                          <p:val>
                                            <p:strVal val="0-#ppt_w/2"/>
                                          </p:val>
                                        </p:tav>
                                        <p:tav tm="100000">
                                          <p:val>
                                            <p:strVal val="#ppt_x"/>
                                          </p:val>
                                        </p:tav>
                                      </p:tavLst>
                                    </p:anim>
                                    <p:anim calcmode="lin" valueType="num">
                                      <p:cBhvr additive="base">
                                        <p:cTn id="20" dur="500" fill="hold"/>
                                        <p:tgtEl>
                                          <p:spTgt spid="39731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97316"/>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97334"/>
                                        </p:tgtEl>
                                        <p:attrNameLst>
                                          <p:attrName>style.visibility</p:attrName>
                                        </p:attrNameLst>
                                      </p:cBhvr>
                                      <p:to>
                                        <p:strVal val="visible"/>
                                      </p:to>
                                    </p:set>
                                    <p:animEffect transition="in" filter="wipe(up)">
                                      <p:cBhvr>
                                        <p:cTn id="25" dur="500"/>
                                        <p:tgtEl>
                                          <p:spTgt spid="397334"/>
                                        </p:tgtEl>
                                      </p:cBhvr>
                                    </p:animEffect>
                                  </p:childTnLst>
                                  <p:subTnLst>
                                    <p:set>
                                      <p:cBhvr override="childStyle">
                                        <p:cTn dur="1" fill="hold" display="0" masterRel="nextClick" afterEffect="1"/>
                                        <p:tgtEl>
                                          <p:spTgt spid="397334"/>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97317"/>
                                        </p:tgtEl>
                                        <p:attrNameLst>
                                          <p:attrName>style.visibility</p:attrName>
                                        </p:attrNameLst>
                                      </p:cBhvr>
                                      <p:to>
                                        <p:strVal val="visible"/>
                                      </p:to>
                                    </p:set>
                                    <p:anim calcmode="lin" valueType="num">
                                      <p:cBhvr additive="base">
                                        <p:cTn id="30" dur="500" fill="hold"/>
                                        <p:tgtEl>
                                          <p:spTgt spid="397317"/>
                                        </p:tgtEl>
                                        <p:attrNameLst>
                                          <p:attrName>ppt_x</p:attrName>
                                        </p:attrNameLst>
                                      </p:cBhvr>
                                      <p:tavLst>
                                        <p:tav tm="0">
                                          <p:val>
                                            <p:strVal val="0-#ppt_w/2"/>
                                          </p:val>
                                        </p:tav>
                                        <p:tav tm="100000">
                                          <p:val>
                                            <p:strVal val="#ppt_x"/>
                                          </p:val>
                                        </p:tav>
                                      </p:tavLst>
                                    </p:anim>
                                    <p:anim calcmode="lin" valueType="num">
                                      <p:cBhvr additive="base">
                                        <p:cTn id="31" dur="500" fill="hold"/>
                                        <p:tgtEl>
                                          <p:spTgt spid="39731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97319"/>
                                        </p:tgtEl>
                                        <p:attrNameLst>
                                          <p:attrName>style.visibility</p:attrName>
                                        </p:attrNameLst>
                                      </p:cBhvr>
                                      <p:to>
                                        <p:strVal val="visible"/>
                                      </p:to>
                                    </p:set>
                                    <p:anim calcmode="lin" valueType="num">
                                      <p:cBhvr additive="base">
                                        <p:cTn id="36" dur="500" fill="hold"/>
                                        <p:tgtEl>
                                          <p:spTgt spid="397319"/>
                                        </p:tgtEl>
                                        <p:attrNameLst>
                                          <p:attrName>ppt_x</p:attrName>
                                        </p:attrNameLst>
                                      </p:cBhvr>
                                      <p:tavLst>
                                        <p:tav tm="0">
                                          <p:val>
                                            <p:strVal val="0-#ppt_w/2"/>
                                          </p:val>
                                        </p:tav>
                                        <p:tav tm="100000">
                                          <p:val>
                                            <p:strVal val="#ppt_x"/>
                                          </p:val>
                                        </p:tav>
                                      </p:tavLst>
                                    </p:anim>
                                    <p:anim calcmode="lin" valueType="num">
                                      <p:cBhvr additive="base">
                                        <p:cTn id="37" dur="500" fill="hold"/>
                                        <p:tgtEl>
                                          <p:spTgt spid="39731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97319"/>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97318"/>
                                        </p:tgtEl>
                                        <p:attrNameLst>
                                          <p:attrName>style.visibility</p:attrName>
                                        </p:attrNameLst>
                                      </p:cBhvr>
                                      <p:to>
                                        <p:strVal val="visible"/>
                                      </p:to>
                                    </p:set>
                                    <p:anim calcmode="lin" valueType="num">
                                      <p:cBhvr additive="base">
                                        <p:cTn id="42" dur="500" fill="hold"/>
                                        <p:tgtEl>
                                          <p:spTgt spid="397318"/>
                                        </p:tgtEl>
                                        <p:attrNameLst>
                                          <p:attrName>ppt_x</p:attrName>
                                        </p:attrNameLst>
                                      </p:cBhvr>
                                      <p:tavLst>
                                        <p:tav tm="0">
                                          <p:val>
                                            <p:strVal val="0-#ppt_w/2"/>
                                          </p:val>
                                        </p:tav>
                                        <p:tav tm="100000">
                                          <p:val>
                                            <p:strVal val="#ppt_x"/>
                                          </p:val>
                                        </p:tav>
                                      </p:tavLst>
                                    </p:anim>
                                    <p:anim calcmode="lin" valueType="num">
                                      <p:cBhvr additive="base">
                                        <p:cTn id="43" dur="500" fill="hold"/>
                                        <p:tgtEl>
                                          <p:spTgt spid="397318"/>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397320"/>
                                        </p:tgtEl>
                                        <p:attrNameLst>
                                          <p:attrName>style.visibility</p:attrName>
                                        </p:attrNameLst>
                                      </p:cBhvr>
                                      <p:to>
                                        <p:strVal val="visible"/>
                                      </p:to>
                                    </p:set>
                                    <p:anim calcmode="lin" valueType="num">
                                      <p:cBhvr additive="base">
                                        <p:cTn id="48" dur="500" fill="hold"/>
                                        <p:tgtEl>
                                          <p:spTgt spid="397320"/>
                                        </p:tgtEl>
                                        <p:attrNameLst>
                                          <p:attrName>ppt_x</p:attrName>
                                        </p:attrNameLst>
                                      </p:cBhvr>
                                      <p:tavLst>
                                        <p:tav tm="0">
                                          <p:val>
                                            <p:strVal val="0-#ppt_w/2"/>
                                          </p:val>
                                        </p:tav>
                                        <p:tav tm="100000">
                                          <p:val>
                                            <p:strVal val="#ppt_x"/>
                                          </p:val>
                                        </p:tav>
                                      </p:tavLst>
                                    </p:anim>
                                    <p:anim calcmode="lin" valueType="num">
                                      <p:cBhvr additive="base">
                                        <p:cTn id="49" dur="500" fill="hold"/>
                                        <p:tgtEl>
                                          <p:spTgt spid="39732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97320"/>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397321"/>
                                        </p:tgtEl>
                                        <p:attrNameLst>
                                          <p:attrName>style.visibility</p:attrName>
                                        </p:attrNameLst>
                                      </p:cBhvr>
                                      <p:to>
                                        <p:strVal val="visible"/>
                                      </p:to>
                                    </p:set>
                                    <p:anim calcmode="lin" valueType="num">
                                      <p:cBhvr additive="base">
                                        <p:cTn id="54" dur="500" fill="hold"/>
                                        <p:tgtEl>
                                          <p:spTgt spid="397321"/>
                                        </p:tgtEl>
                                        <p:attrNameLst>
                                          <p:attrName>ppt_x</p:attrName>
                                        </p:attrNameLst>
                                      </p:cBhvr>
                                      <p:tavLst>
                                        <p:tav tm="0">
                                          <p:val>
                                            <p:strVal val="0-#ppt_w/2"/>
                                          </p:val>
                                        </p:tav>
                                        <p:tav tm="100000">
                                          <p:val>
                                            <p:strVal val="#ppt_x"/>
                                          </p:val>
                                        </p:tav>
                                      </p:tavLst>
                                    </p:anim>
                                    <p:anim calcmode="lin" valueType="num">
                                      <p:cBhvr additive="base">
                                        <p:cTn id="55" dur="500" fill="hold"/>
                                        <p:tgtEl>
                                          <p:spTgt spid="397321"/>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up)">
                                      <p:cBhvr>
                                        <p:cTn id="60"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397322"/>
                                        </p:tgtEl>
                                        <p:attrNameLst>
                                          <p:attrName>style.visibility</p:attrName>
                                        </p:attrNameLst>
                                      </p:cBhvr>
                                      <p:to>
                                        <p:strVal val="visible"/>
                                      </p:to>
                                    </p:set>
                                    <p:anim calcmode="lin" valueType="num">
                                      <p:cBhvr additive="base">
                                        <p:cTn id="65" dur="500" fill="hold"/>
                                        <p:tgtEl>
                                          <p:spTgt spid="397322"/>
                                        </p:tgtEl>
                                        <p:attrNameLst>
                                          <p:attrName>ppt_x</p:attrName>
                                        </p:attrNameLst>
                                      </p:cBhvr>
                                      <p:tavLst>
                                        <p:tav tm="0">
                                          <p:val>
                                            <p:strVal val="0-#ppt_w/2"/>
                                          </p:val>
                                        </p:tav>
                                        <p:tav tm="100000">
                                          <p:val>
                                            <p:strVal val="#ppt_x"/>
                                          </p:val>
                                        </p:tav>
                                      </p:tavLst>
                                    </p:anim>
                                    <p:anim calcmode="lin" valueType="num">
                                      <p:cBhvr additive="base">
                                        <p:cTn id="66" dur="500" fill="hold"/>
                                        <p:tgtEl>
                                          <p:spTgt spid="39732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397322"/>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4" presetClass="entr" presetSubtype="32" fill="hold" nodeType="click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box(out)">
                                      <p:cBhvr>
                                        <p:cTn id="71" dur="500"/>
                                        <p:tgtEl>
                                          <p:spTgt spid="2"/>
                                        </p:tgtEl>
                                      </p:cBhvr>
                                    </p:animEffect>
                                  </p:childTnLst>
                                  <p:subTnLst>
                                    <p:audio>
                                      <p:cMediaNode>
                                        <p:cTn display="0" masterRel="sameClick">
                                          <p:stCondLst>
                                            <p:cond evt="begin" delay="0">
                                              <p:tn val="69"/>
                                            </p:cond>
                                          </p:stCondLst>
                                          <p:endCondLst>
                                            <p:cond evt="onStopAudio" delay="0">
                                              <p:tgtEl>
                                                <p:sldTgt/>
                                              </p:tgtEl>
                                            </p:cond>
                                          </p:endCondLst>
                                        </p:cTn>
                                        <p:tgtEl>
                                          <p:sndTgt r:embed="rId3" name="type.wav"/>
                                        </p:tgtEl>
                                      </p:cMediaNode>
                                    </p:audio>
                                  </p:subTnLst>
                                </p:cTn>
                              </p:par>
                            </p:childTnLst>
                          </p:cTn>
                        </p:par>
                      </p:childTnLst>
                    </p:cTn>
                  </p:par>
                  <p:par>
                    <p:cTn id="72" fill="hold">
                      <p:stCondLst>
                        <p:cond delay="indefinite"/>
                      </p:stCondLst>
                      <p:childTnLst>
                        <p:par>
                          <p:cTn id="73" fill="hold">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397333">
                                            <p:txEl>
                                              <p:pRg st="0" end="0"/>
                                            </p:txEl>
                                          </p:spTgt>
                                        </p:tgtEl>
                                        <p:attrNameLst>
                                          <p:attrName>style.visibility</p:attrName>
                                        </p:attrNameLst>
                                      </p:cBhvr>
                                      <p:to>
                                        <p:strVal val="visible"/>
                                      </p:to>
                                    </p:set>
                                    <p:anim calcmode="lin" valueType="num">
                                      <p:cBhvr additive="base">
                                        <p:cTn id="76" dur="500" fill="hold"/>
                                        <p:tgtEl>
                                          <p:spTgt spid="397333">
                                            <p:txEl>
                                              <p:pRg st="0" end="0"/>
                                            </p:txEl>
                                          </p:spTgt>
                                        </p:tgtEl>
                                        <p:attrNameLst>
                                          <p:attrName>ppt_x</p:attrName>
                                        </p:attrNameLst>
                                      </p:cBhvr>
                                      <p:tavLst>
                                        <p:tav tm="0">
                                          <p:val>
                                            <p:strVal val="0-#ppt_w/2"/>
                                          </p:val>
                                        </p:tav>
                                        <p:tav tm="100000">
                                          <p:val>
                                            <p:strVal val="#ppt_x"/>
                                          </p:val>
                                        </p:tav>
                                      </p:tavLst>
                                    </p:anim>
                                    <p:anim calcmode="lin" valueType="num">
                                      <p:cBhvr additive="base">
                                        <p:cTn id="77" dur="500" fill="hold"/>
                                        <p:tgtEl>
                                          <p:spTgt spid="39733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8" fill="hold" grpId="0" nodeType="clickEffect">
                                  <p:stCondLst>
                                    <p:cond delay="0"/>
                                  </p:stCondLst>
                                  <p:childTnLst>
                                    <p:set>
                                      <p:cBhvr>
                                        <p:cTn id="81" dur="1" fill="hold">
                                          <p:stCondLst>
                                            <p:cond delay="0"/>
                                          </p:stCondLst>
                                        </p:cTn>
                                        <p:tgtEl>
                                          <p:spTgt spid="397333">
                                            <p:txEl>
                                              <p:pRg st="1" end="1"/>
                                            </p:txEl>
                                          </p:spTgt>
                                        </p:tgtEl>
                                        <p:attrNameLst>
                                          <p:attrName>style.visibility</p:attrName>
                                        </p:attrNameLst>
                                      </p:cBhvr>
                                      <p:to>
                                        <p:strVal val="visible"/>
                                      </p:to>
                                    </p:set>
                                    <p:anim calcmode="lin" valueType="num">
                                      <p:cBhvr additive="base">
                                        <p:cTn id="82" dur="500" fill="hold"/>
                                        <p:tgtEl>
                                          <p:spTgt spid="397333">
                                            <p:txEl>
                                              <p:pRg st="1" end="1"/>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397333">
                                            <p:txEl>
                                              <p:pRg st="1" end="1"/>
                                            </p:txEl>
                                          </p:spTgt>
                                        </p:tgtEl>
                                        <p:attrNameLst>
                                          <p:attrName>ppt_y</p:attrName>
                                        </p:attrNameLst>
                                      </p:cBhvr>
                                      <p:tavLst>
                                        <p:tav tm="0">
                                          <p:val>
                                            <p:strVal val="#ppt_y"/>
                                          </p:val>
                                        </p:tav>
                                        <p:tav tm="100000">
                                          <p:val>
                                            <p:strVal val="#ppt_y"/>
                                          </p:val>
                                        </p:tav>
                                      </p:tavLst>
                                    </p:anim>
                                  </p:childTnLst>
                                </p:cTn>
                              </p:par>
                              <p:par>
                                <p:cTn id="84" presetID="2" presetClass="entr" presetSubtype="8" fill="hold" grpId="0" nodeType="withEffect">
                                  <p:stCondLst>
                                    <p:cond delay="0"/>
                                  </p:stCondLst>
                                  <p:childTnLst>
                                    <p:set>
                                      <p:cBhvr>
                                        <p:cTn id="85" dur="1" fill="hold">
                                          <p:stCondLst>
                                            <p:cond delay="0"/>
                                          </p:stCondLst>
                                        </p:cTn>
                                        <p:tgtEl>
                                          <p:spTgt spid="397333">
                                            <p:txEl>
                                              <p:pRg st="2" end="2"/>
                                            </p:txEl>
                                          </p:spTgt>
                                        </p:tgtEl>
                                        <p:attrNameLst>
                                          <p:attrName>style.visibility</p:attrName>
                                        </p:attrNameLst>
                                      </p:cBhvr>
                                      <p:to>
                                        <p:strVal val="visible"/>
                                      </p:to>
                                    </p:set>
                                    <p:anim calcmode="lin" valueType="num">
                                      <p:cBhvr additive="base">
                                        <p:cTn id="86" dur="500" fill="hold"/>
                                        <p:tgtEl>
                                          <p:spTgt spid="397333">
                                            <p:txEl>
                                              <p:pRg st="2" end="2"/>
                                            </p:txEl>
                                          </p:spTgt>
                                        </p:tgtEl>
                                        <p:attrNameLst>
                                          <p:attrName>ppt_x</p:attrName>
                                        </p:attrNameLst>
                                      </p:cBhvr>
                                      <p:tavLst>
                                        <p:tav tm="0">
                                          <p:val>
                                            <p:strVal val="0-#ppt_w/2"/>
                                          </p:val>
                                        </p:tav>
                                        <p:tav tm="100000">
                                          <p:val>
                                            <p:strVal val="#ppt_x"/>
                                          </p:val>
                                        </p:tav>
                                      </p:tavLst>
                                    </p:anim>
                                    <p:anim calcmode="lin" valueType="num">
                                      <p:cBhvr additive="base">
                                        <p:cTn id="87" dur="500" fill="hold"/>
                                        <p:tgtEl>
                                          <p:spTgt spid="397333">
                                            <p:txEl>
                                              <p:pRg st="2" end="2"/>
                                            </p:txEl>
                                          </p:spTgt>
                                        </p:tgtEl>
                                        <p:attrNameLst>
                                          <p:attrName>ppt_y</p:attrName>
                                        </p:attrNameLst>
                                      </p:cBhvr>
                                      <p:tavLst>
                                        <p:tav tm="0">
                                          <p:val>
                                            <p:strVal val="#ppt_y"/>
                                          </p:val>
                                        </p:tav>
                                        <p:tav tm="100000">
                                          <p:val>
                                            <p:strVal val="#ppt_y"/>
                                          </p:val>
                                        </p:tav>
                                      </p:tavLst>
                                    </p:anim>
                                  </p:childTnLst>
                                </p:cTn>
                              </p:par>
                              <p:par>
                                <p:cTn id="88" presetID="2" presetClass="entr" presetSubtype="8" fill="hold" grpId="0" nodeType="withEffect">
                                  <p:stCondLst>
                                    <p:cond delay="0"/>
                                  </p:stCondLst>
                                  <p:childTnLst>
                                    <p:set>
                                      <p:cBhvr>
                                        <p:cTn id="89" dur="1" fill="hold">
                                          <p:stCondLst>
                                            <p:cond delay="0"/>
                                          </p:stCondLst>
                                        </p:cTn>
                                        <p:tgtEl>
                                          <p:spTgt spid="397333">
                                            <p:txEl>
                                              <p:pRg st="3" end="3"/>
                                            </p:txEl>
                                          </p:spTgt>
                                        </p:tgtEl>
                                        <p:attrNameLst>
                                          <p:attrName>style.visibility</p:attrName>
                                        </p:attrNameLst>
                                      </p:cBhvr>
                                      <p:to>
                                        <p:strVal val="visible"/>
                                      </p:to>
                                    </p:set>
                                    <p:anim calcmode="lin" valueType="num">
                                      <p:cBhvr additive="base">
                                        <p:cTn id="90" dur="500" fill="hold"/>
                                        <p:tgtEl>
                                          <p:spTgt spid="397333">
                                            <p:txEl>
                                              <p:pRg st="3" end="3"/>
                                            </p:txEl>
                                          </p:spTgt>
                                        </p:tgtEl>
                                        <p:attrNameLst>
                                          <p:attrName>ppt_x</p:attrName>
                                        </p:attrNameLst>
                                      </p:cBhvr>
                                      <p:tavLst>
                                        <p:tav tm="0">
                                          <p:val>
                                            <p:strVal val="0-#ppt_w/2"/>
                                          </p:val>
                                        </p:tav>
                                        <p:tav tm="100000">
                                          <p:val>
                                            <p:strVal val="#ppt_x"/>
                                          </p:val>
                                        </p:tav>
                                      </p:tavLst>
                                    </p:anim>
                                    <p:anim calcmode="lin" valueType="num">
                                      <p:cBhvr additive="base">
                                        <p:cTn id="91" dur="500" fill="hold"/>
                                        <p:tgtEl>
                                          <p:spTgt spid="397333">
                                            <p:txEl>
                                              <p:pRg st="3" end="3"/>
                                            </p:txEl>
                                          </p:spTgt>
                                        </p:tgtEl>
                                        <p:attrNameLst>
                                          <p:attrName>ppt_y</p:attrName>
                                        </p:attrNameLst>
                                      </p:cBhvr>
                                      <p:tavLst>
                                        <p:tav tm="0">
                                          <p:val>
                                            <p:strVal val="#ppt_y"/>
                                          </p:val>
                                        </p:tav>
                                        <p:tav tm="100000">
                                          <p:val>
                                            <p:strVal val="#ppt_y"/>
                                          </p:val>
                                        </p:tav>
                                      </p:tavLst>
                                    </p:anim>
                                  </p:childTnLst>
                                </p:cTn>
                              </p:par>
                              <p:par>
                                <p:cTn id="92" presetID="2" presetClass="entr" presetSubtype="8" fill="hold" grpId="0" nodeType="withEffect">
                                  <p:stCondLst>
                                    <p:cond delay="0"/>
                                  </p:stCondLst>
                                  <p:childTnLst>
                                    <p:set>
                                      <p:cBhvr>
                                        <p:cTn id="93" dur="1" fill="hold">
                                          <p:stCondLst>
                                            <p:cond delay="0"/>
                                          </p:stCondLst>
                                        </p:cTn>
                                        <p:tgtEl>
                                          <p:spTgt spid="397333">
                                            <p:txEl>
                                              <p:pRg st="4" end="4"/>
                                            </p:txEl>
                                          </p:spTgt>
                                        </p:tgtEl>
                                        <p:attrNameLst>
                                          <p:attrName>style.visibility</p:attrName>
                                        </p:attrNameLst>
                                      </p:cBhvr>
                                      <p:to>
                                        <p:strVal val="visible"/>
                                      </p:to>
                                    </p:set>
                                    <p:anim calcmode="lin" valueType="num">
                                      <p:cBhvr additive="base">
                                        <p:cTn id="94" dur="500" fill="hold"/>
                                        <p:tgtEl>
                                          <p:spTgt spid="397333">
                                            <p:txEl>
                                              <p:pRg st="4" end="4"/>
                                            </p:txEl>
                                          </p:spTgt>
                                        </p:tgtEl>
                                        <p:attrNameLst>
                                          <p:attrName>ppt_x</p:attrName>
                                        </p:attrNameLst>
                                      </p:cBhvr>
                                      <p:tavLst>
                                        <p:tav tm="0">
                                          <p:val>
                                            <p:strVal val="0-#ppt_w/2"/>
                                          </p:val>
                                        </p:tav>
                                        <p:tav tm="100000">
                                          <p:val>
                                            <p:strVal val="#ppt_x"/>
                                          </p:val>
                                        </p:tav>
                                      </p:tavLst>
                                    </p:anim>
                                    <p:anim calcmode="lin" valueType="num">
                                      <p:cBhvr additive="base">
                                        <p:cTn id="95" dur="500" fill="hold"/>
                                        <p:tgtEl>
                                          <p:spTgt spid="39733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uild="p"/>
      <p:bldP spid="397316" grpId="0"/>
      <p:bldP spid="397317" grpId="0"/>
      <p:bldP spid="397318" grpId="0"/>
      <p:bldP spid="397319" grpId="0"/>
      <p:bldP spid="397320" grpId="0"/>
      <p:bldP spid="397321" grpId="0"/>
      <p:bldP spid="397322" grpId="0"/>
      <p:bldP spid="397334" grpId="0"/>
      <p:bldP spid="397333" grpId="0" build="p" bldLvl="2"/>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hasCustomPrompt="1"/>
          </p:nvPr>
        </p:nvSpPr>
        <p:spPr>
          <a:xfrm>
            <a:off x="161925" y="3573463"/>
            <a:ext cx="8370888" cy="1608138"/>
          </a:xfrm>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8400" b="1" i="1" u="none" strike="noStrike" kern="0" cap="none" spc="0" normalizeH="0" baseline="0" noProof="0" dirty="0">
                <a:ln>
                  <a:noFill/>
                </a:ln>
                <a:solidFill>
                  <a:schemeClr val="accent6">
                    <a:lumMod val="50000"/>
                  </a:schemeClr>
                </a:solidFill>
                <a:effectLst/>
                <a:uLnTx/>
                <a:uFillTx/>
                <a:latin typeface="+mj-lt"/>
                <a:ea typeface="华文新魏" panose="02010800040101010101" pitchFamily="2" charset="-122"/>
                <a:cs typeface="+mj-cs"/>
              </a:rPr>
              <a:t>树和森林</a:t>
            </a:r>
          </a:p>
        </p:txBody>
      </p:sp>
      <p:sp>
        <p:nvSpPr>
          <p:cNvPr id="5" name="副标题 4"/>
          <p:cNvSpPr>
            <a:spLocks noGrp="1"/>
          </p:cNvSpPr>
          <p:nvPr>
            <p:ph type="subTitle" idx="1" hasCustomPrompt="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6000" b="1" i="0" u="none" strike="noStrike" kern="0" cap="none" spc="0" normalizeH="0" baseline="0" noProof="0" dirty="0">
                <a:ln>
                  <a:noFill/>
                </a:ln>
                <a:solidFill>
                  <a:schemeClr val="bg2"/>
                </a:solidFill>
                <a:effectLst>
                  <a:outerShdw blurRad="38100" dist="38100" dir="2700000" algn="tl">
                    <a:srgbClr val="C0C0C0"/>
                  </a:outerShdw>
                </a:effectLst>
                <a:uLnTx/>
                <a:uFillTx/>
                <a:latin typeface="MS Mincho" pitchFamily="49" charset="-128"/>
                <a:ea typeface="+mn-ea"/>
                <a:cs typeface="+mn-cs"/>
              </a:rPr>
              <a:t>第六章</a:t>
            </a:r>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250825" y="0"/>
            <a:ext cx="7931150" cy="584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rPr>
              <a:t>6.3.1  </a:t>
            </a:r>
            <a:r>
              <a:rPr kumimoji="0" lang="zh-CN" altLang="en-US" sz="3600" b="1" i="0" u="none" strike="noStrike" kern="0" cap="none" spc="0" normalizeH="0" baseline="0" noProof="0" dirty="0">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rPr>
              <a:t>遍历的定义</a:t>
            </a:r>
            <a:r>
              <a:rPr kumimoji="0" lang="en-US" altLang="zh-CN" sz="3600" b="1" i="0" u="none" strike="noStrike" kern="0" cap="none" spc="0" normalizeH="0" baseline="0" noProof="0" dirty="0">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rPr>
              <a:t>(1)</a:t>
            </a:r>
          </a:p>
        </p:txBody>
      </p:sp>
      <p:sp>
        <p:nvSpPr>
          <p:cNvPr id="399363" name="Text Box 3"/>
          <p:cNvSpPr txBox="1">
            <a:spLocks noChangeArrowheads="1"/>
          </p:cNvSpPr>
          <p:nvPr/>
        </p:nvSpPr>
        <p:spPr bwMode="auto">
          <a:xfrm>
            <a:off x="0" y="838200"/>
            <a:ext cx="9144000" cy="2678113"/>
          </a:xfrm>
          <a:prstGeom prst="rect">
            <a:avLst/>
          </a:prstGeom>
          <a:noFill/>
          <a:ln w="9525">
            <a:noFill/>
            <a:miter lim="800000"/>
          </a:ln>
          <a:effectLst/>
        </p:spPr>
        <p:txBody>
          <a:bodyPr>
            <a:spAutoFit/>
          </a:bodyPr>
          <a:lstStyle/>
          <a:p>
            <a:pPr marL="457200" marR="0" indent="-457200" defTabSz="914400" eaLnBrk="1" hangingPunct="1">
              <a:spcBef>
                <a:spcPct val="50000"/>
              </a:spcBef>
              <a:buClrTx/>
              <a:buSzTx/>
              <a:buFontTx/>
              <a:buNone/>
              <a:defRPr/>
            </a:pPr>
            <a:r>
              <a:rPr kumimoji="0" lang="en-US" altLang="zh-CN" sz="24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1.   </a:t>
            </a:r>
            <a:r>
              <a:rPr kumimoji="0" lang="zh-CN" altLang="en-US" sz="24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前序</a:t>
            </a:r>
            <a:r>
              <a:rPr kumimoji="0" lang="en-US" altLang="zh-CN" sz="24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t>
            </a:r>
            <a:r>
              <a:rPr kumimoji="0" lang="zh-CN" altLang="en-US" sz="24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先序遍历</a:t>
            </a:r>
            <a:r>
              <a:rPr kumimoji="0" lang="en-US" altLang="zh-CN" sz="24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(Preorder Traversal)</a:t>
            </a:r>
          </a:p>
          <a:p>
            <a:pPr marL="457200" marR="0" indent="-457200" defTabSz="914400" eaLnBrk="1" hangingPunct="1">
              <a:spcBef>
                <a:spcPct val="50000"/>
              </a:spcBef>
              <a:buClrTx/>
              <a:buSzTx/>
              <a:buFontTx/>
              <a:buNone/>
              <a:defRPr/>
            </a:pPr>
            <a:r>
              <a:rPr kumimoji="0" lang="en-US" altLang="zh-CN" sz="2400" kern="1200" cap="none" spc="0" normalizeH="0" baseline="0" noProof="0" dirty="0">
                <a:solidFill>
                  <a:srgbClr val="000000"/>
                </a:solidFill>
                <a:latin typeface="Arial" panose="020B0604020202020204" pitchFamily="34" charset="0"/>
                <a:ea typeface="宋体" panose="02010600030101010101" pitchFamily="2" charset="-122"/>
                <a:cs typeface="+mn-cs"/>
              </a:rPr>
              <a:t>		</a:t>
            </a:r>
            <a:r>
              <a:rPr kumimoji="0" lang="zh-CN" altLang="en-US" sz="2400" kern="1200" cap="none" spc="0" normalizeH="0" baseline="0" noProof="0" dirty="0">
                <a:solidFill>
                  <a:srgbClr val="000000"/>
                </a:solidFill>
                <a:latin typeface="Arial" panose="020B0604020202020204" pitchFamily="34" charset="0"/>
                <a:ea typeface="宋体" panose="02010600030101010101" pitchFamily="2" charset="-122"/>
                <a:cs typeface="+mn-cs"/>
              </a:rPr>
              <a:t>先</a:t>
            </a:r>
            <a:r>
              <a:rPr kumimoji="0" lang="zh-CN" altLang="en-US" sz="2400" kern="1200" cap="none" spc="0" normalizeH="0" baseline="0" noProof="0" dirty="0">
                <a:solidFill>
                  <a:srgbClr val="000000"/>
                </a:solidFill>
                <a:latin typeface="楷体_GB2312" pitchFamily="49" charset="-122"/>
                <a:ea typeface="楷体_GB2312" pitchFamily="49" charset="-122"/>
                <a:cs typeface="+mn-cs"/>
              </a:rPr>
              <a:t>序遍历的递归定义为：若二叉树为空，遍历结束。否则，</a:t>
            </a:r>
          </a:p>
          <a:p>
            <a:pPr marL="457200" marR="0" indent="-457200" algn="just" defTabSz="914400" eaLnBrk="1" hangingPunct="1">
              <a:spcBef>
                <a:spcPct val="50000"/>
              </a:spcBef>
              <a:buClrTx/>
              <a:buSzTx/>
              <a:buFontTx/>
              <a:buNone/>
              <a:defRPr/>
            </a:pPr>
            <a:r>
              <a:rPr kumimoji="0" lang="zh-CN" altLang="en-US" sz="2400" kern="1200" cap="none" spc="0" normalizeH="0" baseline="0" noProof="0" dirty="0">
                <a:solidFill>
                  <a:srgbClr val="000000"/>
                </a:solidFill>
                <a:latin typeface="楷体_GB2312" pitchFamily="49" charset="-122"/>
                <a:ea typeface="楷体_GB2312" pitchFamily="49" charset="-122"/>
                <a:cs typeface="+mn-cs"/>
              </a:rPr>
              <a:t>（</a:t>
            </a:r>
            <a:r>
              <a:rPr kumimoji="0" lang="en-US" altLang="zh-CN" sz="2400" kern="1200" cap="none" spc="0" normalizeH="0" baseline="0" noProof="0" dirty="0">
                <a:solidFill>
                  <a:srgbClr val="000000"/>
                </a:solidFill>
                <a:latin typeface="楷体_GB2312" pitchFamily="49" charset="-122"/>
                <a:ea typeface="楷体_GB2312" pitchFamily="49" charset="-122"/>
                <a:cs typeface="+mn-cs"/>
              </a:rPr>
              <a:t>1</a:t>
            </a:r>
            <a:r>
              <a:rPr kumimoji="0" lang="zh-CN" altLang="en-US" sz="2400" kern="1200" cap="none" spc="0" normalizeH="0" baseline="0" noProof="0" dirty="0">
                <a:solidFill>
                  <a:srgbClr val="000000"/>
                </a:solidFill>
                <a:latin typeface="楷体_GB2312" pitchFamily="49" charset="-122"/>
                <a:ea typeface="楷体_GB2312" pitchFamily="49" charset="-122"/>
                <a:cs typeface="+mn-cs"/>
              </a:rPr>
              <a:t>）访问根结点；</a:t>
            </a:r>
          </a:p>
          <a:p>
            <a:pPr marL="457200" marR="0" indent="-457200" algn="just" defTabSz="914400" eaLnBrk="1" hangingPunct="1">
              <a:spcBef>
                <a:spcPct val="50000"/>
              </a:spcBef>
              <a:buClrTx/>
              <a:buSzTx/>
              <a:buFontTx/>
              <a:buNone/>
              <a:defRPr/>
            </a:pPr>
            <a:r>
              <a:rPr kumimoji="0" lang="zh-CN" altLang="en-US" sz="2400" kern="1200" cap="none" spc="0" normalizeH="0" baseline="0" noProof="0" dirty="0">
                <a:solidFill>
                  <a:srgbClr val="000000"/>
                </a:solidFill>
                <a:latin typeface="楷体_GB2312" pitchFamily="49" charset="-122"/>
                <a:ea typeface="楷体_GB2312" pitchFamily="49" charset="-122"/>
                <a:cs typeface="+mn-cs"/>
              </a:rPr>
              <a:t>（</a:t>
            </a:r>
            <a:r>
              <a:rPr kumimoji="0" lang="en-US" altLang="zh-CN" sz="2400" kern="1200" cap="none" spc="0" normalizeH="0" baseline="0" noProof="0" dirty="0">
                <a:solidFill>
                  <a:srgbClr val="000000"/>
                </a:solidFill>
                <a:latin typeface="楷体_GB2312" pitchFamily="49" charset="-122"/>
                <a:ea typeface="楷体_GB2312" pitchFamily="49" charset="-122"/>
                <a:cs typeface="+mn-cs"/>
              </a:rPr>
              <a:t>2</a:t>
            </a:r>
            <a:r>
              <a:rPr kumimoji="0" lang="zh-CN" altLang="en-US" sz="2400" kern="1200" cap="none" spc="0" normalizeH="0" baseline="0" noProof="0" dirty="0">
                <a:solidFill>
                  <a:srgbClr val="000000"/>
                </a:solidFill>
                <a:latin typeface="楷体_GB2312" pitchFamily="49" charset="-122"/>
                <a:ea typeface="楷体_GB2312" pitchFamily="49" charset="-122"/>
                <a:cs typeface="+mn-cs"/>
              </a:rPr>
              <a:t>）</a:t>
            </a:r>
            <a:r>
              <a:rPr kumimoji="0" lang="zh-CN" altLang="en-US" sz="2400" kern="1200" cap="none" spc="0" normalizeH="0" baseline="0" noProof="0" dirty="0">
                <a:solidFill>
                  <a:srgbClr val="000000"/>
                </a:solidFill>
                <a:latin typeface="Arial" panose="020B0604020202020204" pitchFamily="34" charset="0"/>
                <a:ea typeface="宋体" panose="02010600030101010101" pitchFamily="2" charset="-122"/>
                <a:cs typeface="+mn-cs"/>
              </a:rPr>
              <a:t>先</a:t>
            </a:r>
            <a:r>
              <a:rPr kumimoji="0" lang="zh-CN" altLang="en-US" sz="2400" kern="1200" cap="none" spc="0" normalizeH="0" baseline="0" noProof="0" dirty="0">
                <a:solidFill>
                  <a:srgbClr val="000000"/>
                </a:solidFill>
                <a:latin typeface="楷体_GB2312" pitchFamily="49" charset="-122"/>
                <a:ea typeface="楷体_GB2312" pitchFamily="49" charset="-122"/>
                <a:cs typeface="+mn-cs"/>
              </a:rPr>
              <a:t>序遍历根结点的左子树；</a:t>
            </a:r>
          </a:p>
          <a:p>
            <a:pPr marL="457200" marR="0" indent="-457200" algn="just" defTabSz="914400" eaLnBrk="1" hangingPunct="1">
              <a:spcBef>
                <a:spcPct val="50000"/>
              </a:spcBef>
              <a:buClrTx/>
              <a:buSzTx/>
              <a:buFontTx/>
              <a:buNone/>
              <a:defRPr/>
            </a:pPr>
            <a:r>
              <a:rPr kumimoji="0" lang="zh-CN" altLang="en-US" sz="2400" kern="1200" cap="none" spc="0" normalizeH="0" baseline="0" noProof="0" dirty="0">
                <a:solidFill>
                  <a:srgbClr val="000000"/>
                </a:solidFill>
                <a:latin typeface="楷体_GB2312" pitchFamily="49" charset="-122"/>
                <a:ea typeface="楷体_GB2312" pitchFamily="49" charset="-122"/>
                <a:cs typeface="+mn-cs"/>
              </a:rPr>
              <a:t>（</a:t>
            </a:r>
            <a:r>
              <a:rPr kumimoji="0" lang="en-US" altLang="zh-CN" sz="2400" kern="1200" cap="none" spc="0" normalizeH="0" baseline="0" noProof="0" dirty="0">
                <a:solidFill>
                  <a:srgbClr val="000000"/>
                </a:solidFill>
                <a:latin typeface="楷体_GB2312" pitchFamily="49" charset="-122"/>
                <a:ea typeface="楷体_GB2312" pitchFamily="49" charset="-122"/>
                <a:cs typeface="+mn-cs"/>
              </a:rPr>
              <a:t>3</a:t>
            </a:r>
            <a:r>
              <a:rPr kumimoji="0" lang="zh-CN" altLang="en-US" sz="2400" kern="1200" cap="none" spc="0" normalizeH="0" baseline="0" noProof="0" dirty="0">
                <a:solidFill>
                  <a:srgbClr val="000000"/>
                </a:solidFill>
                <a:latin typeface="楷体_GB2312" pitchFamily="49" charset="-122"/>
                <a:ea typeface="楷体_GB2312" pitchFamily="49" charset="-122"/>
                <a:cs typeface="+mn-cs"/>
              </a:rPr>
              <a:t>）</a:t>
            </a:r>
            <a:r>
              <a:rPr kumimoji="0" lang="zh-CN" altLang="en-US" sz="2400" kern="1200" cap="none" spc="0" normalizeH="0" baseline="0" noProof="0" dirty="0">
                <a:solidFill>
                  <a:srgbClr val="000000"/>
                </a:solidFill>
                <a:latin typeface="Arial" panose="020B0604020202020204" pitchFamily="34" charset="0"/>
                <a:ea typeface="宋体" panose="02010600030101010101" pitchFamily="2" charset="-122"/>
                <a:cs typeface="+mn-cs"/>
              </a:rPr>
              <a:t>先</a:t>
            </a:r>
            <a:r>
              <a:rPr kumimoji="0" lang="zh-CN" altLang="en-US" sz="2400" kern="1200" cap="none" spc="0" normalizeH="0" baseline="0" noProof="0" dirty="0">
                <a:solidFill>
                  <a:srgbClr val="000000"/>
                </a:solidFill>
                <a:latin typeface="楷体_GB2312" pitchFamily="49" charset="-122"/>
                <a:ea typeface="楷体_GB2312" pitchFamily="49" charset="-122"/>
                <a:cs typeface="+mn-cs"/>
              </a:rPr>
              <a:t>序遍历根结点的右子树。</a:t>
            </a:r>
          </a:p>
        </p:txBody>
      </p:sp>
      <p:grpSp>
        <p:nvGrpSpPr>
          <p:cNvPr id="2" name="Group 4"/>
          <p:cNvGrpSpPr/>
          <p:nvPr/>
        </p:nvGrpSpPr>
        <p:grpSpPr>
          <a:xfrm>
            <a:off x="3962400" y="2057400"/>
            <a:ext cx="2687638" cy="3600450"/>
            <a:chOff x="384" y="1150"/>
            <a:chExt cx="1693" cy="2268"/>
          </a:xfrm>
        </p:grpSpPr>
        <p:sp>
          <p:nvSpPr>
            <p:cNvPr id="104473" name="Oval 5"/>
            <p:cNvSpPr/>
            <p:nvPr/>
          </p:nvSpPr>
          <p:spPr>
            <a:xfrm>
              <a:off x="1067" y="123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4474" name="Oval 6"/>
            <p:cNvSpPr/>
            <p:nvPr/>
          </p:nvSpPr>
          <p:spPr>
            <a:xfrm>
              <a:off x="731" y="171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4475" name="Oval 7"/>
            <p:cNvSpPr/>
            <p:nvPr/>
          </p:nvSpPr>
          <p:spPr>
            <a:xfrm>
              <a:off x="1440" y="172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4476" name="Oval 8"/>
            <p:cNvSpPr/>
            <p:nvPr/>
          </p:nvSpPr>
          <p:spPr>
            <a:xfrm>
              <a:off x="384" y="219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4477" name="Oval 9"/>
            <p:cNvSpPr/>
            <p:nvPr/>
          </p:nvSpPr>
          <p:spPr>
            <a:xfrm>
              <a:off x="1104" y="221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4478" name="Oval 10"/>
            <p:cNvSpPr/>
            <p:nvPr/>
          </p:nvSpPr>
          <p:spPr>
            <a:xfrm>
              <a:off x="1776" y="221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4479" name="Oval 11"/>
            <p:cNvSpPr/>
            <p:nvPr/>
          </p:nvSpPr>
          <p:spPr>
            <a:xfrm>
              <a:off x="720" y="269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4480" name="Oval 12"/>
            <p:cNvSpPr/>
            <p:nvPr/>
          </p:nvSpPr>
          <p:spPr>
            <a:xfrm>
              <a:off x="1488" y="269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4481" name="Oval 13"/>
            <p:cNvSpPr/>
            <p:nvPr/>
          </p:nvSpPr>
          <p:spPr>
            <a:xfrm>
              <a:off x="1152" y="317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4482" name="Oval 14"/>
            <p:cNvSpPr/>
            <p:nvPr/>
          </p:nvSpPr>
          <p:spPr>
            <a:xfrm>
              <a:off x="1824" y="317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4483" name="Text Box 15"/>
            <p:cNvSpPr txBox="1"/>
            <p:nvPr/>
          </p:nvSpPr>
          <p:spPr>
            <a:xfrm>
              <a:off x="1536" y="1150"/>
              <a:ext cx="26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bt</a:t>
              </a:r>
            </a:p>
          </p:txBody>
        </p:sp>
        <p:sp>
          <p:nvSpPr>
            <p:cNvPr id="104484" name="Line 16"/>
            <p:cNvSpPr/>
            <p:nvPr/>
          </p:nvSpPr>
          <p:spPr>
            <a:xfrm>
              <a:off x="875" y="1862"/>
              <a:ext cx="336" cy="384"/>
            </a:xfrm>
            <a:prstGeom prst="line">
              <a:avLst/>
            </a:prstGeom>
            <a:ln w="12700" cap="flat" cmpd="sng">
              <a:solidFill>
                <a:srgbClr val="00CC99"/>
              </a:solidFill>
              <a:prstDash val="solid"/>
              <a:headEnd type="none" w="med" len="med"/>
              <a:tailEnd type="none" w="med" len="med"/>
            </a:ln>
          </p:spPr>
        </p:sp>
        <p:sp>
          <p:nvSpPr>
            <p:cNvPr id="104485" name="Line 17"/>
            <p:cNvSpPr/>
            <p:nvPr/>
          </p:nvSpPr>
          <p:spPr>
            <a:xfrm flipH="1">
              <a:off x="875" y="1430"/>
              <a:ext cx="288" cy="336"/>
            </a:xfrm>
            <a:prstGeom prst="line">
              <a:avLst/>
            </a:prstGeom>
            <a:ln w="12700" cap="flat" cmpd="sng">
              <a:solidFill>
                <a:srgbClr val="00CC99"/>
              </a:solidFill>
              <a:prstDash val="solid"/>
              <a:headEnd type="none" w="med" len="med"/>
              <a:tailEnd type="none" w="med" len="med"/>
            </a:ln>
          </p:spPr>
        </p:sp>
        <p:sp>
          <p:nvSpPr>
            <p:cNvPr id="104486" name="Line 18"/>
            <p:cNvSpPr/>
            <p:nvPr/>
          </p:nvSpPr>
          <p:spPr>
            <a:xfrm flipH="1">
              <a:off x="539" y="1862"/>
              <a:ext cx="288" cy="384"/>
            </a:xfrm>
            <a:prstGeom prst="line">
              <a:avLst/>
            </a:prstGeom>
            <a:ln w="12700" cap="flat" cmpd="sng">
              <a:solidFill>
                <a:srgbClr val="00CC99"/>
              </a:solidFill>
              <a:prstDash val="solid"/>
              <a:headEnd type="none" w="med" len="med"/>
              <a:tailEnd type="none" w="med" len="med"/>
            </a:ln>
          </p:spPr>
        </p:sp>
        <p:sp>
          <p:nvSpPr>
            <p:cNvPr id="104487" name="Line 19"/>
            <p:cNvSpPr/>
            <p:nvPr/>
          </p:nvSpPr>
          <p:spPr>
            <a:xfrm flipH="1">
              <a:off x="912" y="2390"/>
              <a:ext cx="251" cy="346"/>
            </a:xfrm>
            <a:prstGeom prst="line">
              <a:avLst/>
            </a:prstGeom>
            <a:ln w="12700" cap="flat" cmpd="sng">
              <a:solidFill>
                <a:srgbClr val="00CC99"/>
              </a:solidFill>
              <a:prstDash val="solid"/>
              <a:headEnd type="none" w="med" len="med"/>
              <a:tailEnd type="none" w="med" len="med"/>
            </a:ln>
          </p:spPr>
        </p:sp>
        <p:sp>
          <p:nvSpPr>
            <p:cNvPr id="104488" name="Line 20"/>
            <p:cNvSpPr/>
            <p:nvPr/>
          </p:nvSpPr>
          <p:spPr>
            <a:xfrm>
              <a:off x="1296" y="2400"/>
              <a:ext cx="240" cy="336"/>
            </a:xfrm>
            <a:prstGeom prst="line">
              <a:avLst/>
            </a:prstGeom>
            <a:ln w="12700" cap="flat" cmpd="sng">
              <a:solidFill>
                <a:srgbClr val="00CC99"/>
              </a:solidFill>
              <a:prstDash val="solid"/>
              <a:headEnd type="none" w="med" len="med"/>
              <a:tailEnd type="none" w="med" len="med"/>
            </a:ln>
          </p:spPr>
        </p:sp>
        <p:sp>
          <p:nvSpPr>
            <p:cNvPr id="104489" name="Line 21"/>
            <p:cNvSpPr/>
            <p:nvPr/>
          </p:nvSpPr>
          <p:spPr>
            <a:xfrm flipH="1">
              <a:off x="1307" y="1190"/>
              <a:ext cx="288" cy="96"/>
            </a:xfrm>
            <a:prstGeom prst="line">
              <a:avLst/>
            </a:prstGeom>
            <a:ln w="25400" cap="flat" cmpd="sng">
              <a:solidFill>
                <a:srgbClr val="00CC99"/>
              </a:solidFill>
              <a:prstDash val="solid"/>
              <a:headEnd type="none" w="med" len="med"/>
              <a:tailEnd type="triangle" w="med" len="med"/>
            </a:ln>
          </p:spPr>
        </p:sp>
        <p:sp>
          <p:nvSpPr>
            <p:cNvPr id="104490" name="Line 22"/>
            <p:cNvSpPr/>
            <p:nvPr/>
          </p:nvSpPr>
          <p:spPr>
            <a:xfrm>
              <a:off x="1248" y="1440"/>
              <a:ext cx="288" cy="336"/>
            </a:xfrm>
            <a:prstGeom prst="line">
              <a:avLst/>
            </a:prstGeom>
            <a:ln w="12700" cap="flat" cmpd="sng">
              <a:solidFill>
                <a:srgbClr val="00CC99"/>
              </a:solidFill>
              <a:prstDash val="solid"/>
              <a:headEnd type="none" w="med" len="med"/>
              <a:tailEnd type="none" w="med" len="med"/>
            </a:ln>
          </p:spPr>
        </p:sp>
        <p:sp>
          <p:nvSpPr>
            <p:cNvPr id="104491" name="Line 23"/>
            <p:cNvSpPr/>
            <p:nvPr/>
          </p:nvSpPr>
          <p:spPr>
            <a:xfrm>
              <a:off x="1632" y="1920"/>
              <a:ext cx="240" cy="288"/>
            </a:xfrm>
            <a:prstGeom prst="line">
              <a:avLst/>
            </a:prstGeom>
            <a:ln w="12700" cap="flat" cmpd="sng">
              <a:solidFill>
                <a:srgbClr val="00CC99"/>
              </a:solidFill>
              <a:prstDash val="solid"/>
              <a:headEnd type="none" w="med" len="med"/>
              <a:tailEnd type="none" w="med" len="med"/>
            </a:ln>
          </p:spPr>
        </p:sp>
        <p:sp>
          <p:nvSpPr>
            <p:cNvPr id="104492" name="Line 24"/>
            <p:cNvSpPr/>
            <p:nvPr/>
          </p:nvSpPr>
          <p:spPr>
            <a:xfrm flipH="1">
              <a:off x="1344" y="2880"/>
              <a:ext cx="240" cy="336"/>
            </a:xfrm>
            <a:prstGeom prst="line">
              <a:avLst/>
            </a:prstGeom>
            <a:ln w="12700" cap="flat" cmpd="sng">
              <a:solidFill>
                <a:srgbClr val="00CC99"/>
              </a:solidFill>
              <a:prstDash val="solid"/>
              <a:headEnd type="none" w="med" len="med"/>
              <a:tailEnd type="none" w="med" len="med"/>
            </a:ln>
          </p:spPr>
        </p:sp>
        <p:sp>
          <p:nvSpPr>
            <p:cNvPr id="104493" name="Line 25"/>
            <p:cNvSpPr/>
            <p:nvPr/>
          </p:nvSpPr>
          <p:spPr>
            <a:xfrm>
              <a:off x="1680" y="2880"/>
              <a:ext cx="240" cy="336"/>
            </a:xfrm>
            <a:prstGeom prst="line">
              <a:avLst/>
            </a:prstGeom>
            <a:ln w="12700" cap="flat" cmpd="sng">
              <a:solidFill>
                <a:srgbClr val="00CC99"/>
              </a:solidFill>
              <a:prstDash val="solid"/>
              <a:headEnd type="none" w="med" len="med"/>
              <a:tailEnd type="none" w="med" len="med"/>
            </a:ln>
          </p:spPr>
        </p:sp>
        <p:sp>
          <p:nvSpPr>
            <p:cNvPr id="104494" name="Text Box 26"/>
            <p:cNvSpPr txBox="1"/>
            <p:nvPr/>
          </p:nvSpPr>
          <p:spPr>
            <a:xfrm>
              <a:off x="1075" y="1226"/>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A</a:t>
              </a:r>
            </a:p>
          </p:txBody>
        </p:sp>
        <p:sp>
          <p:nvSpPr>
            <p:cNvPr id="104495" name="Text Box 27"/>
            <p:cNvSpPr txBox="1"/>
            <p:nvPr/>
          </p:nvSpPr>
          <p:spPr>
            <a:xfrm>
              <a:off x="739" y="1706"/>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B</a:t>
              </a:r>
            </a:p>
          </p:txBody>
        </p:sp>
        <p:sp>
          <p:nvSpPr>
            <p:cNvPr id="104496" name="Text Box 28"/>
            <p:cNvSpPr txBox="1"/>
            <p:nvPr/>
          </p:nvSpPr>
          <p:spPr>
            <a:xfrm>
              <a:off x="1448" y="1716"/>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C</a:t>
              </a:r>
            </a:p>
          </p:txBody>
        </p:sp>
        <p:sp>
          <p:nvSpPr>
            <p:cNvPr id="104497" name="Text Box 29"/>
            <p:cNvSpPr txBox="1"/>
            <p:nvPr/>
          </p:nvSpPr>
          <p:spPr>
            <a:xfrm>
              <a:off x="392" y="2186"/>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D</a:t>
              </a:r>
            </a:p>
          </p:txBody>
        </p:sp>
        <p:sp>
          <p:nvSpPr>
            <p:cNvPr id="104498" name="Text Box 30"/>
            <p:cNvSpPr txBox="1"/>
            <p:nvPr/>
          </p:nvSpPr>
          <p:spPr>
            <a:xfrm>
              <a:off x="1112" y="2206"/>
              <a:ext cx="223"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E</a:t>
              </a:r>
            </a:p>
          </p:txBody>
        </p:sp>
        <p:sp>
          <p:nvSpPr>
            <p:cNvPr id="104499" name="Text Box 31"/>
            <p:cNvSpPr txBox="1"/>
            <p:nvPr/>
          </p:nvSpPr>
          <p:spPr>
            <a:xfrm>
              <a:off x="1811" y="2206"/>
              <a:ext cx="214"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F</a:t>
              </a:r>
            </a:p>
          </p:txBody>
        </p:sp>
        <p:sp>
          <p:nvSpPr>
            <p:cNvPr id="104500" name="Text Box 32"/>
            <p:cNvSpPr txBox="1"/>
            <p:nvPr/>
          </p:nvSpPr>
          <p:spPr>
            <a:xfrm>
              <a:off x="720" y="2686"/>
              <a:ext cx="240"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G</a:t>
              </a:r>
            </a:p>
          </p:txBody>
        </p:sp>
        <p:sp>
          <p:nvSpPr>
            <p:cNvPr id="104501" name="Text Box 33"/>
            <p:cNvSpPr txBox="1"/>
            <p:nvPr/>
          </p:nvSpPr>
          <p:spPr>
            <a:xfrm>
              <a:off x="1496" y="2686"/>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H</a:t>
              </a:r>
            </a:p>
          </p:txBody>
        </p:sp>
        <p:sp>
          <p:nvSpPr>
            <p:cNvPr id="104502" name="Text Box 34"/>
            <p:cNvSpPr txBox="1"/>
            <p:nvPr/>
          </p:nvSpPr>
          <p:spPr>
            <a:xfrm>
              <a:off x="1200" y="3166"/>
              <a:ext cx="160"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I</a:t>
              </a:r>
            </a:p>
          </p:txBody>
        </p:sp>
        <p:sp>
          <p:nvSpPr>
            <p:cNvPr id="104503" name="Text Box 35"/>
            <p:cNvSpPr txBox="1"/>
            <p:nvPr/>
          </p:nvSpPr>
          <p:spPr>
            <a:xfrm>
              <a:off x="1872" y="3166"/>
              <a:ext cx="205"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J</a:t>
              </a:r>
            </a:p>
          </p:txBody>
        </p:sp>
      </p:grpSp>
      <p:sp>
        <p:nvSpPr>
          <p:cNvPr id="399396" name="Text Box 36"/>
          <p:cNvSpPr txBox="1"/>
          <p:nvPr/>
        </p:nvSpPr>
        <p:spPr>
          <a:xfrm>
            <a:off x="0" y="3733800"/>
            <a:ext cx="4267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Pct val="100000"/>
              <a:buNone/>
            </a:pPr>
            <a:r>
              <a:rPr lang="en-US" altLang="zh-CN" sz="1800" b="0" dirty="0">
                <a:solidFill>
                  <a:srgbClr val="000000"/>
                </a:solidFill>
                <a:latin typeface="楷体_GB2312" pitchFamily="49" charset="-122"/>
                <a:ea typeface="楷体_GB2312" pitchFamily="49" charset="-122"/>
              </a:rPr>
              <a:t>		</a:t>
            </a:r>
            <a:r>
              <a:rPr lang="zh-CN" altLang="en-US" sz="1800" b="0" dirty="0">
                <a:solidFill>
                  <a:srgbClr val="000000"/>
                </a:solidFill>
              </a:rPr>
              <a:t>先</a:t>
            </a:r>
            <a:r>
              <a:rPr lang="zh-CN" altLang="en-US" sz="1800" b="0" dirty="0">
                <a:solidFill>
                  <a:srgbClr val="000000"/>
                </a:solidFill>
                <a:latin typeface="楷体_GB2312" pitchFamily="49" charset="-122"/>
                <a:ea typeface="楷体_GB2312" pitchFamily="49" charset="-122"/>
              </a:rPr>
              <a:t>序遍历的结果序列为： </a:t>
            </a:r>
          </a:p>
        </p:txBody>
      </p:sp>
      <p:sp>
        <p:nvSpPr>
          <p:cNvPr id="399397" name="Text Box 37"/>
          <p:cNvSpPr txBox="1"/>
          <p:nvPr/>
        </p:nvSpPr>
        <p:spPr>
          <a:xfrm>
            <a:off x="296863" y="4329113"/>
            <a:ext cx="42672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Pct val="100000"/>
              <a:buNone/>
            </a:pPr>
            <a:r>
              <a:rPr lang="en-US" altLang="zh-CN" sz="2800" dirty="0">
                <a:solidFill>
                  <a:srgbClr val="00339A"/>
                </a:solidFill>
              </a:rPr>
              <a:t>A B D E G HI J C F</a:t>
            </a:r>
            <a:r>
              <a:rPr lang="en-US" altLang="zh-CN" sz="2800" b="0" dirty="0">
                <a:solidFill>
                  <a:srgbClr val="000000"/>
                </a:solidFill>
              </a:rPr>
              <a:t> </a:t>
            </a:r>
            <a:r>
              <a:rPr lang="zh-CN" altLang="en-US" sz="2800" b="0" dirty="0">
                <a:solidFill>
                  <a:srgbClr val="000000"/>
                </a:solidFill>
              </a:rPr>
              <a:t>。</a:t>
            </a:r>
          </a:p>
        </p:txBody>
      </p:sp>
      <p:grpSp>
        <p:nvGrpSpPr>
          <p:cNvPr id="3" name="组合 67"/>
          <p:cNvGrpSpPr/>
          <p:nvPr/>
        </p:nvGrpSpPr>
        <p:grpSpPr>
          <a:xfrm>
            <a:off x="0" y="638175"/>
            <a:ext cx="7343775" cy="2879725"/>
            <a:chOff x="107504" y="764704"/>
            <a:chExt cx="7344816" cy="2880320"/>
          </a:xfrm>
        </p:grpSpPr>
        <p:sp>
          <p:nvSpPr>
            <p:cNvPr id="62" name="Text Box 36"/>
            <p:cNvSpPr txBox="1">
              <a:spLocks noChangeArrowheads="1"/>
            </p:cNvSpPr>
            <p:nvPr/>
          </p:nvSpPr>
          <p:spPr bwMode="auto">
            <a:xfrm>
              <a:off x="683849" y="1485578"/>
              <a:ext cx="800213" cy="523983"/>
            </a:xfrm>
            <a:prstGeom prst="rect">
              <a:avLst/>
            </a:prstGeom>
            <a:solidFill>
              <a:schemeClr val="accent3"/>
            </a:solidFill>
            <a:ln w="9525">
              <a:noFill/>
              <a:miter lim="800000"/>
            </a:ln>
          </p:spPr>
          <p:txBody>
            <a:bodyPr>
              <a:spAutoFit/>
            </a:bodyPr>
            <a:lstStyle/>
            <a:p>
              <a:pPr marL="457200" marR="0" indent="-457200" defTabSz="914400" eaLnBrk="1" hangingPunct="1">
                <a:spcBef>
                  <a:spcPct val="50000"/>
                </a:spcBef>
                <a:buClrTx/>
                <a:buSzTx/>
                <a:buFontTx/>
                <a:buNone/>
                <a:defRPr/>
              </a:pPr>
              <a:r>
                <a:rPr kumimoji="0" lang="zh-CN" altLang="en-US" sz="2800" b="1" kern="1200" cap="none" spc="0" normalizeH="0" baseline="0" noProof="0" dirty="0">
                  <a:solidFill>
                    <a:srgbClr val="000000"/>
                  </a:solidFill>
                  <a:latin typeface="Arial" panose="020B0604020202020204" pitchFamily="34" charset="0"/>
                  <a:ea typeface="宋体" panose="02010600030101010101" pitchFamily="2" charset="-122"/>
                  <a:cs typeface="+mn-cs"/>
                </a:rPr>
                <a:t>中</a:t>
              </a:r>
              <a:r>
                <a:rPr kumimoji="0" lang="zh-CN" altLang="en-US" sz="2800" b="1" kern="1200" cap="none" spc="0" normalizeH="0" baseline="0" noProof="0" dirty="0">
                  <a:solidFill>
                    <a:srgbClr val="000000"/>
                  </a:solidFill>
                  <a:latin typeface="楷体_GB2312" pitchFamily="49" charset="-122"/>
                  <a:ea typeface="楷体_GB2312" pitchFamily="49" charset="-122"/>
                  <a:cs typeface="+mn-cs"/>
                </a:rPr>
                <a:t> </a:t>
              </a:r>
            </a:p>
          </p:txBody>
        </p:sp>
        <p:sp>
          <p:nvSpPr>
            <p:cNvPr id="63" name="Text Box 3"/>
            <p:cNvSpPr txBox="1">
              <a:spLocks noChangeArrowheads="1"/>
            </p:cNvSpPr>
            <p:nvPr/>
          </p:nvSpPr>
          <p:spPr bwMode="auto">
            <a:xfrm>
              <a:off x="107504" y="764704"/>
              <a:ext cx="7344816" cy="584321"/>
            </a:xfrm>
            <a:prstGeom prst="rect">
              <a:avLst/>
            </a:prstGeom>
            <a:solidFill>
              <a:schemeClr val="bg1"/>
            </a:solidFill>
            <a:ln w="9525">
              <a:noFill/>
              <a:miter lim="800000"/>
            </a:ln>
            <a:effectLst/>
          </p:spPr>
          <p:txBody>
            <a:bodyPr>
              <a:spAutoFit/>
            </a:bodyPr>
            <a:lstStyle/>
            <a:p>
              <a:pPr marL="457200" marR="0" indent="-457200" defTabSz="914400" eaLnBrk="1" hangingPunct="1">
                <a:spcBef>
                  <a:spcPct val="50000"/>
                </a:spcBef>
                <a:buClrTx/>
                <a:buSzTx/>
                <a:buFontTx/>
                <a:buNone/>
                <a:defRPr/>
              </a:pPr>
              <a:r>
                <a:rPr kumimoji="0" lang="en-US" altLang="zh-CN"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2.   </a:t>
              </a:r>
              <a:r>
                <a:rPr kumimoji="0" lang="zh-CN" altLang="en-US"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中序遍历</a:t>
              </a:r>
              <a:r>
                <a:rPr kumimoji="0" lang="en-US" altLang="zh-CN"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t>
              </a:r>
              <a:r>
                <a:rPr kumimoji="0" lang="en-US" altLang="zh-CN" sz="3200" b="1" kern="1200" cap="none" spc="0" normalizeH="0" baseline="0" noProof="0" dirty="0" err="1">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Inorder</a:t>
              </a:r>
              <a:r>
                <a:rPr kumimoji="0" lang="en-US" altLang="zh-CN"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 Traversal)</a:t>
              </a:r>
              <a:endParaRPr kumimoji="0" lang="zh-CN" altLang="en-US" kern="1200" cap="none" spc="0" normalizeH="0" baseline="0" noProof="0" dirty="0">
                <a:solidFill>
                  <a:srgbClr val="000000"/>
                </a:solidFill>
                <a:latin typeface="楷体_GB2312" pitchFamily="49" charset="-122"/>
                <a:ea typeface="楷体_GB2312" pitchFamily="49" charset="-122"/>
                <a:cs typeface="+mn-cs"/>
              </a:endParaRPr>
            </a:p>
          </p:txBody>
        </p:sp>
        <p:sp>
          <p:nvSpPr>
            <p:cNvPr id="64" name="Text Box 36"/>
            <p:cNvSpPr txBox="1">
              <a:spLocks noChangeArrowheads="1"/>
            </p:cNvSpPr>
            <p:nvPr/>
          </p:nvSpPr>
          <p:spPr bwMode="auto">
            <a:xfrm>
              <a:off x="178952" y="2060372"/>
              <a:ext cx="649379" cy="462058"/>
            </a:xfrm>
            <a:prstGeom prst="rect">
              <a:avLst/>
            </a:prstGeom>
            <a:solidFill>
              <a:schemeClr val="accent3"/>
            </a:solidFill>
            <a:ln w="9525">
              <a:noFill/>
              <a:miter lim="800000"/>
            </a:ln>
          </p:spPr>
          <p:txBody>
            <a:bodyPr>
              <a:spAutoFit/>
            </a:bodyPr>
            <a:lstStyle/>
            <a:p>
              <a:pPr marL="457200" marR="0" indent="-457200" defTabSz="914400" eaLnBrk="1" hangingPunct="1">
                <a:spcBef>
                  <a:spcPct val="50000"/>
                </a:spcBef>
                <a:buClrTx/>
                <a:buSzTx/>
                <a:buFontTx/>
                <a:buNone/>
                <a:defRPr/>
              </a:pPr>
              <a:r>
                <a:rPr kumimoji="0" lang="en-US" altLang="zh-CN" sz="2400" b="1" kern="1200" cap="none" spc="0" normalizeH="0" baseline="0" noProof="0" dirty="0">
                  <a:solidFill>
                    <a:srgbClr val="000000"/>
                  </a:solidFill>
                  <a:latin typeface="楷体_GB2312" pitchFamily="49" charset="-122"/>
                  <a:ea typeface="楷体_GB2312" pitchFamily="49" charset="-122"/>
                  <a:cs typeface="+mn-cs"/>
                </a:rPr>
                <a:t>(2)</a:t>
              </a:r>
              <a:endParaRPr kumimoji="0" lang="zh-CN" altLang="en-US" sz="2400" b="1" kern="1200" cap="none" spc="0" normalizeH="0" baseline="0" noProof="0" dirty="0">
                <a:solidFill>
                  <a:srgbClr val="000000"/>
                </a:solidFill>
                <a:latin typeface="楷体_GB2312" pitchFamily="49" charset="-122"/>
                <a:ea typeface="楷体_GB2312" pitchFamily="49" charset="-122"/>
                <a:cs typeface="+mn-cs"/>
              </a:endParaRPr>
            </a:p>
          </p:txBody>
        </p:sp>
        <p:sp>
          <p:nvSpPr>
            <p:cNvPr id="65" name="Text Box 36"/>
            <p:cNvSpPr txBox="1">
              <a:spLocks noChangeArrowheads="1"/>
            </p:cNvSpPr>
            <p:nvPr/>
          </p:nvSpPr>
          <p:spPr bwMode="auto">
            <a:xfrm>
              <a:off x="178952" y="2606584"/>
              <a:ext cx="1125697" cy="462058"/>
            </a:xfrm>
            <a:prstGeom prst="rect">
              <a:avLst/>
            </a:prstGeom>
            <a:solidFill>
              <a:schemeClr val="accent3"/>
            </a:solidFill>
            <a:ln w="9525">
              <a:noFill/>
              <a:miter lim="800000"/>
            </a:ln>
          </p:spPr>
          <p:txBody>
            <a:bodyPr>
              <a:spAutoFit/>
            </a:bodyPr>
            <a:lstStyle/>
            <a:p>
              <a:pPr marL="457200" marR="0" indent="-457200" defTabSz="914400" eaLnBrk="1" hangingPunct="1">
                <a:spcBef>
                  <a:spcPct val="50000"/>
                </a:spcBef>
                <a:buClrTx/>
                <a:buSzTx/>
                <a:buFontTx/>
                <a:buNone/>
                <a:defRPr/>
              </a:pPr>
              <a:r>
                <a:rPr kumimoji="0" lang="en-US" altLang="zh-CN" sz="2400" b="1" kern="1200" cap="none" spc="0" normalizeH="0" baseline="0" noProof="0" dirty="0">
                  <a:solidFill>
                    <a:srgbClr val="000000"/>
                  </a:solidFill>
                  <a:latin typeface="楷体_GB2312" pitchFamily="49" charset="-122"/>
                  <a:ea typeface="楷体_GB2312" pitchFamily="49" charset="-122"/>
                  <a:cs typeface="+mn-cs"/>
                </a:rPr>
                <a:t>(1)</a:t>
              </a:r>
              <a:r>
                <a:rPr kumimoji="0" lang="zh-CN" altLang="en-US" sz="2400" b="1" kern="1200" cap="none" spc="0" normalizeH="0" baseline="0" noProof="0" dirty="0">
                  <a:solidFill>
                    <a:srgbClr val="000000"/>
                  </a:solidFill>
                  <a:latin typeface="楷体_GB2312" pitchFamily="49" charset="-122"/>
                  <a:ea typeface="楷体_GB2312" pitchFamily="49" charset="-122"/>
                  <a:cs typeface="+mn-cs"/>
                </a:rPr>
                <a:t>中</a:t>
              </a:r>
              <a:endParaRPr kumimoji="0" lang="en-US" altLang="zh-CN" sz="2400" b="1" kern="1200" cap="none" spc="0" normalizeH="0" baseline="0" noProof="0" dirty="0">
                <a:solidFill>
                  <a:srgbClr val="000000"/>
                </a:solidFill>
                <a:latin typeface="楷体_GB2312" pitchFamily="49" charset="-122"/>
                <a:ea typeface="楷体_GB2312" pitchFamily="49" charset="-122"/>
                <a:cs typeface="+mn-cs"/>
              </a:endParaRPr>
            </a:p>
          </p:txBody>
        </p:sp>
        <p:sp>
          <p:nvSpPr>
            <p:cNvPr id="66" name="Text Box 36"/>
            <p:cNvSpPr txBox="1">
              <a:spLocks noChangeArrowheads="1"/>
            </p:cNvSpPr>
            <p:nvPr/>
          </p:nvSpPr>
          <p:spPr bwMode="auto">
            <a:xfrm>
              <a:off x="178952" y="3182967"/>
              <a:ext cx="1170153" cy="462057"/>
            </a:xfrm>
            <a:prstGeom prst="rect">
              <a:avLst/>
            </a:prstGeom>
            <a:solidFill>
              <a:schemeClr val="accent3"/>
            </a:solidFill>
            <a:ln w="9525">
              <a:noFill/>
              <a:miter lim="800000"/>
            </a:ln>
          </p:spPr>
          <p:txBody>
            <a:bodyPr>
              <a:spAutoFit/>
            </a:bodyPr>
            <a:lstStyle/>
            <a:p>
              <a:pPr marL="457200" marR="0" indent="-457200" defTabSz="914400" eaLnBrk="1" hangingPunct="1">
                <a:spcBef>
                  <a:spcPct val="50000"/>
                </a:spcBef>
                <a:buClrTx/>
                <a:buSzTx/>
                <a:buFontTx/>
                <a:buNone/>
                <a:defRPr/>
              </a:pPr>
              <a:r>
                <a:rPr kumimoji="0" lang="en-US" altLang="zh-CN" sz="2400" b="1" kern="1200" cap="none" spc="0" normalizeH="0" baseline="0" noProof="0" dirty="0">
                  <a:solidFill>
                    <a:srgbClr val="000000"/>
                  </a:solidFill>
                  <a:latin typeface="楷体_GB2312" pitchFamily="49" charset="-122"/>
                  <a:ea typeface="楷体_GB2312" pitchFamily="49" charset="-122"/>
                  <a:cs typeface="+mn-cs"/>
                </a:rPr>
                <a:t>(3)</a:t>
              </a:r>
              <a:r>
                <a:rPr kumimoji="0" lang="zh-CN" altLang="en-US" sz="2400" b="1" kern="1200" cap="none" spc="0" normalizeH="0" baseline="0" noProof="0" dirty="0">
                  <a:solidFill>
                    <a:srgbClr val="000000"/>
                  </a:solidFill>
                  <a:latin typeface="楷体_GB2312" pitchFamily="49" charset="-122"/>
                  <a:ea typeface="楷体_GB2312" pitchFamily="49" charset="-122"/>
                  <a:cs typeface="+mn-cs"/>
                </a:rPr>
                <a:t>中</a:t>
              </a:r>
              <a:endParaRPr kumimoji="0" lang="en-US" altLang="zh-CN" sz="2400" b="1" kern="1200" cap="none" spc="0" normalizeH="0" baseline="0" noProof="0" dirty="0">
                <a:solidFill>
                  <a:srgbClr val="000000"/>
                </a:solidFill>
                <a:latin typeface="楷体_GB2312" pitchFamily="49" charset="-122"/>
                <a:ea typeface="楷体_GB2312" pitchFamily="49" charset="-122"/>
                <a:cs typeface="+mn-cs"/>
              </a:endParaRPr>
            </a:p>
          </p:txBody>
        </p:sp>
      </p:grpSp>
      <p:sp>
        <p:nvSpPr>
          <p:cNvPr id="67" name="Text Box 36"/>
          <p:cNvSpPr txBox="1">
            <a:spLocks noChangeArrowheads="1"/>
          </p:cNvSpPr>
          <p:nvPr/>
        </p:nvSpPr>
        <p:spPr bwMode="auto">
          <a:xfrm>
            <a:off x="657225" y="3789363"/>
            <a:ext cx="674688" cy="368300"/>
          </a:xfrm>
          <a:prstGeom prst="rect">
            <a:avLst/>
          </a:prstGeom>
          <a:solidFill>
            <a:schemeClr val="accent3"/>
          </a:solidFill>
          <a:ln w="9525">
            <a:noFill/>
            <a:miter lim="800000"/>
          </a:ln>
        </p:spPr>
        <p:txBody>
          <a:bodyPr>
            <a:spAutoFit/>
          </a:bodyPr>
          <a:lstStyle/>
          <a:p>
            <a:pPr marL="457200" marR="0" indent="-457200" defTabSz="914400" eaLnBrk="1" hangingPunct="1">
              <a:spcBef>
                <a:spcPct val="50000"/>
              </a:spcBef>
              <a:buClrTx/>
              <a:buSzTx/>
              <a:buFontTx/>
              <a:buNone/>
              <a:defRPr/>
            </a:pPr>
            <a:r>
              <a:rPr kumimoji="0" lang="zh-CN" altLang="en-US" b="1" kern="1200" cap="none" spc="0" normalizeH="0" baseline="0" noProof="0" dirty="0">
                <a:solidFill>
                  <a:srgbClr val="000000"/>
                </a:solidFill>
                <a:latin typeface="Arial" panose="020B0604020202020204" pitchFamily="34" charset="0"/>
                <a:ea typeface="宋体" panose="02010600030101010101" pitchFamily="2" charset="-122"/>
                <a:cs typeface="+mn-cs"/>
              </a:rPr>
              <a:t>中</a:t>
            </a:r>
            <a:r>
              <a:rPr kumimoji="0" lang="zh-CN" altLang="en-US" b="1" kern="1200" cap="none" spc="0" normalizeH="0" baseline="0" noProof="0" dirty="0">
                <a:solidFill>
                  <a:srgbClr val="000000"/>
                </a:solidFill>
                <a:latin typeface="楷体_GB2312" pitchFamily="49" charset="-122"/>
                <a:ea typeface="楷体_GB2312" pitchFamily="49" charset="-122"/>
                <a:cs typeface="+mn-cs"/>
              </a:rPr>
              <a:t> </a:t>
            </a:r>
          </a:p>
        </p:txBody>
      </p:sp>
      <p:sp>
        <p:nvSpPr>
          <p:cNvPr id="69" name="Text Box 37"/>
          <p:cNvSpPr txBox="1"/>
          <p:nvPr/>
        </p:nvSpPr>
        <p:spPr>
          <a:xfrm>
            <a:off x="296863" y="4329113"/>
            <a:ext cx="3546475" cy="523875"/>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Pct val="100000"/>
              <a:buNone/>
            </a:pPr>
            <a:r>
              <a:rPr lang="en-US" altLang="zh-CN" sz="2800" dirty="0">
                <a:solidFill>
                  <a:srgbClr val="00339A"/>
                </a:solidFill>
              </a:rPr>
              <a:t>D B G EI H J A C F</a:t>
            </a:r>
            <a:r>
              <a:rPr lang="en-US" altLang="zh-CN" sz="2800" b="0" dirty="0">
                <a:solidFill>
                  <a:srgbClr val="000000"/>
                </a:solidFill>
              </a:rPr>
              <a:t> </a:t>
            </a:r>
            <a:r>
              <a:rPr lang="zh-CN" altLang="en-US" sz="2800" b="0" dirty="0">
                <a:solidFill>
                  <a:srgbClr val="000000"/>
                </a:solidFill>
              </a:rPr>
              <a:t>。</a:t>
            </a:r>
          </a:p>
        </p:txBody>
      </p:sp>
      <p:grpSp>
        <p:nvGrpSpPr>
          <p:cNvPr id="4" name="组合 70"/>
          <p:cNvGrpSpPr/>
          <p:nvPr/>
        </p:nvGrpSpPr>
        <p:grpSpPr>
          <a:xfrm>
            <a:off x="0" y="773113"/>
            <a:ext cx="7343775" cy="2720975"/>
            <a:chOff x="107504" y="764704"/>
            <a:chExt cx="7344816" cy="2721304"/>
          </a:xfrm>
        </p:grpSpPr>
        <p:sp>
          <p:nvSpPr>
            <p:cNvPr id="72" name="Text Box 36"/>
            <p:cNvSpPr txBox="1">
              <a:spLocks noChangeArrowheads="1"/>
            </p:cNvSpPr>
            <p:nvPr/>
          </p:nvSpPr>
          <p:spPr bwMode="auto">
            <a:xfrm>
              <a:off x="701313" y="1402956"/>
              <a:ext cx="630327" cy="460431"/>
            </a:xfrm>
            <a:prstGeom prst="rect">
              <a:avLst/>
            </a:prstGeom>
            <a:solidFill>
              <a:schemeClr val="accent3"/>
            </a:solidFill>
            <a:ln w="9525">
              <a:noFill/>
              <a:miter lim="800000"/>
            </a:ln>
          </p:spPr>
          <p:txBody>
            <a:bodyPr>
              <a:spAutoFit/>
            </a:bodyPr>
            <a:lstStyle/>
            <a:p>
              <a:pPr marL="457200" marR="0" indent="-457200" defTabSz="914400" eaLnBrk="1" hangingPunct="1">
                <a:spcBef>
                  <a:spcPct val="50000"/>
                </a:spcBef>
                <a:buClrTx/>
                <a:buSzTx/>
                <a:buFontTx/>
                <a:buNone/>
                <a:defRPr/>
              </a:pPr>
              <a:r>
                <a:rPr kumimoji="0" lang="zh-CN" altLang="en-US" sz="2400" b="1" kern="1200" cap="none" spc="0" normalizeH="0" baseline="0" noProof="0" dirty="0">
                  <a:solidFill>
                    <a:srgbClr val="000000"/>
                  </a:solidFill>
                  <a:latin typeface="楷体_GB2312" pitchFamily="49" charset="-122"/>
                  <a:ea typeface="楷体_GB2312" pitchFamily="49" charset="-122"/>
                  <a:cs typeface="+mn-cs"/>
                </a:rPr>
                <a:t>后 </a:t>
              </a:r>
            </a:p>
          </p:txBody>
        </p:sp>
        <p:sp>
          <p:nvSpPr>
            <p:cNvPr id="73" name="Text Box 3"/>
            <p:cNvSpPr txBox="1">
              <a:spLocks noChangeArrowheads="1"/>
            </p:cNvSpPr>
            <p:nvPr/>
          </p:nvSpPr>
          <p:spPr bwMode="auto">
            <a:xfrm>
              <a:off x="107504" y="764704"/>
              <a:ext cx="7344816" cy="584271"/>
            </a:xfrm>
            <a:prstGeom prst="rect">
              <a:avLst/>
            </a:prstGeom>
            <a:solidFill>
              <a:schemeClr val="bg1"/>
            </a:solidFill>
            <a:ln w="9525">
              <a:noFill/>
              <a:miter lim="800000"/>
            </a:ln>
            <a:effectLst/>
          </p:spPr>
          <p:txBody>
            <a:bodyPr>
              <a:spAutoFit/>
            </a:bodyPr>
            <a:lstStyle/>
            <a:p>
              <a:pPr marL="457200" marR="0" indent="-457200" defTabSz="914400" eaLnBrk="1" hangingPunct="1">
                <a:spcBef>
                  <a:spcPct val="50000"/>
                </a:spcBef>
                <a:buClrTx/>
                <a:buSzTx/>
                <a:buFontTx/>
                <a:buNone/>
                <a:defRPr/>
              </a:pPr>
              <a:r>
                <a:rPr kumimoji="0" lang="en-US" altLang="zh-CN"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3.   </a:t>
              </a:r>
              <a:r>
                <a:rPr kumimoji="0" lang="zh-CN" altLang="en-US"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后序遍历</a:t>
              </a:r>
              <a:r>
                <a:rPr kumimoji="0" lang="en-US" altLang="zh-CN"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t>
              </a:r>
              <a:r>
                <a:rPr kumimoji="0" lang="en-US" altLang="zh-CN" sz="3200" b="1" kern="1200" cap="none" spc="0" normalizeH="0" baseline="0" noProof="0" dirty="0" err="1">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Postorder</a:t>
              </a:r>
              <a:r>
                <a:rPr kumimoji="0" lang="en-US" altLang="zh-CN"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 Traversal)</a:t>
              </a:r>
              <a:endParaRPr kumimoji="0" lang="zh-CN" altLang="en-US" kern="1200" cap="none" spc="0" normalizeH="0" baseline="0" noProof="0" dirty="0">
                <a:solidFill>
                  <a:srgbClr val="000000"/>
                </a:solidFill>
                <a:latin typeface="楷体_GB2312" pitchFamily="49" charset="-122"/>
                <a:ea typeface="楷体_GB2312" pitchFamily="49" charset="-122"/>
                <a:cs typeface="+mn-cs"/>
              </a:endParaRPr>
            </a:p>
          </p:txBody>
        </p:sp>
        <p:sp>
          <p:nvSpPr>
            <p:cNvPr id="74" name="Text Box 36"/>
            <p:cNvSpPr txBox="1">
              <a:spLocks noChangeArrowheads="1"/>
            </p:cNvSpPr>
            <p:nvPr/>
          </p:nvSpPr>
          <p:spPr bwMode="auto">
            <a:xfrm>
              <a:off x="250399" y="1988814"/>
              <a:ext cx="649380" cy="462019"/>
            </a:xfrm>
            <a:prstGeom prst="rect">
              <a:avLst/>
            </a:prstGeom>
            <a:solidFill>
              <a:schemeClr val="accent3"/>
            </a:solidFill>
            <a:ln w="9525">
              <a:noFill/>
              <a:miter lim="800000"/>
            </a:ln>
          </p:spPr>
          <p:txBody>
            <a:bodyPr>
              <a:spAutoFit/>
            </a:bodyPr>
            <a:lstStyle/>
            <a:p>
              <a:pPr marL="457200" marR="0" indent="-457200" defTabSz="914400" eaLnBrk="1" hangingPunct="1">
                <a:spcBef>
                  <a:spcPct val="50000"/>
                </a:spcBef>
                <a:buClrTx/>
                <a:buSzTx/>
                <a:buFontTx/>
                <a:buNone/>
                <a:defRPr/>
              </a:pPr>
              <a:r>
                <a:rPr kumimoji="0" lang="en-US" altLang="zh-CN" sz="2400" b="1" kern="1200" cap="none" spc="0" normalizeH="0" baseline="0" noProof="0" dirty="0">
                  <a:solidFill>
                    <a:srgbClr val="000000"/>
                  </a:solidFill>
                  <a:latin typeface="楷体_GB2312" pitchFamily="49" charset="-122"/>
                  <a:ea typeface="楷体_GB2312" pitchFamily="49" charset="-122"/>
                  <a:cs typeface="+mn-cs"/>
                </a:rPr>
                <a:t>(3)</a:t>
              </a:r>
              <a:endParaRPr kumimoji="0" lang="zh-CN" altLang="en-US" sz="2400" b="1" kern="1200" cap="none" spc="0" normalizeH="0" baseline="0" noProof="0" dirty="0">
                <a:solidFill>
                  <a:srgbClr val="000000"/>
                </a:solidFill>
                <a:latin typeface="楷体_GB2312" pitchFamily="49" charset="-122"/>
                <a:ea typeface="楷体_GB2312" pitchFamily="49" charset="-122"/>
                <a:cs typeface="+mn-cs"/>
              </a:endParaRPr>
            </a:p>
          </p:txBody>
        </p:sp>
        <p:sp>
          <p:nvSpPr>
            <p:cNvPr id="75" name="Text Box 36"/>
            <p:cNvSpPr txBox="1">
              <a:spLocks noChangeArrowheads="1"/>
            </p:cNvSpPr>
            <p:nvPr/>
          </p:nvSpPr>
          <p:spPr bwMode="auto">
            <a:xfrm>
              <a:off x="205943" y="2484174"/>
              <a:ext cx="1008206" cy="462019"/>
            </a:xfrm>
            <a:prstGeom prst="rect">
              <a:avLst/>
            </a:prstGeom>
            <a:solidFill>
              <a:schemeClr val="accent3"/>
            </a:solidFill>
            <a:ln w="9525">
              <a:noFill/>
              <a:miter lim="800000"/>
            </a:ln>
          </p:spPr>
          <p:txBody>
            <a:bodyPr>
              <a:spAutoFit/>
            </a:bodyPr>
            <a:lstStyle/>
            <a:p>
              <a:pPr marL="457200" marR="0" indent="-457200" defTabSz="914400" eaLnBrk="1" hangingPunct="1">
                <a:spcBef>
                  <a:spcPct val="50000"/>
                </a:spcBef>
                <a:buClrTx/>
                <a:buSzTx/>
                <a:buFontTx/>
                <a:buNone/>
                <a:defRPr/>
              </a:pPr>
              <a:r>
                <a:rPr kumimoji="0" lang="en-US" altLang="zh-CN" sz="2400" b="1" kern="1200" cap="none" spc="0" normalizeH="0" baseline="0" noProof="0" dirty="0">
                  <a:solidFill>
                    <a:srgbClr val="000000"/>
                  </a:solidFill>
                  <a:latin typeface="楷体_GB2312" pitchFamily="49" charset="-122"/>
                  <a:ea typeface="楷体_GB2312" pitchFamily="49" charset="-122"/>
                  <a:cs typeface="+mn-cs"/>
                </a:rPr>
                <a:t>(1)</a:t>
              </a:r>
              <a:r>
                <a:rPr kumimoji="0" lang="zh-CN" altLang="en-US" sz="2400" b="1" kern="1200" cap="none" spc="0" normalizeH="0" baseline="0" noProof="0" dirty="0">
                  <a:solidFill>
                    <a:srgbClr val="000000"/>
                  </a:solidFill>
                  <a:latin typeface="楷体_GB2312" pitchFamily="49" charset="-122"/>
                  <a:ea typeface="楷体_GB2312" pitchFamily="49" charset="-122"/>
                  <a:cs typeface="+mn-cs"/>
                </a:rPr>
                <a:t>后</a:t>
              </a:r>
              <a:endParaRPr kumimoji="0" lang="en-US" altLang="zh-CN" sz="2400" b="1" kern="1200" cap="none" spc="0" normalizeH="0" baseline="0" noProof="0" dirty="0">
                <a:solidFill>
                  <a:srgbClr val="000000"/>
                </a:solidFill>
                <a:latin typeface="楷体_GB2312" pitchFamily="49" charset="-122"/>
                <a:ea typeface="楷体_GB2312" pitchFamily="49" charset="-122"/>
                <a:cs typeface="+mn-cs"/>
              </a:endParaRPr>
            </a:p>
          </p:txBody>
        </p:sp>
        <p:sp>
          <p:nvSpPr>
            <p:cNvPr id="76" name="Text Box 36"/>
            <p:cNvSpPr txBox="1">
              <a:spLocks noChangeArrowheads="1"/>
            </p:cNvSpPr>
            <p:nvPr/>
          </p:nvSpPr>
          <p:spPr bwMode="auto">
            <a:xfrm>
              <a:off x="205943" y="3023989"/>
              <a:ext cx="1008206" cy="462019"/>
            </a:xfrm>
            <a:prstGeom prst="rect">
              <a:avLst/>
            </a:prstGeom>
            <a:solidFill>
              <a:schemeClr val="accent3"/>
            </a:solidFill>
            <a:ln w="9525">
              <a:noFill/>
              <a:miter lim="800000"/>
            </a:ln>
          </p:spPr>
          <p:txBody>
            <a:bodyPr>
              <a:spAutoFit/>
            </a:bodyPr>
            <a:lstStyle/>
            <a:p>
              <a:pPr marL="457200" marR="0" indent="-457200" defTabSz="914400" eaLnBrk="1" hangingPunct="1">
                <a:spcBef>
                  <a:spcPct val="50000"/>
                </a:spcBef>
                <a:buClrTx/>
                <a:buSzTx/>
                <a:buFontTx/>
                <a:buNone/>
                <a:defRPr/>
              </a:pPr>
              <a:r>
                <a:rPr kumimoji="0" lang="en-US" altLang="zh-CN" sz="2400" b="1" kern="1200" cap="none" spc="0" normalizeH="0" baseline="0" noProof="0" dirty="0">
                  <a:solidFill>
                    <a:srgbClr val="000000"/>
                  </a:solidFill>
                  <a:latin typeface="楷体_GB2312" pitchFamily="49" charset="-122"/>
                  <a:ea typeface="楷体_GB2312" pitchFamily="49" charset="-122"/>
                  <a:cs typeface="+mn-cs"/>
                </a:rPr>
                <a:t>(2)</a:t>
              </a:r>
              <a:r>
                <a:rPr kumimoji="0" lang="zh-CN" altLang="en-US" sz="2400" b="1" kern="1200" cap="none" spc="0" normalizeH="0" baseline="0" noProof="0" dirty="0">
                  <a:solidFill>
                    <a:srgbClr val="000000"/>
                  </a:solidFill>
                  <a:latin typeface="楷体_GB2312" pitchFamily="49" charset="-122"/>
                  <a:ea typeface="楷体_GB2312" pitchFamily="49" charset="-122"/>
                  <a:cs typeface="+mn-cs"/>
                </a:rPr>
                <a:t>后</a:t>
              </a:r>
              <a:endParaRPr kumimoji="0" lang="en-US" altLang="zh-CN" sz="2400" b="1" kern="1200" cap="none" spc="0" normalizeH="0" baseline="0" noProof="0" dirty="0">
                <a:solidFill>
                  <a:srgbClr val="000000"/>
                </a:solidFill>
                <a:latin typeface="楷体_GB2312" pitchFamily="49" charset="-122"/>
                <a:ea typeface="楷体_GB2312" pitchFamily="49" charset="-122"/>
                <a:cs typeface="+mn-cs"/>
              </a:endParaRPr>
            </a:p>
          </p:txBody>
        </p:sp>
      </p:grpSp>
      <p:sp>
        <p:nvSpPr>
          <p:cNvPr id="77" name="Text Box 36"/>
          <p:cNvSpPr txBox="1">
            <a:spLocks noChangeArrowheads="1"/>
          </p:cNvSpPr>
          <p:nvPr/>
        </p:nvSpPr>
        <p:spPr bwMode="auto">
          <a:xfrm>
            <a:off x="657225" y="3698875"/>
            <a:ext cx="584200" cy="461963"/>
          </a:xfrm>
          <a:prstGeom prst="rect">
            <a:avLst/>
          </a:prstGeom>
          <a:solidFill>
            <a:schemeClr val="accent3"/>
          </a:solidFill>
          <a:ln w="9525">
            <a:noFill/>
            <a:miter lim="800000"/>
          </a:ln>
        </p:spPr>
        <p:txBody>
          <a:bodyPr>
            <a:spAutoFit/>
          </a:bodyPr>
          <a:lstStyle/>
          <a:p>
            <a:pPr marL="457200" marR="0" indent="-457200" defTabSz="914400" eaLnBrk="1" hangingPunct="1">
              <a:spcBef>
                <a:spcPct val="50000"/>
              </a:spcBef>
              <a:buClrTx/>
              <a:buSzTx/>
              <a:buFontTx/>
              <a:buNone/>
              <a:defRPr/>
            </a:pPr>
            <a:r>
              <a:rPr kumimoji="0" lang="zh-CN" altLang="en-US" sz="2400" b="1" kern="1200" cap="none" spc="0" normalizeH="0" baseline="0" noProof="0" dirty="0">
                <a:solidFill>
                  <a:srgbClr val="000000"/>
                </a:solidFill>
                <a:latin typeface="楷体_GB2312" pitchFamily="49" charset="-122"/>
                <a:ea typeface="楷体_GB2312" pitchFamily="49" charset="-122"/>
                <a:cs typeface="+mn-cs"/>
              </a:rPr>
              <a:t>后 </a:t>
            </a:r>
          </a:p>
        </p:txBody>
      </p:sp>
      <p:sp>
        <p:nvSpPr>
          <p:cNvPr id="78" name="Text Box 37"/>
          <p:cNvSpPr txBox="1"/>
          <p:nvPr/>
        </p:nvSpPr>
        <p:spPr>
          <a:xfrm>
            <a:off x="341313" y="4373563"/>
            <a:ext cx="3402012" cy="523875"/>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Pct val="100000"/>
              <a:buNone/>
            </a:pPr>
            <a:r>
              <a:rPr lang="en-US" altLang="zh-CN" sz="2800" dirty="0">
                <a:solidFill>
                  <a:srgbClr val="00339A"/>
                </a:solidFill>
              </a:rPr>
              <a:t>D G I JH E B F C A</a:t>
            </a:r>
            <a:r>
              <a:rPr lang="en-US" altLang="zh-CN" sz="2800" b="0" dirty="0">
                <a:solidFill>
                  <a:srgbClr val="000000"/>
                </a:solidFill>
              </a:rPr>
              <a:t> </a:t>
            </a:r>
            <a:r>
              <a:rPr lang="zh-CN" altLang="en-US" sz="2800" b="0" dirty="0">
                <a:solidFill>
                  <a:srgbClr val="000000"/>
                </a:solidFill>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63"/>
                                        </p:tgtEl>
                                        <p:attrNameLst>
                                          <p:attrName>style.visibility</p:attrName>
                                        </p:attrNameLst>
                                      </p:cBhvr>
                                      <p:to>
                                        <p:strVal val="visible"/>
                                      </p:to>
                                    </p:set>
                                    <p:anim calcmode="lin" valueType="num">
                                      <p:cBhvr additive="base">
                                        <p:cTn id="7" dur="500" fill="hold"/>
                                        <p:tgtEl>
                                          <p:spTgt spid="399363"/>
                                        </p:tgtEl>
                                        <p:attrNameLst>
                                          <p:attrName>ppt_x</p:attrName>
                                        </p:attrNameLst>
                                      </p:cBhvr>
                                      <p:tavLst>
                                        <p:tav tm="0">
                                          <p:val>
                                            <p:strVal val="0-#ppt_w/2"/>
                                          </p:val>
                                        </p:tav>
                                        <p:tav tm="100000">
                                          <p:val>
                                            <p:strVal val="#ppt_x"/>
                                          </p:val>
                                        </p:tav>
                                      </p:tavLst>
                                    </p:anim>
                                    <p:anim calcmode="lin" valueType="num">
                                      <p:cBhvr additive="base">
                                        <p:cTn id="8" dur="500" fill="hold"/>
                                        <p:tgtEl>
                                          <p:spTgt spid="3993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9396"/>
                                        </p:tgtEl>
                                        <p:attrNameLst>
                                          <p:attrName>style.visibility</p:attrName>
                                        </p:attrNameLst>
                                      </p:cBhvr>
                                      <p:to>
                                        <p:strVal val="visible"/>
                                      </p:to>
                                    </p:set>
                                    <p:anim calcmode="lin" valueType="num">
                                      <p:cBhvr additive="base">
                                        <p:cTn id="19" dur="500" fill="hold"/>
                                        <p:tgtEl>
                                          <p:spTgt spid="399396"/>
                                        </p:tgtEl>
                                        <p:attrNameLst>
                                          <p:attrName>ppt_x</p:attrName>
                                        </p:attrNameLst>
                                      </p:cBhvr>
                                      <p:tavLst>
                                        <p:tav tm="0">
                                          <p:val>
                                            <p:strVal val="0-#ppt_w/2"/>
                                          </p:val>
                                        </p:tav>
                                        <p:tav tm="100000">
                                          <p:val>
                                            <p:strVal val="#ppt_x"/>
                                          </p:val>
                                        </p:tav>
                                      </p:tavLst>
                                    </p:anim>
                                    <p:anim calcmode="lin" valueType="num">
                                      <p:cBhvr additive="base">
                                        <p:cTn id="20" dur="500" fill="hold"/>
                                        <p:tgtEl>
                                          <p:spTgt spid="39939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iterate type="lt">
                                    <p:tmPct val="100000"/>
                                  </p:iterate>
                                  <p:childTnLst>
                                    <p:set>
                                      <p:cBhvr>
                                        <p:cTn id="24" dur="1" fill="hold">
                                          <p:stCondLst>
                                            <p:cond delay="0"/>
                                          </p:stCondLst>
                                        </p:cTn>
                                        <p:tgtEl>
                                          <p:spTgt spid="399397"/>
                                        </p:tgtEl>
                                        <p:attrNameLst>
                                          <p:attrName>style.visibility</p:attrName>
                                        </p:attrNameLst>
                                      </p:cBhvr>
                                      <p:to>
                                        <p:strVal val="visible"/>
                                      </p:to>
                                    </p:set>
                                    <p:anim calcmode="lin" valueType="num">
                                      <p:cBhvr additive="base">
                                        <p:cTn id="25" dur="75" fill="hold"/>
                                        <p:tgtEl>
                                          <p:spTgt spid="399397"/>
                                        </p:tgtEl>
                                        <p:attrNameLst>
                                          <p:attrName>ppt_x</p:attrName>
                                        </p:attrNameLst>
                                      </p:cBhvr>
                                      <p:tavLst>
                                        <p:tav tm="0">
                                          <p:val>
                                            <p:strVal val="#ppt_x"/>
                                          </p:val>
                                        </p:tav>
                                        <p:tav tm="100000">
                                          <p:val>
                                            <p:strVal val="#ppt_x"/>
                                          </p:val>
                                        </p:tav>
                                      </p:tavLst>
                                    </p:anim>
                                    <p:anim calcmode="lin" valueType="num">
                                      <p:cBhvr additive="base">
                                        <p:cTn id="26" dur="75" fill="hold"/>
                                        <p:tgtEl>
                                          <p:spTgt spid="39939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ox(in)">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box(in)">
                                      <p:cBhvr>
                                        <p:cTn id="36" dur="500"/>
                                        <p:tgtEl>
                                          <p:spTgt spid="67"/>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iterate type="lt">
                                    <p:tmPct val="100000"/>
                                  </p:iterate>
                                  <p:childTnLst>
                                    <p:set>
                                      <p:cBhvr>
                                        <p:cTn id="40" dur="1" fill="hold">
                                          <p:stCondLst>
                                            <p:cond delay="0"/>
                                          </p:stCondLst>
                                        </p:cTn>
                                        <p:tgtEl>
                                          <p:spTgt spid="69"/>
                                        </p:tgtEl>
                                        <p:attrNameLst>
                                          <p:attrName>style.visibility</p:attrName>
                                        </p:attrNameLst>
                                      </p:cBhvr>
                                      <p:to>
                                        <p:strVal val="visible"/>
                                      </p:to>
                                    </p:set>
                                    <p:anim calcmode="lin" valueType="num">
                                      <p:cBhvr additive="base">
                                        <p:cTn id="41" dur="75" fill="hold"/>
                                        <p:tgtEl>
                                          <p:spTgt spid="69"/>
                                        </p:tgtEl>
                                        <p:attrNameLst>
                                          <p:attrName>ppt_x</p:attrName>
                                        </p:attrNameLst>
                                      </p:cBhvr>
                                      <p:tavLst>
                                        <p:tav tm="0">
                                          <p:val>
                                            <p:strVal val="#ppt_x"/>
                                          </p:val>
                                        </p:tav>
                                        <p:tav tm="100000">
                                          <p:val>
                                            <p:strVal val="#ppt_x"/>
                                          </p:val>
                                        </p:tav>
                                      </p:tavLst>
                                    </p:anim>
                                    <p:anim calcmode="lin" valueType="num">
                                      <p:cBhvr additive="base">
                                        <p:cTn id="42" dur="75"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box(in)">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box(in)">
                                      <p:cBhvr>
                                        <p:cTn id="52" dur="500"/>
                                        <p:tgtEl>
                                          <p:spTgt spid="77"/>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iterate type="lt">
                                    <p:tmPct val="100000"/>
                                  </p:iterate>
                                  <p:childTnLst>
                                    <p:set>
                                      <p:cBhvr>
                                        <p:cTn id="56" dur="1" fill="hold">
                                          <p:stCondLst>
                                            <p:cond delay="0"/>
                                          </p:stCondLst>
                                        </p:cTn>
                                        <p:tgtEl>
                                          <p:spTgt spid="78"/>
                                        </p:tgtEl>
                                        <p:attrNameLst>
                                          <p:attrName>style.visibility</p:attrName>
                                        </p:attrNameLst>
                                      </p:cBhvr>
                                      <p:to>
                                        <p:strVal val="visible"/>
                                      </p:to>
                                    </p:set>
                                    <p:anim calcmode="lin" valueType="num">
                                      <p:cBhvr additive="base">
                                        <p:cTn id="57" dur="75" fill="hold"/>
                                        <p:tgtEl>
                                          <p:spTgt spid="78"/>
                                        </p:tgtEl>
                                        <p:attrNameLst>
                                          <p:attrName>ppt_x</p:attrName>
                                        </p:attrNameLst>
                                      </p:cBhvr>
                                      <p:tavLst>
                                        <p:tav tm="0">
                                          <p:val>
                                            <p:strVal val="#ppt_x"/>
                                          </p:val>
                                        </p:tav>
                                        <p:tav tm="100000">
                                          <p:val>
                                            <p:strVal val="#ppt_x"/>
                                          </p:val>
                                        </p:tav>
                                      </p:tavLst>
                                    </p:anim>
                                    <p:anim calcmode="lin" valueType="num">
                                      <p:cBhvr additive="base">
                                        <p:cTn id="58" dur="75"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p:bldP spid="399396" grpId="0"/>
      <p:bldP spid="399397" grpId="0"/>
      <p:bldP spid="67" grpId="0" animBg="1"/>
      <p:bldP spid="69" grpId="0" animBg="1"/>
      <p:bldP spid="77" grpId="0" animBg="1"/>
      <p:bldP spid="7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p:nvPr/>
        </p:nvSpPr>
        <p:spPr>
          <a:xfrm>
            <a:off x="1511300" y="3294063"/>
            <a:ext cx="4603750" cy="609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lnSpc>
                <a:spcPct val="80000"/>
              </a:lnSpc>
              <a:spcBef>
                <a:spcPct val="0"/>
              </a:spcBef>
              <a:buClrTx/>
              <a:buSzPct val="100000"/>
              <a:buNone/>
            </a:pPr>
            <a:r>
              <a:rPr lang="en-US" altLang="zh-CN" sz="3600" b="0" dirty="0">
                <a:solidFill>
                  <a:srgbClr val="000000"/>
                </a:solidFill>
                <a:latin typeface="Times New Roman" panose="02020603050405020304" pitchFamily="18" charset="0"/>
              </a:rPr>
              <a:t>G                         H</a:t>
            </a:r>
            <a:endParaRPr lang="en-US" altLang="zh-CN" sz="900" b="0" dirty="0">
              <a:solidFill>
                <a:srgbClr val="000000"/>
              </a:solidFill>
              <a:latin typeface="Times New Roman" panose="02020603050405020304" pitchFamily="18" charset="0"/>
            </a:endParaRPr>
          </a:p>
        </p:txBody>
      </p:sp>
      <p:sp>
        <p:nvSpPr>
          <p:cNvPr id="109571" name="Text Box 5"/>
          <p:cNvSpPr txBox="1"/>
          <p:nvPr/>
        </p:nvSpPr>
        <p:spPr>
          <a:xfrm>
            <a:off x="3027363" y="376238"/>
            <a:ext cx="1238250" cy="609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lnSpc>
                <a:spcPct val="80000"/>
              </a:lnSpc>
              <a:spcBef>
                <a:spcPct val="0"/>
              </a:spcBef>
              <a:buClrTx/>
              <a:buSzPct val="100000"/>
              <a:buNone/>
            </a:pPr>
            <a:r>
              <a:rPr lang="en-US" altLang="zh-CN" sz="3600" b="0" dirty="0">
                <a:solidFill>
                  <a:srgbClr val="000000"/>
                </a:solidFill>
                <a:latin typeface="Times New Roman" panose="02020603050405020304" pitchFamily="18" charset="0"/>
              </a:rPr>
              <a:t>A</a:t>
            </a:r>
            <a:endParaRPr lang="en-US" altLang="zh-CN" sz="900" b="0" dirty="0">
              <a:solidFill>
                <a:srgbClr val="000000"/>
              </a:solidFill>
              <a:latin typeface="Times New Roman" panose="02020603050405020304" pitchFamily="18" charset="0"/>
            </a:endParaRPr>
          </a:p>
        </p:txBody>
      </p:sp>
      <p:sp>
        <p:nvSpPr>
          <p:cNvPr id="109572" name="Oval 6"/>
          <p:cNvSpPr/>
          <p:nvPr/>
        </p:nvSpPr>
        <p:spPr>
          <a:xfrm>
            <a:off x="3041650" y="414338"/>
            <a:ext cx="450850" cy="492125"/>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9573" name="Oval 7"/>
          <p:cNvSpPr/>
          <p:nvPr/>
        </p:nvSpPr>
        <p:spPr>
          <a:xfrm>
            <a:off x="4692650" y="3257550"/>
            <a:ext cx="452438" cy="492125"/>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9574" name="Oval 8"/>
          <p:cNvSpPr/>
          <p:nvPr/>
        </p:nvSpPr>
        <p:spPr>
          <a:xfrm>
            <a:off x="1543050" y="3302000"/>
            <a:ext cx="452438" cy="492125"/>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9575" name="Oval 9"/>
          <p:cNvSpPr/>
          <p:nvPr/>
        </p:nvSpPr>
        <p:spPr>
          <a:xfrm>
            <a:off x="781050" y="2384425"/>
            <a:ext cx="452438" cy="492125"/>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9576" name="Oval 10"/>
          <p:cNvSpPr/>
          <p:nvPr/>
        </p:nvSpPr>
        <p:spPr>
          <a:xfrm>
            <a:off x="3267075" y="2384425"/>
            <a:ext cx="452438" cy="492125"/>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9577" name="Oval 11"/>
          <p:cNvSpPr/>
          <p:nvPr/>
        </p:nvSpPr>
        <p:spPr>
          <a:xfrm>
            <a:off x="5300663" y="2384425"/>
            <a:ext cx="452437" cy="492125"/>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9578" name="Oval 12"/>
          <p:cNvSpPr/>
          <p:nvPr/>
        </p:nvSpPr>
        <p:spPr>
          <a:xfrm>
            <a:off x="1911350" y="1398588"/>
            <a:ext cx="452438" cy="492125"/>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9579" name="Oval 13"/>
          <p:cNvSpPr/>
          <p:nvPr/>
        </p:nvSpPr>
        <p:spPr>
          <a:xfrm>
            <a:off x="4170363" y="1398588"/>
            <a:ext cx="452437" cy="492125"/>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cxnSp>
        <p:nvCxnSpPr>
          <p:cNvPr id="109580" name="AutoShape 14"/>
          <p:cNvCxnSpPr>
            <a:stCxn id="109572" idx="3"/>
            <a:endCxn id="109578" idx="7"/>
          </p:cNvCxnSpPr>
          <p:nvPr/>
        </p:nvCxnSpPr>
        <p:spPr>
          <a:xfrm flipH="1">
            <a:off x="2297113" y="835025"/>
            <a:ext cx="809625" cy="636588"/>
          </a:xfrm>
          <a:prstGeom prst="straightConnector1">
            <a:avLst/>
          </a:prstGeom>
          <a:ln w="9525" cap="flat" cmpd="sng">
            <a:solidFill>
              <a:schemeClr val="tx1"/>
            </a:solidFill>
            <a:prstDash val="solid"/>
            <a:headEnd type="none" w="med" len="med"/>
            <a:tailEnd type="none" w="med" len="med"/>
          </a:ln>
        </p:spPr>
      </p:cxnSp>
      <p:cxnSp>
        <p:nvCxnSpPr>
          <p:cNvPr id="109581" name="AutoShape 15"/>
          <p:cNvCxnSpPr>
            <a:stCxn id="109572" idx="5"/>
            <a:endCxn id="109579" idx="1"/>
          </p:cNvCxnSpPr>
          <p:nvPr/>
        </p:nvCxnSpPr>
        <p:spPr>
          <a:xfrm>
            <a:off x="3427413" y="835025"/>
            <a:ext cx="809625" cy="636588"/>
          </a:xfrm>
          <a:prstGeom prst="straightConnector1">
            <a:avLst/>
          </a:prstGeom>
          <a:ln w="9525" cap="flat" cmpd="sng">
            <a:solidFill>
              <a:schemeClr val="tx1"/>
            </a:solidFill>
            <a:prstDash val="solid"/>
            <a:headEnd type="none" w="med" len="med"/>
            <a:tailEnd type="none" w="med" len="med"/>
          </a:ln>
        </p:spPr>
      </p:cxnSp>
      <p:cxnSp>
        <p:nvCxnSpPr>
          <p:cNvPr id="109582" name="AutoShape 16"/>
          <p:cNvCxnSpPr>
            <a:stCxn id="109578" idx="3"/>
            <a:endCxn id="109575" idx="7"/>
          </p:cNvCxnSpPr>
          <p:nvPr/>
        </p:nvCxnSpPr>
        <p:spPr>
          <a:xfrm flipH="1">
            <a:off x="1166813" y="1819275"/>
            <a:ext cx="809625" cy="636588"/>
          </a:xfrm>
          <a:prstGeom prst="straightConnector1">
            <a:avLst/>
          </a:prstGeom>
          <a:ln w="9525" cap="flat" cmpd="sng">
            <a:solidFill>
              <a:schemeClr val="tx1"/>
            </a:solidFill>
            <a:prstDash val="solid"/>
            <a:headEnd type="none" w="med" len="med"/>
            <a:tailEnd type="none" w="med" len="med"/>
          </a:ln>
        </p:spPr>
      </p:cxnSp>
      <p:cxnSp>
        <p:nvCxnSpPr>
          <p:cNvPr id="109583" name="AutoShape 17"/>
          <p:cNvCxnSpPr>
            <a:stCxn id="109579" idx="3"/>
            <a:endCxn id="109576" idx="7"/>
          </p:cNvCxnSpPr>
          <p:nvPr/>
        </p:nvCxnSpPr>
        <p:spPr>
          <a:xfrm flipH="1">
            <a:off x="3652838" y="1819275"/>
            <a:ext cx="584200" cy="636588"/>
          </a:xfrm>
          <a:prstGeom prst="straightConnector1">
            <a:avLst/>
          </a:prstGeom>
          <a:ln w="9525" cap="flat" cmpd="sng">
            <a:solidFill>
              <a:schemeClr val="tx1"/>
            </a:solidFill>
            <a:prstDash val="solid"/>
            <a:headEnd type="none" w="med" len="med"/>
            <a:tailEnd type="none" w="med" len="med"/>
          </a:ln>
        </p:spPr>
      </p:cxnSp>
      <p:cxnSp>
        <p:nvCxnSpPr>
          <p:cNvPr id="109584" name="AutoShape 18"/>
          <p:cNvCxnSpPr>
            <a:stCxn id="109579" idx="5"/>
            <a:endCxn id="109577" idx="1"/>
          </p:cNvCxnSpPr>
          <p:nvPr/>
        </p:nvCxnSpPr>
        <p:spPr>
          <a:xfrm>
            <a:off x="4557713" y="1819275"/>
            <a:ext cx="809625" cy="636588"/>
          </a:xfrm>
          <a:prstGeom prst="straightConnector1">
            <a:avLst/>
          </a:prstGeom>
          <a:ln w="9525" cap="flat" cmpd="sng">
            <a:solidFill>
              <a:schemeClr val="tx1"/>
            </a:solidFill>
            <a:prstDash val="solid"/>
            <a:headEnd type="none" w="med" len="med"/>
            <a:tailEnd type="none" w="med" len="med"/>
          </a:ln>
        </p:spPr>
      </p:cxnSp>
      <p:cxnSp>
        <p:nvCxnSpPr>
          <p:cNvPr id="109585" name="AutoShape 19"/>
          <p:cNvCxnSpPr>
            <a:stCxn id="109575" idx="5"/>
            <a:endCxn id="109574" idx="1"/>
          </p:cNvCxnSpPr>
          <p:nvPr/>
        </p:nvCxnSpPr>
        <p:spPr>
          <a:xfrm>
            <a:off x="1166813" y="2803525"/>
            <a:ext cx="441325" cy="571500"/>
          </a:xfrm>
          <a:prstGeom prst="straightConnector1">
            <a:avLst/>
          </a:prstGeom>
          <a:ln w="9525" cap="flat" cmpd="sng">
            <a:solidFill>
              <a:schemeClr val="tx1"/>
            </a:solidFill>
            <a:prstDash val="solid"/>
            <a:headEnd type="none" w="med" len="med"/>
            <a:tailEnd type="none" w="med" len="med"/>
          </a:ln>
        </p:spPr>
      </p:cxnSp>
      <p:cxnSp>
        <p:nvCxnSpPr>
          <p:cNvPr id="109586" name="AutoShape 20"/>
          <p:cNvCxnSpPr>
            <a:stCxn id="109577" idx="3"/>
            <a:endCxn id="109573" idx="7"/>
          </p:cNvCxnSpPr>
          <p:nvPr/>
        </p:nvCxnSpPr>
        <p:spPr>
          <a:xfrm flipH="1">
            <a:off x="5078413" y="2803525"/>
            <a:ext cx="288925" cy="525463"/>
          </a:xfrm>
          <a:prstGeom prst="straightConnector1">
            <a:avLst/>
          </a:prstGeom>
          <a:ln w="9525" cap="flat" cmpd="sng">
            <a:solidFill>
              <a:schemeClr val="tx1"/>
            </a:solidFill>
            <a:prstDash val="solid"/>
            <a:headEnd type="none" w="med" len="med"/>
            <a:tailEnd type="none" w="med" len="med"/>
          </a:ln>
        </p:spPr>
      </p:cxnSp>
      <p:sp>
        <p:nvSpPr>
          <p:cNvPr id="109587" name="Text Box 3"/>
          <p:cNvSpPr txBox="1"/>
          <p:nvPr/>
        </p:nvSpPr>
        <p:spPr>
          <a:xfrm>
            <a:off x="792163" y="2393950"/>
            <a:ext cx="6019800" cy="609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lnSpc>
                <a:spcPct val="80000"/>
              </a:lnSpc>
              <a:spcBef>
                <a:spcPct val="0"/>
              </a:spcBef>
              <a:buClrTx/>
              <a:buSzPct val="100000"/>
              <a:buNone/>
            </a:pPr>
            <a:r>
              <a:rPr lang="en-US" altLang="zh-CN" sz="3600" b="0" dirty="0">
                <a:solidFill>
                  <a:srgbClr val="000000"/>
                </a:solidFill>
                <a:latin typeface="Times New Roman" panose="02020603050405020304" pitchFamily="18" charset="0"/>
              </a:rPr>
              <a:t>D                   E                F</a:t>
            </a:r>
            <a:endParaRPr lang="en-US" altLang="zh-CN" sz="900" b="0" dirty="0">
              <a:solidFill>
                <a:srgbClr val="000000"/>
              </a:solidFill>
              <a:latin typeface="Times New Roman" panose="02020603050405020304" pitchFamily="18" charset="0"/>
            </a:endParaRPr>
          </a:p>
        </p:txBody>
      </p:sp>
      <p:sp>
        <p:nvSpPr>
          <p:cNvPr id="109588" name="Text Box 4"/>
          <p:cNvSpPr txBox="1"/>
          <p:nvPr/>
        </p:nvSpPr>
        <p:spPr>
          <a:xfrm>
            <a:off x="1916113" y="1403350"/>
            <a:ext cx="4425950" cy="609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lnSpc>
                <a:spcPct val="80000"/>
              </a:lnSpc>
              <a:spcBef>
                <a:spcPct val="0"/>
              </a:spcBef>
              <a:buClrTx/>
              <a:buSzPct val="100000"/>
              <a:buNone/>
            </a:pPr>
            <a:r>
              <a:rPr lang="en-US" altLang="zh-CN" sz="3600" b="0" dirty="0">
                <a:solidFill>
                  <a:srgbClr val="000000"/>
                </a:solidFill>
                <a:latin typeface="Times New Roman" panose="02020603050405020304" pitchFamily="18" charset="0"/>
              </a:rPr>
              <a:t>B                 C</a:t>
            </a:r>
            <a:endParaRPr lang="en-US" altLang="zh-CN" sz="900" b="0" dirty="0">
              <a:solidFill>
                <a:srgbClr val="000000"/>
              </a:solidFill>
              <a:latin typeface="Times New Roman" panose="02020603050405020304" pitchFamily="18" charset="0"/>
            </a:endParaRPr>
          </a:p>
        </p:txBody>
      </p:sp>
      <p:sp>
        <p:nvSpPr>
          <p:cNvPr id="227349" name="Text Box 21"/>
          <p:cNvSpPr txBox="1"/>
          <p:nvPr/>
        </p:nvSpPr>
        <p:spPr>
          <a:xfrm>
            <a:off x="2159318" y="4010978"/>
            <a:ext cx="3841750" cy="1385887"/>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800" dirty="0">
                <a:solidFill>
                  <a:srgbClr val="000000"/>
                </a:solidFill>
                <a:latin typeface="Times New Roman" panose="02020603050405020304" pitchFamily="18" charset="0"/>
              </a:rPr>
              <a:t>前序序列：</a:t>
            </a:r>
            <a:r>
              <a:rPr lang="en-US" altLang="zh-CN" sz="2800" dirty="0">
                <a:solidFill>
                  <a:srgbClr val="000000"/>
                </a:solidFill>
                <a:latin typeface="Times New Roman" panose="02020603050405020304" pitchFamily="18" charset="0"/>
              </a:rPr>
              <a:t>BDGCEFH	</a:t>
            </a:r>
          </a:p>
          <a:p>
            <a:pPr marL="0" lvl="0" indent="0" eaLnBrk="1" hangingPunct="1">
              <a:spcBef>
                <a:spcPct val="0"/>
              </a:spcBef>
              <a:buClrTx/>
              <a:buSzPct val="100000"/>
              <a:buNone/>
            </a:pPr>
            <a:r>
              <a:rPr lang="zh-CN" altLang="en-US" sz="2800" dirty="0">
                <a:solidFill>
                  <a:srgbClr val="000000"/>
                </a:solidFill>
                <a:latin typeface="Times New Roman" panose="02020603050405020304" pitchFamily="18" charset="0"/>
              </a:rPr>
              <a:t>中序序列：</a:t>
            </a:r>
            <a:r>
              <a:rPr lang="en-US" altLang="zh-CN" sz="2800" dirty="0">
                <a:solidFill>
                  <a:srgbClr val="000000"/>
                </a:solidFill>
                <a:latin typeface="Times New Roman" panose="02020603050405020304" pitchFamily="18" charset="0"/>
              </a:rPr>
              <a:t>GBAECHF	</a:t>
            </a:r>
          </a:p>
          <a:p>
            <a:pPr marL="0" lvl="0" indent="0" eaLnBrk="1" hangingPunct="1">
              <a:spcBef>
                <a:spcPct val="0"/>
              </a:spcBef>
              <a:buClrTx/>
              <a:buSzPct val="100000"/>
              <a:buNone/>
            </a:pPr>
            <a:r>
              <a:rPr lang="zh-CN" altLang="en-US" sz="2800" dirty="0">
                <a:solidFill>
                  <a:srgbClr val="000000"/>
                </a:solidFill>
                <a:latin typeface="Times New Roman" panose="02020603050405020304" pitchFamily="18" charset="0"/>
              </a:rPr>
              <a:t>后序序列：</a:t>
            </a:r>
            <a:r>
              <a:rPr lang="en-US" altLang="zh-CN" sz="2800" dirty="0">
                <a:solidFill>
                  <a:srgbClr val="000000"/>
                </a:solidFill>
                <a:latin typeface="Times New Roman" panose="02020603050405020304" pitchFamily="18" charset="0"/>
              </a:rPr>
              <a:t>DBEHFCA</a:t>
            </a:r>
            <a:endParaRPr lang="en-US" altLang="zh-CN" sz="2800" b="0" dirty="0">
              <a:solidFill>
                <a:srgbClr val="000000"/>
              </a:solidFill>
              <a:latin typeface="Times New Roman" panose="02020603050405020304" pitchFamily="18" charset="0"/>
            </a:endParaRPr>
          </a:p>
        </p:txBody>
      </p:sp>
      <p:sp>
        <p:nvSpPr>
          <p:cNvPr id="109590" name="Text Box 72"/>
          <p:cNvSpPr txBox="1"/>
          <p:nvPr/>
        </p:nvSpPr>
        <p:spPr>
          <a:xfrm>
            <a:off x="161925" y="0"/>
            <a:ext cx="1555750" cy="9239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5400" b="0" dirty="0">
                <a:solidFill>
                  <a:srgbClr val="FF3300"/>
                </a:solidFill>
                <a:latin typeface="Times New Roman" panose="02020603050405020304" pitchFamily="18" charset="0"/>
                <a:ea typeface="隶书" panose="02010509060101010101" pitchFamily="49" charset="-122"/>
              </a:rPr>
              <a:t>实例</a:t>
            </a:r>
          </a:p>
        </p:txBody>
      </p:sp>
      <p:sp>
        <p:nvSpPr>
          <p:cNvPr id="80" name="Text Box 22"/>
          <p:cNvSpPr txBox="1"/>
          <p:nvPr/>
        </p:nvSpPr>
        <p:spPr>
          <a:xfrm>
            <a:off x="34925" y="6176645"/>
            <a:ext cx="9109075" cy="609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nSpc>
                <a:spcPct val="140000"/>
              </a:lnSpc>
              <a:spcBef>
                <a:spcPct val="0"/>
              </a:spcBef>
              <a:buClrTx/>
              <a:buSzPct val="100000"/>
              <a:buNone/>
            </a:pPr>
            <a:r>
              <a:rPr lang="zh-CN" altLang="en-US" sz="2400" dirty="0">
                <a:solidFill>
                  <a:srgbClr val="FF0000"/>
                </a:solidFill>
                <a:latin typeface="方正姚体" panose="02010601030101010101" pitchFamily="2" charset="-122"/>
                <a:ea typeface="方正姚体" panose="02010601030101010101" pitchFamily="2" charset="-122"/>
              </a:rPr>
              <a:t>思考</a:t>
            </a:r>
            <a:r>
              <a:rPr lang="en-US" altLang="zh-CN" sz="2400" dirty="0">
                <a:solidFill>
                  <a:srgbClr val="FF0000"/>
                </a:solidFill>
                <a:latin typeface="方正姚体" panose="02010601030101010101" pitchFamily="2" charset="-122"/>
                <a:ea typeface="方正姚体" panose="02010601030101010101" pitchFamily="2" charset="-122"/>
              </a:rPr>
              <a:t>1</a:t>
            </a:r>
            <a:r>
              <a:rPr lang="zh-CN" altLang="en-US" sz="2400" dirty="0">
                <a:solidFill>
                  <a:srgbClr val="FF0000"/>
                </a:solidFill>
                <a:latin typeface="方正姚体" panose="02010601030101010101" pitchFamily="2" charset="-122"/>
                <a:ea typeface="方正姚体" panose="02010601030101010101" pitchFamily="2" charset="-122"/>
              </a:rPr>
              <a:t>：遍历二叉树操作在表达式计算中起什么作用？</a:t>
            </a:r>
          </a:p>
        </p:txBody>
      </p:sp>
      <p:sp>
        <p:nvSpPr>
          <p:cNvPr id="81" name="Text Box 22"/>
          <p:cNvSpPr txBox="1"/>
          <p:nvPr/>
        </p:nvSpPr>
        <p:spPr>
          <a:xfrm>
            <a:off x="2472373" y="5657850"/>
            <a:ext cx="6408737" cy="609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nSpc>
                <a:spcPct val="140000"/>
              </a:lnSpc>
              <a:spcBef>
                <a:spcPct val="0"/>
              </a:spcBef>
              <a:buClrTx/>
              <a:buSzPct val="100000"/>
              <a:buNone/>
            </a:pPr>
            <a:r>
              <a:rPr lang="zh-CN" altLang="en-US" sz="2400" dirty="0">
                <a:solidFill>
                  <a:srgbClr val="FF0000"/>
                </a:solidFill>
                <a:latin typeface="方正姚体" panose="02010601030101010101" pitchFamily="2" charset="-122"/>
                <a:ea typeface="方正姚体" panose="02010601030101010101" pitchFamily="2" charset="-122"/>
              </a:rPr>
              <a:t>思考</a:t>
            </a:r>
            <a:r>
              <a:rPr lang="en-US" altLang="zh-CN" sz="2400" dirty="0">
                <a:solidFill>
                  <a:srgbClr val="FF0000"/>
                </a:solidFill>
                <a:latin typeface="方正姚体" panose="02010601030101010101" pitchFamily="2" charset="-122"/>
                <a:ea typeface="方正姚体" panose="02010601030101010101" pitchFamily="2" charset="-122"/>
              </a:rPr>
              <a:t>2</a:t>
            </a:r>
            <a:r>
              <a:rPr lang="zh-CN" altLang="en-US" sz="2400" dirty="0">
                <a:solidFill>
                  <a:srgbClr val="FF0000"/>
                </a:solidFill>
                <a:latin typeface="方正姚体" panose="02010601030101010101" pitchFamily="2" charset="-122"/>
                <a:ea typeface="方正姚体" panose="02010601030101010101" pitchFamily="2" charset="-122"/>
              </a:rPr>
              <a:t>：由遍历序列能否推导出二叉树？</a:t>
            </a:r>
            <a:r>
              <a:rPr lang="en-US" altLang="zh-CN" sz="2400" dirty="0">
                <a:solidFill>
                  <a:srgbClr val="FF0000"/>
                </a:solidFill>
                <a:latin typeface="方正姚体" panose="02010601030101010101" pitchFamily="2" charset="-122"/>
                <a:ea typeface="方正姚体" panose="02010601030101010101" pitchFamily="2" charset="-122"/>
              </a:rPr>
              <a:t>Why</a:t>
            </a:r>
            <a:r>
              <a:rPr lang="zh-CN" altLang="en-US" sz="2400" dirty="0">
                <a:solidFill>
                  <a:srgbClr val="FF0000"/>
                </a:solidFill>
                <a:latin typeface="方正姚体" panose="02010601030101010101" pitchFamily="2" charset="-122"/>
                <a:ea typeface="方正姚体" panose="02010601030101010101" pitchFamily="2" charset="-122"/>
              </a:rPr>
              <a:t>？</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7349"/>
                                        </p:tgtEl>
                                        <p:attrNameLst>
                                          <p:attrName>style.visibility</p:attrName>
                                        </p:attrNameLst>
                                      </p:cBhvr>
                                      <p:to>
                                        <p:strVal val="visible"/>
                                      </p:to>
                                    </p:set>
                                    <p:anim calcmode="lin" valueType="num">
                                      <p:cBhvr additive="base">
                                        <p:cTn id="7" dur="500" fill="hold"/>
                                        <p:tgtEl>
                                          <p:spTgt spid="227349"/>
                                        </p:tgtEl>
                                        <p:attrNameLst>
                                          <p:attrName>ppt_x</p:attrName>
                                        </p:attrNameLst>
                                      </p:cBhvr>
                                      <p:tavLst>
                                        <p:tav tm="0">
                                          <p:val>
                                            <p:strVal val="#ppt_x"/>
                                          </p:val>
                                        </p:tav>
                                        <p:tav tm="100000">
                                          <p:val>
                                            <p:strVal val="#ppt_x"/>
                                          </p:val>
                                        </p:tav>
                                      </p:tavLst>
                                    </p:anim>
                                    <p:anim calcmode="lin" valueType="num">
                                      <p:cBhvr additive="base">
                                        <p:cTn id="8" dur="500" fill="hold"/>
                                        <p:tgtEl>
                                          <p:spTgt spid="2273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wipe(up)">
                                      <p:cBhvr>
                                        <p:cTn id="13" dur="500"/>
                                        <p:tgtEl>
                                          <p:spTgt spid="8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wipe(up)">
                                      <p:cBhvr>
                                        <p:cTn id="18"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49" grpId="0"/>
      <p:bldP spid="80" grpId="0"/>
      <p:bldP spid="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594" name="Group 2"/>
          <p:cNvGrpSpPr/>
          <p:nvPr/>
        </p:nvGrpSpPr>
        <p:grpSpPr>
          <a:xfrm>
            <a:off x="2746375" y="627063"/>
            <a:ext cx="3221038" cy="3455987"/>
            <a:chOff x="1986" y="294"/>
            <a:chExt cx="1891" cy="2040"/>
          </a:xfrm>
        </p:grpSpPr>
        <p:sp>
          <p:nvSpPr>
            <p:cNvPr id="110632" name="Oval 3"/>
            <p:cNvSpPr/>
            <p:nvPr/>
          </p:nvSpPr>
          <p:spPr>
            <a:xfrm>
              <a:off x="2829" y="294"/>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b="0" dirty="0">
                  <a:solidFill>
                    <a:srgbClr val="000000"/>
                  </a:solidFill>
                  <a:latin typeface="Times New Roman" panose="02020603050405020304" pitchFamily="18" charset="0"/>
                </a:rPr>
                <a:t>-</a:t>
              </a:r>
            </a:p>
          </p:txBody>
        </p:sp>
        <p:sp>
          <p:nvSpPr>
            <p:cNvPr id="110633" name="Oval 4"/>
            <p:cNvSpPr/>
            <p:nvPr/>
          </p:nvSpPr>
          <p:spPr>
            <a:xfrm>
              <a:off x="2271" y="728"/>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b="0" dirty="0">
                  <a:solidFill>
                    <a:srgbClr val="000000"/>
                  </a:solidFill>
                  <a:latin typeface="Times New Roman" panose="02020603050405020304" pitchFamily="18" charset="0"/>
                </a:rPr>
                <a:t>+</a:t>
              </a:r>
            </a:p>
          </p:txBody>
        </p:sp>
        <p:sp>
          <p:nvSpPr>
            <p:cNvPr id="110634" name="Oval 5"/>
            <p:cNvSpPr/>
            <p:nvPr/>
          </p:nvSpPr>
          <p:spPr>
            <a:xfrm>
              <a:off x="3296" y="806"/>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b="0" dirty="0">
                  <a:solidFill>
                    <a:srgbClr val="000000"/>
                  </a:solidFill>
                  <a:latin typeface="Times New Roman" panose="02020603050405020304" pitchFamily="18" charset="0"/>
                </a:rPr>
                <a:t>/</a:t>
              </a:r>
            </a:p>
          </p:txBody>
        </p:sp>
        <p:sp>
          <p:nvSpPr>
            <p:cNvPr id="110635" name="Oval 6"/>
            <p:cNvSpPr/>
            <p:nvPr/>
          </p:nvSpPr>
          <p:spPr>
            <a:xfrm>
              <a:off x="1986" y="1179"/>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b="0" dirty="0">
                  <a:solidFill>
                    <a:srgbClr val="000000"/>
                  </a:solidFill>
                  <a:latin typeface="Times New Roman" panose="02020603050405020304" pitchFamily="18" charset="0"/>
                </a:rPr>
                <a:t>a</a:t>
              </a:r>
            </a:p>
          </p:txBody>
        </p:sp>
        <p:sp>
          <p:nvSpPr>
            <p:cNvPr id="110636" name="Oval 7"/>
            <p:cNvSpPr/>
            <p:nvPr/>
          </p:nvSpPr>
          <p:spPr>
            <a:xfrm>
              <a:off x="2590" y="1179"/>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b="0" dirty="0">
                  <a:solidFill>
                    <a:srgbClr val="000000"/>
                  </a:solidFill>
                  <a:latin typeface="Times New Roman" panose="02020603050405020304" pitchFamily="18" charset="0"/>
                </a:rPr>
                <a:t>*</a:t>
              </a:r>
            </a:p>
          </p:txBody>
        </p:sp>
        <p:sp>
          <p:nvSpPr>
            <p:cNvPr id="110637" name="Oval 8"/>
            <p:cNvSpPr/>
            <p:nvPr/>
          </p:nvSpPr>
          <p:spPr>
            <a:xfrm>
              <a:off x="2340" y="1646"/>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b="0" dirty="0">
                  <a:solidFill>
                    <a:srgbClr val="000000"/>
                  </a:solidFill>
                  <a:latin typeface="Times New Roman" panose="02020603050405020304" pitchFamily="18" charset="0"/>
                </a:rPr>
                <a:t>b</a:t>
              </a:r>
            </a:p>
          </p:txBody>
        </p:sp>
        <p:sp>
          <p:nvSpPr>
            <p:cNvPr id="110638" name="Oval 9"/>
            <p:cNvSpPr/>
            <p:nvPr/>
          </p:nvSpPr>
          <p:spPr>
            <a:xfrm>
              <a:off x="2935" y="1646"/>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b="0" dirty="0">
                  <a:solidFill>
                    <a:srgbClr val="000000"/>
                  </a:solidFill>
                  <a:latin typeface="Times New Roman" panose="02020603050405020304" pitchFamily="18" charset="0"/>
                </a:rPr>
                <a:t>-</a:t>
              </a:r>
            </a:p>
          </p:txBody>
        </p:sp>
        <p:sp>
          <p:nvSpPr>
            <p:cNvPr id="110639" name="Line 10"/>
            <p:cNvSpPr/>
            <p:nvPr/>
          </p:nvSpPr>
          <p:spPr>
            <a:xfrm flipH="1">
              <a:off x="2211" y="1011"/>
              <a:ext cx="146" cy="211"/>
            </a:xfrm>
            <a:prstGeom prst="line">
              <a:avLst/>
            </a:prstGeom>
            <a:ln w="9525" cap="flat" cmpd="sng">
              <a:solidFill>
                <a:schemeClr val="tx1"/>
              </a:solidFill>
              <a:prstDash val="solid"/>
              <a:headEnd type="none" w="med" len="med"/>
              <a:tailEnd type="none" w="med" len="med"/>
            </a:ln>
          </p:spPr>
        </p:sp>
        <p:sp>
          <p:nvSpPr>
            <p:cNvPr id="110640" name="Line 11"/>
            <p:cNvSpPr/>
            <p:nvPr/>
          </p:nvSpPr>
          <p:spPr>
            <a:xfrm>
              <a:off x="2489" y="989"/>
              <a:ext cx="178" cy="222"/>
            </a:xfrm>
            <a:prstGeom prst="line">
              <a:avLst/>
            </a:prstGeom>
            <a:ln w="9525" cap="flat" cmpd="sng">
              <a:solidFill>
                <a:schemeClr val="tx1"/>
              </a:solidFill>
              <a:prstDash val="solid"/>
              <a:headEnd type="none" w="med" len="med"/>
              <a:tailEnd type="none" w="med" len="med"/>
            </a:ln>
          </p:spPr>
        </p:sp>
        <p:sp>
          <p:nvSpPr>
            <p:cNvPr id="110641" name="Line 12"/>
            <p:cNvSpPr/>
            <p:nvPr/>
          </p:nvSpPr>
          <p:spPr>
            <a:xfrm>
              <a:off x="2823" y="1411"/>
              <a:ext cx="189" cy="278"/>
            </a:xfrm>
            <a:prstGeom prst="line">
              <a:avLst/>
            </a:prstGeom>
            <a:ln w="9525" cap="flat" cmpd="sng">
              <a:solidFill>
                <a:schemeClr val="tx1"/>
              </a:solidFill>
              <a:prstDash val="solid"/>
              <a:headEnd type="none" w="med" len="med"/>
              <a:tailEnd type="none" w="med" len="med"/>
            </a:ln>
          </p:spPr>
        </p:sp>
        <p:sp>
          <p:nvSpPr>
            <p:cNvPr id="110642" name="Line 13"/>
            <p:cNvSpPr/>
            <p:nvPr/>
          </p:nvSpPr>
          <p:spPr>
            <a:xfrm flipH="1">
              <a:off x="2567" y="1466"/>
              <a:ext cx="111" cy="200"/>
            </a:xfrm>
            <a:prstGeom prst="line">
              <a:avLst/>
            </a:prstGeom>
            <a:ln w="9525" cap="flat" cmpd="sng">
              <a:solidFill>
                <a:schemeClr val="tx1"/>
              </a:solidFill>
              <a:prstDash val="solid"/>
              <a:headEnd type="none" w="med" len="med"/>
              <a:tailEnd type="none" w="med" len="med"/>
            </a:ln>
          </p:spPr>
        </p:sp>
        <p:sp>
          <p:nvSpPr>
            <p:cNvPr id="110643" name="Oval 14"/>
            <p:cNvSpPr/>
            <p:nvPr/>
          </p:nvSpPr>
          <p:spPr>
            <a:xfrm>
              <a:off x="3136" y="1254"/>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b="0" dirty="0">
                  <a:solidFill>
                    <a:srgbClr val="000000"/>
                  </a:solidFill>
                  <a:latin typeface="Times New Roman" panose="02020603050405020304" pitchFamily="18" charset="0"/>
                </a:rPr>
                <a:t>e</a:t>
              </a:r>
            </a:p>
          </p:txBody>
        </p:sp>
        <p:sp>
          <p:nvSpPr>
            <p:cNvPr id="110644" name="Oval 15"/>
            <p:cNvSpPr/>
            <p:nvPr/>
          </p:nvSpPr>
          <p:spPr>
            <a:xfrm>
              <a:off x="3587" y="1250"/>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b="0" dirty="0">
                  <a:solidFill>
                    <a:srgbClr val="000000"/>
                  </a:solidFill>
                  <a:latin typeface="Times New Roman" panose="02020603050405020304" pitchFamily="18" charset="0"/>
                </a:rPr>
                <a:t>f</a:t>
              </a:r>
            </a:p>
          </p:txBody>
        </p:sp>
        <p:sp>
          <p:nvSpPr>
            <p:cNvPr id="110645" name="Line 16"/>
            <p:cNvSpPr/>
            <p:nvPr/>
          </p:nvSpPr>
          <p:spPr>
            <a:xfrm flipH="1">
              <a:off x="2534" y="511"/>
              <a:ext cx="322" cy="322"/>
            </a:xfrm>
            <a:prstGeom prst="line">
              <a:avLst/>
            </a:prstGeom>
            <a:ln w="9525" cap="flat" cmpd="sng">
              <a:solidFill>
                <a:schemeClr val="tx1"/>
              </a:solidFill>
              <a:prstDash val="solid"/>
              <a:headEnd type="none" w="med" len="med"/>
              <a:tailEnd type="none" w="med" len="med"/>
            </a:ln>
          </p:spPr>
        </p:sp>
        <p:sp>
          <p:nvSpPr>
            <p:cNvPr id="110646" name="Line 17"/>
            <p:cNvSpPr/>
            <p:nvPr/>
          </p:nvSpPr>
          <p:spPr>
            <a:xfrm>
              <a:off x="3100" y="522"/>
              <a:ext cx="302" cy="300"/>
            </a:xfrm>
            <a:prstGeom prst="line">
              <a:avLst/>
            </a:prstGeom>
            <a:ln w="9525" cap="flat" cmpd="sng">
              <a:solidFill>
                <a:schemeClr val="tx1"/>
              </a:solidFill>
              <a:prstDash val="solid"/>
              <a:headEnd type="none" w="med" len="med"/>
              <a:tailEnd type="none" w="med" len="med"/>
            </a:ln>
          </p:spPr>
        </p:sp>
        <p:sp>
          <p:nvSpPr>
            <p:cNvPr id="110647" name="Line 18"/>
            <p:cNvSpPr/>
            <p:nvPr/>
          </p:nvSpPr>
          <p:spPr>
            <a:xfrm flipH="1">
              <a:off x="3290" y="1089"/>
              <a:ext cx="111" cy="167"/>
            </a:xfrm>
            <a:prstGeom prst="line">
              <a:avLst/>
            </a:prstGeom>
            <a:ln w="9525" cap="flat" cmpd="sng">
              <a:solidFill>
                <a:schemeClr val="tx1"/>
              </a:solidFill>
              <a:prstDash val="solid"/>
              <a:headEnd type="none" w="med" len="med"/>
              <a:tailEnd type="none" w="med" len="med"/>
            </a:ln>
          </p:spPr>
        </p:sp>
        <p:sp>
          <p:nvSpPr>
            <p:cNvPr id="110648" name="Line 19"/>
            <p:cNvSpPr/>
            <p:nvPr/>
          </p:nvSpPr>
          <p:spPr>
            <a:xfrm>
              <a:off x="3545" y="1067"/>
              <a:ext cx="122" cy="200"/>
            </a:xfrm>
            <a:prstGeom prst="line">
              <a:avLst/>
            </a:prstGeom>
            <a:ln w="9525" cap="flat" cmpd="sng">
              <a:solidFill>
                <a:schemeClr val="tx1"/>
              </a:solidFill>
              <a:prstDash val="solid"/>
              <a:headEnd type="none" w="med" len="med"/>
              <a:tailEnd type="none" w="med" len="med"/>
            </a:ln>
          </p:spPr>
        </p:sp>
        <p:sp>
          <p:nvSpPr>
            <p:cNvPr id="110649" name="Oval 20"/>
            <p:cNvSpPr/>
            <p:nvPr/>
          </p:nvSpPr>
          <p:spPr>
            <a:xfrm>
              <a:off x="2647" y="2042"/>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b="0" dirty="0">
                  <a:solidFill>
                    <a:srgbClr val="000000"/>
                  </a:solidFill>
                  <a:latin typeface="Times New Roman" panose="02020603050405020304" pitchFamily="18" charset="0"/>
                </a:rPr>
                <a:t>c</a:t>
              </a:r>
            </a:p>
          </p:txBody>
        </p:sp>
        <p:sp>
          <p:nvSpPr>
            <p:cNvPr id="110650" name="Oval 21"/>
            <p:cNvSpPr/>
            <p:nvPr/>
          </p:nvSpPr>
          <p:spPr>
            <a:xfrm>
              <a:off x="3225" y="2042"/>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b="0" dirty="0">
                  <a:solidFill>
                    <a:srgbClr val="000000"/>
                  </a:solidFill>
                  <a:latin typeface="Times New Roman" panose="02020603050405020304" pitchFamily="18" charset="0"/>
                </a:rPr>
                <a:t>d</a:t>
              </a:r>
            </a:p>
          </p:txBody>
        </p:sp>
        <p:sp>
          <p:nvSpPr>
            <p:cNvPr id="110651" name="Line 22"/>
            <p:cNvSpPr/>
            <p:nvPr/>
          </p:nvSpPr>
          <p:spPr>
            <a:xfrm flipH="1">
              <a:off x="2878" y="1922"/>
              <a:ext cx="122" cy="156"/>
            </a:xfrm>
            <a:prstGeom prst="line">
              <a:avLst/>
            </a:prstGeom>
            <a:ln w="9525" cap="flat" cmpd="sng">
              <a:solidFill>
                <a:schemeClr val="tx1"/>
              </a:solidFill>
              <a:prstDash val="solid"/>
              <a:headEnd type="none" w="med" len="med"/>
              <a:tailEnd type="none" w="med" len="med"/>
            </a:ln>
          </p:spPr>
        </p:sp>
        <p:sp>
          <p:nvSpPr>
            <p:cNvPr id="110652" name="Line 23"/>
            <p:cNvSpPr/>
            <p:nvPr/>
          </p:nvSpPr>
          <p:spPr>
            <a:xfrm>
              <a:off x="3167" y="1900"/>
              <a:ext cx="133" cy="189"/>
            </a:xfrm>
            <a:prstGeom prst="line">
              <a:avLst/>
            </a:prstGeom>
            <a:ln w="9525" cap="flat" cmpd="sng">
              <a:solidFill>
                <a:schemeClr val="tx1"/>
              </a:solidFill>
              <a:prstDash val="solid"/>
              <a:headEnd type="none" w="med" len="med"/>
              <a:tailEnd type="none" w="med" len="med"/>
            </a:ln>
          </p:spPr>
        </p:sp>
      </p:grpSp>
      <p:sp>
        <p:nvSpPr>
          <p:cNvPr id="166936" name="Text Box 24"/>
          <p:cNvSpPr txBox="1"/>
          <p:nvPr/>
        </p:nvSpPr>
        <p:spPr>
          <a:xfrm>
            <a:off x="1781175" y="4414838"/>
            <a:ext cx="1758950"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400" b="0" dirty="0">
                <a:solidFill>
                  <a:srgbClr val="0000FF"/>
                </a:solidFill>
                <a:latin typeface="Times New Roman" panose="02020603050405020304" pitchFamily="18" charset="0"/>
              </a:rPr>
              <a:t>先序遍历</a:t>
            </a:r>
            <a:r>
              <a:rPr lang="zh-CN" altLang="en-US" sz="2800" b="0" dirty="0">
                <a:solidFill>
                  <a:srgbClr val="0000FF"/>
                </a:solidFill>
                <a:latin typeface="Times New Roman" panose="02020603050405020304" pitchFamily="18" charset="0"/>
              </a:rPr>
              <a:t>：</a:t>
            </a:r>
          </a:p>
        </p:txBody>
      </p:sp>
      <p:sp>
        <p:nvSpPr>
          <p:cNvPr id="166937" name="Text Box 25"/>
          <p:cNvSpPr txBox="1"/>
          <p:nvPr/>
        </p:nvSpPr>
        <p:spPr>
          <a:xfrm>
            <a:off x="1781175" y="4973638"/>
            <a:ext cx="17081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400" b="0" dirty="0">
                <a:solidFill>
                  <a:srgbClr val="FF0066"/>
                </a:solidFill>
                <a:latin typeface="Times New Roman" panose="02020603050405020304" pitchFamily="18" charset="0"/>
              </a:rPr>
              <a:t>中序遍历：</a:t>
            </a:r>
            <a:endParaRPr lang="zh-CN" altLang="en-US" sz="2800" b="0" dirty="0">
              <a:solidFill>
                <a:srgbClr val="FF0066"/>
              </a:solidFill>
              <a:latin typeface="Times New Roman" panose="02020603050405020304" pitchFamily="18" charset="0"/>
            </a:endParaRPr>
          </a:p>
        </p:txBody>
      </p:sp>
      <p:sp>
        <p:nvSpPr>
          <p:cNvPr id="166938" name="Text Box 26"/>
          <p:cNvSpPr txBox="1"/>
          <p:nvPr/>
        </p:nvSpPr>
        <p:spPr>
          <a:xfrm>
            <a:off x="1781175" y="5502275"/>
            <a:ext cx="1708150"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400" b="0" dirty="0">
                <a:solidFill>
                  <a:srgbClr val="002060"/>
                </a:solidFill>
                <a:latin typeface="Times New Roman" panose="02020603050405020304" pitchFamily="18" charset="0"/>
              </a:rPr>
              <a:t>后序遍历：</a:t>
            </a:r>
            <a:endParaRPr lang="zh-CN" altLang="en-US" sz="2800" b="0" dirty="0">
              <a:solidFill>
                <a:srgbClr val="002060"/>
              </a:solidFill>
              <a:latin typeface="Times New Roman" panose="02020603050405020304" pitchFamily="18" charset="0"/>
            </a:endParaRPr>
          </a:p>
        </p:txBody>
      </p:sp>
      <p:sp>
        <p:nvSpPr>
          <p:cNvPr id="166940" name="Text Box 28"/>
          <p:cNvSpPr txBox="1"/>
          <p:nvPr/>
        </p:nvSpPr>
        <p:spPr>
          <a:xfrm>
            <a:off x="3176588" y="4356100"/>
            <a:ext cx="303212" cy="51911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zh-CN" altLang="zh-CN" sz="2800" b="0" dirty="0">
                <a:solidFill>
                  <a:srgbClr val="0000FF"/>
                </a:solidFill>
                <a:latin typeface="Times New Roman" panose="02020603050405020304" pitchFamily="18" charset="0"/>
              </a:rPr>
              <a:t>-</a:t>
            </a:r>
            <a:endParaRPr lang="en-US" altLang="zh-CN" sz="2800" b="0" dirty="0">
              <a:solidFill>
                <a:srgbClr val="0000FF"/>
              </a:solidFill>
              <a:latin typeface="Times New Roman" panose="02020603050405020304" pitchFamily="18" charset="0"/>
            </a:endParaRPr>
          </a:p>
        </p:txBody>
      </p:sp>
      <p:sp>
        <p:nvSpPr>
          <p:cNvPr id="166941" name="Text Box 29"/>
          <p:cNvSpPr txBox="1"/>
          <p:nvPr/>
        </p:nvSpPr>
        <p:spPr>
          <a:xfrm>
            <a:off x="3419475" y="4356100"/>
            <a:ext cx="384175" cy="51911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zh-CN" altLang="zh-CN" sz="2800" b="0" dirty="0">
                <a:solidFill>
                  <a:srgbClr val="0000FF"/>
                </a:solidFill>
                <a:latin typeface="Times New Roman" panose="02020603050405020304" pitchFamily="18" charset="0"/>
              </a:rPr>
              <a:t>+</a:t>
            </a:r>
            <a:endParaRPr lang="en-US" altLang="zh-CN" sz="2800" b="0" dirty="0">
              <a:solidFill>
                <a:srgbClr val="0000FF"/>
              </a:solidFill>
              <a:latin typeface="Times New Roman" panose="02020603050405020304" pitchFamily="18" charset="0"/>
            </a:endParaRPr>
          </a:p>
        </p:txBody>
      </p:sp>
      <p:sp>
        <p:nvSpPr>
          <p:cNvPr id="166942" name="Text Box 30"/>
          <p:cNvSpPr txBox="1"/>
          <p:nvPr/>
        </p:nvSpPr>
        <p:spPr>
          <a:xfrm>
            <a:off x="3740150" y="4356100"/>
            <a:ext cx="341313" cy="51911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0000FF"/>
                </a:solidFill>
                <a:latin typeface="Times New Roman" panose="02020603050405020304" pitchFamily="18" charset="0"/>
              </a:rPr>
              <a:t>a</a:t>
            </a:r>
          </a:p>
        </p:txBody>
      </p:sp>
      <p:sp>
        <p:nvSpPr>
          <p:cNvPr id="166943" name="Text Box 31"/>
          <p:cNvSpPr txBox="1"/>
          <p:nvPr/>
        </p:nvSpPr>
        <p:spPr>
          <a:xfrm>
            <a:off x="4019550" y="4356100"/>
            <a:ext cx="361950" cy="51911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0000FF"/>
                </a:solidFill>
                <a:latin typeface="Times New Roman" panose="02020603050405020304" pitchFamily="18" charset="0"/>
              </a:rPr>
              <a:t>*</a:t>
            </a:r>
          </a:p>
        </p:txBody>
      </p:sp>
      <p:sp>
        <p:nvSpPr>
          <p:cNvPr id="166944" name="Text Box 32"/>
          <p:cNvSpPr txBox="1"/>
          <p:nvPr/>
        </p:nvSpPr>
        <p:spPr>
          <a:xfrm>
            <a:off x="4318000" y="4356100"/>
            <a:ext cx="361950" cy="51911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0000FF"/>
                </a:solidFill>
                <a:latin typeface="Times New Roman" panose="02020603050405020304" pitchFamily="18" charset="0"/>
              </a:rPr>
              <a:t>b</a:t>
            </a:r>
          </a:p>
        </p:txBody>
      </p:sp>
      <p:sp>
        <p:nvSpPr>
          <p:cNvPr id="166945" name="Text Box 33"/>
          <p:cNvSpPr txBox="1"/>
          <p:nvPr/>
        </p:nvSpPr>
        <p:spPr>
          <a:xfrm>
            <a:off x="4621213" y="4356100"/>
            <a:ext cx="303212" cy="51911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0000FF"/>
                </a:solidFill>
                <a:latin typeface="Times New Roman" panose="02020603050405020304" pitchFamily="18" charset="0"/>
              </a:rPr>
              <a:t>-</a:t>
            </a:r>
          </a:p>
        </p:txBody>
      </p:sp>
      <p:sp>
        <p:nvSpPr>
          <p:cNvPr id="166946" name="Text Box 34"/>
          <p:cNvSpPr txBox="1"/>
          <p:nvPr/>
        </p:nvSpPr>
        <p:spPr>
          <a:xfrm>
            <a:off x="4867275" y="4356100"/>
            <a:ext cx="341313" cy="51911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0000FF"/>
                </a:solidFill>
                <a:latin typeface="Times New Roman" panose="02020603050405020304" pitchFamily="18" charset="0"/>
              </a:rPr>
              <a:t>c</a:t>
            </a:r>
          </a:p>
        </p:txBody>
      </p:sp>
      <p:sp>
        <p:nvSpPr>
          <p:cNvPr id="166947" name="Text Box 35"/>
          <p:cNvSpPr txBox="1"/>
          <p:nvPr/>
        </p:nvSpPr>
        <p:spPr>
          <a:xfrm>
            <a:off x="5146675" y="4356100"/>
            <a:ext cx="361950" cy="51911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0000FF"/>
                </a:solidFill>
                <a:latin typeface="Times New Roman" panose="02020603050405020304" pitchFamily="18" charset="0"/>
              </a:rPr>
              <a:t>d</a:t>
            </a:r>
          </a:p>
        </p:txBody>
      </p:sp>
      <p:sp>
        <p:nvSpPr>
          <p:cNvPr id="166948" name="Text Box 36"/>
          <p:cNvSpPr txBox="1"/>
          <p:nvPr/>
        </p:nvSpPr>
        <p:spPr>
          <a:xfrm>
            <a:off x="5451475" y="4356100"/>
            <a:ext cx="282575" cy="51911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0000FF"/>
                </a:solidFill>
                <a:latin typeface="Times New Roman" panose="02020603050405020304" pitchFamily="18" charset="0"/>
              </a:rPr>
              <a:t>/</a:t>
            </a:r>
          </a:p>
        </p:txBody>
      </p:sp>
      <p:sp>
        <p:nvSpPr>
          <p:cNvPr id="166949" name="Text Box 37"/>
          <p:cNvSpPr txBox="1"/>
          <p:nvPr/>
        </p:nvSpPr>
        <p:spPr>
          <a:xfrm>
            <a:off x="5676900" y="4356100"/>
            <a:ext cx="341313" cy="51911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0000FF"/>
                </a:solidFill>
                <a:latin typeface="Times New Roman" panose="02020603050405020304" pitchFamily="18" charset="0"/>
              </a:rPr>
              <a:t>e</a:t>
            </a:r>
          </a:p>
        </p:txBody>
      </p:sp>
      <p:sp>
        <p:nvSpPr>
          <p:cNvPr id="166950" name="Text Box 38"/>
          <p:cNvSpPr txBox="1"/>
          <p:nvPr/>
        </p:nvSpPr>
        <p:spPr>
          <a:xfrm>
            <a:off x="5961063" y="4356100"/>
            <a:ext cx="303212" cy="51911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0000FF"/>
                </a:solidFill>
                <a:latin typeface="Times New Roman" panose="02020603050405020304" pitchFamily="18" charset="0"/>
              </a:rPr>
              <a:t>f</a:t>
            </a:r>
          </a:p>
        </p:txBody>
      </p:sp>
      <p:sp>
        <p:nvSpPr>
          <p:cNvPr id="166951" name="Text Box 39"/>
          <p:cNvSpPr txBox="1"/>
          <p:nvPr/>
        </p:nvSpPr>
        <p:spPr>
          <a:xfrm>
            <a:off x="4695825" y="4891088"/>
            <a:ext cx="303213"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zh-CN" altLang="zh-CN" sz="2800" b="0" dirty="0">
                <a:solidFill>
                  <a:srgbClr val="FF0066"/>
                </a:solidFill>
                <a:latin typeface="Times New Roman" panose="02020603050405020304" pitchFamily="18" charset="0"/>
              </a:rPr>
              <a:t>-</a:t>
            </a:r>
            <a:endParaRPr lang="en-US" altLang="zh-CN" sz="2800" b="0" dirty="0">
              <a:solidFill>
                <a:srgbClr val="FF0066"/>
              </a:solidFill>
              <a:latin typeface="Times New Roman" panose="02020603050405020304" pitchFamily="18" charset="0"/>
            </a:endParaRPr>
          </a:p>
        </p:txBody>
      </p:sp>
      <p:sp>
        <p:nvSpPr>
          <p:cNvPr id="166952" name="Text Box 40"/>
          <p:cNvSpPr txBox="1"/>
          <p:nvPr/>
        </p:nvSpPr>
        <p:spPr>
          <a:xfrm>
            <a:off x="3492500" y="4891088"/>
            <a:ext cx="384175"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zh-CN" altLang="zh-CN" sz="2800" b="0" dirty="0">
                <a:solidFill>
                  <a:srgbClr val="FF0066"/>
                </a:solidFill>
                <a:latin typeface="Times New Roman" panose="02020603050405020304" pitchFamily="18" charset="0"/>
              </a:rPr>
              <a:t>+</a:t>
            </a:r>
            <a:endParaRPr lang="en-US" altLang="zh-CN" sz="2800" b="0" dirty="0">
              <a:solidFill>
                <a:srgbClr val="FF0066"/>
              </a:solidFill>
              <a:latin typeface="Times New Roman" panose="02020603050405020304" pitchFamily="18" charset="0"/>
            </a:endParaRPr>
          </a:p>
        </p:txBody>
      </p:sp>
      <p:sp>
        <p:nvSpPr>
          <p:cNvPr id="166953" name="Text Box 41"/>
          <p:cNvSpPr txBox="1"/>
          <p:nvPr/>
        </p:nvSpPr>
        <p:spPr>
          <a:xfrm>
            <a:off x="3224213" y="4891088"/>
            <a:ext cx="319087" cy="519112"/>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FF0066"/>
                </a:solidFill>
                <a:latin typeface="Times New Roman" panose="02020603050405020304" pitchFamily="18" charset="0"/>
              </a:rPr>
              <a:t>a</a:t>
            </a:r>
          </a:p>
        </p:txBody>
      </p:sp>
      <p:sp>
        <p:nvSpPr>
          <p:cNvPr id="166954" name="Text Box 42"/>
          <p:cNvSpPr txBox="1"/>
          <p:nvPr/>
        </p:nvSpPr>
        <p:spPr>
          <a:xfrm>
            <a:off x="4110038" y="4891088"/>
            <a:ext cx="361950"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FF0066"/>
                </a:solidFill>
                <a:latin typeface="Times New Roman" panose="02020603050405020304" pitchFamily="18" charset="0"/>
              </a:rPr>
              <a:t>*</a:t>
            </a:r>
          </a:p>
        </p:txBody>
      </p:sp>
      <p:sp>
        <p:nvSpPr>
          <p:cNvPr id="166955" name="Text Box 43"/>
          <p:cNvSpPr txBox="1"/>
          <p:nvPr/>
        </p:nvSpPr>
        <p:spPr>
          <a:xfrm>
            <a:off x="3811588" y="4891088"/>
            <a:ext cx="361950"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FF0066"/>
                </a:solidFill>
                <a:latin typeface="Times New Roman" panose="02020603050405020304" pitchFamily="18" charset="0"/>
              </a:rPr>
              <a:t>b</a:t>
            </a:r>
          </a:p>
        </p:txBody>
      </p:sp>
      <p:sp>
        <p:nvSpPr>
          <p:cNvPr id="166956" name="Text Box 44"/>
          <p:cNvSpPr txBox="1"/>
          <p:nvPr/>
        </p:nvSpPr>
        <p:spPr>
          <a:xfrm>
            <a:off x="5243513" y="4891088"/>
            <a:ext cx="303212"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FF0066"/>
                </a:solidFill>
                <a:latin typeface="Times New Roman" panose="02020603050405020304" pitchFamily="18" charset="0"/>
              </a:rPr>
              <a:t>-</a:t>
            </a:r>
          </a:p>
        </p:txBody>
      </p:sp>
      <p:sp>
        <p:nvSpPr>
          <p:cNvPr id="166957" name="Text Box 45"/>
          <p:cNvSpPr txBox="1"/>
          <p:nvPr/>
        </p:nvSpPr>
        <p:spPr>
          <a:xfrm>
            <a:off x="4411663" y="4891088"/>
            <a:ext cx="341312"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FF0066"/>
                </a:solidFill>
                <a:latin typeface="Times New Roman" panose="02020603050405020304" pitchFamily="18" charset="0"/>
              </a:rPr>
              <a:t>c</a:t>
            </a:r>
          </a:p>
        </p:txBody>
      </p:sp>
      <p:sp>
        <p:nvSpPr>
          <p:cNvPr id="166958" name="Text Box 46"/>
          <p:cNvSpPr txBox="1"/>
          <p:nvPr/>
        </p:nvSpPr>
        <p:spPr>
          <a:xfrm>
            <a:off x="4938713" y="4891088"/>
            <a:ext cx="361950"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FF0066"/>
                </a:solidFill>
                <a:latin typeface="Times New Roman" panose="02020603050405020304" pitchFamily="18" charset="0"/>
              </a:rPr>
              <a:t>d</a:t>
            </a:r>
          </a:p>
        </p:txBody>
      </p:sp>
      <p:sp>
        <p:nvSpPr>
          <p:cNvPr id="166959" name="Text Box 47"/>
          <p:cNvSpPr txBox="1"/>
          <p:nvPr/>
        </p:nvSpPr>
        <p:spPr>
          <a:xfrm>
            <a:off x="5773738" y="4891088"/>
            <a:ext cx="282575"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FF0066"/>
                </a:solidFill>
                <a:latin typeface="Times New Roman" panose="02020603050405020304" pitchFamily="18" charset="0"/>
              </a:rPr>
              <a:t>/</a:t>
            </a:r>
          </a:p>
        </p:txBody>
      </p:sp>
      <p:sp>
        <p:nvSpPr>
          <p:cNvPr id="166960" name="Text Box 48"/>
          <p:cNvSpPr txBox="1"/>
          <p:nvPr/>
        </p:nvSpPr>
        <p:spPr>
          <a:xfrm>
            <a:off x="5487988" y="4891088"/>
            <a:ext cx="341312"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FF0066"/>
                </a:solidFill>
                <a:latin typeface="Times New Roman" panose="02020603050405020304" pitchFamily="18" charset="0"/>
              </a:rPr>
              <a:t>e</a:t>
            </a:r>
          </a:p>
        </p:txBody>
      </p:sp>
      <p:sp>
        <p:nvSpPr>
          <p:cNvPr id="166961" name="Text Box 49"/>
          <p:cNvSpPr txBox="1"/>
          <p:nvPr/>
        </p:nvSpPr>
        <p:spPr>
          <a:xfrm>
            <a:off x="6002338" y="4891088"/>
            <a:ext cx="303212"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FF0066"/>
                </a:solidFill>
                <a:latin typeface="Times New Roman" panose="02020603050405020304" pitchFamily="18" charset="0"/>
              </a:rPr>
              <a:t>f</a:t>
            </a:r>
          </a:p>
        </p:txBody>
      </p:sp>
      <p:sp>
        <p:nvSpPr>
          <p:cNvPr id="166973" name="Text Box 61"/>
          <p:cNvSpPr txBox="1"/>
          <p:nvPr/>
        </p:nvSpPr>
        <p:spPr>
          <a:xfrm>
            <a:off x="6142038" y="5430838"/>
            <a:ext cx="303212"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zh-CN" altLang="zh-CN" sz="2800" b="0" dirty="0">
                <a:solidFill>
                  <a:srgbClr val="002060"/>
                </a:solidFill>
                <a:latin typeface="Times New Roman" panose="02020603050405020304" pitchFamily="18" charset="0"/>
              </a:rPr>
              <a:t>-</a:t>
            </a:r>
            <a:endParaRPr lang="en-US" altLang="zh-CN" sz="2800" b="0" dirty="0">
              <a:solidFill>
                <a:srgbClr val="002060"/>
              </a:solidFill>
              <a:latin typeface="Times New Roman" panose="02020603050405020304" pitchFamily="18" charset="0"/>
            </a:endParaRPr>
          </a:p>
        </p:txBody>
      </p:sp>
      <p:sp>
        <p:nvSpPr>
          <p:cNvPr id="166974" name="Text Box 62"/>
          <p:cNvSpPr txBox="1"/>
          <p:nvPr/>
        </p:nvSpPr>
        <p:spPr>
          <a:xfrm>
            <a:off x="5018088" y="5430838"/>
            <a:ext cx="384175"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zh-CN" altLang="zh-CN" sz="2800" b="0" dirty="0">
                <a:solidFill>
                  <a:srgbClr val="002060"/>
                </a:solidFill>
                <a:latin typeface="Times New Roman" panose="02020603050405020304" pitchFamily="18" charset="0"/>
              </a:rPr>
              <a:t>+</a:t>
            </a:r>
            <a:endParaRPr lang="en-US" altLang="zh-CN" sz="2800" b="0" dirty="0">
              <a:solidFill>
                <a:srgbClr val="002060"/>
              </a:solidFill>
              <a:latin typeface="Times New Roman" panose="02020603050405020304" pitchFamily="18" charset="0"/>
            </a:endParaRPr>
          </a:p>
        </p:txBody>
      </p:sp>
      <p:sp>
        <p:nvSpPr>
          <p:cNvPr id="166975" name="Text Box 63"/>
          <p:cNvSpPr txBox="1"/>
          <p:nvPr/>
        </p:nvSpPr>
        <p:spPr>
          <a:xfrm>
            <a:off x="3252788" y="5430838"/>
            <a:ext cx="341312"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002060"/>
                </a:solidFill>
                <a:latin typeface="Times New Roman" panose="02020603050405020304" pitchFamily="18" charset="0"/>
              </a:rPr>
              <a:t>a</a:t>
            </a:r>
          </a:p>
        </p:txBody>
      </p:sp>
      <p:sp>
        <p:nvSpPr>
          <p:cNvPr id="166976" name="Text Box 64"/>
          <p:cNvSpPr txBox="1"/>
          <p:nvPr/>
        </p:nvSpPr>
        <p:spPr>
          <a:xfrm>
            <a:off x="4710113" y="5430838"/>
            <a:ext cx="361950"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002060"/>
                </a:solidFill>
                <a:latin typeface="Times New Roman" panose="02020603050405020304" pitchFamily="18" charset="0"/>
              </a:rPr>
              <a:t>*</a:t>
            </a:r>
          </a:p>
        </p:txBody>
      </p:sp>
      <p:sp>
        <p:nvSpPr>
          <p:cNvPr id="166977" name="Text Box 65"/>
          <p:cNvSpPr txBox="1"/>
          <p:nvPr/>
        </p:nvSpPr>
        <p:spPr>
          <a:xfrm>
            <a:off x="3543300" y="5430838"/>
            <a:ext cx="361950"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002060"/>
                </a:solidFill>
                <a:latin typeface="Times New Roman" panose="02020603050405020304" pitchFamily="18" charset="0"/>
              </a:rPr>
              <a:t>b</a:t>
            </a:r>
          </a:p>
        </p:txBody>
      </p:sp>
      <p:sp>
        <p:nvSpPr>
          <p:cNvPr id="166978" name="Text Box 66"/>
          <p:cNvSpPr txBox="1"/>
          <p:nvPr/>
        </p:nvSpPr>
        <p:spPr>
          <a:xfrm>
            <a:off x="4457700" y="5430838"/>
            <a:ext cx="303213"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002060"/>
                </a:solidFill>
                <a:latin typeface="Times New Roman" panose="02020603050405020304" pitchFamily="18" charset="0"/>
              </a:rPr>
              <a:t>-</a:t>
            </a:r>
          </a:p>
        </p:txBody>
      </p:sp>
      <p:sp>
        <p:nvSpPr>
          <p:cNvPr id="166979" name="Text Box 67"/>
          <p:cNvSpPr txBox="1"/>
          <p:nvPr/>
        </p:nvSpPr>
        <p:spPr>
          <a:xfrm>
            <a:off x="3854450" y="5430838"/>
            <a:ext cx="341313"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002060"/>
                </a:solidFill>
                <a:latin typeface="Times New Roman" panose="02020603050405020304" pitchFamily="18" charset="0"/>
              </a:rPr>
              <a:t>c</a:t>
            </a:r>
          </a:p>
        </p:txBody>
      </p:sp>
      <p:sp>
        <p:nvSpPr>
          <p:cNvPr id="166980" name="Text Box 68"/>
          <p:cNvSpPr txBox="1"/>
          <p:nvPr/>
        </p:nvSpPr>
        <p:spPr>
          <a:xfrm>
            <a:off x="4143375" y="5430838"/>
            <a:ext cx="361950"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002060"/>
                </a:solidFill>
                <a:latin typeface="Times New Roman" panose="02020603050405020304" pitchFamily="18" charset="0"/>
              </a:rPr>
              <a:t>d</a:t>
            </a:r>
          </a:p>
        </p:txBody>
      </p:sp>
      <p:sp>
        <p:nvSpPr>
          <p:cNvPr id="166981" name="Text Box 69"/>
          <p:cNvSpPr txBox="1"/>
          <p:nvPr/>
        </p:nvSpPr>
        <p:spPr>
          <a:xfrm>
            <a:off x="5903913" y="5430838"/>
            <a:ext cx="282575"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002060"/>
                </a:solidFill>
                <a:latin typeface="Times New Roman" panose="02020603050405020304" pitchFamily="18" charset="0"/>
              </a:rPr>
              <a:t>/</a:t>
            </a:r>
          </a:p>
        </p:txBody>
      </p:sp>
      <p:sp>
        <p:nvSpPr>
          <p:cNvPr id="166982" name="Text Box 70"/>
          <p:cNvSpPr txBox="1"/>
          <p:nvPr/>
        </p:nvSpPr>
        <p:spPr>
          <a:xfrm>
            <a:off x="5360988" y="5430838"/>
            <a:ext cx="319087" cy="519112"/>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002060"/>
                </a:solidFill>
                <a:latin typeface="Times New Roman" panose="02020603050405020304" pitchFamily="18" charset="0"/>
              </a:rPr>
              <a:t>e</a:t>
            </a:r>
          </a:p>
        </p:txBody>
      </p:sp>
      <p:sp>
        <p:nvSpPr>
          <p:cNvPr id="166983" name="Text Box 71"/>
          <p:cNvSpPr txBox="1"/>
          <p:nvPr/>
        </p:nvSpPr>
        <p:spPr>
          <a:xfrm>
            <a:off x="5643563" y="5430838"/>
            <a:ext cx="303212" cy="51911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800" b="0" dirty="0">
                <a:solidFill>
                  <a:srgbClr val="002060"/>
                </a:solidFill>
                <a:latin typeface="Times New Roman" panose="02020603050405020304" pitchFamily="18" charset="0"/>
              </a:rPr>
              <a:t>f</a:t>
            </a:r>
          </a:p>
        </p:txBody>
      </p:sp>
      <p:sp>
        <p:nvSpPr>
          <p:cNvPr id="110631" name="Text Box 72"/>
          <p:cNvSpPr txBox="1"/>
          <p:nvPr/>
        </p:nvSpPr>
        <p:spPr>
          <a:xfrm>
            <a:off x="477838" y="325438"/>
            <a:ext cx="1555750" cy="9144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5400" b="0" dirty="0">
                <a:solidFill>
                  <a:srgbClr val="FF3300"/>
                </a:solidFill>
                <a:latin typeface="Times New Roman" panose="02020603050405020304" pitchFamily="18" charset="0"/>
                <a:ea typeface="隶书" panose="02010509060101010101" pitchFamily="49" charset="-122"/>
              </a:rPr>
              <a:t>实例</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6936">
                                            <p:txEl>
                                              <p:pRg st="0" end="0"/>
                                            </p:txEl>
                                          </p:spTgt>
                                        </p:tgtEl>
                                        <p:attrNameLst>
                                          <p:attrName>style.visibility</p:attrName>
                                        </p:attrNameLst>
                                      </p:cBhvr>
                                      <p:to>
                                        <p:strVal val="visible"/>
                                      </p:to>
                                    </p:set>
                                    <p:animEffect transition="in" filter="box(out)">
                                      <p:cBhvr>
                                        <p:cTn id="7" dur="500"/>
                                        <p:tgtEl>
                                          <p:spTgt spid="16693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6940">
                                            <p:txEl>
                                              <p:pRg st="0" end="0"/>
                                            </p:txEl>
                                          </p:spTgt>
                                        </p:tgtEl>
                                        <p:attrNameLst>
                                          <p:attrName>style.visibility</p:attrName>
                                        </p:attrNameLst>
                                      </p:cBhvr>
                                      <p:to>
                                        <p:strVal val="visible"/>
                                      </p:to>
                                    </p:set>
                                    <p:animEffect transition="in" filter="box(out)">
                                      <p:cBhvr>
                                        <p:cTn id="12" dur="500"/>
                                        <p:tgtEl>
                                          <p:spTgt spid="166940">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6941">
                                            <p:txEl>
                                              <p:pRg st="0" end="0"/>
                                            </p:txEl>
                                          </p:spTgt>
                                        </p:tgtEl>
                                        <p:attrNameLst>
                                          <p:attrName>style.visibility</p:attrName>
                                        </p:attrNameLst>
                                      </p:cBhvr>
                                      <p:to>
                                        <p:strVal val="visible"/>
                                      </p:to>
                                    </p:set>
                                    <p:animEffect transition="in" filter="box(out)">
                                      <p:cBhvr>
                                        <p:cTn id="17" dur="500"/>
                                        <p:tgtEl>
                                          <p:spTgt spid="166941">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6942">
                                            <p:txEl>
                                              <p:pRg st="0" end="0"/>
                                            </p:txEl>
                                          </p:spTgt>
                                        </p:tgtEl>
                                        <p:attrNameLst>
                                          <p:attrName>style.visibility</p:attrName>
                                        </p:attrNameLst>
                                      </p:cBhvr>
                                      <p:to>
                                        <p:strVal val="visible"/>
                                      </p:to>
                                    </p:set>
                                    <p:animEffect transition="in" filter="box(out)">
                                      <p:cBhvr>
                                        <p:cTn id="22" dur="500"/>
                                        <p:tgtEl>
                                          <p:spTgt spid="166942">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66943">
                                            <p:txEl>
                                              <p:pRg st="0" end="0"/>
                                            </p:txEl>
                                          </p:spTgt>
                                        </p:tgtEl>
                                        <p:attrNameLst>
                                          <p:attrName>style.visibility</p:attrName>
                                        </p:attrNameLst>
                                      </p:cBhvr>
                                      <p:to>
                                        <p:strVal val="visible"/>
                                      </p:to>
                                    </p:set>
                                    <p:animEffect transition="in" filter="box(out)">
                                      <p:cBhvr>
                                        <p:cTn id="27" dur="500"/>
                                        <p:tgtEl>
                                          <p:spTgt spid="166943">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66944">
                                            <p:txEl>
                                              <p:pRg st="0" end="0"/>
                                            </p:txEl>
                                          </p:spTgt>
                                        </p:tgtEl>
                                        <p:attrNameLst>
                                          <p:attrName>style.visibility</p:attrName>
                                        </p:attrNameLst>
                                      </p:cBhvr>
                                      <p:to>
                                        <p:strVal val="visible"/>
                                      </p:to>
                                    </p:set>
                                    <p:animEffect transition="in" filter="box(out)">
                                      <p:cBhvr>
                                        <p:cTn id="32" dur="500"/>
                                        <p:tgtEl>
                                          <p:spTgt spid="166944">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66945">
                                            <p:txEl>
                                              <p:pRg st="0" end="0"/>
                                            </p:txEl>
                                          </p:spTgt>
                                        </p:tgtEl>
                                        <p:attrNameLst>
                                          <p:attrName>style.visibility</p:attrName>
                                        </p:attrNameLst>
                                      </p:cBhvr>
                                      <p:to>
                                        <p:strVal val="visible"/>
                                      </p:to>
                                    </p:set>
                                    <p:animEffect transition="in" filter="box(out)">
                                      <p:cBhvr>
                                        <p:cTn id="37" dur="500"/>
                                        <p:tgtEl>
                                          <p:spTgt spid="166945">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66946">
                                            <p:txEl>
                                              <p:pRg st="0" end="0"/>
                                            </p:txEl>
                                          </p:spTgt>
                                        </p:tgtEl>
                                        <p:attrNameLst>
                                          <p:attrName>style.visibility</p:attrName>
                                        </p:attrNameLst>
                                      </p:cBhvr>
                                      <p:to>
                                        <p:strVal val="visible"/>
                                      </p:to>
                                    </p:set>
                                    <p:animEffect transition="in" filter="box(out)">
                                      <p:cBhvr>
                                        <p:cTn id="42" dur="500"/>
                                        <p:tgtEl>
                                          <p:spTgt spid="166946">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66947">
                                            <p:txEl>
                                              <p:pRg st="0" end="0"/>
                                            </p:txEl>
                                          </p:spTgt>
                                        </p:tgtEl>
                                        <p:attrNameLst>
                                          <p:attrName>style.visibility</p:attrName>
                                        </p:attrNameLst>
                                      </p:cBhvr>
                                      <p:to>
                                        <p:strVal val="visible"/>
                                      </p:to>
                                    </p:set>
                                    <p:animEffect transition="in" filter="box(out)">
                                      <p:cBhvr>
                                        <p:cTn id="47" dur="500"/>
                                        <p:tgtEl>
                                          <p:spTgt spid="166947">
                                            <p:txEl>
                                              <p:pRg st="0" end="0"/>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66948">
                                            <p:txEl>
                                              <p:pRg st="0" end="0"/>
                                            </p:txEl>
                                          </p:spTgt>
                                        </p:tgtEl>
                                        <p:attrNameLst>
                                          <p:attrName>style.visibility</p:attrName>
                                        </p:attrNameLst>
                                      </p:cBhvr>
                                      <p:to>
                                        <p:strVal val="visible"/>
                                      </p:to>
                                    </p:set>
                                    <p:animEffect transition="in" filter="box(out)">
                                      <p:cBhvr>
                                        <p:cTn id="52" dur="500"/>
                                        <p:tgtEl>
                                          <p:spTgt spid="166948">
                                            <p:txEl>
                                              <p:pRg st="0" end="0"/>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66949">
                                            <p:txEl>
                                              <p:pRg st="0" end="0"/>
                                            </p:txEl>
                                          </p:spTgt>
                                        </p:tgtEl>
                                        <p:attrNameLst>
                                          <p:attrName>style.visibility</p:attrName>
                                        </p:attrNameLst>
                                      </p:cBhvr>
                                      <p:to>
                                        <p:strVal val="visible"/>
                                      </p:to>
                                    </p:set>
                                    <p:animEffect transition="in" filter="box(out)">
                                      <p:cBhvr>
                                        <p:cTn id="57" dur="500"/>
                                        <p:tgtEl>
                                          <p:spTgt spid="166949">
                                            <p:txEl>
                                              <p:pRg st="0" end="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66950">
                                            <p:txEl>
                                              <p:pRg st="0" end="0"/>
                                            </p:txEl>
                                          </p:spTgt>
                                        </p:tgtEl>
                                        <p:attrNameLst>
                                          <p:attrName>style.visibility</p:attrName>
                                        </p:attrNameLst>
                                      </p:cBhvr>
                                      <p:to>
                                        <p:strVal val="visible"/>
                                      </p:to>
                                    </p:set>
                                    <p:animEffect transition="in" filter="box(out)">
                                      <p:cBhvr>
                                        <p:cTn id="62" dur="500"/>
                                        <p:tgtEl>
                                          <p:spTgt spid="166950">
                                            <p:txEl>
                                              <p:pRg st="0" end="0"/>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166937">
                                            <p:txEl>
                                              <p:pRg st="0" end="0"/>
                                            </p:txEl>
                                          </p:spTgt>
                                        </p:tgtEl>
                                        <p:attrNameLst>
                                          <p:attrName>style.visibility</p:attrName>
                                        </p:attrNameLst>
                                      </p:cBhvr>
                                      <p:to>
                                        <p:strVal val="visible"/>
                                      </p:to>
                                    </p:set>
                                    <p:animEffect transition="in" filter="box(out)">
                                      <p:cBhvr>
                                        <p:cTn id="67" dur="500"/>
                                        <p:tgtEl>
                                          <p:spTgt spid="166937">
                                            <p:txEl>
                                              <p:pRg st="0" end="0"/>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2"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66953">
                                            <p:txEl>
                                              <p:pRg st="0" end="0"/>
                                            </p:txEl>
                                          </p:spTgt>
                                        </p:tgtEl>
                                        <p:attrNameLst>
                                          <p:attrName>style.visibility</p:attrName>
                                        </p:attrNameLst>
                                      </p:cBhvr>
                                      <p:to>
                                        <p:strVal val="visible"/>
                                      </p:to>
                                    </p:set>
                                    <p:animEffect transition="in" filter="box(out)">
                                      <p:cBhvr>
                                        <p:cTn id="72" dur="500"/>
                                        <p:tgtEl>
                                          <p:spTgt spid="166953">
                                            <p:txEl>
                                              <p:pRg st="0" end="0"/>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2" name="CAMERA.WAV"/>
                                        </p:tgtEl>
                                      </p:cMediaNode>
                                    </p:audio>
                                  </p:sub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166952">
                                            <p:txEl>
                                              <p:pRg st="0" end="0"/>
                                            </p:txEl>
                                          </p:spTgt>
                                        </p:tgtEl>
                                        <p:attrNameLst>
                                          <p:attrName>style.visibility</p:attrName>
                                        </p:attrNameLst>
                                      </p:cBhvr>
                                      <p:to>
                                        <p:strVal val="visible"/>
                                      </p:to>
                                    </p:set>
                                    <p:animEffect transition="in" filter="box(out)">
                                      <p:cBhvr>
                                        <p:cTn id="77" dur="500"/>
                                        <p:tgtEl>
                                          <p:spTgt spid="166952">
                                            <p:txEl>
                                              <p:pRg st="0" end="0"/>
                                            </p:txEl>
                                          </p:spTgt>
                                        </p:tgtEl>
                                      </p:cBhvr>
                                    </p:animEffect>
                                  </p:childTnLst>
                                  <p:subTnLst>
                                    <p:audio>
                                      <p:cMediaNode>
                                        <p:cTn display="0" masterRel="sameClick">
                                          <p:stCondLst>
                                            <p:cond evt="begin" delay="0">
                                              <p:tn val="75"/>
                                            </p:cond>
                                          </p:stCondLst>
                                          <p:endCondLst>
                                            <p:cond evt="onStopAudio" delay="0">
                                              <p:tgtEl>
                                                <p:sldTgt/>
                                              </p:tgtEl>
                                            </p:cond>
                                          </p:endCondLst>
                                        </p:cTn>
                                        <p:tgtEl>
                                          <p:sndTgt r:embed="rId2" name="CAMERA.WAV"/>
                                        </p:tgtEl>
                                      </p:cMediaNode>
                                    </p:audio>
                                  </p:sub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66955">
                                            <p:txEl>
                                              <p:pRg st="0" end="0"/>
                                            </p:txEl>
                                          </p:spTgt>
                                        </p:tgtEl>
                                        <p:attrNameLst>
                                          <p:attrName>style.visibility</p:attrName>
                                        </p:attrNameLst>
                                      </p:cBhvr>
                                      <p:to>
                                        <p:strVal val="visible"/>
                                      </p:to>
                                    </p:set>
                                    <p:animEffect transition="in" filter="box(out)">
                                      <p:cBhvr>
                                        <p:cTn id="82" dur="500"/>
                                        <p:tgtEl>
                                          <p:spTgt spid="166955">
                                            <p:txEl>
                                              <p:pRg st="0" end="0"/>
                                            </p:txEl>
                                          </p:spTgt>
                                        </p:tgtEl>
                                      </p:cBhvr>
                                    </p:animEffect>
                                  </p:childTnLst>
                                  <p:subTnLst>
                                    <p:audio>
                                      <p:cMediaNode>
                                        <p:cTn display="0" masterRel="sameClick">
                                          <p:stCondLst>
                                            <p:cond evt="begin" delay="0">
                                              <p:tn val="80"/>
                                            </p:cond>
                                          </p:stCondLst>
                                          <p:endCondLst>
                                            <p:cond evt="onStopAudio" delay="0">
                                              <p:tgtEl>
                                                <p:sldTgt/>
                                              </p:tgtEl>
                                            </p:cond>
                                          </p:endCondLst>
                                        </p:cTn>
                                        <p:tgtEl>
                                          <p:sndTgt r:embed="rId2" name="CAMERA.WAV"/>
                                        </p:tgtEl>
                                      </p:cMediaNode>
                                    </p:audio>
                                  </p:sub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166954">
                                            <p:txEl>
                                              <p:pRg st="0" end="0"/>
                                            </p:txEl>
                                          </p:spTgt>
                                        </p:tgtEl>
                                        <p:attrNameLst>
                                          <p:attrName>style.visibility</p:attrName>
                                        </p:attrNameLst>
                                      </p:cBhvr>
                                      <p:to>
                                        <p:strVal val="visible"/>
                                      </p:to>
                                    </p:set>
                                    <p:animEffect transition="in" filter="box(out)">
                                      <p:cBhvr>
                                        <p:cTn id="87" dur="500"/>
                                        <p:tgtEl>
                                          <p:spTgt spid="166954">
                                            <p:txEl>
                                              <p:pRg st="0" end="0"/>
                                            </p:txEl>
                                          </p:spTgt>
                                        </p:tgtEl>
                                      </p:cBhvr>
                                    </p:animEffect>
                                  </p:childTnLst>
                                  <p:subTnLst>
                                    <p:audio>
                                      <p:cMediaNode>
                                        <p:cTn display="0" masterRel="sameClick">
                                          <p:stCondLst>
                                            <p:cond evt="begin" delay="0">
                                              <p:tn val="85"/>
                                            </p:cond>
                                          </p:stCondLst>
                                          <p:endCondLst>
                                            <p:cond evt="onStopAudio" delay="0">
                                              <p:tgtEl>
                                                <p:sldTgt/>
                                              </p:tgtEl>
                                            </p:cond>
                                          </p:endCondLst>
                                        </p:cTn>
                                        <p:tgtEl>
                                          <p:sndTgt r:embed="rId2" name="CAMERA.WAV"/>
                                        </p:tgtEl>
                                      </p:cMediaNode>
                                    </p:audio>
                                  </p:sub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166957">
                                            <p:txEl>
                                              <p:pRg st="0" end="0"/>
                                            </p:txEl>
                                          </p:spTgt>
                                        </p:tgtEl>
                                        <p:attrNameLst>
                                          <p:attrName>style.visibility</p:attrName>
                                        </p:attrNameLst>
                                      </p:cBhvr>
                                      <p:to>
                                        <p:strVal val="visible"/>
                                      </p:to>
                                    </p:set>
                                    <p:animEffect transition="in" filter="box(out)">
                                      <p:cBhvr>
                                        <p:cTn id="92" dur="500"/>
                                        <p:tgtEl>
                                          <p:spTgt spid="166957">
                                            <p:txEl>
                                              <p:pRg st="0" end="0"/>
                                            </p:txEl>
                                          </p:spTgt>
                                        </p:tgtEl>
                                      </p:cBhvr>
                                    </p:animEffect>
                                  </p:childTnLst>
                                  <p:subTnLst>
                                    <p:audio>
                                      <p:cMediaNode>
                                        <p:cTn display="0" masterRel="sameClick">
                                          <p:stCondLst>
                                            <p:cond evt="begin" delay="0">
                                              <p:tn val="90"/>
                                            </p:cond>
                                          </p:stCondLst>
                                          <p:endCondLst>
                                            <p:cond evt="onStopAudio" delay="0">
                                              <p:tgtEl>
                                                <p:sldTgt/>
                                              </p:tgtEl>
                                            </p:cond>
                                          </p:endCondLst>
                                        </p:cTn>
                                        <p:tgtEl>
                                          <p:sndTgt r:embed="rId2" name="CAMERA.WAV"/>
                                        </p:tgtEl>
                                      </p:cMediaNode>
                                    </p:audio>
                                  </p:sub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166951">
                                            <p:txEl>
                                              <p:pRg st="0" end="0"/>
                                            </p:txEl>
                                          </p:spTgt>
                                        </p:tgtEl>
                                        <p:attrNameLst>
                                          <p:attrName>style.visibility</p:attrName>
                                        </p:attrNameLst>
                                      </p:cBhvr>
                                      <p:to>
                                        <p:strVal val="visible"/>
                                      </p:to>
                                    </p:set>
                                    <p:animEffect transition="in" filter="box(out)">
                                      <p:cBhvr>
                                        <p:cTn id="97" dur="500"/>
                                        <p:tgtEl>
                                          <p:spTgt spid="166951">
                                            <p:txEl>
                                              <p:pRg st="0" end="0"/>
                                            </p:txEl>
                                          </p:spTgt>
                                        </p:tgtEl>
                                      </p:cBhvr>
                                    </p:animEffect>
                                  </p:childTnLst>
                                  <p:subTnLst>
                                    <p:audio>
                                      <p:cMediaNode>
                                        <p:cTn display="0" masterRel="sameClick">
                                          <p:stCondLst>
                                            <p:cond evt="begin" delay="0">
                                              <p:tn val="95"/>
                                            </p:cond>
                                          </p:stCondLst>
                                          <p:endCondLst>
                                            <p:cond evt="onStopAudio" delay="0">
                                              <p:tgtEl>
                                                <p:sldTgt/>
                                              </p:tgtEl>
                                            </p:cond>
                                          </p:endCondLst>
                                        </p:cTn>
                                        <p:tgtEl>
                                          <p:sndTgt r:embed="rId2" name="CAMERA.WAV"/>
                                        </p:tgtEl>
                                      </p:cMediaNode>
                                    </p:audio>
                                  </p:sub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66958">
                                            <p:txEl>
                                              <p:pRg st="0" end="0"/>
                                            </p:txEl>
                                          </p:spTgt>
                                        </p:tgtEl>
                                        <p:attrNameLst>
                                          <p:attrName>style.visibility</p:attrName>
                                        </p:attrNameLst>
                                      </p:cBhvr>
                                      <p:to>
                                        <p:strVal val="visible"/>
                                      </p:to>
                                    </p:set>
                                    <p:animEffect transition="in" filter="box(out)">
                                      <p:cBhvr>
                                        <p:cTn id="102" dur="500"/>
                                        <p:tgtEl>
                                          <p:spTgt spid="166958">
                                            <p:txEl>
                                              <p:pRg st="0" end="0"/>
                                            </p:txEl>
                                          </p:spTgt>
                                        </p:tgtEl>
                                      </p:cBhvr>
                                    </p:animEffect>
                                  </p:childTnLst>
                                  <p:subTnLst>
                                    <p:audio>
                                      <p:cMediaNode>
                                        <p:cTn display="0" masterRel="sameClick">
                                          <p:stCondLst>
                                            <p:cond evt="begin" delay="0">
                                              <p:tn val="100"/>
                                            </p:cond>
                                          </p:stCondLst>
                                          <p:endCondLst>
                                            <p:cond evt="onStopAudio" delay="0">
                                              <p:tgtEl>
                                                <p:sldTgt/>
                                              </p:tgtEl>
                                            </p:cond>
                                          </p:endCondLst>
                                        </p:cTn>
                                        <p:tgtEl>
                                          <p:sndTgt r:embed="rId2" name="CAMERA.WAV"/>
                                        </p:tgtEl>
                                      </p:cMediaNode>
                                    </p:audio>
                                  </p:sub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66956">
                                            <p:txEl>
                                              <p:pRg st="0" end="0"/>
                                            </p:txEl>
                                          </p:spTgt>
                                        </p:tgtEl>
                                        <p:attrNameLst>
                                          <p:attrName>style.visibility</p:attrName>
                                        </p:attrNameLst>
                                      </p:cBhvr>
                                      <p:to>
                                        <p:strVal val="visible"/>
                                      </p:to>
                                    </p:set>
                                    <p:animEffect transition="in" filter="box(out)">
                                      <p:cBhvr>
                                        <p:cTn id="107" dur="500"/>
                                        <p:tgtEl>
                                          <p:spTgt spid="166956">
                                            <p:txEl>
                                              <p:pRg st="0" end="0"/>
                                            </p:txEl>
                                          </p:spTgt>
                                        </p:tgtEl>
                                      </p:cBhvr>
                                    </p:animEffect>
                                  </p:childTnLst>
                                  <p:subTnLst>
                                    <p:audio>
                                      <p:cMediaNode>
                                        <p:cTn display="0" masterRel="sameClick">
                                          <p:stCondLst>
                                            <p:cond evt="begin" delay="0">
                                              <p:tn val="105"/>
                                            </p:cond>
                                          </p:stCondLst>
                                          <p:endCondLst>
                                            <p:cond evt="onStopAudio" delay="0">
                                              <p:tgtEl>
                                                <p:sldTgt/>
                                              </p:tgtEl>
                                            </p:cond>
                                          </p:endCondLst>
                                        </p:cTn>
                                        <p:tgtEl>
                                          <p:sndTgt r:embed="rId2" name="CAMERA.WAV"/>
                                        </p:tgtEl>
                                      </p:cMediaNode>
                                    </p:audio>
                                  </p:sub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166960">
                                            <p:txEl>
                                              <p:pRg st="0" end="0"/>
                                            </p:txEl>
                                          </p:spTgt>
                                        </p:tgtEl>
                                        <p:attrNameLst>
                                          <p:attrName>style.visibility</p:attrName>
                                        </p:attrNameLst>
                                      </p:cBhvr>
                                      <p:to>
                                        <p:strVal val="visible"/>
                                      </p:to>
                                    </p:set>
                                    <p:animEffect transition="in" filter="box(out)">
                                      <p:cBhvr>
                                        <p:cTn id="112" dur="500"/>
                                        <p:tgtEl>
                                          <p:spTgt spid="166960">
                                            <p:txEl>
                                              <p:pRg st="0" end="0"/>
                                            </p:txEl>
                                          </p:spTgt>
                                        </p:tgtEl>
                                      </p:cBhvr>
                                    </p:animEffect>
                                  </p:childTnLst>
                                  <p:subTnLst>
                                    <p:audio>
                                      <p:cMediaNode>
                                        <p:cTn display="0" masterRel="sameClick">
                                          <p:stCondLst>
                                            <p:cond evt="begin" delay="0">
                                              <p:tn val="110"/>
                                            </p:cond>
                                          </p:stCondLst>
                                          <p:endCondLst>
                                            <p:cond evt="onStopAudio" delay="0">
                                              <p:tgtEl>
                                                <p:sldTgt/>
                                              </p:tgtEl>
                                            </p:cond>
                                          </p:endCondLst>
                                        </p:cTn>
                                        <p:tgtEl>
                                          <p:sndTgt r:embed="rId2" name="CAMERA.WAV"/>
                                        </p:tgtEl>
                                      </p:cMediaNode>
                                    </p:audio>
                                  </p:subTnLst>
                                </p:cTn>
                              </p:par>
                            </p:childTnLst>
                          </p:cTn>
                        </p:par>
                      </p:childTnLst>
                    </p:cTn>
                  </p:par>
                  <p:par>
                    <p:cTn id="113" fill="hold">
                      <p:stCondLst>
                        <p:cond delay="indefinite"/>
                      </p:stCondLst>
                      <p:childTnLst>
                        <p:par>
                          <p:cTn id="114" fill="hold">
                            <p:stCondLst>
                              <p:cond delay="0"/>
                            </p:stCondLst>
                            <p:childTnLst>
                              <p:par>
                                <p:cTn id="115" presetID="4" presetClass="entr" presetSubtype="32" fill="hold" grpId="0" nodeType="clickEffect">
                                  <p:stCondLst>
                                    <p:cond delay="0"/>
                                  </p:stCondLst>
                                  <p:childTnLst>
                                    <p:set>
                                      <p:cBhvr>
                                        <p:cTn id="116" dur="1" fill="hold">
                                          <p:stCondLst>
                                            <p:cond delay="0"/>
                                          </p:stCondLst>
                                        </p:cTn>
                                        <p:tgtEl>
                                          <p:spTgt spid="166959">
                                            <p:txEl>
                                              <p:pRg st="0" end="0"/>
                                            </p:txEl>
                                          </p:spTgt>
                                        </p:tgtEl>
                                        <p:attrNameLst>
                                          <p:attrName>style.visibility</p:attrName>
                                        </p:attrNameLst>
                                      </p:cBhvr>
                                      <p:to>
                                        <p:strVal val="visible"/>
                                      </p:to>
                                    </p:set>
                                    <p:animEffect transition="in" filter="box(out)">
                                      <p:cBhvr>
                                        <p:cTn id="117" dur="500"/>
                                        <p:tgtEl>
                                          <p:spTgt spid="166959">
                                            <p:txEl>
                                              <p:pRg st="0" end="0"/>
                                            </p:txEl>
                                          </p:spTgt>
                                        </p:tgtEl>
                                      </p:cBhvr>
                                    </p:animEffect>
                                  </p:childTnLst>
                                  <p:subTnLst>
                                    <p:audio>
                                      <p:cMediaNode>
                                        <p:cTn display="0" masterRel="sameClick">
                                          <p:stCondLst>
                                            <p:cond evt="begin" delay="0">
                                              <p:tn val="115"/>
                                            </p:cond>
                                          </p:stCondLst>
                                          <p:endCondLst>
                                            <p:cond evt="onStopAudio" delay="0">
                                              <p:tgtEl>
                                                <p:sldTgt/>
                                              </p:tgtEl>
                                            </p:cond>
                                          </p:endCondLst>
                                        </p:cTn>
                                        <p:tgtEl>
                                          <p:sndTgt r:embed="rId2" name="CAMERA.WAV"/>
                                        </p:tgtEl>
                                      </p:cMediaNode>
                                    </p:audio>
                                  </p:subTnLst>
                                </p:cTn>
                              </p:par>
                            </p:childTnLst>
                          </p:cTn>
                        </p:par>
                      </p:childTnLst>
                    </p:cTn>
                  </p:par>
                  <p:par>
                    <p:cTn id="118" fill="hold">
                      <p:stCondLst>
                        <p:cond delay="indefinite"/>
                      </p:stCondLst>
                      <p:childTnLst>
                        <p:par>
                          <p:cTn id="119" fill="hold">
                            <p:stCondLst>
                              <p:cond delay="0"/>
                            </p:stCondLst>
                            <p:childTnLst>
                              <p:par>
                                <p:cTn id="120" presetID="4" presetClass="entr" presetSubtype="32" fill="hold" grpId="0" nodeType="clickEffect">
                                  <p:stCondLst>
                                    <p:cond delay="0"/>
                                  </p:stCondLst>
                                  <p:childTnLst>
                                    <p:set>
                                      <p:cBhvr>
                                        <p:cTn id="121" dur="1" fill="hold">
                                          <p:stCondLst>
                                            <p:cond delay="0"/>
                                          </p:stCondLst>
                                        </p:cTn>
                                        <p:tgtEl>
                                          <p:spTgt spid="166961">
                                            <p:txEl>
                                              <p:pRg st="0" end="0"/>
                                            </p:txEl>
                                          </p:spTgt>
                                        </p:tgtEl>
                                        <p:attrNameLst>
                                          <p:attrName>style.visibility</p:attrName>
                                        </p:attrNameLst>
                                      </p:cBhvr>
                                      <p:to>
                                        <p:strVal val="visible"/>
                                      </p:to>
                                    </p:set>
                                    <p:animEffect transition="in" filter="box(out)">
                                      <p:cBhvr>
                                        <p:cTn id="122" dur="500"/>
                                        <p:tgtEl>
                                          <p:spTgt spid="166961">
                                            <p:txEl>
                                              <p:pRg st="0" end="0"/>
                                            </p:txEl>
                                          </p:spTgt>
                                        </p:tgtEl>
                                      </p:cBhvr>
                                    </p:animEffect>
                                  </p:childTnLst>
                                  <p:subTnLst>
                                    <p:audio>
                                      <p:cMediaNode>
                                        <p:cTn display="0" masterRel="sameClick">
                                          <p:stCondLst>
                                            <p:cond evt="begin" delay="0">
                                              <p:tn val="120"/>
                                            </p:cond>
                                          </p:stCondLst>
                                          <p:endCondLst>
                                            <p:cond evt="onStopAudio" delay="0">
                                              <p:tgtEl>
                                                <p:sldTgt/>
                                              </p:tgtEl>
                                            </p:cond>
                                          </p:endCondLst>
                                        </p:cTn>
                                        <p:tgtEl>
                                          <p:sndTgt r:embed="rId2" name="CAMERA.WAV"/>
                                        </p:tgtEl>
                                      </p:cMediaNode>
                                    </p:audio>
                                  </p:subTnLst>
                                </p:cTn>
                              </p:par>
                            </p:childTnLst>
                          </p:cTn>
                        </p:par>
                      </p:childTnLst>
                    </p:cTn>
                  </p:par>
                  <p:par>
                    <p:cTn id="123" fill="hold">
                      <p:stCondLst>
                        <p:cond delay="indefinite"/>
                      </p:stCondLst>
                      <p:childTnLst>
                        <p:par>
                          <p:cTn id="124" fill="hold">
                            <p:stCondLst>
                              <p:cond delay="0"/>
                            </p:stCondLst>
                            <p:childTnLst>
                              <p:par>
                                <p:cTn id="125" presetID="4" presetClass="entr" presetSubtype="32" fill="hold" grpId="0" nodeType="clickEffect">
                                  <p:stCondLst>
                                    <p:cond delay="0"/>
                                  </p:stCondLst>
                                  <p:childTnLst>
                                    <p:set>
                                      <p:cBhvr>
                                        <p:cTn id="126" dur="1" fill="hold">
                                          <p:stCondLst>
                                            <p:cond delay="0"/>
                                          </p:stCondLst>
                                        </p:cTn>
                                        <p:tgtEl>
                                          <p:spTgt spid="166938">
                                            <p:txEl>
                                              <p:pRg st="0" end="0"/>
                                            </p:txEl>
                                          </p:spTgt>
                                        </p:tgtEl>
                                        <p:attrNameLst>
                                          <p:attrName>style.visibility</p:attrName>
                                        </p:attrNameLst>
                                      </p:cBhvr>
                                      <p:to>
                                        <p:strVal val="visible"/>
                                      </p:to>
                                    </p:set>
                                    <p:animEffect transition="in" filter="box(out)">
                                      <p:cBhvr>
                                        <p:cTn id="127" dur="500"/>
                                        <p:tgtEl>
                                          <p:spTgt spid="166938">
                                            <p:txEl>
                                              <p:pRg st="0" end="0"/>
                                            </p:txEl>
                                          </p:spTgt>
                                        </p:tgtEl>
                                      </p:cBhvr>
                                    </p:animEffect>
                                  </p:childTnLst>
                                  <p:subTnLst>
                                    <p:audio>
                                      <p:cMediaNode>
                                        <p:cTn display="0" masterRel="sameClick">
                                          <p:stCondLst>
                                            <p:cond evt="begin" delay="0">
                                              <p:tn val="125"/>
                                            </p:cond>
                                          </p:stCondLst>
                                          <p:endCondLst>
                                            <p:cond evt="onStopAudio" delay="0">
                                              <p:tgtEl>
                                                <p:sldTgt/>
                                              </p:tgtEl>
                                            </p:cond>
                                          </p:endCondLst>
                                        </p:cTn>
                                        <p:tgtEl>
                                          <p:sndTgt r:embed="rId2" name="CAMERA.WAV"/>
                                        </p:tgtEl>
                                      </p:cMediaNode>
                                    </p:audio>
                                  </p:subTnLst>
                                </p:cTn>
                              </p:par>
                            </p:childTnLst>
                          </p:cTn>
                        </p:par>
                      </p:childTnLst>
                    </p:cTn>
                  </p:par>
                  <p:par>
                    <p:cTn id="128" fill="hold">
                      <p:stCondLst>
                        <p:cond delay="indefinite"/>
                      </p:stCondLst>
                      <p:childTnLst>
                        <p:par>
                          <p:cTn id="129" fill="hold">
                            <p:stCondLst>
                              <p:cond delay="0"/>
                            </p:stCondLst>
                            <p:childTnLst>
                              <p:par>
                                <p:cTn id="130" presetID="4" presetClass="entr" presetSubtype="32" fill="hold" grpId="0" nodeType="clickEffect">
                                  <p:stCondLst>
                                    <p:cond delay="0"/>
                                  </p:stCondLst>
                                  <p:childTnLst>
                                    <p:set>
                                      <p:cBhvr>
                                        <p:cTn id="131" dur="1" fill="hold">
                                          <p:stCondLst>
                                            <p:cond delay="0"/>
                                          </p:stCondLst>
                                        </p:cTn>
                                        <p:tgtEl>
                                          <p:spTgt spid="166975">
                                            <p:txEl>
                                              <p:pRg st="0" end="0"/>
                                            </p:txEl>
                                          </p:spTgt>
                                        </p:tgtEl>
                                        <p:attrNameLst>
                                          <p:attrName>style.visibility</p:attrName>
                                        </p:attrNameLst>
                                      </p:cBhvr>
                                      <p:to>
                                        <p:strVal val="visible"/>
                                      </p:to>
                                    </p:set>
                                    <p:animEffect transition="in" filter="box(out)">
                                      <p:cBhvr>
                                        <p:cTn id="132" dur="500"/>
                                        <p:tgtEl>
                                          <p:spTgt spid="166975">
                                            <p:txEl>
                                              <p:pRg st="0" end="0"/>
                                            </p:txEl>
                                          </p:spTgt>
                                        </p:tgtEl>
                                      </p:cBhvr>
                                    </p:animEffect>
                                  </p:childTnLst>
                                  <p:subTnLst>
                                    <p:audio>
                                      <p:cMediaNode>
                                        <p:cTn display="0" masterRel="sameClick">
                                          <p:stCondLst>
                                            <p:cond evt="begin" delay="0">
                                              <p:tn val="130"/>
                                            </p:cond>
                                          </p:stCondLst>
                                          <p:endCondLst>
                                            <p:cond evt="onStopAudio" delay="0">
                                              <p:tgtEl>
                                                <p:sldTgt/>
                                              </p:tgtEl>
                                            </p:cond>
                                          </p:endCondLst>
                                        </p:cTn>
                                        <p:tgtEl>
                                          <p:sndTgt r:embed="rId2" name="CAMERA.WAV"/>
                                        </p:tgtEl>
                                      </p:cMediaNode>
                                    </p:audio>
                                  </p:subTnLst>
                                </p:cTn>
                              </p:par>
                            </p:childTnLst>
                          </p:cTn>
                        </p:par>
                      </p:childTnLst>
                    </p:cTn>
                  </p:par>
                  <p:par>
                    <p:cTn id="133" fill="hold">
                      <p:stCondLst>
                        <p:cond delay="indefinite"/>
                      </p:stCondLst>
                      <p:childTnLst>
                        <p:par>
                          <p:cTn id="134" fill="hold">
                            <p:stCondLst>
                              <p:cond delay="0"/>
                            </p:stCondLst>
                            <p:childTnLst>
                              <p:par>
                                <p:cTn id="135" presetID="4" presetClass="entr" presetSubtype="32" fill="hold" grpId="0" nodeType="clickEffect">
                                  <p:stCondLst>
                                    <p:cond delay="0"/>
                                  </p:stCondLst>
                                  <p:childTnLst>
                                    <p:set>
                                      <p:cBhvr>
                                        <p:cTn id="136" dur="1" fill="hold">
                                          <p:stCondLst>
                                            <p:cond delay="0"/>
                                          </p:stCondLst>
                                        </p:cTn>
                                        <p:tgtEl>
                                          <p:spTgt spid="166977">
                                            <p:txEl>
                                              <p:pRg st="0" end="0"/>
                                            </p:txEl>
                                          </p:spTgt>
                                        </p:tgtEl>
                                        <p:attrNameLst>
                                          <p:attrName>style.visibility</p:attrName>
                                        </p:attrNameLst>
                                      </p:cBhvr>
                                      <p:to>
                                        <p:strVal val="visible"/>
                                      </p:to>
                                    </p:set>
                                    <p:animEffect transition="in" filter="box(out)">
                                      <p:cBhvr>
                                        <p:cTn id="137" dur="500"/>
                                        <p:tgtEl>
                                          <p:spTgt spid="166977">
                                            <p:txEl>
                                              <p:pRg st="0" end="0"/>
                                            </p:txEl>
                                          </p:spTgt>
                                        </p:tgtEl>
                                      </p:cBhvr>
                                    </p:animEffect>
                                  </p:childTnLst>
                                  <p:subTnLst>
                                    <p:audio>
                                      <p:cMediaNode>
                                        <p:cTn display="0" masterRel="sameClick">
                                          <p:stCondLst>
                                            <p:cond evt="begin" delay="0">
                                              <p:tn val="135"/>
                                            </p:cond>
                                          </p:stCondLst>
                                          <p:endCondLst>
                                            <p:cond evt="onStopAudio" delay="0">
                                              <p:tgtEl>
                                                <p:sldTgt/>
                                              </p:tgtEl>
                                            </p:cond>
                                          </p:endCondLst>
                                        </p:cTn>
                                        <p:tgtEl>
                                          <p:sndTgt r:embed="rId2" name="CAMERA.WAV"/>
                                        </p:tgtEl>
                                      </p:cMediaNode>
                                    </p:audio>
                                  </p:subTnLst>
                                </p:cTn>
                              </p:par>
                            </p:childTnLst>
                          </p:cTn>
                        </p:par>
                      </p:childTnLst>
                    </p:cTn>
                  </p:par>
                  <p:par>
                    <p:cTn id="138" fill="hold">
                      <p:stCondLst>
                        <p:cond delay="indefinite"/>
                      </p:stCondLst>
                      <p:childTnLst>
                        <p:par>
                          <p:cTn id="139" fill="hold">
                            <p:stCondLst>
                              <p:cond delay="0"/>
                            </p:stCondLst>
                            <p:childTnLst>
                              <p:par>
                                <p:cTn id="140" presetID="4" presetClass="entr" presetSubtype="32" fill="hold" grpId="0" nodeType="clickEffect">
                                  <p:stCondLst>
                                    <p:cond delay="0"/>
                                  </p:stCondLst>
                                  <p:childTnLst>
                                    <p:set>
                                      <p:cBhvr>
                                        <p:cTn id="141" dur="1" fill="hold">
                                          <p:stCondLst>
                                            <p:cond delay="0"/>
                                          </p:stCondLst>
                                        </p:cTn>
                                        <p:tgtEl>
                                          <p:spTgt spid="166979">
                                            <p:txEl>
                                              <p:pRg st="0" end="0"/>
                                            </p:txEl>
                                          </p:spTgt>
                                        </p:tgtEl>
                                        <p:attrNameLst>
                                          <p:attrName>style.visibility</p:attrName>
                                        </p:attrNameLst>
                                      </p:cBhvr>
                                      <p:to>
                                        <p:strVal val="visible"/>
                                      </p:to>
                                    </p:set>
                                    <p:animEffect transition="in" filter="box(out)">
                                      <p:cBhvr>
                                        <p:cTn id="142" dur="500"/>
                                        <p:tgtEl>
                                          <p:spTgt spid="166979">
                                            <p:txEl>
                                              <p:pRg st="0" end="0"/>
                                            </p:txEl>
                                          </p:spTgt>
                                        </p:tgtEl>
                                      </p:cBhvr>
                                    </p:animEffect>
                                  </p:childTnLst>
                                  <p:subTnLst>
                                    <p:audio>
                                      <p:cMediaNode>
                                        <p:cTn display="0" masterRel="sameClick">
                                          <p:stCondLst>
                                            <p:cond evt="begin" delay="0">
                                              <p:tn val="140"/>
                                            </p:cond>
                                          </p:stCondLst>
                                          <p:endCondLst>
                                            <p:cond evt="onStopAudio" delay="0">
                                              <p:tgtEl>
                                                <p:sldTgt/>
                                              </p:tgtEl>
                                            </p:cond>
                                          </p:endCondLst>
                                        </p:cTn>
                                        <p:tgtEl>
                                          <p:sndTgt r:embed="rId2" name="CAMERA.WAV"/>
                                        </p:tgtEl>
                                      </p:cMediaNode>
                                    </p:audio>
                                  </p:subTnLst>
                                </p:cTn>
                              </p:par>
                            </p:childTnLst>
                          </p:cTn>
                        </p:par>
                      </p:childTnLst>
                    </p:cTn>
                  </p:par>
                  <p:par>
                    <p:cTn id="143" fill="hold">
                      <p:stCondLst>
                        <p:cond delay="indefinite"/>
                      </p:stCondLst>
                      <p:childTnLst>
                        <p:par>
                          <p:cTn id="144" fill="hold">
                            <p:stCondLst>
                              <p:cond delay="0"/>
                            </p:stCondLst>
                            <p:childTnLst>
                              <p:par>
                                <p:cTn id="145" presetID="4" presetClass="entr" presetSubtype="32" fill="hold" grpId="0" nodeType="clickEffect">
                                  <p:stCondLst>
                                    <p:cond delay="0"/>
                                  </p:stCondLst>
                                  <p:childTnLst>
                                    <p:set>
                                      <p:cBhvr>
                                        <p:cTn id="146" dur="1" fill="hold">
                                          <p:stCondLst>
                                            <p:cond delay="0"/>
                                          </p:stCondLst>
                                        </p:cTn>
                                        <p:tgtEl>
                                          <p:spTgt spid="166980">
                                            <p:txEl>
                                              <p:pRg st="0" end="0"/>
                                            </p:txEl>
                                          </p:spTgt>
                                        </p:tgtEl>
                                        <p:attrNameLst>
                                          <p:attrName>style.visibility</p:attrName>
                                        </p:attrNameLst>
                                      </p:cBhvr>
                                      <p:to>
                                        <p:strVal val="visible"/>
                                      </p:to>
                                    </p:set>
                                    <p:animEffect transition="in" filter="box(out)">
                                      <p:cBhvr>
                                        <p:cTn id="147" dur="500"/>
                                        <p:tgtEl>
                                          <p:spTgt spid="166980">
                                            <p:txEl>
                                              <p:pRg st="0" end="0"/>
                                            </p:txEl>
                                          </p:spTgt>
                                        </p:tgtEl>
                                      </p:cBhvr>
                                    </p:animEffect>
                                  </p:childTnLst>
                                  <p:subTnLst>
                                    <p:audio>
                                      <p:cMediaNode>
                                        <p:cTn display="0" masterRel="sameClick">
                                          <p:stCondLst>
                                            <p:cond evt="begin" delay="0">
                                              <p:tn val="145"/>
                                            </p:cond>
                                          </p:stCondLst>
                                          <p:endCondLst>
                                            <p:cond evt="onStopAudio" delay="0">
                                              <p:tgtEl>
                                                <p:sldTgt/>
                                              </p:tgtEl>
                                            </p:cond>
                                          </p:endCondLst>
                                        </p:cTn>
                                        <p:tgtEl>
                                          <p:sndTgt r:embed="rId2" name="CAMERA.WAV"/>
                                        </p:tgtEl>
                                      </p:cMediaNode>
                                    </p:audio>
                                  </p:subTnLst>
                                </p:cTn>
                              </p:par>
                            </p:childTnLst>
                          </p:cTn>
                        </p:par>
                      </p:childTnLst>
                    </p:cTn>
                  </p:par>
                  <p:par>
                    <p:cTn id="148" fill="hold">
                      <p:stCondLst>
                        <p:cond delay="indefinite"/>
                      </p:stCondLst>
                      <p:childTnLst>
                        <p:par>
                          <p:cTn id="149" fill="hold">
                            <p:stCondLst>
                              <p:cond delay="0"/>
                            </p:stCondLst>
                            <p:childTnLst>
                              <p:par>
                                <p:cTn id="150" presetID="4" presetClass="entr" presetSubtype="32" fill="hold" grpId="0" nodeType="clickEffect">
                                  <p:stCondLst>
                                    <p:cond delay="0"/>
                                  </p:stCondLst>
                                  <p:childTnLst>
                                    <p:set>
                                      <p:cBhvr>
                                        <p:cTn id="151" dur="1" fill="hold">
                                          <p:stCondLst>
                                            <p:cond delay="0"/>
                                          </p:stCondLst>
                                        </p:cTn>
                                        <p:tgtEl>
                                          <p:spTgt spid="166978">
                                            <p:txEl>
                                              <p:pRg st="0" end="0"/>
                                            </p:txEl>
                                          </p:spTgt>
                                        </p:tgtEl>
                                        <p:attrNameLst>
                                          <p:attrName>style.visibility</p:attrName>
                                        </p:attrNameLst>
                                      </p:cBhvr>
                                      <p:to>
                                        <p:strVal val="visible"/>
                                      </p:to>
                                    </p:set>
                                    <p:animEffect transition="in" filter="box(out)">
                                      <p:cBhvr>
                                        <p:cTn id="152" dur="500"/>
                                        <p:tgtEl>
                                          <p:spTgt spid="166978">
                                            <p:txEl>
                                              <p:pRg st="0" end="0"/>
                                            </p:txEl>
                                          </p:spTgt>
                                        </p:tgtEl>
                                      </p:cBhvr>
                                    </p:animEffect>
                                  </p:childTnLst>
                                  <p:subTnLst>
                                    <p:audio>
                                      <p:cMediaNode>
                                        <p:cTn display="0" masterRel="sameClick">
                                          <p:stCondLst>
                                            <p:cond evt="begin" delay="0">
                                              <p:tn val="150"/>
                                            </p:cond>
                                          </p:stCondLst>
                                          <p:endCondLst>
                                            <p:cond evt="onStopAudio" delay="0">
                                              <p:tgtEl>
                                                <p:sldTgt/>
                                              </p:tgtEl>
                                            </p:cond>
                                          </p:endCondLst>
                                        </p:cTn>
                                        <p:tgtEl>
                                          <p:sndTgt r:embed="rId2" name="CAMERA.WAV"/>
                                        </p:tgtEl>
                                      </p:cMediaNode>
                                    </p:audio>
                                  </p:subTnLst>
                                </p:cTn>
                              </p:par>
                            </p:childTnLst>
                          </p:cTn>
                        </p:par>
                      </p:childTnLst>
                    </p:cTn>
                  </p:par>
                  <p:par>
                    <p:cTn id="153" fill="hold">
                      <p:stCondLst>
                        <p:cond delay="indefinite"/>
                      </p:stCondLst>
                      <p:childTnLst>
                        <p:par>
                          <p:cTn id="154" fill="hold">
                            <p:stCondLst>
                              <p:cond delay="0"/>
                            </p:stCondLst>
                            <p:childTnLst>
                              <p:par>
                                <p:cTn id="155" presetID="4" presetClass="entr" presetSubtype="32" fill="hold" grpId="0" nodeType="clickEffect">
                                  <p:stCondLst>
                                    <p:cond delay="0"/>
                                  </p:stCondLst>
                                  <p:childTnLst>
                                    <p:set>
                                      <p:cBhvr>
                                        <p:cTn id="156" dur="1" fill="hold">
                                          <p:stCondLst>
                                            <p:cond delay="0"/>
                                          </p:stCondLst>
                                        </p:cTn>
                                        <p:tgtEl>
                                          <p:spTgt spid="166976">
                                            <p:txEl>
                                              <p:pRg st="0" end="0"/>
                                            </p:txEl>
                                          </p:spTgt>
                                        </p:tgtEl>
                                        <p:attrNameLst>
                                          <p:attrName>style.visibility</p:attrName>
                                        </p:attrNameLst>
                                      </p:cBhvr>
                                      <p:to>
                                        <p:strVal val="visible"/>
                                      </p:to>
                                    </p:set>
                                    <p:animEffect transition="in" filter="box(out)">
                                      <p:cBhvr>
                                        <p:cTn id="157" dur="500"/>
                                        <p:tgtEl>
                                          <p:spTgt spid="166976">
                                            <p:txEl>
                                              <p:pRg st="0" end="0"/>
                                            </p:txEl>
                                          </p:spTgt>
                                        </p:tgtEl>
                                      </p:cBhvr>
                                    </p:animEffect>
                                  </p:childTnLst>
                                  <p:subTnLst>
                                    <p:audio>
                                      <p:cMediaNode>
                                        <p:cTn display="0" masterRel="sameClick">
                                          <p:stCondLst>
                                            <p:cond evt="begin" delay="0">
                                              <p:tn val="155"/>
                                            </p:cond>
                                          </p:stCondLst>
                                          <p:endCondLst>
                                            <p:cond evt="onStopAudio" delay="0">
                                              <p:tgtEl>
                                                <p:sldTgt/>
                                              </p:tgtEl>
                                            </p:cond>
                                          </p:endCondLst>
                                        </p:cTn>
                                        <p:tgtEl>
                                          <p:sndTgt r:embed="rId2" name="CAMERA.WAV"/>
                                        </p:tgtEl>
                                      </p:cMediaNode>
                                    </p:audio>
                                  </p:subTnLst>
                                </p:cTn>
                              </p:par>
                            </p:childTnLst>
                          </p:cTn>
                        </p:par>
                      </p:childTnLst>
                    </p:cTn>
                  </p:par>
                  <p:par>
                    <p:cTn id="158" fill="hold">
                      <p:stCondLst>
                        <p:cond delay="indefinite"/>
                      </p:stCondLst>
                      <p:childTnLst>
                        <p:par>
                          <p:cTn id="159" fill="hold">
                            <p:stCondLst>
                              <p:cond delay="0"/>
                            </p:stCondLst>
                            <p:childTnLst>
                              <p:par>
                                <p:cTn id="160" presetID="4" presetClass="entr" presetSubtype="32" fill="hold" grpId="0" nodeType="clickEffect">
                                  <p:stCondLst>
                                    <p:cond delay="0"/>
                                  </p:stCondLst>
                                  <p:childTnLst>
                                    <p:set>
                                      <p:cBhvr>
                                        <p:cTn id="161" dur="1" fill="hold">
                                          <p:stCondLst>
                                            <p:cond delay="0"/>
                                          </p:stCondLst>
                                        </p:cTn>
                                        <p:tgtEl>
                                          <p:spTgt spid="166974">
                                            <p:txEl>
                                              <p:pRg st="0" end="0"/>
                                            </p:txEl>
                                          </p:spTgt>
                                        </p:tgtEl>
                                        <p:attrNameLst>
                                          <p:attrName>style.visibility</p:attrName>
                                        </p:attrNameLst>
                                      </p:cBhvr>
                                      <p:to>
                                        <p:strVal val="visible"/>
                                      </p:to>
                                    </p:set>
                                    <p:animEffect transition="in" filter="box(out)">
                                      <p:cBhvr>
                                        <p:cTn id="162" dur="500"/>
                                        <p:tgtEl>
                                          <p:spTgt spid="166974">
                                            <p:txEl>
                                              <p:pRg st="0" end="0"/>
                                            </p:txEl>
                                          </p:spTgt>
                                        </p:tgtEl>
                                      </p:cBhvr>
                                    </p:animEffect>
                                  </p:childTnLst>
                                  <p:subTnLst>
                                    <p:audio>
                                      <p:cMediaNode>
                                        <p:cTn display="0" masterRel="sameClick">
                                          <p:stCondLst>
                                            <p:cond evt="begin" delay="0">
                                              <p:tn val="160"/>
                                            </p:cond>
                                          </p:stCondLst>
                                          <p:endCondLst>
                                            <p:cond evt="onStopAudio" delay="0">
                                              <p:tgtEl>
                                                <p:sldTgt/>
                                              </p:tgtEl>
                                            </p:cond>
                                          </p:endCondLst>
                                        </p:cTn>
                                        <p:tgtEl>
                                          <p:sndTgt r:embed="rId2" name="CAMERA.WAV"/>
                                        </p:tgtEl>
                                      </p:cMediaNode>
                                    </p:audio>
                                  </p:subTnLst>
                                </p:cTn>
                              </p:par>
                            </p:childTnLst>
                          </p:cTn>
                        </p:par>
                      </p:childTnLst>
                    </p:cTn>
                  </p:par>
                  <p:par>
                    <p:cTn id="163" fill="hold">
                      <p:stCondLst>
                        <p:cond delay="indefinite"/>
                      </p:stCondLst>
                      <p:childTnLst>
                        <p:par>
                          <p:cTn id="164" fill="hold">
                            <p:stCondLst>
                              <p:cond delay="0"/>
                            </p:stCondLst>
                            <p:childTnLst>
                              <p:par>
                                <p:cTn id="165" presetID="4" presetClass="entr" presetSubtype="32" fill="hold" grpId="0" nodeType="clickEffect">
                                  <p:stCondLst>
                                    <p:cond delay="0"/>
                                  </p:stCondLst>
                                  <p:childTnLst>
                                    <p:set>
                                      <p:cBhvr>
                                        <p:cTn id="166" dur="1" fill="hold">
                                          <p:stCondLst>
                                            <p:cond delay="0"/>
                                          </p:stCondLst>
                                        </p:cTn>
                                        <p:tgtEl>
                                          <p:spTgt spid="166982">
                                            <p:txEl>
                                              <p:pRg st="0" end="0"/>
                                            </p:txEl>
                                          </p:spTgt>
                                        </p:tgtEl>
                                        <p:attrNameLst>
                                          <p:attrName>style.visibility</p:attrName>
                                        </p:attrNameLst>
                                      </p:cBhvr>
                                      <p:to>
                                        <p:strVal val="visible"/>
                                      </p:to>
                                    </p:set>
                                    <p:animEffect transition="in" filter="box(out)">
                                      <p:cBhvr>
                                        <p:cTn id="167" dur="500"/>
                                        <p:tgtEl>
                                          <p:spTgt spid="166982">
                                            <p:txEl>
                                              <p:pRg st="0" end="0"/>
                                            </p:txEl>
                                          </p:spTgt>
                                        </p:tgtEl>
                                      </p:cBhvr>
                                    </p:animEffect>
                                  </p:childTnLst>
                                  <p:subTnLst>
                                    <p:audio>
                                      <p:cMediaNode>
                                        <p:cTn display="0" masterRel="sameClick">
                                          <p:stCondLst>
                                            <p:cond evt="begin" delay="0">
                                              <p:tn val="165"/>
                                            </p:cond>
                                          </p:stCondLst>
                                          <p:endCondLst>
                                            <p:cond evt="onStopAudio" delay="0">
                                              <p:tgtEl>
                                                <p:sldTgt/>
                                              </p:tgtEl>
                                            </p:cond>
                                          </p:endCondLst>
                                        </p:cTn>
                                        <p:tgtEl>
                                          <p:sndTgt r:embed="rId2" name="CAMERA.WAV"/>
                                        </p:tgtEl>
                                      </p:cMediaNode>
                                    </p:audio>
                                  </p:subTnLst>
                                </p:cTn>
                              </p:par>
                            </p:childTnLst>
                          </p:cTn>
                        </p:par>
                      </p:childTnLst>
                    </p:cTn>
                  </p:par>
                  <p:par>
                    <p:cTn id="168" fill="hold">
                      <p:stCondLst>
                        <p:cond delay="indefinite"/>
                      </p:stCondLst>
                      <p:childTnLst>
                        <p:par>
                          <p:cTn id="169" fill="hold">
                            <p:stCondLst>
                              <p:cond delay="0"/>
                            </p:stCondLst>
                            <p:childTnLst>
                              <p:par>
                                <p:cTn id="170" presetID="4" presetClass="entr" presetSubtype="32" fill="hold" grpId="0" nodeType="clickEffect">
                                  <p:stCondLst>
                                    <p:cond delay="0"/>
                                  </p:stCondLst>
                                  <p:childTnLst>
                                    <p:set>
                                      <p:cBhvr>
                                        <p:cTn id="171" dur="1" fill="hold">
                                          <p:stCondLst>
                                            <p:cond delay="0"/>
                                          </p:stCondLst>
                                        </p:cTn>
                                        <p:tgtEl>
                                          <p:spTgt spid="166983">
                                            <p:txEl>
                                              <p:pRg st="0" end="0"/>
                                            </p:txEl>
                                          </p:spTgt>
                                        </p:tgtEl>
                                        <p:attrNameLst>
                                          <p:attrName>style.visibility</p:attrName>
                                        </p:attrNameLst>
                                      </p:cBhvr>
                                      <p:to>
                                        <p:strVal val="visible"/>
                                      </p:to>
                                    </p:set>
                                    <p:animEffect transition="in" filter="box(out)">
                                      <p:cBhvr>
                                        <p:cTn id="172" dur="500"/>
                                        <p:tgtEl>
                                          <p:spTgt spid="166983">
                                            <p:txEl>
                                              <p:pRg st="0" end="0"/>
                                            </p:txEl>
                                          </p:spTgt>
                                        </p:tgtEl>
                                      </p:cBhvr>
                                    </p:animEffect>
                                  </p:childTnLst>
                                  <p:subTnLst>
                                    <p:audio>
                                      <p:cMediaNode>
                                        <p:cTn display="0" masterRel="sameClick">
                                          <p:stCondLst>
                                            <p:cond evt="begin" delay="0">
                                              <p:tn val="170"/>
                                            </p:cond>
                                          </p:stCondLst>
                                          <p:endCondLst>
                                            <p:cond evt="onStopAudio" delay="0">
                                              <p:tgtEl>
                                                <p:sldTgt/>
                                              </p:tgtEl>
                                            </p:cond>
                                          </p:endCondLst>
                                        </p:cTn>
                                        <p:tgtEl>
                                          <p:sndTgt r:embed="rId2" name="CAMERA.WAV"/>
                                        </p:tgtEl>
                                      </p:cMediaNode>
                                    </p:audio>
                                  </p:subTnLst>
                                </p:cTn>
                              </p:par>
                            </p:childTnLst>
                          </p:cTn>
                        </p:par>
                      </p:childTnLst>
                    </p:cTn>
                  </p:par>
                  <p:par>
                    <p:cTn id="173" fill="hold">
                      <p:stCondLst>
                        <p:cond delay="indefinite"/>
                      </p:stCondLst>
                      <p:childTnLst>
                        <p:par>
                          <p:cTn id="174" fill="hold">
                            <p:stCondLst>
                              <p:cond delay="0"/>
                            </p:stCondLst>
                            <p:childTnLst>
                              <p:par>
                                <p:cTn id="175" presetID="4" presetClass="entr" presetSubtype="32" fill="hold" grpId="0" nodeType="clickEffect">
                                  <p:stCondLst>
                                    <p:cond delay="0"/>
                                  </p:stCondLst>
                                  <p:childTnLst>
                                    <p:set>
                                      <p:cBhvr>
                                        <p:cTn id="176" dur="1" fill="hold">
                                          <p:stCondLst>
                                            <p:cond delay="0"/>
                                          </p:stCondLst>
                                        </p:cTn>
                                        <p:tgtEl>
                                          <p:spTgt spid="166981">
                                            <p:txEl>
                                              <p:pRg st="0" end="0"/>
                                            </p:txEl>
                                          </p:spTgt>
                                        </p:tgtEl>
                                        <p:attrNameLst>
                                          <p:attrName>style.visibility</p:attrName>
                                        </p:attrNameLst>
                                      </p:cBhvr>
                                      <p:to>
                                        <p:strVal val="visible"/>
                                      </p:to>
                                    </p:set>
                                    <p:animEffect transition="in" filter="box(out)">
                                      <p:cBhvr>
                                        <p:cTn id="177" dur="500"/>
                                        <p:tgtEl>
                                          <p:spTgt spid="166981">
                                            <p:txEl>
                                              <p:pRg st="0" end="0"/>
                                            </p:txEl>
                                          </p:spTgt>
                                        </p:tgtEl>
                                      </p:cBhvr>
                                    </p:animEffect>
                                  </p:childTnLst>
                                  <p:subTnLst>
                                    <p:audio>
                                      <p:cMediaNode>
                                        <p:cTn display="0" masterRel="sameClick">
                                          <p:stCondLst>
                                            <p:cond evt="begin" delay="0">
                                              <p:tn val="175"/>
                                            </p:cond>
                                          </p:stCondLst>
                                          <p:endCondLst>
                                            <p:cond evt="onStopAudio" delay="0">
                                              <p:tgtEl>
                                                <p:sldTgt/>
                                              </p:tgtEl>
                                            </p:cond>
                                          </p:endCondLst>
                                        </p:cTn>
                                        <p:tgtEl>
                                          <p:sndTgt r:embed="rId2" name="CAMERA.WAV"/>
                                        </p:tgtEl>
                                      </p:cMediaNode>
                                    </p:audio>
                                  </p:subTnLst>
                                </p:cTn>
                              </p:par>
                            </p:childTnLst>
                          </p:cTn>
                        </p:par>
                      </p:childTnLst>
                    </p:cTn>
                  </p:par>
                  <p:par>
                    <p:cTn id="178" fill="hold">
                      <p:stCondLst>
                        <p:cond delay="indefinite"/>
                      </p:stCondLst>
                      <p:childTnLst>
                        <p:par>
                          <p:cTn id="179" fill="hold">
                            <p:stCondLst>
                              <p:cond delay="0"/>
                            </p:stCondLst>
                            <p:childTnLst>
                              <p:par>
                                <p:cTn id="180" presetID="4" presetClass="entr" presetSubtype="32" fill="hold" grpId="0" nodeType="clickEffect">
                                  <p:stCondLst>
                                    <p:cond delay="0"/>
                                  </p:stCondLst>
                                  <p:childTnLst>
                                    <p:set>
                                      <p:cBhvr>
                                        <p:cTn id="181" dur="1" fill="hold">
                                          <p:stCondLst>
                                            <p:cond delay="0"/>
                                          </p:stCondLst>
                                        </p:cTn>
                                        <p:tgtEl>
                                          <p:spTgt spid="166973">
                                            <p:txEl>
                                              <p:pRg st="0" end="0"/>
                                            </p:txEl>
                                          </p:spTgt>
                                        </p:tgtEl>
                                        <p:attrNameLst>
                                          <p:attrName>style.visibility</p:attrName>
                                        </p:attrNameLst>
                                      </p:cBhvr>
                                      <p:to>
                                        <p:strVal val="visible"/>
                                      </p:to>
                                    </p:set>
                                    <p:animEffect transition="in" filter="box(out)">
                                      <p:cBhvr>
                                        <p:cTn id="182" dur="500"/>
                                        <p:tgtEl>
                                          <p:spTgt spid="166973">
                                            <p:txEl>
                                              <p:pRg st="0" end="0"/>
                                            </p:txEl>
                                          </p:spTgt>
                                        </p:tgtEl>
                                      </p:cBhvr>
                                    </p:animEffect>
                                  </p:childTnLst>
                                  <p:subTnLst>
                                    <p:audio>
                                      <p:cMediaNode>
                                        <p:cTn display="0" masterRel="sameClick">
                                          <p:stCondLst>
                                            <p:cond evt="begin" delay="0">
                                              <p:tn val="18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36" grpId="0" build="p"/>
      <p:bldP spid="166937" grpId="0" build="p"/>
      <p:bldP spid="166938" grpId="0" build="p"/>
      <p:bldP spid="166940" grpId="0" build="p"/>
      <p:bldP spid="166941" grpId="0" build="p"/>
      <p:bldP spid="166942" grpId="0" build="p"/>
      <p:bldP spid="166943" grpId="0" build="p"/>
      <p:bldP spid="166944" grpId="0" build="p"/>
      <p:bldP spid="166945" grpId="0" build="p"/>
      <p:bldP spid="166946" grpId="0" build="p"/>
      <p:bldP spid="166947" grpId="0" build="p"/>
      <p:bldP spid="166948" grpId="0" build="p"/>
      <p:bldP spid="166949" grpId="0" build="p"/>
      <p:bldP spid="166950" grpId="0" build="p"/>
      <p:bldP spid="166951" grpId="0" build="p"/>
      <p:bldP spid="166952" grpId="0" build="p"/>
      <p:bldP spid="166953" grpId="0" build="p"/>
      <p:bldP spid="166954" grpId="0" build="p"/>
      <p:bldP spid="166955" grpId="0" build="p"/>
      <p:bldP spid="166956" grpId="0" build="p"/>
      <p:bldP spid="166957" grpId="0" build="p"/>
      <p:bldP spid="166958" grpId="0" build="p"/>
      <p:bldP spid="166959" grpId="0" build="p"/>
      <p:bldP spid="166960" grpId="0" build="p"/>
      <p:bldP spid="166961" grpId="0" build="p"/>
      <p:bldP spid="166973" grpId="0" build="p"/>
      <p:bldP spid="166974" grpId="0" build="p"/>
      <p:bldP spid="166975" grpId="0" build="p"/>
      <p:bldP spid="166976" grpId="0" build="p"/>
      <p:bldP spid="166977" grpId="0" build="p"/>
      <p:bldP spid="166978" grpId="0" build="p"/>
      <p:bldP spid="166979" grpId="0" build="p"/>
      <p:bldP spid="166980" grpId="0" build="p"/>
      <p:bldP spid="166981" grpId="0" build="p"/>
      <p:bldP spid="166982" grpId="0" build="p"/>
      <p:bldP spid="16698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ctrTitle"/>
          </p:nvPr>
        </p:nvSpPr>
        <p:spPr>
          <a:xfrm>
            <a:off x="0" y="0"/>
            <a:ext cx="91440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rPr>
              <a:t>6.3.1  </a:t>
            </a:r>
            <a:r>
              <a:rPr kumimoji="0" lang="zh-CN" altLang="en-US" sz="3600" b="1" i="0" u="none" strike="noStrike" kern="0" cap="none" spc="0" normalizeH="0" baseline="0" noProof="0">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rPr>
              <a:t>遍历的定义</a:t>
            </a:r>
            <a:r>
              <a:rPr kumimoji="0" lang="en-US" altLang="zh-CN" sz="3600" b="1" i="0" u="none" strike="noStrike" kern="0" cap="none" spc="0" normalizeH="0" baseline="0" noProof="0">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rPr>
              <a:t>(2)</a:t>
            </a:r>
          </a:p>
        </p:txBody>
      </p:sp>
      <p:sp>
        <p:nvSpPr>
          <p:cNvPr id="402435" name="Text Box 3"/>
          <p:cNvSpPr txBox="1">
            <a:spLocks noChangeArrowheads="1"/>
          </p:cNvSpPr>
          <p:nvPr/>
        </p:nvSpPr>
        <p:spPr bwMode="auto">
          <a:xfrm>
            <a:off x="0" y="838200"/>
            <a:ext cx="9144000" cy="1174750"/>
          </a:xfrm>
          <a:prstGeom prst="rect">
            <a:avLst/>
          </a:prstGeom>
          <a:noFill/>
          <a:ln w="9525">
            <a:noFill/>
            <a:miter lim="800000"/>
          </a:ln>
          <a:effectLst/>
        </p:spPr>
        <p:txBody>
          <a:bodyPr>
            <a:spAutoFit/>
          </a:bodyPr>
          <a:lstStyle/>
          <a:p>
            <a:pPr marL="457200" marR="0" indent="-457200" defTabSz="914400" eaLnBrk="1" hangingPunct="1">
              <a:spcBef>
                <a:spcPct val="50000"/>
              </a:spcBef>
              <a:buClrTx/>
              <a:buSzTx/>
              <a:buFontTx/>
              <a:buNone/>
              <a:defRPr/>
            </a:pPr>
            <a:r>
              <a:rPr kumimoji="0" lang="en-US" altLang="zh-CN"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4.   </a:t>
            </a:r>
            <a:r>
              <a:rPr kumimoji="0" lang="zh-CN" altLang="en-US"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由遍历序列推出树</a:t>
            </a:r>
          </a:p>
          <a:p>
            <a:pPr marL="457200" marR="0" indent="-457200" defTabSz="914400" eaLnBrk="1" hangingPunct="1">
              <a:spcBef>
                <a:spcPct val="50000"/>
              </a:spcBef>
              <a:buClrTx/>
              <a:buSzTx/>
              <a:buFontTx/>
              <a:buNone/>
              <a:defRPr/>
            </a:pPr>
            <a:r>
              <a:rPr kumimoji="0" lang="zh-CN" altLang="en-US" sz="2600" b="1" kern="1200" cap="none" spc="0" normalizeH="0" baseline="0" noProof="0" dirty="0">
                <a:solidFill>
                  <a:srgbClr val="000000"/>
                </a:solidFill>
                <a:latin typeface="Arial" panose="020B0604020202020204" pitchFamily="34" charset="0"/>
                <a:ea typeface="宋体" panose="02010600030101010101" pitchFamily="2" charset="-122"/>
                <a:cs typeface="+mn-cs"/>
              </a:rPr>
              <a:t>（</a:t>
            </a:r>
            <a:r>
              <a:rPr kumimoji="0" lang="en-US" altLang="zh-CN" sz="2600" b="1" kern="1200" cap="none" spc="0" normalizeH="0" baseline="0" noProof="0" dirty="0">
                <a:solidFill>
                  <a:srgbClr val="000000"/>
                </a:solidFill>
                <a:latin typeface="Arial" panose="020B0604020202020204" pitchFamily="34" charset="0"/>
                <a:ea typeface="宋体" panose="02010600030101010101" pitchFamily="2" charset="-122"/>
                <a:cs typeface="+mn-cs"/>
              </a:rPr>
              <a:t>1</a:t>
            </a:r>
            <a:r>
              <a:rPr kumimoji="0" lang="zh-CN" altLang="en-US" sz="2600" b="1" kern="1200" cap="none" spc="0" normalizeH="0" baseline="0" noProof="0" dirty="0">
                <a:solidFill>
                  <a:srgbClr val="000000"/>
                </a:solidFill>
                <a:latin typeface="Arial" panose="020B0604020202020204" pitchFamily="34" charset="0"/>
                <a:ea typeface="宋体" panose="02010600030101010101" pitchFamily="2" charset="-122"/>
                <a:cs typeface="+mn-cs"/>
              </a:rPr>
              <a:t>）由先序遍历序列和中序遍历序列推导出树；</a:t>
            </a:r>
          </a:p>
        </p:txBody>
      </p:sp>
      <p:sp>
        <p:nvSpPr>
          <p:cNvPr id="402436" name="Text Box 4"/>
          <p:cNvSpPr txBox="1"/>
          <p:nvPr/>
        </p:nvSpPr>
        <p:spPr>
          <a:xfrm>
            <a:off x="228600" y="2286000"/>
            <a:ext cx="6781800" cy="10160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Pct val="100000"/>
              <a:buChar char="•"/>
            </a:pPr>
            <a:r>
              <a:rPr lang="zh-CN" altLang="en-US" sz="2400" dirty="0">
                <a:solidFill>
                  <a:srgbClr val="000000"/>
                </a:solidFill>
              </a:rPr>
              <a:t>原因：	</a:t>
            </a:r>
            <a:r>
              <a:rPr lang="zh-CN" altLang="en-US" sz="2400" b="0" dirty="0">
                <a:solidFill>
                  <a:srgbClr val="000000"/>
                </a:solidFill>
                <a:ea typeface="楷体_GB2312" pitchFamily="49" charset="-122"/>
              </a:rPr>
              <a:t>先序遍历序列</a:t>
            </a:r>
            <a:r>
              <a:rPr lang="zh-CN" altLang="en-US" sz="2400" b="0" dirty="0">
                <a:solidFill>
                  <a:srgbClr val="000000"/>
                </a:solidFill>
              </a:rPr>
              <a:t> 	</a:t>
            </a:r>
            <a:r>
              <a:rPr lang="en-US" altLang="zh-CN" sz="2400" b="0" dirty="0">
                <a:solidFill>
                  <a:srgbClr val="000000"/>
                </a:solidFill>
              </a:rPr>
              <a:t>D     L     R</a:t>
            </a:r>
          </a:p>
          <a:p>
            <a:pPr marL="457200" lvl="0" indent="-457200" eaLnBrk="1" hangingPunct="1">
              <a:spcBef>
                <a:spcPct val="50000"/>
              </a:spcBef>
              <a:buClrTx/>
              <a:buSzPct val="100000"/>
              <a:buNone/>
            </a:pPr>
            <a:r>
              <a:rPr lang="en-US" altLang="zh-CN" sz="2400" b="0" dirty="0">
                <a:solidFill>
                  <a:srgbClr val="000000"/>
                </a:solidFill>
              </a:rPr>
              <a:t>			</a:t>
            </a:r>
            <a:r>
              <a:rPr lang="zh-CN" altLang="en-US" sz="2400" b="0" dirty="0">
                <a:solidFill>
                  <a:srgbClr val="000000"/>
                </a:solidFill>
                <a:ea typeface="楷体_GB2312" pitchFamily="49" charset="-122"/>
              </a:rPr>
              <a:t>中序遍历序列</a:t>
            </a:r>
            <a:r>
              <a:rPr lang="zh-CN" altLang="en-US" sz="2400" b="0" dirty="0">
                <a:solidFill>
                  <a:srgbClr val="000000"/>
                </a:solidFill>
              </a:rPr>
              <a:t>	</a:t>
            </a:r>
            <a:r>
              <a:rPr lang="en-US" altLang="zh-CN" sz="2400" b="0" dirty="0">
                <a:solidFill>
                  <a:srgbClr val="000000"/>
                </a:solidFill>
              </a:rPr>
              <a:t>L     D     R </a:t>
            </a:r>
          </a:p>
        </p:txBody>
      </p:sp>
      <p:sp>
        <p:nvSpPr>
          <p:cNvPr id="402437" name="Line 5"/>
          <p:cNvSpPr/>
          <p:nvPr/>
        </p:nvSpPr>
        <p:spPr>
          <a:xfrm>
            <a:off x="4876800" y="2743200"/>
            <a:ext cx="304800" cy="0"/>
          </a:xfrm>
          <a:prstGeom prst="line">
            <a:avLst/>
          </a:prstGeom>
          <a:ln w="57150" cap="flat" cmpd="sng">
            <a:solidFill>
              <a:schemeClr val="tx1"/>
            </a:solidFill>
            <a:prstDash val="solid"/>
            <a:headEnd type="none" w="med" len="med"/>
            <a:tailEnd type="none" w="med" len="med"/>
          </a:ln>
        </p:spPr>
      </p:sp>
      <p:sp>
        <p:nvSpPr>
          <p:cNvPr id="402438" name="Line 6"/>
          <p:cNvSpPr/>
          <p:nvPr/>
        </p:nvSpPr>
        <p:spPr>
          <a:xfrm>
            <a:off x="5486400" y="3352800"/>
            <a:ext cx="304800" cy="0"/>
          </a:xfrm>
          <a:prstGeom prst="line">
            <a:avLst/>
          </a:prstGeom>
          <a:ln w="57150" cap="flat" cmpd="sng">
            <a:solidFill>
              <a:schemeClr val="tx1"/>
            </a:solidFill>
            <a:prstDash val="solid"/>
            <a:headEnd type="none" w="med" len="med"/>
            <a:tailEnd type="none" w="med" len="med"/>
          </a:ln>
        </p:spPr>
      </p:sp>
      <p:sp>
        <p:nvSpPr>
          <p:cNvPr id="402439" name="Rectangle 7"/>
          <p:cNvSpPr/>
          <p:nvPr/>
        </p:nvSpPr>
        <p:spPr>
          <a:xfrm>
            <a:off x="4706938" y="2889250"/>
            <a:ext cx="533400" cy="457200"/>
          </a:xfrm>
          <a:prstGeom prst="rect">
            <a:avLst/>
          </a:prstGeom>
          <a:noFill/>
          <a:ln w="38100" cap="flat" cmpd="sng">
            <a:solidFill>
              <a:srgbClr val="FF33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02440" name="Rectangle 8"/>
          <p:cNvSpPr/>
          <p:nvPr/>
        </p:nvSpPr>
        <p:spPr>
          <a:xfrm>
            <a:off x="5334000" y="2286000"/>
            <a:ext cx="533400" cy="457200"/>
          </a:xfrm>
          <a:prstGeom prst="rect">
            <a:avLst/>
          </a:prstGeom>
          <a:noFill/>
          <a:ln w="38100" cap="flat" cmpd="sng">
            <a:solidFill>
              <a:srgbClr val="FF33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02441" name="Text Box 9"/>
          <p:cNvSpPr txBox="1"/>
          <p:nvPr/>
        </p:nvSpPr>
        <p:spPr>
          <a:xfrm>
            <a:off x="304800" y="3733800"/>
            <a:ext cx="8458200" cy="10842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Pct val="100000"/>
              <a:buChar char="•"/>
            </a:pPr>
            <a:r>
              <a:rPr lang="zh-CN" altLang="en-US" sz="1800" dirty="0">
                <a:solidFill>
                  <a:srgbClr val="000000"/>
                </a:solidFill>
              </a:rPr>
              <a:t>例子：	</a:t>
            </a:r>
            <a:r>
              <a:rPr lang="zh-CN" altLang="en-US" sz="2600" b="0" dirty="0">
                <a:solidFill>
                  <a:srgbClr val="000000"/>
                </a:solidFill>
                <a:ea typeface="楷体_GB2312" pitchFamily="49" charset="-122"/>
              </a:rPr>
              <a:t>先序遍历序列</a:t>
            </a:r>
            <a:r>
              <a:rPr lang="zh-CN" altLang="en-US" sz="2600" b="0" dirty="0">
                <a:solidFill>
                  <a:srgbClr val="000000"/>
                </a:solidFill>
              </a:rPr>
              <a:t> 	 </a:t>
            </a:r>
            <a:r>
              <a:rPr lang="en-US" altLang="zh-CN" sz="2400" b="0" dirty="0">
                <a:solidFill>
                  <a:srgbClr val="000000"/>
                </a:solidFill>
              </a:rPr>
              <a:t>A  B D E G H I  J C F </a:t>
            </a:r>
            <a:r>
              <a:rPr lang="en-US" altLang="zh-CN" sz="2600" b="0" dirty="0">
                <a:solidFill>
                  <a:srgbClr val="000000"/>
                </a:solidFill>
              </a:rPr>
              <a:t>	</a:t>
            </a:r>
          </a:p>
          <a:p>
            <a:pPr marL="457200" lvl="0" indent="-457200" eaLnBrk="1" hangingPunct="1">
              <a:spcBef>
                <a:spcPct val="50000"/>
              </a:spcBef>
              <a:buClrTx/>
              <a:buSzPct val="100000"/>
              <a:buNone/>
            </a:pPr>
            <a:r>
              <a:rPr lang="en-US" altLang="zh-CN" sz="2600" b="0" dirty="0">
                <a:solidFill>
                  <a:srgbClr val="000000"/>
                </a:solidFill>
              </a:rPr>
              <a:t>			</a:t>
            </a:r>
            <a:r>
              <a:rPr lang="zh-CN" altLang="en-US" sz="2600" b="0" dirty="0">
                <a:solidFill>
                  <a:srgbClr val="000000"/>
                </a:solidFill>
                <a:ea typeface="楷体_GB2312" pitchFamily="49" charset="-122"/>
              </a:rPr>
              <a:t>中序遍历序列</a:t>
            </a:r>
            <a:r>
              <a:rPr lang="zh-CN" altLang="en-US" sz="2600" b="0" dirty="0">
                <a:solidFill>
                  <a:srgbClr val="000000"/>
                </a:solidFill>
              </a:rPr>
              <a:t>	 </a:t>
            </a:r>
            <a:r>
              <a:rPr lang="en-US" altLang="zh-CN" sz="2400" b="0" dirty="0">
                <a:solidFill>
                  <a:srgbClr val="000000"/>
                </a:solidFill>
              </a:rPr>
              <a:t>D B G EI H J  A  C F </a:t>
            </a:r>
          </a:p>
        </p:txBody>
      </p:sp>
      <p:sp>
        <p:nvSpPr>
          <p:cNvPr id="402442" name="Line 10"/>
          <p:cNvSpPr/>
          <p:nvPr/>
        </p:nvSpPr>
        <p:spPr>
          <a:xfrm>
            <a:off x="4953000" y="4267200"/>
            <a:ext cx="304800" cy="0"/>
          </a:xfrm>
          <a:prstGeom prst="line">
            <a:avLst/>
          </a:prstGeom>
          <a:ln w="57150" cap="flat" cmpd="sng">
            <a:solidFill>
              <a:schemeClr val="tx1"/>
            </a:solidFill>
            <a:prstDash val="solid"/>
            <a:headEnd type="none" w="med" len="med"/>
            <a:tailEnd type="none" w="med" len="med"/>
          </a:ln>
        </p:spPr>
      </p:sp>
      <p:sp>
        <p:nvSpPr>
          <p:cNvPr id="402443" name="Line 11"/>
          <p:cNvSpPr/>
          <p:nvPr/>
        </p:nvSpPr>
        <p:spPr>
          <a:xfrm>
            <a:off x="6867525" y="4824413"/>
            <a:ext cx="304800" cy="0"/>
          </a:xfrm>
          <a:prstGeom prst="line">
            <a:avLst/>
          </a:prstGeom>
          <a:ln w="57150" cap="flat" cmpd="sng">
            <a:solidFill>
              <a:schemeClr val="tx1"/>
            </a:solidFill>
            <a:prstDash val="solid"/>
            <a:headEnd type="none" w="med" len="med"/>
            <a:tailEnd type="none" w="med" len="med"/>
          </a:ln>
        </p:spPr>
      </p:sp>
      <p:sp>
        <p:nvSpPr>
          <p:cNvPr id="402444" name="Rectangle 12"/>
          <p:cNvSpPr/>
          <p:nvPr/>
        </p:nvSpPr>
        <p:spPr>
          <a:xfrm>
            <a:off x="4953000" y="4419600"/>
            <a:ext cx="1828800" cy="381000"/>
          </a:xfrm>
          <a:prstGeom prst="rect">
            <a:avLst/>
          </a:prstGeom>
          <a:noFill/>
          <a:ln w="38100" cap="flat" cmpd="sng">
            <a:solidFill>
              <a:srgbClr val="FF33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endParaRPr lang="zh-CN" altLang="zh-CN" sz="2400" b="0" dirty="0">
              <a:solidFill>
                <a:srgbClr val="FF3300"/>
              </a:solidFill>
            </a:endParaRPr>
          </a:p>
        </p:txBody>
      </p:sp>
      <p:sp>
        <p:nvSpPr>
          <p:cNvPr id="402445" name="Rectangle 13"/>
          <p:cNvSpPr/>
          <p:nvPr/>
        </p:nvSpPr>
        <p:spPr>
          <a:xfrm>
            <a:off x="7227888" y="4373563"/>
            <a:ext cx="609600" cy="381000"/>
          </a:xfrm>
          <a:prstGeom prst="rect">
            <a:avLst/>
          </a:prstGeom>
          <a:noFill/>
          <a:ln w="38100" cap="flat" cmpd="sng">
            <a:solidFill>
              <a:srgbClr val="008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endParaRPr lang="zh-CN" altLang="zh-CN" sz="1800" b="0" dirty="0">
              <a:solidFill>
                <a:srgbClr val="FF3300"/>
              </a:solidFill>
            </a:endParaRPr>
          </a:p>
        </p:txBody>
      </p:sp>
      <p:sp>
        <p:nvSpPr>
          <p:cNvPr id="402446" name="Line 14"/>
          <p:cNvSpPr/>
          <p:nvPr/>
        </p:nvSpPr>
        <p:spPr>
          <a:xfrm flipH="1">
            <a:off x="5715000" y="5486400"/>
            <a:ext cx="457200" cy="533400"/>
          </a:xfrm>
          <a:prstGeom prst="line">
            <a:avLst/>
          </a:prstGeom>
          <a:ln w="12700" cap="flat" cmpd="sng">
            <a:solidFill>
              <a:srgbClr val="00CC99"/>
            </a:solidFill>
            <a:prstDash val="solid"/>
            <a:headEnd type="none" w="med" len="med"/>
            <a:tailEnd type="none" w="med" len="med"/>
          </a:ln>
        </p:spPr>
      </p:sp>
      <p:grpSp>
        <p:nvGrpSpPr>
          <p:cNvPr id="2" name="Group 15"/>
          <p:cNvGrpSpPr/>
          <p:nvPr/>
        </p:nvGrpSpPr>
        <p:grpSpPr>
          <a:xfrm>
            <a:off x="6477000" y="5105400"/>
            <a:ext cx="787400" cy="396875"/>
            <a:chOff x="1259" y="1488"/>
            <a:chExt cx="496" cy="250"/>
          </a:xfrm>
        </p:grpSpPr>
        <p:sp>
          <p:nvSpPr>
            <p:cNvPr id="105498" name="Text Box 16"/>
            <p:cNvSpPr txBox="1"/>
            <p:nvPr/>
          </p:nvSpPr>
          <p:spPr>
            <a:xfrm>
              <a:off x="1488" y="1488"/>
              <a:ext cx="26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bt</a:t>
              </a:r>
            </a:p>
          </p:txBody>
        </p:sp>
        <p:sp>
          <p:nvSpPr>
            <p:cNvPr id="105499" name="Line 17"/>
            <p:cNvSpPr/>
            <p:nvPr/>
          </p:nvSpPr>
          <p:spPr>
            <a:xfrm flipH="1">
              <a:off x="1259" y="1528"/>
              <a:ext cx="288" cy="96"/>
            </a:xfrm>
            <a:prstGeom prst="line">
              <a:avLst/>
            </a:prstGeom>
            <a:ln w="25400" cap="flat" cmpd="sng">
              <a:solidFill>
                <a:srgbClr val="00CC99"/>
              </a:solidFill>
              <a:prstDash val="solid"/>
              <a:headEnd type="none" w="med" len="med"/>
              <a:tailEnd type="triangle" w="med" len="med"/>
            </a:ln>
          </p:spPr>
        </p:sp>
      </p:grpSp>
      <p:sp>
        <p:nvSpPr>
          <p:cNvPr id="402450" name="Line 18"/>
          <p:cNvSpPr/>
          <p:nvPr/>
        </p:nvSpPr>
        <p:spPr>
          <a:xfrm>
            <a:off x="6553200" y="5486400"/>
            <a:ext cx="457200" cy="533400"/>
          </a:xfrm>
          <a:prstGeom prst="line">
            <a:avLst/>
          </a:prstGeom>
          <a:ln w="12700" cap="flat" cmpd="sng">
            <a:solidFill>
              <a:srgbClr val="00CC99"/>
            </a:solidFill>
            <a:prstDash val="solid"/>
            <a:headEnd type="none" w="med" len="med"/>
            <a:tailEnd type="none" w="med" len="med"/>
          </a:ln>
        </p:spPr>
      </p:sp>
      <p:grpSp>
        <p:nvGrpSpPr>
          <p:cNvPr id="3" name="Group 19"/>
          <p:cNvGrpSpPr/>
          <p:nvPr/>
        </p:nvGrpSpPr>
        <p:grpSpPr>
          <a:xfrm>
            <a:off x="6172200" y="5181600"/>
            <a:ext cx="381000" cy="400050"/>
            <a:chOff x="1019" y="1564"/>
            <a:chExt cx="240" cy="252"/>
          </a:xfrm>
        </p:grpSpPr>
        <p:sp>
          <p:nvSpPr>
            <p:cNvPr id="105496" name="Oval 20"/>
            <p:cNvSpPr/>
            <p:nvPr/>
          </p:nvSpPr>
          <p:spPr>
            <a:xfrm>
              <a:off x="1019" y="1576"/>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5497" name="Text Box 21"/>
            <p:cNvSpPr txBox="1"/>
            <p:nvPr/>
          </p:nvSpPr>
          <p:spPr>
            <a:xfrm>
              <a:off x="1027" y="1564"/>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A</a:t>
              </a:r>
            </a:p>
          </p:txBody>
        </p:sp>
      </p:grpSp>
      <p:grpSp>
        <p:nvGrpSpPr>
          <p:cNvPr id="4" name="Group 22"/>
          <p:cNvGrpSpPr/>
          <p:nvPr/>
        </p:nvGrpSpPr>
        <p:grpSpPr>
          <a:xfrm>
            <a:off x="4876800" y="6003925"/>
            <a:ext cx="1447800" cy="473075"/>
            <a:chOff x="2832" y="3696"/>
            <a:chExt cx="912" cy="298"/>
          </a:xfrm>
        </p:grpSpPr>
        <p:sp>
          <p:nvSpPr>
            <p:cNvPr id="105494" name="Oval 23"/>
            <p:cNvSpPr/>
            <p:nvPr/>
          </p:nvSpPr>
          <p:spPr>
            <a:xfrm>
              <a:off x="2832" y="3696"/>
              <a:ext cx="912" cy="288"/>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5495" name="Text Box 24"/>
            <p:cNvSpPr txBox="1"/>
            <p:nvPr/>
          </p:nvSpPr>
          <p:spPr>
            <a:xfrm>
              <a:off x="2880" y="3744"/>
              <a:ext cx="864"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DBGEIHJ</a:t>
              </a:r>
            </a:p>
          </p:txBody>
        </p:sp>
      </p:grpSp>
      <p:grpSp>
        <p:nvGrpSpPr>
          <p:cNvPr id="5" name="Group 25"/>
          <p:cNvGrpSpPr/>
          <p:nvPr/>
        </p:nvGrpSpPr>
        <p:grpSpPr>
          <a:xfrm>
            <a:off x="6477000" y="6003925"/>
            <a:ext cx="1447800" cy="473075"/>
            <a:chOff x="2832" y="3696"/>
            <a:chExt cx="912" cy="298"/>
          </a:xfrm>
        </p:grpSpPr>
        <p:sp>
          <p:nvSpPr>
            <p:cNvPr id="105492" name="Oval 26"/>
            <p:cNvSpPr/>
            <p:nvPr/>
          </p:nvSpPr>
          <p:spPr>
            <a:xfrm>
              <a:off x="2832" y="3696"/>
              <a:ext cx="912" cy="288"/>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5493" name="Text Box 27"/>
            <p:cNvSpPr txBox="1"/>
            <p:nvPr/>
          </p:nvSpPr>
          <p:spPr>
            <a:xfrm>
              <a:off x="2880" y="3744"/>
              <a:ext cx="864"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rPr>
                <a:t>CF</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2436"/>
                                        </p:tgtEl>
                                        <p:attrNameLst>
                                          <p:attrName>style.visibility</p:attrName>
                                        </p:attrNameLst>
                                      </p:cBhvr>
                                      <p:to>
                                        <p:strVal val="visible"/>
                                      </p:to>
                                    </p:set>
                                    <p:anim calcmode="lin" valueType="num">
                                      <p:cBhvr additive="base">
                                        <p:cTn id="7" dur="500" fill="hold"/>
                                        <p:tgtEl>
                                          <p:spTgt spid="402436"/>
                                        </p:tgtEl>
                                        <p:attrNameLst>
                                          <p:attrName>ppt_x</p:attrName>
                                        </p:attrNameLst>
                                      </p:cBhvr>
                                      <p:tavLst>
                                        <p:tav tm="0">
                                          <p:val>
                                            <p:strVal val="0-#ppt_w/2"/>
                                          </p:val>
                                        </p:tav>
                                        <p:tav tm="100000">
                                          <p:val>
                                            <p:strVal val="#ppt_x"/>
                                          </p:val>
                                        </p:tav>
                                      </p:tavLst>
                                    </p:anim>
                                    <p:anim calcmode="lin" valueType="num">
                                      <p:cBhvr additive="base">
                                        <p:cTn id="8" dur="500" fill="hold"/>
                                        <p:tgtEl>
                                          <p:spTgt spid="4024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402437"/>
                                        </p:tgtEl>
                                        <p:attrNameLst>
                                          <p:attrName>style.visibility</p:attrName>
                                        </p:attrNameLst>
                                      </p:cBhvr>
                                      <p:to>
                                        <p:strVal val="visible"/>
                                      </p:to>
                                    </p:set>
                                    <p:animEffect transition="in" filter="box(out)">
                                      <p:cBhvr>
                                        <p:cTn id="13" dur="500"/>
                                        <p:tgtEl>
                                          <p:spTgt spid="402437"/>
                                        </p:tgtEl>
                                      </p:cBhvr>
                                    </p:animEffect>
                                  </p:childTnLst>
                                  <p:subTnLst>
                                    <p:audio>
                                      <p:cMediaNode>
                                        <p:cTn display="0" masterRel="sameClick">
                                          <p:stCondLst>
                                            <p:cond evt="begin" delay="0">
                                              <p:tn val="11"/>
                                            </p:cond>
                                          </p:stCondLst>
                                          <p:endCondLst>
                                            <p:cond evt="onStopAudio" delay="0">
                                              <p:tgtEl>
                                                <p:sldTgt/>
                                              </p:tgtEl>
                                            </p:cond>
                                          </p:endCondLst>
                                        </p:cTn>
                                        <p:tgtEl>
                                          <p:sndTgt r:embed="rId2" name="type.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402438"/>
                                        </p:tgtEl>
                                        <p:attrNameLst>
                                          <p:attrName>style.visibility</p:attrName>
                                        </p:attrNameLst>
                                      </p:cBhvr>
                                      <p:to>
                                        <p:strVal val="visible"/>
                                      </p:to>
                                    </p:set>
                                    <p:animEffect transition="in" filter="box(out)">
                                      <p:cBhvr>
                                        <p:cTn id="18" dur="500"/>
                                        <p:tgtEl>
                                          <p:spTgt spid="402438"/>
                                        </p:tgtEl>
                                      </p:cBhvr>
                                    </p:animEffect>
                                  </p:childTnLst>
                                  <p:subTnLst>
                                    <p:audio>
                                      <p:cMediaNode>
                                        <p:cTn display="0" masterRel="sameClick">
                                          <p:stCondLst>
                                            <p:cond evt="begin" delay="0">
                                              <p:tn val="16"/>
                                            </p:cond>
                                          </p:stCondLst>
                                          <p:endCondLst>
                                            <p:cond evt="onStopAudio" delay="0">
                                              <p:tgtEl>
                                                <p:sldTgt/>
                                              </p:tgtEl>
                                            </p:cond>
                                          </p:endCondLst>
                                        </p:cTn>
                                        <p:tgtEl>
                                          <p:sndTgt r:embed="rId2" name="type.wav"/>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2439"/>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2440"/>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02441"/>
                                        </p:tgtEl>
                                        <p:attrNameLst>
                                          <p:attrName>style.visibility</p:attrName>
                                        </p:attrNameLst>
                                      </p:cBhvr>
                                      <p:to>
                                        <p:strVal val="visible"/>
                                      </p:to>
                                    </p:set>
                                    <p:anim calcmode="lin" valueType="num">
                                      <p:cBhvr additive="base">
                                        <p:cTn id="31" dur="500" fill="hold"/>
                                        <p:tgtEl>
                                          <p:spTgt spid="402441"/>
                                        </p:tgtEl>
                                        <p:attrNameLst>
                                          <p:attrName>ppt_x</p:attrName>
                                        </p:attrNameLst>
                                      </p:cBhvr>
                                      <p:tavLst>
                                        <p:tav tm="0">
                                          <p:val>
                                            <p:strVal val="0-#ppt_w/2"/>
                                          </p:val>
                                        </p:tav>
                                        <p:tav tm="100000">
                                          <p:val>
                                            <p:strVal val="#ppt_x"/>
                                          </p:val>
                                        </p:tav>
                                      </p:tavLst>
                                    </p:anim>
                                    <p:anim calcmode="lin" valueType="num">
                                      <p:cBhvr additive="base">
                                        <p:cTn id="32" dur="500" fill="hold"/>
                                        <p:tgtEl>
                                          <p:spTgt spid="40244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02442"/>
                                        </p:tgtEl>
                                        <p:attrNameLst>
                                          <p:attrName>style.visibility</p:attrName>
                                        </p:attrNameLst>
                                      </p:cBhvr>
                                      <p:to>
                                        <p:strVal val="visible"/>
                                      </p:to>
                                    </p:set>
                                    <p:animEffect transition="in" filter="box(in)">
                                      <p:cBhvr>
                                        <p:cTn id="37" dur="500"/>
                                        <p:tgtEl>
                                          <p:spTgt spid="402442"/>
                                        </p:tgtEl>
                                      </p:cBhvr>
                                    </p:animEffect>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402443"/>
                                        </p:tgtEl>
                                        <p:attrNameLst>
                                          <p:attrName>style.visibility</p:attrName>
                                        </p:attrNameLst>
                                      </p:cBhvr>
                                      <p:to>
                                        <p:strVal val="visible"/>
                                      </p:to>
                                    </p:set>
                                    <p:animEffect transition="in" filter="box(in)">
                                      <p:cBhvr>
                                        <p:cTn id="42" dur="500"/>
                                        <p:tgtEl>
                                          <p:spTgt spid="402443"/>
                                        </p:tgtEl>
                                      </p:cBhvr>
                                    </p:animEffect>
                                  </p:childTnLst>
                                  <p:subTnLst>
                                    <p:audio>
                                      <p:cMediaNode>
                                        <p:cTn display="0" masterRel="sameClick">
                                          <p:stCondLst>
                                            <p:cond evt="begin" delay="0">
                                              <p:tn val="40"/>
                                            </p:cond>
                                          </p:stCondLst>
                                          <p:endCondLst>
                                            <p:cond evt="onStopAudio" delay="0">
                                              <p:tgtEl>
                                                <p:sldTgt/>
                                              </p:tgtEl>
                                            </p:cond>
                                          </p:endCondLst>
                                        </p:cTn>
                                        <p:tgtEl>
                                          <p:sndTgt r:embed="rId2" name="type.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402444"/>
                                        </p:tgtEl>
                                        <p:attrNameLst>
                                          <p:attrName>style.visibility</p:attrName>
                                        </p:attrNameLst>
                                      </p:cBhvr>
                                      <p:to>
                                        <p:strVal val="visible"/>
                                      </p:to>
                                    </p:set>
                                    <p:animEffect transition="in" filter="box(out)">
                                      <p:cBhvr>
                                        <p:cTn id="47" dur="500"/>
                                        <p:tgtEl>
                                          <p:spTgt spid="402444"/>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402445"/>
                                        </p:tgtEl>
                                        <p:attrNameLst>
                                          <p:attrName>style.visibility</p:attrName>
                                        </p:attrNameLst>
                                      </p:cBhvr>
                                      <p:to>
                                        <p:strVal val="visible"/>
                                      </p:to>
                                    </p:set>
                                    <p:animEffect transition="in" filter="box(out)">
                                      <p:cBhvr>
                                        <p:cTn id="52" dur="500"/>
                                        <p:tgtEl>
                                          <p:spTgt spid="402445"/>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additive="base">
                                        <p:cTn id="57" dur="500" fill="hold"/>
                                        <p:tgtEl>
                                          <p:spTgt spid="3"/>
                                        </p:tgtEl>
                                        <p:attrNameLst>
                                          <p:attrName>ppt_x</p:attrName>
                                        </p:attrNameLst>
                                      </p:cBhvr>
                                      <p:tavLst>
                                        <p:tav tm="0">
                                          <p:val>
                                            <p:strVal val="#ppt_x"/>
                                          </p:val>
                                        </p:tav>
                                        <p:tav tm="100000">
                                          <p:val>
                                            <p:strVal val="#ppt_x"/>
                                          </p:val>
                                        </p:tav>
                                      </p:tavLst>
                                    </p:anim>
                                    <p:anim calcmode="lin" valueType="num">
                                      <p:cBhvr additive="base">
                                        <p:cTn id="5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additive="base">
                                        <p:cTn id="63" dur="500" fill="hold"/>
                                        <p:tgtEl>
                                          <p:spTgt spid="2"/>
                                        </p:tgtEl>
                                        <p:attrNameLst>
                                          <p:attrName>ppt_x</p:attrName>
                                        </p:attrNameLst>
                                      </p:cBhvr>
                                      <p:tavLst>
                                        <p:tav tm="0">
                                          <p:val>
                                            <p:strVal val="1+#ppt_w/2"/>
                                          </p:val>
                                        </p:tav>
                                        <p:tav tm="100000">
                                          <p:val>
                                            <p:strVal val="#ppt_x"/>
                                          </p:val>
                                        </p:tav>
                                      </p:tavLst>
                                    </p:anim>
                                    <p:anim calcmode="lin" valueType="num">
                                      <p:cBhvr additive="base">
                                        <p:cTn id="6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nodeType="clickEffect">
                                  <p:stCondLst>
                                    <p:cond delay="0"/>
                                  </p:stCondLst>
                                  <p:childTnLst>
                                    <p:set>
                                      <p:cBhvr>
                                        <p:cTn id="68" dur="1" fill="hold">
                                          <p:stCondLst>
                                            <p:cond delay="0"/>
                                          </p:stCondLst>
                                        </p:cTn>
                                        <p:tgtEl>
                                          <p:spTgt spid="402446"/>
                                        </p:tgtEl>
                                        <p:attrNameLst>
                                          <p:attrName>style.visibility</p:attrName>
                                        </p:attrNameLst>
                                      </p:cBhvr>
                                      <p:to>
                                        <p:strVal val="visible"/>
                                      </p:to>
                                    </p:set>
                                    <p:anim calcmode="lin" valueType="num">
                                      <p:cBhvr additive="base">
                                        <p:cTn id="69" dur="500" fill="hold"/>
                                        <p:tgtEl>
                                          <p:spTgt spid="402446"/>
                                        </p:tgtEl>
                                        <p:attrNameLst>
                                          <p:attrName>ppt_x</p:attrName>
                                        </p:attrNameLst>
                                      </p:cBhvr>
                                      <p:tavLst>
                                        <p:tav tm="0">
                                          <p:val>
                                            <p:strVal val="0-#ppt_w/2"/>
                                          </p:val>
                                        </p:tav>
                                        <p:tav tm="100000">
                                          <p:val>
                                            <p:strVal val="#ppt_x"/>
                                          </p:val>
                                        </p:tav>
                                      </p:tavLst>
                                    </p:anim>
                                    <p:anim calcmode="lin" valueType="num">
                                      <p:cBhvr additive="base">
                                        <p:cTn id="70" dur="500" fill="hold"/>
                                        <p:tgtEl>
                                          <p:spTgt spid="402446"/>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nodeType="clickEffect">
                                  <p:stCondLst>
                                    <p:cond delay="0"/>
                                  </p:stCondLst>
                                  <p:childTnLst>
                                    <p:set>
                                      <p:cBhvr>
                                        <p:cTn id="74" dur="1" fill="hold">
                                          <p:stCondLst>
                                            <p:cond delay="0"/>
                                          </p:stCondLst>
                                        </p:cTn>
                                        <p:tgtEl>
                                          <p:spTgt spid="4"/>
                                        </p:tgtEl>
                                        <p:attrNameLst>
                                          <p:attrName>style.visibility</p:attrName>
                                        </p:attrNameLst>
                                      </p:cBhvr>
                                      <p:to>
                                        <p:strVal val="visible"/>
                                      </p:to>
                                    </p:set>
                                    <p:anim calcmode="lin" valueType="num">
                                      <p:cBhvr additive="base">
                                        <p:cTn id="75" dur="500" fill="hold"/>
                                        <p:tgtEl>
                                          <p:spTgt spid="4"/>
                                        </p:tgtEl>
                                        <p:attrNameLst>
                                          <p:attrName>ppt_x</p:attrName>
                                        </p:attrNameLst>
                                      </p:cBhvr>
                                      <p:tavLst>
                                        <p:tav tm="0">
                                          <p:val>
                                            <p:strVal val="0-#ppt_w/2"/>
                                          </p:val>
                                        </p:tav>
                                        <p:tav tm="100000">
                                          <p:val>
                                            <p:strVal val="#ppt_x"/>
                                          </p:val>
                                        </p:tav>
                                      </p:tavLst>
                                    </p:anim>
                                    <p:anim calcmode="lin" valueType="num">
                                      <p:cBhvr additive="base">
                                        <p:cTn id="7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nodeType="clickEffect">
                                  <p:stCondLst>
                                    <p:cond delay="0"/>
                                  </p:stCondLst>
                                  <p:childTnLst>
                                    <p:set>
                                      <p:cBhvr>
                                        <p:cTn id="80" dur="1" fill="hold">
                                          <p:stCondLst>
                                            <p:cond delay="0"/>
                                          </p:stCondLst>
                                        </p:cTn>
                                        <p:tgtEl>
                                          <p:spTgt spid="402450"/>
                                        </p:tgtEl>
                                        <p:attrNameLst>
                                          <p:attrName>style.visibility</p:attrName>
                                        </p:attrNameLst>
                                      </p:cBhvr>
                                      <p:to>
                                        <p:strVal val="visible"/>
                                      </p:to>
                                    </p:set>
                                    <p:anim calcmode="lin" valueType="num">
                                      <p:cBhvr additive="base">
                                        <p:cTn id="81" dur="500" fill="hold"/>
                                        <p:tgtEl>
                                          <p:spTgt spid="402450"/>
                                        </p:tgtEl>
                                        <p:attrNameLst>
                                          <p:attrName>ppt_x</p:attrName>
                                        </p:attrNameLst>
                                      </p:cBhvr>
                                      <p:tavLst>
                                        <p:tav tm="0">
                                          <p:val>
                                            <p:strVal val="1+#ppt_w/2"/>
                                          </p:val>
                                        </p:tav>
                                        <p:tav tm="100000">
                                          <p:val>
                                            <p:strVal val="#ppt_x"/>
                                          </p:val>
                                        </p:tav>
                                      </p:tavLst>
                                    </p:anim>
                                    <p:anim calcmode="lin" valueType="num">
                                      <p:cBhvr additive="base">
                                        <p:cTn id="82" dur="500" fill="hold"/>
                                        <p:tgtEl>
                                          <p:spTgt spid="402450"/>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nodeType="clickEffect">
                                  <p:stCondLst>
                                    <p:cond delay="0"/>
                                  </p:stCondLst>
                                  <p:childTnLst>
                                    <p:set>
                                      <p:cBhvr>
                                        <p:cTn id="86" dur="1" fill="hold">
                                          <p:stCondLst>
                                            <p:cond delay="0"/>
                                          </p:stCondLst>
                                        </p:cTn>
                                        <p:tgtEl>
                                          <p:spTgt spid="5"/>
                                        </p:tgtEl>
                                        <p:attrNameLst>
                                          <p:attrName>style.visibility</p:attrName>
                                        </p:attrNameLst>
                                      </p:cBhvr>
                                      <p:to>
                                        <p:strVal val="visible"/>
                                      </p:to>
                                    </p:set>
                                    <p:anim calcmode="lin" valueType="num">
                                      <p:cBhvr additive="base">
                                        <p:cTn id="87" dur="500" fill="hold"/>
                                        <p:tgtEl>
                                          <p:spTgt spid="5"/>
                                        </p:tgtEl>
                                        <p:attrNameLst>
                                          <p:attrName>ppt_x</p:attrName>
                                        </p:attrNameLst>
                                      </p:cBhvr>
                                      <p:tavLst>
                                        <p:tav tm="0">
                                          <p:val>
                                            <p:strVal val="1+#ppt_w/2"/>
                                          </p:val>
                                        </p:tav>
                                        <p:tav tm="100000">
                                          <p:val>
                                            <p:strVal val="#ppt_x"/>
                                          </p:val>
                                        </p:tav>
                                      </p:tavLst>
                                    </p:anim>
                                    <p:anim calcmode="lin" valueType="num">
                                      <p:cBhvr additive="base">
                                        <p:cTn id="8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6" grpId="0"/>
      <p:bldP spid="402439" grpId="0" animBg="1"/>
      <p:bldP spid="402440" grpId="0" animBg="1"/>
      <p:bldP spid="402441" grpId="0"/>
      <p:bldP spid="402444" grpId="0" animBg="1"/>
      <p:bldP spid="40244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ctrTitle"/>
          </p:nvPr>
        </p:nvSpPr>
        <p:spPr>
          <a:xfrm>
            <a:off x="0" y="0"/>
            <a:ext cx="91440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4.   </a:t>
            </a:r>
            <a:r>
              <a:rPr kumimoji="0" lang="zh-CN" altLang="en-US" sz="36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由遍历序列推导出树</a:t>
            </a:r>
          </a:p>
        </p:txBody>
      </p:sp>
      <p:sp>
        <p:nvSpPr>
          <p:cNvPr id="106499" name="Text Box 3"/>
          <p:cNvSpPr txBox="1"/>
          <p:nvPr/>
        </p:nvSpPr>
        <p:spPr>
          <a:xfrm>
            <a:off x="0" y="990600"/>
            <a:ext cx="9144000" cy="4889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Pct val="100000"/>
              <a:buNone/>
            </a:pPr>
            <a:r>
              <a:rPr lang="zh-CN" altLang="en-US" sz="2600" dirty="0">
                <a:solidFill>
                  <a:srgbClr val="000000"/>
                </a:solidFill>
              </a:rPr>
              <a:t>（</a:t>
            </a:r>
            <a:r>
              <a:rPr lang="en-US" altLang="zh-CN" sz="2600" dirty="0">
                <a:solidFill>
                  <a:srgbClr val="000000"/>
                </a:solidFill>
              </a:rPr>
              <a:t>1</a:t>
            </a:r>
            <a:r>
              <a:rPr lang="zh-CN" altLang="en-US" sz="2600" dirty="0">
                <a:solidFill>
                  <a:srgbClr val="000000"/>
                </a:solidFill>
              </a:rPr>
              <a:t>）由先序遍历序列和中序遍历序列推导出树；</a:t>
            </a:r>
          </a:p>
        </p:txBody>
      </p:sp>
      <p:sp>
        <p:nvSpPr>
          <p:cNvPr id="403460" name="Rectangle 4"/>
          <p:cNvSpPr/>
          <p:nvPr/>
        </p:nvSpPr>
        <p:spPr>
          <a:xfrm>
            <a:off x="4648200" y="2286000"/>
            <a:ext cx="381000" cy="381000"/>
          </a:xfrm>
          <a:prstGeom prst="rect">
            <a:avLst/>
          </a:prstGeom>
          <a:noFill/>
          <a:ln w="38100" cap="flat" cmpd="sng">
            <a:solidFill>
              <a:srgbClr val="FF33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endParaRPr lang="zh-CN" altLang="zh-CN" sz="1800" b="0" dirty="0">
              <a:solidFill>
                <a:srgbClr val="FF3300"/>
              </a:solidFill>
            </a:endParaRPr>
          </a:p>
        </p:txBody>
      </p:sp>
      <p:sp>
        <p:nvSpPr>
          <p:cNvPr id="403461" name="Rectangle 5"/>
          <p:cNvSpPr/>
          <p:nvPr/>
        </p:nvSpPr>
        <p:spPr>
          <a:xfrm>
            <a:off x="5257800" y="2286000"/>
            <a:ext cx="1219200" cy="381000"/>
          </a:xfrm>
          <a:prstGeom prst="rect">
            <a:avLst/>
          </a:prstGeom>
          <a:noFill/>
          <a:ln w="38100" cap="flat" cmpd="sng">
            <a:solidFill>
              <a:srgbClr val="008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endParaRPr lang="zh-CN" altLang="zh-CN" sz="1800" b="0" dirty="0">
              <a:solidFill>
                <a:srgbClr val="FF3300"/>
              </a:solidFill>
            </a:endParaRPr>
          </a:p>
        </p:txBody>
      </p:sp>
      <p:grpSp>
        <p:nvGrpSpPr>
          <p:cNvPr id="106502" name="Group 6"/>
          <p:cNvGrpSpPr/>
          <p:nvPr/>
        </p:nvGrpSpPr>
        <p:grpSpPr>
          <a:xfrm>
            <a:off x="4495800" y="2997200"/>
            <a:ext cx="3048000" cy="1371600"/>
            <a:chOff x="2832" y="1978"/>
            <a:chExt cx="1920" cy="864"/>
          </a:xfrm>
        </p:grpSpPr>
        <p:grpSp>
          <p:nvGrpSpPr>
            <p:cNvPr id="106539" name="Group 7"/>
            <p:cNvGrpSpPr/>
            <p:nvPr/>
          </p:nvGrpSpPr>
          <p:grpSpPr>
            <a:xfrm>
              <a:off x="2832" y="2544"/>
              <a:ext cx="912" cy="298"/>
              <a:chOff x="2832" y="3696"/>
              <a:chExt cx="912" cy="298"/>
            </a:xfrm>
          </p:grpSpPr>
          <p:sp>
            <p:nvSpPr>
              <p:cNvPr id="106553" name="Oval 8"/>
              <p:cNvSpPr/>
              <p:nvPr/>
            </p:nvSpPr>
            <p:spPr>
              <a:xfrm>
                <a:off x="2832" y="3696"/>
                <a:ext cx="912" cy="288"/>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6554" name="Text Box 9"/>
              <p:cNvSpPr txBox="1"/>
              <p:nvPr/>
            </p:nvSpPr>
            <p:spPr>
              <a:xfrm>
                <a:off x="2880" y="3744"/>
                <a:ext cx="864"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DBGEIHJ</a:t>
                </a:r>
              </a:p>
            </p:txBody>
          </p:sp>
        </p:grpSp>
        <p:grpSp>
          <p:nvGrpSpPr>
            <p:cNvPr id="106540" name="Group 10"/>
            <p:cNvGrpSpPr/>
            <p:nvPr/>
          </p:nvGrpSpPr>
          <p:grpSpPr>
            <a:xfrm>
              <a:off x="3360" y="1978"/>
              <a:ext cx="1392" cy="864"/>
              <a:chOff x="3360" y="1978"/>
              <a:chExt cx="1392" cy="864"/>
            </a:xfrm>
          </p:grpSpPr>
          <p:grpSp>
            <p:nvGrpSpPr>
              <p:cNvPr id="106541" name="Group 11"/>
              <p:cNvGrpSpPr/>
              <p:nvPr/>
            </p:nvGrpSpPr>
            <p:grpSpPr>
              <a:xfrm>
                <a:off x="3360" y="1978"/>
                <a:ext cx="976" cy="576"/>
                <a:chOff x="3600" y="3216"/>
                <a:chExt cx="976" cy="576"/>
              </a:xfrm>
            </p:grpSpPr>
            <p:sp>
              <p:nvSpPr>
                <p:cNvPr id="106545" name="Line 12"/>
                <p:cNvSpPr/>
                <p:nvPr/>
              </p:nvSpPr>
              <p:spPr>
                <a:xfrm flipH="1">
                  <a:off x="3600" y="3456"/>
                  <a:ext cx="288" cy="336"/>
                </a:xfrm>
                <a:prstGeom prst="line">
                  <a:avLst/>
                </a:prstGeom>
                <a:ln w="12700" cap="flat" cmpd="sng">
                  <a:solidFill>
                    <a:srgbClr val="00CC99"/>
                  </a:solidFill>
                  <a:prstDash val="solid"/>
                  <a:headEnd type="none" w="med" len="med"/>
                  <a:tailEnd type="none" w="med" len="med"/>
                </a:ln>
              </p:spPr>
            </p:sp>
            <p:grpSp>
              <p:nvGrpSpPr>
                <p:cNvPr id="106546" name="Group 13"/>
                <p:cNvGrpSpPr/>
                <p:nvPr/>
              </p:nvGrpSpPr>
              <p:grpSpPr>
                <a:xfrm>
                  <a:off x="4080" y="3216"/>
                  <a:ext cx="496" cy="250"/>
                  <a:chOff x="1259" y="1488"/>
                  <a:chExt cx="496" cy="250"/>
                </a:xfrm>
              </p:grpSpPr>
              <p:sp>
                <p:nvSpPr>
                  <p:cNvPr id="106551" name="Text Box 14"/>
                  <p:cNvSpPr txBox="1"/>
                  <p:nvPr/>
                </p:nvSpPr>
                <p:spPr>
                  <a:xfrm>
                    <a:off x="1488" y="1488"/>
                    <a:ext cx="26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bt</a:t>
                    </a:r>
                  </a:p>
                </p:txBody>
              </p:sp>
              <p:sp>
                <p:nvSpPr>
                  <p:cNvPr id="106552" name="Line 15"/>
                  <p:cNvSpPr/>
                  <p:nvPr/>
                </p:nvSpPr>
                <p:spPr>
                  <a:xfrm flipH="1">
                    <a:off x="1259" y="1528"/>
                    <a:ext cx="288" cy="96"/>
                  </a:xfrm>
                  <a:prstGeom prst="line">
                    <a:avLst/>
                  </a:prstGeom>
                  <a:ln w="25400" cap="flat" cmpd="sng">
                    <a:solidFill>
                      <a:srgbClr val="00CC99"/>
                    </a:solidFill>
                    <a:prstDash val="solid"/>
                    <a:headEnd type="none" w="med" len="med"/>
                    <a:tailEnd type="triangle" w="med" len="med"/>
                  </a:ln>
                </p:spPr>
              </p:sp>
            </p:grpSp>
            <p:sp>
              <p:nvSpPr>
                <p:cNvPr id="106547" name="Line 16"/>
                <p:cNvSpPr/>
                <p:nvPr/>
              </p:nvSpPr>
              <p:spPr>
                <a:xfrm>
                  <a:off x="4128" y="3456"/>
                  <a:ext cx="288" cy="336"/>
                </a:xfrm>
                <a:prstGeom prst="line">
                  <a:avLst/>
                </a:prstGeom>
                <a:ln w="12700" cap="flat" cmpd="sng">
                  <a:solidFill>
                    <a:srgbClr val="00CC99"/>
                  </a:solidFill>
                  <a:prstDash val="solid"/>
                  <a:headEnd type="none" w="med" len="med"/>
                  <a:tailEnd type="none" w="med" len="med"/>
                </a:ln>
              </p:spPr>
            </p:sp>
            <p:grpSp>
              <p:nvGrpSpPr>
                <p:cNvPr id="106548" name="Group 17"/>
                <p:cNvGrpSpPr/>
                <p:nvPr/>
              </p:nvGrpSpPr>
              <p:grpSpPr>
                <a:xfrm>
                  <a:off x="3888" y="3264"/>
                  <a:ext cx="240" cy="252"/>
                  <a:chOff x="1019" y="1564"/>
                  <a:chExt cx="240" cy="252"/>
                </a:xfrm>
              </p:grpSpPr>
              <p:sp>
                <p:nvSpPr>
                  <p:cNvPr id="106549" name="Oval 18"/>
                  <p:cNvSpPr/>
                  <p:nvPr/>
                </p:nvSpPr>
                <p:spPr>
                  <a:xfrm>
                    <a:off x="1019" y="1576"/>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6550" name="Text Box 19"/>
                  <p:cNvSpPr txBox="1"/>
                  <p:nvPr/>
                </p:nvSpPr>
                <p:spPr>
                  <a:xfrm>
                    <a:off x="1027" y="1564"/>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A</a:t>
                    </a:r>
                  </a:p>
                </p:txBody>
              </p:sp>
            </p:grpSp>
          </p:grpSp>
          <p:grpSp>
            <p:nvGrpSpPr>
              <p:cNvPr id="106542" name="Group 20"/>
              <p:cNvGrpSpPr/>
              <p:nvPr/>
            </p:nvGrpSpPr>
            <p:grpSpPr>
              <a:xfrm>
                <a:off x="3840" y="2544"/>
                <a:ext cx="912" cy="298"/>
                <a:chOff x="2832" y="3696"/>
                <a:chExt cx="912" cy="298"/>
              </a:xfrm>
            </p:grpSpPr>
            <p:sp>
              <p:nvSpPr>
                <p:cNvPr id="106543" name="Oval 21"/>
                <p:cNvSpPr/>
                <p:nvPr/>
              </p:nvSpPr>
              <p:spPr>
                <a:xfrm>
                  <a:off x="2832" y="3696"/>
                  <a:ext cx="912" cy="288"/>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6544" name="Text Box 22"/>
                <p:cNvSpPr txBox="1"/>
                <p:nvPr/>
              </p:nvSpPr>
              <p:spPr>
                <a:xfrm>
                  <a:off x="2880" y="3744"/>
                  <a:ext cx="864"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rPr>
                    <a:t>CF</a:t>
                  </a:r>
                </a:p>
              </p:txBody>
            </p:sp>
          </p:grpSp>
        </p:grpSp>
      </p:grpSp>
      <p:grpSp>
        <p:nvGrpSpPr>
          <p:cNvPr id="106503" name="Group 23"/>
          <p:cNvGrpSpPr/>
          <p:nvPr/>
        </p:nvGrpSpPr>
        <p:grpSpPr>
          <a:xfrm>
            <a:off x="0" y="1524000"/>
            <a:ext cx="8458200" cy="1160463"/>
            <a:chOff x="0" y="960"/>
            <a:chExt cx="5328" cy="731"/>
          </a:xfrm>
        </p:grpSpPr>
        <p:sp>
          <p:nvSpPr>
            <p:cNvPr id="106535" name="Text Box 24"/>
            <p:cNvSpPr txBox="1"/>
            <p:nvPr/>
          </p:nvSpPr>
          <p:spPr>
            <a:xfrm>
              <a:off x="0" y="1008"/>
              <a:ext cx="5328" cy="68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Pct val="100000"/>
                <a:buChar char="•"/>
              </a:pPr>
              <a:r>
                <a:rPr lang="zh-CN" altLang="en-US" sz="1800" dirty="0">
                  <a:solidFill>
                    <a:srgbClr val="000000"/>
                  </a:solidFill>
                </a:rPr>
                <a:t>例子：	</a:t>
              </a:r>
              <a:r>
                <a:rPr lang="zh-CN" altLang="en-US" sz="2600" b="0" dirty="0">
                  <a:solidFill>
                    <a:srgbClr val="000000"/>
                  </a:solidFill>
                </a:rPr>
                <a:t>先序遍历序列 	 </a:t>
              </a:r>
              <a:r>
                <a:rPr lang="en-US" altLang="zh-CN" sz="1800" b="0" dirty="0">
                  <a:solidFill>
                    <a:srgbClr val="000000"/>
                  </a:solidFill>
                </a:rPr>
                <a:t>A  B D E G H I  J C F </a:t>
              </a:r>
              <a:r>
                <a:rPr lang="en-US" altLang="zh-CN" sz="2600" b="0" dirty="0">
                  <a:solidFill>
                    <a:srgbClr val="000000"/>
                  </a:solidFill>
                </a:rPr>
                <a:t>	</a:t>
              </a:r>
            </a:p>
            <a:p>
              <a:pPr marL="457200" lvl="0" indent="-457200" eaLnBrk="1" hangingPunct="1">
                <a:spcBef>
                  <a:spcPct val="50000"/>
                </a:spcBef>
                <a:buClrTx/>
                <a:buSzPct val="100000"/>
                <a:buNone/>
              </a:pPr>
              <a:r>
                <a:rPr lang="en-US" altLang="zh-CN" sz="2600" b="0" dirty="0">
                  <a:solidFill>
                    <a:srgbClr val="000000"/>
                  </a:solidFill>
                </a:rPr>
                <a:t>			</a:t>
              </a:r>
              <a:r>
                <a:rPr lang="zh-CN" altLang="en-US" sz="2600" b="0" dirty="0">
                  <a:solidFill>
                    <a:srgbClr val="000000"/>
                  </a:solidFill>
                </a:rPr>
                <a:t>中序遍历序列	 </a:t>
              </a:r>
              <a:r>
                <a:rPr lang="en-US" altLang="zh-CN" sz="1800" b="0" dirty="0">
                  <a:solidFill>
                    <a:srgbClr val="000000"/>
                  </a:solidFill>
                </a:rPr>
                <a:t>D B G EI H J  A  C F </a:t>
              </a:r>
            </a:p>
          </p:txBody>
        </p:sp>
        <p:sp>
          <p:nvSpPr>
            <p:cNvPr id="106536" name="Line 25"/>
            <p:cNvSpPr/>
            <p:nvPr/>
          </p:nvSpPr>
          <p:spPr>
            <a:xfrm>
              <a:off x="2976" y="1344"/>
              <a:ext cx="192" cy="0"/>
            </a:xfrm>
            <a:prstGeom prst="line">
              <a:avLst/>
            </a:prstGeom>
            <a:ln w="57150" cap="flat" cmpd="sng">
              <a:solidFill>
                <a:schemeClr val="tx1"/>
              </a:solidFill>
              <a:prstDash val="solid"/>
              <a:headEnd type="none" w="med" len="med"/>
              <a:tailEnd type="none" w="med" len="med"/>
            </a:ln>
          </p:spPr>
        </p:sp>
        <p:sp>
          <p:nvSpPr>
            <p:cNvPr id="106537" name="Line 26"/>
            <p:cNvSpPr/>
            <p:nvPr/>
          </p:nvSpPr>
          <p:spPr>
            <a:xfrm>
              <a:off x="4080" y="1680"/>
              <a:ext cx="192" cy="0"/>
            </a:xfrm>
            <a:prstGeom prst="line">
              <a:avLst/>
            </a:prstGeom>
            <a:ln w="57150" cap="flat" cmpd="sng">
              <a:solidFill>
                <a:schemeClr val="tx1"/>
              </a:solidFill>
              <a:prstDash val="solid"/>
              <a:headEnd type="none" w="med" len="med"/>
              <a:tailEnd type="none" w="med" len="med"/>
            </a:ln>
          </p:spPr>
        </p:sp>
        <p:sp>
          <p:nvSpPr>
            <p:cNvPr id="106538" name="Line 27"/>
            <p:cNvSpPr/>
            <p:nvPr/>
          </p:nvSpPr>
          <p:spPr>
            <a:xfrm>
              <a:off x="4368" y="960"/>
              <a:ext cx="0" cy="384"/>
            </a:xfrm>
            <a:prstGeom prst="line">
              <a:avLst/>
            </a:prstGeom>
            <a:ln w="9525" cap="flat" cmpd="sng">
              <a:solidFill>
                <a:srgbClr val="660033"/>
              </a:solidFill>
              <a:prstDash val="solid"/>
              <a:headEnd type="none" w="med" len="med"/>
              <a:tailEnd type="none" w="med" len="med"/>
            </a:ln>
          </p:spPr>
        </p:sp>
      </p:grpSp>
      <p:sp>
        <p:nvSpPr>
          <p:cNvPr id="403484" name="Line 28"/>
          <p:cNvSpPr/>
          <p:nvPr/>
        </p:nvSpPr>
        <p:spPr>
          <a:xfrm>
            <a:off x="5021263" y="2124075"/>
            <a:ext cx="228600" cy="0"/>
          </a:xfrm>
          <a:prstGeom prst="line">
            <a:avLst/>
          </a:prstGeom>
          <a:ln w="57150" cap="flat" cmpd="sng">
            <a:solidFill>
              <a:schemeClr val="accent2"/>
            </a:solidFill>
            <a:prstDash val="solid"/>
            <a:headEnd type="none" w="med" len="med"/>
            <a:tailEnd type="none" w="med" len="med"/>
          </a:ln>
        </p:spPr>
      </p:sp>
      <p:sp>
        <p:nvSpPr>
          <p:cNvPr id="403485" name="Line 29"/>
          <p:cNvSpPr/>
          <p:nvPr/>
        </p:nvSpPr>
        <p:spPr>
          <a:xfrm>
            <a:off x="5029200" y="2667000"/>
            <a:ext cx="228600" cy="0"/>
          </a:xfrm>
          <a:prstGeom prst="line">
            <a:avLst/>
          </a:prstGeom>
          <a:ln w="57150" cap="flat" cmpd="sng">
            <a:solidFill>
              <a:schemeClr val="accent2"/>
            </a:solidFill>
            <a:prstDash val="solid"/>
            <a:headEnd type="none" w="med" len="med"/>
            <a:tailEnd type="none" w="med" len="med"/>
          </a:ln>
        </p:spPr>
      </p:sp>
      <p:grpSp>
        <p:nvGrpSpPr>
          <p:cNvPr id="10" name="Group 30"/>
          <p:cNvGrpSpPr/>
          <p:nvPr/>
        </p:nvGrpSpPr>
        <p:grpSpPr>
          <a:xfrm>
            <a:off x="685800" y="4267200"/>
            <a:ext cx="2743200" cy="1997075"/>
            <a:chOff x="528" y="2208"/>
            <a:chExt cx="1728" cy="1258"/>
          </a:xfrm>
        </p:grpSpPr>
        <p:grpSp>
          <p:nvGrpSpPr>
            <p:cNvPr id="106511" name="Group 31"/>
            <p:cNvGrpSpPr/>
            <p:nvPr/>
          </p:nvGrpSpPr>
          <p:grpSpPr>
            <a:xfrm>
              <a:off x="864" y="2208"/>
              <a:ext cx="1392" cy="864"/>
              <a:chOff x="3360" y="1978"/>
              <a:chExt cx="1392" cy="864"/>
            </a:xfrm>
          </p:grpSpPr>
          <p:grpSp>
            <p:nvGrpSpPr>
              <p:cNvPr id="106523" name="Group 32"/>
              <p:cNvGrpSpPr/>
              <p:nvPr/>
            </p:nvGrpSpPr>
            <p:grpSpPr>
              <a:xfrm>
                <a:off x="3360" y="1978"/>
                <a:ext cx="976" cy="576"/>
                <a:chOff x="3600" y="3216"/>
                <a:chExt cx="976" cy="576"/>
              </a:xfrm>
            </p:grpSpPr>
            <p:sp>
              <p:nvSpPr>
                <p:cNvPr id="106527" name="Line 33"/>
                <p:cNvSpPr/>
                <p:nvPr/>
              </p:nvSpPr>
              <p:spPr>
                <a:xfrm flipH="1">
                  <a:off x="3600" y="3456"/>
                  <a:ext cx="288" cy="336"/>
                </a:xfrm>
                <a:prstGeom prst="line">
                  <a:avLst/>
                </a:prstGeom>
                <a:ln w="12700" cap="flat" cmpd="sng">
                  <a:solidFill>
                    <a:srgbClr val="00CC99"/>
                  </a:solidFill>
                  <a:prstDash val="solid"/>
                  <a:headEnd type="none" w="med" len="med"/>
                  <a:tailEnd type="none" w="med" len="med"/>
                </a:ln>
              </p:spPr>
            </p:sp>
            <p:grpSp>
              <p:nvGrpSpPr>
                <p:cNvPr id="106528" name="Group 34"/>
                <p:cNvGrpSpPr/>
                <p:nvPr/>
              </p:nvGrpSpPr>
              <p:grpSpPr>
                <a:xfrm>
                  <a:off x="4080" y="3216"/>
                  <a:ext cx="496" cy="250"/>
                  <a:chOff x="1259" y="1488"/>
                  <a:chExt cx="496" cy="250"/>
                </a:xfrm>
              </p:grpSpPr>
              <p:sp>
                <p:nvSpPr>
                  <p:cNvPr id="106533" name="Text Box 35"/>
                  <p:cNvSpPr txBox="1"/>
                  <p:nvPr/>
                </p:nvSpPr>
                <p:spPr>
                  <a:xfrm>
                    <a:off x="1488" y="1488"/>
                    <a:ext cx="26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bt</a:t>
                    </a:r>
                  </a:p>
                </p:txBody>
              </p:sp>
              <p:sp>
                <p:nvSpPr>
                  <p:cNvPr id="106534" name="Line 36"/>
                  <p:cNvSpPr/>
                  <p:nvPr/>
                </p:nvSpPr>
                <p:spPr>
                  <a:xfrm flipH="1">
                    <a:off x="1259" y="1528"/>
                    <a:ext cx="288" cy="96"/>
                  </a:xfrm>
                  <a:prstGeom prst="line">
                    <a:avLst/>
                  </a:prstGeom>
                  <a:ln w="25400" cap="flat" cmpd="sng">
                    <a:solidFill>
                      <a:srgbClr val="00CC99"/>
                    </a:solidFill>
                    <a:prstDash val="solid"/>
                    <a:headEnd type="none" w="med" len="med"/>
                    <a:tailEnd type="triangle" w="med" len="med"/>
                  </a:ln>
                </p:spPr>
              </p:sp>
            </p:grpSp>
            <p:sp>
              <p:nvSpPr>
                <p:cNvPr id="106529" name="Line 37"/>
                <p:cNvSpPr/>
                <p:nvPr/>
              </p:nvSpPr>
              <p:spPr>
                <a:xfrm>
                  <a:off x="4128" y="3456"/>
                  <a:ext cx="288" cy="336"/>
                </a:xfrm>
                <a:prstGeom prst="line">
                  <a:avLst/>
                </a:prstGeom>
                <a:ln w="12700" cap="flat" cmpd="sng">
                  <a:solidFill>
                    <a:srgbClr val="00CC99"/>
                  </a:solidFill>
                  <a:prstDash val="solid"/>
                  <a:headEnd type="none" w="med" len="med"/>
                  <a:tailEnd type="none" w="med" len="med"/>
                </a:ln>
              </p:spPr>
            </p:sp>
            <p:grpSp>
              <p:nvGrpSpPr>
                <p:cNvPr id="106530" name="Group 38"/>
                <p:cNvGrpSpPr/>
                <p:nvPr/>
              </p:nvGrpSpPr>
              <p:grpSpPr>
                <a:xfrm>
                  <a:off x="3888" y="3264"/>
                  <a:ext cx="240" cy="252"/>
                  <a:chOff x="1019" y="1564"/>
                  <a:chExt cx="240" cy="252"/>
                </a:xfrm>
              </p:grpSpPr>
              <p:sp>
                <p:nvSpPr>
                  <p:cNvPr id="106531" name="Oval 39"/>
                  <p:cNvSpPr/>
                  <p:nvPr/>
                </p:nvSpPr>
                <p:spPr>
                  <a:xfrm>
                    <a:off x="1019" y="1576"/>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6532" name="Text Box 40"/>
                  <p:cNvSpPr txBox="1"/>
                  <p:nvPr/>
                </p:nvSpPr>
                <p:spPr>
                  <a:xfrm>
                    <a:off x="1027" y="1564"/>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A</a:t>
                    </a:r>
                  </a:p>
                </p:txBody>
              </p:sp>
            </p:grpSp>
          </p:grpSp>
          <p:grpSp>
            <p:nvGrpSpPr>
              <p:cNvPr id="106524" name="Group 41"/>
              <p:cNvGrpSpPr/>
              <p:nvPr/>
            </p:nvGrpSpPr>
            <p:grpSpPr>
              <a:xfrm>
                <a:off x="3840" y="2544"/>
                <a:ext cx="912" cy="298"/>
                <a:chOff x="2832" y="3696"/>
                <a:chExt cx="912" cy="298"/>
              </a:xfrm>
            </p:grpSpPr>
            <p:sp>
              <p:nvSpPr>
                <p:cNvPr id="106525" name="Oval 42"/>
                <p:cNvSpPr/>
                <p:nvPr/>
              </p:nvSpPr>
              <p:spPr>
                <a:xfrm>
                  <a:off x="2832" y="3696"/>
                  <a:ext cx="912" cy="288"/>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6526" name="Text Box 43"/>
                <p:cNvSpPr txBox="1"/>
                <p:nvPr/>
              </p:nvSpPr>
              <p:spPr>
                <a:xfrm>
                  <a:off x="2880" y="3744"/>
                  <a:ext cx="864"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rPr>
                    <a:t>CF</a:t>
                  </a:r>
                </a:p>
              </p:txBody>
            </p:sp>
          </p:grpSp>
        </p:grpSp>
        <p:grpSp>
          <p:nvGrpSpPr>
            <p:cNvPr id="106512" name="Group 44"/>
            <p:cNvGrpSpPr/>
            <p:nvPr/>
          </p:nvGrpSpPr>
          <p:grpSpPr>
            <a:xfrm>
              <a:off x="864" y="3168"/>
              <a:ext cx="720" cy="298"/>
              <a:chOff x="864" y="3168"/>
              <a:chExt cx="720" cy="298"/>
            </a:xfrm>
          </p:grpSpPr>
          <p:sp>
            <p:nvSpPr>
              <p:cNvPr id="106521" name="Oval 45"/>
              <p:cNvSpPr/>
              <p:nvPr/>
            </p:nvSpPr>
            <p:spPr>
              <a:xfrm>
                <a:off x="864" y="3168"/>
                <a:ext cx="672" cy="288"/>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6522" name="Text Box 46"/>
              <p:cNvSpPr txBox="1"/>
              <p:nvPr/>
            </p:nvSpPr>
            <p:spPr>
              <a:xfrm>
                <a:off x="912" y="3216"/>
                <a:ext cx="672"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GEIHJ</a:t>
                </a:r>
              </a:p>
            </p:txBody>
          </p:sp>
        </p:grpSp>
        <p:sp>
          <p:nvSpPr>
            <p:cNvPr id="106513" name="Line 47"/>
            <p:cNvSpPr/>
            <p:nvPr/>
          </p:nvSpPr>
          <p:spPr>
            <a:xfrm flipH="1">
              <a:off x="624" y="2976"/>
              <a:ext cx="144" cy="192"/>
            </a:xfrm>
            <a:prstGeom prst="line">
              <a:avLst/>
            </a:prstGeom>
            <a:ln w="12700" cap="flat" cmpd="sng">
              <a:solidFill>
                <a:srgbClr val="00CC99"/>
              </a:solidFill>
              <a:prstDash val="solid"/>
              <a:headEnd type="none" w="med" len="med"/>
              <a:tailEnd type="none" w="med" len="med"/>
            </a:ln>
          </p:spPr>
        </p:sp>
        <p:sp>
          <p:nvSpPr>
            <p:cNvPr id="106514" name="Line 48"/>
            <p:cNvSpPr/>
            <p:nvPr/>
          </p:nvSpPr>
          <p:spPr>
            <a:xfrm>
              <a:off x="960" y="2976"/>
              <a:ext cx="192" cy="240"/>
            </a:xfrm>
            <a:prstGeom prst="line">
              <a:avLst/>
            </a:prstGeom>
            <a:ln w="12700" cap="flat" cmpd="sng">
              <a:solidFill>
                <a:srgbClr val="00CC99"/>
              </a:solidFill>
              <a:prstDash val="solid"/>
              <a:headEnd type="none" w="med" len="med"/>
              <a:tailEnd type="none" w="med" len="med"/>
            </a:ln>
          </p:spPr>
        </p:sp>
        <p:grpSp>
          <p:nvGrpSpPr>
            <p:cNvPr id="106515" name="Group 49"/>
            <p:cNvGrpSpPr/>
            <p:nvPr/>
          </p:nvGrpSpPr>
          <p:grpSpPr>
            <a:xfrm>
              <a:off x="768" y="2736"/>
              <a:ext cx="240" cy="252"/>
              <a:chOff x="1019" y="1564"/>
              <a:chExt cx="240" cy="252"/>
            </a:xfrm>
          </p:grpSpPr>
          <p:sp>
            <p:nvSpPr>
              <p:cNvPr id="106519" name="Oval 50"/>
              <p:cNvSpPr/>
              <p:nvPr/>
            </p:nvSpPr>
            <p:spPr>
              <a:xfrm>
                <a:off x="1019" y="1576"/>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6520" name="Text Box 51"/>
              <p:cNvSpPr txBox="1"/>
              <p:nvPr/>
            </p:nvSpPr>
            <p:spPr>
              <a:xfrm>
                <a:off x="1027" y="1564"/>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B</a:t>
                </a:r>
              </a:p>
            </p:txBody>
          </p:sp>
        </p:grpSp>
        <p:grpSp>
          <p:nvGrpSpPr>
            <p:cNvPr id="106516" name="Group 52"/>
            <p:cNvGrpSpPr/>
            <p:nvPr/>
          </p:nvGrpSpPr>
          <p:grpSpPr>
            <a:xfrm>
              <a:off x="528" y="3120"/>
              <a:ext cx="240" cy="252"/>
              <a:chOff x="1019" y="1564"/>
              <a:chExt cx="240" cy="252"/>
            </a:xfrm>
          </p:grpSpPr>
          <p:sp>
            <p:nvSpPr>
              <p:cNvPr id="106517" name="Oval 53"/>
              <p:cNvSpPr/>
              <p:nvPr/>
            </p:nvSpPr>
            <p:spPr>
              <a:xfrm>
                <a:off x="1019" y="1576"/>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6518" name="Text Box 54"/>
              <p:cNvSpPr txBox="1"/>
              <p:nvPr/>
            </p:nvSpPr>
            <p:spPr>
              <a:xfrm>
                <a:off x="1027" y="1564"/>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D</a:t>
                </a:r>
              </a:p>
            </p:txBody>
          </p:sp>
        </p:grpSp>
      </p:grpSp>
      <p:sp>
        <p:nvSpPr>
          <p:cNvPr id="403511" name="Line 55"/>
          <p:cNvSpPr/>
          <p:nvPr/>
        </p:nvSpPr>
        <p:spPr>
          <a:xfrm flipH="1">
            <a:off x="3733800" y="4292600"/>
            <a:ext cx="533400" cy="381000"/>
          </a:xfrm>
          <a:prstGeom prst="line">
            <a:avLst/>
          </a:prstGeom>
          <a:ln w="76200" cap="flat" cmpd="sng">
            <a:solidFill>
              <a:srgbClr val="D60093"/>
            </a:solidFill>
            <a:prstDash val="solid"/>
            <a:headEnd type="none" w="med" len="med"/>
            <a:tailEnd type="triangle" w="med" len="med"/>
          </a:ln>
        </p:spPr>
      </p:sp>
      <p:sp>
        <p:nvSpPr>
          <p:cNvPr id="56" name="Text Box 22"/>
          <p:cNvSpPr txBox="1"/>
          <p:nvPr/>
        </p:nvSpPr>
        <p:spPr>
          <a:xfrm>
            <a:off x="185738" y="2657475"/>
            <a:ext cx="3133725" cy="16430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nSpc>
                <a:spcPct val="140000"/>
              </a:lnSpc>
              <a:spcBef>
                <a:spcPct val="0"/>
              </a:spcBef>
              <a:buClrTx/>
              <a:buSzPct val="100000"/>
              <a:buNone/>
            </a:pPr>
            <a:r>
              <a:rPr lang="zh-CN" altLang="en-US" sz="2400" dirty="0">
                <a:solidFill>
                  <a:srgbClr val="FF0000"/>
                </a:solidFill>
                <a:latin typeface="方正姚体" panose="02010601030101010101" pitchFamily="2" charset="-122"/>
                <a:ea typeface="方正姚体" panose="02010601030101010101" pitchFamily="2" charset="-122"/>
              </a:rPr>
              <a:t>思考</a:t>
            </a:r>
            <a:r>
              <a:rPr lang="en-US" altLang="zh-CN" sz="2400" dirty="0">
                <a:solidFill>
                  <a:srgbClr val="FF0000"/>
                </a:solidFill>
                <a:latin typeface="方正姚体" panose="02010601030101010101" pitchFamily="2" charset="-122"/>
                <a:ea typeface="方正姚体" panose="02010601030101010101" pitchFamily="2" charset="-122"/>
              </a:rPr>
              <a:t>1</a:t>
            </a:r>
            <a:r>
              <a:rPr lang="zh-CN" altLang="en-US" sz="2400" dirty="0">
                <a:solidFill>
                  <a:srgbClr val="FF0000"/>
                </a:solidFill>
                <a:latin typeface="方正姚体" panose="02010601030101010101" pitchFamily="2" charset="-122"/>
                <a:ea typeface="方正姚体" panose="02010601030101010101" pitchFamily="2" charset="-122"/>
              </a:rPr>
              <a:t>：相同的先序序列，不同的中序序列，二叉树相同吗？</a:t>
            </a:r>
          </a:p>
        </p:txBody>
      </p:sp>
      <p:sp>
        <p:nvSpPr>
          <p:cNvPr id="57" name="Text Box 22"/>
          <p:cNvSpPr txBox="1"/>
          <p:nvPr/>
        </p:nvSpPr>
        <p:spPr>
          <a:xfrm>
            <a:off x="4352925" y="4508500"/>
            <a:ext cx="4105275" cy="11271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nSpc>
                <a:spcPct val="140000"/>
              </a:lnSpc>
              <a:spcBef>
                <a:spcPct val="0"/>
              </a:spcBef>
              <a:buClrTx/>
              <a:buSzPct val="100000"/>
              <a:buNone/>
            </a:pPr>
            <a:r>
              <a:rPr lang="zh-CN" altLang="en-US" sz="2400" dirty="0">
                <a:solidFill>
                  <a:srgbClr val="FF0000"/>
                </a:solidFill>
                <a:latin typeface="方正姚体" panose="02010601030101010101" pitchFamily="2" charset="-122"/>
                <a:ea typeface="方正姚体" panose="02010601030101010101" pitchFamily="2" charset="-122"/>
              </a:rPr>
              <a:t>思考</a:t>
            </a:r>
            <a:r>
              <a:rPr lang="en-US" altLang="zh-CN" sz="2400" dirty="0">
                <a:solidFill>
                  <a:srgbClr val="FF0000"/>
                </a:solidFill>
                <a:latin typeface="方正姚体" panose="02010601030101010101" pitchFamily="2" charset="-122"/>
                <a:ea typeface="方正姚体" panose="02010601030101010101" pitchFamily="2" charset="-122"/>
              </a:rPr>
              <a:t>2</a:t>
            </a:r>
            <a:r>
              <a:rPr lang="zh-CN" altLang="en-US" sz="2400" dirty="0">
                <a:solidFill>
                  <a:srgbClr val="FF0000"/>
                </a:solidFill>
                <a:latin typeface="方正姚体" panose="02010601030101010101" pitchFamily="2" charset="-122"/>
                <a:ea typeface="方正姚体" panose="02010601030101010101" pitchFamily="2" charset="-122"/>
              </a:rPr>
              <a:t>：由后序序列和中序序列能否推导出二叉树？</a:t>
            </a:r>
            <a:r>
              <a:rPr lang="en-US" altLang="zh-CN" sz="2400" dirty="0">
                <a:solidFill>
                  <a:srgbClr val="FF0000"/>
                </a:solidFill>
                <a:latin typeface="方正姚体" panose="02010601030101010101" pitchFamily="2" charset="-122"/>
                <a:ea typeface="方正姚体" panose="02010601030101010101" pitchFamily="2" charset="-122"/>
              </a:rPr>
              <a:t>Why</a:t>
            </a:r>
            <a:r>
              <a:rPr lang="zh-CN" altLang="en-US" sz="2400" dirty="0">
                <a:solidFill>
                  <a:srgbClr val="FF0000"/>
                </a:solidFill>
                <a:latin typeface="方正姚体" panose="02010601030101010101" pitchFamily="2" charset="-122"/>
                <a:ea typeface="方正姚体" panose="02010601030101010101" pitchFamily="2" charset="-122"/>
              </a:rPr>
              <a:t>？</a:t>
            </a:r>
          </a:p>
        </p:txBody>
      </p:sp>
      <p:sp>
        <p:nvSpPr>
          <p:cNvPr id="58" name="Text Box 22"/>
          <p:cNvSpPr txBox="1"/>
          <p:nvPr/>
        </p:nvSpPr>
        <p:spPr>
          <a:xfrm>
            <a:off x="2474913" y="5589588"/>
            <a:ext cx="5626100" cy="11255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nSpc>
                <a:spcPct val="140000"/>
              </a:lnSpc>
              <a:spcBef>
                <a:spcPct val="0"/>
              </a:spcBef>
              <a:buClrTx/>
              <a:buSzPct val="100000"/>
              <a:buNone/>
            </a:pPr>
            <a:r>
              <a:rPr lang="zh-CN" altLang="en-US" sz="2400" dirty="0">
                <a:solidFill>
                  <a:srgbClr val="FF0000"/>
                </a:solidFill>
                <a:latin typeface="方正姚体" panose="02010601030101010101" pitchFamily="2" charset="-122"/>
                <a:ea typeface="方正姚体" panose="02010601030101010101" pitchFamily="2" charset="-122"/>
              </a:rPr>
              <a:t>思考</a:t>
            </a:r>
            <a:r>
              <a:rPr lang="en-US" altLang="zh-CN" sz="2400" dirty="0">
                <a:solidFill>
                  <a:srgbClr val="FF0000"/>
                </a:solidFill>
                <a:latin typeface="方正姚体" panose="02010601030101010101" pitchFamily="2" charset="-122"/>
                <a:ea typeface="方正姚体" panose="02010601030101010101" pitchFamily="2" charset="-122"/>
              </a:rPr>
              <a:t>3</a:t>
            </a:r>
            <a:r>
              <a:rPr lang="zh-CN" altLang="en-US" sz="2400" dirty="0">
                <a:solidFill>
                  <a:srgbClr val="FF0000"/>
                </a:solidFill>
                <a:latin typeface="方正姚体" panose="02010601030101010101" pitchFamily="2" charset="-122"/>
                <a:ea typeface="方正姚体" panose="02010601030101010101" pitchFamily="2" charset="-122"/>
              </a:rPr>
              <a:t>：由后序序列和先序序列能否推导出二叉树？</a:t>
            </a:r>
            <a:r>
              <a:rPr lang="en-US" altLang="zh-CN" sz="2400" dirty="0">
                <a:solidFill>
                  <a:srgbClr val="FF0000"/>
                </a:solidFill>
                <a:latin typeface="方正姚体" panose="02010601030101010101" pitchFamily="2" charset="-122"/>
                <a:ea typeface="方正姚体" panose="02010601030101010101" pitchFamily="2" charset="-122"/>
              </a:rPr>
              <a:t>Why</a:t>
            </a:r>
            <a:r>
              <a:rPr lang="zh-CN" altLang="en-US" sz="2400" dirty="0">
                <a:solidFill>
                  <a:srgbClr val="FF0000"/>
                </a:solidFill>
                <a:latin typeface="方正姚体" panose="02010601030101010101" pitchFamily="2" charset="-122"/>
                <a:ea typeface="方正姚体" panose="02010601030101010101" pitchFamily="2"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3484"/>
                                        </p:tgtEl>
                                        <p:attrNameLst>
                                          <p:attrName>style.visibility</p:attrName>
                                        </p:attrNameLst>
                                      </p:cBhvr>
                                      <p:to>
                                        <p:strVal val="visible"/>
                                      </p:to>
                                    </p:set>
                                    <p:animEffect transition="in" filter="blinds(horizontal)">
                                      <p:cBhvr>
                                        <p:cTn id="7" dur="500"/>
                                        <p:tgtEl>
                                          <p:spTgt spid="403484"/>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03485"/>
                                        </p:tgtEl>
                                        <p:attrNameLst>
                                          <p:attrName>style.visibility</p:attrName>
                                        </p:attrNameLst>
                                      </p:cBhvr>
                                      <p:to>
                                        <p:strVal val="visible"/>
                                      </p:to>
                                    </p:set>
                                    <p:animEffect transition="in" filter="blinds(horizontal)">
                                      <p:cBhvr>
                                        <p:cTn id="12" dur="500"/>
                                        <p:tgtEl>
                                          <p:spTgt spid="403485"/>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03460"/>
                                        </p:tgtEl>
                                        <p:attrNameLst>
                                          <p:attrName>style.visibility</p:attrName>
                                        </p:attrNameLst>
                                      </p:cBhvr>
                                      <p:to>
                                        <p:strVal val="visible"/>
                                      </p:to>
                                    </p:set>
                                  </p:childTnLst>
                                  <p:subTnLst>
                                    <p:audio>
                                      <p:cMediaNode>
                                        <p:cTn display="0" masterRel="sameClick">
                                          <p:stCondLst>
                                            <p:cond evt="begin" delay="0">
                                              <p:tn val="15"/>
                                            </p:cond>
                                          </p:stCondLst>
                                          <p:endCondLst>
                                            <p:cond evt="onStopAudio" delay="0">
                                              <p:tgtEl>
                                                <p:sldTgt/>
                                              </p:tgtEl>
                                            </p:cond>
                                          </p:endCondLst>
                                        </p:cTn>
                                        <p:tgtEl>
                                          <p:sndTgt r:embed="rId4" name="camera.wav"/>
                                        </p:tgtEl>
                                      </p:cMediaNode>
                                    </p:audio>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03461"/>
                                        </p:tgtEl>
                                        <p:attrNameLst>
                                          <p:attrName>style.visibility</p:attrName>
                                        </p:attrNameLst>
                                      </p:cBhvr>
                                      <p:to>
                                        <p:strVal val="visible"/>
                                      </p:to>
                                    </p:set>
                                  </p:childTnLst>
                                  <p:subTnLst>
                                    <p:audio>
                                      <p:cMediaNode>
                                        <p:cTn display="0" masterRel="sameClick">
                                          <p:stCondLst>
                                            <p:cond evt="begin" delay="0">
                                              <p:tn val="19"/>
                                            </p:cond>
                                          </p:stCondLst>
                                          <p:endCondLst>
                                            <p:cond evt="onStopAudio" delay="0">
                                              <p:tgtEl>
                                                <p:sldTgt/>
                                              </p:tgtEl>
                                            </p:cond>
                                          </p:endCondLst>
                                        </p:cTn>
                                        <p:tgtEl>
                                          <p:sndTgt r:embed="rId4"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03511"/>
                                        </p:tgtEl>
                                        <p:attrNameLst>
                                          <p:attrName>style.visibility</p:attrName>
                                        </p:attrNameLst>
                                      </p:cBhvr>
                                      <p:to>
                                        <p:strVal val="visible"/>
                                      </p:to>
                                    </p:set>
                                    <p:animEffect transition="in" filter="wipe(up)">
                                      <p:cBhvr>
                                        <p:cTn id="25" dur="500"/>
                                        <p:tgtEl>
                                          <p:spTgt spid="403511"/>
                                        </p:tgtEl>
                                      </p:cBhvr>
                                    </p:animEffect>
                                  </p:childTnLst>
                                  <p:subTnLst>
                                    <p:audio>
                                      <p:cMediaNode>
                                        <p:cTn display="0" masterRel="sameClick">
                                          <p:stCondLst>
                                            <p:cond evt="begin" delay="0">
                                              <p:tn val="23"/>
                                            </p:cond>
                                          </p:stCondLst>
                                          <p:endCondLst>
                                            <p:cond evt="onStopAudio" delay="0">
                                              <p:tgtEl>
                                                <p:sldTgt/>
                                              </p:tgtEl>
                                            </p:cond>
                                          </p:endCondLst>
                                        </p:cTn>
                                        <p:tgtEl>
                                          <p:sndTgt r:embed="rId4" name="camera.wav"/>
                                        </p:tgtEl>
                                      </p:cMediaNode>
                                    </p:audio>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10"/>
                                        </p:tgtEl>
                                        <p:attrNameLst>
                                          <p:attrName>style.visibility</p:attrName>
                                        </p:attrNameLst>
                                      </p:cBhvr>
                                      <p:to>
                                        <p:strVal val="visible"/>
                                      </p:to>
                                    </p:set>
                                  </p:childTnLst>
                                  <p:subTnLst>
                                    <p:audio>
                                      <p:cMediaNode>
                                        <p:cTn display="0" masterRel="sameClick">
                                          <p:stCondLst>
                                            <p:cond evt="begin" delay="0">
                                              <p:tn val="28"/>
                                            </p:cond>
                                          </p:stCondLst>
                                          <p:endCondLst>
                                            <p:cond evt="onStopAudio" delay="0">
                                              <p:tgtEl>
                                                <p:sldTgt/>
                                              </p:tgtEl>
                                            </p:cond>
                                          </p:endCondLst>
                                        </p:cTn>
                                        <p:tgtEl>
                                          <p:sndTgt r:embed="rId5" name="whoosh.wav"/>
                                        </p:tgtEl>
                                      </p:cMediaNode>
                                    </p:audio>
                                  </p:sub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wipe(up)">
                                      <p:cBhvr>
                                        <p:cTn id="34" dur="500"/>
                                        <p:tgtEl>
                                          <p:spTgt spid="56"/>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xit" presetSubtype="16" fill="hold" grpId="1" nodeType="clickEffect">
                                  <p:stCondLst>
                                    <p:cond delay="0"/>
                                  </p:stCondLst>
                                  <p:childTnLst>
                                    <p:animEffect transition="out" filter="box(in)">
                                      <p:cBhvr>
                                        <p:cTn id="38" dur="500"/>
                                        <p:tgtEl>
                                          <p:spTgt spid="56"/>
                                        </p:tgtEl>
                                      </p:cBhvr>
                                    </p:animEffect>
                                    <p:set>
                                      <p:cBhvr>
                                        <p:cTn id="39" dur="1" fill="hold">
                                          <p:stCondLst>
                                            <p:cond delay="499"/>
                                          </p:stCondLst>
                                        </p:cTn>
                                        <p:tgtEl>
                                          <p:spTgt spid="56"/>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wipe(up)">
                                      <p:cBhvr>
                                        <p:cTn id="44" dur="500"/>
                                        <p:tgtEl>
                                          <p:spTgt spid="57"/>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wipe(up)">
                                      <p:cBhvr>
                                        <p:cTn id="4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0" grpId="0" animBg="1"/>
      <p:bldP spid="403461" grpId="0" animBg="1"/>
      <p:bldP spid="56" grpId="0"/>
      <p:bldP spid="56" grpId="1"/>
      <p:bldP spid="57" grpId="0"/>
      <p:bldP spid="5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p:nvPr/>
        </p:nvSpPr>
        <p:spPr>
          <a:xfrm>
            <a:off x="1965325" y="152400"/>
            <a:ext cx="3722688"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4400" b="0" dirty="0">
                <a:solidFill>
                  <a:srgbClr val="000000"/>
                </a:solidFill>
                <a:latin typeface="Times New Roman" panose="02020603050405020304" pitchFamily="18" charset="0"/>
                <a:ea typeface="楷体_GB2312" pitchFamily="49" charset="-122"/>
              </a:rPr>
              <a:t>a  b  c  d  e  f  g</a:t>
            </a:r>
          </a:p>
        </p:txBody>
      </p:sp>
      <p:sp>
        <p:nvSpPr>
          <p:cNvPr id="111619" name="Text Box 3"/>
          <p:cNvSpPr txBox="1"/>
          <p:nvPr/>
        </p:nvSpPr>
        <p:spPr>
          <a:xfrm>
            <a:off x="1992313" y="762000"/>
            <a:ext cx="3722687" cy="7620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4400" b="0" dirty="0">
                <a:solidFill>
                  <a:srgbClr val="000000"/>
                </a:solidFill>
                <a:latin typeface="Times New Roman" panose="02020603050405020304" pitchFamily="18" charset="0"/>
                <a:ea typeface="楷体_GB2312" pitchFamily="49" charset="-122"/>
              </a:rPr>
              <a:t>c  b  d  a  e  g  f</a:t>
            </a:r>
          </a:p>
        </p:txBody>
      </p:sp>
      <p:sp>
        <p:nvSpPr>
          <p:cNvPr id="111620" name="Text Box 4"/>
          <p:cNvSpPr txBox="1"/>
          <p:nvPr/>
        </p:nvSpPr>
        <p:spPr>
          <a:xfrm>
            <a:off x="611188" y="404813"/>
            <a:ext cx="1077912" cy="519112"/>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b="0" dirty="0">
                <a:solidFill>
                  <a:srgbClr val="000000"/>
                </a:solidFill>
                <a:latin typeface="黑体" panose="02010609060101010101" pitchFamily="49" charset="-122"/>
                <a:ea typeface="黑体" panose="02010609060101010101" pitchFamily="49" charset="-122"/>
              </a:rPr>
              <a:t>例如</a:t>
            </a:r>
            <a:r>
              <a:rPr lang="en-US" altLang="zh-CN" sz="1800" b="0" dirty="0">
                <a:solidFill>
                  <a:srgbClr val="000000"/>
                </a:solidFill>
                <a:latin typeface="黑体" panose="02010609060101010101" pitchFamily="49" charset="-122"/>
                <a:ea typeface="黑体" panose="02010609060101010101" pitchFamily="49" charset="-122"/>
              </a:rPr>
              <a:t>:</a:t>
            </a:r>
          </a:p>
        </p:txBody>
      </p:sp>
      <p:sp>
        <p:nvSpPr>
          <p:cNvPr id="489477" name="Rectangle 5"/>
          <p:cNvSpPr/>
          <p:nvPr/>
        </p:nvSpPr>
        <p:spPr>
          <a:xfrm>
            <a:off x="1947863" y="146050"/>
            <a:ext cx="463550" cy="762000"/>
          </a:xfrm>
          <a:prstGeom prst="rect">
            <a:avLst/>
          </a:prstGeom>
          <a:solidFill>
            <a:schemeClr val="bg1"/>
          </a:solidFill>
          <a:ln w="1270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4400" b="0" dirty="0">
                <a:solidFill>
                  <a:srgbClr val="FF3300"/>
                </a:solidFill>
                <a:latin typeface="Times New Roman" panose="02020603050405020304" pitchFamily="18" charset="0"/>
                <a:ea typeface="楷体_GB2312" pitchFamily="49" charset="-122"/>
              </a:rPr>
              <a:t>a</a:t>
            </a:r>
            <a:endParaRPr lang="en-US" altLang="zh-CN" sz="4400" b="0" dirty="0">
              <a:solidFill>
                <a:srgbClr val="FF9999"/>
              </a:solidFill>
              <a:latin typeface="Times New Roman" panose="02020603050405020304" pitchFamily="18" charset="0"/>
              <a:ea typeface="楷体_GB2312" pitchFamily="49" charset="-122"/>
            </a:endParaRPr>
          </a:p>
        </p:txBody>
      </p:sp>
      <p:sp>
        <p:nvSpPr>
          <p:cNvPr id="489478" name="Rectangle 6"/>
          <p:cNvSpPr/>
          <p:nvPr/>
        </p:nvSpPr>
        <p:spPr>
          <a:xfrm>
            <a:off x="3581400" y="728663"/>
            <a:ext cx="488950" cy="823912"/>
          </a:xfrm>
          <a:prstGeom prst="rect">
            <a:avLst/>
          </a:prstGeom>
          <a:solidFill>
            <a:schemeClr val="bg1"/>
          </a:solidFill>
          <a:ln w="1270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4800" b="0" dirty="0">
                <a:solidFill>
                  <a:srgbClr val="800000"/>
                </a:solidFill>
                <a:latin typeface="Times New Roman" panose="02020603050405020304" pitchFamily="18" charset="0"/>
                <a:ea typeface="楷体_GB2312" pitchFamily="49" charset="-122"/>
              </a:rPr>
              <a:t>a</a:t>
            </a:r>
            <a:endParaRPr lang="en-US" altLang="zh-CN" sz="4400" b="0" dirty="0">
              <a:solidFill>
                <a:srgbClr val="800000"/>
              </a:solidFill>
              <a:latin typeface="Times New Roman" panose="02020603050405020304" pitchFamily="18" charset="0"/>
              <a:ea typeface="楷体_GB2312" pitchFamily="49" charset="-122"/>
            </a:endParaRPr>
          </a:p>
        </p:txBody>
      </p:sp>
      <p:sp>
        <p:nvSpPr>
          <p:cNvPr id="489479" name="AutoShape 7"/>
          <p:cNvSpPr/>
          <p:nvPr/>
        </p:nvSpPr>
        <p:spPr>
          <a:xfrm>
            <a:off x="1979613" y="333375"/>
            <a:ext cx="2232025" cy="1079500"/>
          </a:xfrm>
          <a:prstGeom prst="parallelogram">
            <a:avLst>
              <a:gd name="adj" fmla="val 51691"/>
            </a:avLst>
          </a:prstGeom>
          <a:noFill/>
          <a:ln w="31750" cap="sq" cmpd="sng">
            <a:solidFill>
              <a:srgbClr val="00808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89480" name="Rectangle 8"/>
          <p:cNvSpPr/>
          <p:nvPr/>
        </p:nvSpPr>
        <p:spPr>
          <a:xfrm>
            <a:off x="4267200" y="304800"/>
            <a:ext cx="1673225" cy="1323975"/>
          </a:xfrm>
          <a:prstGeom prst="rect">
            <a:avLst/>
          </a:prstGeom>
          <a:noFill/>
          <a:ln w="31750" cap="sq" cmpd="sng">
            <a:solidFill>
              <a:srgbClr val="000080"/>
            </a:solidFill>
            <a:prstDash val="solid"/>
            <a:miter/>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89481" name="Rectangle 9"/>
          <p:cNvSpPr/>
          <p:nvPr/>
        </p:nvSpPr>
        <p:spPr>
          <a:xfrm>
            <a:off x="2484438" y="146050"/>
            <a:ext cx="635000" cy="762000"/>
          </a:xfrm>
          <a:prstGeom prst="rect">
            <a:avLst/>
          </a:prstGeom>
          <a:solidFill>
            <a:schemeClr val="bg1"/>
          </a:solidFill>
          <a:ln w="1270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4400" b="0" dirty="0">
                <a:solidFill>
                  <a:srgbClr val="FF3300"/>
                </a:solidFill>
                <a:latin typeface="Times New Roman" panose="02020603050405020304" pitchFamily="18" charset="0"/>
                <a:ea typeface="楷体_GB2312" pitchFamily="49" charset="-122"/>
              </a:rPr>
              <a:t>b </a:t>
            </a:r>
            <a:endParaRPr lang="en-US" altLang="zh-CN" sz="4400" b="0" dirty="0">
              <a:solidFill>
                <a:srgbClr val="FFCC99"/>
              </a:solidFill>
              <a:latin typeface="Times New Roman" panose="02020603050405020304" pitchFamily="18" charset="0"/>
              <a:ea typeface="楷体_GB2312" pitchFamily="49" charset="-122"/>
            </a:endParaRPr>
          </a:p>
        </p:txBody>
      </p:sp>
      <p:sp>
        <p:nvSpPr>
          <p:cNvPr id="489482" name="Rectangle 10"/>
          <p:cNvSpPr/>
          <p:nvPr/>
        </p:nvSpPr>
        <p:spPr>
          <a:xfrm>
            <a:off x="2484438" y="765175"/>
            <a:ext cx="495300" cy="762000"/>
          </a:xfrm>
          <a:prstGeom prst="rect">
            <a:avLst/>
          </a:prstGeom>
          <a:solidFill>
            <a:schemeClr val="bg1"/>
          </a:solidFill>
          <a:ln w="1270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4400" b="0" dirty="0">
                <a:solidFill>
                  <a:srgbClr val="800000"/>
                </a:solidFill>
                <a:latin typeface="Times New Roman" panose="02020603050405020304" pitchFamily="18" charset="0"/>
                <a:ea typeface="楷体_GB2312" pitchFamily="49" charset="-122"/>
              </a:rPr>
              <a:t>b</a:t>
            </a:r>
            <a:endParaRPr lang="en-US" altLang="zh-CN" sz="4400" b="0" dirty="0">
              <a:solidFill>
                <a:srgbClr val="FFCC99"/>
              </a:solidFill>
              <a:latin typeface="Times New Roman" panose="02020603050405020304" pitchFamily="18" charset="0"/>
              <a:ea typeface="楷体_GB2312" pitchFamily="49" charset="-122"/>
            </a:endParaRPr>
          </a:p>
        </p:txBody>
      </p:sp>
      <p:sp>
        <p:nvSpPr>
          <p:cNvPr id="489483" name="Rectangle 11"/>
          <p:cNvSpPr/>
          <p:nvPr/>
        </p:nvSpPr>
        <p:spPr>
          <a:xfrm>
            <a:off x="3041650" y="188913"/>
            <a:ext cx="431800" cy="762000"/>
          </a:xfrm>
          <a:prstGeom prst="rect">
            <a:avLst/>
          </a:prstGeom>
          <a:solidFill>
            <a:schemeClr val="bg1"/>
          </a:solidFill>
          <a:ln w="1270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4400" b="0" dirty="0">
                <a:solidFill>
                  <a:srgbClr val="FF3300"/>
                </a:solidFill>
                <a:latin typeface="Times New Roman" panose="02020603050405020304" pitchFamily="18" charset="0"/>
                <a:ea typeface="楷体_GB2312" pitchFamily="49" charset="-122"/>
              </a:rPr>
              <a:t>c</a:t>
            </a:r>
            <a:endParaRPr lang="en-US" altLang="zh-CN" sz="4400" b="0" dirty="0">
              <a:solidFill>
                <a:srgbClr val="FFCC99"/>
              </a:solidFill>
              <a:latin typeface="Times New Roman" panose="02020603050405020304" pitchFamily="18" charset="0"/>
              <a:ea typeface="楷体_GB2312" pitchFamily="49" charset="-122"/>
            </a:endParaRPr>
          </a:p>
        </p:txBody>
      </p:sp>
      <p:sp>
        <p:nvSpPr>
          <p:cNvPr id="489484" name="Rectangle 12"/>
          <p:cNvSpPr/>
          <p:nvPr/>
        </p:nvSpPr>
        <p:spPr>
          <a:xfrm>
            <a:off x="1979613" y="765175"/>
            <a:ext cx="431800" cy="762000"/>
          </a:xfrm>
          <a:prstGeom prst="rect">
            <a:avLst/>
          </a:prstGeom>
          <a:solidFill>
            <a:schemeClr val="bg1"/>
          </a:solidFill>
          <a:ln w="1270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4400" b="0" dirty="0">
                <a:solidFill>
                  <a:srgbClr val="800000"/>
                </a:solidFill>
                <a:latin typeface="Times New Roman" panose="02020603050405020304" pitchFamily="18" charset="0"/>
                <a:ea typeface="楷体_GB2312" pitchFamily="49" charset="-122"/>
              </a:rPr>
              <a:t>c</a:t>
            </a:r>
            <a:endParaRPr lang="en-US" altLang="zh-CN" sz="4400" b="0" dirty="0">
              <a:solidFill>
                <a:srgbClr val="FFCC99"/>
              </a:solidFill>
              <a:latin typeface="Times New Roman" panose="02020603050405020304" pitchFamily="18" charset="0"/>
              <a:ea typeface="楷体_GB2312" pitchFamily="49" charset="-122"/>
            </a:endParaRPr>
          </a:p>
        </p:txBody>
      </p:sp>
      <p:sp>
        <p:nvSpPr>
          <p:cNvPr id="489485" name="Rectangle 13"/>
          <p:cNvSpPr/>
          <p:nvPr/>
        </p:nvSpPr>
        <p:spPr>
          <a:xfrm>
            <a:off x="3536950" y="188913"/>
            <a:ext cx="495300" cy="762000"/>
          </a:xfrm>
          <a:prstGeom prst="rect">
            <a:avLst/>
          </a:prstGeom>
          <a:solidFill>
            <a:schemeClr val="bg1"/>
          </a:solidFill>
          <a:ln w="1270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4400" b="0" dirty="0">
                <a:solidFill>
                  <a:srgbClr val="FF3300"/>
                </a:solidFill>
                <a:latin typeface="Times New Roman" panose="02020603050405020304" pitchFamily="18" charset="0"/>
                <a:ea typeface="楷体_GB2312" pitchFamily="49" charset="-122"/>
              </a:rPr>
              <a:t>d</a:t>
            </a:r>
            <a:endParaRPr lang="en-US" altLang="zh-CN" sz="4400" b="0" dirty="0">
              <a:solidFill>
                <a:srgbClr val="FFCC99"/>
              </a:solidFill>
              <a:latin typeface="Times New Roman" panose="02020603050405020304" pitchFamily="18" charset="0"/>
              <a:ea typeface="楷体_GB2312" pitchFamily="49" charset="-122"/>
            </a:endParaRPr>
          </a:p>
        </p:txBody>
      </p:sp>
      <p:sp>
        <p:nvSpPr>
          <p:cNvPr id="489486" name="Rectangle 14"/>
          <p:cNvSpPr/>
          <p:nvPr/>
        </p:nvSpPr>
        <p:spPr>
          <a:xfrm>
            <a:off x="3086100" y="773113"/>
            <a:ext cx="458788" cy="769937"/>
          </a:xfrm>
          <a:prstGeom prst="rect">
            <a:avLst/>
          </a:prstGeom>
          <a:solidFill>
            <a:schemeClr val="bg1"/>
          </a:solidFill>
          <a:ln w="127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4400" b="0" dirty="0">
                <a:solidFill>
                  <a:srgbClr val="800000"/>
                </a:solidFill>
                <a:latin typeface="Times New Roman" panose="02020603050405020304" pitchFamily="18" charset="0"/>
                <a:ea typeface="楷体_GB2312" pitchFamily="49" charset="-122"/>
              </a:rPr>
              <a:t>d</a:t>
            </a:r>
            <a:endParaRPr lang="en-US" altLang="zh-CN" sz="4400" b="0" dirty="0">
              <a:solidFill>
                <a:srgbClr val="FFCC99"/>
              </a:solidFill>
              <a:latin typeface="Times New Roman" panose="02020603050405020304" pitchFamily="18" charset="0"/>
              <a:ea typeface="楷体_GB2312" pitchFamily="49" charset="-122"/>
            </a:endParaRPr>
          </a:p>
        </p:txBody>
      </p:sp>
      <p:sp>
        <p:nvSpPr>
          <p:cNvPr id="489487" name="Rectangle 15"/>
          <p:cNvSpPr/>
          <p:nvPr/>
        </p:nvSpPr>
        <p:spPr>
          <a:xfrm>
            <a:off x="4122738" y="188913"/>
            <a:ext cx="431800" cy="762000"/>
          </a:xfrm>
          <a:prstGeom prst="rect">
            <a:avLst/>
          </a:prstGeom>
          <a:solidFill>
            <a:schemeClr val="bg1"/>
          </a:solidFill>
          <a:ln w="1270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4400" b="0" dirty="0">
                <a:solidFill>
                  <a:srgbClr val="FF3300"/>
                </a:solidFill>
                <a:latin typeface="Times New Roman" panose="02020603050405020304" pitchFamily="18" charset="0"/>
                <a:ea typeface="楷体_GB2312" pitchFamily="49" charset="-122"/>
              </a:rPr>
              <a:t>e</a:t>
            </a:r>
            <a:endParaRPr lang="en-US" altLang="zh-CN" sz="4400" b="0" dirty="0">
              <a:solidFill>
                <a:srgbClr val="FFCC99"/>
              </a:solidFill>
              <a:latin typeface="Times New Roman" panose="02020603050405020304" pitchFamily="18" charset="0"/>
              <a:ea typeface="楷体_GB2312" pitchFamily="49" charset="-122"/>
            </a:endParaRPr>
          </a:p>
        </p:txBody>
      </p:sp>
      <p:sp>
        <p:nvSpPr>
          <p:cNvPr id="489488" name="Rectangle 16"/>
          <p:cNvSpPr/>
          <p:nvPr/>
        </p:nvSpPr>
        <p:spPr>
          <a:xfrm>
            <a:off x="4167188" y="728663"/>
            <a:ext cx="431800" cy="762000"/>
          </a:xfrm>
          <a:prstGeom prst="rect">
            <a:avLst/>
          </a:prstGeom>
          <a:solidFill>
            <a:schemeClr val="bg1"/>
          </a:solidFill>
          <a:ln w="127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4400" b="0" dirty="0">
                <a:solidFill>
                  <a:srgbClr val="800000"/>
                </a:solidFill>
                <a:latin typeface="Times New Roman" panose="02020603050405020304" pitchFamily="18" charset="0"/>
                <a:ea typeface="楷体_GB2312" pitchFamily="49" charset="-122"/>
              </a:rPr>
              <a:t>e</a:t>
            </a:r>
            <a:endParaRPr lang="en-US" altLang="zh-CN" sz="4400" b="0" dirty="0">
              <a:solidFill>
                <a:srgbClr val="FFCC99"/>
              </a:solidFill>
              <a:latin typeface="Times New Roman" panose="02020603050405020304" pitchFamily="18" charset="0"/>
              <a:ea typeface="楷体_GB2312" pitchFamily="49" charset="-122"/>
            </a:endParaRPr>
          </a:p>
        </p:txBody>
      </p:sp>
      <p:sp>
        <p:nvSpPr>
          <p:cNvPr id="489489" name="Rectangle 17"/>
          <p:cNvSpPr/>
          <p:nvPr/>
        </p:nvSpPr>
        <p:spPr>
          <a:xfrm>
            <a:off x="4616450" y="188913"/>
            <a:ext cx="457200" cy="762000"/>
          </a:xfrm>
          <a:prstGeom prst="rect">
            <a:avLst/>
          </a:prstGeom>
          <a:solidFill>
            <a:schemeClr val="bg1"/>
          </a:solidFill>
          <a:ln w="127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4400" b="0" dirty="0">
                <a:solidFill>
                  <a:srgbClr val="FF3300"/>
                </a:solidFill>
                <a:latin typeface="Times New Roman" panose="02020603050405020304" pitchFamily="18" charset="0"/>
                <a:ea typeface="楷体_GB2312" pitchFamily="49" charset="-122"/>
              </a:rPr>
              <a:t>f</a:t>
            </a:r>
          </a:p>
        </p:txBody>
      </p:sp>
      <p:sp>
        <p:nvSpPr>
          <p:cNvPr id="489490" name="Rectangle 18"/>
          <p:cNvSpPr/>
          <p:nvPr/>
        </p:nvSpPr>
        <p:spPr>
          <a:xfrm>
            <a:off x="5246688" y="773113"/>
            <a:ext cx="533400" cy="762000"/>
          </a:xfrm>
          <a:prstGeom prst="rect">
            <a:avLst/>
          </a:prstGeom>
          <a:solidFill>
            <a:schemeClr val="bg1"/>
          </a:solidFill>
          <a:ln w="127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4400" b="0" dirty="0">
                <a:solidFill>
                  <a:srgbClr val="800000"/>
                </a:solidFill>
                <a:latin typeface="Times New Roman" panose="02020603050405020304" pitchFamily="18" charset="0"/>
                <a:ea typeface="楷体_GB2312" pitchFamily="49" charset="-122"/>
              </a:rPr>
              <a:t>f</a:t>
            </a:r>
          </a:p>
        </p:txBody>
      </p:sp>
      <p:sp>
        <p:nvSpPr>
          <p:cNvPr id="489491" name="Rectangle 19"/>
          <p:cNvSpPr/>
          <p:nvPr/>
        </p:nvSpPr>
        <p:spPr>
          <a:xfrm>
            <a:off x="5111750" y="188913"/>
            <a:ext cx="463550" cy="769937"/>
          </a:xfrm>
          <a:prstGeom prst="rect">
            <a:avLst/>
          </a:prstGeom>
          <a:solidFill>
            <a:schemeClr val="bg1"/>
          </a:solidFill>
          <a:ln w="127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4400" b="0" dirty="0">
                <a:solidFill>
                  <a:srgbClr val="FF3300"/>
                </a:solidFill>
                <a:latin typeface="Times New Roman" panose="02020603050405020304" pitchFamily="18" charset="0"/>
                <a:ea typeface="楷体_GB2312" pitchFamily="49" charset="-122"/>
              </a:rPr>
              <a:t>g</a:t>
            </a:r>
            <a:endParaRPr lang="en-US" altLang="zh-CN" sz="4400" b="0" dirty="0">
              <a:solidFill>
                <a:srgbClr val="FFCC99"/>
              </a:solidFill>
              <a:latin typeface="Times New Roman" panose="02020603050405020304" pitchFamily="18" charset="0"/>
              <a:ea typeface="楷体_GB2312" pitchFamily="49" charset="-122"/>
            </a:endParaRPr>
          </a:p>
        </p:txBody>
      </p:sp>
      <p:sp>
        <p:nvSpPr>
          <p:cNvPr id="489492" name="Rectangle 20"/>
          <p:cNvSpPr/>
          <p:nvPr/>
        </p:nvSpPr>
        <p:spPr>
          <a:xfrm>
            <a:off x="4662488" y="773113"/>
            <a:ext cx="463550" cy="762000"/>
          </a:xfrm>
          <a:prstGeom prst="rect">
            <a:avLst/>
          </a:prstGeom>
          <a:solidFill>
            <a:schemeClr val="bg1"/>
          </a:solidFill>
          <a:ln w="1270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4400" b="0" dirty="0">
                <a:solidFill>
                  <a:srgbClr val="800000"/>
                </a:solidFill>
                <a:latin typeface="Times New Roman" panose="02020603050405020304" pitchFamily="18" charset="0"/>
                <a:ea typeface="楷体_GB2312" pitchFamily="49" charset="-122"/>
              </a:rPr>
              <a:t>g</a:t>
            </a:r>
            <a:endParaRPr lang="en-US" altLang="zh-CN" sz="4400" b="0" dirty="0">
              <a:solidFill>
                <a:srgbClr val="FFCC99"/>
              </a:solidFill>
              <a:latin typeface="Times New Roman" panose="02020603050405020304" pitchFamily="18" charset="0"/>
              <a:ea typeface="楷体_GB2312" pitchFamily="49" charset="-122"/>
            </a:endParaRPr>
          </a:p>
        </p:txBody>
      </p:sp>
      <p:sp>
        <p:nvSpPr>
          <p:cNvPr id="489493" name="Text Box 21"/>
          <p:cNvSpPr txBox="1"/>
          <p:nvPr/>
        </p:nvSpPr>
        <p:spPr>
          <a:xfrm>
            <a:off x="3851275" y="2349500"/>
            <a:ext cx="1371600" cy="666750"/>
          </a:xfrm>
          <a:prstGeom prst="rect">
            <a:avLst/>
          </a:prstGeom>
          <a:solidFill>
            <a:srgbClr val="CCFFFF">
              <a:alpha val="50195"/>
            </a:srgbClr>
          </a:solidFill>
          <a:ln w="25400" cap="sq" cmpd="sng">
            <a:solidFill>
              <a:srgbClr val="008080"/>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3600" b="0" dirty="0">
                <a:solidFill>
                  <a:srgbClr val="006666"/>
                </a:solidFill>
                <a:latin typeface="Times New Roman" panose="02020603050405020304" pitchFamily="18" charset="0"/>
              </a:rPr>
              <a:t>a</a:t>
            </a:r>
            <a:endParaRPr lang="en-US" altLang="zh-CN" sz="2400" b="0" dirty="0">
              <a:solidFill>
                <a:srgbClr val="000000"/>
              </a:solidFill>
              <a:latin typeface="Times New Roman" panose="02020603050405020304" pitchFamily="18" charset="0"/>
            </a:endParaRPr>
          </a:p>
        </p:txBody>
      </p:sp>
      <p:sp>
        <p:nvSpPr>
          <p:cNvPr id="489494" name="Line 22"/>
          <p:cNvSpPr/>
          <p:nvPr/>
        </p:nvSpPr>
        <p:spPr>
          <a:xfrm>
            <a:off x="4343400" y="2362200"/>
            <a:ext cx="0" cy="685800"/>
          </a:xfrm>
          <a:prstGeom prst="line">
            <a:avLst/>
          </a:prstGeom>
          <a:ln w="12700" cap="sq" cmpd="sng">
            <a:solidFill>
              <a:srgbClr val="006666"/>
            </a:solidFill>
            <a:prstDash val="solid"/>
            <a:headEnd type="none" w="sm" len="sm"/>
            <a:tailEnd type="none" w="sm" len="sm"/>
          </a:ln>
        </p:spPr>
      </p:sp>
      <p:sp>
        <p:nvSpPr>
          <p:cNvPr id="489495" name="Line 23"/>
          <p:cNvSpPr/>
          <p:nvPr/>
        </p:nvSpPr>
        <p:spPr>
          <a:xfrm>
            <a:off x="4953000" y="2362200"/>
            <a:ext cx="0" cy="685800"/>
          </a:xfrm>
          <a:prstGeom prst="line">
            <a:avLst/>
          </a:prstGeom>
          <a:ln w="12700" cap="sq" cmpd="sng">
            <a:solidFill>
              <a:srgbClr val="006666"/>
            </a:solidFill>
            <a:prstDash val="solid"/>
            <a:headEnd type="none" w="sm" len="sm"/>
            <a:tailEnd type="none" w="sm" len="sm"/>
          </a:ln>
        </p:spPr>
      </p:sp>
      <p:sp>
        <p:nvSpPr>
          <p:cNvPr id="489496" name="Line 24"/>
          <p:cNvSpPr/>
          <p:nvPr/>
        </p:nvSpPr>
        <p:spPr>
          <a:xfrm>
            <a:off x="3851275" y="1773238"/>
            <a:ext cx="649288" cy="503237"/>
          </a:xfrm>
          <a:prstGeom prst="line">
            <a:avLst/>
          </a:prstGeom>
          <a:ln w="31750" cap="sq" cmpd="sng">
            <a:solidFill>
              <a:srgbClr val="003300"/>
            </a:solidFill>
            <a:prstDash val="solid"/>
            <a:headEnd type="none" w="sm" len="sm"/>
            <a:tailEnd type="triangle" w="med" len="lg"/>
          </a:ln>
        </p:spPr>
      </p:sp>
      <p:sp>
        <p:nvSpPr>
          <p:cNvPr id="489497" name="Text Box 25"/>
          <p:cNvSpPr txBox="1"/>
          <p:nvPr/>
        </p:nvSpPr>
        <p:spPr>
          <a:xfrm>
            <a:off x="2209800" y="3352800"/>
            <a:ext cx="1371600" cy="666750"/>
          </a:xfrm>
          <a:prstGeom prst="rect">
            <a:avLst/>
          </a:prstGeom>
          <a:solidFill>
            <a:srgbClr val="CCFFFF">
              <a:alpha val="50195"/>
            </a:srgbClr>
          </a:solidFill>
          <a:ln w="25400" cap="sq" cmpd="sng">
            <a:solidFill>
              <a:srgbClr val="008080"/>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3600" b="0" dirty="0">
                <a:solidFill>
                  <a:srgbClr val="006666"/>
                </a:solidFill>
                <a:latin typeface="Times New Roman" panose="02020603050405020304" pitchFamily="18" charset="0"/>
              </a:rPr>
              <a:t>b</a:t>
            </a:r>
            <a:endParaRPr lang="en-US" altLang="zh-CN" sz="2400" b="0" dirty="0">
              <a:solidFill>
                <a:srgbClr val="000000"/>
              </a:solidFill>
              <a:latin typeface="Times New Roman" panose="02020603050405020304" pitchFamily="18" charset="0"/>
            </a:endParaRPr>
          </a:p>
        </p:txBody>
      </p:sp>
      <p:sp>
        <p:nvSpPr>
          <p:cNvPr id="489498" name="Line 26"/>
          <p:cNvSpPr/>
          <p:nvPr/>
        </p:nvSpPr>
        <p:spPr>
          <a:xfrm>
            <a:off x="2590800" y="3352800"/>
            <a:ext cx="0" cy="685800"/>
          </a:xfrm>
          <a:prstGeom prst="line">
            <a:avLst/>
          </a:prstGeom>
          <a:ln w="12700" cap="sq" cmpd="sng">
            <a:solidFill>
              <a:srgbClr val="006666"/>
            </a:solidFill>
            <a:prstDash val="solid"/>
            <a:headEnd type="none" w="sm" len="sm"/>
            <a:tailEnd type="none" w="sm" len="sm"/>
          </a:ln>
        </p:spPr>
      </p:sp>
      <p:sp>
        <p:nvSpPr>
          <p:cNvPr id="489499" name="Line 27"/>
          <p:cNvSpPr/>
          <p:nvPr/>
        </p:nvSpPr>
        <p:spPr>
          <a:xfrm>
            <a:off x="3200400" y="3352800"/>
            <a:ext cx="0" cy="685800"/>
          </a:xfrm>
          <a:prstGeom prst="line">
            <a:avLst/>
          </a:prstGeom>
          <a:ln w="12700" cap="sq" cmpd="sng">
            <a:solidFill>
              <a:srgbClr val="006666"/>
            </a:solidFill>
            <a:prstDash val="solid"/>
            <a:headEnd type="none" w="sm" len="sm"/>
            <a:tailEnd type="none" w="sm" len="sm"/>
          </a:ln>
        </p:spPr>
      </p:sp>
      <p:sp>
        <p:nvSpPr>
          <p:cNvPr id="489500" name="Line 28"/>
          <p:cNvSpPr/>
          <p:nvPr/>
        </p:nvSpPr>
        <p:spPr>
          <a:xfrm flipH="1">
            <a:off x="2895600" y="2743200"/>
            <a:ext cx="1295400" cy="609600"/>
          </a:xfrm>
          <a:prstGeom prst="line">
            <a:avLst/>
          </a:prstGeom>
          <a:ln w="31750" cap="sq" cmpd="sng">
            <a:solidFill>
              <a:srgbClr val="003300"/>
            </a:solidFill>
            <a:prstDash val="solid"/>
            <a:headEnd type="none" w="sm" len="sm"/>
            <a:tailEnd type="none" w="med" len="lg"/>
          </a:ln>
        </p:spPr>
      </p:sp>
      <p:sp>
        <p:nvSpPr>
          <p:cNvPr id="489501" name="Text Box 29"/>
          <p:cNvSpPr txBox="1"/>
          <p:nvPr/>
        </p:nvSpPr>
        <p:spPr>
          <a:xfrm>
            <a:off x="1219200" y="4495800"/>
            <a:ext cx="1371600" cy="666750"/>
          </a:xfrm>
          <a:prstGeom prst="rect">
            <a:avLst/>
          </a:prstGeom>
          <a:solidFill>
            <a:srgbClr val="CCFFFF">
              <a:alpha val="50195"/>
            </a:srgbClr>
          </a:solidFill>
          <a:ln w="25400" cap="sq" cmpd="sng">
            <a:solidFill>
              <a:srgbClr val="008080"/>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3600" b="0" dirty="0">
                <a:solidFill>
                  <a:srgbClr val="006666"/>
                </a:solidFill>
                <a:latin typeface="Times New Roman" panose="02020603050405020304" pitchFamily="18" charset="0"/>
              </a:rPr>
              <a:t>c</a:t>
            </a:r>
            <a:endParaRPr lang="en-US" altLang="zh-CN" sz="2400" b="0" dirty="0">
              <a:solidFill>
                <a:srgbClr val="000000"/>
              </a:solidFill>
              <a:latin typeface="Times New Roman" panose="02020603050405020304" pitchFamily="18" charset="0"/>
            </a:endParaRPr>
          </a:p>
        </p:txBody>
      </p:sp>
      <p:sp>
        <p:nvSpPr>
          <p:cNvPr id="489502" name="Line 30"/>
          <p:cNvSpPr/>
          <p:nvPr/>
        </p:nvSpPr>
        <p:spPr>
          <a:xfrm>
            <a:off x="1600200" y="4495800"/>
            <a:ext cx="0" cy="685800"/>
          </a:xfrm>
          <a:prstGeom prst="line">
            <a:avLst/>
          </a:prstGeom>
          <a:ln w="12700" cap="sq" cmpd="sng">
            <a:solidFill>
              <a:srgbClr val="006666"/>
            </a:solidFill>
            <a:prstDash val="solid"/>
            <a:headEnd type="none" w="sm" len="sm"/>
            <a:tailEnd type="none" w="sm" len="sm"/>
          </a:ln>
        </p:spPr>
      </p:sp>
      <p:sp>
        <p:nvSpPr>
          <p:cNvPr id="489503" name="Line 31"/>
          <p:cNvSpPr/>
          <p:nvPr/>
        </p:nvSpPr>
        <p:spPr>
          <a:xfrm>
            <a:off x="2209800" y="4495800"/>
            <a:ext cx="0" cy="685800"/>
          </a:xfrm>
          <a:prstGeom prst="line">
            <a:avLst/>
          </a:prstGeom>
          <a:ln w="12700" cap="sq" cmpd="sng">
            <a:solidFill>
              <a:srgbClr val="006666"/>
            </a:solidFill>
            <a:prstDash val="solid"/>
            <a:headEnd type="none" w="sm" len="sm"/>
            <a:tailEnd type="none" w="sm" len="sm"/>
          </a:ln>
        </p:spPr>
      </p:sp>
      <p:sp>
        <p:nvSpPr>
          <p:cNvPr id="489504" name="Line 32"/>
          <p:cNvSpPr/>
          <p:nvPr/>
        </p:nvSpPr>
        <p:spPr>
          <a:xfrm flipH="1">
            <a:off x="1905000" y="3733800"/>
            <a:ext cx="533400" cy="762000"/>
          </a:xfrm>
          <a:prstGeom prst="line">
            <a:avLst/>
          </a:prstGeom>
          <a:ln w="31750" cap="sq" cmpd="sng">
            <a:solidFill>
              <a:srgbClr val="003300"/>
            </a:solidFill>
            <a:prstDash val="solid"/>
            <a:headEnd type="none" w="sm" len="sm"/>
            <a:tailEnd type="none" w="med" len="lg"/>
          </a:ln>
        </p:spPr>
      </p:sp>
      <p:sp>
        <p:nvSpPr>
          <p:cNvPr id="489505" name="Text Box 33"/>
          <p:cNvSpPr txBox="1"/>
          <p:nvPr/>
        </p:nvSpPr>
        <p:spPr>
          <a:xfrm>
            <a:off x="3200400" y="4495800"/>
            <a:ext cx="1371600" cy="666750"/>
          </a:xfrm>
          <a:prstGeom prst="rect">
            <a:avLst/>
          </a:prstGeom>
          <a:solidFill>
            <a:srgbClr val="CCFFFF">
              <a:alpha val="50195"/>
            </a:srgbClr>
          </a:solidFill>
          <a:ln w="25400" cap="sq" cmpd="sng">
            <a:solidFill>
              <a:srgbClr val="008080"/>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3600" b="0" dirty="0">
                <a:solidFill>
                  <a:srgbClr val="006666"/>
                </a:solidFill>
                <a:latin typeface="Times New Roman" panose="02020603050405020304" pitchFamily="18" charset="0"/>
              </a:rPr>
              <a:t>d</a:t>
            </a:r>
            <a:endParaRPr lang="en-US" altLang="zh-CN" sz="2400" b="0" dirty="0">
              <a:solidFill>
                <a:srgbClr val="000000"/>
              </a:solidFill>
              <a:latin typeface="Times New Roman" panose="02020603050405020304" pitchFamily="18" charset="0"/>
            </a:endParaRPr>
          </a:p>
        </p:txBody>
      </p:sp>
      <p:sp>
        <p:nvSpPr>
          <p:cNvPr id="489506" name="Line 34"/>
          <p:cNvSpPr/>
          <p:nvPr/>
        </p:nvSpPr>
        <p:spPr>
          <a:xfrm>
            <a:off x="3581400" y="4495800"/>
            <a:ext cx="0" cy="685800"/>
          </a:xfrm>
          <a:prstGeom prst="line">
            <a:avLst/>
          </a:prstGeom>
          <a:ln w="12700" cap="sq" cmpd="sng">
            <a:solidFill>
              <a:srgbClr val="006666"/>
            </a:solidFill>
            <a:prstDash val="solid"/>
            <a:headEnd type="none" w="sm" len="sm"/>
            <a:tailEnd type="none" w="sm" len="sm"/>
          </a:ln>
        </p:spPr>
      </p:sp>
      <p:sp>
        <p:nvSpPr>
          <p:cNvPr id="489507" name="Line 35"/>
          <p:cNvSpPr/>
          <p:nvPr/>
        </p:nvSpPr>
        <p:spPr>
          <a:xfrm>
            <a:off x="4191000" y="4495800"/>
            <a:ext cx="0" cy="685800"/>
          </a:xfrm>
          <a:prstGeom prst="line">
            <a:avLst/>
          </a:prstGeom>
          <a:ln w="12700" cap="sq" cmpd="sng">
            <a:solidFill>
              <a:srgbClr val="006666"/>
            </a:solidFill>
            <a:prstDash val="solid"/>
            <a:headEnd type="none" w="sm" len="sm"/>
            <a:tailEnd type="none" w="sm" len="sm"/>
          </a:ln>
        </p:spPr>
      </p:sp>
      <p:sp>
        <p:nvSpPr>
          <p:cNvPr id="489508" name="Line 36"/>
          <p:cNvSpPr/>
          <p:nvPr/>
        </p:nvSpPr>
        <p:spPr>
          <a:xfrm>
            <a:off x="3352800" y="3657600"/>
            <a:ext cx="533400" cy="838200"/>
          </a:xfrm>
          <a:prstGeom prst="line">
            <a:avLst/>
          </a:prstGeom>
          <a:ln w="31750" cap="sq" cmpd="sng">
            <a:solidFill>
              <a:srgbClr val="003300"/>
            </a:solidFill>
            <a:prstDash val="solid"/>
            <a:headEnd type="none" w="sm" len="sm"/>
            <a:tailEnd type="none" w="med" len="lg"/>
          </a:ln>
        </p:spPr>
      </p:sp>
      <p:sp>
        <p:nvSpPr>
          <p:cNvPr id="489509" name="Text Box 37"/>
          <p:cNvSpPr txBox="1"/>
          <p:nvPr/>
        </p:nvSpPr>
        <p:spPr>
          <a:xfrm>
            <a:off x="5867400" y="3352800"/>
            <a:ext cx="1371600" cy="666750"/>
          </a:xfrm>
          <a:prstGeom prst="rect">
            <a:avLst/>
          </a:prstGeom>
          <a:solidFill>
            <a:srgbClr val="CCFFFF">
              <a:alpha val="50195"/>
            </a:srgbClr>
          </a:solidFill>
          <a:ln w="25400" cap="sq" cmpd="sng">
            <a:solidFill>
              <a:srgbClr val="008080"/>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3600" b="0" dirty="0">
                <a:solidFill>
                  <a:srgbClr val="006666"/>
                </a:solidFill>
                <a:latin typeface="Times New Roman" panose="02020603050405020304" pitchFamily="18" charset="0"/>
              </a:rPr>
              <a:t>e</a:t>
            </a:r>
            <a:endParaRPr lang="en-US" altLang="zh-CN" sz="2400" b="0" dirty="0">
              <a:solidFill>
                <a:srgbClr val="000000"/>
              </a:solidFill>
              <a:latin typeface="Times New Roman" panose="02020603050405020304" pitchFamily="18" charset="0"/>
            </a:endParaRPr>
          </a:p>
        </p:txBody>
      </p:sp>
      <p:sp>
        <p:nvSpPr>
          <p:cNvPr id="489510" name="Line 38"/>
          <p:cNvSpPr/>
          <p:nvPr/>
        </p:nvSpPr>
        <p:spPr>
          <a:xfrm>
            <a:off x="6248400" y="3352800"/>
            <a:ext cx="0" cy="685800"/>
          </a:xfrm>
          <a:prstGeom prst="line">
            <a:avLst/>
          </a:prstGeom>
          <a:ln w="12700" cap="sq" cmpd="sng">
            <a:solidFill>
              <a:srgbClr val="006666"/>
            </a:solidFill>
            <a:prstDash val="solid"/>
            <a:headEnd type="none" w="sm" len="sm"/>
            <a:tailEnd type="none" w="sm" len="sm"/>
          </a:ln>
        </p:spPr>
      </p:sp>
      <p:sp>
        <p:nvSpPr>
          <p:cNvPr id="489511" name="Line 39"/>
          <p:cNvSpPr/>
          <p:nvPr/>
        </p:nvSpPr>
        <p:spPr>
          <a:xfrm>
            <a:off x="6858000" y="3352800"/>
            <a:ext cx="0" cy="685800"/>
          </a:xfrm>
          <a:prstGeom prst="line">
            <a:avLst/>
          </a:prstGeom>
          <a:ln w="12700" cap="sq" cmpd="sng">
            <a:solidFill>
              <a:srgbClr val="006666"/>
            </a:solidFill>
            <a:prstDash val="solid"/>
            <a:headEnd type="none" w="sm" len="sm"/>
            <a:tailEnd type="none" w="sm" len="sm"/>
          </a:ln>
        </p:spPr>
      </p:sp>
      <p:sp>
        <p:nvSpPr>
          <p:cNvPr id="489512" name="Line 40"/>
          <p:cNvSpPr/>
          <p:nvPr/>
        </p:nvSpPr>
        <p:spPr>
          <a:xfrm>
            <a:off x="5181600" y="2667000"/>
            <a:ext cx="1371600" cy="685800"/>
          </a:xfrm>
          <a:prstGeom prst="line">
            <a:avLst/>
          </a:prstGeom>
          <a:ln w="31750" cap="sq" cmpd="sng">
            <a:solidFill>
              <a:srgbClr val="003300"/>
            </a:solidFill>
            <a:prstDash val="solid"/>
            <a:headEnd type="none" w="sm" len="sm"/>
            <a:tailEnd type="none" w="med" len="lg"/>
          </a:ln>
        </p:spPr>
      </p:sp>
      <p:sp>
        <p:nvSpPr>
          <p:cNvPr id="489513" name="Text Box 41"/>
          <p:cNvSpPr txBox="1"/>
          <p:nvPr/>
        </p:nvSpPr>
        <p:spPr>
          <a:xfrm>
            <a:off x="6858000" y="4495800"/>
            <a:ext cx="1371600" cy="666750"/>
          </a:xfrm>
          <a:prstGeom prst="rect">
            <a:avLst/>
          </a:prstGeom>
          <a:solidFill>
            <a:srgbClr val="CCFFFF">
              <a:alpha val="50195"/>
            </a:srgbClr>
          </a:solidFill>
          <a:ln w="25400" cap="sq" cmpd="sng">
            <a:solidFill>
              <a:srgbClr val="008080"/>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3600" b="0" dirty="0">
                <a:solidFill>
                  <a:srgbClr val="006666"/>
                </a:solidFill>
                <a:latin typeface="Times New Roman" panose="02020603050405020304" pitchFamily="18" charset="0"/>
              </a:rPr>
              <a:t>f</a:t>
            </a:r>
            <a:endParaRPr lang="en-US" altLang="zh-CN" sz="2400" b="0" dirty="0">
              <a:solidFill>
                <a:srgbClr val="000000"/>
              </a:solidFill>
              <a:latin typeface="Times New Roman" panose="02020603050405020304" pitchFamily="18" charset="0"/>
            </a:endParaRPr>
          </a:p>
        </p:txBody>
      </p:sp>
      <p:sp>
        <p:nvSpPr>
          <p:cNvPr id="489514" name="Line 42"/>
          <p:cNvSpPr/>
          <p:nvPr/>
        </p:nvSpPr>
        <p:spPr>
          <a:xfrm>
            <a:off x="7239000" y="4495800"/>
            <a:ext cx="0" cy="685800"/>
          </a:xfrm>
          <a:prstGeom prst="line">
            <a:avLst/>
          </a:prstGeom>
          <a:ln w="12700" cap="sq" cmpd="sng">
            <a:solidFill>
              <a:srgbClr val="006666"/>
            </a:solidFill>
            <a:prstDash val="solid"/>
            <a:headEnd type="none" w="sm" len="sm"/>
            <a:tailEnd type="none" w="sm" len="sm"/>
          </a:ln>
        </p:spPr>
      </p:sp>
      <p:sp>
        <p:nvSpPr>
          <p:cNvPr id="489515" name="Line 43"/>
          <p:cNvSpPr/>
          <p:nvPr/>
        </p:nvSpPr>
        <p:spPr>
          <a:xfrm>
            <a:off x="7848600" y="4495800"/>
            <a:ext cx="0" cy="685800"/>
          </a:xfrm>
          <a:prstGeom prst="line">
            <a:avLst/>
          </a:prstGeom>
          <a:ln w="12700" cap="sq" cmpd="sng">
            <a:solidFill>
              <a:srgbClr val="006666"/>
            </a:solidFill>
            <a:prstDash val="solid"/>
            <a:headEnd type="none" w="sm" len="sm"/>
            <a:tailEnd type="none" w="sm" len="sm"/>
          </a:ln>
        </p:spPr>
      </p:sp>
      <p:sp>
        <p:nvSpPr>
          <p:cNvPr id="489516" name="Line 44"/>
          <p:cNvSpPr/>
          <p:nvPr/>
        </p:nvSpPr>
        <p:spPr>
          <a:xfrm>
            <a:off x="7010400" y="3657600"/>
            <a:ext cx="533400" cy="838200"/>
          </a:xfrm>
          <a:prstGeom prst="line">
            <a:avLst/>
          </a:prstGeom>
          <a:ln w="31750" cap="sq" cmpd="sng">
            <a:solidFill>
              <a:srgbClr val="003300"/>
            </a:solidFill>
            <a:prstDash val="solid"/>
            <a:headEnd type="none" w="sm" len="sm"/>
            <a:tailEnd type="none" w="med" len="lg"/>
          </a:ln>
        </p:spPr>
      </p:sp>
      <p:sp>
        <p:nvSpPr>
          <p:cNvPr id="489517" name="Text Box 45"/>
          <p:cNvSpPr txBox="1"/>
          <p:nvPr/>
        </p:nvSpPr>
        <p:spPr>
          <a:xfrm>
            <a:off x="5867400" y="5638800"/>
            <a:ext cx="1371600" cy="666750"/>
          </a:xfrm>
          <a:prstGeom prst="rect">
            <a:avLst/>
          </a:prstGeom>
          <a:solidFill>
            <a:srgbClr val="CCFFFF">
              <a:alpha val="50195"/>
            </a:srgbClr>
          </a:solidFill>
          <a:ln w="25400" cap="sq" cmpd="sng">
            <a:solidFill>
              <a:srgbClr val="008080"/>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3600" b="0" dirty="0">
                <a:solidFill>
                  <a:srgbClr val="006666"/>
                </a:solidFill>
                <a:latin typeface="Times New Roman" panose="02020603050405020304" pitchFamily="18" charset="0"/>
              </a:rPr>
              <a:t>g</a:t>
            </a:r>
            <a:endParaRPr lang="en-US" altLang="zh-CN" sz="2400" b="0" dirty="0">
              <a:solidFill>
                <a:srgbClr val="000000"/>
              </a:solidFill>
              <a:latin typeface="Times New Roman" panose="02020603050405020304" pitchFamily="18" charset="0"/>
            </a:endParaRPr>
          </a:p>
        </p:txBody>
      </p:sp>
      <p:sp>
        <p:nvSpPr>
          <p:cNvPr id="489518" name="Line 46"/>
          <p:cNvSpPr/>
          <p:nvPr/>
        </p:nvSpPr>
        <p:spPr>
          <a:xfrm>
            <a:off x="6248400" y="5638800"/>
            <a:ext cx="0" cy="685800"/>
          </a:xfrm>
          <a:prstGeom prst="line">
            <a:avLst/>
          </a:prstGeom>
          <a:ln w="12700" cap="sq" cmpd="sng">
            <a:solidFill>
              <a:srgbClr val="006666"/>
            </a:solidFill>
            <a:prstDash val="solid"/>
            <a:headEnd type="none" w="sm" len="sm"/>
            <a:tailEnd type="none" w="sm" len="sm"/>
          </a:ln>
        </p:spPr>
      </p:sp>
      <p:sp>
        <p:nvSpPr>
          <p:cNvPr id="489519" name="Line 47"/>
          <p:cNvSpPr/>
          <p:nvPr/>
        </p:nvSpPr>
        <p:spPr>
          <a:xfrm>
            <a:off x="6858000" y="5638800"/>
            <a:ext cx="0" cy="685800"/>
          </a:xfrm>
          <a:prstGeom prst="line">
            <a:avLst/>
          </a:prstGeom>
          <a:ln w="12700" cap="sq" cmpd="sng">
            <a:solidFill>
              <a:srgbClr val="006666"/>
            </a:solidFill>
            <a:prstDash val="solid"/>
            <a:headEnd type="none" w="sm" len="sm"/>
            <a:tailEnd type="none" w="sm" len="sm"/>
          </a:ln>
        </p:spPr>
      </p:sp>
      <p:sp>
        <p:nvSpPr>
          <p:cNvPr id="489520" name="Line 48"/>
          <p:cNvSpPr/>
          <p:nvPr/>
        </p:nvSpPr>
        <p:spPr>
          <a:xfrm flipH="1">
            <a:off x="6553200" y="4800600"/>
            <a:ext cx="533400" cy="838200"/>
          </a:xfrm>
          <a:prstGeom prst="line">
            <a:avLst/>
          </a:prstGeom>
          <a:ln w="31750" cap="sq" cmpd="sng">
            <a:solidFill>
              <a:srgbClr val="003300"/>
            </a:solidFill>
            <a:prstDash val="solid"/>
            <a:headEnd type="none" w="sm" len="sm"/>
            <a:tailEnd type="none" w="med" len="lg"/>
          </a:ln>
        </p:spPr>
      </p:sp>
      <p:sp>
        <p:nvSpPr>
          <p:cNvPr id="489521" name="Text Box 49"/>
          <p:cNvSpPr txBox="1"/>
          <p:nvPr/>
        </p:nvSpPr>
        <p:spPr>
          <a:xfrm>
            <a:off x="1196975" y="4572000"/>
            <a:ext cx="479425"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4000" b="0" dirty="0">
                <a:solidFill>
                  <a:srgbClr val="006666"/>
                </a:solidFill>
                <a:latin typeface="Times New Roman" panose="02020603050405020304" pitchFamily="18" charset="0"/>
              </a:rPr>
              <a:t>^</a:t>
            </a:r>
            <a:endParaRPr lang="en-US" altLang="zh-CN" sz="2400" b="0" dirty="0">
              <a:solidFill>
                <a:srgbClr val="000000"/>
              </a:solidFill>
              <a:latin typeface="Times New Roman" panose="02020603050405020304" pitchFamily="18" charset="0"/>
            </a:endParaRPr>
          </a:p>
        </p:txBody>
      </p:sp>
      <p:sp>
        <p:nvSpPr>
          <p:cNvPr id="489522" name="Text Box 50"/>
          <p:cNvSpPr txBox="1"/>
          <p:nvPr/>
        </p:nvSpPr>
        <p:spPr>
          <a:xfrm>
            <a:off x="2187575" y="4572000"/>
            <a:ext cx="479425"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4000" b="0" dirty="0">
                <a:solidFill>
                  <a:srgbClr val="006666"/>
                </a:solidFill>
                <a:latin typeface="Times New Roman" panose="02020603050405020304" pitchFamily="18" charset="0"/>
              </a:rPr>
              <a:t>^</a:t>
            </a:r>
            <a:endParaRPr lang="en-US" altLang="zh-CN" sz="2400" b="0" dirty="0">
              <a:solidFill>
                <a:srgbClr val="000000"/>
              </a:solidFill>
              <a:latin typeface="Times New Roman" panose="02020603050405020304" pitchFamily="18" charset="0"/>
            </a:endParaRPr>
          </a:p>
        </p:txBody>
      </p:sp>
      <p:sp>
        <p:nvSpPr>
          <p:cNvPr id="489523" name="Text Box 51"/>
          <p:cNvSpPr txBox="1"/>
          <p:nvPr/>
        </p:nvSpPr>
        <p:spPr>
          <a:xfrm>
            <a:off x="3178175" y="4572000"/>
            <a:ext cx="479425"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4000" b="0" dirty="0">
                <a:solidFill>
                  <a:srgbClr val="006666"/>
                </a:solidFill>
                <a:latin typeface="Times New Roman" panose="02020603050405020304" pitchFamily="18" charset="0"/>
              </a:rPr>
              <a:t>^</a:t>
            </a:r>
            <a:endParaRPr lang="en-US" altLang="zh-CN" sz="2400" b="0" dirty="0">
              <a:solidFill>
                <a:srgbClr val="000000"/>
              </a:solidFill>
              <a:latin typeface="Times New Roman" panose="02020603050405020304" pitchFamily="18" charset="0"/>
            </a:endParaRPr>
          </a:p>
        </p:txBody>
      </p:sp>
      <p:sp>
        <p:nvSpPr>
          <p:cNvPr id="489524" name="Text Box 52"/>
          <p:cNvSpPr txBox="1"/>
          <p:nvPr/>
        </p:nvSpPr>
        <p:spPr>
          <a:xfrm>
            <a:off x="4168775" y="4572000"/>
            <a:ext cx="479425"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4000" b="0" dirty="0">
                <a:solidFill>
                  <a:srgbClr val="006666"/>
                </a:solidFill>
                <a:latin typeface="Times New Roman" panose="02020603050405020304" pitchFamily="18" charset="0"/>
              </a:rPr>
              <a:t>^</a:t>
            </a:r>
            <a:endParaRPr lang="en-US" altLang="zh-CN" sz="2400" b="0" dirty="0">
              <a:solidFill>
                <a:srgbClr val="000000"/>
              </a:solidFill>
              <a:latin typeface="Times New Roman" panose="02020603050405020304" pitchFamily="18" charset="0"/>
            </a:endParaRPr>
          </a:p>
        </p:txBody>
      </p:sp>
      <p:sp>
        <p:nvSpPr>
          <p:cNvPr id="489525" name="Text Box 53"/>
          <p:cNvSpPr txBox="1"/>
          <p:nvPr/>
        </p:nvSpPr>
        <p:spPr>
          <a:xfrm>
            <a:off x="5845175" y="3413125"/>
            <a:ext cx="479425"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4000" b="0" dirty="0">
                <a:solidFill>
                  <a:srgbClr val="006666"/>
                </a:solidFill>
                <a:latin typeface="Times New Roman" panose="02020603050405020304" pitchFamily="18" charset="0"/>
              </a:rPr>
              <a:t>^</a:t>
            </a:r>
            <a:endParaRPr lang="en-US" altLang="zh-CN" sz="2400" b="0" dirty="0">
              <a:solidFill>
                <a:srgbClr val="000000"/>
              </a:solidFill>
              <a:latin typeface="Times New Roman" panose="02020603050405020304" pitchFamily="18" charset="0"/>
            </a:endParaRPr>
          </a:p>
        </p:txBody>
      </p:sp>
      <p:sp>
        <p:nvSpPr>
          <p:cNvPr id="489526" name="Text Box 54"/>
          <p:cNvSpPr txBox="1"/>
          <p:nvPr/>
        </p:nvSpPr>
        <p:spPr>
          <a:xfrm>
            <a:off x="5845175" y="5699125"/>
            <a:ext cx="479425"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4000" b="0" dirty="0">
                <a:solidFill>
                  <a:srgbClr val="006666"/>
                </a:solidFill>
                <a:latin typeface="Times New Roman" panose="02020603050405020304" pitchFamily="18" charset="0"/>
              </a:rPr>
              <a:t>^</a:t>
            </a:r>
            <a:endParaRPr lang="en-US" altLang="zh-CN" sz="2400" b="0" dirty="0">
              <a:solidFill>
                <a:srgbClr val="000000"/>
              </a:solidFill>
              <a:latin typeface="Times New Roman" panose="02020603050405020304" pitchFamily="18" charset="0"/>
            </a:endParaRPr>
          </a:p>
        </p:txBody>
      </p:sp>
      <p:sp>
        <p:nvSpPr>
          <p:cNvPr id="489527" name="Text Box 55"/>
          <p:cNvSpPr txBox="1"/>
          <p:nvPr/>
        </p:nvSpPr>
        <p:spPr>
          <a:xfrm>
            <a:off x="6835775" y="5699125"/>
            <a:ext cx="479425"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4000" b="0" dirty="0">
                <a:solidFill>
                  <a:srgbClr val="006666"/>
                </a:solidFill>
                <a:latin typeface="Times New Roman" panose="02020603050405020304" pitchFamily="18" charset="0"/>
              </a:rPr>
              <a:t>^</a:t>
            </a:r>
            <a:endParaRPr lang="en-US" altLang="zh-CN" sz="2400" b="0" dirty="0">
              <a:solidFill>
                <a:srgbClr val="000000"/>
              </a:solidFill>
              <a:latin typeface="Times New Roman" panose="02020603050405020304" pitchFamily="18" charset="0"/>
            </a:endParaRPr>
          </a:p>
        </p:txBody>
      </p:sp>
      <p:sp>
        <p:nvSpPr>
          <p:cNvPr id="489528" name="Text Box 56"/>
          <p:cNvSpPr txBox="1"/>
          <p:nvPr/>
        </p:nvSpPr>
        <p:spPr>
          <a:xfrm>
            <a:off x="7826375" y="4572000"/>
            <a:ext cx="479425" cy="7016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4000" b="0" dirty="0">
                <a:solidFill>
                  <a:srgbClr val="006666"/>
                </a:solidFill>
                <a:latin typeface="Times New Roman" panose="02020603050405020304" pitchFamily="18" charset="0"/>
              </a:rPr>
              <a:t>^</a:t>
            </a:r>
            <a:endParaRPr lang="en-US" altLang="zh-CN" sz="2400" b="0" dirty="0">
              <a:solidFill>
                <a:srgbClr val="000000"/>
              </a:solidFill>
              <a:latin typeface="Times New Roman" panose="02020603050405020304" pitchFamily="18" charset="0"/>
            </a:endParaRPr>
          </a:p>
        </p:txBody>
      </p:sp>
      <p:sp>
        <p:nvSpPr>
          <p:cNvPr id="489529" name="Line 57"/>
          <p:cNvSpPr/>
          <p:nvPr/>
        </p:nvSpPr>
        <p:spPr>
          <a:xfrm>
            <a:off x="3124200" y="762000"/>
            <a:ext cx="381000" cy="0"/>
          </a:xfrm>
          <a:prstGeom prst="line">
            <a:avLst/>
          </a:prstGeom>
          <a:ln w="38100" cap="sq" cmpd="sng">
            <a:solidFill>
              <a:srgbClr val="006666"/>
            </a:solidFill>
            <a:prstDash val="solid"/>
            <a:headEnd type="none" w="sm" len="sm"/>
            <a:tailEnd type="none" w="sm" len="sm"/>
          </a:ln>
        </p:spPr>
      </p:sp>
      <p:sp>
        <p:nvSpPr>
          <p:cNvPr id="489530" name="Line 58"/>
          <p:cNvSpPr/>
          <p:nvPr/>
        </p:nvSpPr>
        <p:spPr>
          <a:xfrm>
            <a:off x="3581400" y="728663"/>
            <a:ext cx="381000" cy="0"/>
          </a:xfrm>
          <a:prstGeom prst="line">
            <a:avLst/>
          </a:prstGeom>
          <a:ln w="38100" cap="sq" cmpd="sng">
            <a:solidFill>
              <a:srgbClr val="0033CC"/>
            </a:solidFill>
            <a:prstDash val="solid"/>
            <a:headEnd type="none" w="sm" len="sm"/>
            <a:tailEnd type="none" w="sm" len="sm"/>
          </a:ln>
        </p:spPr>
      </p:sp>
      <p:sp>
        <p:nvSpPr>
          <p:cNvPr id="489531" name="Line 59"/>
          <p:cNvSpPr/>
          <p:nvPr/>
        </p:nvSpPr>
        <p:spPr>
          <a:xfrm>
            <a:off x="4706938" y="773113"/>
            <a:ext cx="990600" cy="0"/>
          </a:xfrm>
          <a:prstGeom prst="line">
            <a:avLst/>
          </a:prstGeom>
          <a:ln w="38100" cap="sq" cmpd="sng">
            <a:solidFill>
              <a:srgbClr val="0033CC"/>
            </a:solidFill>
            <a:prstDash val="solid"/>
            <a:headEnd type="none" w="sm" len="sm"/>
            <a:tailEnd type="none" w="sm" len="sm"/>
          </a:ln>
        </p:spPr>
      </p:sp>
      <p:sp>
        <p:nvSpPr>
          <p:cNvPr id="489532" name="Line 60"/>
          <p:cNvSpPr/>
          <p:nvPr/>
        </p:nvSpPr>
        <p:spPr>
          <a:xfrm flipV="1">
            <a:off x="3203575" y="1773238"/>
            <a:ext cx="647700" cy="71437"/>
          </a:xfrm>
          <a:prstGeom prst="line">
            <a:avLst/>
          </a:prstGeom>
          <a:ln w="38100" cap="sq" cmpd="sng">
            <a:solidFill>
              <a:schemeClr val="tx2"/>
            </a:solidFill>
            <a:prstDash val="solid"/>
            <a:headEnd type="none" w="sm" len="sm"/>
            <a:tailEnd type="none" w="sm" len="sm"/>
          </a:ln>
        </p:spPr>
      </p:sp>
      <p:sp>
        <p:nvSpPr>
          <p:cNvPr id="111677" name="Text Box 61"/>
          <p:cNvSpPr txBox="1"/>
          <p:nvPr/>
        </p:nvSpPr>
        <p:spPr>
          <a:xfrm>
            <a:off x="6372225" y="260350"/>
            <a:ext cx="2035175" cy="124618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10000"/>
              </a:lnSpc>
              <a:spcBef>
                <a:spcPct val="50000"/>
              </a:spcBef>
              <a:buClrTx/>
              <a:buSzPct val="100000"/>
              <a:buNone/>
            </a:pPr>
            <a:r>
              <a:rPr lang="zh-CN" altLang="en-US" sz="1800" b="0" dirty="0">
                <a:solidFill>
                  <a:srgbClr val="000000"/>
                </a:solidFill>
                <a:latin typeface="Times New Roman" panose="02020603050405020304" pitchFamily="18" charset="0"/>
                <a:ea typeface="楷体_GB2312" pitchFamily="49" charset="-122"/>
              </a:rPr>
              <a:t>先序序列</a:t>
            </a:r>
          </a:p>
          <a:p>
            <a:pPr marL="0" lvl="0" indent="0" eaLnBrk="1" hangingPunct="1">
              <a:lnSpc>
                <a:spcPct val="110000"/>
              </a:lnSpc>
              <a:spcBef>
                <a:spcPct val="50000"/>
              </a:spcBef>
              <a:buClrTx/>
              <a:buSzPct val="100000"/>
              <a:buNone/>
            </a:pPr>
            <a:r>
              <a:rPr lang="zh-CN" altLang="en-US" sz="1800" b="0" dirty="0">
                <a:solidFill>
                  <a:srgbClr val="000000"/>
                </a:solidFill>
                <a:latin typeface="Times New Roman" panose="02020603050405020304" pitchFamily="18" charset="0"/>
                <a:ea typeface="楷体_GB2312" pitchFamily="49" charset="-122"/>
              </a:rPr>
              <a:t>中序序列</a:t>
            </a:r>
          </a:p>
        </p:txBody>
      </p:sp>
      <p:sp>
        <p:nvSpPr>
          <p:cNvPr id="489534" name="Line 62"/>
          <p:cNvSpPr/>
          <p:nvPr/>
        </p:nvSpPr>
        <p:spPr>
          <a:xfrm>
            <a:off x="1981200" y="1371600"/>
            <a:ext cx="381000" cy="0"/>
          </a:xfrm>
          <a:prstGeom prst="line">
            <a:avLst/>
          </a:prstGeom>
          <a:ln w="38100" cap="sq" cmpd="sng">
            <a:solidFill>
              <a:srgbClr val="006666"/>
            </a:solidFill>
            <a:prstDash val="solid"/>
            <a:headEnd type="none" w="sm" len="sm"/>
            <a:tailEnd type="none" w="sm" len="sm"/>
          </a:ln>
        </p:spPr>
      </p:sp>
      <p:sp>
        <p:nvSpPr>
          <p:cNvPr id="489535" name="Line 63"/>
          <p:cNvSpPr/>
          <p:nvPr/>
        </p:nvSpPr>
        <p:spPr>
          <a:xfrm>
            <a:off x="3200400" y="1371600"/>
            <a:ext cx="381000" cy="0"/>
          </a:xfrm>
          <a:prstGeom prst="line">
            <a:avLst/>
          </a:prstGeom>
          <a:ln w="38100" cap="sq" cmpd="sng">
            <a:solidFill>
              <a:srgbClr val="0033CC"/>
            </a:solidFill>
            <a:prstDash val="solid"/>
            <a:headEnd type="none" w="sm" len="sm"/>
            <a:tailEnd type="none" w="sm" len="sm"/>
          </a:ln>
        </p:spPr>
      </p:sp>
      <p:sp>
        <p:nvSpPr>
          <p:cNvPr id="489536" name="Line 64"/>
          <p:cNvSpPr/>
          <p:nvPr/>
        </p:nvSpPr>
        <p:spPr>
          <a:xfrm>
            <a:off x="4787900" y="1484313"/>
            <a:ext cx="990600" cy="0"/>
          </a:xfrm>
          <a:prstGeom prst="line">
            <a:avLst/>
          </a:prstGeom>
          <a:ln w="38100" cap="sq" cmpd="sng">
            <a:solidFill>
              <a:srgbClr val="0033CC"/>
            </a:solidFill>
            <a:prstDash val="solid"/>
            <a:headEnd type="none" w="sm" len="sm"/>
            <a:tailEnd type="none" w="sm" len="sm"/>
          </a:ln>
        </p:spPr>
      </p:sp>
      <p:sp>
        <p:nvSpPr>
          <p:cNvPr id="489537" name="Line 65"/>
          <p:cNvSpPr/>
          <p:nvPr/>
        </p:nvSpPr>
        <p:spPr>
          <a:xfrm>
            <a:off x="5202238" y="908050"/>
            <a:ext cx="304800" cy="0"/>
          </a:xfrm>
          <a:prstGeom prst="line">
            <a:avLst/>
          </a:prstGeom>
          <a:ln w="38100" cap="sq" cmpd="sng">
            <a:solidFill>
              <a:schemeClr val="tx2"/>
            </a:solidFill>
            <a:prstDash val="solid"/>
            <a:headEnd type="none" w="sm" len="sm"/>
            <a:tailEnd type="none" w="sm" len="sm"/>
          </a:ln>
        </p:spPr>
      </p:sp>
      <p:sp>
        <p:nvSpPr>
          <p:cNvPr id="489538" name="Line 66"/>
          <p:cNvSpPr/>
          <p:nvPr/>
        </p:nvSpPr>
        <p:spPr>
          <a:xfrm>
            <a:off x="4751388" y="1449388"/>
            <a:ext cx="304800" cy="0"/>
          </a:xfrm>
          <a:prstGeom prst="line">
            <a:avLst/>
          </a:prstGeom>
          <a:ln w="38100" cap="sq" cmpd="sng">
            <a:solidFill>
              <a:schemeClr val="tx2"/>
            </a:solidFill>
            <a:prstDash val="solid"/>
            <a:headEnd type="none" w="sm" len="sm"/>
            <a:tailEnd type="none" w="sm" len="sm"/>
          </a:ln>
        </p:spPr>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89477"/>
                                        </p:tgtEl>
                                        <p:attrNameLst>
                                          <p:attrName>style.visibility</p:attrName>
                                        </p:attrNameLst>
                                      </p:cBhvr>
                                      <p:to>
                                        <p:strVal val="visible"/>
                                      </p:to>
                                    </p:set>
                                    <p:animEffect transition="in" filter="checkerboard(down)">
                                      <p:cBhvr>
                                        <p:cTn id="7" dur="500"/>
                                        <p:tgtEl>
                                          <p:spTgt spid="48947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89478"/>
                                        </p:tgtEl>
                                        <p:attrNameLst>
                                          <p:attrName>style.visibility</p:attrName>
                                        </p:attrNameLst>
                                      </p:cBhvr>
                                      <p:to>
                                        <p:strVal val="visible"/>
                                      </p:to>
                                    </p:set>
                                    <p:animEffect transition="in" filter="slide(fromLeft)">
                                      <p:cBhvr>
                                        <p:cTn id="12" dur="500"/>
                                        <p:tgtEl>
                                          <p:spTgt spid="489478"/>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nodeType="clickEffect">
                                  <p:stCondLst>
                                    <p:cond delay="0"/>
                                  </p:stCondLst>
                                  <p:childTnLst>
                                    <p:set>
                                      <p:cBhvr>
                                        <p:cTn id="16" dur="1" fill="hold">
                                          <p:stCondLst>
                                            <p:cond delay="0"/>
                                          </p:stCondLst>
                                        </p:cTn>
                                        <p:tgtEl>
                                          <p:spTgt spid="489532"/>
                                        </p:tgtEl>
                                        <p:attrNameLst>
                                          <p:attrName>style.visibility</p:attrName>
                                        </p:attrNameLst>
                                      </p:cBhvr>
                                      <p:to>
                                        <p:strVal val="visible"/>
                                      </p:to>
                                    </p:set>
                                    <p:anim calcmode="lin" valueType="num">
                                      <p:cBhvr>
                                        <p:cTn id="17" dur="500" fill="hold"/>
                                        <p:tgtEl>
                                          <p:spTgt spid="489532"/>
                                        </p:tgtEl>
                                        <p:attrNameLst>
                                          <p:attrName>ppt_x</p:attrName>
                                        </p:attrNameLst>
                                      </p:cBhvr>
                                      <p:tavLst>
                                        <p:tav tm="0">
                                          <p:val>
                                            <p:strVal val="#ppt_x-#ppt_w/2"/>
                                          </p:val>
                                        </p:tav>
                                        <p:tav tm="100000">
                                          <p:val>
                                            <p:strVal val="#ppt_x"/>
                                          </p:val>
                                        </p:tav>
                                      </p:tavLst>
                                    </p:anim>
                                    <p:anim calcmode="lin" valueType="num">
                                      <p:cBhvr>
                                        <p:cTn id="18" dur="500" fill="hold"/>
                                        <p:tgtEl>
                                          <p:spTgt spid="489532"/>
                                        </p:tgtEl>
                                        <p:attrNameLst>
                                          <p:attrName>ppt_y</p:attrName>
                                        </p:attrNameLst>
                                      </p:cBhvr>
                                      <p:tavLst>
                                        <p:tav tm="0">
                                          <p:val>
                                            <p:strVal val="#ppt_y"/>
                                          </p:val>
                                        </p:tav>
                                        <p:tav tm="100000">
                                          <p:val>
                                            <p:strVal val="#ppt_y"/>
                                          </p:val>
                                        </p:tav>
                                      </p:tavLst>
                                    </p:anim>
                                    <p:anim calcmode="lin" valueType="num">
                                      <p:cBhvr>
                                        <p:cTn id="19" dur="500" fill="hold"/>
                                        <p:tgtEl>
                                          <p:spTgt spid="489532"/>
                                        </p:tgtEl>
                                        <p:attrNameLst>
                                          <p:attrName>ppt_w</p:attrName>
                                        </p:attrNameLst>
                                      </p:cBhvr>
                                      <p:tavLst>
                                        <p:tav tm="0">
                                          <p:val>
                                            <p:fltVal val="0"/>
                                          </p:val>
                                        </p:tav>
                                        <p:tav tm="100000">
                                          <p:val>
                                            <p:strVal val="#ppt_w"/>
                                          </p:val>
                                        </p:tav>
                                      </p:tavLst>
                                    </p:anim>
                                    <p:anim calcmode="lin" valueType="num">
                                      <p:cBhvr>
                                        <p:cTn id="20" dur="500" fill="hold"/>
                                        <p:tgtEl>
                                          <p:spTgt spid="489532"/>
                                        </p:tgtEl>
                                        <p:attrNameLst>
                                          <p:attrName>ppt_h</p:attrName>
                                        </p:attrNameLst>
                                      </p:cBhvr>
                                      <p:tavLst>
                                        <p:tav tm="0">
                                          <p:val>
                                            <p:strVal val="#ppt_h"/>
                                          </p:val>
                                        </p:tav>
                                        <p:tav tm="100000">
                                          <p:val>
                                            <p:strVal val="#ppt_h"/>
                                          </p:val>
                                        </p:tav>
                                      </p:tavLst>
                                    </p:anim>
                                  </p:childTnLst>
                                </p:cTn>
                              </p:par>
                            </p:childTnLst>
                          </p:cTn>
                        </p:par>
                        <p:par>
                          <p:cTn id="21" fill="hold">
                            <p:stCondLst>
                              <p:cond delay="500"/>
                            </p:stCondLst>
                            <p:childTnLst>
                              <p:par>
                                <p:cTn id="22" presetID="17" presetClass="entr" presetSubtype="8" fill="hold" nodeType="afterEffect">
                                  <p:stCondLst>
                                    <p:cond delay="0"/>
                                  </p:stCondLst>
                                  <p:childTnLst>
                                    <p:set>
                                      <p:cBhvr>
                                        <p:cTn id="23" dur="1" fill="hold">
                                          <p:stCondLst>
                                            <p:cond delay="0"/>
                                          </p:stCondLst>
                                        </p:cTn>
                                        <p:tgtEl>
                                          <p:spTgt spid="489496"/>
                                        </p:tgtEl>
                                        <p:attrNameLst>
                                          <p:attrName>style.visibility</p:attrName>
                                        </p:attrNameLst>
                                      </p:cBhvr>
                                      <p:to>
                                        <p:strVal val="visible"/>
                                      </p:to>
                                    </p:set>
                                    <p:anim calcmode="lin" valueType="num">
                                      <p:cBhvr>
                                        <p:cTn id="24" dur="500" fill="hold"/>
                                        <p:tgtEl>
                                          <p:spTgt spid="489496"/>
                                        </p:tgtEl>
                                        <p:attrNameLst>
                                          <p:attrName>ppt_x</p:attrName>
                                        </p:attrNameLst>
                                      </p:cBhvr>
                                      <p:tavLst>
                                        <p:tav tm="0">
                                          <p:val>
                                            <p:strVal val="#ppt_x-#ppt_w/2"/>
                                          </p:val>
                                        </p:tav>
                                        <p:tav tm="100000">
                                          <p:val>
                                            <p:strVal val="#ppt_x"/>
                                          </p:val>
                                        </p:tav>
                                      </p:tavLst>
                                    </p:anim>
                                    <p:anim calcmode="lin" valueType="num">
                                      <p:cBhvr>
                                        <p:cTn id="25" dur="500" fill="hold"/>
                                        <p:tgtEl>
                                          <p:spTgt spid="489496"/>
                                        </p:tgtEl>
                                        <p:attrNameLst>
                                          <p:attrName>ppt_y</p:attrName>
                                        </p:attrNameLst>
                                      </p:cBhvr>
                                      <p:tavLst>
                                        <p:tav tm="0">
                                          <p:val>
                                            <p:strVal val="#ppt_y"/>
                                          </p:val>
                                        </p:tav>
                                        <p:tav tm="100000">
                                          <p:val>
                                            <p:strVal val="#ppt_y"/>
                                          </p:val>
                                        </p:tav>
                                      </p:tavLst>
                                    </p:anim>
                                    <p:anim calcmode="lin" valueType="num">
                                      <p:cBhvr>
                                        <p:cTn id="26" dur="500" fill="hold"/>
                                        <p:tgtEl>
                                          <p:spTgt spid="489496"/>
                                        </p:tgtEl>
                                        <p:attrNameLst>
                                          <p:attrName>ppt_w</p:attrName>
                                        </p:attrNameLst>
                                      </p:cBhvr>
                                      <p:tavLst>
                                        <p:tav tm="0">
                                          <p:val>
                                            <p:fltVal val="0"/>
                                          </p:val>
                                        </p:tav>
                                        <p:tav tm="100000">
                                          <p:val>
                                            <p:strVal val="#ppt_w"/>
                                          </p:val>
                                        </p:tav>
                                      </p:tavLst>
                                    </p:anim>
                                    <p:anim calcmode="lin" valueType="num">
                                      <p:cBhvr>
                                        <p:cTn id="27" dur="500" fill="hold"/>
                                        <p:tgtEl>
                                          <p:spTgt spid="489496"/>
                                        </p:tgtEl>
                                        <p:attrNameLst>
                                          <p:attrName>ppt_h</p:attrName>
                                        </p:attrNameLst>
                                      </p:cBhvr>
                                      <p:tavLst>
                                        <p:tav tm="0">
                                          <p:val>
                                            <p:strVal val="#ppt_h"/>
                                          </p:val>
                                        </p:tav>
                                        <p:tav tm="100000">
                                          <p:val>
                                            <p:strVal val="#ppt_h"/>
                                          </p:val>
                                        </p:tav>
                                      </p:tavLst>
                                    </p:anim>
                                  </p:childTnLst>
                                </p:cTn>
                              </p:par>
                            </p:childTnLst>
                          </p:cTn>
                        </p:par>
                        <p:par>
                          <p:cTn id="28" fill="hold">
                            <p:stCondLst>
                              <p:cond delay="1000"/>
                            </p:stCondLst>
                            <p:childTnLst>
                              <p:par>
                                <p:cTn id="29" presetID="17" presetClass="entr" presetSubtype="1" fill="hold" grpId="0" nodeType="afterEffect">
                                  <p:stCondLst>
                                    <p:cond delay="0"/>
                                  </p:stCondLst>
                                  <p:childTnLst>
                                    <p:set>
                                      <p:cBhvr>
                                        <p:cTn id="30" dur="1" fill="hold">
                                          <p:stCondLst>
                                            <p:cond delay="0"/>
                                          </p:stCondLst>
                                        </p:cTn>
                                        <p:tgtEl>
                                          <p:spTgt spid="489493"/>
                                        </p:tgtEl>
                                        <p:attrNameLst>
                                          <p:attrName>style.visibility</p:attrName>
                                        </p:attrNameLst>
                                      </p:cBhvr>
                                      <p:to>
                                        <p:strVal val="visible"/>
                                      </p:to>
                                    </p:set>
                                    <p:anim calcmode="lin" valueType="num">
                                      <p:cBhvr>
                                        <p:cTn id="31" dur="500" fill="hold"/>
                                        <p:tgtEl>
                                          <p:spTgt spid="489493"/>
                                        </p:tgtEl>
                                        <p:attrNameLst>
                                          <p:attrName>ppt_x</p:attrName>
                                        </p:attrNameLst>
                                      </p:cBhvr>
                                      <p:tavLst>
                                        <p:tav tm="0">
                                          <p:val>
                                            <p:strVal val="#ppt_x"/>
                                          </p:val>
                                        </p:tav>
                                        <p:tav tm="100000">
                                          <p:val>
                                            <p:strVal val="#ppt_x"/>
                                          </p:val>
                                        </p:tav>
                                      </p:tavLst>
                                    </p:anim>
                                    <p:anim calcmode="lin" valueType="num">
                                      <p:cBhvr>
                                        <p:cTn id="32" dur="500" fill="hold"/>
                                        <p:tgtEl>
                                          <p:spTgt spid="489493"/>
                                        </p:tgtEl>
                                        <p:attrNameLst>
                                          <p:attrName>ppt_y</p:attrName>
                                        </p:attrNameLst>
                                      </p:cBhvr>
                                      <p:tavLst>
                                        <p:tav tm="0">
                                          <p:val>
                                            <p:strVal val="#ppt_y-#ppt_h/2"/>
                                          </p:val>
                                        </p:tav>
                                        <p:tav tm="100000">
                                          <p:val>
                                            <p:strVal val="#ppt_y"/>
                                          </p:val>
                                        </p:tav>
                                      </p:tavLst>
                                    </p:anim>
                                    <p:anim calcmode="lin" valueType="num">
                                      <p:cBhvr>
                                        <p:cTn id="33" dur="500" fill="hold"/>
                                        <p:tgtEl>
                                          <p:spTgt spid="489493"/>
                                        </p:tgtEl>
                                        <p:attrNameLst>
                                          <p:attrName>ppt_w</p:attrName>
                                        </p:attrNameLst>
                                      </p:cBhvr>
                                      <p:tavLst>
                                        <p:tav tm="0">
                                          <p:val>
                                            <p:strVal val="#ppt_w"/>
                                          </p:val>
                                        </p:tav>
                                        <p:tav tm="100000">
                                          <p:val>
                                            <p:strVal val="#ppt_w"/>
                                          </p:val>
                                        </p:tav>
                                      </p:tavLst>
                                    </p:anim>
                                    <p:anim calcmode="lin" valueType="num">
                                      <p:cBhvr>
                                        <p:cTn id="34" dur="500" fill="hold"/>
                                        <p:tgtEl>
                                          <p:spTgt spid="489493"/>
                                        </p:tgtEl>
                                        <p:attrNameLst>
                                          <p:attrName>ppt_h</p:attrName>
                                        </p:attrNameLst>
                                      </p:cBhvr>
                                      <p:tavLst>
                                        <p:tav tm="0">
                                          <p:val>
                                            <p:fltVal val="0"/>
                                          </p:val>
                                        </p:tav>
                                        <p:tav tm="100000">
                                          <p:val>
                                            <p:strVal val="#ppt_h"/>
                                          </p:val>
                                        </p:tav>
                                      </p:tavLst>
                                    </p:anim>
                                  </p:childTnLst>
                                </p:cTn>
                              </p:par>
                            </p:childTnLst>
                          </p:cTn>
                        </p:par>
                        <p:par>
                          <p:cTn id="35" fill="hold">
                            <p:stCondLst>
                              <p:cond delay="1500"/>
                            </p:stCondLst>
                            <p:childTnLst>
                              <p:par>
                                <p:cTn id="36" presetID="17" presetClass="entr" presetSubtype="1" fill="hold" nodeType="afterEffect">
                                  <p:stCondLst>
                                    <p:cond delay="0"/>
                                  </p:stCondLst>
                                  <p:childTnLst>
                                    <p:set>
                                      <p:cBhvr>
                                        <p:cTn id="37" dur="1" fill="hold">
                                          <p:stCondLst>
                                            <p:cond delay="0"/>
                                          </p:stCondLst>
                                        </p:cTn>
                                        <p:tgtEl>
                                          <p:spTgt spid="489494"/>
                                        </p:tgtEl>
                                        <p:attrNameLst>
                                          <p:attrName>style.visibility</p:attrName>
                                        </p:attrNameLst>
                                      </p:cBhvr>
                                      <p:to>
                                        <p:strVal val="visible"/>
                                      </p:to>
                                    </p:set>
                                    <p:anim calcmode="lin" valueType="num">
                                      <p:cBhvr>
                                        <p:cTn id="38" dur="500" fill="hold"/>
                                        <p:tgtEl>
                                          <p:spTgt spid="489494"/>
                                        </p:tgtEl>
                                        <p:attrNameLst>
                                          <p:attrName>ppt_x</p:attrName>
                                        </p:attrNameLst>
                                      </p:cBhvr>
                                      <p:tavLst>
                                        <p:tav tm="0">
                                          <p:val>
                                            <p:strVal val="#ppt_x"/>
                                          </p:val>
                                        </p:tav>
                                        <p:tav tm="100000">
                                          <p:val>
                                            <p:strVal val="#ppt_x"/>
                                          </p:val>
                                        </p:tav>
                                      </p:tavLst>
                                    </p:anim>
                                    <p:anim calcmode="lin" valueType="num">
                                      <p:cBhvr>
                                        <p:cTn id="39" dur="500" fill="hold"/>
                                        <p:tgtEl>
                                          <p:spTgt spid="489494"/>
                                        </p:tgtEl>
                                        <p:attrNameLst>
                                          <p:attrName>ppt_y</p:attrName>
                                        </p:attrNameLst>
                                      </p:cBhvr>
                                      <p:tavLst>
                                        <p:tav tm="0">
                                          <p:val>
                                            <p:strVal val="#ppt_y-#ppt_h/2"/>
                                          </p:val>
                                        </p:tav>
                                        <p:tav tm="100000">
                                          <p:val>
                                            <p:strVal val="#ppt_y"/>
                                          </p:val>
                                        </p:tav>
                                      </p:tavLst>
                                    </p:anim>
                                    <p:anim calcmode="lin" valueType="num">
                                      <p:cBhvr>
                                        <p:cTn id="40" dur="500" fill="hold"/>
                                        <p:tgtEl>
                                          <p:spTgt spid="489494"/>
                                        </p:tgtEl>
                                        <p:attrNameLst>
                                          <p:attrName>ppt_w</p:attrName>
                                        </p:attrNameLst>
                                      </p:cBhvr>
                                      <p:tavLst>
                                        <p:tav tm="0">
                                          <p:val>
                                            <p:strVal val="#ppt_w"/>
                                          </p:val>
                                        </p:tav>
                                        <p:tav tm="100000">
                                          <p:val>
                                            <p:strVal val="#ppt_w"/>
                                          </p:val>
                                        </p:tav>
                                      </p:tavLst>
                                    </p:anim>
                                    <p:anim calcmode="lin" valueType="num">
                                      <p:cBhvr>
                                        <p:cTn id="41" dur="500" fill="hold"/>
                                        <p:tgtEl>
                                          <p:spTgt spid="489494"/>
                                        </p:tgtEl>
                                        <p:attrNameLst>
                                          <p:attrName>ppt_h</p:attrName>
                                        </p:attrNameLst>
                                      </p:cBhvr>
                                      <p:tavLst>
                                        <p:tav tm="0">
                                          <p:val>
                                            <p:fltVal val="0"/>
                                          </p:val>
                                        </p:tav>
                                        <p:tav tm="100000">
                                          <p:val>
                                            <p:strVal val="#ppt_h"/>
                                          </p:val>
                                        </p:tav>
                                      </p:tavLst>
                                    </p:anim>
                                  </p:childTnLst>
                                </p:cTn>
                              </p:par>
                            </p:childTnLst>
                          </p:cTn>
                        </p:par>
                        <p:par>
                          <p:cTn id="42" fill="hold">
                            <p:stCondLst>
                              <p:cond delay="2000"/>
                            </p:stCondLst>
                            <p:childTnLst>
                              <p:par>
                                <p:cTn id="43" presetID="17" presetClass="entr" presetSubtype="1" fill="hold" nodeType="afterEffect">
                                  <p:stCondLst>
                                    <p:cond delay="0"/>
                                  </p:stCondLst>
                                  <p:childTnLst>
                                    <p:set>
                                      <p:cBhvr>
                                        <p:cTn id="44" dur="1" fill="hold">
                                          <p:stCondLst>
                                            <p:cond delay="0"/>
                                          </p:stCondLst>
                                        </p:cTn>
                                        <p:tgtEl>
                                          <p:spTgt spid="489495"/>
                                        </p:tgtEl>
                                        <p:attrNameLst>
                                          <p:attrName>style.visibility</p:attrName>
                                        </p:attrNameLst>
                                      </p:cBhvr>
                                      <p:to>
                                        <p:strVal val="visible"/>
                                      </p:to>
                                    </p:set>
                                    <p:anim calcmode="lin" valueType="num">
                                      <p:cBhvr>
                                        <p:cTn id="45" dur="500" fill="hold"/>
                                        <p:tgtEl>
                                          <p:spTgt spid="489495"/>
                                        </p:tgtEl>
                                        <p:attrNameLst>
                                          <p:attrName>ppt_x</p:attrName>
                                        </p:attrNameLst>
                                      </p:cBhvr>
                                      <p:tavLst>
                                        <p:tav tm="0">
                                          <p:val>
                                            <p:strVal val="#ppt_x"/>
                                          </p:val>
                                        </p:tav>
                                        <p:tav tm="100000">
                                          <p:val>
                                            <p:strVal val="#ppt_x"/>
                                          </p:val>
                                        </p:tav>
                                      </p:tavLst>
                                    </p:anim>
                                    <p:anim calcmode="lin" valueType="num">
                                      <p:cBhvr>
                                        <p:cTn id="46" dur="500" fill="hold"/>
                                        <p:tgtEl>
                                          <p:spTgt spid="489495"/>
                                        </p:tgtEl>
                                        <p:attrNameLst>
                                          <p:attrName>ppt_y</p:attrName>
                                        </p:attrNameLst>
                                      </p:cBhvr>
                                      <p:tavLst>
                                        <p:tav tm="0">
                                          <p:val>
                                            <p:strVal val="#ppt_y-#ppt_h/2"/>
                                          </p:val>
                                        </p:tav>
                                        <p:tav tm="100000">
                                          <p:val>
                                            <p:strVal val="#ppt_y"/>
                                          </p:val>
                                        </p:tav>
                                      </p:tavLst>
                                    </p:anim>
                                    <p:anim calcmode="lin" valueType="num">
                                      <p:cBhvr>
                                        <p:cTn id="47" dur="500" fill="hold"/>
                                        <p:tgtEl>
                                          <p:spTgt spid="489495"/>
                                        </p:tgtEl>
                                        <p:attrNameLst>
                                          <p:attrName>ppt_w</p:attrName>
                                        </p:attrNameLst>
                                      </p:cBhvr>
                                      <p:tavLst>
                                        <p:tav tm="0">
                                          <p:val>
                                            <p:strVal val="#ppt_w"/>
                                          </p:val>
                                        </p:tav>
                                        <p:tav tm="100000">
                                          <p:val>
                                            <p:strVal val="#ppt_w"/>
                                          </p:val>
                                        </p:tav>
                                      </p:tavLst>
                                    </p:anim>
                                    <p:anim calcmode="lin" valueType="num">
                                      <p:cBhvr>
                                        <p:cTn id="48" dur="500" fill="hold"/>
                                        <p:tgtEl>
                                          <p:spTgt spid="489495"/>
                                        </p:tgtEl>
                                        <p:attrNameLst>
                                          <p:attrName>ppt_h</p:attrName>
                                        </p:attrNameLst>
                                      </p:cBhvr>
                                      <p:tavLst>
                                        <p:tav tm="0">
                                          <p:val>
                                            <p:fltVal val="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7" presetClass="entr" presetSubtype="8" fill="hold" grpId="0" nodeType="clickEffect">
                                  <p:stCondLst>
                                    <p:cond delay="0"/>
                                  </p:stCondLst>
                                  <p:childTnLst>
                                    <p:set>
                                      <p:cBhvr>
                                        <p:cTn id="52" dur="1" fill="hold">
                                          <p:stCondLst>
                                            <p:cond delay="0"/>
                                          </p:stCondLst>
                                        </p:cTn>
                                        <p:tgtEl>
                                          <p:spTgt spid="489479"/>
                                        </p:tgtEl>
                                        <p:attrNameLst>
                                          <p:attrName>style.visibility</p:attrName>
                                        </p:attrNameLst>
                                      </p:cBhvr>
                                      <p:to>
                                        <p:strVal val="visible"/>
                                      </p:to>
                                    </p:set>
                                    <p:anim calcmode="lin" valueType="num">
                                      <p:cBhvr>
                                        <p:cTn id="53" dur="500" fill="hold"/>
                                        <p:tgtEl>
                                          <p:spTgt spid="489479"/>
                                        </p:tgtEl>
                                        <p:attrNameLst>
                                          <p:attrName>ppt_x</p:attrName>
                                        </p:attrNameLst>
                                      </p:cBhvr>
                                      <p:tavLst>
                                        <p:tav tm="0">
                                          <p:val>
                                            <p:strVal val="#ppt_x-#ppt_w/2"/>
                                          </p:val>
                                        </p:tav>
                                        <p:tav tm="100000">
                                          <p:val>
                                            <p:strVal val="#ppt_x"/>
                                          </p:val>
                                        </p:tav>
                                      </p:tavLst>
                                    </p:anim>
                                    <p:anim calcmode="lin" valueType="num">
                                      <p:cBhvr>
                                        <p:cTn id="54" dur="500" fill="hold"/>
                                        <p:tgtEl>
                                          <p:spTgt spid="489479"/>
                                        </p:tgtEl>
                                        <p:attrNameLst>
                                          <p:attrName>ppt_y</p:attrName>
                                        </p:attrNameLst>
                                      </p:cBhvr>
                                      <p:tavLst>
                                        <p:tav tm="0">
                                          <p:val>
                                            <p:strVal val="#ppt_y"/>
                                          </p:val>
                                        </p:tav>
                                        <p:tav tm="100000">
                                          <p:val>
                                            <p:strVal val="#ppt_y"/>
                                          </p:val>
                                        </p:tav>
                                      </p:tavLst>
                                    </p:anim>
                                    <p:anim calcmode="lin" valueType="num">
                                      <p:cBhvr>
                                        <p:cTn id="55" dur="500" fill="hold"/>
                                        <p:tgtEl>
                                          <p:spTgt spid="489479"/>
                                        </p:tgtEl>
                                        <p:attrNameLst>
                                          <p:attrName>ppt_w</p:attrName>
                                        </p:attrNameLst>
                                      </p:cBhvr>
                                      <p:tavLst>
                                        <p:tav tm="0">
                                          <p:val>
                                            <p:fltVal val="0"/>
                                          </p:val>
                                        </p:tav>
                                        <p:tav tm="100000">
                                          <p:val>
                                            <p:strVal val="#ppt_w"/>
                                          </p:val>
                                        </p:tav>
                                      </p:tavLst>
                                    </p:anim>
                                    <p:anim calcmode="lin" valueType="num">
                                      <p:cBhvr>
                                        <p:cTn id="56" dur="500" fill="hold"/>
                                        <p:tgtEl>
                                          <p:spTgt spid="489479"/>
                                        </p:tgtEl>
                                        <p:attrNameLst>
                                          <p:attrName>ppt_h</p:attrName>
                                        </p:attrNameLst>
                                      </p:cBhvr>
                                      <p:tavLst>
                                        <p:tav tm="0">
                                          <p:val>
                                            <p:strVal val="#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7" presetClass="entr" presetSubtype="8" fill="hold" grpId="0" nodeType="clickEffect">
                                  <p:stCondLst>
                                    <p:cond delay="0"/>
                                  </p:stCondLst>
                                  <p:childTnLst>
                                    <p:set>
                                      <p:cBhvr>
                                        <p:cTn id="60" dur="1" fill="hold">
                                          <p:stCondLst>
                                            <p:cond delay="0"/>
                                          </p:stCondLst>
                                        </p:cTn>
                                        <p:tgtEl>
                                          <p:spTgt spid="489480"/>
                                        </p:tgtEl>
                                        <p:attrNameLst>
                                          <p:attrName>style.visibility</p:attrName>
                                        </p:attrNameLst>
                                      </p:cBhvr>
                                      <p:to>
                                        <p:strVal val="visible"/>
                                      </p:to>
                                    </p:set>
                                    <p:anim calcmode="lin" valueType="num">
                                      <p:cBhvr>
                                        <p:cTn id="61" dur="500" fill="hold"/>
                                        <p:tgtEl>
                                          <p:spTgt spid="489480"/>
                                        </p:tgtEl>
                                        <p:attrNameLst>
                                          <p:attrName>ppt_x</p:attrName>
                                        </p:attrNameLst>
                                      </p:cBhvr>
                                      <p:tavLst>
                                        <p:tav tm="0">
                                          <p:val>
                                            <p:strVal val="#ppt_x-#ppt_w/2"/>
                                          </p:val>
                                        </p:tav>
                                        <p:tav tm="100000">
                                          <p:val>
                                            <p:strVal val="#ppt_x"/>
                                          </p:val>
                                        </p:tav>
                                      </p:tavLst>
                                    </p:anim>
                                    <p:anim calcmode="lin" valueType="num">
                                      <p:cBhvr>
                                        <p:cTn id="62" dur="500" fill="hold"/>
                                        <p:tgtEl>
                                          <p:spTgt spid="489480"/>
                                        </p:tgtEl>
                                        <p:attrNameLst>
                                          <p:attrName>ppt_y</p:attrName>
                                        </p:attrNameLst>
                                      </p:cBhvr>
                                      <p:tavLst>
                                        <p:tav tm="0">
                                          <p:val>
                                            <p:strVal val="#ppt_y"/>
                                          </p:val>
                                        </p:tav>
                                        <p:tav tm="100000">
                                          <p:val>
                                            <p:strVal val="#ppt_y"/>
                                          </p:val>
                                        </p:tav>
                                      </p:tavLst>
                                    </p:anim>
                                    <p:anim calcmode="lin" valueType="num">
                                      <p:cBhvr>
                                        <p:cTn id="63" dur="500" fill="hold"/>
                                        <p:tgtEl>
                                          <p:spTgt spid="489480"/>
                                        </p:tgtEl>
                                        <p:attrNameLst>
                                          <p:attrName>ppt_w</p:attrName>
                                        </p:attrNameLst>
                                      </p:cBhvr>
                                      <p:tavLst>
                                        <p:tav tm="0">
                                          <p:val>
                                            <p:fltVal val="0"/>
                                          </p:val>
                                        </p:tav>
                                        <p:tav tm="100000">
                                          <p:val>
                                            <p:strVal val="#ppt_w"/>
                                          </p:val>
                                        </p:tav>
                                      </p:tavLst>
                                    </p:anim>
                                    <p:anim calcmode="lin" valueType="num">
                                      <p:cBhvr>
                                        <p:cTn id="64" dur="500" fill="hold"/>
                                        <p:tgtEl>
                                          <p:spTgt spid="489480"/>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5" presetClass="entr" presetSubtype="5" fill="hold" grpId="0" nodeType="clickEffect">
                                  <p:stCondLst>
                                    <p:cond delay="0"/>
                                  </p:stCondLst>
                                  <p:childTnLst>
                                    <p:set>
                                      <p:cBhvr>
                                        <p:cTn id="68" dur="1" fill="hold">
                                          <p:stCondLst>
                                            <p:cond delay="0"/>
                                          </p:stCondLst>
                                        </p:cTn>
                                        <p:tgtEl>
                                          <p:spTgt spid="489481"/>
                                        </p:tgtEl>
                                        <p:attrNameLst>
                                          <p:attrName>style.visibility</p:attrName>
                                        </p:attrNameLst>
                                      </p:cBhvr>
                                      <p:to>
                                        <p:strVal val="visible"/>
                                      </p:to>
                                    </p:set>
                                    <p:animEffect transition="in" filter="checkerboard(down)">
                                      <p:cBhvr>
                                        <p:cTn id="69" dur="500"/>
                                        <p:tgtEl>
                                          <p:spTgt spid="489481"/>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8" fill="hold" grpId="0" nodeType="clickEffect">
                                  <p:stCondLst>
                                    <p:cond delay="0"/>
                                  </p:stCondLst>
                                  <p:childTnLst>
                                    <p:set>
                                      <p:cBhvr>
                                        <p:cTn id="73" dur="1" fill="hold">
                                          <p:stCondLst>
                                            <p:cond delay="0"/>
                                          </p:stCondLst>
                                        </p:cTn>
                                        <p:tgtEl>
                                          <p:spTgt spid="489482"/>
                                        </p:tgtEl>
                                        <p:attrNameLst>
                                          <p:attrName>style.visibility</p:attrName>
                                        </p:attrNameLst>
                                      </p:cBhvr>
                                      <p:to>
                                        <p:strVal val="visible"/>
                                      </p:to>
                                    </p:set>
                                    <p:animEffect transition="in" filter="slide(fromLeft)">
                                      <p:cBhvr>
                                        <p:cTn id="74" dur="500"/>
                                        <p:tgtEl>
                                          <p:spTgt spid="489482"/>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1" fill="hold" nodeType="clickEffect">
                                  <p:stCondLst>
                                    <p:cond delay="0"/>
                                  </p:stCondLst>
                                  <p:childTnLst>
                                    <p:set>
                                      <p:cBhvr>
                                        <p:cTn id="78" dur="1" fill="hold">
                                          <p:stCondLst>
                                            <p:cond delay="0"/>
                                          </p:stCondLst>
                                        </p:cTn>
                                        <p:tgtEl>
                                          <p:spTgt spid="489500"/>
                                        </p:tgtEl>
                                        <p:attrNameLst>
                                          <p:attrName>style.visibility</p:attrName>
                                        </p:attrNameLst>
                                      </p:cBhvr>
                                      <p:to>
                                        <p:strVal val="visible"/>
                                      </p:to>
                                    </p:set>
                                    <p:anim calcmode="lin" valueType="num">
                                      <p:cBhvr>
                                        <p:cTn id="79" dur="500" fill="hold"/>
                                        <p:tgtEl>
                                          <p:spTgt spid="489500"/>
                                        </p:tgtEl>
                                        <p:attrNameLst>
                                          <p:attrName>ppt_x</p:attrName>
                                        </p:attrNameLst>
                                      </p:cBhvr>
                                      <p:tavLst>
                                        <p:tav tm="0">
                                          <p:val>
                                            <p:strVal val="#ppt_x"/>
                                          </p:val>
                                        </p:tav>
                                        <p:tav tm="100000">
                                          <p:val>
                                            <p:strVal val="#ppt_x"/>
                                          </p:val>
                                        </p:tav>
                                      </p:tavLst>
                                    </p:anim>
                                    <p:anim calcmode="lin" valueType="num">
                                      <p:cBhvr>
                                        <p:cTn id="80" dur="500" fill="hold"/>
                                        <p:tgtEl>
                                          <p:spTgt spid="489500"/>
                                        </p:tgtEl>
                                        <p:attrNameLst>
                                          <p:attrName>ppt_y</p:attrName>
                                        </p:attrNameLst>
                                      </p:cBhvr>
                                      <p:tavLst>
                                        <p:tav tm="0">
                                          <p:val>
                                            <p:strVal val="#ppt_y-#ppt_h/2"/>
                                          </p:val>
                                        </p:tav>
                                        <p:tav tm="100000">
                                          <p:val>
                                            <p:strVal val="#ppt_y"/>
                                          </p:val>
                                        </p:tav>
                                      </p:tavLst>
                                    </p:anim>
                                    <p:anim calcmode="lin" valueType="num">
                                      <p:cBhvr>
                                        <p:cTn id="81" dur="500" fill="hold"/>
                                        <p:tgtEl>
                                          <p:spTgt spid="489500"/>
                                        </p:tgtEl>
                                        <p:attrNameLst>
                                          <p:attrName>ppt_w</p:attrName>
                                        </p:attrNameLst>
                                      </p:cBhvr>
                                      <p:tavLst>
                                        <p:tav tm="0">
                                          <p:val>
                                            <p:strVal val="#ppt_w"/>
                                          </p:val>
                                        </p:tav>
                                        <p:tav tm="100000">
                                          <p:val>
                                            <p:strVal val="#ppt_w"/>
                                          </p:val>
                                        </p:tav>
                                      </p:tavLst>
                                    </p:anim>
                                    <p:anim calcmode="lin" valueType="num">
                                      <p:cBhvr>
                                        <p:cTn id="82" dur="500" fill="hold"/>
                                        <p:tgtEl>
                                          <p:spTgt spid="489500"/>
                                        </p:tgtEl>
                                        <p:attrNameLst>
                                          <p:attrName>ppt_h</p:attrName>
                                        </p:attrNameLst>
                                      </p:cBhvr>
                                      <p:tavLst>
                                        <p:tav tm="0">
                                          <p:val>
                                            <p:fltVal val="0"/>
                                          </p:val>
                                        </p:tav>
                                        <p:tav tm="100000">
                                          <p:val>
                                            <p:strVal val="#ppt_h"/>
                                          </p:val>
                                        </p:tav>
                                      </p:tavLst>
                                    </p:anim>
                                  </p:childTnLst>
                                </p:cTn>
                              </p:par>
                            </p:childTnLst>
                          </p:cTn>
                        </p:par>
                        <p:par>
                          <p:cTn id="83" fill="hold">
                            <p:stCondLst>
                              <p:cond delay="500"/>
                            </p:stCondLst>
                            <p:childTnLst>
                              <p:par>
                                <p:cTn id="84" presetID="17" presetClass="entr" presetSubtype="1" fill="hold" grpId="0" nodeType="afterEffect">
                                  <p:stCondLst>
                                    <p:cond delay="0"/>
                                  </p:stCondLst>
                                  <p:childTnLst>
                                    <p:set>
                                      <p:cBhvr>
                                        <p:cTn id="85" dur="1" fill="hold">
                                          <p:stCondLst>
                                            <p:cond delay="0"/>
                                          </p:stCondLst>
                                        </p:cTn>
                                        <p:tgtEl>
                                          <p:spTgt spid="489497"/>
                                        </p:tgtEl>
                                        <p:attrNameLst>
                                          <p:attrName>style.visibility</p:attrName>
                                        </p:attrNameLst>
                                      </p:cBhvr>
                                      <p:to>
                                        <p:strVal val="visible"/>
                                      </p:to>
                                    </p:set>
                                    <p:anim calcmode="lin" valueType="num">
                                      <p:cBhvr>
                                        <p:cTn id="86" dur="500" fill="hold"/>
                                        <p:tgtEl>
                                          <p:spTgt spid="489497"/>
                                        </p:tgtEl>
                                        <p:attrNameLst>
                                          <p:attrName>ppt_x</p:attrName>
                                        </p:attrNameLst>
                                      </p:cBhvr>
                                      <p:tavLst>
                                        <p:tav tm="0">
                                          <p:val>
                                            <p:strVal val="#ppt_x"/>
                                          </p:val>
                                        </p:tav>
                                        <p:tav tm="100000">
                                          <p:val>
                                            <p:strVal val="#ppt_x"/>
                                          </p:val>
                                        </p:tav>
                                      </p:tavLst>
                                    </p:anim>
                                    <p:anim calcmode="lin" valueType="num">
                                      <p:cBhvr>
                                        <p:cTn id="87" dur="500" fill="hold"/>
                                        <p:tgtEl>
                                          <p:spTgt spid="489497"/>
                                        </p:tgtEl>
                                        <p:attrNameLst>
                                          <p:attrName>ppt_y</p:attrName>
                                        </p:attrNameLst>
                                      </p:cBhvr>
                                      <p:tavLst>
                                        <p:tav tm="0">
                                          <p:val>
                                            <p:strVal val="#ppt_y-#ppt_h/2"/>
                                          </p:val>
                                        </p:tav>
                                        <p:tav tm="100000">
                                          <p:val>
                                            <p:strVal val="#ppt_y"/>
                                          </p:val>
                                        </p:tav>
                                      </p:tavLst>
                                    </p:anim>
                                    <p:anim calcmode="lin" valueType="num">
                                      <p:cBhvr>
                                        <p:cTn id="88" dur="500" fill="hold"/>
                                        <p:tgtEl>
                                          <p:spTgt spid="489497"/>
                                        </p:tgtEl>
                                        <p:attrNameLst>
                                          <p:attrName>ppt_w</p:attrName>
                                        </p:attrNameLst>
                                      </p:cBhvr>
                                      <p:tavLst>
                                        <p:tav tm="0">
                                          <p:val>
                                            <p:strVal val="#ppt_w"/>
                                          </p:val>
                                        </p:tav>
                                        <p:tav tm="100000">
                                          <p:val>
                                            <p:strVal val="#ppt_w"/>
                                          </p:val>
                                        </p:tav>
                                      </p:tavLst>
                                    </p:anim>
                                    <p:anim calcmode="lin" valueType="num">
                                      <p:cBhvr>
                                        <p:cTn id="89" dur="500" fill="hold"/>
                                        <p:tgtEl>
                                          <p:spTgt spid="489497"/>
                                        </p:tgtEl>
                                        <p:attrNameLst>
                                          <p:attrName>ppt_h</p:attrName>
                                        </p:attrNameLst>
                                      </p:cBhvr>
                                      <p:tavLst>
                                        <p:tav tm="0">
                                          <p:val>
                                            <p:fltVal val="0"/>
                                          </p:val>
                                        </p:tav>
                                        <p:tav tm="100000">
                                          <p:val>
                                            <p:strVal val="#ppt_h"/>
                                          </p:val>
                                        </p:tav>
                                      </p:tavLst>
                                    </p:anim>
                                  </p:childTnLst>
                                </p:cTn>
                              </p:par>
                            </p:childTnLst>
                          </p:cTn>
                        </p:par>
                        <p:par>
                          <p:cTn id="90" fill="hold">
                            <p:stCondLst>
                              <p:cond delay="1000"/>
                            </p:stCondLst>
                            <p:childTnLst>
                              <p:par>
                                <p:cTn id="91" presetID="17" presetClass="entr" presetSubtype="1" fill="hold" nodeType="afterEffect">
                                  <p:stCondLst>
                                    <p:cond delay="0"/>
                                  </p:stCondLst>
                                  <p:childTnLst>
                                    <p:set>
                                      <p:cBhvr>
                                        <p:cTn id="92" dur="1" fill="hold">
                                          <p:stCondLst>
                                            <p:cond delay="0"/>
                                          </p:stCondLst>
                                        </p:cTn>
                                        <p:tgtEl>
                                          <p:spTgt spid="489498"/>
                                        </p:tgtEl>
                                        <p:attrNameLst>
                                          <p:attrName>style.visibility</p:attrName>
                                        </p:attrNameLst>
                                      </p:cBhvr>
                                      <p:to>
                                        <p:strVal val="visible"/>
                                      </p:to>
                                    </p:set>
                                    <p:anim calcmode="lin" valueType="num">
                                      <p:cBhvr>
                                        <p:cTn id="93" dur="500" fill="hold"/>
                                        <p:tgtEl>
                                          <p:spTgt spid="489498"/>
                                        </p:tgtEl>
                                        <p:attrNameLst>
                                          <p:attrName>ppt_x</p:attrName>
                                        </p:attrNameLst>
                                      </p:cBhvr>
                                      <p:tavLst>
                                        <p:tav tm="0">
                                          <p:val>
                                            <p:strVal val="#ppt_x"/>
                                          </p:val>
                                        </p:tav>
                                        <p:tav tm="100000">
                                          <p:val>
                                            <p:strVal val="#ppt_x"/>
                                          </p:val>
                                        </p:tav>
                                      </p:tavLst>
                                    </p:anim>
                                    <p:anim calcmode="lin" valueType="num">
                                      <p:cBhvr>
                                        <p:cTn id="94" dur="500" fill="hold"/>
                                        <p:tgtEl>
                                          <p:spTgt spid="489498"/>
                                        </p:tgtEl>
                                        <p:attrNameLst>
                                          <p:attrName>ppt_y</p:attrName>
                                        </p:attrNameLst>
                                      </p:cBhvr>
                                      <p:tavLst>
                                        <p:tav tm="0">
                                          <p:val>
                                            <p:strVal val="#ppt_y-#ppt_h/2"/>
                                          </p:val>
                                        </p:tav>
                                        <p:tav tm="100000">
                                          <p:val>
                                            <p:strVal val="#ppt_y"/>
                                          </p:val>
                                        </p:tav>
                                      </p:tavLst>
                                    </p:anim>
                                    <p:anim calcmode="lin" valueType="num">
                                      <p:cBhvr>
                                        <p:cTn id="95" dur="500" fill="hold"/>
                                        <p:tgtEl>
                                          <p:spTgt spid="489498"/>
                                        </p:tgtEl>
                                        <p:attrNameLst>
                                          <p:attrName>ppt_w</p:attrName>
                                        </p:attrNameLst>
                                      </p:cBhvr>
                                      <p:tavLst>
                                        <p:tav tm="0">
                                          <p:val>
                                            <p:strVal val="#ppt_w"/>
                                          </p:val>
                                        </p:tav>
                                        <p:tav tm="100000">
                                          <p:val>
                                            <p:strVal val="#ppt_w"/>
                                          </p:val>
                                        </p:tav>
                                      </p:tavLst>
                                    </p:anim>
                                    <p:anim calcmode="lin" valueType="num">
                                      <p:cBhvr>
                                        <p:cTn id="96" dur="500" fill="hold"/>
                                        <p:tgtEl>
                                          <p:spTgt spid="489498"/>
                                        </p:tgtEl>
                                        <p:attrNameLst>
                                          <p:attrName>ppt_h</p:attrName>
                                        </p:attrNameLst>
                                      </p:cBhvr>
                                      <p:tavLst>
                                        <p:tav tm="0">
                                          <p:val>
                                            <p:fltVal val="0"/>
                                          </p:val>
                                        </p:tav>
                                        <p:tav tm="100000">
                                          <p:val>
                                            <p:strVal val="#ppt_h"/>
                                          </p:val>
                                        </p:tav>
                                      </p:tavLst>
                                    </p:anim>
                                  </p:childTnLst>
                                </p:cTn>
                              </p:par>
                            </p:childTnLst>
                          </p:cTn>
                        </p:par>
                        <p:par>
                          <p:cTn id="97" fill="hold">
                            <p:stCondLst>
                              <p:cond delay="1500"/>
                            </p:stCondLst>
                            <p:childTnLst>
                              <p:par>
                                <p:cTn id="98" presetID="17" presetClass="entr" presetSubtype="1" fill="hold" nodeType="afterEffect">
                                  <p:stCondLst>
                                    <p:cond delay="0"/>
                                  </p:stCondLst>
                                  <p:childTnLst>
                                    <p:set>
                                      <p:cBhvr>
                                        <p:cTn id="99" dur="1" fill="hold">
                                          <p:stCondLst>
                                            <p:cond delay="0"/>
                                          </p:stCondLst>
                                        </p:cTn>
                                        <p:tgtEl>
                                          <p:spTgt spid="489499"/>
                                        </p:tgtEl>
                                        <p:attrNameLst>
                                          <p:attrName>style.visibility</p:attrName>
                                        </p:attrNameLst>
                                      </p:cBhvr>
                                      <p:to>
                                        <p:strVal val="visible"/>
                                      </p:to>
                                    </p:set>
                                    <p:anim calcmode="lin" valueType="num">
                                      <p:cBhvr>
                                        <p:cTn id="100" dur="500" fill="hold"/>
                                        <p:tgtEl>
                                          <p:spTgt spid="489499"/>
                                        </p:tgtEl>
                                        <p:attrNameLst>
                                          <p:attrName>ppt_x</p:attrName>
                                        </p:attrNameLst>
                                      </p:cBhvr>
                                      <p:tavLst>
                                        <p:tav tm="0">
                                          <p:val>
                                            <p:strVal val="#ppt_x"/>
                                          </p:val>
                                        </p:tav>
                                        <p:tav tm="100000">
                                          <p:val>
                                            <p:strVal val="#ppt_x"/>
                                          </p:val>
                                        </p:tav>
                                      </p:tavLst>
                                    </p:anim>
                                    <p:anim calcmode="lin" valueType="num">
                                      <p:cBhvr>
                                        <p:cTn id="101" dur="500" fill="hold"/>
                                        <p:tgtEl>
                                          <p:spTgt spid="489499"/>
                                        </p:tgtEl>
                                        <p:attrNameLst>
                                          <p:attrName>ppt_y</p:attrName>
                                        </p:attrNameLst>
                                      </p:cBhvr>
                                      <p:tavLst>
                                        <p:tav tm="0">
                                          <p:val>
                                            <p:strVal val="#ppt_y-#ppt_h/2"/>
                                          </p:val>
                                        </p:tav>
                                        <p:tav tm="100000">
                                          <p:val>
                                            <p:strVal val="#ppt_y"/>
                                          </p:val>
                                        </p:tav>
                                      </p:tavLst>
                                    </p:anim>
                                    <p:anim calcmode="lin" valueType="num">
                                      <p:cBhvr>
                                        <p:cTn id="102" dur="500" fill="hold"/>
                                        <p:tgtEl>
                                          <p:spTgt spid="489499"/>
                                        </p:tgtEl>
                                        <p:attrNameLst>
                                          <p:attrName>ppt_w</p:attrName>
                                        </p:attrNameLst>
                                      </p:cBhvr>
                                      <p:tavLst>
                                        <p:tav tm="0">
                                          <p:val>
                                            <p:strVal val="#ppt_w"/>
                                          </p:val>
                                        </p:tav>
                                        <p:tav tm="100000">
                                          <p:val>
                                            <p:strVal val="#ppt_w"/>
                                          </p:val>
                                        </p:tav>
                                      </p:tavLst>
                                    </p:anim>
                                    <p:anim calcmode="lin" valueType="num">
                                      <p:cBhvr>
                                        <p:cTn id="103" dur="500" fill="hold"/>
                                        <p:tgtEl>
                                          <p:spTgt spid="489499"/>
                                        </p:tgtEl>
                                        <p:attrNameLst>
                                          <p:attrName>ppt_h</p:attrName>
                                        </p:attrNameLst>
                                      </p:cBhvr>
                                      <p:tavLst>
                                        <p:tav tm="0">
                                          <p:val>
                                            <p:fltVal val="0"/>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17" presetClass="entr" presetSubtype="8" fill="hold" nodeType="clickEffect">
                                  <p:stCondLst>
                                    <p:cond delay="0"/>
                                  </p:stCondLst>
                                  <p:childTnLst>
                                    <p:set>
                                      <p:cBhvr>
                                        <p:cTn id="107" dur="1" fill="hold">
                                          <p:stCondLst>
                                            <p:cond delay="0"/>
                                          </p:stCondLst>
                                        </p:cTn>
                                        <p:tgtEl>
                                          <p:spTgt spid="489529"/>
                                        </p:tgtEl>
                                        <p:attrNameLst>
                                          <p:attrName>style.visibility</p:attrName>
                                        </p:attrNameLst>
                                      </p:cBhvr>
                                      <p:to>
                                        <p:strVal val="visible"/>
                                      </p:to>
                                    </p:set>
                                    <p:anim calcmode="lin" valueType="num">
                                      <p:cBhvr>
                                        <p:cTn id="108" dur="500" fill="hold"/>
                                        <p:tgtEl>
                                          <p:spTgt spid="489529"/>
                                        </p:tgtEl>
                                        <p:attrNameLst>
                                          <p:attrName>ppt_x</p:attrName>
                                        </p:attrNameLst>
                                      </p:cBhvr>
                                      <p:tavLst>
                                        <p:tav tm="0">
                                          <p:val>
                                            <p:strVal val="#ppt_x-#ppt_w/2"/>
                                          </p:val>
                                        </p:tav>
                                        <p:tav tm="100000">
                                          <p:val>
                                            <p:strVal val="#ppt_x"/>
                                          </p:val>
                                        </p:tav>
                                      </p:tavLst>
                                    </p:anim>
                                    <p:anim calcmode="lin" valueType="num">
                                      <p:cBhvr>
                                        <p:cTn id="109" dur="500" fill="hold"/>
                                        <p:tgtEl>
                                          <p:spTgt spid="489529"/>
                                        </p:tgtEl>
                                        <p:attrNameLst>
                                          <p:attrName>ppt_y</p:attrName>
                                        </p:attrNameLst>
                                      </p:cBhvr>
                                      <p:tavLst>
                                        <p:tav tm="0">
                                          <p:val>
                                            <p:strVal val="#ppt_y"/>
                                          </p:val>
                                        </p:tav>
                                        <p:tav tm="100000">
                                          <p:val>
                                            <p:strVal val="#ppt_y"/>
                                          </p:val>
                                        </p:tav>
                                      </p:tavLst>
                                    </p:anim>
                                    <p:anim calcmode="lin" valueType="num">
                                      <p:cBhvr>
                                        <p:cTn id="110" dur="500" fill="hold"/>
                                        <p:tgtEl>
                                          <p:spTgt spid="489529"/>
                                        </p:tgtEl>
                                        <p:attrNameLst>
                                          <p:attrName>ppt_w</p:attrName>
                                        </p:attrNameLst>
                                      </p:cBhvr>
                                      <p:tavLst>
                                        <p:tav tm="0">
                                          <p:val>
                                            <p:fltVal val="0"/>
                                          </p:val>
                                        </p:tav>
                                        <p:tav tm="100000">
                                          <p:val>
                                            <p:strVal val="#ppt_w"/>
                                          </p:val>
                                        </p:tav>
                                      </p:tavLst>
                                    </p:anim>
                                    <p:anim calcmode="lin" valueType="num">
                                      <p:cBhvr>
                                        <p:cTn id="111" dur="500" fill="hold"/>
                                        <p:tgtEl>
                                          <p:spTgt spid="489529"/>
                                        </p:tgtEl>
                                        <p:attrNameLst>
                                          <p:attrName>ppt_h</p:attrName>
                                        </p:attrNameLst>
                                      </p:cBhvr>
                                      <p:tavLst>
                                        <p:tav tm="0">
                                          <p:val>
                                            <p:strVal val="#ppt_h"/>
                                          </p:val>
                                        </p:tav>
                                        <p:tav tm="100000">
                                          <p:val>
                                            <p:strVal val="#ppt_h"/>
                                          </p:val>
                                        </p:tav>
                                      </p:tavLst>
                                    </p:anim>
                                  </p:childTnLst>
                                </p:cTn>
                              </p:par>
                            </p:childTnLst>
                          </p:cTn>
                        </p:par>
                      </p:childTnLst>
                    </p:cTn>
                  </p:par>
                  <p:par>
                    <p:cTn id="112" fill="hold">
                      <p:stCondLst>
                        <p:cond delay="indefinite"/>
                      </p:stCondLst>
                      <p:childTnLst>
                        <p:par>
                          <p:cTn id="113" fill="hold">
                            <p:stCondLst>
                              <p:cond delay="0"/>
                            </p:stCondLst>
                            <p:childTnLst>
                              <p:par>
                                <p:cTn id="114" presetID="17" presetClass="entr" presetSubtype="8" fill="hold" nodeType="clickEffect">
                                  <p:stCondLst>
                                    <p:cond delay="0"/>
                                  </p:stCondLst>
                                  <p:childTnLst>
                                    <p:set>
                                      <p:cBhvr>
                                        <p:cTn id="115" dur="1" fill="hold">
                                          <p:stCondLst>
                                            <p:cond delay="0"/>
                                          </p:stCondLst>
                                        </p:cTn>
                                        <p:tgtEl>
                                          <p:spTgt spid="489534"/>
                                        </p:tgtEl>
                                        <p:attrNameLst>
                                          <p:attrName>style.visibility</p:attrName>
                                        </p:attrNameLst>
                                      </p:cBhvr>
                                      <p:to>
                                        <p:strVal val="visible"/>
                                      </p:to>
                                    </p:set>
                                    <p:anim calcmode="lin" valueType="num">
                                      <p:cBhvr>
                                        <p:cTn id="116" dur="500" fill="hold"/>
                                        <p:tgtEl>
                                          <p:spTgt spid="489534"/>
                                        </p:tgtEl>
                                        <p:attrNameLst>
                                          <p:attrName>ppt_x</p:attrName>
                                        </p:attrNameLst>
                                      </p:cBhvr>
                                      <p:tavLst>
                                        <p:tav tm="0">
                                          <p:val>
                                            <p:strVal val="#ppt_x-#ppt_w/2"/>
                                          </p:val>
                                        </p:tav>
                                        <p:tav tm="100000">
                                          <p:val>
                                            <p:strVal val="#ppt_x"/>
                                          </p:val>
                                        </p:tav>
                                      </p:tavLst>
                                    </p:anim>
                                    <p:anim calcmode="lin" valueType="num">
                                      <p:cBhvr>
                                        <p:cTn id="117" dur="500" fill="hold"/>
                                        <p:tgtEl>
                                          <p:spTgt spid="489534"/>
                                        </p:tgtEl>
                                        <p:attrNameLst>
                                          <p:attrName>ppt_y</p:attrName>
                                        </p:attrNameLst>
                                      </p:cBhvr>
                                      <p:tavLst>
                                        <p:tav tm="0">
                                          <p:val>
                                            <p:strVal val="#ppt_y"/>
                                          </p:val>
                                        </p:tav>
                                        <p:tav tm="100000">
                                          <p:val>
                                            <p:strVal val="#ppt_y"/>
                                          </p:val>
                                        </p:tav>
                                      </p:tavLst>
                                    </p:anim>
                                    <p:anim calcmode="lin" valueType="num">
                                      <p:cBhvr>
                                        <p:cTn id="118" dur="500" fill="hold"/>
                                        <p:tgtEl>
                                          <p:spTgt spid="489534"/>
                                        </p:tgtEl>
                                        <p:attrNameLst>
                                          <p:attrName>ppt_w</p:attrName>
                                        </p:attrNameLst>
                                      </p:cBhvr>
                                      <p:tavLst>
                                        <p:tav tm="0">
                                          <p:val>
                                            <p:fltVal val="0"/>
                                          </p:val>
                                        </p:tav>
                                        <p:tav tm="100000">
                                          <p:val>
                                            <p:strVal val="#ppt_w"/>
                                          </p:val>
                                        </p:tav>
                                      </p:tavLst>
                                    </p:anim>
                                    <p:anim calcmode="lin" valueType="num">
                                      <p:cBhvr>
                                        <p:cTn id="119" dur="500" fill="hold"/>
                                        <p:tgtEl>
                                          <p:spTgt spid="489534"/>
                                        </p:tgtEl>
                                        <p:attrNameLst>
                                          <p:attrName>ppt_h</p:attrName>
                                        </p:attrNameLst>
                                      </p:cBhvr>
                                      <p:tavLst>
                                        <p:tav tm="0">
                                          <p:val>
                                            <p:strVal val="#ppt_h"/>
                                          </p:val>
                                        </p:tav>
                                        <p:tav tm="100000">
                                          <p:val>
                                            <p:strVal val="#ppt_h"/>
                                          </p:val>
                                        </p:tav>
                                      </p:tavLst>
                                    </p:anim>
                                  </p:childTnLst>
                                </p:cTn>
                              </p:par>
                            </p:childTnLst>
                          </p:cTn>
                        </p:par>
                      </p:childTnLst>
                    </p:cTn>
                  </p:par>
                  <p:par>
                    <p:cTn id="120" fill="hold">
                      <p:stCondLst>
                        <p:cond delay="indefinite"/>
                      </p:stCondLst>
                      <p:childTnLst>
                        <p:par>
                          <p:cTn id="121" fill="hold">
                            <p:stCondLst>
                              <p:cond delay="0"/>
                            </p:stCondLst>
                            <p:childTnLst>
                              <p:par>
                                <p:cTn id="122" presetID="17" presetClass="entr" presetSubtype="8" fill="hold" nodeType="clickEffect">
                                  <p:stCondLst>
                                    <p:cond delay="0"/>
                                  </p:stCondLst>
                                  <p:childTnLst>
                                    <p:set>
                                      <p:cBhvr>
                                        <p:cTn id="123" dur="1" fill="hold">
                                          <p:stCondLst>
                                            <p:cond delay="0"/>
                                          </p:stCondLst>
                                        </p:cTn>
                                        <p:tgtEl>
                                          <p:spTgt spid="489530"/>
                                        </p:tgtEl>
                                        <p:attrNameLst>
                                          <p:attrName>style.visibility</p:attrName>
                                        </p:attrNameLst>
                                      </p:cBhvr>
                                      <p:to>
                                        <p:strVal val="visible"/>
                                      </p:to>
                                    </p:set>
                                    <p:anim calcmode="lin" valueType="num">
                                      <p:cBhvr>
                                        <p:cTn id="124" dur="500" fill="hold"/>
                                        <p:tgtEl>
                                          <p:spTgt spid="489530"/>
                                        </p:tgtEl>
                                        <p:attrNameLst>
                                          <p:attrName>ppt_x</p:attrName>
                                        </p:attrNameLst>
                                      </p:cBhvr>
                                      <p:tavLst>
                                        <p:tav tm="0">
                                          <p:val>
                                            <p:strVal val="#ppt_x-#ppt_w/2"/>
                                          </p:val>
                                        </p:tav>
                                        <p:tav tm="100000">
                                          <p:val>
                                            <p:strVal val="#ppt_x"/>
                                          </p:val>
                                        </p:tav>
                                      </p:tavLst>
                                    </p:anim>
                                    <p:anim calcmode="lin" valueType="num">
                                      <p:cBhvr>
                                        <p:cTn id="125" dur="500" fill="hold"/>
                                        <p:tgtEl>
                                          <p:spTgt spid="489530"/>
                                        </p:tgtEl>
                                        <p:attrNameLst>
                                          <p:attrName>ppt_y</p:attrName>
                                        </p:attrNameLst>
                                      </p:cBhvr>
                                      <p:tavLst>
                                        <p:tav tm="0">
                                          <p:val>
                                            <p:strVal val="#ppt_y"/>
                                          </p:val>
                                        </p:tav>
                                        <p:tav tm="100000">
                                          <p:val>
                                            <p:strVal val="#ppt_y"/>
                                          </p:val>
                                        </p:tav>
                                      </p:tavLst>
                                    </p:anim>
                                    <p:anim calcmode="lin" valueType="num">
                                      <p:cBhvr>
                                        <p:cTn id="126" dur="500" fill="hold"/>
                                        <p:tgtEl>
                                          <p:spTgt spid="489530"/>
                                        </p:tgtEl>
                                        <p:attrNameLst>
                                          <p:attrName>ppt_w</p:attrName>
                                        </p:attrNameLst>
                                      </p:cBhvr>
                                      <p:tavLst>
                                        <p:tav tm="0">
                                          <p:val>
                                            <p:fltVal val="0"/>
                                          </p:val>
                                        </p:tav>
                                        <p:tav tm="100000">
                                          <p:val>
                                            <p:strVal val="#ppt_w"/>
                                          </p:val>
                                        </p:tav>
                                      </p:tavLst>
                                    </p:anim>
                                    <p:anim calcmode="lin" valueType="num">
                                      <p:cBhvr>
                                        <p:cTn id="127" dur="500" fill="hold"/>
                                        <p:tgtEl>
                                          <p:spTgt spid="489530"/>
                                        </p:tgtEl>
                                        <p:attrNameLst>
                                          <p:attrName>ppt_h</p:attrName>
                                        </p:attrNameLst>
                                      </p:cBhvr>
                                      <p:tavLst>
                                        <p:tav tm="0">
                                          <p:val>
                                            <p:strVal val="#ppt_h"/>
                                          </p:val>
                                        </p:tav>
                                        <p:tav tm="100000">
                                          <p:val>
                                            <p:strVal val="#ppt_h"/>
                                          </p:val>
                                        </p:tav>
                                      </p:tavLst>
                                    </p:anim>
                                  </p:childTnLst>
                                </p:cTn>
                              </p:par>
                            </p:childTnLst>
                          </p:cTn>
                        </p:par>
                      </p:childTnLst>
                    </p:cTn>
                  </p:par>
                  <p:par>
                    <p:cTn id="128" fill="hold">
                      <p:stCondLst>
                        <p:cond delay="indefinite"/>
                      </p:stCondLst>
                      <p:childTnLst>
                        <p:par>
                          <p:cTn id="129" fill="hold">
                            <p:stCondLst>
                              <p:cond delay="0"/>
                            </p:stCondLst>
                            <p:childTnLst>
                              <p:par>
                                <p:cTn id="130" presetID="17" presetClass="entr" presetSubtype="8" fill="hold" nodeType="clickEffect">
                                  <p:stCondLst>
                                    <p:cond delay="0"/>
                                  </p:stCondLst>
                                  <p:childTnLst>
                                    <p:set>
                                      <p:cBhvr>
                                        <p:cTn id="131" dur="1" fill="hold">
                                          <p:stCondLst>
                                            <p:cond delay="0"/>
                                          </p:stCondLst>
                                        </p:cTn>
                                        <p:tgtEl>
                                          <p:spTgt spid="489535"/>
                                        </p:tgtEl>
                                        <p:attrNameLst>
                                          <p:attrName>style.visibility</p:attrName>
                                        </p:attrNameLst>
                                      </p:cBhvr>
                                      <p:to>
                                        <p:strVal val="visible"/>
                                      </p:to>
                                    </p:set>
                                    <p:anim calcmode="lin" valueType="num">
                                      <p:cBhvr>
                                        <p:cTn id="132" dur="500" fill="hold"/>
                                        <p:tgtEl>
                                          <p:spTgt spid="489535"/>
                                        </p:tgtEl>
                                        <p:attrNameLst>
                                          <p:attrName>ppt_x</p:attrName>
                                        </p:attrNameLst>
                                      </p:cBhvr>
                                      <p:tavLst>
                                        <p:tav tm="0">
                                          <p:val>
                                            <p:strVal val="#ppt_x-#ppt_w/2"/>
                                          </p:val>
                                        </p:tav>
                                        <p:tav tm="100000">
                                          <p:val>
                                            <p:strVal val="#ppt_x"/>
                                          </p:val>
                                        </p:tav>
                                      </p:tavLst>
                                    </p:anim>
                                    <p:anim calcmode="lin" valueType="num">
                                      <p:cBhvr>
                                        <p:cTn id="133" dur="500" fill="hold"/>
                                        <p:tgtEl>
                                          <p:spTgt spid="489535"/>
                                        </p:tgtEl>
                                        <p:attrNameLst>
                                          <p:attrName>ppt_y</p:attrName>
                                        </p:attrNameLst>
                                      </p:cBhvr>
                                      <p:tavLst>
                                        <p:tav tm="0">
                                          <p:val>
                                            <p:strVal val="#ppt_y"/>
                                          </p:val>
                                        </p:tav>
                                        <p:tav tm="100000">
                                          <p:val>
                                            <p:strVal val="#ppt_y"/>
                                          </p:val>
                                        </p:tav>
                                      </p:tavLst>
                                    </p:anim>
                                    <p:anim calcmode="lin" valueType="num">
                                      <p:cBhvr>
                                        <p:cTn id="134" dur="500" fill="hold"/>
                                        <p:tgtEl>
                                          <p:spTgt spid="489535"/>
                                        </p:tgtEl>
                                        <p:attrNameLst>
                                          <p:attrName>ppt_w</p:attrName>
                                        </p:attrNameLst>
                                      </p:cBhvr>
                                      <p:tavLst>
                                        <p:tav tm="0">
                                          <p:val>
                                            <p:fltVal val="0"/>
                                          </p:val>
                                        </p:tav>
                                        <p:tav tm="100000">
                                          <p:val>
                                            <p:strVal val="#ppt_w"/>
                                          </p:val>
                                        </p:tav>
                                      </p:tavLst>
                                    </p:anim>
                                    <p:anim calcmode="lin" valueType="num">
                                      <p:cBhvr>
                                        <p:cTn id="135" dur="500" fill="hold"/>
                                        <p:tgtEl>
                                          <p:spTgt spid="489535"/>
                                        </p:tgtEl>
                                        <p:attrNameLst>
                                          <p:attrName>ppt_h</p:attrName>
                                        </p:attrNameLst>
                                      </p:cBhvr>
                                      <p:tavLst>
                                        <p:tav tm="0">
                                          <p:val>
                                            <p:strVal val="#ppt_h"/>
                                          </p:val>
                                        </p:tav>
                                        <p:tav tm="100000">
                                          <p:val>
                                            <p:strVal val="#ppt_h"/>
                                          </p:val>
                                        </p:tav>
                                      </p:tavLst>
                                    </p:anim>
                                  </p:childTnLst>
                                </p:cTn>
                              </p:par>
                            </p:childTnLst>
                          </p:cTn>
                        </p:par>
                      </p:childTnLst>
                    </p:cTn>
                  </p:par>
                  <p:par>
                    <p:cTn id="136" fill="hold">
                      <p:stCondLst>
                        <p:cond delay="indefinite"/>
                      </p:stCondLst>
                      <p:childTnLst>
                        <p:par>
                          <p:cTn id="137" fill="hold">
                            <p:stCondLst>
                              <p:cond delay="0"/>
                            </p:stCondLst>
                            <p:childTnLst>
                              <p:par>
                                <p:cTn id="138" presetID="5" presetClass="entr" presetSubtype="5" fill="hold" grpId="0" nodeType="clickEffect">
                                  <p:stCondLst>
                                    <p:cond delay="0"/>
                                  </p:stCondLst>
                                  <p:childTnLst>
                                    <p:set>
                                      <p:cBhvr>
                                        <p:cTn id="139" dur="1" fill="hold">
                                          <p:stCondLst>
                                            <p:cond delay="0"/>
                                          </p:stCondLst>
                                        </p:cTn>
                                        <p:tgtEl>
                                          <p:spTgt spid="489483"/>
                                        </p:tgtEl>
                                        <p:attrNameLst>
                                          <p:attrName>style.visibility</p:attrName>
                                        </p:attrNameLst>
                                      </p:cBhvr>
                                      <p:to>
                                        <p:strVal val="visible"/>
                                      </p:to>
                                    </p:set>
                                    <p:animEffect transition="in" filter="checkerboard(down)">
                                      <p:cBhvr>
                                        <p:cTn id="140" dur="500"/>
                                        <p:tgtEl>
                                          <p:spTgt spid="489483"/>
                                        </p:tgtEl>
                                      </p:cBhvr>
                                    </p:animEffect>
                                  </p:childTnLst>
                                </p:cTn>
                              </p:par>
                            </p:childTnLst>
                          </p:cTn>
                        </p:par>
                      </p:childTnLst>
                    </p:cTn>
                  </p:par>
                  <p:par>
                    <p:cTn id="141" fill="hold">
                      <p:stCondLst>
                        <p:cond delay="indefinite"/>
                      </p:stCondLst>
                      <p:childTnLst>
                        <p:par>
                          <p:cTn id="142" fill="hold">
                            <p:stCondLst>
                              <p:cond delay="0"/>
                            </p:stCondLst>
                            <p:childTnLst>
                              <p:par>
                                <p:cTn id="143" presetID="12" presetClass="entr" presetSubtype="8" fill="hold" grpId="0" nodeType="clickEffect">
                                  <p:stCondLst>
                                    <p:cond delay="0"/>
                                  </p:stCondLst>
                                  <p:childTnLst>
                                    <p:set>
                                      <p:cBhvr>
                                        <p:cTn id="144" dur="1" fill="hold">
                                          <p:stCondLst>
                                            <p:cond delay="0"/>
                                          </p:stCondLst>
                                        </p:cTn>
                                        <p:tgtEl>
                                          <p:spTgt spid="489484"/>
                                        </p:tgtEl>
                                        <p:attrNameLst>
                                          <p:attrName>style.visibility</p:attrName>
                                        </p:attrNameLst>
                                      </p:cBhvr>
                                      <p:to>
                                        <p:strVal val="visible"/>
                                      </p:to>
                                    </p:set>
                                    <p:animEffect transition="in" filter="slide(fromLeft)">
                                      <p:cBhvr>
                                        <p:cTn id="145" dur="500"/>
                                        <p:tgtEl>
                                          <p:spTgt spid="489484"/>
                                        </p:tgtEl>
                                      </p:cBhvr>
                                    </p:animEffect>
                                  </p:childTnLst>
                                </p:cTn>
                              </p:par>
                            </p:childTnLst>
                          </p:cTn>
                        </p:par>
                      </p:childTnLst>
                    </p:cTn>
                  </p:par>
                  <p:par>
                    <p:cTn id="146" fill="hold">
                      <p:stCondLst>
                        <p:cond delay="indefinite"/>
                      </p:stCondLst>
                      <p:childTnLst>
                        <p:par>
                          <p:cTn id="147" fill="hold">
                            <p:stCondLst>
                              <p:cond delay="0"/>
                            </p:stCondLst>
                            <p:childTnLst>
                              <p:par>
                                <p:cTn id="148" presetID="17" presetClass="entr" presetSubtype="1" fill="hold" nodeType="clickEffect">
                                  <p:stCondLst>
                                    <p:cond delay="0"/>
                                  </p:stCondLst>
                                  <p:childTnLst>
                                    <p:set>
                                      <p:cBhvr>
                                        <p:cTn id="149" dur="1" fill="hold">
                                          <p:stCondLst>
                                            <p:cond delay="0"/>
                                          </p:stCondLst>
                                        </p:cTn>
                                        <p:tgtEl>
                                          <p:spTgt spid="489504"/>
                                        </p:tgtEl>
                                        <p:attrNameLst>
                                          <p:attrName>style.visibility</p:attrName>
                                        </p:attrNameLst>
                                      </p:cBhvr>
                                      <p:to>
                                        <p:strVal val="visible"/>
                                      </p:to>
                                    </p:set>
                                    <p:anim calcmode="lin" valueType="num">
                                      <p:cBhvr>
                                        <p:cTn id="150" dur="500" fill="hold"/>
                                        <p:tgtEl>
                                          <p:spTgt spid="489504"/>
                                        </p:tgtEl>
                                        <p:attrNameLst>
                                          <p:attrName>ppt_x</p:attrName>
                                        </p:attrNameLst>
                                      </p:cBhvr>
                                      <p:tavLst>
                                        <p:tav tm="0">
                                          <p:val>
                                            <p:strVal val="#ppt_x"/>
                                          </p:val>
                                        </p:tav>
                                        <p:tav tm="100000">
                                          <p:val>
                                            <p:strVal val="#ppt_x"/>
                                          </p:val>
                                        </p:tav>
                                      </p:tavLst>
                                    </p:anim>
                                    <p:anim calcmode="lin" valueType="num">
                                      <p:cBhvr>
                                        <p:cTn id="151" dur="500" fill="hold"/>
                                        <p:tgtEl>
                                          <p:spTgt spid="489504"/>
                                        </p:tgtEl>
                                        <p:attrNameLst>
                                          <p:attrName>ppt_y</p:attrName>
                                        </p:attrNameLst>
                                      </p:cBhvr>
                                      <p:tavLst>
                                        <p:tav tm="0">
                                          <p:val>
                                            <p:strVal val="#ppt_y-#ppt_h/2"/>
                                          </p:val>
                                        </p:tav>
                                        <p:tav tm="100000">
                                          <p:val>
                                            <p:strVal val="#ppt_y"/>
                                          </p:val>
                                        </p:tav>
                                      </p:tavLst>
                                    </p:anim>
                                    <p:anim calcmode="lin" valueType="num">
                                      <p:cBhvr>
                                        <p:cTn id="152" dur="500" fill="hold"/>
                                        <p:tgtEl>
                                          <p:spTgt spid="489504"/>
                                        </p:tgtEl>
                                        <p:attrNameLst>
                                          <p:attrName>ppt_w</p:attrName>
                                        </p:attrNameLst>
                                      </p:cBhvr>
                                      <p:tavLst>
                                        <p:tav tm="0">
                                          <p:val>
                                            <p:strVal val="#ppt_w"/>
                                          </p:val>
                                        </p:tav>
                                        <p:tav tm="100000">
                                          <p:val>
                                            <p:strVal val="#ppt_w"/>
                                          </p:val>
                                        </p:tav>
                                      </p:tavLst>
                                    </p:anim>
                                    <p:anim calcmode="lin" valueType="num">
                                      <p:cBhvr>
                                        <p:cTn id="153" dur="500" fill="hold"/>
                                        <p:tgtEl>
                                          <p:spTgt spid="489504"/>
                                        </p:tgtEl>
                                        <p:attrNameLst>
                                          <p:attrName>ppt_h</p:attrName>
                                        </p:attrNameLst>
                                      </p:cBhvr>
                                      <p:tavLst>
                                        <p:tav tm="0">
                                          <p:val>
                                            <p:fltVal val="0"/>
                                          </p:val>
                                        </p:tav>
                                        <p:tav tm="100000">
                                          <p:val>
                                            <p:strVal val="#ppt_h"/>
                                          </p:val>
                                        </p:tav>
                                      </p:tavLst>
                                    </p:anim>
                                  </p:childTnLst>
                                </p:cTn>
                              </p:par>
                            </p:childTnLst>
                          </p:cTn>
                        </p:par>
                        <p:par>
                          <p:cTn id="154" fill="hold">
                            <p:stCondLst>
                              <p:cond delay="500"/>
                            </p:stCondLst>
                            <p:childTnLst>
                              <p:par>
                                <p:cTn id="155" presetID="17" presetClass="entr" presetSubtype="1" fill="hold" grpId="0" nodeType="afterEffect">
                                  <p:stCondLst>
                                    <p:cond delay="0"/>
                                  </p:stCondLst>
                                  <p:childTnLst>
                                    <p:set>
                                      <p:cBhvr>
                                        <p:cTn id="156" dur="1" fill="hold">
                                          <p:stCondLst>
                                            <p:cond delay="0"/>
                                          </p:stCondLst>
                                        </p:cTn>
                                        <p:tgtEl>
                                          <p:spTgt spid="489501"/>
                                        </p:tgtEl>
                                        <p:attrNameLst>
                                          <p:attrName>style.visibility</p:attrName>
                                        </p:attrNameLst>
                                      </p:cBhvr>
                                      <p:to>
                                        <p:strVal val="visible"/>
                                      </p:to>
                                    </p:set>
                                    <p:anim calcmode="lin" valueType="num">
                                      <p:cBhvr>
                                        <p:cTn id="157" dur="500" fill="hold"/>
                                        <p:tgtEl>
                                          <p:spTgt spid="489501"/>
                                        </p:tgtEl>
                                        <p:attrNameLst>
                                          <p:attrName>ppt_x</p:attrName>
                                        </p:attrNameLst>
                                      </p:cBhvr>
                                      <p:tavLst>
                                        <p:tav tm="0">
                                          <p:val>
                                            <p:strVal val="#ppt_x"/>
                                          </p:val>
                                        </p:tav>
                                        <p:tav tm="100000">
                                          <p:val>
                                            <p:strVal val="#ppt_x"/>
                                          </p:val>
                                        </p:tav>
                                      </p:tavLst>
                                    </p:anim>
                                    <p:anim calcmode="lin" valueType="num">
                                      <p:cBhvr>
                                        <p:cTn id="158" dur="500" fill="hold"/>
                                        <p:tgtEl>
                                          <p:spTgt spid="489501"/>
                                        </p:tgtEl>
                                        <p:attrNameLst>
                                          <p:attrName>ppt_y</p:attrName>
                                        </p:attrNameLst>
                                      </p:cBhvr>
                                      <p:tavLst>
                                        <p:tav tm="0">
                                          <p:val>
                                            <p:strVal val="#ppt_y-#ppt_h/2"/>
                                          </p:val>
                                        </p:tav>
                                        <p:tav tm="100000">
                                          <p:val>
                                            <p:strVal val="#ppt_y"/>
                                          </p:val>
                                        </p:tav>
                                      </p:tavLst>
                                    </p:anim>
                                    <p:anim calcmode="lin" valueType="num">
                                      <p:cBhvr>
                                        <p:cTn id="159" dur="500" fill="hold"/>
                                        <p:tgtEl>
                                          <p:spTgt spid="489501"/>
                                        </p:tgtEl>
                                        <p:attrNameLst>
                                          <p:attrName>ppt_w</p:attrName>
                                        </p:attrNameLst>
                                      </p:cBhvr>
                                      <p:tavLst>
                                        <p:tav tm="0">
                                          <p:val>
                                            <p:strVal val="#ppt_w"/>
                                          </p:val>
                                        </p:tav>
                                        <p:tav tm="100000">
                                          <p:val>
                                            <p:strVal val="#ppt_w"/>
                                          </p:val>
                                        </p:tav>
                                      </p:tavLst>
                                    </p:anim>
                                    <p:anim calcmode="lin" valueType="num">
                                      <p:cBhvr>
                                        <p:cTn id="160" dur="500" fill="hold"/>
                                        <p:tgtEl>
                                          <p:spTgt spid="489501"/>
                                        </p:tgtEl>
                                        <p:attrNameLst>
                                          <p:attrName>ppt_h</p:attrName>
                                        </p:attrNameLst>
                                      </p:cBhvr>
                                      <p:tavLst>
                                        <p:tav tm="0">
                                          <p:val>
                                            <p:fltVal val="0"/>
                                          </p:val>
                                        </p:tav>
                                        <p:tav tm="100000">
                                          <p:val>
                                            <p:strVal val="#ppt_h"/>
                                          </p:val>
                                        </p:tav>
                                      </p:tavLst>
                                    </p:anim>
                                  </p:childTnLst>
                                </p:cTn>
                              </p:par>
                            </p:childTnLst>
                          </p:cTn>
                        </p:par>
                        <p:par>
                          <p:cTn id="161" fill="hold">
                            <p:stCondLst>
                              <p:cond delay="1000"/>
                            </p:stCondLst>
                            <p:childTnLst>
                              <p:par>
                                <p:cTn id="162" presetID="17" presetClass="entr" presetSubtype="1" fill="hold" nodeType="afterEffect">
                                  <p:stCondLst>
                                    <p:cond delay="0"/>
                                  </p:stCondLst>
                                  <p:childTnLst>
                                    <p:set>
                                      <p:cBhvr>
                                        <p:cTn id="163" dur="1" fill="hold">
                                          <p:stCondLst>
                                            <p:cond delay="0"/>
                                          </p:stCondLst>
                                        </p:cTn>
                                        <p:tgtEl>
                                          <p:spTgt spid="489502"/>
                                        </p:tgtEl>
                                        <p:attrNameLst>
                                          <p:attrName>style.visibility</p:attrName>
                                        </p:attrNameLst>
                                      </p:cBhvr>
                                      <p:to>
                                        <p:strVal val="visible"/>
                                      </p:to>
                                    </p:set>
                                    <p:anim calcmode="lin" valueType="num">
                                      <p:cBhvr>
                                        <p:cTn id="164" dur="500" fill="hold"/>
                                        <p:tgtEl>
                                          <p:spTgt spid="489502"/>
                                        </p:tgtEl>
                                        <p:attrNameLst>
                                          <p:attrName>ppt_x</p:attrName>
                                        </p:attrNameLst>
                                      </p:cBhvr>
                                      <p:tavLst>
                                        <p:tav tm="0">
                                          <p:val>
                                            <p:strVal val="#ppt_x"/>
                                          </p:val>
                                        </p:tav>
                                        <p:tav tm="100000">
                                          <p:val>
                                            <p:strVal val="#ppt_x"/>
                                          </p:val>
                                        </p:tav>
                                      </p:tavLst>
                                    </p:anim>
                                    <p:anim calcmode="lin" valueType="num">
                                      <p:cBhvr>
                                        <p:cTn id="165" dur="500" fill="hold"/>
                                        <p:tgtEl>
                                          <p:spTgt spid="489502"/>
                                        </p:tgtEl>
                                        <p:attrNameLst>
                                          <p:attrName>ppt_y</p:attrName>
                                        </p:attrNameLst>
                                      </p:cBhvr>
                                      <p:tavLst>
                                        <p:tav tm="0">
                                          <p:val>
                                            <p:strVal val="#ppt_y-#ppt_h/2"/>
                                          </p:val>
                                        </p:tav>
                                        <p:tav tm="100000">
                                          <p:val>
                                            <p:strVal val="#ppt_y"/>
                                          </p:val>
                                        </p:tav>
                                      </p:tavLst>
                                    </p:anim>
                                    <p:anim calcmode="lin" valueType="num">
                                      <p:cBhvr>
                                        <p:cTn id="166" dur="500" fill="hold"/>
                                        <p:tgtEl>
                                          <p:spTgt spid="489502"/>
                                        </p:tgtEl>
                                        <p:attrNameLst>
                                          <p:attrName>ppt_w</p:attrName>
                                        </p:attrNameLst>
                                      </p:cBhvr>
                                      <p:tavLst>
                                        <p:tav tm="0">
                                          <p:val>
                                            <p:strVal val="#ppt_w"/>
                                          </p:val>
                                        </p:tav>
                                        <p:tav tm="100000">
                                          <p:val>
                                            <p:strVal val="#ppt_w"/>
                                          </p:val>
                                        </p:tav>
                                      </p:tavLst>
                                    </p:anim>
                                    <p:anim calcmode="lin" valueType="num">
                                      <p:cBhvr>
                                        <p:cTn id="167" dur="500" fill="hold"/>
                                        <p:tgtEl>
                                          <p:spTgt spid="489502"/>
                                        </p:tgtEl>
                                        <p:attrNameLst>
                                          <p:attrName>ppt_h</p:attrName>
                                        </p:attrNameLst>
                                      </p:cBhvr>
                                      <p:tavLst>
                                        <p:tav tm="0">
                                          <p:val>
                                            <p:fltVal val="0"/>
                                          </p:val>
                                        </p:tav>
                                        <p:tav tm="100000">
                                          <p:val>
                                            <p:strVal val="#ppt_h"/>
                                          </p:val>
                                        </p:tav>
                                      </p:tavLst>
                                    </p:anim>
                                  </p:childTnLst>
                                </p:cTn>
                              </p:par>
                            </p:childTnLst>
                          </p:cTn>
                        </p:par>
                        <p:par>
                          <p:cTn id="168" fill="hold">
                            <p:stCondLst>
                              <p:cond delay="1500"/>
                            </p:stCondLst>
                            <p:childTnLst>
                              <p:par>
                                <p:cTn id="169" presetID="17" presetClass="entr" presetSubtype="1" fill="hold" nodeType="afterEffect">
                                  <p:stCondLst>
                                    <p:cond delay="0"/>
                                  </p:stCondLst>
                                  <p:childTnLst>
                                    <p:set>
                                      <p:cBhvr>
                                        <p:cTn id="170" dur="1" fill="hold">
                                          <p:stCondLst>
                                            <p:cond delay="0"/>
                                          </p:stCondLst>
                                        </p:cTn>
                                        <p:tgtEl>
                                          <p:spTgt spid="489503"/>
                                        </p:tgtEl>
                                        <p:attrNameLst>
                                          <p:attrName>style.visibility</p:attrName>
                                        </p:attrNameLst>
                                      </p:cBhvr>
                                      <p:to>
                                        <p:strVal val="visible"/>
                                      </p:to>
                                    </p:set>
                                    <p:anim calcmode="lin" valueType="num">
                                      <p:cBhvr>
                                        <p:cTn id="171" dur="500" fill="hold"/>
                                        <p:tgtEl>
                                          <p:spTgt spid="489503"/>
                                        </p:tgtEl>
                                        <p:attrNameLst>
                                          <p:attrName>ppt_x</p:attrName>
                                        </p:attrNameLst>
                                      </p:cBhvr>
                                      <p:tavLst>
                                        <p:tav tm="0">
                                          <p:val>
                                            <p:strVal val="#ppt_x"/>
                                          </p:val>
                                        </p:tav>
                                        <p:tav tm="100000">
                                          <p:val>
                                            <p:strVal val="#ppt_x"/>
                                          </p:val>
                                        </p:tav>
                                      </p:tavLst>
                                    </p:anim>
                                    <p:anim calcmode="lin" valueType="num">
                                      <p:cBhvr>
                                        <p:cTn id="172" dur="500" fill="hold"/>
                                        <p:tgtEl>
                                          <p:spTgt spid="489503"/>
                                        </p:tgtEl>
                                        <p:attrNameLst>
                                          <p:attrName>ppt_y</p:attrName>
                                        </p:attrNameLst>
                                      </p:cBhvr>
                                      <p:tavLst>
                                        <p:tav tm="0">
                                          <p:val>
                                            <p:strVal val="#ppt_y-#ppt_h/2"/>
                                          </p:val>
                                        </p:tav>
                                        <p:tav tm="100000">
                                          <p:val>
                                            <p:strVal val="#ppt_y"/>
                                          </p:val>
                                        </p:tav>
                                      </p:tavLst>
                                    </p:anim>
                                    <p:anim calcmode="lin" valueType="num">
                                      <p:cBhvr>
                                        <p:cTn id="173" dur="500" fill="hold"/>
                                        <p:tgtEl>
                                          <p:spTgt spid="489503"/>
                                        </p:tgtEl>
                                        <p:attrNameLst>
                                          <p:attrName>ppt_w</p:attrName>
                                        </p:attrNameLst>
                                      </p:cBhvr>
                                      <p:tavLst>
                                        <p:tav tm="0">
                                          <p:val>
                                            <p:strVal val="#ppt_w"/>
                                          </p:val>
                                        </p:tav>
                                        <p:tav tm="100000">
                                          <p:val>
                                            <p:strVal val="#ppt_w"/>
                                          </p:val>
                                        </p:tav>
                                      </p:tavLst>
                                    </p:anim>
                                    <p:anim calcmode="lin" valueType="num">
                                      <p:cBhvr>
                                        <p:cTn id="174" dur="500" fill="hold"/>
                                        <p:tgtEl>
                                          <p:spTgt spid="489503"/>
                                        </p:tgtEl>
                                        <p:attrNameLst>
                                          <p:attrName>ppt_h</p:attrName>
                                        </p:attrNameLst>
                                      </p:cBhvr>
                                      <p:tavLst>
                                        <p:tav tm="0">
                                          <p:val>
                                            <p:fltVal val="0"/>
                                          </p:val>
                                        </p:tav>
                                        <p:tav tm="100000">
                                          <p:val>
                                            <p:strVal val="#ppt_h"/>
                                          </p:val>
                                        </p:tav>
                                      </p:tavLst>
                                    </p:anim>
                                  </p:childTnLst>
                                </p:cTn>
                              </p:par>
                            </p:childTnLst>
                          </p:cTn>
                        </p:par>
                      </p:childTnLst>
                    </p:cTn>
                  </p:par>
                  <p:par>
                    <p:cTn id="175" fill="hold">
                      <p:stCondLst>
                        <p:cond delay="indefinite"/>
                      </p:stCondLst>
                      <p:childTnLst>
                        <p:par>
                          <p:cTn id="176" fill="hold">
                            <p:stCondLst>
                              <p:cond delay="0"/>
                            </p:stCondLst>
                            <p:childTnLst>
                              <p:par>
                                <p:cTn id="177" presetID="17" presetClass="entr" presetSubtype="1" fill="hold" grpId="0" nodeType="clickEffect">
                                  <p:stCondLst>
                                    <p:cond delay="0"/>
                                  </p:stCondLst>
                                  <p:childTnLst>
                                    <p:set>
                                      <p:cBhvr>
                                        <p:cTn id="178" dur="1" fill="hold">
                                          <p:stCondLst>
                                            <p:cond delay="0"/>
                                          </p:stCondLst>
                                        </p:cTn>
                                        <p:tgtEl>
                                          <p:spTgt spid="489521"/>
                                        </p:tgtEl>
                                        <p:attrNameLst>
                                          <p:attrName>style.visibility</p:attrName>
                                        </p:attrNameLst>
                                      </p:cBhvr>
                                      <p:to>
                                        <p:strVal val="visible"/>
                                      </p:to>
                                    </p:set>
                                    <p:anim calcmode="lin" valueType="num">
                                      <p:cBhvr>
                                        <p:cTn id="179" dur="500" fill="hold"/>
                                        <p:tgtEl>
                                          <p:spTgt spid="489521"/>
                                        </p:tgtEl>
                                        <p:attrNameLst>
                                          <p:attrName>ppt_x</p:attrName>
                                        </p:attrNameLst>
                                      </p:cBhvr>
                                      <p:tavLst>
                                        <p:tav tm="0">
                                          <p:val>
                                            <p:strVal val="#ppt_x"/>
                                          </p:val>
                                        </p:tav>
                                        <p:tav tm="100000">
                                          <p:val>
                                            <p:strVal val="#ppt_x"/>
                                          </p:val>
                                        </p:tav>
                                      </p:tavLst>
                                    </p:anim>
                                    <p:anim calcmode="lin" valueType="num">
                                      <p:cBhvr>
                                        <p:cTn id="180" dur="500" fill="hold"/>
                                        <p:tgtEl>
                                          <p:spTgt spid="489521"/>
                                        </p:tgtEl>
                                        <p:attrNameLst>
                                          <p:attrName>ppt_y</p:attrName>
                                        </p:attrNameLst>
                                      </p:cBhvr>
                                      <p:tavLst>
                                        <p:tav tm="0">
                                          <p:val>
                                            <p:strVal val="#ppt_y-#ppt_h/2"/>
                                          </p:val>
                                        </p:tav>
                                        <p:tav tm="100000">
                                          <p:val>
                                            <p:strVal val="#ppt_y"/>
                                          </p:val>
                                        </p:tav>
                                      </p:tavLst>
                                    </p:anim>
                                    <p:anim calcmode="lin" valueType="num">
                                      <p:cBhvr>
                                        <p:cTn id="181" dur="500" fill="hold"/>
                                        <p:tgtEl>
                                          <p:spTgt spid="489521"/>
                                        </p:tgtEl>
                                        <p:attrNameLst>
                                          <p:attrName>ppt_w</p:attrName>
                                        </p:attrNameLst>
                                      </p:cBhvr>
                                      <p:tavLst>
                                        <p:tav tm="0">
                                          <p:val>
                                            <p:strVal val="#ppt_w"/>
                                          </p:val>
                                        </p:tav>
                                        <p:tav tm="100000">
                                          <p:val>
                                            <p:strVal val="#ppt_w"/>
                                          </p:val>
                                        </p:tav>
                                      </p:tavLst>
                                    </p:anim>
                                    <p:anim calcmode="lin" valueType="num">
                                      <p:cBhvr>
                                        <p:cTn id="182" dur="500" fill="hold"/>
                                        <p:tgtEl>
                                          <p:spTgt spid="489521"/>
                                        </p:tgtEl>
                                        <p:attrNameLst>
                                          <p:attrName>ppt_h</p:attrName>
                                        </p:attrNameLst>
                                      </p:cBhvr>
                                      <p:tavLst>
                                        <p:tav tm="0">
                                          <p:val>
                                            <p:fltVal val="0"/>
                                          </p:val>
                                        </p:tav>
                                        <p:tav tm="100000">
                                          <p:val>
                                            <p:strVal val="#ppt_h"/>
                                          </p:val>
                                        </p:tav>
                                      </p:tavLst>
                                    </p:anim>
                                  </p:childTnLst>
                                </p:cTn>
                              </p:par>
                            </p:childTnLst>
                          </p:cTn>
                        </p:par>
                      </p:childTnLst>
                    </p:cTn>
                  </p:par>
                  <p:par>
                    <p:cTn id="183" fill="hold">
                      <p:stCondLst>
                        <p:cond delay="indefinite"/>
                      </p:stCondLst>
                      <p:childTnLst>
                        <p:par>
                          <p:cTn id="184" fill="hold">
                            <p:stCondLst>
                              <p:cond delay="0"/>
                            </p:stCondLst>
                            <p:childTnLst>
                              <p:par>
                                <p:cTn id="185" presetID="17" presetClass="entr" presetSubtype="1" fill="hold" grpId="0" nodeType="clickEffect">
                                  <p:stCondLst>
                                    <p:cond delay="0"/>
                                  </p:stCondLst>
                                  <p:childTnLst>
                                    <p:set>
                                      <p:cBhvr>
                                        <p:cTn id="186" dur="1" fill="hold">
                                          <p:stCondLst>
                                            <p:cond delay="0"/>
                                          </p:stCondLst>
                                        </p:cTn>
                                        <p:tgtEl>
                                          <p:spTgt spid="489522"/>
                                        </p:tgtEl>
                                        <p:attrNameLst>
                                          <p:attrName>style.visibility</p:attrName>
                                        </p:attrNameLst>
                                      </p:cBhvr>
                                      <p:to>
                                        <p:strVal val="visible"/>
                                      </p:to>
                                    </p:set>
                                    <p:anim calcmode="lin" valueType="num">
                                      <p:cBhvr>
                                        <p:cTn id="187" dur="500" fill="hold"/>
                                        <p:tgtEl>
                                          <p:spTgt spid="489522"/>
                                        </p:tgtEl>
                                        <p:attrNameLst>
                                          <p:attrName>ppt_x</p:attrName>
                                        </p:attrNameLst>
                                      </p:cBhvr>
                                      <p:tavLst>
                                        <p:tav tm="0">
                                          <p:val>
                                            <p:strVal val="#ppt_x"/>
                                          </p:val>
                                        </p:tav>
                                        <p:tav tm="100000">
                                          <p:val>
                                            <p:strVal val="#ppt_x"/>
                                          </p:val>
                                        </p:tav>
                                      </p:tavLst>
                                    </p:anim>
                                    <p:anim calcmode="lin" valueType="num">
                                      <p:cBhvr>
                                        <p:cTn id="188" dur="500" fill="hold"/>
                                        <p:tgtEl>
                                          <p:spTgt spid="489522"/>
                                        </p:tgtEl>
                                        <p:attrNameLst>
                                          <p:attrName>ppt_y</p:attrName>
                                        </p:attrNameLst>
                                      </p:cBhvr>
                                      <p:tavLst>
                                        <p:tav tm="0">
                                          <p:val>
                                            <p:strVal val="#ppt_y-#ppt_h/2"/>
                                          </p:val>
                                        </p:tav>
                                        <p:tav tm="100000">
                                          <p:val>
                                            <p:strVal val="#ppt_y"/>
                                          </p:val>
                                        </p:tav>
                                      </p:tavLst>
                                    </p:anim>
                                    <p:anim calcmode="lin" valueType="num">
                                      <p:cBhvr>
                                        <p:cTn id="189" dur="500" fill="hold"/>
                                        <p:tgtEl>
                                          <p:spTgt spid="489522"/>
                                        </p:tgtEl>
                                        <p:attrNameLst>
                                          <p:attrName>ppt_w</p:attrName>
                                        </p:attrNameLst>
                                      </p:cBhvr>
                                      <p:tavLst>
                                        <p:tav tm="0">
                                          <p:val>
                                            <p:strVal val="#ppt_w"/>
                                          </p:val>
                                        </p:tav>
                                        <p:tav tm="100000">
                                          <p:val>
                                            <p:strVal val="#ppt_w"/>
                                          </p:val>
                                        </p:tav>
                                      </p:tavLst>
                                    </p:anim>
                                    <p:anim calcmode="lin" valueType="num">
                                      <p:cBhvr>
                                        <p:cTn id="190" dur="500" fill="hold"/>
                                        <p:tgtEl>
                                          <p:spTgt spid="489522"/>
                                        </p:tgtEl>
                                        <p:attrNameLst>
                                          <p:attrName>ppt_h</p:attrName>
                                        </p:attrNameLst>
                                      </p:cBhvr>
                                      <p:tavLst>
                                        <p:tav tm="0">
                                          <p:val>
                                            <p:fltVal val="0"/>
                                          </p:val>
                                        </p:tav>
                                        <p:tav tm="100000">
                                          <p:val>
                                            <p:strVal val="#ppt_h"/>
                                          </p:val>
                                        </p:tav>
                                      </p:tavLst>
                                    </p:anim>
                                  </p:childTnLst>
                                </p:cTn>
                              </p:par>
                            </p:childTnLst>
                          </p:cTn>
                        </p:par>
                      </p:childTnLst>
                    </p:cTn>
                  </p:par>
                  <p:par>
                    <p:cTn id="191" fill="hold">
                      <p:stCondLst>
                        <p:cond delay="indefinite"/>
                      </p:stCondLst>
                      <p:childTnLst>
                        <p:par>
                          <p:cTn id="192" fill="hold">
                            <p:stCondLst>
                              <p:cond delay="0"/>
                            </p:stCondLst>
                            <p:childTnLst>
                              <p:par>
                                <p:cTn id="193" presetID="5" presetClass="entr" presetSubtype="5" fill="hold" grpId="0" nodeType="clickEffect">
                                  <p:stCondLst>
                                    <p:cond delay="0"/>
                                  </p:stCondLst>
                                  <p:childTnLst>
                                    <p:set>
                                      <p:cBhvr>
                                        <p:cTn id="194" dur="1" fill="hold">
                                          <p:stCondLst>
                                            <p:cond delay="0"/>
                                          </p:stCondLst>
                                        </p:cTn>
                                        <p:tgtEl>
                                          <p:spTgt spid="489485"/>
                                        </p:tgtEl>
                                        <p:attrNameLst>
                                          <p:attrName>style.visibility</p:attrName>
                                        </p:attrNameLst>
                                      </p:cBhvr>
                                      <p:to>
                                        <p:strVal val="visible"/>
                                      </p:to>
                                    </p:set>
                                    <p:animEffect transition="in" filter="checkerboard(down)">
                                      <p:cBhvr>
                                        <p:cTn id="195" dur="500"/>
                                        <p:tgtEl>
                                          <p:spTgt spid="489485"/>
                                        </p:tgtEl>
                                      </p:cBhvr>
                                    </p:animEffect>
                                  </p:childTnLst>
                                </p:cTn>
                              </p:par>
                            </p:childTnLst>
                          </p:cTn>
                        </p:par>
                      </p:childTnLst>
                    </p:cTn>
                  </p:par>
                  <p:par>
                    <p:cTn id="196" fill="hold">
                      <p:stCondLst>
                        <p:cond delay="indefinite"/>
                      </p:stCondLst>
                      <p:childTnLst>
                        <p:par>
                          <p:cTn id="197" fill="hold">
                            <p:stCondLst>
                              <p:cond delay="0"/>
                            </p:stCondLst>
                            <p:childTnLst>
                              <p:par>
                                <p:cTn id="198" presetID="12" presetClass="entr" presetSubtype="8" fill="hold" grpId="0" nodeType="clickEffect">
                                  <p:stCondLst>
                                    <p:cond delay="0"/>
                                  </p:stCondLst>
                                  <p:childTnLst>
                                    <p:set>
                                      <p:cBhvr>
                                        <p:cTn id="199" dur="1" fill="hold">
                                          <p:stCondLst>
                                            <p:cond delay="0"/>
                                          </p:stCondLst>
                                        </p:cTn>
                                        <p:tgtEl>
                                          <p:spTgt spid="489486"/>
                                        </p:tgtEl>
                                        <p:attrNameLst>
                                          <p:attrName>style.visibility</p:attrName>
                                        </p:attrNameLst>
                                      </p:cBhvr>
                                      <p:to>
                                        <p:strVal val="visible"/>
                                      </p:to>
                                    </p:set>
                                    <p:animEffect transition="in" filter="slide(fromLeft)">
                                      <p:cBhvr>
                                        <p:cTn id="200" dur="500"/>
                                        <p:tgtEl>
                                          <p:spTgt spid="489486"/>
                                        </p:tgtEl>
                                      </p:cBhvr>
                                    </p:animEffect>
                                  </p:childTnLst>
                                </p:cTn>
                              </p:par>
                            </p:childTnLst>
                          </p:cTn>
                        </p:par>
                      </p:childTnLst>
                    </p:cTn>
                  </p:par>
                  <p:par>
                    <p:cTn id="201" fill="hold">
                      <p:stCondLst>
                        <p:cond delay="indefinite"/>
                      </p:stCondLst>
                      <p:childTnLst>
                        <p:par>
                          <p:cTn id="202" fill="hold">
                            <p:stCondLst>
                              <p:cond delay="0"/>
                            </p:stCondLst>
                            <p:childTnLst>
                              <p:par>
                                <p:cTn id="203" presetID="17" presetClass="entr" presetSubtype="1" fill="hold" nodeType="clickEffect">
                                  <p:stCondLst>
                                    <p:cond delay="0"/>
                                  </p:stCondLst>
                                  <p:childTnLst>
                                    <p:set>
                                      <p:cBhvr>
                                        <p:cTn id="204" dur="1" fill="hold">
                                          <p:stCondLst>
                                            <p:cond delay="0"/>
                                          </p:stCondLst>
                                        </p:cTn>
                                        <p:tgtEl>
                                          <p:spTgt spid="489508"/>
                                        </p:tgtEl>
                                        <p:attrNameLst>
                                          <p:attrName>style.visibility</p:attrName>
                                        </p:attrNameLst>
                                      </p:cBhvr>
                                      <p:to>
                                        <p:strVal val="visible"/>
                                      </p:to>
                                    </p:set>
                                    <p:anim calcmode="lin" valueType="num">
                                      <p:cBhvr>
                                        <p:cTn id="205" dur="500" fill="hold"/>
                                        <p:tgtEl>
                                          <p:spTgt spid="489508"/>
                                        </p:tgtEl>
                                        <p:attrNameLst>
                                          <p:attrName>ppt_x</p:attrName>
                                        </p:attrNameLst>
                                      </p:cBhvr>
                                      <p:tavLst>
                                        <p:tav tm="0">
                                          <p:val>
                                            <p:strVal val="#ppt_x"/>
                                          </p:val>
                                        </p:tav>
                                        <p:tav tm="100000">
                                          <p:val>
                                            <p:strVal val="#ppt_x"/>
                                          </p:val>
                                        </p:tav>
                                      </p:tavLst>
                                    </p:anim>
                                    <p:anim calcmode="lin" valueType="num">
                                      <p:cBhvr>
                                        <p:cTn id="206" dur="500" fill="hold"/>
                                        <p:tgtEl>
                                          <p:spTgt spid="489508"/>
                                        </p:tgtEl>
                                        <p:attrNameLst>
                                          <p:attrName>ppt_y</p:attrName>
                                        </p:attrNameLst>
                                      </p:cBhvr>
                                      <p:tavLst>
                                        <p:tav tm="0">
                                          <p:val>
                                            <p:strVal val="#ppt_y-#ppt_h/2"/>
                                          </p:val>
                                        </p:tav>
                                        <p:tav tm="100000">
                                          <p:val>
                                            <p:strVal val="#ppt_y"/>
                                          </p:val>
                                        </p:tav>
                                      </p:tavLst>
                                    </p:anim>
                                    <p:anim calcmode="lin" valueType="num">
                                      <p:cBhvr>
                                        <p:cTn id="207" dur="500" fill="hold"/>
                                        <p:tgtEl>
                                          <p:spTgt spid="489508"/>
                                        </p:tgtEl>
                                        <p:attrNameLst>
                                          <p:attrName>ppt_w</p:attrName>
                                        </p:attrNameLst>
                                      </p:cBhvr>
                                      <p:tavLst>
                                        <p:tav tm="0">
                                          <p:val>
                                            <p:strVal val="#ppt_w"/>
                                          </p:val>
                                        </p:tav>
                                        <p:tav tm="100000">
                                          <p:val>
                                            <p:strVal val="#ppt_w"/>
                                          </p:val>
                                        </p:tav>
                                      </p:tavLst>
                                    </p:anim>
                                    <p:anim calcmode="lin" valueType="num">
                                      <p:cBhvr>
                                        <p:cTn id="208" dur="500" fill="hold"/>
                                        <p:tgtEl>
                                          <p:spTgt spid="489508"/>
                                        </p:tgtEl>
                                        <p:attrNameLst>
                                          <p:attrName>ppt_h</p:attrName>
                                        </p:attrNameLst>
                                      </p:cBhvr>
                                      <p:tavLst>
                                        <p:tav tm="0">
                                          <p:val>
                                            <p:fltVal val="0"/>
                                          </p:val>
                                        </p:tav>
                                        <p:tav tm="100000">
                                          <p:val>
                                            <p:strVal val="#ppt_h"/>
                                          </p:val>
                                        </p:tav>
                                      </p:tavLst>
                                    </p:anim>
                                  </p:childTnLst>
                                </p:cTn>
                              </p:par>
                            </p:childTnLst>
                          </p:cTn>
                        </p:par>
                        <p:par>
                          <p:cTn id="209" fill="hold">
                            <p:stCondLst>
                              <p:cond delay="500"/>
                            </p:stCondLst>
                            <p:childTnLst>
                              <p:par>
                                <p:cTn id="210" presetID="17" presetClass="entr" presetSubtype="1" fill="hold" grpId="0" nodeType="afterEffect">
                                  <p:stCondLst>
                                    <p:cond delay="0"/>
                                  </p:stCondLst>
                                  <p:childTnLst>
                                    <p:set>
                                      <p:cBhvr>
                                        <p:cTn id="211" dur="1" fill="hold">
                                          <p:stCondLst>
                                            <p:cond delay="0"/>
                                          </p:stCondLst>
                                        </p:cTn>
                                        <p:tgtEl>
                                          <p:spTgt spid="489505"/>
                                        </p:tgtEl>
                                        <p:attrNameLst>
                                          <p:attrName>style.visibility</p:attrName>
                                        </p:attrNameLst>
                                      </p:cBhvr>
                                      <p:to>
                                        <p:strVal val="visible"/>
                                      </p:to>
                                    </p:set>
                                    <p:anim calcmode="lin" valueType="num">
                                      <p:cBhvr>
                                        <p:cTn id="212" dur="500" fill="hold"/>
                                        <p:tgtEl>
                                          <p:spTgt spid="489505"/>
                                        </p:tgtEl>
                                        <p:attrNameLst>
                                          <p:attrName>ppt_x</p:attrName>
                                        </p:attrNameLst>
                                      </p:cBhvr>
                                      <p:tavLst>
                                        <p:tav tm="0">
                                          <p:val>
                                            <p:strVal val="#ppt_x"/>
                                          </p:val>
                                        </p:tav>
                                        <p:tav tm="100000">
                                          <p:val>
                                            <p:strVal val="#ppt_x"/>
                                          </p:val>
                                        </p:tav>
                                      </p:tavLst>
                                    </p:anim>
                                    <p:anim calcmode="lin" valueType="num">
                                      <p:cBhvr>
                                        <p:cTn id="213" dur="500" fill="hold"/>
                                        <p:tgtEl>
                                          <p:spTgt spid="489505"/>
                                        </p:tgtEl>
                                        <p:attrNameLst>
                                          <p:attrName>ppt_y</p:attrName>
                                        </p:attrNameLst>
                                      </p:cBhvr>
                                      <p:tavLst>
                                        <p:tav tm="0">
                                          <p:val>
                                            <p:strVal val="#ppt_y-#ppt_h/2"/>
                                          </p:val>
                                        </p:tav>
                                        <p:tav tm="100000">
                                          <p:val>
                                            <p:strVal val="#ppt_y"/>
                                          </p:val>
                                        </p:tav>
                                      </p:tavLst>
                                    </p:anim>
                                    <p:anim calcmode="lin" valueType="num">
                                      <p:cBhvr>
                                        <p:cTn id="214" dur="500" fill="hold"/>
                                        <p:tgtEl>
                                          <p:spTgt spid="489505"/>
                                        </p:tgtEl>
                                        <p:attrNameLst>
                                          <p:attrName>ppt_w</p:attrName>
                                        </p:attrNameLst>
                                      </p:cBhvr>
                                      <p:tavLst>
                                        <p:tav tm="0">
                                          <p:val>
                                            <p:strVal val="#ppt_w"/>
                                          </p:val>
                                        </p:tav>
                                        <p:tav tm="100000">
                                          <p:val>
                                            <p:strVal val="#ppt_w"/>
                                          </p:val>
                                        </p:tav>
                                      </p:tavLst>
                                    </p:anim>
                                    <p:anim calcmode="lin" valueType="num">
                                      <p:cBhvr>
                                        <p:cTn id="215" dur="500" fill="hold"/>
                                        <p:tgtEl>
                                          <p:spTgt spid="489505"/>
                                        </p:tgtEl>
                                        <p:attrNameLst>
                                          <p:attrName>ppt_h</p:attrName>
                                        </p:attrNameLst>
                                      </p:cBhvr>
                                      <p:tavLst>
                                        <p:tav tm="0">
                                          <p:val>
                                            <p:fltVal val="0"/>
                                          </p:val>
                                        </p:tav>
                                        <p:tav tm="100000">
                                          <p:val>
                                            <p:strVal val="#ppt_h"/>
                                          </p:val>
                                        </p:tav>
                                      </p:tavLst>
                                    </p:anim>
                                  </p:childTnLst>
                                </p:cTn>
                              </p:par>
                            </p:childTnLst>
                          </p:cTn>
                        </p:par>
                        <p:par>
                          <p:cTn id="216" fill="hold">
                            <p:stCondLst>
                              <p:cond delay="1000"/>
                            </p:stCondLst>
                            <p:childTnLst>
                              <p:par>
                                <p:cTn id="217" presetID="17" presetClass="entr" presetSubtype="1" fill="hold" nodeType="afterEffect">
                                  <p:stCondLst>
                                    <p:cond delay="0"/>
                                  </p:stCondLst>
                                  <p:childTnLst>
                                    <p:set>
                                      <p:cBhvr>
                                        <p:cTn id="218" dur="1" fill="hold">
                                          <p:stCondLst>
                                            <p:cond delay="0"/>
                                          </p:stCondLst>
                                        </p:cTn>
                                        <p:tgtEl>
                                          <p:spTgt spid="489506"/>
                                        </p:tgtEl>
                                        <p:attrNameLst>
                                          <p:attrName>style.visibility</p:attrName>
                                        </p:attrNameLst>
                                      </p:cBhvr>
                                      <p:to>
                                        <p:strVal val="visible"/>
                                      </p:to>
                                    </p:set>
                                    <p:anim calcmode="lin" valueType="num">
                                      <p:cBhvr>
                                        <p:cTn id="219" dur="500" fill="hold"/>
                                        <p:tgtEl>
                                          <p:spTgt spid="489506"/>
                                        </p:tgtEl>
                                        <p:attrNameLst>
                                          <p:attrName>ppt_x</p:attrName>
                                        </p:attrNameLst>
                                      </p:cBhvr>
                                      <p:tavLst>
                                        <p:tav tm="0">
                                          <p:val>
                                            <p:strVal val="#ppt_x"/>
                                          </p:val>
                                        </p:tav>
                                        <p:tav tm="100000">
                                          <p:val>
                                            <p:strVal val="#ppt_x"/>
                                          </p:val>
                                        </p:tav>
                                      </p:tavLst>
                                    </p:anim>
                                    <p:anim calcmode="lin" valueType="num">
                                      <p:cBhvr>
                                        <p:cTn id="220" dur="500" fill="hold"/>
                                        <p:tgtEl>
                                          <p:spTgt spid="489506"/>
                                        </p:tgtEl>
                                        <p:attrNameLst>
                                          <p:attrName>ppt_y</p:attrName>
                                        </p:attrNameLst>
                                      </p:cBhvr>
                                      <p:tavLst>
                                        <p:tav tm="0">
                                          <p:val>
                                            <p:strVal val="#ppt_y-#ppt_h/2"/>
                                          </p:val>
                                        </p:tav>
                                        <p:tav tm="100000">
                                          <p:val>
                                            <p:strVal val="#ppt_y"/>
                                          </p:val>
                                        </p:tav>
                                      </p:tavLst>
                                    </p:anim>
                                    <p:anim calcmode="lin" valueType="num">
                                      <p:cBhvr>
                                        <p:cTn id="221" dur="500" fill="hold"/>
                                        <p:tgtEl>
                                          <p:spTgt spid="489506"/>
                                        </p:tgtEl>
                                        <p:attrNameLst>
                                          <p:attrName>ppt_w</p:attrName>
                                        </p:attrNameLst>
                                      </p:cBhvr>
                                      <p:tavLst>
                                        <p:tav tm="0">
                                          <p:val>
                                            <p:strVal val="#ppt_w"/>
                                          </p:val>
                                        </p:tav>
                                        <p:tav tm="100000">
                                          <p:val>
                                            <p:strVal val="#ppt_w"/>
                                          </p:val>
                                        </p:tav>
                                      </p:tavLst>
                                    </p:anim>
                                    <p:anim calcmode="lin" valueType="num">
                                      <p:cBhvr>
                                        <p:cTn id="222" dur="500" fill="hold"/>
                                        <p:tgtEl>
                                          <p:spTgt spid="489506"/>
                                        </p:tgtEl>
                                        <p:attrNameLst>
                                          <p:attrName>ppt_h</p:attrName>
                                        </p:attrNameLst>
                                      </p:cBhvr>
                                      <p:tavLst>
                                        <p:tav tm="0">
                                          <p:val>
                                            <p:fltVal val="0"/>
                                          </p:val>
                                        </p:tav>
                                        <p:tav tm="100000">
                                          <p:val>
                                            <p:strVal val="#ppt_h"/>
                                          </p:val>
                                        </p:tav>
                                      </p:tavLst>
                                    </p:anim>
                                  </p:childTnLst>
                                </p:cTn>
                              </p:par>
                            </p:childTnLst>
                          </p:cTn>
                        </p:par>
                        <p:par>
                          <p:cTn id="223" fill="hold">
                            <p:stCondLst>
                              <p:cond delay="1500"/>
                            </p:stCondLst>
                            <p:childTnLst>
                              <p:par>
                                <p:cTn id="224" presetID="17" presetClass="entr" presetSubtype="1" fill="hold" nodeType="afterEffect">
                                  <p:stCondLst>
                                    <p:cond delay="0"/>
                                  </p:stCondLst>
                                  <p:childTnLst>
                                    <p:set>
                                      <p:cBhvr>
                                        <p:cTn id="225" dur="1" fill="hold">
                                          <p:stCondLst>
                                            <p:cond delay="0"/>
                                          </p:stCondLst>
                                        </p:cTn>
                                        <p:tgtEl>
                                          <p:spTgt spid="489507"/>
                                        </p:tgtEl>
                                        <p:attrNameLst>
                                          <p:attrName>style.visibility</p:attrName>
                                        </p:attrNameLst>
                                      </p:cBhvr>
                                      <p:to>
                                        <p:strVal val="visible"/>
                                      </p:to>
                                    </p:set>
                                    <p:anim calcmode="lin" valueType="num">
                                      <p:cBhvr>
                                        <p:cTn id="226" dur="500" fill="hold"/>
                                        <p:tgtEl>
                                          <p:spTgt spid="489507"/>
                                        </p:tgtEl>
                                        <p:attrNameLst>
                                          <p:attrName>ppt_x</p:attrName>
                                        </p:attrNameLst>
                                      </p:cBhvr>
                                      <p:tavLst>
                                        <p:tav tm="0">
                                          <p:val>
                                            <p:strVal val="#ppt_x"/>
                                          </p:val>
                                        </p:tav>
                                        <p:tav tm="100000">
                                          <p:val>
                                            <p:strVal val="#ppt_x"/>
                                          </p:val>
                                        </p:tav>
                                      </p:tavLst>
                                    </p:anim>
                                    <p:anim calcmode="lin" valueType="num">
                                      <p:cBhvr>
                                        <p:cTn id="227" dur="500" fill="hold"/>
                                        <p:tgtEl>
                                          <p:spTgt spid="489507"/>
                                        </p:tgtEl>
                                        <p:attrNameLst>
                                          <p:attrName>ppt_y</p:attrName>
                                        </p:attrNameLst>
                                      </p:cBhvr>
                                      <p:tavLst>
                                        <p:tav tm="0">
                                          <p:val>
                                            <p:strVal val="#ppt_y-#ppt_h/2"/>
                                          </p:val>
                                        </p:tav>
                                        <p:tav tm="100000">
                                          <p:val>
                                            <p:strVal val="#ppt_y"/>
                                          </p:val>
                                        </p:tav>
                                      </p:tavLst>
                                    </p:anim>
                                    <p:anim calcmode="lin" valueType="num">
                                      <p:cBhvr>
                                        <p:cTn id="228" dur="500" fill="hold"/>
                                        <p:tgtEl>
                                          <p:spTgt spid="489507"/>
                                        </p:tgtEl>
                                        <p:attrNameLst>
                                          <p:attrName>ppt_w</p:attrName>
                                        </p:attrNameLst>
                                      </p:cBhvr>
                                      <p:tavLst>
                                        <p:tav tm="0">
                                          <p:val>
                                            <p:strVal val="#ppt_w"/>
                                          </p:val>
                                        </p:tav>
                                        <p:tav tm="100000">
                                          <p:val>
                                            <p:strVal val="#ppt_w"/>
                                          </p:val>
                                        </p:tav>
                                      </p:tavLst>
                                    </p:anim>
                                    <p:anim calcmode="lin" valueType="num">
                                      <p:cBhvr>
                                        <p:cTn id="229" dur="500" fill="hold"/>
                                        <p:tgtEl>
                                          <p:spTgt spid="489507"/>
                                        </p:tgtEl>
                                        <p:attrNameLst>
                                          <p:attrName>ppt_h</p:attrName>
                                        </p:attrNameLst>
                                      </p:cBhvr>
                                      <p:tavLst>
                                        <p:tav tm="0">
                                          <p:val>
                                            <p:fltVal val="0"/>
                                          </p:val>
                                        </p:tav>
                                        <p:tav tm="100000">
                                          <p:val>
                                            <p:strVal val="#ppt_h"/>
                                          </p:val>
                                        </p:tav>
                                      </p:tavLst>
                                    </p:anim>
                                  </p:childTnLst>
                                </p:cTn>
                              </p:par>
                            </p:childTnLst>
                          </p:cTn>
                        </p:par>
                      </p:childTnLst>
                    </p:cTn>
                  </p:par>
                  <p:par>
                    <p:cTn id="230" fill="hold">
                      <p:stCondLst>
                        <p:cond delay="indefinite"/>
                      </p:stCondLst>
                      <p:childTnLst>
                        <p:par>
                          <p:cTn id="231" fill="hold">
                            <p:stCondLst>
                              <p:cond delay="0"/>
                            </p:stCondLst>
                            <p:childTnLst>
                              <p:par>
                                <p:cTn id="232" presetID="17" presetClass="entr" presetSubtype="1" fill="hold" grpId="0" nodeType="clickEffect">
                                  <p:stCondLst>
                                    <p:cond delay="0"/>
                                  </p:stCondLst>
                                  <p:childTnLst>
                                    <p:set>
                                      <p:cBhvr>
                                        <p:cTn id="233" dur="1" fill="hold">
                                          <p:stCondLst>
                                            <p:cond delay="0"/>
                                          </p:stCondLst>
                                        </p:cTn>
                                        <p:tgtEl>
                                          <p:spTgt spid="489523"/>
                                        </p:tgtEl>
                                        <p:attrNameLst>
                                          <p:attrName>style.visibility</p:attrName>
                                        </p:attrNameLst>
                                      </p:cBhvr>
                                      <p:to>
                                        <p:strVal val="visible"/>
                                      </p:to>
                                    </p:set>
                                    <p:anim calcmode="lin" valueType="num">
                                      <p:cBhvr>
                                        <p:cTn id="234" dur="500" fill="hold"/>
                                        <p:tgtEl>
                                          <p:spTgt spid="489523"/>
                                        </p:tgtEl>
                                        <p:attrNameLst>
                                          <p:attrName>ppt_x</p:attrName>
                                        </p:attrNameLst>
                                      </p:cBhvr>
                                      <p:tavLst>
                                        <p:tav tm="0">
                                          <p:val>
                                            <p:strVal val="#ppt_x"/>
                                          </p:val>
                                        </p:tav>
                                        <p:tav tm="100000">
                                          <p:val>
                                            <p:strVal val="#ppt_x"/>
                                          </p:val>
                                        </p:tav>
                                      </p:tavLst>
                                    </p:anim>
                                    <p:anim calcmode="lin" valueType="num">
                                      <p:cBhvr>
                                        <p:cTn id="235" dur="500" fill="hold"/>
                                        <p:tgtEl>
                                          <p:spTgt spid="489523"/>
                                        </p:tgtEl>
                                        <p:attrNameLst>
                                          <p:attrName>ppt_y</p:attrName>
                                        </p:attrNameLst>
                                      </p:cBhvr>
                                      <p:tavLst>
                                        <p:tav tm="0">
                                          <p:val>
                                            <p:strVal val="#ppt_y-#ppt_h/2"/>
                                          </p:val>
                                        </p:tav>
                                        <p:tav tm="100000">
                                          <p:val>
                                            <p:strVal val="#ppt_y"/>
                                          </p:val>
                                        </p:tav>
                                      </p:tavLst>
                                    </p:anim>
                                    <p:anim calcmode="lin" valueType="num">
                                      <p:cBhvr>
                                        <p:cTn id="236" dur="500" fill="hold"/>
                                        <p:tgtEl>
                                          <p:spTgt spid="489523"/>
                                        </p:tgtEl>
                                        <p:attrNameLst>
                                          <p:attrName>ppt_w</p:attrName>
                                        </p:attrNameLst>
                                      </p:cBhvr>
                                      <p:tavLst>
                                        <p:tav tm="0">
                                          <p:val>
                                            <p:strVal val="#ppt_w"/>
                                          </p:val>
                                        </p:tav>
                                        <p:tav tm="100000">
                                          <p:val>
                                            <p:strVal val="#ppt_w"/>
                                          </p:val>
                                        </p:tav>
                                      </p:tavLst>
                                    </p:anim>
                                    <p:anim calcmode="lin" valueType="num">
                                      <p:cBhvr>
                                        <p:cTn id="237" dur="500" fill="hold"/>
                                        <p:tgtEl>
                                          <p:spTgt spid="489523"/>
                                        </p:tgtEl>
                                        <p:attrNameLst>
                                          <p:attrName>ppt_h</p:attrName>
                                        </p:attrNameLst>
                                      </p:cBhvr>
                                      <p:tavLst>
                                        <p:tav tm="0">
                                          <p:val>
                                            <p:fltVal val="0"/>
                                          </p:val>
                                        </p:tav>
                                        <p:tav tm="100000">
                                          <p:val>
                                            <p:strVal val="#ppt_h"/>
                                          </p:val>
                                        </p:tav>
                                      </p:tavLst>
                                    </p:anim>
                                  </p:childTnLst>
                                </p:cTn>
                              </p:par>
                            </p:childTnLst>
                          </p:cTn>
                        </p:par>
                      </p:childTnLst>
                    </p:cTn>
                  </p:par>
                  <p:par>
                    <p:cTn id="238" fill="hold">
                      <p:stCondLst>
                        <p:cond delay="indefinite"/>
                      </p:stCondLst>
                      <p:childTnLst>
                        <p:par>
                          <p:cTn id="239" fill="hold">
                            <p:stCondLst>
                              <p:cond delay="0"/>
                            </p:stCondLst>
                            <p:childTnLst>
                              <p:par>
                                <p:cTn id="240" presetID="17" presetClass="entr" presetSubtype="1" fill="hold" grpId="0" nodeType="clickEffect">
                                  <p:stCondLst>
                                    <p:cond delay="0"/>
                                  </p:stCondLst>
                                  <p:childTnLst>
                                    <p:set>
                                      <p:cBhvr>
                                        <p:cTn id="241" dur="1" fill="hold">
                                          <p:stCondLst>
                                            <p:cond delay="0"/>
                                          </p:stCondLst>
                                        </p:cTn>
                                        <p:tgtEl>
                                          <p:spTgt spid="489524"/>
                                        </p:tgtEl>
                                        <p:attrNameLst>
                                          <p:attrName>style.visibility</p:attrName>
                                        </p:attrNameLst>
                                      </p:cBhvr>
                                      <p:to>
                                        <p:strVal val="visible"/>
                                      </p:to>
                                    </p:set>
                                    <p:anim calcmode="lin" valueType="num">
                                      <p:cBhvr>
                                        <p:cTn id="242" dur="500" fill="hold"/>
                                        <p:tgtEl>
                                          <p:spTgt spid="489524"/>
                                        </p:tgtEl>
                                        <p:attrNameLst>
                                          <p:attrName>ppt_x</p:attrName>
                                        </p:attrNameLst>
                                      </p:cBhvr>
                                      <p:tavLst>
                                        <p:tav tm="0">
                                          <p:val>
                                            <p:strVal val="#ppt_x"/>
                                          </p:val>
                                        </p:tav>
                                        <p:tav tm="100000">
                                          <p:val>
                                            <p:strVal val="#ppt_x"/>
                                          </p:val>
                                        </p:tav>
                                      </p:tavLst>
                                    </p:anim>
                                    <p:anim calcmode="lin" valueType="num">
                                      <p:cBhvr>
                                        <p:cTn id="243" dur="500" fill="hold"/>
                                        <p:tgtEl>
                                          <p:spTgt spid="489524"/>
                                        </p:tgtEl>
                                        <p:attrNameLst>
                                          <p:attrName>ppt_y</p:attrName>
                                        </p:attrNameLst>
                                      </p:cBhvr>
                                      <p:tavLst>
                                        <p:tav tm="0">
                                          <p:val>
                                            <p:strVal val="#ppt_y-#ppt_h/2"/>
                                          </p:val>
                                        </p:tav>
                                        <p:tav tm="100000">
                                          <p:val>
                                            <p:strVal val="#ppt_y"/>
                                          </p:val>
                                        </p:tav>
                                      </p:tavLst>
                                    </p:anim>
                                    <p:anim calcmode="lin" valueType="num">
                                      <p:cBhvr>
                                        <p:cTn id="244" dur="500" fill="hold"/>
                                        <p:tgtEl>
                                          <p:spTgt spid="489524"/>
                                        </p:tgtEl>
                                        <p:attrNameLst>
                                          <p:attrName>ppt_w</p:attrName>
                                        </p:attrNameLst>
                                      </p:cBhvr>
                                      <p:tavLst>
                                        <p:tav tm="0">
                                          <p:val>
                                            <p:strVal val="#ppt_w"/>
                                          </p:val>
                                        </p:tav>
                                        <p:tav tm="100000">
                                          <p:val>
                                            <p:strVal val="#ppt_w"/>
                                          </p:val>
                                        </p:tav>
                                      </p:tavLst>
                                    </p:anim>
                                    <p:anim calcmode="lin" valueType="num">
                                      <p:cBhvr>
                                        <p:cTn id="245" dur="500" fill="hold"/>
                                        <p:tgtEl>
                                          <p:spTgt spid="489524"/>
                                        </p:tgtEl>
                                        <p:attrNameLst>
                                          <p:attrName>ppt_h</p:attrName>
                                        </p:attrNameLst>
                                      </p:cBhvr>
                                      <p:tavLst>
                                        <p:tav tm="0">
                                          <p:val>
                                            <p:fltVal val="0"/>
                                          </p:val>
                                        </p:tav>
                                        <p:tav tm="100000">
                                          <p:val>
                                            <p:strVal val="#ppt_h"/>
                                          </p:val>
                                        </p:tav>
                                      </p:tavLst>
                                    </p:anim>
                                  </p:childTnLst>
                                </p:cTn>
                              </p:par>
                            </p:childTnLst>
                          </p:cTn>
                        </p:par>
                      </p:childTnLst>
                    </p:cTn>
                  </p:par>
                  <p:par>
                    <p:cTn id="246" fill="hold">
                      <p:stCondLst>
                        <p:cond delay="indefinite"/>
                      </p:stCondLst>
                      <p:childTnLst>
                        <p:par>
                          <p:cTn id="247" fill="hold">
                            <p:stCondLst>
                              <p:cond delay="0"/>
                            </p:stCondLst>
                            <p:childTnLst>
                              <p:par>
                                <p:cTn id="248" presetID="5" presetClass="entr" presetSubtype="5" fill="hold" grpId="0" nodeType="clickEffect">
                                  <p:stCondLst>
                                    <p:cond delay="0"/>
                                  </p:stCondLst>
                                  <p:childTnLst>
                                    <p:set>
                                      <p:cBhvr>
                                        <p:cTn id="249" dur="1" fill="hold">
                                          <p:stCondLst>
                                            <p:cond delay="0"/>
                                          </p:stCondLst>
                                        </p:cTn>
                                        <p:tgtEl>
                                          <p:spTgt spid="489487"/>
                                        </p:tgtEl>
                                        <p:attrNameLst>
                                          <p:attrName>style.visibility</p:attrName>
                                        </p:attrNameLst>
                                      </p:cBhvr>
                                      <p:to>
                                        <p:strVal val="visible"/>
                                      </p:to>
                                    </p:set>
                                    <p:animEffect transition="in" filter="checkerboard(down)">
                                      <p:cBhvr>
                                        <p:cTn id="250" dur="500"/>
                                        <p:tgtEl>
                                          <p:spTgt spid="489487"/>
                                        </p:tgtEl>
                                      </p:cBhvr>
                                    </p:animEffect>
                                  </p:childTnLst>
                                </p:cTn>
                              </p:par>
                            </p:childTnLst>
                          </p:cTn>
                        </p:par>
                      </p:childTnLst>
                    </p:cTn>
                  </p:par>
                  <p:par>
                    <p:cTn id="251" fill="hold">
                      <p:stCondLst>
                        <p:cond delay="indefinite"/>
                      </p:stCondLst>
                      <p:childTnLst>
                        <p:par>
                          <p:cTn id="252" fill="hold">
                            <p:stCondLst>
                              <p:cond delay="0"/>
                            </p:stCondLst>
                            <p:childTnLst>
                              <p:par>
                                <p:cTn id="253" presetID="12" presetClass="entr" presetSubtype="8" fill="hold" grpId="0" nodeType="clickEffect">
                                  <p:stCondLst>
                                    <p:cond delay="0"/>
                                  </p:stCondLst>
                                  <p:childTnLst>
                                    <p:set>
                                      <p:cBhvr>
                                        <p:cTn id="254" dur="1" fill="hold">
                                          <p:stCondLst>
                                            <p:cond delay="0"/>
                                          </p:stCondLst>
                                        </p:cTn>
                                        <p:tgtEl>
                                          <p:spTgt spid="489488"/>
                                        </p:tgtEl>
                                        <p:attrNameLst>
                                          <p:attrName>style.visibility</p:attrName>
                                        </p:attrNameLst>
                                      </p:cBhvr>
                                      <p:to>
                                        <p:strVal val="visible"/>
                                      </p:to>
                                    </p:set>
                                    <p:animEffect transition="in" filter="slide(fromLeft)">
                                      <p:cBhvr>
                                        <p:cTn id="255" dur="500"/>
                                        <p:tgtEl>
                                          <p:spTgt spid="489488"/>
                                        </p:tgtEl>
                                      </p:cBhvr>
                                    </p:animEffect>
                                  </p:childTnLst>
                                </p:cTn>
                              </p:par>
                            </p:childTnLst>
                          </p:cTn>
                        </p:par>
                      </p:childTnLst>
                    </p:cTn>
                  </p:par>
                  <p:par>
                    <p:cTn id="256" fill="hold">
                      <p:stCondLst>
                        <p:cond delay="indefinite"/>
                      </p:stCondLst>
                      <p:childTnLst>
                        <p:par>
                          <p:cTn id="257" fill="hold">
                            <p:stCondLst>
                              <p:cond delay="0"/>
                            </p:stCondLst>
                            <p:childTnLst>
                              <p:par>
                                <p:cTn id="258" presetID="17" presetClass="entr" presetSubtype="1" fill="hold" nodeType="clickEffect">
                                  <p:stCondLst>
                                    <p:cond delay="0"/>
                                  </p:stCondLst>
                                  <p:childTnLst>
                                    <p:set>
                                      <p:cBhvr>
                                        <p:cTn id="259" dur="1" fill="hold">
                                          <p:stCondLst>
                                            <p:cond delay="0"/>
                                          </p:stCondLst>
                                        </p:cTn>
                                        <p:tgtEl>
                                          <p:spTgt spid="489512"/>
                                        </p:tgtEl>
                                        <p:attrNameLst>
                                          <p:attrName>style.visibility</p:attrName>
                                        </p:attrNameLst>
                                      </p:cBhvr>
                                      <p:to>
                                        <p:strVal val="visible"/>
                                      </p:to>
                                    </p:set>
                                    <p:anim calcmode="lin" valueType="num">
                                      <p:cBhvr>
                                        <p:cTn id="260" dur="500" fill="hold"/>
                                        <p:tgtEl>
                                          <p:spTgt spid="489512"/>
                                        </p:tgtEl>
                                        <p:attrNameLst>
                                          <p:attrName>ppt_x</p:attrName>
                                        </p:attrNameLst>
                                      </p:cBhvr>
                                      <p:tavLst>
                                        <p:tav tm="0">
                                          <p:val>
                                            <p:strVal val="#ppt_x"/>
                                          </p:val>
                                        </p:tav>
                                        <p:tav tm="100000">
                                          <p:val>
                                            <p:strVal val="#ppt_x"/>
                                          </p:val>
                                        </p:tav>
                                      </p:tavLst>
                                    </p:anim>
                                    <p:anim calcmode="lin" valueType="num">
                                      <p:cBhvr>
                                        <p:cTn id="261" dur="500" fill="hold"/>
                                        <p:tgtEl>
                                          <p:spTgt spid="489512"/>
                                        </p:tgtEl>
                                        <p:attrNameLst>
                                          <p:attrName>ppt_y</p:attrName>
                                        </p:attrNameLst>
                                      </p:cBhvr>
                                      <p:tavLst>
                                        <p:tav tm="0">
                                          <p:val>
                                            <p:strVal val="#ppt_y-#ppt_h/2"/>
                                          </p:val>
                                        </p:tav>
                                        <p:tav tm="100000">
                                          <p:val>
                                            <p:strVal val="#ppt_y"/>
                                          </p:val>
                                        </p:tav>
                                      </p:tavLst>
                                    </p:anim>
                                    <p:anim calcmode="lin" valueType="num">
                                      <p:cBhvr>
                                        <p:cTn id="262" dur="500" fill="hold"/>
                                        <p:tgtEl>
                                          <p:spTgt spid="489512"/>
                                        </p:tgtEl>
                                        <p:attrNameLst>
                                          <p:attrName>ppt_w</p:attrName>
                                        </p:attrNameLst>
                                      </p:cBhvr>
                                      <p:tavLst>
                                        <p:tav tm="0">
                                          <p:val>
                                            <p:strVal val="#ppt_w"/>
                                          </p:val>
                                        </p:tav>
                                        <p:tav tm="100000">
                                          <p:val>
                                            <p:strVal val="#ppt_w"/>
                                          </p:val>
                                        </p:tav>
                                      </p:tavLst>
                                    </p:anim>
                                    <p:anim calcmode="lin" valueType="num">
                                      <p:cBhvr>
                                        <p:cTn id="263" dur="500" fill="hold"/>
                                        <p:tgtEl>
                                          <p:spTgt spid="489512"/>
                                        </p:tgtEl>
                                        <p:attrNameLst>
                                          <p:attrName>ppt_h</p:attrName>
                                        </p:attrNameLst>
                                      </p:cBhvr>
                                      <p:tavLst>
                                        <p:tav tm="0">
                                          <p:val>
                                            <p:fltVal val="0"/>
                                          </p:val>
                                        </p:tav>
                                        <p:tav tm="100000">
                                          <p:val>
                                            <p:strVal val="#ppt_h"/>
                                          </p:val>
                                        </p:tav>
                                      </p:tavLst>
                                    </p:anim>
                                  </p:childTnLst>
                                </p:cTn>
                              </p:par>
                            </p:childTnLst>
                          </p:cTn>
                        </p:par>
                        <p:par>
                          <p:cTn id="264" fill="hold">
                            <p:stCondLst>
                              <p:cond delay="500"/>
                            </p:stCondLst>
                            <p:childTnLst>
                              <p:par>
                                <p:cTn id="265" presetID="17" presetClass="entr" presetSubtype="1" fill="hold" grpId="0" nodeType="afterEffect">
                                  <p:stCondLst>
                                    <p:cond delay="0"/>
                                  </p:stCondLst>
                                  <p:childTnLst>
                                    <p:set>
                                      <p:cBhvr>
                                        <p:cTn id="266" dur="1" fill="hold">
                                          <p:stCondLst>
                                            <p:cond delay="0"/>
                                          </p:stCondLst>
                                        </p:cTn>
                                        <p:tgtEl>
                                          <p:spTgt spid="489509"/>
                                        </p:tgtEl>
                                        <p:attrNameLst>
                                          <p:attrName>style.visibility</p:attrName>
                                        </p:attrNameLst>
                                      </p:cBhvr>
                                      <p:to>
                                        <p:strVal val="visible"/>
                                      </p:to>
                                    </p:set>
                                    <p:anim calcmode="lin" valueType="num">
                                      <p:cBhvr>
                                        <p:cTn id="267" dur="500" fill="hold"/>
                                        <p:tgtEl>
                                          <p:spTgt spid="489509"/>
                                        </p:tgtEl>
                                        <p:attrNameLst>
                                          <p:attrName>ppt_x</p:attrName>
                                        </p:attrNameLst>
                                      </p:cBhvr>
                                      <p:tavLst>
                                        <p:tav tm="0">
                                          <p:val>
                                            <p:strVal val="#ppt_x"/>
                                          </p:val>
                                        </p:tav>
                                        <p:tav tm="100000">
                                          <p:val>
                                            <p:strVal val="#ppt_x"/>
                                          </p:val>
                                        </p:tav>
                                      </p:tavLst>
                                    </p:anim>
                                    <p:anim calcmode="lin" valueType="num">
                                      <p:cBhvr>
                                        <p:cTn id="268" dur="500" fill="hold"/>
                                        <p:tgtEl>
                                          <p:spTgt spid="489509"/>
                                        </p:tgtEl>
                                        <p:attrNameLst>
                                          <p:attrName>ppt_y</p:attrName>
                                        </p:attrNameLst>
                                      </p:cBhvr>
                                      <p:tavLst>
                                        <p:tav tm="0">
                                          <p:val>
                                            <p:strVal val="#ppt_y-#ppt_h/2"/>
                                          </p:val>
                                        </p:tav>
                                        <p:tav tm="100000">
                                          <p:val>
                                            <p:strVal val="#ppt_y"/>
                                          </p:val>
                                        </p:tav>
                                      </p:tavLst>
                                    </p:anim>
                                    <p:anim calcmode="lin" valueType="num">
                                      <p:cBhvr>
                                        <p:cTn id="269" dur="500" fill="hold"/>
                                        <p:tgtEl>
                                          <p:spTgt spid="489509"/>
                                        </p:tgtEl>
                                        <p:attrNameLst>
                                          <p:attrName>ppt_w</p:attrName>
                                        </p:attrNameLst>
                                      </p:cBhvr>
                                      <p:tavLst>
                                        <p:tav tm="0">
                                          <p:val>
                                            <p:strVal val="#ppt_w"/>
                                          </p:val>
                                        </p:tav>
                                        <p:tav tm="100000">
                                          <p:val>
                                            <p:strVal val="#ppt_w"/>
                                          </p:val>
                                        </p:tav>
                                      </p:tavLst>
                                    </p:anim>
                                    <p:anim calcmode="lin" valueType="num">
                                      <p:cBhvr>
                                        <p:cTn id="270" dur="500" fill="hold"/>
                                        <p:tgtEl>
                                          <p:spTgt spid="489509"/>
                                        </p:tgtEl>
                                        <p:attrNameLst>
                                          <p:attrName>ppt_h</p:attrName>
                                        </p:attrNameLst>
                                      </p:cBhvr>
                                      <p:tavLst>
                                        <p:tav tm="0">
                                          <p:val>
                                            <p:fltVal val="0"/>
                                          </p:val>
                                        </p:tav>
                                        <p:tav tm="100000">
                                          <p:val>
                                            <p:strVal val="#ppt_h"/>
                                          </p:val>
                                        </p:tav>
                                      </p:tavLst>
                                    </p:anim>
                                  </p:childTnLst>
                                </p:cTn>
                              </p:par>
                            </p:childTnLst>
                          </p:cTn>
                        </p:par>
                        <p:par>
                          <p:cTn id="271" fill="hold">
                            <p:stCondLst>
                              <p:cond delay="1000"/>
                            </p:stCondLst>
                            <p:childTnLst>
                              <p:par>
                                <p:cTn id="272" presetID="17" presetClass="entr" presetSubtype="1" fill="hold" nodeType="afterEffect">
                                  <p:stCondLst>
                                    <p:cond delay="0"/>
                                  </p:stCondLst>
                                  <p:childTnLst>
                                    <p:set>
                                      <p:cBhvr>
                                        <p:cTn id="273" dur="1" fill="hold">
                                          <p:stCondLst>
                                            <p:cond delay="0"/>
                                          </p:stCondLst>
                                        </p:cTn>
                                        <p:tgtEl>
                                          <p:spTgt spid="489510"/>
                                        </p:tgtEl>
                                        <p:attrNameLst>
                                          <p:attrName>style.visibility</p:attrName>
                                        </p:attrNameLst>
                                      </p:cBhvr>
                                      <p:to>
                                        <p:strVal val="visible"/>
                                      </p:to>
                                    </p:set>
                                    <p:anim calcmode="lin" valueType="num">
                                      <p:cBhvr>
                                        <p:cTn id="274" dur="500" fill="hold"/>
                                        <p:tgtEl>
                                          <p:spTgt spid="489510"/>
                                        </p:tgtEl>
                                        <p:attrNameLst>
                                          <p:attrName>ppt_x</p:attrName>
                                        </p:attrNameLst>
                                      </p:cBhvr>
                                      <p:tavLst>
                                        <p:tav tm="0">
                                          <p:val>
                                            <p:strVal val="#ppt_x"/>
                                          </p:val>
                                        </p:tav>
                                        <p:tav tm="100000">
                                          <p:val>
                                            <p:strVal val="#ppt_x"/>
                                          </p:val>
                                        </p:tav>
                                      </p:tavLst>
                                    </p:anim>
                                    <p:anim calcmode="lin" valueType="num">
                                      <p:cBhvr>
                                        <p:cTn id="275" dur="500" fill="hold"/>
                                        <p:tgtEl>
                                          <p:spTgt spid="489510"/>
                                        </p:tgtEl>
                                        <p:attrNameLst>
                                          <p:attrName>ppt_y</p:attrName>
                                        </p:attrNameLst>
                                      </p:cBhvr>
                                      <p:tavLst>
                                        <p:tav tm="0">
                                          <p:val>
                                            <p:strVal val="#ppt_y-#ppt_h/2"/>
                                          </p:val>
                                        </p:tav>
                                        <p:tav tm="100000">
                                          <p:val>
                                            <p:strVal val="#ppt_y"/>
                                          </p:val>
                                        </p:tav>
                                      </p:tavLst>
                                    </p:anim>
                                    <p:anim calcmode="lin" valueType="num">
                                      <p:cBhvr>
                                        <p:cTn id="276" dur="500" fill="hold"/>
                                        <p:tgtEl>
                                          <p:spTgt spid="489510"/>
                                        </p:tgtEl>
                                        <p:attrNameLst>
                                          <p:attrName>ppt_w</p:attrName>
                                        </p:attrNameLst>
                                      </p:cBhvr>
                                      <p:tavLst>
                                        <p:tav tm="0">
                                          <p:val>
                                            <p:strVal val="#ppt_w"/>
                                          </p:val>
                                        </p:tav>
                                        <p:tav tm="100000">
                                          <p:val>
                                            <p:strVal val="#ppt_w"/>
                                          </p:val>
                                        </p:tav>
                                      </p:tavLst>
                                    </p:anim>
                                    <p:anim calcmode="lin" valueType="num">
                                      <p:cBhvr>
                                        <p:cTn id="277" dur="500" fill="hold"/>
                                        <p:tgtEl>
                                          <p:spTgt spid="489510"/>
                                        </p:tgtEl>
                                        <p:attrNameLst>
                                          <p:attrName>ppt_h</p:attrName>
                                        </p:attrNameLst>
                                      </p:cBhvr>
                                      <p:tavLst>
                                        <p:tav tm="0">
                                          <p:val>
                                            <p:fltVal val="0"/>
                                          </p:val>
                                        </p:tav>
                                        <p:tav tm="100000">
                                          <p:val>
                                            <p:strVal val="#ppt_h"/>
                                          </p:val>
                                        </p:tav>
                                      </p:tavLst>
                                    </p:anim>
                                  </p:childTnLst>
                                </p:cTn>
                              </p:par>
                            </p:childTnLst>
                          </p:cTn>
                        </p:par>
                        <p:par>
                          <p:cTn id="278" fill="hold">
                            <p:stCondLst>
                              <p:cond delay="1500"/>
                            </p:stCondLst>
                            <p:childTnLst>
                              <p:par>
                                <p:cTn id="279" presetID="17" presetClass="entr" presetSubtype="1" fill="hold" nodeType="afterEffect">
                                  <p:stCondLst>
                                    <p:cond delay="0"/>
                                  </p:stCondLst>
                                  <p:childTnLst>
                                    <p:set>
                                      <p:cBhvr>
                                        <p:cTn id="280" dur="1" fill="hold">
                                          <p:stCondLst>
                                            <p:cond delay="0"/>
                                          </p:stCondLst>
                                        </p:cTn>
                                        <p:tgtEl>
                                          <p:spTgt spid="489511"/>
                                        </p:tgtEl>
                                        <p:attrNameLst>
                                          <p:attrName>style.visibility</p:attrName>
                                        </p:attrNameLst>
                                      </p:cBhvr>
                                      <p:to>
                                        <p:strVal val="visible"/>
                                      </p:to>
                                    </p:set>
                                    <p:anim calcmode="lin" valueType="num">
                                      <p:cBhvr>
                                        <p:cTn id="281" dur="500" fill="hold"/>
                                        <p:tgtEl>
                                          <p:spTgt spid="489511"/>
                                        </p:tgtEl>
                                        <p:attrNameLst>
                                          <p:attrName>ppt_x</p:attrName>
                                        </p:attrNameLst>
                                      </p:cBhvr>
                                      <p:tavLst>
                                        <p:tav tm="0">
                                          <p:val>
                                            <p:strVal val="#ppt_x"/>
                                          </p:val>
                                        </p:tav>
                                        <p:tav tm="100000">
                                          <p:val>
                                            <p:strVal val="#ppt_x"/>
                                          </p:val>
                                        </p:tav>
                                      </p:tavLst>
                                    </p:anim>
                                    <p:anim calcmode="lin" valueType="num">
                                      <p:cBhvr>
                                        <p:cTn id="282" dur="500" fill="hold"/>
                                        <p:tgtEl>
                                          <p:spTgt spid="489511"/>
                                        </p:tgtEl>
                                        <p:attrNameLst>
                                          <p:attrName>ppt_y</p:attrName>
                                        </p:attrNameLst>
                                      </p:cBhvr>
                                      <p:tavLst>
                                        <p:tav tm="0">
                                          <p:val>
                                            <p:strVal val="#ppt_y-#ppt_h/2"/>
                                          </p:val>
                                        </p:tav>
                                        <p:tav tm="100000">
                                          <p:val>
                                            <p:strVal val="#ppt_y"/>
                                          </p:val>
                                        </p:tav>
                                      </p:tavLst>
                                    </p:anim>
                                    <p:anim calcmode="lin" valueType="num">
                                      <p:cBhvr>
                                        <p:cTn id="283" dur="500" fill="hold"/>
                                        <p:tgtEl>
                                          <p:spTgt spid="489511"/>
                                        </p:tgtEl>
                                        <p:attrNameLst>
                                          <p:attrName>ppt_w</p:attrName>
                                        </p:attrNameLst>
                                      </p:cBhvr>
                                      <p:tavLst>
                                        <p:tav tm="0">
                                          <p:val>
                                            <p:strVal val="#ppt_w"/>
                                          </p:val>
                                        </p:tav>
                                        <p:tav tm="100000">
                                          <p:val>
                                            <p:strVal val="#ppt_w"/>
                                          </p:val>
                                        </p:tav>
                                      </p:tavLst>
                                    </p:anim>
                                    <p:anim calcmode="lin" valueType="num">
                                      <p:cBhvr>
                                        <p:cTn id="284" dur="500" fill="hold"/>
                                        <p:tgtEl>
                                          <p:spTgt spid="489511"/>
                                        </p:tgtEl>
                                        <p:attrNameLst>
                                          <p:attrName>ppt_h</p:attrName>
                                        </p:attrNameLst>
                                      </p:cBhvr>
                                      <p:tavLst>
                                        <p:tav tm="0">
                                          <p:val>
                                            <p:fltVal val="0"/>
                                          </p:val>
                                        </p:tav>
                                        <p:tav tm="100000">
                                          <p:val>
                                            <p:strVal val="#ppt_h"/>
                                          </p:val>
                                        </p:tav>
                                      </p:tavLst>
                                    </p:anim>
                                  </p:childTnLst>
                                </p:cTn>
                              </p:par>
                            </p:childTnLst>
                          </p:cTn>
                        </p:par>
                      </p:childTnLst>
                    </p:cTn>
                  </p:par>
                  <p:par>
                    <p:cTn id="285" fill="hold">
                      <p:stCondLst>
                        <p:cond delay="indefinite"/>
                      </p:stCondLst>
                      <p:childTnLst>
                        <p:par>
                          <p:cTn id="286" fill="hold">
                            <p:stCondLst>
                              <p:cond delay="0"/>
                            </p:stCondLst>
                            <p:childTnLst>
                              <p:par>
                                <p:cTn id="287" presetID="17" presetClass="entr" presetSubtype="8" fill="hold" nodeType="clickEffect">
                                  <p:stCondLst>
                                    <p:cond delay="0"/>
                                  </p:stCondLst>
                                  <p:childTnLst>
                                    <p:set>
                                      <p:cBhvr>
                                        <p:cTn id="288" dur="1" fill="hold">
                                          <p:stCondLst>
                                            <p:cond delay="0"/>
                                          </p:stCondLst>
                                        </p:cTn>
                                        <p:tgtEl>
                                          <p:spTgt spid="489531"/>
                                        </p:tgtEl>
                                        <p:attrNameLst>
                                          <p:attrName>style.visibility</p:attrName>
                                        </p:attrNameLst>
                                      </p:cBhvr>
                                      <p:to>
                                        <p:strVal val="visible"/>
                                      </p:to>
                                    </p:set>
                                    <p:anim calcmode="lin" valueType="num">
                                      <p:cBhvr>
                                        <p:cTn id="289" dur="500" fill="hold"/>
                                        <p:tgtEl>
                                          <p:spTgt spid="489531"/>
                                        </p:tgtEl>
                                        <p:attrNameLst>
                                          <p:attrName>ppt_x</p:attrName>
                                        </p:attrNameLst>
                                      </p:cBhvr>
                                      <p:tavLst>
                                        <p:tav tm="0">
                                          <p:val>
                                            <p:strVal val="#ppt_x-#ppt_w/2"/>
                                          </p:val>
                                        </p:tav>
                                        <p:tav tm="100000">
                                          <p:val>
                                            <p:strVal val="#ppt_x"/>
                                          </p:val>
                                        </p:tav>
                                      </p:tavLst>
                                    </p:anim>
                                    <p:anim calcmode="lin" valueType="num">
                                      <p:cBhvr>
                                        <p:cTn id="290" dur="500" fill="hold"/>
                                        <p:tgtEl>
                                          <p:spTgt spid="489531"/>
                                        </p:tgtEl>
                                        <p:attrNameLst>
                                          <p:attrName>ppt_y</p:attrName>
                                        </p:attrNameLst>
                                      </p:cBhvr>
                                      <p:tavLst>
                                        <p:tav tm="0">
                                          <p:val>
                                            <p:strVal val="#ppt_y"/>
                                          </p:val>
                                        </p:tav>
                                        <p:tav tm="100000">
                                          <p:val>
                                            <p:strVal val="#ppt_y"/>
                                          </p:val>
                                        </p:tav>
                                      </p:tavLst>
                                    </p:anim>
                                    <p:anim calcmode="lin" valueType="num">
                                      <p:cBhvr>
                                        <p:cTn id="291" dur="500" fill="hold"/>
                                        <p:tgtEl>
                                          <p:spTgt spid="489531"/>
                                        </p:tgtEl>
                                        <p:attrNameLst>
                                          <p:attrName>ppt_w</p:attrName>
                                        </p:attrNameLst>
                                      </p:cBhvr>
                                      <p:tavLst>
                                        <p:tav tm="0">
                                          <p:val>
                                            <p:fltVal val="0"/>
                                          </p:val>
                                        </p:tav>
                                        <p:tav tm="100000">
                                          <p:val>
                                            <p:strVal val="#ppt_w"/>
                                          </p:val>
                                        </p:tav>
                                      </p:tavLst>
                                    </p:anim>
                                    <p:anim calcmode="lin" valueType="num">
                                      <p:cBhvr>
                                        <p:cTn id="292" dur="500" fill="hold"/>
                                        <p:tgtEl>
                                          <p:spTgt spid="489531"/>
                                        </p:tgtEl>
                                        <p:attrNameLst>
                                          <p:attrName>ppt_h</p:attrName>
                                        </p:attrNameLst>
                                      </p:cBhvr>
                                      <p:tavLst>
                                        <p:tav tm="0">
                                          <p:val>
                                            <p:strVal val="#ppt_h"/>
                                          </p:val>
                                        </p:tav>
                                        <p:tav tm="100000">
                                          <p:val>
                                            <p:strVal val="#ppt_h"/>
                                          </p:val>
                                        </p:tav>
                                      </p:tavLst>
                                    </p:anim>
                                  </p:childTnLst>
                                </p:cTn>
                              </p:par>
                            </p:childTnLst>
                          </p:cTn>
                        </p:par>
                      </p:childTnLst>
                    </p:cTn>
                  </p:par>
                  <p:par>
                    <p:cTn id="293" fill="hold">
                      <p:stCondLst>
                        <p:cond delay="indefinite"/>
                      </p:stCondLst>
                      <p:childTnLst>
                        <p:par>
                          <p:cTn id="294" fill="hold">
                            <p:stCondLst>
                              <p:cond delay="0"/>
                            </p:stCondLst>
                            <p:childTnLst>
                              <p:par>
                                <p:cTn id="295" presetID="17" presetClass="entr" presetSubtype="8" fill="hold" nodeType="clickEffect">
                                  <p:stCondLst>
                                    <p:cond delay="0"/>
                                  </p:stCondLst>
                                  <p:childTnLst>
                                    <p:set>
                                      <p:cBhvr>
                                        <p:cTn id="296" dur="1" fill="hold">
                                          <p:stCondLst>
                                            <p:cond delay="0"/>
                                          </p:stCondLst>
                                        </p:cTn>
                                        <p:tgtEl>
                                          <p:spTgt spid="489536"/>
                                        </p:tgtEl>
                                        <p:attrNameLst>
                                          <p:attrName>style.visibility</p:attrName>
                                        </p:attrNameLst>
                                      </p:cBhvr>
                                      <p:to>
                                        <p:strVal val="visible"/>
                                      </p:to>
                                    </p:set>
                                    <p:anim calcmode="lin" valueType="num">
                                      <p:cBhvr>
                                        <p:cTn id="297" dur="500" fill="hold"/>
                                        <p:tgtEl>
                                          <p:spTgt spid="489536"/>
                                        </p:tgtEl>
                                        <p:attrNameLst>
                                          <p:attrName>ppt_x</p:attrName>
                                        </p:attrNameLst>
                                      </p:cBhvr>
                                      <p:tavLst>
                                        <p:tav tm="0">
                                          <p:val>
                                            <p:strVal val="#ppt_x-#ppt_w/2"/>
                                          </p:val>
                                        </p:tav>
                                        <p:tav tm="100000">
                                          <p:val>
                                            <p:strVal val="#ppt_x"/>
                                          </p:val>
                                        </p:tav>
                                      </p:tavLst>
                                    </p:anim>
                                    <p:anim calcmode="lin" valueType="num">
                                      <p:cBhvr>
                                        <p:cTn id="298" dur="500" fill="hold"/>
                                        <p:tgtEl>
                                          <p:spTgt spid="489536"/>
                                        </p:tgtEl>
                                        <p:attrNameLst>
                                          <p:attrName>ppt_y</p:attrName>
                                        </p:attrNameLst>
                                      </p:cBhvr>
                                      <p:tavLst>
                                        <p:tav tm="0">
                                          <p:val>
                                            <p:strVal val="#ppt_y"/>
                                          </p:val>
                                        </p:tav>
                                        <p:tav tm="100000">
                                          <p:val>
                                            <p:strVal val="#ppt_y"/>
                                          </p:val>
                                        </p:tav>
                                      </p:tavLst>
                                    </p:anim>
                                    <p:anim calcmode="lin" valueType="num">
                                      <p:cBhvr>
                                        <p:cTn id="299" dur="500" fill="hold"/>
                                        <p:tgtEl>
                                          <p:spTgt spid="489536"/>
                                        </p:tgtEl>
                                        <p:attrNameLst>
                                          <p:attrName>ppt_w</p:attrName>
                                        </p:attrNameLst>
                                      </p:cBhvr>
                                      <p:tavLst>
                                        <p:tav tm="0">
                                          <p:val>
                                            <p:fltVal val="0"/>
                                          </p:val>
                                        </p:tav>
                                        <p:tav tm="100000">
                                          <p:val>
                                            <p:strVal val="#ppt_w"/>
                                          </p:val>
                                        </p:tav>
                                      </p:tavLst>
                                    </p:anim>
                                    <p:anim calcmode="lin" valueType="num">
                                      <p:cBhvr>
                                        <p:cTn id="300" dur="500" fill="hold"/>
                                        <p:tgtEl>
                                          <p:spTgt spid="489536"/>
                                        </p:tgtEl>
                                        <p:attrNameLst>
                                          <p:attrName>ppt_h</p:attrName>
                                        </p:attrNameLst>
                                      </p:cBhvr>
                                      <p:tavLst>
                                        <p:tav tm="0">
                                          <p:val>
                                            <p:strVal val="#ppt_h"/>
                                          </p:val>
                                        </p:tav>
                                        <p:tav tm="100000">
                                          <p:val>
                                            <p:strVal val="#ppt_h"/>
                                          </p:val>
                                        </p:tav>
                                      </p:tavLst>
                                    </p:anim>
                                  </p:childTnLst>
                                </p:cTn>
                              </p:par>
                            </p:childTnLst>
                          </p:cTn>
                        </p:par>
                      </p:childTnLst>
                    </p:cTn>
                  </p:par>
                  <p:par>
                    <p:cTn id="301" fill="hold">
                      <p:stCondLst>
                        <p:cond delay="indefinite"/>
                      </p:stCondLst>
                      <p:childTnLst>
                        <p:par>
                          <p:cTn id="302" fill="hold">
                            <p:stCondLst>
                              <p:cond delay="0"/>
                            </p:stCondLst>
                            <p:childTnLst>
                              <p:par>
                                <p:cTn id="303" presetID="17" presetClass="entr" presetSubtype="1" fill="hold" grpId="0" nodeType="clickEffect">
                                  <p:stCondLst>
                                    <p:cond delay="0"/>
                                  </p:stCondLst>
                                  <p:childTnLst>
                                    <p:set>
                                      <p:cBhvr>
                                        <p:cTn id="304" dur="1" fill="hold">
                                          <p:stCondLst>
                                            <p:cond delay="0"/>
                                          </p:stCondLst>
                                        </p:cTn>
                                        <p:tgtEl>
                                          <p:spTgt spid="489525"/>
                                        </p:tgtEl>
                                        <p:attrNameLst>
                                          <p:attrName>style.visibility</p:attrName>
                                        </p:attrNameLst>
                                      </p:cBhvr>
                                      <p:to>
                                        <p:strVal val="visible"/>
                                      </p:to>
                                    </p:set>
                                    <p:anim calcmode="lin" valueType="num">
                                      <p:cBhvr>
                                        <p:cTn id="305" dur="500" fill="hold"/>
                                        <p:tgtEl>
                                          <p:spTgt spid="489525"/>
                                        </p:tgtEl>
                                        <p:attrNameLst>
                                          <p:attrName>ppt_x</p:attrName>
                                        </p:attrNameLst>
                                      </p:cBhvr>
                                      <p:tavLst>
                                        <p:tav tm="0">
                                          <p:val>
                                            <p:strVal val="#ppt_x"/>
                                          </p:val>
                                        </p:tav>
                                        <p:tav tm="100000">
                                          <p:val>
                                            <p:strVal val="#ppt_x"/>
                                          </p:val>
                                        </p:tav>
                                      </p:tavLst>
                                    </p:anim>
                                    <p:anim calcmode="lin" valueType="num">
                                      <p:cBhvr>
                                        <p:cTn id="306" dur="500" fill="hold"/>
                                        <p:tgtEl>
                                          <p:spTgt spid="489525"/>
                                        </p:tgtEl>
                                        <p:attrNameLst>
                                          <p:attrName>ppt_y</p:attrName>
                                        </p:attrNameLst>
                                      </p:cBhvr>
                                      <p:tavLst>
                                        <p:tav tm="0">
                                          <p:val>
                                            <p:strVal val="#ppt_y-#ppt_h/2"/>
                                          </p:val>
                                        </p:tav>
                                        <p:tav tm="100000">
                                          <p:val>
                                            <p:strVal val="#ppt_y"/>
                                          </p:val>
                                        </p:tav>
                                      </p:tavLst>
                                    </p:anim>
                                    <p:anim calcmode="lin" valueType="num">
                                      <p:cBhvr>
                                        <p:cTn id="307" dur="500" fill="hold"/>
                                        <p:tgtEl>
                                          <p:spTgt spid="489525"/>
                                        </p:tgtEl>
                                        <p:attrNameLst>
                                          <p:attrName>ppt_w</p:attrName>
                                        </p:attrNameLst>
                                      </p:cBhvr>
                                      <p:tavLst>
                                        <p:tav tm="0">
                                          <p:val>
                                            <p:strVal val="#ppt_w"/>
                                          </p:val>
                                        </p:tav>
                                        <p:tav tm="100000">
                                          <p:val>
                                            <p:strVal val="#ppt_w"/>
                                          </p:val>
                                        </p:tav>
                                      </p:tavLst>
                                    </p:anim>
                                    <p:anim calcmode="lin" valueType="num">
                                      <p:cBhvr>
                                        <p:cTn id="308" dur="500" fill="hold"/>
                                        <p:tgtEl>
                                          <p:spTgt spid="489525"/>
                                        </p:tgtEl>
                                        <p:attrNameLst>
                                          <p:attrName>ppt_h</p:attrName>
                                        </p:attrNameLst>
                                      </p:cBhvr>
                                      <p:tavLst>
                                        <p:tav tm="0">
                                          <p:val>
                                            <p:fltVal val="0"/>
                                          </p:val>
                                        </p:tav>
                                        <p:tav tm="100000">
                                          <p:val>
                                            <p:strVal val="#ppt_h"/>
                                          </p:val>
                                        </p:tav>
                                      </p:tavLst>
                                    </p:anim>
                                  </p:childTnLst>
                                </p:cTn>
                              </p:par>
                            </p:childTnLst>
                          </p:cTn>
                        </p:par>
                      </p:childTnLst>
                    </p:cTn>
                  </p:par>
                  <p:par>
                    <p:cTn id="309" fill="hold">
                      <p:stCondLst>
                        <p:cond delay="indefinite"/>
                      </p:stCondLst>
                      <p:childTnLst>
                        <p:par>
                          <p:cTn id="310" fill="hold">
                            <p:stCondLst>
                              <p:cond delay="0"/>
                            </p:stCondLst>
                            <p:childTnLst>
                              <p:par>
                                <p:cTn id="311" presetID="5" presetClass="entr" presetSubtype="5" fill="hold" grpId="0" nodeType="clickEffect">
                                  <p:stCondLst>
                                    <p:cond delay="0"/>
                                  </p:stCondLst>
                                  <p:childTnLst>
                                    <p:set>
                                      <p:cBhvr>
                                        <p:cTn id="312" dur="1" fill="hold">
                                          <p:stCondLst>
                                            <p:cond delay="0"/>
                                          </p:stCondLst>
                                        </p:cTn>
                                        <p:tgtEl>
                                          <p:spTgt spid="489489"/>
                                        </p:tgtEl>
                                        <p:attrNameLst>
                                          <p:attrName>style.visibility</p:attrName>
                                        </p:attrNameLst>
                                      </p:cBhvr>
                                      <p:to>
                                        <p:strVal val="visible"/>
                                      </p:to>
                                    </p:set>
                                    <p:animEffect transition="in" filter="checkerboard(down)">
                                      <p:cBhvr>
                                        <p:cTn id="313" dur="500"/>
                                        <p:tgtEl>
                                          <p:spTgt spid="489489"/>
                                        </p:tgtEl>
                                      </p:cBhvr>
                                    </p:animEffect>
                                  </p:childTnLst>
                                </p:cTn>
                              </p:par>
                            </p:childTnLst>
                          </p:cTn>
                        </p:par>
                      </p:childTnLst>
                    </p:cTn>
                  </p:par>
                  <p:par>
                    <p:cTn id="314" fill="hold">
                      <p:stCondLst>
                        <p:cond delay="indefinite"/>
                      </p:stCondLst>
                      <p:childTnLst>
                        <p:par>
                          <p:cTn id="315" fill="hold">
                            <p:stCondLst>
                              <p:cond delay="0"/>
                            </p:stCondLst>
                            <p:childTnLst>
                              <p:par>
                                <p:cTn id="316" presetID="12" presetClass="entr" presetSubtype="8" fill="hold" grpId="0" nodeType="clickEffect">
                                  <p:stCondLst>
                                    <p:cond delay="0"/>
                                  </p:stCondLst>
                                  <p:childTnLst>
                                    <p:set>
                                      <p:cBhvr>
                                        <p:cTn id="317" dur="1" fill="hold">
                                          <p:stCondLst>
                                            <p:cond delay="0"/>
                                          </p:stCondLst>
                                        </p:cTn>
                                        <p:tgtEl>
                                          <p:spTgt spid="489490"/>
                                        </p:tgtEl>
                                        <p:attrNameLst>
                                          <p:attrName>style.visibility</p:attrName>
                                        </p:attrNameLst>
                                      </p:cBhvr>
                                      <p:to>
                                        <p:strVal val="visible"/>
                                      </p:to>
                                    </p:set>
                                    <p:animEffect transition="in" filter="slide(fromLeft)">
                                      <p:cBhvr>
                                        <p:cTn id="318" dur="500"/>
                                        <p:tgtEl>
                                          <p:spTgt spid="489490"/>
                                        </p:tgtEl>
                                      </p:cBhvr>
                                    </p:animEffect>
                                  </p:childTnLst>
                                </p:cTn>
                              </p:par>
                            </p:childTnLst>
                          </p:cTn>
                        </p:par>
                      </p:childTnLst>
                    </p:cTn>
                  </p:par>
                  <p:par>
                    <p:cTn id="319" fill="hold">
                      <p:stCondLst>
                        <p:cond delay="indefinite"/>
                      </p:stCondLst>
                      <p:childTnLst>
                        <p:par>
                          <p:cTn id="320" fill="hold">
                            <p:stCondLst>
                              <p:cond delay="0"/>
                            </p:stCondLst>
                            <p:childTnLst>
                              <p:par>
                                <p:cTn id="321" presetID="17" presetClass="entr" presetSubtype="1" fill="hold" nodeType="clickEffect">
                                  <p:stCondLst>
                                    <p:cond delay="0"/>
                                  </p:stCondLst>
                                  <p:childTnLst>
                                    <p:set>
                                      <p:cBhvr>
                                        <p:cTn id="322" dur="1" fill="hold">
                                          <p:stCondLst>
                                            <p:cond delay="0"/>
                                          </p:stCondLst>
                                        </p:cTn>
                                        <p:tgtEl>
                                          <p:spTgt spid="489516"/>
                                        </p:tgtEl>
                                        <p:attrNameLst>
                                          <p:attrName>style.visibility</p:attrName>
                                        </p:attrNameLst>
                                      </p:cBhvr>
                                      <p:to>
                                        <p:strVal val="visible"/>
                                      </p:to>
                                    </p:set>
                                    <p:anim calcmode="lin" valueType="num">
                                      <p:cBhvr>
                                        <p:cTn id="323" dur="500" fill="hold"/>
                                        <p:tgtEl>
                                          <p:spTgt spid="489516"/>
                                        </p:tgtEl>
                                        <p:attrNameLst>
                                          <p:attrName>ppt_x</p:attrName>
                                        </p:attrNameLst>
                                      </p:cBhvr>
                                      <p:tavLst>
                                        <p:tav tm="0">
                                          <p:val>
                                            <p:strVal val="#ppt_x"/>
                                          </p:val>
                                        </p:tav>
                                        <p:tav tm="100000">
                                          <p:val>
                                            <p:strVal val="#ppt_x"/>
                                          </p:val>
                                        </p:tav>
                                      </p:tavLst>
                                    </p:anim>
                                    <p:anim calcmode="lin" valueType="num">
                                      <p:cBhvr>
                                        <p:cTn id="324" dur="500" fill="hold"/>
                                        <p:tgtEl>
                                          <p:spTgt spid="489516"/>
                                        </p:tgtEl>
                                        <p:attrNameLst>
                                          <p:attrName>ppt_y</p:attrName>
                                        </p:attrNameLst>
                                      </p:cBhvr>
                                      <p:tavLst>
                                        <p:tav tm="0">
                                          <p:val>
                                            <p:strVal val="#ppt_y-#ppt_h/2"/>
                                          </p:val>
                                        </p:tav>
                                        <p:tav tm="100000">
                                          <p:val>
                                            <p:strVal val="#ppt_y"/>
                                          </p:val>
                                        </p:tav>
                                      </p:tavLst>
                                    </p:anim>
                                    <p:anim calcmode="lin" valueType="num">
                                      <p:cBhvr>
                                        <p:cTn id="325" dur="500" fill="hold"/>
                                        <p:tgtEl>
                                          <p:spTgt spid="489516"/>
                                        </p:tgtEl>
                                        <p:attrNameLst>
                                          <p:attrName>ppt_w</p:attrName>
                                        </p:attrNameLst>
                                      </p:cBhvr>
                                      <p:tavLst>
                                        <p:tav tm="0">
                                          <p:val>
                                            <p:strVal val="#ppt_w"/>
                                          </p:val>
                                        </p:tav>
                                        <p:tav tm="100000">
                                          <p:val>
                                            <p:strVal val="#ppt_w"/>
                                          </p:val>
                                        </p:tav>
                                      </p:tavLst>
                                    </p:anim>
                                    <p:anim calcmode="lin" valueType="num">
                                      <p:cBhvr>
                                        <p:cTn id="326" dur="500" fill="hold"/>
                                        <p:tgtEl>
                                          <p:spTgt spid="489516"/>
                                        </p:tgtEl>
                                        <p:attrNameLst>
                                          <p:attrName>ppt_h</p:attrName>
                                        </p:attrNameLst>
                                      </p:cBhvr>
                                      <p:tavLst>
                                        <p:tav tm="0">
                                          <p:val>
                                            <p:fltVal val="0"/>
                                          </p:val>
                                        </p:tav>
                                        <p:tav tm="100000">
                                          <p:val>
                                            <p:strVal val="#ppt_h"/>
                                          </p:val>
                                        </p:tav>
                                      </p:tavLst>
                                    </p:anim>
                                  </p:childTnLst>
                                </p:cTn>
                              </p:par>
                            </p:childTnLst>
                          </p:cTn>
                        </p:par>
                        <p:par>
                          <p:cTn id="327" fill="hold">
                            <p:stCondLst>
                              <p:cond delay="500"/>
                            </p:stCondLst>
                            <p:childTnLst>
                              <p:par>
                                <p:cTn id="328" presetID="17" presetClass="entr" presetSubtype="1" fill="hold" grpId="0" nodeType="afterEffect">
                                  <p:stCondLst>
                                    <p:cond delay="0"/>
                                  </p:stCondLst>
                                  <p:childTnLst>
                                    <p:set>
                                      <p:cBhvr>
                                        <p:cTn id="329" dur="1" fill="hold">
                                          <p:stCondLst>
                                            <p:cond delay="0"/>
                                          </p:stCondLst>
                                        </p:cTn>
                                        <p:tgtEl>
                                          <p:spTgt spid="489513"/>
                                        </p:tgtEl>
                                        <p:attrNameLst>
                                          <p:attrName>style.visibility</p:attrName>
                                        </p:attrNameLst>
                                      </p:cBhvr>
                                      <p:to>
                                        <p:strVal val="visible"/>
                                      </p:to>
                                    </p:set>
                                    <p:anim calcmode="lin" valueType="num">
                                      <p:cBhvr>
                                        <p:cTn id="330" dur="500" fill="hold"/>
                                        <p:tgtEl>
                                          <p:spTgt spid="489513"/>
                                        </p:tgtEl>
                                        <p:attrNameLst>
                                          <p:attrName>ppt_x</p:attrName>
                                        </p:attrNameLst>
                                      </p:cBhvr>
                                      <p:tavLst>
                                        <p:tav tm="0">
                                          <p:val>
                                            <p:strVal val="#ppt_x"/>
                                          </p:val>
                                        </p:tav>
                                        <p:tav tm="100000">
                                          <p:val>
                                            <p:strVal val="#ppt_x"/>
                                          </p:val>
                                        </p:tav>
                                      </p:tavLst>
                                    </p:anim>
                                    <p:anim calcmode="lin" valueType="num">
                                      <p:cBhvr>
                                        <p:cTn id="331" dur="500" fill="hold"/>
                                        <p:tgtEl>
                                          <p:spTgt spid="489513"/>
                                        </p:tgtEl>
                                        <p:attrNameLst>
                                          <p:attrName>ppt_y</p:attrName>
                                        </p:attrNameLst>
                                      </p:cBhvr>
                                      <p:tavLst>
                                        <p:tav tm="0">
                                          <p:val>
                                            <p:strVal val="#ppt_y-#ppt_h/2"/>
                                          </p:val>
                                        </p:tav>
                                        <p:tav tm="100000">
                                          <p:val>
                                            <p:strVal val="#ppt_y"/>
                                          </p:val>
                                        </p:tav>
                                      </p:tavLst>
                                    </p:anim>
                                    <p:anim calcmode="lin" valueType="num">
                                      <p:cBhvr>
                                        <p:cTn id="332" dur="500" fill="hold"/>
                                        <p:tgtEl>
                                          <p:spTgt spid="489513"/>
                                        </p:tgtEl>
                                        <p:attrNameLst>
                                          <p:attrName>ppt_w</p:attrName>
                                        </p:attrNameLst>
                                      </p:cBhvr>
                                      <p:tavLst>
                                        <p:tav tm="0">
                                          <p:val>
                                            <p:strVal val="#ppt_w"/>
                                          </p:val>
                                        </p:tav>
                                        <p:tav tm="100000">
                                          <p:val>
                                            <p:strVal val="#ppt_w"/>
                                          </p:val>
                                        </p:tav>
                                      </p:tavLst>
                                    </p:anim>
                                    <p:anim calcmode="lin" valueType="num">
                                      <p:cBhvr>
                                        <p:cTn id="333" dur="500" fill="hold"/>
                                        <p:tgtEl>
                                          <p:spTgt spid="489513"/>
                                        </p:tgtEl>
                                        <p:attrNameLst>
                                          <p:attrName>ppt_h</p:attrName>
                                        </p:attrNameLst>
                                      </p:cBhvr>
                                      <p:tavLst>
                                        <p:tav tm="0">
                                          <p:val>
                                            <p:fltVal val="0"/>
                                          </p:val>
                                        </p:tav>
                                        <p:tav tm="100000">
                                          <p:val>
                                            <p:strVal val="#ppt_h"/>
                                          </p:val>
                                        </p:tav>
                                      </p:tavLst>
                                    </p:anim>
                                  </p:childTnLst>
                                </p:cTn>
                              </p:par>
                            </p:childTnLst>
                          </p:cTn>
                        </p:par>
                        <p:par>
                          <p:cTn id="334" fill="hold">
                            <p:stCondLst>
                              <p:cond delay="1000"/>
                            </p:stCondLst>
                            <p:childTnLst>
                              <p:par>
                                <p:cTn id="335" presetID="17" presetClass="entr" presetSubtype="1" fill="hold" nodeType="afterEffect">
                                  <p:stCondLst>
                                    <p:cond delay="0"/>
                                  </p:stCondLst>
                                  <p:childTnLst>
                                    <p:set>
                                      <p:cBhvr>
                                        <p:cTn id="336" dur="1" fill="hold">
                                          <p:stCondLst>
                                            <p:cond delay="0"/>
                                          </p:stCondLst>
                                        </p:cTn>
                                        <p:tgtEl>
                                          <p:spTgt spid="489514"/>
                                        </p:tgtEl>
                                        <p:attrNameLst>
                                          <p:attrName>style.visibility</p:attrName>
                                        </p:attrNameLst>
                                      </p:cBhvr>
                                      <p:to>
                                        <p:strVal val="visible"/>
                                      </p:to>
                                    </p:set>
                                    <p:anim calcmode="lin" valueType="num">
                                      <p:cBhvr>
                                        <p:cTn id="337" dur="500" fill="hold"/>
                                        <p:tgtEl>
                                          <p:spTgt spid="489514"/>
                                        </p:tgtEl>
                                        <p:attrNameLst>
                                          <p:attrName>ppt_x</p:attrName>
                                        </p:attrNameLst>
                                      </p:cBhvr>
                                      <p:tavLst>
                                        <p:tav tm="0">
                                          <p:val>
                                            <p:strVal val="#ppt_x"/>
                                          </p:val>
                                        </p:tav>
                                        <p:tav tm="100000">
                                          <p:val>
                                            <p:strVal val="#ppt_x"/>
                                          </p:val>
                                        </p:tav>
                                      </p:tavLst>
                                    </p:anim>
                                    <p:anim calcmode="lin" valueType="num">
                                      <p:cBhvr>
                                        <p:cTn id="338" dur="500" fill="hold"/>
                                        <p:tgtEl>
                                          <p:spTgt spid="489514"/>
                                        </p:tgtEl>
                                        <p:attrNameLst>
                                          <p:attrName>ppt_y</p:attrName>
                                        </p:attrNameLst>
                                      </p:cBhvr>
                                      <p:tavLst>
                                        <p:tav tm="0">
                                          <p:val>
                                            <p:strVal val="#ppt_y-#ppt_h/2"/>
                                          </p:val>
                                        </p:tav>
                                        <p:tav tm="100000">
                                          <p:val>
                                            <p:strVal val="#ppt_y"/>
                                          </p:val>
                                        </p:tav>
                                      </p:tavLst>
                                    </p:anim>
                                    <p:anim calcmode="lin" valueType="num">
                                      <p:cBhvr>
                                        <p:cTn id="339" dur="500" fill="hold"/>
                                        <p:tgtEl>
                                          <p:spTgt spid="489514"/>
                                        </p:tgtEl>
                                        <p:attrNameLst>
                                          <p:attrName>ppt_w</p:attrName>
                                        </p:attrNameLst>
                                      </p:cBhvr>
                                      <p:tavLst>
                                        <p:tav tm="0">
                                          <p:val>
                                            <p:strVal val="#ppt_w"/>
                                          </p:val>
                                        </p:tav>
                                        <p:tav tm="100000">
                                          <p:val>
                                            <p:strVal val="#ppt_w"/>
                                          </p:val>
                                        </p:tav>
                                      </p:tavLst>
                                    </p:anim>
                                    <p:anim calcmode="lin" valueType="num">
                                      <p:cBhvr>
                                        <p:cTn id="340" dur="500" fill="hold"/>
                                        <p:tgtEl>
                                          <p:spTgt spid="489514"/>
                                        </p:tgtEl>
                                        <p:attrNameLst>
                                          <p:attrName>ppt_h</p:attrName>
                                        </p:attrNameLst>
                                      </p:cBhvr>
                                      <p:tavLst>
                                        <p:tav tm="0">
                                          <p:val>
                                            <p:fltVal val="0"/>
                                          </p:val>
                                        </p:tav>
                                        <p:tav tm="100000">
                                          <p:val>
                                            <p:strVal val="#ppt_h"/>
                                          </p:val>
                                        </p:tav>
                                      </p:tavLst>
                                    </p:anim>
                                  </p:childTnLst>
                                </p:cTn>
                              </p:par>
                            </p:childTnLst>
                          </p:cTn>
                        </p:par>
                        <p:par>
                          <p:cTn id="341" fill="hold">
                            <p:stCondLst>
                              <p:cond delay="1500"/>
                            </p:stCondLst>
                            <p:childTnLst>
                              <p:par>
                                <p:cTn id="342" presetID="17" presetClass="entr" presetSubtype="1" fill="hold" nodeType="afterEffect">
                                  <p:stCondLst>
                                    <p:cond delay="0"/>
                                  </p:stCondLst>
                                  <p:childTnLst>
                                    <p:set>
                                      <p:cBhvr>
                                        <p:cTn id="343" dur="1" fill="hold">
                                          <p:stCondLst>
                                            <p:cond delay="0"/>
                                          </p:stCondLst>
                                        </p:cTn>
                                        <p:tgtEl>
                                          <p:spTgt spid="489515"/>
                                        </p:tgtEl>
                                        <p:attrNameLst>
                                          <p:attrName>style.visibility</p:attrName>
                                        </p:attrNameLst>
                                      </p:cBhvr>
                                      <p:to>
                                        <p:strVal val="visible"/>
                                      </p:to>
                                    </p:set>
                                    <p:anim calcmode="lin" valueType="num">
                                      <p:cBhvr>
                                        <p:cTn id="344" dur="500" fill="hold"/>
                                        <p:tgtEl>
                                          <p:spTgt spid="489515"/>
                                        </p:tgtEl>
                                        <p:attrNameLst>
                                          <p:attrName>ppt_x</p:attrName>
                                        </p:attrNameLst>
                                      </p:cBhvr>
                                      <p:tavLst>
                                        <p:tav tm="0">
                                          <p:val>
                                            <p:strVal val="#ppt_x"/>
                                          </p:val>
                                        </p:tav>
                                        <p:tav tm="100000">
                                          <p:val>
                                            <p:strVal val="#ppt_x"/>
                                          </p:val>
                                        </p:tav>
                                      </p:tavLst>
                                    </p:anim>
                                    <p:anim calcmode="lin" valueType="num">
                                      <p:cBhvr>
                                        <p:cTn id="345" dur="500" fill="hold"/>
                                        <p:tgtEl>
                                          <p:spTgt spid="489515"/>
                                        </p:tgtEl>
                                        <p:attrNameLst>
                                          <p:attrName>ppt_y</p:attrName>
                                        </p:attrNameLst>
                                      </p:cBhvr>
                                      <p:tavLst>
                                        <p:tav tm="0">
                                          <p:val>
                                            <p:strVal val="#ppt_y-#ppt_h/2"/>
                                          </p:val>
                                        </p:tav>
                                        <p:tav tm="100000">
                                          <p:val>
                                            <p:strVal val="#ppt_y"/>
                                          </p:val>
                                        </p:tav>
                                      </p:tavLst>
                                    </p:anim>
                                    <p:anim calcmode="lin" valueType="num">
                                      <p:cBhvr>
                                        <p:cTn id="346" dur="500" fill="hold"/>
                                        <p:tgtEl>
                                          <p:spTgt spid="489515"/>
                                        </p:tgtEl>
                                        <p:attrNameLst>
                                          <p:attrName>ppt_w</p:attrName>
                                        </p:attrNameLst>
                                      </p:cBhvr>
                                      <p:tavLst>
                                        <p:tav tm="0">
                                          <p:val>
                                            <p:strVal val="#ppt_w"/>
                                          </p:val>
                                        </p:tav>
                                        <p:tav tm="100000">
                                          <p:val>
                                            <p:strVal val="#ppt_w"/>
                                          </p:val>
                                        </p:tav>
                                      </p:tavLst>
                                    </p:anim>
                                    <p:anim calcmode="lin" valueType="num">
                                      <p:cBhvr>
                                        <p:cTn id="347" dur="500" fill="hold"/>
                                        <p:tgtEl>
                                          <p:spTgt spid="489515"/>
                                        </p:tgtEl>
                                        <p:attrNameLst>
                                          <p:attrName>ppt_h</p:attrName>
                                        </p:attrNameLst>
                                      </p:cBhvr>
                                      <p:tavLst>
                                        <p:tav tm="0">
                                          <p:val>
                                            <p:fltVal val="0"/>
                                          </p:val>
                                        </p:tav>
                                        <p:tav tm="100000">
                                          <p:val>
                                            <p:strVal val="#ppt_h"/>
                                          </p:val>
                                        </p:tav>
                                      </p:tavLst>
                                    </p:anim>
                                  </p:childTnLst>
                                </p:cTn>
                              </p:par>
                            </p:childTnLst>
                          </p:cTn>
                        </p:par>
                      </p:childTnLst>
                    </p:cTn>
                  </p:par>
                  <p:par>
                    <p:cTn id="348" fill="hold">
                      <p:stCondLst>
                        <p:cond delay="indefinite"/>
                      </p:stCondLst>
                      <p:childTnLst>
                        <p:par>
                          <p:cTn id="349" fill="hold">
                            <p:stCondLst>
                              <p:cond delay="0"/>
                            </p:stCondLst>
                            <p:childTnLst>
                              <p:par>
                                <p:cTn id="350" presetID="17" presetClass="entr" presetSubtype="8" fill="hold" nodeType="clickEffect">
                                  <p:stCondLst>
                                    <p:cond delay="0"/>
                                  </p:stCondLst>
                                  <p:childTnLst>
                                    <p:set>
                                      <p:cBhvr>
                                        <p:cTn id="351" dur="1" fill="hold">
                                          <p:stCondLst>
                                            <p:cond delay="0"/>
                                          </p:stCondLst>
                                        </p:cTn>
                                        <p:tgtEl>
                                          <p:spTgt spid="489537"/>
                                        </p:tgtEl>
                                        <p:attrNameLst>
                                          <p:attrName>style.visibility</p:attrName>
                                        </p:attrNameLst>
                                      </p:cBhvr>
                                      <p:to>
                                        <p:strVal val="visible"/>
                                      </p:to>
                                    </p:set>
                                    <p:anim calcmode="lin" valueType="num">
                                      <p:cBhvr>
                                        <p:cTn id="352" dur="500" fill="hold"/>
                                        <p:tgtEl>
                                          <p:spTgt spid="489537"/>
                                        </p:tgtEl>
                                        <p:attrNameLst>
                                          <p:attrName>ppt_x</p:attrName>
                                        </p:attrNameLst>
                                      </p:cBhvr>
                                      <p:tavLst>
                                        <p:tav tm="0">
                                          <p:val>
                                            <p:strVal val="#ppt_x-#ppt_w/2"/>
                                          </p:val>
                                        </p:tav>
                                        <p:tav tm="100000">
                                          <p:val>
                                            <p:strVal val="#ppt_x"/>
                                          </p:val>
                                        </p:tav>
                                      </p:tavLst>
                                    </p:anim>
                                    <p:anim calcmode="lin" valueType="num">
                                      <p:cBhvr>
                                        <p:cTn id="353" dur="500" fill="hold"/>
                                        <p:tgtEl>
                                          <p:spTgt spid="489537"/>
                                        </p:tgtEl>
                                        <p:attrNameLst>
                                          <p:attrName>ppt_y</p:attrName>
                                        </p:attrNameLst>
                                      </p:cBhvr>
                                      <p:tavLst>
                                        <p:tav tm="0">
                                          <p:val>
                                            <p:strVal val="#ppt_y"/>
                                          </p:val>
                                        </p:tav>
                                        <p:tav tm="100000">
                                          <p:val>
                                            <p:strVal val="#ppt_y"/>
                                          </p:val>
                                        </p:tav>
                                      </p:tavLst>
                                    </p:anim>
                                    <p:anim calcmode="lin" valueType="num">
                                      <p:cBhvr>
                                        <p:cTn id="354" dur="500" fill="hold"/>
                                        <p:tgtEl>
                                          <p:spTgt spid="489537"/>
                                        </p:tgtEl>
                                        <p:attrNameLst>
                                          <p:attrName>ppt_w</p:attrName>
                                        </p:attrNameLst>
                                      </p:cBhvr>
                                      <p:tavLst>
                                        <p:tav tm="0">
                                          <p:val>
                                            <p:fltVal val="0"/>
                                          </p:val>
                                        </p:tav>
                                        <p:tav tm="100000">
                                          <p:val>
                                            <p:strVal val="#ppt_w"/>
                                          </p:val>
                                        </p:tav>
                                      </p:tavLst>
                                    </p:anim>
                                    <p:anim calcmode="lin" valueType="num">
                                      <p:cBhvr>
                                        <p:cTn id="355" dur="500" fill="hold"/>
                                        <p:tgtEl>
                                          <p:spTgt spid="489537"/>
                                        </p:tgtEl>
                                        <p:attrNameLst>
                                          <p:attrName>ppt_h</p:attrName>
                                        </p:attrNameLst>
                                      </p:cBhvr>
                                      <p:tavLst>
                                        <p:tav tm="0">
                                          <p:val>
                                            <p:strVal val="#ppt_h"/>
                                          </p:val>
                                        </p:tav>
                                        <p:tav tm="100000">
                                          <p:val>
                                            <p:strVal val="#ppt_h"/>
                                          </p:val>
                                        </p:tav>
                                      </p:tavLst>
                                    </p:anim>
                                  </p:childTnLst>
                                </p:cTn>
                              </p:par>
                            </p:childTnLst>
                          </p:cTn>
                        </p:par>
                      </p:childTnLst>
                    </p:cTn>
                  </p:par>
                  <p:par>
                    <p:cTn id="356" fill="hold">
                      <p:stCondLst>
                        <p:cond delay="indefinite"/>
                      </p:stCondLst>
                      <p:childTnLst>
                        <p:par>
                          <p:cTn id="357" fill="hold">
                            <p:stCondLst>
                              <p:cond delay="0"/>
                            </p:stCondLst>
                            <p:childTnLst>
                              <p:par>
                                <p:cTn id="358" presetID="17" presetClass="entr" presetSubtype="8" fill="hold" nodeType="clickEffect">
                                  <p:stCondLst>
                                    <p:cond delay="0"/>
                                  </p:stCondLst>
                                  <p:childTnLst>
                                    <p:set>
                                      <p:cBhvr>
                                        <p:cTn id="359" dur="1" fill="hold">
                                          <p:stCondLst>
                                            <p:cond delay="0"/>
                                          </p:stCondLst>
                                        </p:cTn>
                                        <p:tgtEl>
                                          <p:spTgt spid="489538"/>
                                        </p:tgtEl>
                                        <p:attrNameLst>
                                          <p:attrName>style.visibility</p:attrName>
                                        </p:attrNameLst>
                                      </p:cBhvr>
                                      <p:to>
                                        <p:strVal val="visible"/>
                                      </p:to>
                                    </p:set>
                                    <p:anim calcmode="lin" valueType="num">
                                      <p:cBhvr>
                                        <p:cTn id="360" dur="500" fill="hold"/>
                                        <p:tgtEl>
                                          <p:spTgt spid="489538"/>
                                        </p:tgtEl>
                                        <p:attrNameLst>
                                          <p:attrName>ppt_x</p:attrName>
                                        </p:attrNameLst>
                                      </p:cBhvr>
                                      <p:tavLst>
                                        <p:tav tm="0">
                                          <p:val>
                                            <p:strVal val="#ppt_x-#ppt_w/2"/>
                                          </p:val>
                                        </p:tav>
                                        <p:tav tm="100000">
                                          <p:val>
                                            <p:strVal val="#ppt_x"/>
                                          </p:val>
                                        </p:tav>
                                      </p:tavLst>
                                    </p:anim>
                                    <p:anim calcmode="lin" valueType="num">
                                      <p:cBhvr>
                                        <p:cTn id="361" dur="500" fill="hold"/>
                                        <p:tgtEl>
                                          <p:spTgt spid="489538"/>
                                        </p:tgtEl>
                                        <p:attrNameLst>
                                          <p:attrName>ppt_y</p:attrName>
                                        </p:attrNameLst>
                                      </p:cBhvr>
                                      <p:tavLst>
                                        <p:tav tm="0">
                                          <p:val>
                                            <p:strVal val="#ppt_y"/>
                                          </p:val>
                                        </p:tav>
                                        <p:tav tm="100000">
                                          <p:val>
                                            <p:strVal val="#ppt_y"/>
                                          </p:val>
                                        </p:tav>
                                      </p:tavLst>
                                    </p:anim>
                                    <p:anim calcmode="lin" valueType="num">
                                      <p:cBhvr>
                                        <p:cTn id="362" dur="500" fill="hold"/>
                                        <p:tgtEl>
                                          <p:spTgt spid="489538"/>
                                        </p:tgtEl>
                                        <p:attrNameLst>
                                          <p:attrName>ppt_w</p:attrName>
                                        </p:attrNameLst>
                                      </p:cBhvr>
                                      <p:tavLst>
                                        <p:tav tm="0">
                                          <p:val>
                                            <p:fltVal val="0"/>
                                          </p:val>
                                        </p:tav>
                                        <p:tav tm="100000">
                                          <p:val>
                                            <p:strVal val="#ppt_w"/>
                                          </p:val>
                                        </p:tav>
                                      </p:tavLst>
                                    </p:anim>
                                    <p:anim calcmode="lin" valueType="num">
                                      <p:cBhvr>
                                        <p:cTn id="363" dur="500" fill="hold"/>
                                        <p:tgtEl>
                                          <p:spTgt spid="489538"/>
                                        </p:tgtEl>
                                        <p:attrNameLst>
                                          <p:attrName>ppt_h</p:attrName>
                                        </p:attrNameLst>
                                      </p:cBhvr>
                                      <p:tavLst>
                                        <p:tav tm="0">
                                          <p:val>
                                            <p:strVal val="#ppt_h"/>
                                          </p:val>
                                        </p:tav>
                                        <p:tav tm="100000">
                                          <p:val>
                                            <p:strVal val="#ppt_h"/>
                                          </p:val>
                                        </p:tav>
                                      </p:tavLst>
                                    </p:anim>
                                  </p:childTnLst>
                                </p:cTn>
                              </p:par>
                            </p:childTnLst>
                          </p:cTn>
                        </p:par>
                      </p:childTnLst>
                    </p:cTn>
                  </p:par>
                  <p:par>
                    <p:cTn id="364" fill="hold">
                      <p:stCondLst>
                        <p:cond delay="indefinite"/>
                      </p:stCondLst>
                      <p:childTnLst>
                        <p:par>
                          <p:cTn id="365" fill="hold">
                            <p:stCondLst>
                              <p:cond delay="0"/>
                            </p:stCondLst>
                            <p:childTnLst>
                              <p:par>
                                <p:cTn id="366" presetID="5" presetClass="entr" presetSubtype="5" fill="hold" grpId="0" nodeType="clickEffect">
                                  <p:stCondLst>
                                    <p:cond delay="0"/>
                                  </p:stCondLst>
                                  <p:childTnLst>
                                    <p:set>
                                      <p:cBhvr>
                                        <p:cTn id="367" dur="1" fill="hold">
                                          <p:stCondLst>
                                            <p:cond delay="0"/>
                                          </p:stCondLst>
                                        </p:cTn>
                                        <p:tgtEl>
                                          <p:spTgt spid="489491"/>
                                        </p:tgtEl>
                                        <p:attrNameLst>
                                          <p:attrName>style.visibility</p:attrName>
                                        </p:attrNameLst>
                                      </p:cBhvr>
                                      <p:to>
                                        <p:strVal val="visible"/>
                                      </p:to>
                                    </p:set>
                                    <p:animEffect transition="in" filter="checkerboard(down)">
                                      <p:cBhvr>
                                        <p:cTn id="368" dur="500"/>
                                        <p:tgtEl>
                                          <p:spTgt spid="489491"/>
                                        </p:tgtEl>
                                      </p:cBhvr>
                                    </p:animEffect>
                                  </p:childTnLst>
                                </p:cTn>
                              </p:par>
                            </p:childTnLst>
                          </p:cTn>
                        </p:par>
                      </p:childTnLst>
                    </p:cTn>
                  </p:par>
                  <p:par>
                    <p:cTn id="369" fill="hold">
                      <p:stCondLst>
                        <p:cond delay="indefinite"/>
                      </p:stCondLst>
                      <p:childTnLst>
                        <p:par>
                          <p:cTn id="370" fill="hold">
                            <p:stCondLst>
                              <p:cond delay="0"/>
                            </p:stCondLst>
                            <p:childTnLst>
                              <p:par>
                                <p:cTn id="371" presetID="12" presetClass="entr" presetSubtype="8" fill="hold" grpId="0" nodeType="clickEffect">
                                  <p:stCondLst>
                                    <p:cond delay="0"/>
                                  </p:stCondLst>
                                  <p:childTnLst>
                                    <p:set>
                                      <p:cBhvr>
                                        <p:cTn id="372" dur="1" fill="hold">
                                          <p:stCondLst>
                                            <p:cond delay="0"/>
                                          </p:stCondLst>
                                        </p:cTn>
                                        <p:tgtEl>
                                          <p:spTgt spid="489492"/>
                                        </p:tgtEl>
                                        <p:attrNameLst>
                                          <p:attrName>style.visibility</p:attrName>
                                        </p:attrNameLst>
                                      </p:cBhvr>
                                      <p:to>
                                        <p:strVal val="visible"/>
                                      </p:to>
                                    </p:set>
                                    <p:animEffect transition="in" filter="slide(fromLeft)">
                                      <p:cBhvr>
                                        <p:cTn id="373" dur="500"/>
                                        <p:tgtEl>
                                          <p:spTgt spid="489492"/>
                                        </p:tgtEl>
                                      </p:cBhvr>
                                    </p:animEffect>
                                  </p:childTnLst>
                                </p:cTn>
                              </p:par>
                            </p:childTnLst>
                          </p:cTn>
                        </p:par>
                      </p:childTnLst>
                    </p:cTn>
                  </p:par>
                  <p:par>
                    <p:cTn id="374" fill="hold">
                      <p:stCondLst>
                        <p:cond delay="indefinite"/>
                      </p:stCondLst>
                      <p:childTnLst>
                        <p:par>
                          <p:cTn id="375" fill="hold">
                            <p:stCondLst>
                              <p:cond delay="0"/>
                            </p:stCondLst>
                            <p:childTnLst>
                              <p:par>
                                <p:cTn id="376" presetID="17" presetClass="entr" presetSubtype="1" fill="hold" nodeType="clickEffect">
                                  <p:stCondLst>
                                    <p:cond delay="0"/>
                                  </p:stCondLst>
                                  <p:childTnLst>
                                    <p:set>
                                      <p:cBhvr>
                                        <p:cTn id="377" dur="1" fill="hold">
                                          <p:stCondLst>
                                            <p:cond delay="0"/>
                                          </p:stCondLst>
                                        </p:cTn>
                                        <p:tgtEl>
                                          <p:spTgt spid="489520"/>
                                        </p:tgtEl>
                                        <p:attrNameLst>
                                          <p:attrName>style.visibility</p:attrName>
                                        </p:attrNameLst>
                                      </p:cBhvr>
                                      <p:to>
                                        <p:strVal val="visible"/>
                                      </p:to>
                                    </p:set>
                                    <p:anim calcmode="lin" valueType="num">
                                      <p:cBhvr>
                                        <p:cTn id="378" dur="500" fill="hold"/>
                                        <p:tgtEl>
                                          <p:spTgt spid="489520"/>
                                        </p:tgtEl>
                                        <p:attrNameLst>
                                          <p:attrName>ppt_x</p:attrName>
                                        </p:attrNameLst>
                                      </p:cBhvr>
                                      <p:tavLst>
                                        <p:tav tm="0">
                                          <p:val>
                                            <p:strVal val="#ppt_x"/>
                                          </p:val>
                                        </p:tav>
                                        <p:tav tm="100000">
                                          <p:val>
                                            <p:strVal val="#ppt_x"/>
                                          </p:val>
                                        </p:tav>
                                      </p:tavLst>
                                    </p:anim>
                                    <p:anim calcmode="lin" valueType="num">
                                      <p:cBhvr>
                                        <p:cTn id="379" dur="500" fill="hold"/>
                                        <p:tgtEl>
                                          <p:spTgt spid="489520"/>
                                        </p:tgtEl>
                                        <p:attrNameLst>
                                          <p:attrName>ppt_y</p:attrName>
                                        </p:attrNameLst>
                                      </p:cBhvr>
                                      <p:tavLst>
                                        <p:tav tm="0">
                                          <p:val>
                                            <p:strVal val="#ppt_y-#ppt_h/2"/>
                                          </p:val>
                                        </p:tav>
                                        <p:tav tm="100000">
                                          <p:val>
                                            <p:strVal val="#ppt_y"/>
                                          </p:val>
                                        </p:tav>
                                      </p:tavLst>
                                    </p:anim>
                                    <p:anim calcmode="lin" valueType="num">
                                      <p:cBhvr>
                                        <p:cTn id="380" dur="500" fill="hold"/>
                                        <p:tgtEl>
                                          <p:spTgt spid="489520"/>
                                        </p:tgtEl>
                                        <p:attrNameLst>
                                          <p:attrName>ppt_w</p:attrName>
                                        </p:attrNameLst>
                                      </p:cBhvr>
                                      <p:tavLst>
                                        <p:tav tm="0">
                                          <p:val>
                                            <p:strVal val="#ppt_w"/>
                                          </p:val>
                                        </p:tav>
                                        <p:tav tm="100000">
                                          <p:val>
                                            <p:strVal val="#ppt_w"/>
                                          </p:val>
                                        </p:tav>
                                      </p:tavLst>
                                    </p:anim>
                                    <p:anim calcmode="lin" valueType="num">
                                      <p:cBhvr>
                                        <p:cTn id="381" dur="500" fill="hold"/>
                                        <p:tgtEl>
                                          <p:spTgt spid="489520"/>
                                        </p:tgtEl>
                                        <p:attrNameLst>
                                          <p:attrName>ppt_h</p:attrName>
                                        </p:attrNameLst>
                                      </p:cBhvr>
                                      <p:tavLst>
                                        <p:tav tm="0">
                                          <p:val>
                                            <p:fltVal val="0"/>
                                          </p:val>
                                        </p:tav>
                                        <p:tav tm="100000">
                                          <p:val>
                                            <p:strVal val="#ppt_h"/>
                                          </p:val>
                                        </p:tav>
                                      </p:tavLst>
                                    </p:anim>
                                  </p:childTnLst>
                                </p:cTn>
                              </p:par>
                            </p:childTnLst>
                          </p:cTn>
                        </p:par>
                        <p:par>
                          <p:cTn id="382" fill="hold">
                            <p:stCondLst>
                              <p:cond delay="500"/>
                            </p:stCondLst>
                            <p:childTnLst>
                              <p:par>
                                <p:cTn id="383" presetID="17" presetClass="entr" presetSubtype="1" fill="hold" grpId="0" nodeType="afterEffect">
                                  <p:stCondLst>
                                    <p:cond delay="0"/>
                                  </p:stCondLst>
                                  <p:childTnLst>
                                    <p:set>
                                      <p:cBhvr>
                                        <p:cTn id="384" dur="1" fill="hold">
                                          <p:stCondLst>
                                            <p:cond delay="0"/>
                                          </p:stCondLst>
                                        </p:cTn>
                                        <p:tgtEl>
                                          <p:spTgt spid="489517"/>
                                        </p:tgtEl>
                                        <p:attrNameLst>
                                          <p:attrName>style.visibility</p:attrName>
                                        </p:attrNameLst>
                                      </p:cBhvr>
                                      <p:to>
                                        <p:strVal val="visible"/>
                                      </p:to>
                                    </p:set>
                                    <p:anim calcmode="lin" valueType="num">
                                      <p:cBhvr>
                                        <p:cTn id="385" dur="500" fill="hold"/>
                                        <p:tgtEl>
                                          <p:spTgt spid="489517"/>
                                        </p:tgtEl>
                                        <p:attrNameLst>
                                          <p:attrName>ppt_x</p:attrName>
                                        </p:attrNameLst>
                                      </p:cBhvr>
                                      <p:tavLst>
                                        <p:tav tm="0">
                                          <p:val>
                                            <p:strVal val="#ppt_x"/>
                                          </p:val>
                                        </p:tav>
                                        <p:tav tm="100000">
                                          <p:val>
                                            <p:strVal val="#ppt_x"/>
                                          </p:val>
                                        </p:tav>
                                      </p:tavLst>
                                    </p:anim>
                                    <p:anim calcmode="lin" valueType="num">
                                      <p:cBhvr>
                                        <p:cTn id="386" dur="500" fill="hold"/>
                                        <p:tgtEl>
                                          <p:spTgt spid="489517"/>
                                        </p:tgtEl>
                                        <p:attrNameLst>
                                          <p:attrName>ppt_y</p:attrName>
                                        </p:attrNameLst>
                                      </p:cBhvr>
                                      <p:tavLst>
                                        <p:tav tm="0">
                                          <p:val>
                                            <p:strVal val="#ppt_y-#ppt_h/2"/>
                                          </p:val>
                                        </p:tav>
                                        <p:tav tm="100000">
                                          <p:val>
                                            <p:strVal val="#ppt_y"/>
                                          </p:val>
                                        </p:tav>
                                      </p:tavLst>
                                    </p:anim>
                                    <p:anim calcmode="lin" valueType="num">
                                      <p:cBhvr>
                                        <p:cTn id="387" dur="500" fill="hold"/>
                                        <p:tgtEl>
                                          <p:spTgt spid="489517"/>
                                        </p:tgtEl>
                                        <p:attrNameLst>
                                          <p:attrName>ppt_w</p:attrName>
                                        </p:attrNameLst>
                                      </p:cBhvr>
                                      <p:tavLst>
                                        <p:tav tm="0">
                                          <p:val>
                                            <p:strVal val="#ppt_w"/>
                                          </p:val>
                                        </p:tav>
                                        <p:tav tm="100000">
                                          <p:val>
                                            <p:strVal val="#ppt_w"/>
                                          </p:val>
                                        </p:tav>
                                      </p:tavLst>
                                    </p:anim>
                                    <p:anim calcmode="lin" valueType="num">
                                      <p:cBhvr>
                                        <p:cTn id="388" dur="500" fill="hold"/>
                                        <p:tgtEl>
                                          <p:spTgt spid="489517"/>
                                        </p:tgtEl>
                                        <p:attrNameLst>
                                          <p:attrName>ppt_h</p:attrName>
                                        </p:attrNameLst>
                                      </p:cBhvr>
                                      <p:tavLst>
                                        <p:tav tm="0">
                                          <p:val>
                                            <p:fltVal val="0"/>
                                          </p:val>
                                        </p:tav>
                                        <p:tav tm="100000">
                                          <p:val>
                                            <p:strVal val="#ppt_h"/>
                                          </p:val>
                                        </p:tav>
                                      </p:tavLst>
                                    </p:anim>
                                  </p:childTnLst>
                                </p:cTn>
                              </p:par>
                            </p:childTnLst>
                          </p:cTn>
                        </p:par>
                        <p:par>
                          <p:cTn id="389" fill="hold">
                            <p:stCondLst>
                              <p:cond delay="1000"/>
                            </p:stCondLst>
                            <p:childTnLst>
                              <p:par>
                                <p:cTn id="390" presetID="17" presetClass="entr" presetSubtype="1" fill="hold" nodeType="afterEffect">
                                  <p:stCondLst>
                                    <p:cond delay="0"/>
                                  </p:stCondLst>
                                  <p:childTnLst>
                                    <p:set>
                                      <p:cBhvr>
                                        <p:cTn id="391" dur="1" fill="hold">
                                          <p:stCondLst>
                                            <p:cond delay="0"/>
                                          </p:stCondLst>
                                        </p:cTn>
                                        <p:tgtEl>
                                          <p:spTgt spid="489518"/>
                                        </p:tgtEl>
                                        <p:attrNameLst>
                                          <p:attrName>style.visibility</p:attrName>
                                        </p:attrNameLst>
                                      </p:cBhvr>
                                      <p:to>
                                        <p:strVal val="visible"/>
                                      </p:to>
                                    </p:set>
                                    <p:anim calcmode="lin" valueType="num">
                                      <p:cBhvr>
                                        <p:cTn id="392" dur="500" fill="hold"/>
                                        <p:tgtEl>
                                          <p:spTgt spid="489518"/>
                                        </p:tgtEl>
                                        <p:attrNameLst>
                                          <p:attrName>ppt_x</p:attrName>
                                        </p:attrNameLst>
                                      </p:cBhvr>
                                      <p:tavLst>
                                        <p:tav tm="0">
                                          <p:val>
                                            <p:strVal val="#ppt_x"/>
                                          </p:val>
                                        </p:tav>
                                        <p:tav tm="100000">
                                          <p:val>
                                            <p:strVal val="#ppt_x"/>
                                          </p:val>
                                        </p:tav>
                                      </p:tavLst>
                                    </p:anim>
                                    <p:anim calcmode="lin" valueType="num">
                                      <p:cBhvr>
                                        <p:cTn id="393" dur="500" fill="hold"/>
                                        <p:tgtEl>
                                          <p:spTgt spid="489518"/>
                                        </p:tgtEl>
                                        <p:attrNameLst>
                                          <p:attrName>ppt_y</p:attrName>
                                        </p:attrNameLst>
                                      </p:cBhvr>
                                      <p:tavLst>
                                        <p:tav tm="0">
                                          <p:val>
                                            <p:strVal val="#ppt_y-#ppt_h/2"/>
                                          </p:val>
                                        </p:tav>
                                        <p:tav tm="100000">
                                          <p:val>
                                            <p:strVal val="#ppt_y"/>
                                          </p:val>
                                        </p:tav>
                                      </p:tavLst>
                                    </p:anim>
                                    <p:anim calcmode="lin" valueType="num">
                                      <p:cBhvr>
                                        <p:cTn id="394" dur="500" fill="hold"/>
                                        <p:tgtEl>
                                          <p:spTgt spid="489518"/>
                                        </p:tgtEl>
                                        <p:attrNameLst>
                                          <p:attrName>ppt_w</p:attrName>
                                        </p:attrNameLst>
                                      </p:cBhvr>
                                      <p:tavLst>
                                        <p:tav tm="0">
                                          <p:val>
                                            <p:strVal val="#ppt_w"/>
                                          </p:val>
                                        </p:tav>
                                        <p:tav tm="100000">
                                          <p:val>
                                            <p:strVal val="#ppt_w"/>
                                          </p:val>
                                        </p:tav>
                                      </p:tavLst>
                                    </p:anim>
                                    <p:anim calcmode="lin" valueType="num">
                                      <p:cBhvr>
                                        <p:cTn id="395" dur="500" fill="hold"/>
                                        <p:tgtEl>
                                          <p:spTgt spid="489518"/>
                                        </p:tgtEl>
                                        <p:attrNameLst>
                                          <p:attrName>ppt_h</p:attrName>
                                        </p:attrNameLst>
                                      </p:cBhvr>
                                      <p:tavLst>
                                        <p:tav tm="0">
                                          <p:val>
                                            <p:fltVal val="0"/>
                                          </p:val>
                                        </p:tav>
                                        <p:tav tm="100000">
                                          <p:val>
                                            <p:strVal val="#ppt_h"/>
                                          </p:val>
                                        </p:tav>
                                      </p:tavLst>
                                    </p:anim>
                                  </p:childTnLst>
                                </p:cTn>
                              </p:par>
                            </p:childTnLst>
                          </p:cTn>
                        </p:par>
                        <p:par>
                          <p:cTn id="396" fill="hold">
                            <p:stCondLst>
                              <p:cond delay="1500"/>
                            </p:stCondLst>
                            <p:childTnLst>
                              <p:par>
                                <p:cTn id="397" presetID="17" presetClass="entr" presetSubtype="1" fill="hold" nodeType="afterEffect">
                                  <p:stCondLst>
                                    <p:cond delay="0"/>
                                  </p:stCondLst>
                                  <p:childTnLst>
                                    <p:set>
                                      <p:cBhvr>
                                        <p:cTn id="398" dur="1" fill="hold">
                                          <p:stCondLst>
                                            <p:cond delay="0"/>
                                          </p:stCondLst>
                                        </p:cTn>
                                        <p:tgtEl>
                                          <p:spTgt spid="489519"/>
                                        </p:tgtEl>
                                        <p:attrNameLst>
                                          <p:attrName>style.visibility</p:attrName>
                                        </p:attrNameLst>
                                      </p:cBhvr>
                                      <p:to>
                                        <p:strVal val="visible"/>
                                      </p:to>
                                    </p:set>
                                    <p:anim calcmode="lin" valueType="num">
                                      <p:cBhvr>
                                        <p:cTn id="399" dur="500" fill="hold"/>
                                        <p:tgtEl>
                                          <p:spTgt spid="489519"/>
                                        </p:tgtEl>
                                        <p:attrNameLst>
                                          <p:attrName>ppt_x</p:attrName>
                                        </p:attrNameLst>
                                      </p:cBhvr>
                                      <p:tavLst>
                                        <p:tav tm="0">
                                          <p:val>
                                            <p:strVal val="#ppt_x"/>
                                          </p:val>
                                        </p:tav>
                                        <p:tav tm="100000">
                                          <p:val>
                                            <p:strVal val="#ppt_x"/>
                                          </p:val>
                                        </p:tav>
                                      </p:tavLst>
                                    </p:anim>
                                    <p:anim calcmode="lin" valueType="num">
                                      <p:cBhvr>
                                        <p:cTn id="400" dur="500" fill="hold"/>
                                        <p:tgtEl>
                                          <p:spTgt spid="489519"/>
                                        </p:tgtEl>
                                        <p:attrNameLst>
                                          <p:attrName>ppt_y</p:attrName>
                                        </p:attrNameLst>
                                      </p:cBhvr>
                                      <p:tavLst>
                                        <p:tav tm="0">
                                          <p:val>
                                            <p:strVal val="#ppt_y-#ppt_h/2"/>
                                          </p:val>
                                        </p:tav>
                                        <p:tav tm="100000">
                                          <p:val>
                                            <p:strVal val="#ppt_y"/>
                                          </p:val>
                                        </p:tav>
                                      </p:tavLst>
                                    </p:anim>
                                    <p:anim calcmode="lin" valueType="num">
                                      <p:cBhvr>
                                        <p:cTn id="401" dur="500" fill="hold"/>
                                        <p:tgtEl>
                                          <p:spTgt spid="489519"/>
                                        </p:tgtEl>
                                        <p:attrNameLst>
                                          <p:attrName>ppt_w</p:attrName>
                                        </p:attrNameLst>
                                      </p:cBhvr>
                                      <p:tavLst>
                                        <p:tav tm="0">
                                          <p:val>
                                            <p:strVal val="#ppt_w"/>
                                          </p:val>
                                        </p:tav>
                                        <p:tav tm="100000">
                                          <p:val>
                                            <p:strVal val="#ppt_w"/>
                                          </p:val>
                                        </p:tav>
                                      </p:tavLst>
                                    </p:anim>
                                    <p:anim calcmode="lin" valueType="num">
                                      <p:cBhvr>
                                        <p:cTn id="402" dur="500" fill="hold"/>
                                        <p:tgtEl>
                                          <p:spTgt spid="489519"/>
                                        </p:tgtEl>
                                        <p:attrNameLst>
                                          <p:attrName>ppt_h</p:attrName>
                                        </p:attrNameLst>
                                      </p:cBhvr>
                                      <p:tavLst>
                                        <p:tav tm="0">
                                          <p:val>
                                            <p:fltVal val="0"/>
                                          </p:val>
                                        </p:tav>
                                        <p:tav tm="100000">
                                          <p:val>
                                            <p:strVal val="#ppt_h"/>
                                          </p:val>
                                        </p:tav>
                                      </p:tavLst>
                                    </p:anim>
                                  </p:childTnLst>
                                </p:cTn>
                              </p:par>
                            </p:childTnLst>
                          </p:cTn>
                        </p:par>
                      </p:childTnLst>
                    </p:cTn>
                  </p:par>
                  <p:par>
                    <p:cTn id="403" fill="hold">
                      <p:stCondLst>
                        <p:cond delay="indefinite"/>
                      </p:stCondLst>
                      <p:childTnLst>
                        <p:par>
                          <p:cTn id="404" fill="hold">
                            <p:stCondLst>
                              <p:cond delay="0"/>
                            </p:stCondLst>
                            <p:childTnLst>
                              <p:par>
                                <p:cTn id="405" presetID="17" presetClass="entr" presetSubtype="1" fill="hold" grpId="0" nodeType="clickEffect">
                                  <p:stCondLst>
                                    <p:cond delay="0"/>
                                  </p:stCondLst>
                                  <p:childTnLst>
                                    <p:set>
                                      <p:cBhvr>
                                        <p:cTn id="406" dur="1" fill="hold">
                                          <p:stCondLst>
                                            <p:cond delay="0"/>
                                          </p:stCondLst>
                                        </p:cTn>
                                        <p:tgtEl>
                                          <p:spTgt spid="489526"/>
                                        </p:tgtEl>
                                        <p:attrNameLst>
                                          <p:attrName>style.visibility</p:attrName>
                                        </p:attrNameLst>
                                      </p:cBhvr>
                                      <p:to>
                                        <p:strVal val="visible"/>
                                      </p:to>
                                    </p:set>
                                    <p:anim calcmode="lin" valueType="num">
                                      <p:cBhvr>
                                        <p:cTn id="407" dur="500" fill="hold"/>
                                        <p:tgtEl>
                                          <p:spTgt spid="489526"/>
                                        </p:tgtEl>
                                        <p:attrNameLst>
                                          <p:attrName>ppt_x</p:attrName>
                                        </p:attrNameLst>
                                      </p:cBhvr>
                                      <p:tavLst>
                                        <p:tav tm="0">
                                          <p:val>
                                            <p:strVal val="#ppt_x"/>
                                          </p:val>
                                        </p:tav>
                                        <p:tav tm="100000">
                                          <p:val>
                                            <p:strVal val="#ppt_x"/>
                                          </p:val>
                                        </p:tav>
                                      </p:tavLst>
                                    </p:anim>
                                    <p:anim calcmode="lin" valueType="num">
                                      <p:cBhvr>
                                        <p:cTn id="408" dur="500" fill="hold"/>
                                        <p:tgtEl>
                                          <p:spTgt spid="489526"/>
                                        </p:tgtEl>
                                        <p:attrNameLst>
                                          <p:attrName>ppt_y</p:attrName>
                                        </p:attrNameLst>
                                      </p:cBhvr>
                                      <p:tavLst>
                                        <p:tav tm="0">
                                          <p:val>
                                            <p:strVal val="#ppt_y-#ppt_h/2"/>
                                          </p:val>
                                        </p:tav>
                                        <p:tav tm="100000">
                                          <p:val>
                                            <p:strVal val="#ppt_y"/>
                                          </p:val>
                                        </p:tav>
                                      </p:tavLst>
                                    </p:anim>
                                    <p:anim calcmode="lin" valueType="num">
                                      <p:cBhvr>
                                        <p:cTn id="409" dur="500" fill="hold"/>
                                        <p:tgtEl>
                                          <p:spTgt spid="489526"/>
                                        </p:tgtEl>
                                        <p:attrNameLst>
                                          <p:attrName>ppt_w</p:attrName>
                                        </p:attrNameLst>
                                      </p:cBhvr>
                                      <p:tavLst>
                                        <p:tav tm="0">
                                          <p:val>
                                            <p:strVal val="#ppt_w"/>
                                          </p:val>
                                        </p:tav>
                                        <p:tav tm="100000">
                                          <p:val>
                                            <p:strVal val="#ppt_w"/>
                                          </p:val>
                                        </p:tav>
                                      </p:tavLst>
                                    </p:anim>
                                    <p:anim calcmode="lin" valueType="num">
                                      <p:cBhvr>
                                        <p:cTn id="410" dur="500" fill="hold"/>
                                        <p:tgtEl>
                                          <p:spTgt spid="489526"/>
                                        </p:tgtEl>
                                        <p:attrNameLst>
                                          <p:attrName>ppt_h</p:attrName>
                                        </p:attrNameLst>
                                      </p:cBhvr>
                                      <p:tavLst>
                                        <p:tav tm="0">
                                          <p:val>
                                            <p:fltVal val="0"/>
                                          </p:val>
                                        </p:tav>
                                        <p:tav tm="100000">
                                          <p:val>
                                            <p:strVal val="#ppt_h"/>
                                          </p:val>
                                        </p:tav>
                                      </p:tavLst>
                                    </p:anim>
                                  </p:childTnLst>
                                </p:cTn>
                              </p:par>
                            </p:childTnLst>
                          </p:cTn>
                        </p:par>
                      </p:childTnLst>
                    </p:cTn>
                  </p:par>
                  <p:par>
                    <p:cTn id="411" fill="hold">
                      <p:stCondLst>
                        <p:cond delay="indefinite"/>
                      </p:stCondLst>
                      <p:childTnLst>
                        <p:par>
                          <p:cTn id="412" fill="hold">
                            <p:stCondLst>
                              <p:cond delay="0"/>
                            </p:stCondLst>
                            <p:childTnLst>
                              <p:par>
                                <p:cTn id="413" presetID="17" presetClass="entr" presetSubtype="1" fill="hold" grpId="0" nodeType="clickEffect">
                                  <p:stCondLst>
                                    <p:cond delay="0"/>
                                  </p:stCondLst>
                                  <p:childTnLst>
                                    <p:set>
                                      <p:cBhvr>
                                        <p:cTn id="414" dur="1" fill="hold">
                                          <p:stCondLst>
                                            <p:cond delay="0"/>
                                          </p:stCondLst>
                                        </p:cTn>
                                        <p:tgtEl>
                                          <p:spTgt spid="489527"/>
                                        </p:tgtEl>
                                        <p:attrNameLst>
                                          <p:attrName>style.visibility</p:attrName>
                                        </p:attrNameLst>
                                      </p:cBhvr>
                                      <p:to>
                                        <p:strVal val="visible"/>
                                      </p:to>
                                    </p:set>
                                    <p:anim calcmode="lin" valueType="num">
                                      <p:cBhvr>
                                        <p:cTn id="415" dur="500" fill="hold"/>
                                        <p:tgtEl>
                                          <p:spTgt spid="489527"/>
                                        </p:tgtEl>
                                        <p:attrNameLst>
                                          <p:attrName>ppt_x</p:attrName>
                                        </p:attrNameLst>
                                      </p:cBhvr>
                                      <p:tavLst>
                                        <p:tav tm="0">
                                          <p:val>
                                            <p:strVal val="#ppt_x"/>
                                          </p:val>
                                        </p:tav>
                                        <p:tav tm="100000">
                                          <p:val>
                                            <p:strVal val="#ppt_x"/>
                                          </p:val>
                                        </p:tav>
                                      </p:tavLst>
                                    </p:anim>
                                    <p:anim calcmode="lin" valueType="num">
                                      <p:cBhvr>
                                        <p:cTn id="416" dur="500" fill="hold"/>
                                        <p:tgtEl>
                                          <p:spTgt spid="489527"/>
                                        </p:tgtEl>
                                        <p:attrNameLst>
                                          <p:attrName>ppt_y</p:attrName>
                                        </p:attrNameLst>
                                      </p:cBhvr>
                                      <p:tavLst>
                                        <p:tav tm="0">
                                          <p:val>
                                            <p:strVal val="#ppt_y-#ppt_h/2"/>
                                          </p:val>
                                        </p:tav>
                                        <p:tav tm="100000">
                                          <p:val>
                                            <p:strVal val="#ppt_y"/>
                                          </p:val>
                                        </p:tav>
                                      </p:tavLst>
                                    </p:anim>
                                    <p:anim calcmode="lin" valueType="num">
                                      <p:cBhvr>
                                        <p:cTn id="417" dur="500" fill="hold"/>
                                        <p:tgtEl>
                                          <p:spTgt spid="489527"/>
                                        </p:tgtEl>
                                        <p:attrNameLst>
                                          <p:attrName>ppt_w</p:attrName>
                                        </p:attrNameLst>
                                      </p:cBhvr>
                                      <p:tavLst>
                                        <p:tav tm="0">
                                          <p:val>
                                            <p:strVal val="#ppt_w"/>
                                          </p:val>
                                        </p:tav>
                                        <p:tav tm="100000">
                                          <p:val>
                                            <p:strVal val="#ppt_w"/>
                                          </p:val>
                                        </p:tav>
                                      </p:tavLst>
                                    </p:anim>
                                    <p:anim calcmode="lin" valueType="num">
                                      <p:cBhvr>
                                        <p:cTn id="418" dur="500" fill="hold"/>
                                        <p:tgtEl>
                                          <p:spTgt spid="489527"/>
                                        </p:tgtEl>
                                        <p:attrNameLst>
                                          <p:attrName>ppt_h</p:attrName>
                                        </p:attrNameLst>
                                      </p:cBhvr>
                                      <p:tavLst>
                                        <p:tav tm="0">
                                          <p:val>
                                            <p:fltVal val="0"/>
                                          </p:val>
                                        </p:tav>
                                        <p:tav tm="100000">
                                          <p:val>
                                            <p:strVal val="#ppt_h"/>
                                          </p:val>
                                        </p:tav>
                                      </p:tavLst>
                                    </p:anim>
                                  </p:childTnLst>
                                </p:cTn>
                              </p:par>
                            </p:childTnLst>
                          </p:cTn>
                        </p:par>
                      </p:childTnLst>
                    </p:cTn>
                  </p:par>
                  <p:par>
                    <p:cTn id="419" fill="hold">
                      <p:stCondLst>
                        <p:cond delay="indefinite"/>
                      </p:stCondLst>
                      <p:childTnLst>
                        <p:par>
                          <p:cTn id="420" fill="hold">
                            <p:stCondLst>
                              <p:cond delay="0"/>
                            </p:stCondLst>
                            <p:childTnLst>
                              <p:par>
                                <p:cTn id="421" presetID="17" presetClass="entr" presetSubtype="1" fill="hold" grpId="0" nodeType="clickEffect">
                                  <p:stCondLst>
                                    <p:cond delay="0"/>
                                  </p:stCondLst>
                                  <p:childTnLst>
                                    <p:set>
                                      <p:cBhvr>
                                        <p:cTn id="422" dur="1" fill="hold">
                                          <p:stCondLst>
                                            <p:cond delay="0"/>
                                          </p:stCondLst>
                                        </p:cTn>
                                        <p:tgtEl>
                                          <p:spTgt spid="489528"/>
                                        </p:tgtEl>
                                        <p:attrNameLst>
                                          <p:attrName>style.visibility</p:attrName>
                                        </p:attrNameLst>
                                      </p:cBhvr>
                                      <p:to>
                                        <p:strVal val="visible"/>
                                      </p:to>
                                    </p:set>
                                    <p:anim calcmode="lin" valueType="num">
                                      <p:cBhvr>
                                        <p:cTn id="423" dur="500" fill="hold"/>
                                        <p:tgtEl>
                                          <p:spTgt spid="489528"/>
                                        </p:tgtEl>
                                        <p:attrNameLst>
                                          <p:attrName>ppt_x</p:attrName>
                                        </p:attrNameLst>
                                      </p:cBhvr>
                                      <p:tavLst>
                                        <p:tav tm="0">
                                          <p:val>
                                            <p:strVal val="#ppt_x"/>
                                          </p:val>
                                        </p:tav>
                                        <p:tav tm="100000">
                                          <p:val>
                                            <p:strVal val="#ppt_x"/>
                                          </p:val>
                                        </p:tav>
                                      </p:tavLst>
                                    </p:anim>
                                    <p:anim calcmode="lin" valueType="num">
                                      <p:cBhvr>
                                        <p:cTn id="424" dur="500" fill="hold"/>
                                        <p:tgtEl>
                                          <p:spTgt spid="489528"/>
                                        </p:tgtEl>
                                        <p:attrNameLst>
                                          <p:attrName>ppt_y</p:attrName>
                                        </p:attrNameLst>
                                      </p:cBhvr>
                                      <p:tavLst>
                                        <p:tav tm="0">
                                          <p:val>
                                            <p:strVal val="#ppt_y-#ppt_h/2"/>
                                          </p:val>
                                        </p:tav>
                                        <p:tav tm="100000">
                                          <p:val>
                                            <p:strVal val="#ppt_y"/>
                                          </p:val>
                                        </p:tav>
                                      </p:tavLst>
                                    </p:anim>
                                    <p:anim calcmode="lin" valueType="num">
                                      <p:cBhvr>
                                        <p:cTn id="425" dur="500" fill="hold"/>
                                        <p:tgtEl>
                                          <p:spTgt spid="489528"/>
                                        </p:tgtEl>
                                        <p:attrNameLst>
                                          <p:attrName>ppt_w</p:attrName>
                                        </p:attrNameLst>
                                      </p:cBhvr>
                                      <p:tavLst>
                                        <p:tav tm="0">
                                          <p:val>
                                            <p:strVal val="#ppt_w"/>
                                          </p:val>
                                        </p:tav>
                                        <p:tav tm="100000">
                                          <p:val>
                                            <p:strVal val="#ppt_w"/>
                                          </p:val>
                                        </p:tav>
                                      </p:tavLst>
                                    </p:anim>
                                    <p:anim calcmode="lin" valueType="num">
                                      <p:cBhvr>
                                        <p:cTn id="426" dur="500" fill="hold"/>
                                        <p:tgtEl>
                                          <p:spTgt spid="48952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7" grpId="0" animBg="1"/>
      <p:bldP spid="489478" grpId="0" animBg="1"/>
      <p:bldP spid="489479" grpId="0" animBg="1"/>
      <p:bldP spid="489480" grpId="0" animBg="1"/>
      <p:bldP spid="489481" grpId="0" animBg="1"/>
      <p:bldP spid="489482" grpId="0" animBg="1"/>
      <p:bldP spid="489483" grpId="0" animBg="1"/>
      <p:bldP spid="489484" grpId="0" animBg="1"/>
      <p:bldP spid="489485" grpId="0" animBg="1"/>
      <p:bldP spid="489486" grpId="0" animBg="1"/>
      <p:bldP spid="489487" grpId="0" animBg="1"/>
      <p:bldP spid="489488" grpId="0" animBg="1"/>
      <p:bldP spid="489489" grpId="0" animBg="1"/>
      <p:bldP spid="489490" grpId="0" animBg="1"/>
      <p:bldP spid="489491" grpId="0" animBg="1"/>
      <p:bldP spid="489492" grpId="0" animBg="1"/>
      <p:bldP spid="489493" grpId="0" animBg="1"/>
      <p:bldP spid="489497" grpId="0" animBg="1"/>
      <p:bldP spid="489501" grpId="0" animBg="1"/>
      <p:bldP spid="489505" grpId="0" animBg="1"/>
      <p:bldP spid="489509" grpId="0" animBg="1"/>
      <p:bldP spid="489513" grpId="0" animBg="1"/>
      <p:bldP spid="489517" grpId="0" animBg="1"/>
      <p:bldP spid="489521" grpId="0"/>
      <p:bldP spid="489522" grpId="0"/>
      <p:bldP spid="489523" grpId="0"/>
      <p:bldP spid="489524" grpId="0"/>
      <p:bldP spid="489525" grpId="0"/>
      <p:bldP spid="489526" grpId="0"/>
      <p:bldP spid="489527" grpId="0"/>
      <p:bldP spid="4895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p:nvPr/>
        </p:nvSpPr>
        <p:spPr>
          <a:xfrm>
            <a:off x="457200" y="838200"/>
            <a:ext cx="7772400" cy="11604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2800" dirty="0">
                <a:solidFill>
                  <a:srgbClr val="000000"/>
                </a:solidFill>
                <a:latin typeface="Times New Roman" panose="02020603050405020304" pitchFamily="18" charset="0"/>
              </a:rPr>
              <a:t>已知中序遍历：</a:t>
            </a:r>
            <a:r>
              <a:rPr lang="en-US" altLang="zh-CN" sz="2800" dirty="0">
                <a:solidFill>
                  <a:srgbClr val="000000"/>
                </a:solidFill>
                <a:latin typeface="Times New Roman" panose="02020603050405020304" pitchFamily="18" charset="0"/>
              </a:rPr>
              <a:t>B D C E A F H G</a:t>
            </a:r>
          </a:p>
          <a:p>
            <a:pPr marL="0" lvl="0" indent="0" eaLnBrk="1" hangingPunct="1">
              <a:spcBef>
                <a:spcPct val="50000"/>
              </a:spcBef>
              <a:buClrTx/>
              <a:buSzPct val="100000"/>
              <a:buNone/>
            </a:pPr>
            <a:r>
              <a:rPr lang="zh-CN" altLang="en-US" sz="2800" dirty="0">
                <a:solidFill>
                  <a:srgbClr val="000000"/>
                </a:solidFill>
                <a:latin typeface="Times New Roman" panose="02020603050405020304" pitchFamily="18" charset="0"/>
              </a:rPr>
              <a:t>已知后序遍历：</a:t>
            </a:r>
            <a:r>
              <a:rPr lang="en-US" altLang="zh-CN" sz="2800" dirty="0">
                <a:solidFill>
                  <a:srgbClr val="000000"/>
                </a:solidFill>
                <a:latin typeface="Times New Roman" panose="02020603050405020304" pitchFamily="18" charset="0"/>
              </a:rPr>
              <a:t>D E C B H G F A</a:t>
            </a:r>
          </a:p>
        </p:txBody>
      </p:sp>
      <p:sp>
        <p:nvSpPr>
          <p:cNvPr id="195588" name="Line 4"/>
          <p:cNvSpPr/>
          <p:nvPr/>
        </p:nvSpPr>
        <p:spPr>
          <a:xfrm>
            <a:off x="3048000" y="1371600"/>
            <a:ext cx="1219200" cy="0"/>
          </a:xfrm>
          <a:prstGeom prst="line">
            <a:avLst/>
          </a:prstGeom>
          <a:ln w="22225" cap="flat" cmpd="sng">
            <a:solidFill>
              <a:schemeClr val="hlink"/>
            </a:solidFill>
            <a:prstDash val="solid"/>
            <a:headEnd type="none" w="med" len="med"/>
            <a:tailEnd type="none" w="med" len="med"/>
          </a:ln>
        </p:spPr>
      </p:sp>
      <p:sp>
        <p:nvSpPr>
          <p:cNvPr id="195589" name="Line 5"/>
          <p:cNvSpPr/>
          <p:nvPr/>
        </p:nvSpPr>
        <p:spPr>
          <a:xfrm>
            <a:off x="3048000" y="1981200"/>
            <a:ext cx="1219200" cy="0"/>
          </a:xfrm>
          <a:prstGeom prst="line">
            <a:avLst/>
          </a:prstGeom>
          <a:ln w="22225" cap="flat" cmpd="sng">
            <a:solidFill>
              <a:schemeClr val="hlink"/>
            </a:solidFill>
            <a:prstDash val="solid"/>
            <a:headEnd type="none" w="med" len="med"/>
            <a:tailEnd type="none" w="med" len="med"/>
          </a:ln>
        </p:spPr>
      </p:sp>
      <p:sp>
        <p:nvSpPr>
          <p:cNvPr id="195590" name="Line 6"/>
          <p:cNvSpPr/>
          <p:nvPr/>
        </p:nvSpPr>
        <p:spPr>
          <a:xfrm>
            <a:off x="4800600" y="1371600"/>
            <a:ext cx="914400" cy="0"/>
          </a:xfrm>
          <a:prstGeom prst="line">
            <a:avLst/>
          </a:prstGeom>
          <a:ln w="22225" cap="flat" cmpd="sng">
            <a:solidFill>
              <a:srgbClr val="00FF00"/>
            </a:solidFill>
            <a:prstDash val="solid"/>
            <a:headEnd type="none" w="med" len="med"/>
            <a:tailEnd type="none" w="med" len="med"/>
          </a:ln>
        </p:spPr>
      </p:sp>
      <p:sp>
        <p:nvSpPr>
          <p:cNvPr id="195591" name="Line 7"/>
          <p:cNvSpPr/>
          <p:nvPr/>
        </p:nvSpPr>
        <p:spPr>
          <a:xfrm>
            <a:off x="3429000" y="1371600"/>
            <a:ext cx="914400" cy="0"/>
          </a:xfrm>
          <a:prstGeom prst="line">
            <a:avLst/>
          </a:prstGeom>
          <a:ln w="22225" cap="flat" cmpd="sng">
            <a:solidFill>
              <a:srgbClr val="00FF00"/>
            </a:solidFill>
            <a:prstDash val="solid"/>
            <a:headEnd type="none" w="med" len="med"/>
            <a:tailEnd type="none" w="med" len="med"/>
          </a:ln>
        </p:spPr>
      </p:sp>
      <p:sp>
        <p:nvSpPr>
          <p:cNvPr id="195592" name="Rectangle 8"/>
          <p:cNvSpPr/>
          <p:nvPr/>
        </p:nvSpPr>
        <p:spPr>
          <a:xfrm>
            <a:off x="990600" y="4876800"/>
            <a:ext cx="215582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800" dirty="0">
                <a:solidFill>
                  <a:srgbClr val="996600"/>
                </a:solidFill>
                <a:latin typeface="Times New Roman" panose="02020603050405020304" pitchFamily="18" charset="0"/>
              </a:rPr>
              <a:t>（</a:t>
            </a:r>
            <a:r>
              <a:rPr lang="en-US" altLang="zh-CN" sz="2800" dirty="0">
                <a:solidFill>
                  <a:srgbClr val="996600"/>
                </a:solidFill>
                <a:latin typeface="Times New Roman" panose="02020603050405020304" pitchFamily="18" charset="0"/>
              </a:rPr>
              <a:t>B D C E</a:t>
            </a:r>
            <a:r>
              <a:rPr lang="zh-CN" altLang="en-US" sz="2800" dirty="0">
                <a:solidFill>
                  <a:srgbClr val="996600"/>
                </a:solidFill>
                <a:latin typeface="Times New Roman" panose="02020603050405020304" pitchFamily="18" charset="0"/>
              </a:rPr>
              <a:t>）</a:t>
            </a:r>
          </a:p>
        </p:txBody>
      </p:sp>
      <p:sp>
        <p:nvSpPr>
          <p:cNvPr id="195593" name="Rectangle 9"/>
          <p:cNvSpPr/>
          <p:nvPr/>
        </p:nvSpPr>
        <p:spPr>
          <a:xfrm>
            <a:off x="4495800" y="4965700"/>
            <a:ext cx="1935163"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800" dirty="0">
                <a:solidFill>
                  <a:srgbClr val="996600"/>
                </a:solidFill>
                <a:latin typeface="Times New Roman" panose="02020603050405020304" pitchFamily="18" charset="0"/>
              </a:rPr>
              <a:t>（ </a:t>
            </a:r>
            <a:r>
              <a:rPr lang="en-US" altLang="zh-CN" sz="2800" dirty="0">
                <a:solidFill>
                  <a:srgbClr val="996600"/>
                </a:solidFill>
                <a:latin typeface="Times New Roman" panose="02020603050405020304" pitchFamily="18" charset="0"/>
              </a:rPr>
              <a:t>F H G</a:t>
            </a:r>
            <a:r>
              <a:rPr lang="zh-CN" altLang="en-US" sz="2800" dirty="0">
                <a:solidFill>
                  <a:srgbClr val="996600"/>
                </a:solidFill>
                <a:latin typeface="Times New Roman" panose="02020603050405020304" pitchFamily="18" charset="0"/>
              </a:rPr>
              <a:t>）</a:t>
            </a:r>
          </a:p>
        </p:txBody>
      </p:sp>
      <p:sp>
        <p:nvSpPr>
          <p:cNvPr id="195594" name="Rectangle 10"/>
          <p:cNvSpPr/>
          <p:nvPr/>
        </p:nvSpPr>
        <p:spPr>
          <a:xfrm>
            <a:off x="3581400" y="2133600"/>
            <a:ext cx="477838"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3200" dirty="0">
                <a:solidFill>
                  <a:srgbClr val="FF6600"/>
                </a:solidFill>
                <a:latin typeface="Times New Roman" panose="02020603050405020304" pitchFamily="18" charset="0"/>
              </a:rPr>
              <a:t>A</a:t>
            </a:r>
          </a:p>
        </p:txBody>
      </p:sp>
      <p:sp>
        <p:nvSpPr>
          <p:cNvPr id="195595" name="Rectangle 11"/>
          <p:cNvSpPr/>
          <p:nvPr/>
        </p:nvSpPr>
        <p:spPr>
          <a:xfrm>
            <a:off x="838200" y="4953000"/>
            <a:ext cx="3352800" cy="519113"/>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Pct val="100000"/>
              <a:buNone/>
            </a:pPr>
            <a:r>
              <a:rPr lang="en-US" altLang="zh-CN" sz="2800" dirty="0">
                <a:solidFill>
                  <a:srgbClr val="996600"/>
                </a:solidFill>
                <a:latin typeface="Times New Roman" panose="02020603050405020304" pitchFamily="18" charset="0"/>
              </a:rPr>
              <a:t> </a:t>
            </a:r>
            <a:r>
              <a:rPr lang="zh-CN" altLang="en-US" sz="2800" dirty="0">
                <a:solidFill>
                  <a:srgbClr val="996600"/>
                </a:solidFill>
                <a:latin typeface="Times New Roman" panose="02020603050405020304" pitchFamily="18" charset="0"/>
              </a:rPr>
              <a:t>（</a:t>
            </a:r>
            <a:r>
              <a:rPr lang="en-US" altLang="zh-CN" sz="2800" dirty="0">
                <a:solidFill>
                  <a:srgbClr val="996600"/>
                </a:solidFill>
                <a:latin typeface="Times New Roman" panose="02020603050405020304" pitchFamily="18" charset="0"/>
              </a:rPr>
              <a:t>D C E</a:t>
            </a:r>
            <a:r>
              <a:rPr lang="zh-CN" altLang="en-US" sz="2800" dirty="0">
                <a:solidFill>
                  <a:srgbClr val="996600"/>
                </a:solidFill>
                <a:latin typeface="Times New Roman" panose="02020603050405020304" pitchFamily="18" charset="0"/>
              </a:rPr>
              <a:t>）</a:t>
            </a:r>
          </a:p>
        </p:txBody>
      </p:sp>
      <p:grpSp>
        <p:nvGrpSpPr>
          <p:cNvPr id="2" name="Group 12"/>
          <p:cNvGrpSpPr/>
          <p:nvPr/>
        </p:nvGrpSpPr>
        <p:grpSpPr>
          <a:xfrm>
            <a:off x="2819400" y="2590800"/>
            <a:ext cx="838200" cy="808038"/>
            <a:chOff x="1776" y="1881"/>
            <a:chExt cx="528" cy="509"/>
          </a:xfrm>
        </p:grpSpPr>
        <p:sp>
          <p:nvSpPr>
            <p:cNvPr id="112674" name="Rectangle 13"/>
            <p:cNvSpPr/>
            <p:nvPr/>
          </p:nvSpPr>
          <p:spPr>
            <a:xfrm>
              <a:off x="1776" y="2025"/>
              <a:ext cx="287"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3200" dirty="0">
                  <a:solidFill>
                    <a:srgbClr val="FF6600"/>
                  </a:solidFill>
                  <a:latin typeface="Times New Roman" panose="02020603050405020304" pitchFamily="18" charset="0"/>
                </a:rPr>
                <a:t>B</a:t>
              </a:r>
            </a:p>
          </p:txBody>
        </p:sp>
        <p:sp>
          <p:nvSpPr>
            <p:cNvPr id="112675" name="Line 14"/>
            <p:cNvSpPr/>
            <p:nvPr/>
          </p:nvSpPr>
          <p:spPr>
            <a:xfrm flipH="1">
              <a:off x="2016" y="1881"/>
              <a:ext cx="288" cy="240"/>
            </a:xfrm>
            <a:prstGeom prst="line">
              <a:avLst/>
            </a:prstGeom>
            <a:ln w="25400" cap="flat" cmpd="sng">
              <a:solidFill>
                <a:schemeClr val="tx2"/>
              </a:solidFill>
              <a:prstDash val="solid"/>
              <a:headEnd type="none" w="med" len="med"/>
              <a:tailEnd type="none" w="med" len="med"/>
            </a:ln>
          </p:spPr>
        </p:sp>
      </p:grpSp>
      <p:grpSp>
        <p:nvGrpSpPr>
          <p:cNvPr id="3" name="Group 15"/>
          <p:cNvGrpSpPr/>
          <p:nvPr/>
        </p:nvGrpSpPr>
        <p:grpSpPr>
          <a:xfrm>
            <a:off x="3962400" y="2590800"/>
            <a:ext cx="1447800" cy="2103438"/>
            <a:chOff x="2496" y="1881"/>
            <a:chExt cx="912" cy="1325"/>
          </a:xfrm>
        </p:grpSpPr>
        <p:sp>
          <p:nvSpPr>
            <p:cNvPr id="112668" name="Rectangle 16"/>
            <p:cNvSpPr/>
            <p:nvPr/>
          </p:nvSpPr>
          <p:spPr>
            <a:xfrm>
              <a:off x="2736" y="2025"/>
              <a:ext cx="272"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3200" dirty="0">
                  <a:solidFill>
                    <a:srgbClr val="FF6600"/>
                  </a:solidFill>
                  <a:latin typeface="Times New Roman" panose="02020603050405020304" pitchFamily="18" charset="0"/>
                </a:rPr>
                <a:t>F</a:t>
              </a:r>
            </a:p>
          </p:txBody>
        </p:sp>
        <p:sp>
          <p:nvSpPr>
            <p:cNvPr id="112669" name="Rectangle 17"/>
            <p:cNvSpPr/>
            <p:nvPr/>
          </p:nvSpPr>
          <p:spPr>
            <a:xfrm>
              <a:off x="3093" y="2457"/>
              <a:ext cx="315"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3200" dirty="0">
                  <a:solidFill>
                    <a:srgbClr val="FF6600"/>
                  </a:solidFill>
                  <a:latin typeface="Times New Roman" panose="02020603050405020304" pitchFamily="18" charset="0"/>
                </a:rPr>
                <a:t>G</a:t>
              </a:r>
            </a:p>
          </p:txBody>
        </p:sp>
        <p:sp>
          <p:nvSpPr>
            <p:cNvPr id="112670" name="Rectangle 18"/>
            <p:cNvSpPr/>
            <p:nvPr/>
          </p:nvSpPr>
          <p:spPr>
            <a:xfrm>
              <a:off x="2688" y="2841"/>
              <a:ext cx="315"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3200" dirty="0">
                  <a:solidFill>
                    <a:srgbClr val="FF6600"/>
                  </a:solidFill>
                  <a:latin typeface="Times New Roman" panose="02020603050405020304" pitchFamily="18" charset="0"/>
                </a:rPr>
                <a:t>H</a:t>
              </a:r>
            </a:p>
          </p:txBody>
        </p:sp>
        <p:sp>
          <p:nvSpPr>
            <p:cNvPr id="112671" name="Line 19"/>
            <p:cNvSpPr/>
            <p:nvPr/>
          </p:nvSpPr>
          <p:spPr>
            <a:xfrm flipH="1">
              <a:off x="2976" y="2745"/>
              <a:ext cx="192" cy="240"/>
            </a:xfrm>
            <a:prstGeom prst="line">
              <a:avLst/>
            </a:prstGeom>
            <a:ln w="25400" cap="flat" cmpd="sng">
              <a:solidFill>
                <a:schemeClr val="tx2"/>
              </a:solidFill>
              <a:prstDash val="solid"/>
              <a:headEnd type="none" w="med" len="med"/>
              <a:tailEnd type="none" w="med" len="med"/>
            </a:ln>
          </p:spPr>
        </p:sp>
        <p:sp>
          <p:nvSpPr>
            <p:cNvPr id="112672" name="Line 20"/>
            <p:cNvSpPr/>
            <p:nvPr/>
          </p:nvSpPr>
          <p:spPr>
            <a:xfrm>
              <a:off x="2496" y="1881"/>
              <a:ext cx="288" cy="240"/>
            </a:xfrm>
            <a:prstGeom prst="line">
              <a:avLst/>
            </a:prstGeom>
            <a:ln w="25400" cap="flat" cmpd="sng">
              <a:solidFill>
                <a:schemeClr val="tx2"/>
              </a:solidFill>
              <a:prstDash val="solid"/>
              <a:headEnd type="none" w="med" len="med"/>
              <a:tailEnd type="none" w="med" len="med"/>
            </a:ln>
          </p:spPr>
        </p:sp>
        <p:sp>
          <p:nvSpPr>
            <p:cNvPr id="112673" name="Line 21"/>
            <p:cNvSpPr/>
            <p:nvPr/>
          </p:nvSpPr>
          <p:spPr>
            <a:xfrm>
              <a:off x="2928" y="2265"/>
              <a:ext cx="288" cy="240"/>
            </a:xfrm>
            <a:prstGeom prst="line">
              <a:avLst/>
            </a:prstGeom>
            <a:ln w="25400" cap="flat" cmpd="sng">
              <a:solidFill>
                <a:schemeClr val="tx2"/>
              </a:solidFill>
              <a:prstDash val="solid"/>
              <a:headEnd type="none" w="med" len="med"/>
              <a:tailEnd type="none" w="med" len="med"/>
            </a:ln>
          </p:spPr>
        </p:sp>
      </p:grpSp>
      <p:grpSp>
        <p:nvGrpSpPr>
          <p:cNvPr id="4" name="Group 22"/>
          <p:cNvGrpSpPr/>
          <p:nvPr/>
        </p:nvGrpSpPr>
        <p:grpSpPr>
          <a:xfrm>
            <a:off x="3124200" y="3276600"/>
            <a:ext cx="477838" cy="808038"/>
            <a:chOff x="1968" y="2313"/>
            <a:chExt cx="301" cy="509"/>
          </a:xfrm>
        </p:grpSpPr>
        <p:sp>
          <p:nvSpPr>
            <p:cNvPr id="112666" name="Rectangle 23"/>
            <p:cNvSpPr/>
            <p:nvPr/>
          </p:nvSpPr>
          <p:spPr>
            <a:xfrm>
              <a:off x="1968" y="2457"/>
              <a:ext cx="301"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3200" dirty="0">
                  <a:solidFill>
                    <a:srgbClr val="FF6600"/>
                  </a:solidFill>
                  <a:latin typeface="Times New Roman" panose="02020603050405020304" pitchFamily="18" charset="0"/>
                </a:rPr>
                <a:t>C</a:t>
              </a:r>
            </a:p>
          </p:txBody>
        </p:sp>
        <p:sp>
          <p:nvSpPr>
            <p:cNvPr id="112667" name="Line 24"/>
            <p:cNvSpPr/>
            <p:nvPr/>
          </p:nvSpPr>
          <p:spPr>
            <a:xfrm>
              <a:off x="1968" y="2313"/>
              <a:ext cx="96" cy="240"/>
            </a:xfrm>
            <a:prstGeom prst="line">
              <a:avLst/>
            </a:prstGeom>
            <a:ln w="25400" cap="flat" cmpd="sng">
              <a:solidFill>
                <a:schemeClr val="tx2"/>
              </a:solidFill>
              <a:prstDash val="solid"/>
              <a:headEnd type="none" w="med" len="med"/>
              <a:tailEnd type="none" w="med" len="med"/>
            </a:ln>
          </p:spPr>
        </p:sp>
      </p:grpSp>
      <p:grpSp>
        <p:nvGrpSpPr>
          <p:cNvPr id="5" name="Group 25"/>
          <p:cNvGrpSpPr/>
          <p:nvPr/>
        </p:nvGrpSpPr>
        <p:grpSpPr>
          <a:xfrm>
            <a:off x="2743200" y="3948113"/>
            <a:ext cx="1257300" cy="731837"/>
            <a:chOff x="1728" y="2736"/>
            <a:chExt cx="792" cy="461"/>
          </a:xfrm>
        </p:grpSpPr>
        <p:sp>
          <p:nvSpPr>
            <p:cNvPr id="112663" name="Rectangle 26"/>
            <p:cNvSpPr/>
            <p:nvPr/>
          </p:nvSpPr>
          <p:spPr>
            <a:xfrm>
              <a:off x="1728" y="2832"/>
              <a:ext cx="792" cy="3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3200" dirty="0">
                  <a:solidFill>
                    <a:srgbClr val="FF6600"/>
                  </a:solidFill>
                  <a:latin typeface="Times New Roman" panose="02020603050405020304" pitchFamily="18" charset="0"/>
                </a:rPr>
                <a:t>D     E</a:t>
              </a:r>
            </a:p>
          </p:txBody>
        </p:sp>
        <p:sp>
          <p:nvSpPr>
            <p:cNvPr id="112664" name="Line 27"/>
            <p:cNvSpPr/>
            <p:nvPr/>
          </p:nvSpPr>
          <p:spPr>
            <a:xfrm flipH="1">
              <a:off x="1824" y="2736"/>
              <a:ext cx="240" cy="192"/>
            </a:xfrm>
            <a:prstGeom prst="line">
              <a:avLst/>
            </a:prstGeom>
            <a:ln w="25400" cap="flat" cmpd="sng">
              <a:solidFill>
                <a:schemeClr val="tx2"/>
              </a:solidFill>
              <a:prstDash val="solid"/>
              <a:headEnd type="none" w="med" len="med"/>
              <a:tailEnd type="none" w="med" len="med"/>
            </a:ln>
          </p:spPr>
        </p:sp>
        <p:sp>
          <p:nvSpPr>
            <p:cNvPr id="112665" name="Line 28"/>
            <p:cNvSpPr/>
            <p:nvPr/>
          </p:nvSpPr>
          <p:spPr>
            <a:xfrm>
              <a:off x="2208" y="2745"/>
              <a:ext cx="144" cy="192"/>
            </a:xfrm>
            <a:prstGeom prst="line">
              <a:avLst/>
            </a:prstGeom>
            <a:ln w="25400" cap="flat" cmpd="sng">
              <a:solidFill>
                <a:schemeClr val="tx2"/>
              </a:solidFill>
              <a:prstDash val="solid"/>
              <a:headEnd type="none" w="med" len="med"/>
              <a:tailEnd type="none" w="med" len="med"/>
            </a:ln>
          </p:spPr>
        </p:sp>
      </p:grpSp>
      <p:sp>
        <p:nvSpPr>
          <p:cNvPr id="195613" name="Rectangle 29"/>
          <p:cNvSpPr/>
          <p:nvPr/>
        </p:nvSpPr>
        <p:spPr>
          <a:xfrm>
            <a:off x="4343400" y="838200"/>
            <a:ext cx="363538" cy="519113"/>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800" dirty="0">
                <a:solidFill>
                  <a:srgbClr val="CC9900"/>
                </a:solidFill>
                <a:latin typeface="Times New Roman" panose="02020603050405020304" pitchFamily="18" charset="0"/>
              </a:rPr>
              <a:t>A</a:t>
            </a:r>
          </a:p>
        </p:txBody>
      </p:sp>
      <p:sp>
        <p:nvSpPr>
          <p:cNvPr id="195614" name="Rectangle 30"/>
          <p:cNvSpPr/>
          <p:nvPr/>
        </p:nvSpPr>
        <p:spPr>
          <a:xfrm>
            <a:off x="2971800" y="838200"/>
            <a:ext cx="420688" cy="519113"/>
          </a:xfrm>
          <a:prstGeom prst="rect">
            <a:avLst/>
          </a:prstGeom>
          <a:solidFill>
            <a:schemeClr val="bg1"/>
          </a:solid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800" dirty="0">
                <a:solidFill>
                  <a:srgbClr val="996600"/>
                </a:solidFill>
                <a:latin typeface="Times New Roman" panose="02020603050405020304" pitchFamily="18" charset="0"/>
              </a:rPr>
              <a:t>B</a:t>
            </a:r>
          </a:p>
        </p:txBody>
      </p:sp>
      <p:sp>
        <p:nvSpPr>
          <p:cNvPr id="195615" name="Rectangle 31"/>
          <p:cNvSpPr/>
          <p:nvPr/>
        </p:nvSpPr>
        <p:spPr>
          <a:xfrm>
            <a:off x="3998913" y="1462088"/>
            <a:ext cx="420687" cy="519112"/>
          </a:xfrm>
          <a:prstGeom prst="rect">
            <a:avLst/>
          </a:prstGeom>
          <a:solidFill>
            <a:schemeClr val="bg1"/>
          </a:solid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800" dirty="0">
                <a:solidFill>
                  <a:srgbClr val="996600"/>
                </a:solidFill>
                <a:latin typeface="Times New Roman" panose="02020603050405020304" pitchFamily="18" charset="0"/>
              </a:rPr>
              <a:t>B</a:t>
            </a:r>
          </a:p>
        </p:txBody>
      </p:sp>
      <p:sp>
        <p:nvSpPr>
          <p:cNvPr id="195616" name="Rectangle 32"/>
          <p:cNvSpPr/>
          <p:nvPr/>
        </p:nvSpPr>
        <p:spPr>
          <a:xfrm>
            <a:off x="5334000" y="1462088"/>
            <a:ext cx="457200" cy="519112"/>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Pct val="100000"/>
              <a:buNone/>
            </a:pPr>
            <a:r>
              <a:rPr lang="en-US" altLang="zh-CN" sz="2800" dirty="0">
                <a:solidFill>
                  <a:srgbClr val="CC9900"/>
                </a:solidFill>
                <a:latin typeface="Times New Roman" panose="02020603050405020304" pitchFamily="18" charset="0"/>
              </a:rPr>
              <a:t>A</a:t>
            </a:r>
          </a:p>
        </p:txBody>
      </p:sp>
      <p:sp>
        <p:nvSpPr>
          <p:cNvPr id="195617" name="Line 33"/>
          <p:cNvSpPr/>
          <p:nvPr/>
        </p:nvSpPr>
        <p:spPr>
          <a:xfrm>
            <a:off x="3048000" y="1981200"/>
            <a:ext cx="914400" cy="0"/>
          </a:xfrm>
          <a:prstGeom prst="line">
            <a:avLst/>
          </a:prstGeom>
          <a:ln w="22225" cap="flat" cmpd="sng">
            <a:solidFill>
              <a:srgbClr val="00FF00"/>
            </a:solidFill>
            <a:prstDash val="solid"/>
            <a:headEnd type="none" w="med" len="med"/>
            <a:tailEnd type="none" w="med" len="med"/>
          </a:ln>
        </p:spPr>
      </p:sp>
      <p:sp>
        <p:nvSpPr>
          <p:cNvPr id="195618" name="Rectangle 34"/>
          <p:cNvSpPr/>
          <p:nvPr/>
        </p:nvSpPr>
        <p:spPr>
          <a:xfrm>
            <a:off x="3657600" y="1447800"/>
            <a:ext cx="441325" cy="519113"/>
          </a:xfrm>
          <a:prstGeom prst="rect">
            <a:avLst/>
          </a:prstGeom>
          <a:solidFill>
            <a:schemeClr val="bg1"/>
          </a:solid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800" dirty="0">
                <a:solidFill>
                  <a:srgbClr val="66FF33"/>
                </a:solidFill>
                <a:latin typeface="Times New Roman" panose="02020603050405020304" pitchFamily="18" charset="0"/>
              </a:rPr>
              <a:t>C</a:t>
            </a:r>
          </a:p>
        </p:txBody>
      </p:sp>
      <p:sp>
        <p:nvSpPr>
          <p:cNvPr id="195619" name="Rectangle 35"/>
          <p:cNvSpPr/>
          <p:nvPr/>
        </p:nvSpPr>
        <p:spPr>
          <a:xfrm>
            <a:off x="3673475" y="838200"/>
            <a:ext cx="441325" cy="5191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800" dirty="0">
                <a:solidFill>
                  <a:srgbClr val="66FF33"/>
                </a:solidFill>
                <a:latin typeface="Times New Roman" panose="02020603050405020304" pitchFamily="18" charset="0"/>
              </a:rPr>
              <a:t>C</a:t>
            </a:r>
          </a:p>
        </p:txBody>
      </p:sp>
      <p:sp>
        <p:nvSpPr>
          <p:cNvPr id="195620" name="Rectangle 36"/>
          <p:cNvSpPr/>
          <p:nvPr/>
        </p:nvSpPr>
        <p:spPr>
          <a:xfrm>
            <a:off x="3306763" y="838200"/>
            <a:ext cx="1112837" cy="519113"/>
          </a:xfrm>
          <a:prstGeom prst="rect">
            <a:avLst/>
          </a:prstGeom>
          <a:solidFill>
            <a:schemeClr val="bg1"/>
          </a:solid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800" dirty="0">
                <a:solidFill>
                  <a:srgbClr val="FF33CC"/>
                </a:solidFill>
                <a:latin typeface="Times New Roman" panose="02020603050405020304" pitchFamily="18" charset="0"/>
              </a:rPr>
              <a:t>D</a:t>
            </a:r>
            <a:r>
              <a:rPr lang="en-US" altLang="zh-CN" sz="2800" dirty="0">
                <a:solidFill>
                  <a:srgbClr val="000000"/>
                </a:solidFill>
                <a:latin typeface="Times New Roman" panose="02020603050405020304" pitchFamily="18" charset="0"/>
              </a:rPr>
              <a:t> </a:t>
            </a:r>
            <a:r>
              <a:rPr lang="en-US" altLang="zh-CN" sz="2800" dirty="0">
                <a:solidFill>
                  <a:srgbClr val="66FF33"/>
                </a:solidFill>
                <a:latin typeface="Times New Roman" panose="02020603050405020304" pitchFamily="18" charset="0"/>
              </a:rPr>
              <a:t>C</a:t>
            </a:r>
            <a:r>
              <a:rPr lang="en-US" altLang="zh-CN" sz="2800" dirty="0">
                <a:solidFill>
                  <a:srgbClr val="000000"/>
                </a:solidFill>
                <a:latin typeface="Times New Roman" panose="02020603050405020304" pitchFamily="18" charset="0"/>
              </a:rPr>
              <a:t> </a:t>
            </a:r>
            <a:r>
              <a:rPr lang="en-US" altLang="zh-CN" sz="2800" dirty="0">
                <a:solidFill>
                  <a:srgbClr val="FF33CC"/>
                </a:solidFill>
                <a:latin typeface="Times New Roman" panose="02020603050405020304" pitchFamily="18" charset="0"/>
              </a:rPr>
              <a:t>E</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5616"/>
                                        </p:tgtEl>
                                        <p:attrNameLst>
                                          <p:attrName>style.visibility</p:attrName>
                                        </p:attrNameLst>
                                      </p:cBhvr>
                                      <p:to>
                                        <p:strVal val="visible"/>
                                      </p:to>
                                    </p:set>
                                    <p:anim calcmode="lin" valueType="num">
                                      <p:cBhvr additive="base">
                                        <p:cTn id="7" dur="500" fill="hold"/>
                                        <p:tgtEl>
                                          <p:spTgt spid="195616"/>
                                        </p:tgtEl>
                                        <p:attrNameLst>
                                          <p:attrName>ppt_x</p:attrName>
                                        </p:attrNameLst>
                                      </p:cBhvr>
                                      <p:tavLst>
                                        <p:tav tm="0">
                                          <p:val>
                                            <p:strVal val="1+#ppt_w/2"/>
                                          </p:val>
                                        </p:tav>
                                        <p:tav tm="100000">
                                          <p:val>
                                            <p:strVal val="#ppt_x"/>
                                          </p:val>
                                        </p:tav>
                                      </p:tavLst>
                                    </p:anim>
                                    <p:anim calcmode="lin" valueType="num">
                                      <p:cBhvr additive="base">
                                        <p:cTn id="8" dur="500" fill="hold"/>
                                        <p:tgtEl>
                                          <p:spTgt spid="1956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9559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956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95588"/>
                                        </p:tgtEl>
                                        <p:attrNameLst>
                                          <p:attrName>style.visibility</p:attrName>
                                        </p:attrNameLst>
                                      </p:cBhvr>
                                      <p:to>
                                        <p:strVal val="visible"/>
                                      </p:to>
                                    </p:set>
                                    <p:animEffect transition="in" filter="wipe(right)">
                                      <p:cBhvr>
                                        <p:cTn id="21" dur="500"/>
                                        <p:tgtEl>
                                          <p:spTgt spid="19558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5590"/>
                                        </p:tgtEl>
                                        <p:attrNameLst>
                                          <p:attrName>style.visibility</p:attrName>
                                        </p:attrNameLst>
                                      </p:cBhvr>
                                      <p:to>
                                        <p:strVal val="visible"/>
                                      </p:to>
                                    </p:set>
                                    <p:animEffect transition="in" filter="wipe(left)">
                                      <p:cBhvr>
                                        <p:cTn id="26" dur="500"/>
                                        <p:tgtEl>
                                          <p:spTgt spid="19559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lt">
                                    <p:tmAbs val="75"/>
                                  </p:iterate>
                                  <p:childTnLst>
                                    <p:set>
                                      <p:cBhvr>
                                        <p:cTn id="30" dur="1" fill="hold">
                                          <p:stCondLst>
                                            <p:cond delay="74"/>
                                          </p:stCondLst>
                                        </p:cTn>
                                        <p:tgtEl>
                                          <p:spTgt spid="195592"/>
                                        </p:tgtEl>
                                        <p:attrNameLst>
                                          <p:attrName>style.visibility</p:attrName>
                                        </p:attrNameLst>
                                      </p:cBhvr>
                                      <p:to>
                                        <p:strVal val="visible"/>
                                      </p:to>
                                    </p:set>
                                  </p:childTnLst>
                                </p:cTn>
                              </p:par>
                            </p:childTnLst>
                          </p:cTn>
                        </p:par>
                        <p:par>
                          <p:cTn id="31" fill="hold">
                            <p:stCondLst>
                              <p:cond delay="675"/>
                            </p:stCondLst>
                            <p:childTnLst>
                              <p:par>
                                <p:cTn id="32" presetID="1" presetClass="entr" presetSubtype="0" fill="hold" grpId="0" nodeType="afterEffect">
                                  <p:stCondLst>
                                    <p:cond delay="0"/>
                                  </p:stCondLst>
                                  <p:iterate type="lt">
                                    <p:tmAbs val="75"/>
                                  </p:iterate>
                                  <p:childTnLst>
                                    <p:set>
                                      <p:cBhvr>
                                        <p:cTn id="33" dur="1" fill="hold">
                                          <p:stCondLst>
                                            <p:cond delay="74"/>
                                          </p:stCondLst>
                                        </p:cTn>
                                        <p:tgtEl>
                                          <p:spTgt spid="19559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95589"/>
                                        </p:tgtEl>
                                        <p:attrNameLst>
                                          <p:attrName>style.visibility</p:attrName>
                                        </p:attrNameLst>
                                      </p:cBhvr>
                                      <p:to>
                                        <p:strVal val="visible"/>
                                      </p:to>
                                    </p:set>
                                    <p:animEffect transition="in" filter="wipe(left)">
                                      <p:cBhvr>
                                        <p:cTn id="38" dur="500"/>
                                        <p:tgtEl>
                                          <p:spTgt spid="19558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56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up)">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9561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95591"/>
                                        </p:tgtEl>
                                        <p:attrNameLst>
                                          <p:attrName>style.visibility</p:attrName>
                                        </p:attrNameLst>
                                      </p:cBhvr>
                                      <p:to>
                                        <p:strVal val="visible"/>
                                      </p:to>
                                    </p:set>
                                    <p:animEffect transition="in" filter="wipe(left)">
                                      <p:cBhvr>
                                        <p:cTn id="56" dur="500"/>
                                        <p:tgtEl>
                                          <p:spTgt spid="195591"/>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iterate type="lt">
                                    <p:tmAbs val="75"/>
                                  </p:iterate>
                                  <p:childTnLst>
                                    <p:set>
                                      <p:cBhvr>
                                        <p:cTn id="60" dur="1" fill="hold">
                                          <p:stCondLst>
                                            <p:cond delay="74"/>
                                          </p:stCondLst>
                                        </p:cTn>
                                        <p:tgtEl>
                                          <p:spTgt spid="19559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95617"/>
                                        </p:tgtEl>
                                        <p:attrNameLst>
                                          <p:attrName>style.visibility</p:attrName>
                                        </p:attrNameLst>
                                      </p:cBhvr>
                                      <p:to>
                                        <p:strVal val="visible"/>
                                      </p:to>
                                    </p:set>
                                    <p:animEffect transition="in" filter="wipe(left)">
                                      <p:cBhvr>
                                        <p:cTn id="65" dur="500"/>
                                        <p:tgtEl>
                                          <p:spTgt spid="195617"/>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1956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wipe(up)">
                                      <p:cBhvr>
                                        <p:cTn id="74" dur="500"/>
                                        <p:tgtEl>
                                          <p:spTgt spid="4"/>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956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9562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wipe(up)">
                                      <p:cBhvr>
                                        <p:cTn id="87" dur="500"/>
                                        <p:tgtEl>
                                          <p:spTgt spid="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nodeType="clickEffect">
                                  <p:stCondLst>
                                    <p:cond delay="0"/>
                                  </p:stCondLst>
                                  <p:childTnLst>
                                    <p:set>
                                      <p:cBhvr>
                                        <p:cTn id="91" dur="1" fill="hold">
                                          <p:stCondLst>
                                            <p:cond delay="0"/>
                                          </p:stCondLst>
                                        </p:cTn>
                                        <p:tgtEl>
                                          <p:spTgt spid="3"/>
                                        </p:tgtEl>
                                        <p:attrNameLst>
                                          <p:attrName>style.visibility</p:attrName>
                                        </p:attrNameLst>
                                      </p:cBhvr>
                                      <p:to>
                                        <p:strVal val="visible"/>
                                      </p:to>
                                    </p:set>
                                    <p:animEffect transition="in" filter="wipe(up)">
                                      <p:cBhvr>
                                        <p:cTn id="9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2" grpId="0"/>
      <p:bldP spid="195593" grpId="0"/>
      <p:bldP spid="195594" grpId="0"/>
      <p:bldP spid="195595" grpId="0" animBg="1"/>
      <p:bldP spid="195613" grpId="0" animBg="1"/>
      <p:bldP spid="195614" grpId="0" animBg="1"/>
      <p:bldP spid="195615" grpId="0" animBg="1"/>
      <p:bldP spid="195616" grpId="0" animBg="1"/>
      <p:bldP spid="195618" grpId="0" animBg="1"/>
      <p:bldP spid="195619" grpId="0"/>
      <p:bldP spid="1956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矩形 3"/>
          <p:cNvSpPr/>
          <p:nvPr/>
        </p:nvSpPr>
        <p:spPr>
          <a:xfrm>
            <a:off x="522288" y="1493838"/>
            <a:ext cx="8307387" cy="1920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zh-CN" sz="4000" b="0" dirty="0">
                <a:solidFill>
                  <a:srgbClr val="000000"/>
                </a:solidFill>
              </a:rPr>
              <a:t>二叉树的后序遍历序列为</a:t>
            </a:r>
            <a:r>
              <a:rPr lang="en-US" altLang="zh-CN" sz="4000" b="0" dirty="0">
                <a:solidFill>
                  <a:srgbClr val="000000"/>
                </a:solidFill>
              </a:rPr>
              <a:t>GDBHEIFAC, </a:t>
            </a:r>
            <a:r>
              <a:rPr lang="zh-CN" altLang="zh-CN" sz="4000" b="0" dirty="0">
                <a:solidFill>
                  <a:srgbClr val="000000"/>
                </a:solidFill>
              </a:rPr>
              <a:t>中序遍历序列为</a:t>
            </a:r>
            <a:r>
              <a:rPr lang="en-US" altLang="zh-CN" sz="4000" b="0" dirty="0">
                <a:solidFill>
                  <a:srgbClr val="000000"/>
                </a:solidFill>
              </a:rPr>
              <a:t>DGBHCEAFI</a:t>
            </a:r>
            <a:r>
              <a:rPr lang="zh-CN" altLang="en-US" sz="4000" b="0" dirty="0">
                <a:solidFill>
                  <a:srgbClr val="000000"/>
                </a:solidFill>
              </a:rPr>
              <a:t>，请画出这颗二叉树。</a:t>
            </a:r>
          </a:p>
        </p:txBody>
      </p:sp>
      <p:sp>
        <p:nvSpPr>
          <p:cNvPr id="113667" name="Text Box 72"/>
          <p:cNvSpPr txBox="1"/>
          <p:nvPr/>
        </p:nvSpPr>
        <p:spPr>
          <a:xfrm>
            <a:off x="477838" y="325438"/>
            <a:ext cx="2954337" cy="9239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5400" b="0" dirty="0">
                <a:solidFill>
                  <a:srgbClr val="FF3300"/>
                </a:solidFill>
                <a:latin typeface="Times New Roman" panose="02020603050405020304" pitchFamily="18" charset="0"/>
                <a:ea typeface="隶书" panose="02010509060101010101" pitchFamily="49" charset="-122"/>
              </a:rPr>
              <a:t>课堂练习</a:t>
            </a:r>
          </a:p>
        </p:txBody>
      </p:sp>
      <p:sp>
        <p:nvSpPr>
          <p:cNvPr id="2" name="右箭头 1">
            <a:hlinkClick r:id="rId2" action="ppaction://hlinksldjump"/>
          </p:cNvPr>
          <p:cNvSpPr/>
          <p:nvPr/>
        </p:nvSpPr>
        <p:spPr>
          <a:xfrm>
            <a:off x="7512685" y="6322695"/>
            <a:ext cx="607695" cy="415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p:cNvSpPr>
          <p:nvPr>
            <p:ph idx="1"/>
          </p:nvPr>
        </p:nvSpPr>
        <p:spPr>
          <a:xfrm>
            <a:off x="0" y="233363"/>
            <a:ext cx="5670550" cy="779462"/>
          </a:xfrm>
        </p:spPr>
        <p:txBody>
          <a:bodyPr vert="horz" wrap="square" lIns="91440" tIns="45720" rIns="91440" bIns="45720" anchor="t"/>
          <a:lstStyle/>
          <a:p>
            <a:pPr lvl="1">
              <a:buNone/>
            </a:pPr>
            <a:r>
              <a:rPr lang="zh-CN" altLang="en-US" sz="4000" dirty="0"/>
              <a:t>二叉树遍历</a:t>
            </a:r>
          </a:p>
        </p:txBody>
      </p:sp>
      <p:sp>
        <p:nvSpPr>
          <p:cNvPr id="162827" name="Rectangle 11"/>
          <p:cNvSpPr>
            <a:spLocks noRot="1" noChangeArrowheads="1"/>
          </p:cNvSpPr>
          <p:nvPr/>
        </p:nvSpPr>
        <p:spPr bwMode="auto">
          <a:xfrm>
            <a:off x="-565150" y="1265238"/>
            <a:ext cx="9531350" cy="4421188"/>
          </a:xfrm>
          <a:prstGeom prst="rect">
            <a:avLst/>
          </a:prstGeom>
          <a:noFill/>
          <a:ln w="9525">
            <a:noFill/>
            <a:miter lim="800000"/>
          </a:ln>
          <a:effectLst/>
        </p:spPr>
        <p:txBody>
          <a:bodyPr/>
          <a:lstStyle/>
          <a:p>
            <a:pPr marL="1143000" marR="0" lvl="2" indent="-228600" algn="l" defTabSz="914400" rtl="0" eaLnBrk="1" fontAlgn="base" latinLnBrk="0" hangingPunct="1">
              <a:lnSpc>
                <a:spcPct val="100000"/>
              </a:lnSpc>
              <a:spcBef>
                <a:spcPct val="20000"/>
              </a:spcBef>
              <a:spcAft>
                <a:spcPct val="0"/>
              </a:spcAft>
              <a:buClr>
                <a:srgbClr val="006633"/>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方法</a:t>
            </a:r>
          </a:p>
          <a:p>
            <a:pPr marL="1600200" marR="0" lvl="3" indent="-228600" algn="l" defTabSz="914400" rtl="0" eaLnBrk="1" fontAlgn="base" latinLnBrk="0" hangingPunct="1">
              <a:lnSpc>
                <a:spcPct val="100000"/>
              </a:lnSpc>
              <a:spcBef>
                <a:spcPct val="20000"/>
              </a:spcBef>
              <a:spcAft>
                <a:spcPct val="0"/>
              </a:spcAft>
              <a:buClr>
                <a:srgbClr val="3B812F"/>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先序遍历：</a:t>
            </a:r>
            <a:r>
              <a:rPr kumimoji="0" lang="zh-CN" altLang="en-US" sz="28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先访问根结点</a:t>
            </a:r>
            <a:r>
              <a:rPr kumimoji="0" lang="en-US" altLang="zh-CN" sz="28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然后分别先序遍历左子</a:t>
            </a:r>
          </a:p>
          <a:p>
            <a:pPr marL="1600200" marR="0" lvl="3" indent="-228600" algn="l" defTabSz="914400" rtl="0" eaLnBrk="1" fontAlgn="base" latinLnBrk="0" hangingPunct="1">
              <a:lnSpc>
                <a:spcPct val="100000"/>
              </a:lnSpc>
              <a:spcBef>
                <a:spcPct val="20000"/>
              </a:spcBef>
              <a:spcAft>
                <a:spcPct val="0"/>
              </a:spcAft>
              <a:buClr>
                <a:srgbClr val="3B812F"/>
              </a:buClr>
              <a:buSzPct val="70000"/>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树、右子树</a:t>
            </a:r>
          </a:p>
          <a:p>
            <a:pPr marL="1600200" marR="0" lvl="3" indent="-228600" algn="l" defTabSz="914400" rtl="0" eaLnBrk="1" fontAlgn="base" latinLnBrk="0" hangingPunct="1">
              <a:lnSpc>
                <a:spcPct val="100000"/>
              </a:lnSpc>
              <a:spcBef>
                <a:spcPct val="20000"/>
              </a:spcBef>
              <a:spcAft>
                <a:spcPct val="0"/>
              </a:spcAft>
              <a:buClr>
                <a:srgbClr val="3B812F"/>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中序遍历：</a:t>
            </a:r>
            <a:r>
              <a:rPr kumimoji="0" lang="zh-CN" altLang="en-US" sz="28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先中序遍历左子树，然后访问根结</a:t>
            </a:r>
          </a:p>
          <a:p>
            <a:pPr marL="1600200" marR="0" lvl="3" indent="-228600" algn="l" defTabSz="914400" rtl="0" eaLnBrk="1" fontAlgn="base" latinLnBrk="0" hangingPunct="1">
              <a:lnSpc>
                <a:spcPct val="100000"/>
              </a:lnSpc>
              <a:spcBef>
                <a:spcPct val="20000"/>
              </a:spcBef>
              <a:spcAft>
                <a:spcPct val="0"/>
              </a:spcAft>
              <a:buClr>
                <a:srgbClr val="3B812F"/>
              </a:buClr>
              <a:buSzPct val="70000"/>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点，最后中序遍历右子树</a:t>
            </a:r>
          </a:p>
          <a:p>
            <a:pPr marL="1600200" marR="0" lvl="3" indent="-228600" algn="l" defTabSz="914400" rtl="0" eaLnBrk="1" fontAlgn="base" latinLnBrk="0" hangingPunct="1">
              <a:lnSpc>
                <a:spcPct val="100000"/>
              </a:lnSpc>
              <a:spcBef>
                <a:spcPct val="20000"/>
              </a:spcBef>
              <a:spcAft>
                <a:spcPct val="0"/>
              </a:spcAft>
              <a:buClr>
                <a:srgbClr val="3B812F"/>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rgbClr val="FF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后序遍历：</a:t>
            </a:r>
            <a:r>
              <a:rPr kumimoji="0" lang="zh-CN" altLang="en-US" sz="28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先后序遍历左、右子树，然后访问根</a:t>
            </a:r>
          </a:p>
          <a:p>
            <a:pPr marL="1600200" marR="0" lvl="3" indent="-228600" algn="l" defTabSz="914400" rtl="0" eaLnBrk="1" fontAlgn="base" latinLnBrk="0" hangingPunct="1">
              <a:lnSpc>
                <a:spcPct val="100000"/>
              </a:lnSpc>
              <a:spcBef>
                <a:spcPct val="20000"/>
              </a:spcBef>
              <a:spcAft>
                <a:spcPct val="0"/>
              </a:spcAft>
              <a:buClr>
                <a:srgbClr val="3B812F"/>
              </a:buClr>
              <a:buSzPct val="70000"/>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                      </a:t>
            </a:r>
          </a:p>
        </p:txBody>
      </p:sp>
      <p:grpSp>
        <p:nvGrpSpPr>
          <p:cNvPr id="108548" name="Group 13"/>
          <p:cNvGrpSpPr/>
          <p:nvPr/>
        </p:nvGrpSpPr>
        <p:grpSpPr>
          <a:xfrm>
            <a:off x="2770188" y="4462463"/>
            <a:ext cx="2835275" cy="1870075"/>
            <a:chOff x="4290" y="2773"/>
            <a:chExt cx="1002" cy="844"/>
          </a:xfrm>
        </p:grpSpPr>
        <p:sp>
          <p:nvSpPr>
            <p:cNvPr id="108549" name="Oval 14"/>
            <p:cNvSpPr/>
            <p:nvPr/>
          </p:nvSpPr>
          <p:spPr>
            <a:xfrm>
              <a:off x="4614" y="2773"/>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b="0" dirty="0">
                  <a:solidFill>
                    <a:srgbClr val="000000"/>
                  </a:solidFill>
                  <a:latin typeface="Times New Roman" panose="02020603050405020304" pitchFamily="18" charset="0"/>
                </a:rPr>
                <a:t>D</a:t>
              </a:r>
            </a:p>
          </p:txBody>
        </p:sp>
        <p:sp>
          <p:nvSpPr>
            <p:cNvPr id="108550" name="Oval 15"/>
            <p:cNvSpPr/>
            <p:nvPr/>
          </p:nvSpPr>
          <p:spPr>
            <a:xfrm>
              <a:off x="4290" y="3325"/>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b="0" dirty="0">
                  <a:solidFill>
                    <a:srgbClr val="000000"/>
                  </a:solidFill>
                  <a:latin typeface="Times New Roman" panose="02020603050405020304" pitchFamily="18" charset="0"/>
                </a:rPr>
                <a:t>L</a:t>
              </a:r>
            </a:p>
          </p:txBody>
        </p:sp>
        <p:sp>
          <p:nvSpPr>
            <p:cNvPr id="108551" name="Oval 16"/>
            <p:cNvSpPr/>
            <p:nvPr/>
          </p:nvSpPr>
          <p:spPr>
            <a:xfrm>
              <a:off x="5002" y="3325"/>
              <a:ext cx="290" cy="29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b="0" dirty="0">
                  <a:solidFill>
                    <a:srgbClr val="000000"/>
                  </a:solidFill>
                  <a:latin typeface="Times New Roman" panose="02020603050405020304" pitchFamily="18" charset="0"/>
                </a:rPr>
                <a:t>R</a:t>
              </a:r>
            </a:p>
          </p:txBody>
        </p:sp>
        <p:sp>
          <p:nvSpPr>
            <p:cNvPr id="108552" name="Line 17"/>
            <p:cNvSpPr/>
            <p:nvPr/>
          </p:nvSpPr>
          <p:spPr>
            <a:xfrm flipH="1">
              <a:off x="4512" y="3044"/>
              <a:ext cx="200" cy="300"/>
            </a:xfrm>
            <a:prstGeom prst="line">
              <a:avLst/>
            </a:prstGeom>
            <a:ln w="9525" cap="flat" cmpd="sng">
              <a:solidFill>
                <a:schemeClr val="tx1"/>
              </a:solidFill>
              <a:prstDash val="solid"/>
              <a:headEnd type="none" w="med" len="med"/>
              <a:tailEnd type="none" w="med" len="med"/>
            </a:ln>
          </p:spPr>
        </p:sp>
        <p:sp>
          <p:nvSpPr>
            <p:cNvPr id="108553" name="Line 18"/>
            <p:cNvSpPr/>
            <p:nvPr/>
          </p:nvSpPr>
          <p:spPr>
            <a:xfrm>
              <a:off x="4845" y="3033"/>
              <a:ext cx="289" cy="289"/>
            </a:xfrm>
            <a:prstGeom prst="line">
              <a:avLst/>
            </a:prstGeom>
            <a:ln w="9525" cap="flat" cmpd="sng">
              <a:solidFill>
                <a:schemeClr val="tx1"/>
              </a:solidFill>
              <a:prstDash val="solid"/>
              <a:headEnd type="none" w="med" len="med"/>
              <a:tailEnd type="none" w="med" len="med"/>
            </a:ln>
          </p:spPr>
        </p:sp>
      </p:gr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ctrTitle"/>
          </p:nvPr>
        </p:nvSpPr>
        <p:spPr>
          <a:xfrm>
            <a:off x="0" y="0"/>
            <a:ext cx="91440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rPr>
              <a:t>6.4  </a:t>
            </a:r>
            <a:r>
              <a:rPr kumimoji="0" lang="zh-CN" altLang="en-US" sz="4400" b="1" i="0" u="none" strike="noStrike" kern="0" cap="none" spc="0" normalizeH="0" baseline="0" noProof="0" dirty="0">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rPr>
              <a:t>遍历递归算法（</a:t>
            </a:r>
            <a:r>
              <a:rPr kumimoji="0" lang="en-US" altLang="zh-CN" sz="4400" b="1" i="0" u="none" strike="noStrike" kern="0" cap="none" spc="0" normalizeH="0" baseline="0" noProof="0" dirty="0">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rPr>
              <a:t>1</a:t>
            </a:r>
            <a:r>
              <a:rPr kumimoji="0" lang="zh-CN" altLang="en-US" sz="4400" b="1" i="0" u="none" strike="noStrike" kern="0" cap="none" spc="0" normalizeH="0" baseline="0" noProof="0" dirty="0">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rPr>
              <a:t>）</a:t>
            </a:r>
          </a:p>
        </p:txBody>
      </p:sp>
      <p:sp>
        <p:nvSpPr>
          <p:cNvPr id="408579" name="Text Box 3"/>
          <p:cNvSpPr txBox="1">
            <a:spLocks noChangeArrowheads="1"/>
          </p:cNvSpPr>
          <p:nvPr/>
        </p:nvSpPr>
        <p:spPr bwMode="auto">
          <a:xfrm>
            <a:off x="0" y="838200"/>
            <a:ext cx="9144000" cy="579438"/>
          </a:xfrm>
          <a:prstGeom prst="rect">
            <a:avLst/>
          </a:prstGeom>
          <a:noFill/>
          <a:ln w="9525">
            <a:noFill/>
            <a:miter lim="800000"/>
          </a:ln>
          <a:effectLst/>
        </p:spPr>
        <p:txBody>
          <a:bodyPr>
            <a:spAutoFit/>
          </a:bodyPr>
          <a:lstStyle/>
          <a:p>
            <a:pPr marL="457200" marR="0" indent="-457200" defTabSz="914400" eaLnBrk="1" hangingPunct="1">
              <a:spcBef>
                <a:spcPct val="50000"/>
              </a:spcBef>
              <a:buClrTx/>
              <a:buSzTx/>
              <a:buFontTx/>
              <a:buNone/>
              <a:defRPr/>
            </a:pPr>
            <a:r>
              <a:rPr kumimoji="0" lang="en-US" altLang="zh-CN" sz="3200" b="1" kern="1200" cap="none" spc="0" normalizeH="0" baseline="0" noProof="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1.   </a:t>
            </a:r>
            <a:r>
              <a:rPr kumimoji="0" lang="zh-CN" altLang="en-US" sz="3200" b="1" kern="1200" cap="none" spc="0" normalizeH="0" baseline="0" noProof="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先序遍历</a:t>
            </a:r>
            <a:endParaRPr kumimoji="0" lang="zh-CN" altLang="en-US" kern="1200" cap="none" spc="0" normalizeH="0" baseline="0" noProof="0">
              <a:solidFill>
                <a:srgbClr val="000000"/>
              </a:solidFill>
              <a:latin typeface="Arial" panose="020B0604020202020204" pitchFamily="34" charset="0"/>
              <a:ea typeface="宋体" panose="02010600030101010101" pitchFamily="2" charset="-122"/>
              <a:cs typeface="+mn-cs"/>
            </a:endParaRPr>
          </a:p>
        </p:txBody>
      </p:sp>
      <p:sp>
        <p:nvSpPr>
          <p:cNvPr id="408580" name="Text Box 4"/>
          <p:cNvSpPr txBox="1"/>
          <p:nvPr/>
        </p:nvSpPr>
        <p:spPr>
          <a:xfrm>
            <a:off x="152400" y="1905000"/>
            <a:ext cx="8839200" cy="48942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spcBef>
                <a:spcPct val="50000"/>
              </a:spcBef>
              <a:buClrTx/>
              <a:buSzPct val="100000"/>
              <a:buNone/>
            </a:pPr>
            <a:r>
              <a:rPr lang="en-US" altLang="zh-CN" sz="2400" dirty="0">
                <a:solidFill>
                  <a:srgbClr val="000000"/>
                </a:solidFill>
              </a:rPr>
              <a:t>template</a:t>
            </a:r>
            <a:r>
              <a:rPr lang="en-US" altLang="zh-CN" sz="2400" b="0" dirty="0">
                <a:solidFill>
                  <a:srgbClr val="000000"/>
                </a:solidFill>
              </a:rPr>
              <a:t> &lt;</a:t>
            </a:r>
            <a:r>
              <a:rPr lang="en-US" altLang="zh-CN" sz="2400" dirty="0">
                <a:solidFill>
                  <a:srgbClr val="000000"/>
                </a:solidFill>
              </a:rPr>
              <a:t>class</a:t>
            </a:r>
            <a:r>
              <a:rPr lang="en-US" altLang="zh-CN" sz="2400" b="0" dirty="0">
                <a:solidFill>
                  <a:srgbClr val="000000"/>
                </a:solidFill>
              </a:rPr>
              <a:t> Type&gt; </a:t>
            </a:r>
            <a:r>
              <a:rPr lang="en-US" altLang="zh-CN" sz="2400" dirty="0">
                <a:solidFill>
                  <a:srgbClr val="000000"/>
                </a:solidFill>
              </a:rPr>
              <a:t>void</a:t>
            </a:r>
            <a:r>
              <a:rPr lang="en-US" altLang="zh-CN" sz="2400" b="0" dirty="0">
                <a:solidFill>
                  <a:srgbClr val="000000"/>
                </a:solidFill>
              </a:rPr>
              <a:t> BinaryTree&lt;Type&gt;::</a:t>
            </a:r>
          </a:p>
          <a:p>
            <a:pPr marL="457200" lvl="0" indent="-457200" algn="just" eaLnBrk="1" hangingPunct="1">
              <a:spcBef>
                <a:spcPct val="50000"/>
              </a:spcBef>
              <a:buClrTx/>
              <a:buSzPct val="100000"/>
              <a:buNone/>
            </a:pPr>
            <a:r>
              <a:rPr lang="en-US" altLang="zh-CN" sz="2400" b="0" dirty="0">
                <a:solidFill>
                  <a:srgbClr val="000000"/>
                </a:solidFill>
              </a:rPr>
              <a:t>	PreOrder ( BinTreeNode &lt;Type&gt; *r ) </a:t>
            </a:r>
          </a:p>
          <a:p>
            <a:pPr marL="457200" lvl="0" indent="-457200" algn="just" eaLnBrk="1" hangingPunct="1">
              <a:spcBef>
                <a:spcPct val="50000"/>
              </a:spcBef>
              <a:buClrTx/>
              <a:buSzPct val="100000"/>
              <a:buNone/>
            </a:pPr>
            <a:r>
              <a:rPr lang="en-US" altLang="zh-CN" sz="2400" b="0" dirty="0">
                <a:solidFill>
                  <a:srgbClr val="000000"/>
                </a:solidFill>
              </a:rPr>
              <a:t>{</a:t>
            </a:r>
          </a:p>
          <a:p>
            <a:pPr marL="457200" lvl="0" indent="-457200" algn="just" eaLnBrk="1" hangingPunct="1">
              <a:spcBef>
                <a:spcPct val="50000"/>
              </a:spcBef>
              <a:buClrTx/>
              <a:buSzPct val="100000"/>
              <a:buNone/>
            </a:pPr>
            <a:r>
              <a:rPr lang="en-US" altLang="zh-CN" sz="2400" b="0" dirty="0">
                <a:solidFill>
                  <a:srgbClr val="000000"/>
                </a:solidFill>
              </a:rPr>
              <a:t>   </a:t>
            </a:r>
          </a:p>
          <a:p>
            <a:pPr marL="457200" lvl="0" indent="-457200" algn="just" eaLnBrk="1" hangingPunct="1">
              <a:spcBef>
                <a:spcPct val="50000"/>
              </a:spcBef>
              <a:buClrTx/>
              <a:buSzPct val="100000"/>
              <a:buNone/>
            </a:pPr>
            <a:r>
              <a:rPr lang="en-US" altLang="zh-CN" sz="2400" b="0" dirty="0">
                <a:solidFill>
                  <a:srgbClr val="000000"/>
                </a:solidFill>
              </a:rPr>
              <a:t>       </a:t>
            </a:r>
          </a:p>
          <a:p>
            <a:pPr marL="457200" lvl="0" indent="-457200" algn="just" eaLnBrk="1" hangingPunct="1">
              <a:spcBef>
                <a:spcPct val="50000"/>
              </a:spcBef>
              <a:buClrTx/>
              <a:buSzPct val="100000"/>
              <a:buNone/>
            </a:pPr>
            <a:r>
              <a:rPr lang="en-US" altLang="zh-CN" sz="2400" b="0" dirty="0">
                <a:solidFill>
                  <a:srgbClr val="000000"/>
                </a:solidFill>
              </a:rPr>
              <a:t>       </a:t>
            </a:r>
          </a:p>
          <a:p>
            <a:pPr marL="457200" lvl="0" indent="-457200" algn="just" eaLnBrk="1" hangingPunct="1">
              <a:spcBef>
                <a:spcPct val="50000"/>
              </a:spcBef>
              <a:buClrTx/>
              <a:buSzPct val="100000"/>
              <a:buNone/>
            </a:pPr>
            <a:r>
              <a:rPr lang="en-US" altLang="zh-CN" sz="2400" b="0" dirty="0">
                <a:solidFill>
                  <a:srgbClr val="000000"/>
                </a:solidFill>
              </a:rPr>
              <a:t>       </a:t>
            </a:r>
          </a:p>
          <a:p>
            <a:pPr marL="457200" lvl="0" indent="-457200" algn="just" eaLnBrk="1" hangingPunct="1">
              <a:spcBef>
                <a:spcPct val="50000"/>
              </a:spcBef>
              <a:buClrTx/>
              <a:buSzPct val="100000"/>
              <a:buNone/>
            </a:pPr>
            <a:r>
              <a:rPr lang="en-US" altLang="zh-CN" sz="2400" b="0" dirty="0">
                <a:solidFill>
                  <a:srgbClr val="000000"/>
                </a:solidFill>
              </a:rPr>
              <a:t>    </a:t>
            </a:r>
          </a:p>
          <a:p>
            <a:pPr marL="457200" lvl="0" indent="-457200" algn="just" eaLnBrk="1" hangingPunct="1">
              <a:spcBef>
                <a:spcPct val="50000"/>
              </a:spcBef>
              <a:buClrTx/>
              <a:buSzPct val="100000"/>
              <a:buNone/>
            </a:pPr>
            <a:r>
              <a:rPr lang="en-US" altLang="zh-CN" sz="2400" b="0" dirty="0">
                <a:solidFill>
                  <a:srgbClr val="000000"/>
                </a:solidFill>
              </a:rPr>
              <a:t>}</a:t>
            </a:r>
          </a:p>
        </p:txBody>
      </p:sp>
      <p:sp>
        <p:nvSpPr>
          <p:cNvPr id="408581" name="Text Box 5"/>
          <p:cNvSpPr txBox="1"/>
          <p:nvPr/>
        </p:nvSpPr>
        <p:spPr>
          <a:xfrm>
            <a:off x="5516563" y="2484438"/>
            <a:ext cx="3340100" cy="32305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Pct val="100000"/>
              <a:buNone/>
            </a:pPr>
            <a:r>
              <a:rPr lang="en-US" altLang="zh-CN" sz="2400" b="0" dirty="0">
                <a:solidFill>
                  <a:srgbClr val="000000"/>
                </a:solidFill>
                <a:latin typeface="楷体_GB2312" pitchFamily="49" charset="-122"/>
                <a:ea typeface="楷体_GB2312" pitchFamily="49" charset="-122"/>
              </a:rPr>
              <a:t>		</a:t>
            </a:r>
            <a:r>
              <a:rPr lang="zh-CN" altLang="en-US" sz="2400" dirty="0">
                <a:solidFill>
                  <a:srgbClr val="3B812F"/>
                </a:solidFill>
                <a:latin typeface="楷体_GB2312" pitchFamily="49" charset="-122"/>
                <a:ea typeface="楷体_GB2312" pitchFamily="49" charset="-122"/>
              </a:rPr>
              <a:t>若二叉树为空，遍历结束。否则，</a:t>
            </a:r>
          </a:p>
          <a:p>
            <a:pPr marL="457200" lvl="0" indent="-457200" algn="just" eaLnBrk="1" hangingPunct="1">
              <a:spcBef>
                <a:spcPct val="50000"/>
              </a:spcBef>
              <a:buClrTx/>
              <a:buSzPct val="100000"/>
              <a:buNone/>
            </a:pPr>
            <a:r>
              <a:rPr lang="zh-CN" altLang="en-US" sz="2400" dirty="0">
                <a:solidFill>
                  <a:srgbClr val="3B812F"/>
                </a:solidFill>
                <a:latin typeface="楷体_GB2312" pitchFamily="49" charset="-122"/>
                <a:ea typeface="楷体_GB2312" pitchFamily="49" charset="-122"/>
              </a:rPr>
              <a:t>（</a:t>
            </a:r>
            <a:r>
              <a:rPr lang="en-US" altLang="zh-CN" sz="2400" dirty="0">
                <a:solidFill>
                  <a:srgbClr val="3B812F"/>
                </a:solidFill>
                <a:latin typeface="楷体_GB2312" pitchFamily="49" charset="-122"/>
                <a:ea typeface="楷体_GB2312" pitchFamily="49" charset="-122"/>
              </a:rPr>
              <a:t>1</a:t>
            </a:r>
            <a:r>
              <a:rPr lang="zh-CN" altLang="en-US" sz="2400" dirty="0">
                <a:solidFill>
                  <a:srgbClr val="3B812F"/>
                </a:solidFill>
                <a:latin typeface="楷体_GB2312" pitchFamily="49" charset="-122"/>
                <a:ea typeface="楷体_GB2312" pitchFamily="49" charset="-122"/>
              </a:rPr>
              <a:t>）访问根结点；</a:t>
            </a:r>
          </a:p>
          <a:p>
            <a:pPr marL="457200" lvl="0" indent="-457200" algn="just" eaLnBrk="1" hangingPunct="1">
              <a:spcBef>
                <a:spcPct val="50000"/>
              </a:spcBef>
              <a:buClrTx/>
              <a:buSzPct val="100000"/>
              <a:buNone/>
            </a:pPr>
            <a:r>
              <a:rPr lang="zh-CN" altLang="en-US" sz="2400" dirty="0">
                <a:solidFill>
                  <a:srgbClr val="3B812F"/>
                </a:solidFill>
                <a:latin typeface="楷体_GB2312" pitchFamily="49" charset="-122"/>
                <a:ea typeface="楷体_GB2312" pitchFamily="49" charset="-122"/>
              </a:rPr>
              <a:t>（</a:t>
            </a:r>
            <a:r>
              <a:rPr lang="en-US" altLang="zh-CN" sz="2400" dirty="0">
                <a:solidFill>
                  <a:srgbClr val="3B812F"/>
                </a:solidFill>
                <a:latin typeface="楷体_GB2312" pitchFamily="49" charset="-122"/>
                <a:ea typeface="楷体_GB2312" pitchFamily="49" charset="-122"/>
              </a:rPr>
              <a:t>2</a:t>
            </a:r>
            <a:r>
              <a:rPr lang="zh-CN" altLang="en-US" sz="2400" dirty="0">
                <a:solidFill>
                  <a:srgbClr val="3B812F"/>
                </a:solidFill>
                <a:latin typeface="楷体_GB2312" pitchFamily="49" charset="-122"/>
                <a:ea typeface="楷体_GB2312" pitchFamily="49" charset="-122"/>
              </a:rPr>
              <a:t>）先序遍历根结点的左子树；</a:t>
            </a:r>
          </a:p>
          <a:p>
            <a:pPr marL="457200" lvl="0" indent="-457200" algn="just" eaLnBrk="1" hangingPunct="1">
              <a:spcBef>
                <a:spcPct val="50000"/>
              </a:spcBef>
              <a:buClrTx/>
              <a:buSzPct val="100000"/>
              <a:buNone/>
            </a:pPr>
            <a:r>
              <a:rPr lang="zh-CN" altLang="en-US" sz="2400" dirty="0">
                <a:solidFill>
                  <a:srgbClr val="3B812F"/>
                </a:solidFill>
                <a:latin typeface="楷体_GB2312" pitchFamily="49" charset="-122"/>
                <a:ea typeface="楷体_GB2312" pitchFamily="49" charset="-122"/>
              </a:rPr>
              <a:t>（</a:t>
            </a:r>
            <a:r>
              <a:rPr lang="en-US" altLang="zh-CN" sz="2400" dirty="0">
                <a:solidFill>
                  <a:srgbClr val="3B812F"/>
                </a:solidFill>
                <a:latin typeface="楷体_GB2312" pitchFamily="49" charset="-122"/>
                <a:ea typeface="楷体_GB2312" pitchFamily="49" charset="-122"/>
              </a:rPr>
              <a:t>3</a:t>
            </a:r>
            <a:r>
              <a:rPr lang="zh-CN" altLang="en-US" sz="2400" dirty="0">
                <a:solidFill>
                  <a:srgbClr val="3B812F"/>
                </a:solidFill>
                <a:latin typeface="楷体_GB2312" pitchFamily="49" charset="-122"/>
                <a:ea typeface="楷体_GB2312" pitchFamily="49" charset="-122"/>
              </a:rPr>
              <a:t>）先序遍历根结点的右子树。</a:t>
            </a:r>
          </a:p>
        </p:txBody>
      </p:sp>
      <p:sp>
        <p:nvSpPr>
          <p:cNvPr id="6" name="Text Box 4"/>
          <p:cNvSpPr txBox="1"/>
          <p:nvPr/>
        </p:nvSpPr>
        <p:spPr>
          <a:xfrm>
            <a:off x="179388" y="3487738"/>
            <a:ext cx="5113337" cy="2678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spcBef>
                <a:spcPct val="50000"/>
              </a:spcBef>
              <a:buClrTx/>
              <a:buSzPct val="100000"/>
              <a:buNone/>
            </a:pPr>
            <a:r>
              <a:rPr lang="en-US" altLang="zh-CN" sz="2400" b="0" dirty="0">
                <a:solidFill>
                  <a:srgbClr val="000000"/>
                </a:solidFill>
              </a:rPr>
              <a:t>    </a:t>
            </a:r>
            <a:r>
              <a:rPr lang="en-US" altLang="zh-CN" sz="2400" dirty="0">
                <a:solidFill>
                  <a:srgbClr val="000000"/>
                </a:solidFill>
              </a:rPr>
              <a:t>if </a:t>
            </a:r>
            <a:r>
              <a:rPr lang="en-US" altLang="zh-CN" sz="2400" b="0" dirty="0">
                <a:solidFill>
                  <a:srgbClr val="000000"/>
                </a:solidFill>
              </a:rPr>
              <a:t>( r != </a:t>
            </a:r>
            <a:r>
              <a:rPr lang="en-US" altLang="zh-CN" sz="2400" dirty="0">
                <a:solidFill>
                  <a:srgbClr val="000000"/>
                </a:solidFill>
              </a:rPr>
              <a:t>NULL</a:t>
            </a:r>
            <a:r>
              <a:rPr lang="en-US" altLang="zh-CN" sz="2400" b="0" dirty="0">
                <a:solidFill>
                  <a:srgbClr val="000000"/>
                </a:solidFill>
              </a:rPr>
              <a:t> ) {</a:t>
            </a:r>
          </a:p>
          <a:p>
            <a:pPr marL="457200" lvl="0" indent="-457200" algn="just" eaLnBrk="1" hangingPunct="1">
              <a:spcBef>
                <a:spcPct val="50000"/>
              </a:spcBef>
              <a:buClrTx/>
              <a:buSzPct val="100000"/>
              <a:buNone/>
            </a:pPr>
            <a:endParaRPr lang="en-US" altLang="zh-CN" sz="2400" b="0" dirty="0">
              <a:solidFill>
                <a:srgbClr val="000000"/>
              </a:solidFill>
            </a:endParaRPr>
          </a:p>
          <a:p>
            <a:pPr marL="457200" lvl="0" indent="-457200" algn="just" eaLnBrk="1" hangingPunct="1">
              <a:spcBef>
                <a:spcPct val="50000"/>
              </a:spcBef>
              <a:buClrTx/>
              <a:buSzPct val="100000"/>
              <a:buNone/>
            </a:pPr>
            <a:r>
              <a:rPr lang="en-US" altLang="zh-CN" sz="2400" b="0" dirty="0">
                <a:solidFill>
                  <a:srgbClr val="000000"/>
                </a:solidFill>
              </a:rPr>
              <a:t>      </a:t>
            </a:r>
          </a:p>
          <a:p>
            <a:pPr marL="457200" lvl="0" indent="-457200" algn="just" eaLnBrk="1" hangingPunct="1">
              <a:spcBef>
                <a:spcPct val="50000"/>
              </a:spcBef>
              <a:buClrTx/>
              <a:buSzPct val="100000"/>
              <a:buNone/>
            </a:pPr>
            <a:r>
              <a:rPr lang="en-US" altLang="zh-CN" sz="2400" b="0" dirty="0">
                <a:solidFill>
                  <a:srgbClr val="000000"/>
                </a:solidFill>
              </a:rPr>
              <a:t>      </a:t>
            </a:r>
          </a:p>
          <a:p>
            <a:pPr marL="457200" lvl="0" indent="-457200" algn="just" eaLnBrk="1" hangingPunct="1">
              <a:spcBef>
                <a:spcPct val="50000"/>
              </a:spcBef>
              <a:buClrTx/>
              <a:buSzPct val="100000"/>
              <a:buNone/>
            </a:pPr>
            <a:r>
              <a:rPr lang="en-US" altLang="zh-CN" sz="2400" b="0" dirty="0">
                <a:solidFill>
                  <a:srgbClr val="000000"/>
                </a:solidFill>
              </a:rPr>
              <a:t>          }</a:t>
            </a:r>
          </a:p>
        </p:txBody>
      </p:sp>
      <p:sp>
        <p:nvSpPr>
          <p:cNvPr id="7" name="Text Box 4"/>
          <p:cNvSpPr txBox="1"/>
          <p:nvPr/>
        </p:nvSpPr>
        <p:spPr>
          <a:xfrm>
            <a:off x="250825" y="3924300"/>
            <a:ext cx="5897563"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spcBef>
                <a:spcPct val="50000"/>
              </a:spcBef>
              <a:buClrTx/>
              <a:buSzPct val="100000"/>
              <a:buNone/>
            </a:pPr>
            <a:r>
              <a:rPr lang="en-US" altLang="zh-CN" sz="2400" b="0" dirty="0">
                <a:solidFill>
                  <a:srgbClr val="000000"/>
                </a:solidFill>
              </a:rPr>
              <a:t>       </a:t>
            </a:r>
            <a:r>
              <a:rPr lang="en-US" altLang="zh-CN" sz="2400" dirty="0">
                <a:solidFill>
                  <a:srgbClr val="000000"/>
                </a:solidFill>
              </a:rPr>
              <a:t>cout</a:t>
            </a:r>
            <a:r>
              <a:rPr lang="en-US" altLang="zh-CN" sz="2400" b="0" dirty="0">
                <a:solidFill>
                  <a:srgbClr val="000000"/>
                </a:solidFill>
              </a:rPr>
              <a:t> &lt;&lt; r→GetData( ) &lt;&lt; </a:t>
            </a:r>
            <a:r>
              <a:rPr lang="en-US" altLang="zh-CN" sz="2400" dirty="0">
                <a:solidFill>
                  <a:srgbClr val="000000"/>
                </a:solidFill>
              </a:rPr>
              <a:t>endl</a:t>
            </a:r>
            <a:r>
              <a:rPr lang="en-US" altLang="zh-CN" sz="2400" b="0" dirty="0">
                <a:solidFill>
                  <a:srgbClr val="000000"/>
                </a:solidFill>
              </a:rPr>
              <a:t>;       </a:t>
            </a:r>
          </a:p>
        </p:txBody>
      </p:sp>
      <p:sp>
        <p:nvSpPr>
          <p:cNvPr id="8" name="Text Box 4"/>
          <p:cNvSpPr txBox="1"/>
          <p:nvPr/>
        </p:nvSpPr>
        <p:spPr>
          <a:xfrm>
            <a:off x="684213" y="4508500"/>
            <a:ext cx="4392612"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spcBef>
                <a:spcPct val="50000"/>
              </a:spcBef>
              <a:buClrTx/>
              <a:buSzPct val="100000"/>
              <a:buNone/>
            </a:pPr>
            <a:r>
              <a:rPr lang="en-US" altLang="zh-CN" sz="2400" b="0" dirty="0">
                <a:solidFill>
                  <a:srgbClr val="000000"/>
                </a:solidFill>
              </a:rPr>
              <a:t>PreOrder ( r→GetLeftChild( ) );</a:t>
            </a:r>
          </a:p>
        </p:txBody>
      </p:sp>
      <p:sp>
        <p:nvSpPr>
          <p:cNvPr id="9" name="Text Box 22"/>
          <p:cNvSpPr txBox="1"/>
          <p:nvPr/>
        </p:nvSpPr>
        <p:spPr>
          <a:xfrm>
            <a:off x="2700338" y="836613"/>
            <a:ext cx="4895850" cy="5254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nSpc>
                <a:spcPct val="140000"/>
              </a:lnSpc>
              <a:spcBef>
                <a:spcPct val="0"/>
              </a:spcBef>
              <a:buClrTx/>
              <a:buSzPct val="100000"/>
              <a:buNone/>
            </a:pPr>
            <a:r>
              <a:rPr lang="zh-CN" altLang="en-US" sz="2400" dirty="0">
                <a:solidFill>
                  <a:srgbClr val="FF0000"/>
                </a:solidFill>
                <a:latin typeface="方正姚体" panose="02010601030101010101" pitchFamily="2" charset="-122"/>
                <a:ea typeface="方正姚体" panose="02010601030101010101" pitchFamily="2" charset="-122"/>
              </a:rPr>
              <a:t>思考</a:t>
            </a:r>
            <a:r>
              <a:rPr lang="en-US" altLang="zh-CN" sz="2400" dirty="0">
                <a:solidFill>
                  <a:srgbClr val="FF0000"/>
                </a:solidFill>
                <a:latin typeface="方正姚体" panose="02010601030101010101" pitchFamily="2" charset="-122"/>
                <a:ea typeface="方正姚体" panose="02010601030101010101" pitchFamily="2" charset="-122"/>
              </a:rPr>
              <a:t>1</a:t>
            </a:r>
            <a:r>
              <a:rPr lang="zh-CN" altLang="en-US" sz="2400" dirty="0">
                <a:solidFill>
                  <a:srgbClr val="FF0000"/>
                </a:solidFill>
                <a:latin typeface="方正姚体" panose="02010601030101010101" pitchFamily="2" charset="-122"/>
                <a:ea typeface="方正姚体" panose="02010601030101010101" pitchFamily="2" charset="-122"/>
              </a:rPr>
              <a:t>：“访问”的其他实现？</a:t>
            </a:r>
          </a:p>
        </p:txBody>
      </p:sp>
      <p:sp>
        <p:nvSpPr>
          <p:cNvPr id="10" name="Text Box 4"/>
          <p:cNvSpPr txBox="1"/>
          <p:nvPr/>
        </p:nvSpPr>
        <p:spPr>
          <a:xfrm>
            <a:off x="657225" y="4914900"/>
            <a:ext cx="4814888" cy="460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spcBef>
                <a:spcPct val="50000"/>
              </a:spcBef>
              <a:buClrTx/>
              <a:buSzPct val="100000"/>
              <a:buNone/>
            </a:pPr>
            <a:r>
              <a:rPr lang="en-US" altLang="zh-CN" sz="2400" b="0" dirty="0">
                <a:solidFill>
                  <a:srgbClr val="000000"/>
                </a:solidFill>
              </a:rPr>
              <a:t>PreOrder ( r→GetRightChild( ) );</a:t>
            </a:r>
          </a:p>
        </p:txBody>
      </p:sp>
      <p:sp>
        <p:nvSpPr>
          <p:cNvPr id="11" name="Text Box 22"/>
          <p:cNvSpPr txBox="1"/>
          <p:nvPr/>
        </p:nvSpPr>
        <p:spPr>
          <a:xfrm>
            <a:off x="2700338" y="1450975"/>
            <a:ext cx="6264275" cy="5254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nSpc>
                <a:spcPct val="140000"/>
              </a:lnSpc>
              <a:spcBef>
                <a:spcPct val="0"/>
              </a:spcBef>
              <a:buClrTx/>
              <a:buSzPct val="100000"/>
              <a:buNone/>
            </a:pPr>
            <a:r>
              <a:rPr lang="zh-CN" altLang="en-US" sz="2400" dirty="0">
                <a:solidFill>
                  <a:srgbClr val="FF0000"/>
                </a:solidFill>
                <a:latin typeface="方正姚体" panose="02010601030101010101" pitchFamily="2" charset="-122"/>
                <a:ea typeface="方正姚体" panose="02010601030101010101" pitchFamily="2" charset="-122"/>
              </a:rPr>
              <a:t>思考</a:t>
            </a:r>
            <a:r>
              <a:rPr lang="en-US" altLang="zh-CN" sz="2400" dirty="0">
                <a:solidFill>
                  <a:srgbClr val="FF0000"/>
                </a:solidFill>
                <a:latin typeface="方正姚体" panose="02010601030101010101" pitchFamily="2" charset="-122"/>
                <a:ea typeface="方正姚体" panose="02010601030101010101" pitchFamily="2" charset="-122"/>
              </a:rPr>
              <a:t>2</a:t>
            </a:r>
            <a:r>
              <a:rPr lang="zh-CN" altLang="en-US" sz="2400" dirty="0">
                <a:solidFill>
                  <a:srgbClr val="FF0000"/>
                </a:solidFill>
                <a:latin typeface="方正姚体" panose="02010601030101010101" pitchFamily="2" charset="-122"/>
                <a:ea typeface="方正姚体" panose="02010601030101010101" pitchFamily="2" charset="-122"/>
              </a:rPr>
              <a:t>：递归算法的形式？参数？</a:t>
            </a:r>
          </a:p>
        </p:txBody>
      </p:sp>
      <p:sp>
        <p:nvSpPr>
          <p:cNvPr id="12" name="Text Box 22"/>
          <p:cNvSpPr txBox="1"/>
          <p:nvPr/>
        </p:nvSpPr>
        <p:spPr>
          <a:xfrm>
            <a:off x="566738" y="6248400"/>
            <a:ext cx="4140200" cy="609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nSpc>
                <a:spcPct val="140000"/>
              </a:lnSpc>
              <a:spcBef>
                <a:spcPct val="0"/>
              </a:spcBef>
              <a:buClrTx/>
              <a:buSzPct val="100000"/>
              <a:buNone/>
            </a:pPr>
            <a:r>
              <a:rPr lang="zh-CN" altLang="en-US" sz="2400" dirty="0">
                <a:solidFill>
                  <a:srgbClr val="FF0000"/>
                </a:solidFill>
                <a:latin typeface="方正姚体" panose="02010601030101010101" pitchFamily="2" charset="-122"/>
                <a:ea typeface="方正姚体" panose="02010601030101010101" pitchFamily="2" charset="-122"/>
              </a:rPr>
              <a:t>思考</a:t>
            </a:r>
            <a:r>
              <a:rPr lang="en-US" altLang="zh-CN" sz="2400" dirty="0">
                <a:solidFill>
                  <a:srgbClr val="FF0000"/>
                </a:solidFill>
                <a:latin typeface="方正姚体" panose="02010601030101010101" pitchFamily="2" charset="-122"/>
                <a:ea typeface="方正姚体" panose="02010601030101010101" pitchFamily="2" charset="-122"/>
              </a:rPr>
              <a:t>3</a:t>
            </a:r>
            <a:r>
              <a:rPr lang="zh-CN" altLang="en-US" sz="2400" dirty="0">
                <a:solidFill>
                  <a:srgbClr val="FF0000"/>
                </a:solidFill>
                <a:latin typeface="方正姚体" panose="02010601030101010101" pitchFamily="2" charset="-122"/>
                <a:ea typeface="方正姚体" panose="02010601030101010101" pitchFamily="2" charset="-122"/>
              </a:rPr>
              <a:t>：左</a:t>
            </a:r>
            <a:r>
              <a:rPr lang="en-US" altLang="zh-CN" sz="2400" dirty="0">
                <a:solidFill>
                  <a:srgbClr val="FF0000"/>
                </a:solidFill>
                <a:latin typeface="方正姚体" panose="02010601030101010101" pitchFamily="2" charset="-122"/>
                <a:ea typeface="方正姚体" panose="02010601030101010101" pitchFamily="2" charset="-122"/>
              </a:rPr>
              <a:t>/</a:t>
            </a:r>
            <a:r>
              <a:rPr lang="zh-CN" altLang="en-US" sz="2400" dirty="0">
                <a:solidFill>
                  <a:srgbClr val="FF0000"/>
                </a:solidFill>
                <a:latin typeface="方正姚体" panose="02010601030101010101" pitchFamily="2" charset="-122"/>
                <a:ea typeface="方正姚体" panose="02010601030101010101" pitchFamily="2" charset="-122"/>
              </a:rPr>
              <a:t>右子树的获取？</a:t>
            </a:r>
          </a:p>
        </p:txBody>
      </p:sp>
      <p:sp>
        <p:nvSpPr>
          <p:cNvPr id="13" name="Text Box 22"/>
          <p:cNvSpPr txBox="1"/>
          <p:nvPr/>
        </p:nvSpPr>
        <p:spPr>
          <a:xfrm>
            <a:off x="4464050" y="5815013"/>
            <a:ext cx="4679950" cy="10429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nSpc>
                <a:spcPct val="140000"/>
              </a:lnSpc>
              <a:spcBef>
                <a:spcPct val="0"/>
              </a:spcBef>
              <a:buClrTx/>
              <a:buSzPct val="100000"/>
              <a:buNone/>
            </a:pPr>
            <a:r>
              <a:rPr lang="zh-CN" altLang="en-US" sz="2400" dirty="0">
                <a:solidFill>
                  <a:srgbClr val="FF0000"/>
                </a:solidFill>
                <a:latin typeface="方正姚体" panose="02010601030101010101" pitchFamily="2" charset="-122"/>
                <a:ea typeface="方正姚体" panose="02010601030101010101" pitchFamily="2" charset="-122"/>
              </a:rPr>
              <a:t>思考</a:t>
            </a:r>
            <a:r>
              <a:rPr lang="en-US" altLang="zh-CN" sz="2400" dirty="0">
                <a:solidFill>
                  <a:srgbClr val="FF0000"/>
                </a:solidFill>
                <a:latin typeface="方正姚体" panose="02010601030101010101" pitchFamily="2" charset="-122"/>
                <a:ea typeface="方正姚体" panose="02010601030101010101" pitchFamily="2" charset="-122"/>
              </a:rPr>
              <a:t>4</a:t>
            </a:r>
            <a:r>
              <a:rPr lang="zh-CN" altLang="en-US" sz="2400" dirty="0">
                <a:solidFill>
                  <a:srgbClr val="FF0000"/>
                </a:solidFill>
                <a:latin typeface="方正姚体" panose="02010601030101010101" pitchFamily="2" charset="-122"/>
                <a:ea typeface="方正姚体" panose="02010601030101010101" pitchFamily="2" charset="-122"/>
              </a:rPr>
              <a:t>：中序遍历</a:t>
            </a:r>
            <a:r>
              <a:rPr lang="en-US" altLang="zh-CN" sz="2400" dirty="0">
                <a:solidFill>
                  <a:srgbClr val="FF0000"/>
                </a:solidFill>
                <a:latin typeface="方正姚体" panose="02010601030101010101" pitchFamily="2" charset="-122"/>
                <a:ea typeface="方正姚体" panose="02010601030101010101" pitchFamily="2" charset="-122"/>
              </a:rPr>
              <a:t>/</a:t>
            </a:r>
            <a:r>
              <a:rPr lang="zh-CN" altLang="en-US" sz="2400" dirty="0">
                <a:solidFill>
                  <a:srgbClr val="FF0000"/>
                </a:solidFill>
                <a:latin typeface="方正姚体" panose="02010601030101010101" pitchFamily="2" charset="-122"/>
                <a:ea typeface="方正姚体" panose="02010601030101010101" pitchFamily="2" charset="-122"/>
              </a:rPr>
              <a:t>后序遍历递归算法的实现？</a:t>
            </a:r>
          </a:p>
        </p:txBody>
      </p:sp>
      <p:grpSp>
        <p:nvGrpSpPr>
          <p:cNvPr id="2" name="组合 18"/>
          <p:cNvGrpSpPr/>
          <p:nvPr/>
        </p:nvGrpSpPr>
        <p:grpSpPr>
          <a:xfrm>
            <a:off x="323850" y="2463800"/>
            <a:ext cx="1736725" cy="3001963"/>
            <a:chOff x="323528" y="2463279"/>
            <a:chExt cx="1737003" cy="3002571"/>
          </a:xfrm>
        </p:grpSpPr>
        <p:grpSp>
          <p:nvGrpSpPr>
            <p:cNvPr id="114709" name="组合 16"/>
            <p:cNvGrpSpPr/>
            <p:nvPr/>
          </p:nvGrpSpPr>
          <p:grpSpPr>
            <a:xfrm>
              <a:off x="521279" y="2463279"/>
              <a:ext cx="1539252" cy="3002571"/>
              <a:chOff x="521279" y="2463279"/>
              <a:chExt cx="1539252" cy="3002571"/>
            </a:xfrm>
          </p:grpSpPr>
          <p:sp>
            <p:nvSpPr>
              <p:cNvPr id="114711" name="Text Box 4"/>
              <p:cNvSpPr txBox="1"/>
              <p:nvPr/>
            </p:nvSpPr>
            <p:spPr>
              <a:xfrm>
                <a:off x="611560" y="2463279"/>
                <a:ext cx="1350244" cy="461665"/>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spcBef>
                    <a:spcPct val="50000"/>
                  </a:spcBef>
                  <a:buClrTx/>
                  <a:buSzPct val="100000"/>
                  <a:buNone/>
                </a:pPr>
                <a:r>
                  <a:rPr lang="en-US" altLang="zh-CN" sz="2400" b="0" dirty="0">
                    <a:solidFill>
                      <a:srgbClr val="FF00FF"/>
                    </a:solidFill>
                  </a:rPr>
                  <a:t>InOrder </a:t>
                </a:r>
              </a:p>
            </p:txBody>
          </p:sp>
          <p:sp>
            <p:nvSpPr>
              <p:cNvPr id="114712" name="Text Box 4"/>
              <p:cNvSpPr txBox="1"/>
              <p:nvPr/>
            </p:nvSpPr>
            <p:spPr>
              <a:xfrm>
                <a:off x="521279" y="4509027"/>
                <a:ext cx="1539252" cy="461665"/>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spcBef>
                    <a:spcPct val="50000"/>
                  </a:spcBef>
                  <a:buClrTx/>
                  <a:buSzPct val="100000"/>
                  <a:buNone/>
                </a:pPr>
                <a:r>
                  <a:rPr lang="en-US" altLang="zh-CN" sz="2400" b="0" dirty="0">
                    <a:solidFill>
                      <a:srgbClr val="FF00FF"/>
                    </a:solidFill>
                  </a:rPr>
                  <a:t>InOrder </a:t>
                </a:r>
              </a:p>
            </p:txBody>
          </p:sp>
          <p:sp>
            <p:nvSpPr>
              <p:cNvPr id="114713" name="Text Box 4"/>
              <p:cNvSpPr txBox="1"/>
              <p:nvPr/>
            </p:nvSpPr>
            <p:spPr>
              <a:xfrm>
                <a:off x="656328" y="5004185"/>
                <a:ext cx="1359186" cy="461665"/>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spcBef>
                    <a:spcPct val="50000"/>
                  </a:spcBef>
                  <a:buClrTx/>
                  <a:buSzPct val="100000"/>
                  <a:buNone/>
                </a:pPr>
                <a:r>
                  <a:rPr lang="en-US" altLang="zh-CN" sz="2400" b="0" dirty="0">
                    <a:solidFill>
                      <a:srgbClr val="FF00FF"/>
                    </a:solidFill>
                  </a:rPr>
                  <a:t>InOrder</a:t>
                </a:r>
                <a:r>
                  <a:rPr lang="en-US" altLang="zh-CN" sz="2400" b="0" dirty="0">
                    <a:solidFill>
                      <a:srgbClr val="000000"/>
                    </a:solidFill>
                  </a:rPr>
                  <a:t> </a:t>
                </a:r>
              </a:p>
            </p:txBody>
          </p:sp>
        </p:grpSp>
        <p:sp>
          <p:nvSpPr>
            <p:cNvPr id="114710" name="左弧形箭头 17"/>
            <p:cNvSpPr/>
            <p:nvPr/>
          </p:nvSpPr>
          <p:spPr>
            <a:xfrm>
              <a:off x="323528" y="4149080"/>
              <a:ext cx="432048" cy="1008112"/>
            </a:xfrm>
            <a:prstGeom prst="curvedRightArrow">
              <a:avLst>
                <a:gd name="adj1" fmla="val 25011"/>
                <a:gd name="adj2" fmla="val 50005"/>
                <a:gd name="adj3" fmla="val 28064"/>
              </a:avLst>
            </a:prstGeom>
            <a:solidFill>
              <a:srgbClr val="FF00FF"/>
            </a:solidFill>
            <a:ln w="9525" cap="flat" cmpd="sng">
              <a:solidFill>
                <a:srgbClr val="FF00FF"/>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grpSp>
        <p:nvGrpSpPr>
          <p:cNvPr id="4" name="组合 25"/>
          <p:cNvGrpSpPr/>
          <p:nvPr/>
        </p:nvGrpSpPr>
        <p:grpSpPr>
          <a:xfrm>
            <a:off x="0" y="2393950"/>
            <a:ext cx="2097088" cy="3152775"/>
            <a:chOff x="251520" y="2508294"/>
            <a:chExt cx="1728192" cy="3152954"/>
          </a:xfrm>
        </p:grpSpPr>
        <p:grpSp>
          <p:nvGrpSpPr>
            <p:cNvPr id="114704" name="组合 16"/>
            <p:cNvGrpSpPr/>
            <p:nvPr/>
          </p:nvGrpSpPr>
          <p:grpSpPr>
            <a:xfrm>
              <a:off x="495926" y="2508294"/>
              <a:ext cx="1483786" cy="2982639"/>
              <a:chOff x="423918" y="2508294"/>
              <a:chExt cx="1483786" cy="2982639"/>
            </a:xfrm>
          </p:grpSpPr>
          <p:sp>
            <p:nvSpPr>
              <p:cNvPr id="114706" name="Text Box 4"/>
              <p:cNvSpPr txBox="1"/>
              <p:nvPr/>
            </p:nvSpPr>
            <p:spPr>
              <a:xfrm>
                <a:off x="423918" y="2508294"/>
                <a:ext cx="1431435" cy="461772"/>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spcBef>
                    <a:spcPct val="50000"/>
                  </a:spcBef>
                  <a:buClrTx/>
                  <a:buSzPct val="100000"/>
                  <a:buNone/>
                </a:pPr>
                <a:r>
                  <a:rPr lang="en-US" altLang="zh-CN" sz="2400" b="0" dirty="0">
                    <a:solidFill>
                      <a:srgbClr val="FF0000"/>
                    </a:solidFill>
                  </a:rPr>
                  <a:t>PostOrder</a:t>
                </a:r>
              </a:p>
            </p:txBody>
          </p:sp>
          <p:sp>
            <p:nvSpPr>
              <p:cNvPr id="114707" name="Text Box 4"/>
              <p:cNvSpPr txBox="1"/>
              <p:nvPr/>
            </p:nvSpPr>
            <p:spPr>
              <a:xfrm>
                <a:off x="572297" y="4579006"/>
                <a:ext cx="1335407" cy="461772"/>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spcBef>
                    <a:spcPct val="50000"/>
                  </a:spcBef>
                  <a:buClrTx/>
                  <a:buSzPct val="100000"/>
                  <a:buNone/>
                </a:pPr>
                <a:r>
                  <a:rPr lang="en-US" altLang="zh-CN" sz="2400" b="0" dirty="0">
                    <a:solidFill>
                      <a:srgbClr val="FF0000"/>
                    </a:solidFill>
                  </a:rPr>
                  <a:t>PostOrder </a:t>
                </a:r>
              </a:p>
            </p:txBody>
          </p:sp>
          <p:sp>
            <p:nvSpPr>
              <p:cNvPr id="114708" name="Text Box 4"/>
              <p:cNvSpPr txBox="1"/>
              <p:nvPr/>
            </p:nvSpPr>
            <p:spPr>
              <a:xfrm>
                <a:off x="535202" y="5029161"/>
                <a:ext cx="1335407" cy="461772"/>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spcBef>
                    <a:spcPct val="50000"/>
                  </a:spcBef>
                  <a:buClrTx/>
                  <a:buSzPct val="100000"/>
                  <a:buNone/>
                </a:pPr>
                <a:r>
                  <a:rPr lang="en-US" altLang="zh-CN" sz="2400" b="0" dirty="0">
                    <a:solidFill>
                      <a:srgbClr val="FF0000"/>
                    </a:solidFill>
                  </a:rPr>
                  <a:t>PostOrder </a:t>
                </a:r>
              </a:p>
            </p:txBody>
          </p:sp>
        </p:grpSp>
        <p:sp>
          <p:nvSpPr>
            <p:cNvPr id="114705" name="左弧形箭头 27"/>
            <p:cNvSpPr/>
            <p:nvPr/>
          </p:nvSpPr>
          <p:spPr>
            <a:xfrm>
              <a:off x="251520" y="4077072"/>
              <a:ext cx="576064" cy="1584176"/>
            </a:xfrm>
            <a:prstGeom prst="curvedRightArrow">
              <a:avLst>
                <a:gd name="adj1" fmla="val 24994"/>
                <a:gd name="adj2" fmla="val 49997"/>
                <a:gd name="adj3" fmla="val 28064"/>
              </a:avLst>
            </a:prstGeom>
            <a:solidFill>
              <a:srgbClr val="FF0000"/>
            </a:solidFill>
            <a:ln w="9525" cap="flat" cmpd="sng">
              <a:solidFill>
                <a:srgbClr val="FF00FF"/>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2400" b="0" dirty="0">
                <a:solidFill>
                  <a:srgbClr val="000000"/>
                </a:solidFill>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8579"/>
                                        </p:tgtEl>
                                        <p:attrNameLst>
                                          <p:attrName>style.visibility</p:attrName>
                                        </p:attrNameLst>
                                      </p:cBhvr>
                                      <p:to>
                                        <p:strVal val="visible"/>
                                      </p:to>
                                    </p:set>
                                    <p:anim calcmode="lin" valueType="num">
                                      <p:cBhvr additive="base">
                                        <p:cTn id="7" dur="500" fill="hold"/>
                                        <p:tgtEl>
                                          <p:spTgt spid="408579"/>
                                        </p:tgtEl>
                                        <p:attrNameLst>
                                          <p:attrName>ppt_x</p:attrName>
                                        </p:attrNameLst>
                                      </p:cBhvr>
                                      <p:tavLst>
                                        <p:tav tm="0">
                                          <p:val>
                                            <p:strVal val="0-#ppt_w/2"/>
                                          </p:val>
                                        </p:tav>
                                        <p:tav tm="100000">
                                          <p:val>
                                            <p:strVal val="#ppt_x"/>
                                          </p:val>
                                        </p:tav>
                                      </p:tavLst>
                                    </p:anim>
                                    <p:anim calcmode="lin" valueType="num">
                                      <p:cBhvr additive="base">
                                        <p:cTn id="8" dur="500" fill="hold"/>
                                        <p:tgtEl>
                                          <p:spTgt spid="4085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8580"/>
                                        </p:tgtEl>
                                        <p:attrNameLst>
                                          <p:attrName>style.visibility</p:attrName>
                                        </p:attrNameLst>
                                      </p:cBhvr>
                                      <p:to>
                                        <p:strVal val="visible"/>
                                      </p:to>
                                    </p:set>
                                    <p:anim calcmode="lin" valueType="num">
                                      <p:cBhvr additive="base">
                                        <p:cTn id="13" dur="500" fill="hold"/>
                                        <p:tgtEl>
                                          <p:spTgt spid="408580"/>
                                        </p:tgtEl>
                                        <p:attrNameLst>
                                          <p:attrName>ppt_x</p:attrName>
                                        </p:attrNameLst>
                                      </p:cBhvr>
                                      <p:tavLst>
                                        <p:tav tm="0">
                                          <p:val>
                                            <p:strVal val="0-#ppt_w/2"/>
                                          </p:val>
                                        </p:tav>
                                        <p:tav tm="100000">
                                          <p:val>
                                            <p:strVal val="#ppt_x"/>
                                          </p:val>
                                        </p:tav>
                                      </p:tavLst>
                                    </p:anim>
                                    <p:anim calcmode="lin" valueType="num">
                                      <p:cBhvr additive="base">
                                        <p:cTn id="14" dur="500" fill="hold"/>
                                        <p:tgtEl>
                                          <p:spTgt spid="40858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08581">
                                            <p:txEl>
                                              <p:pRg st="0" end="0"/>
                                            </p:txEl>
                                          </p:spTgt>
                                        </p:tgtEl>
                                        <p:attrNameLst>
                                          <p:attrName>style.visibility</p:attrName>
                                        </p:attrNameLst>
                                      </p:cBhvr>
                                      <p:to>
                                        <p:strVal val="visible"/>
                                      </p:to>
                                    </p:set>
                                    <p:anim calcmode="lin" valueType="num">
                                      <p:cBhvr additive="base">
                                        <p:cTn id="19" dur="500" fill="hold"/>
                                        <p:tgtEl>
                                          <p:spTgt spid="408581">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0858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08581">
                                            <p:txEl>
                                              <p:pRg st="1" end="1"/>
                                            </p:txEl>
                                          </p:spTgt>
                                        </p:tgtEl>
                                        <p:attrNameLst>
                                          <p:attrName>style.visibility</p:attrName>
                                        </p:attrNameLst>
                                      </p:cBhvr>
                                      <p:to>
                                        <p:strVal val="visible"/>
                                      </p:to>
                                    </p:set>
                                    <p:anim calcmode="lin" valueType="num">
                                      <p:cBhvr additive="base">
                                        <p:cTn id="31" dur="500" fill="hold"/>
                                        <p:tgtEl>
                                          <p:spTgt spid="408581">
                                            <p:txEl>
                                              <p:pRg st="1" end="1"/>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0858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0-#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up)">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408581">
                                            <p:txEl>
                                              <p:pRg st="2" end="2"/>
                                            </p:txEl>
                                          </p:spTgt>
                                        </p:tgtEl>
                                        <p:attrNameLst>
                                          <p:attrName>style.visibility</p:attrName>
                                        </p:attrNameLst>
                                      </p:cBhvr>
                                      <p:to>
                                        <p:strVal val="visible"/>
                                      </p:to>
                                    </p:set>
                                    <p:anim calcmode="lin" valueType="num">
                                      <p:cBhvr additive="base">
                                        <p:cTn id="48" dur="500" fill="hold"/>
                                        <p:tgtEl>
                                          <p:spTgt spid="408581">
                                            <p:txEl>
                                              <p:pRg st="2" end="2"/>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40858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base">
                                        <p:cTn id="54" dur="500" fill="hold"/>
                                        <p:tgtEl>
                                          <p:spTgt spid="8"/>
                                        </p:tgtEl>
                                        <p:attrNameLst>
                                          <p:attrName>ppt_x</p:attrName>
                                        </p:attrNameLst>
                                      </p:cBhvr>
                                      <p:tavLst>
                                        <p:tav tm="0">
                                          <p:val>
                                            <p:strVal val="0-#ppt_w/2"/>
                                          </p:val>
                                        </p:tav>
                                        <p:tav tm="100000">
                                          <p:val>
                                            <p:strVal val="#ppt_x"/>
                                          </p:val>
                                        </p:tav>
                                      </p:tavLst>
                                    </p:anim>
                                    <p:anim calcmode="lin" valueType="num">
                                      <p:cBhvr additive="base">
                                        <p:cTn id="55"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408581">
                                            <p:txEl>
                                              <p:pRg st="3" end="3"/>
                                            </p:txEl>
                                          </p:spTgt>
                                        </p:tgtEl>
                                        <p:attrNameLst>
                                          <p:attrName>style.visibility</p:attrName>
                                        </p:attrNameLst>
                                      </p:cBhvr>
                                      <p:to>
                                        <p:strVal val="visible"/>
                                      </p:to>
                                    </p:set>
                                    <p:anim calcmode="lin" valueType="num">
                                      <p:cBhvr additive="base">
                                        <p:cTn id="60" dur="500" fill="hold"/>
                                        <p:tgtEl>
                                          <p:spTgt spid="408581">
                                            <p:txEl>
                                              <p:pRg st="3" end="3"/>
                                            </p:txEl>
                                          </p:spTgt>
                                        </p:tgtEl>
                                        <p:attrNameLst>
                                          <p:attrName>ppt_x</p:attrName>
                                        </p:attrNameLst>
                                      </p:cBhvr>
                                      <p:tavLst>
                                        <p:tav tm="0">
                                          <p:val>
                                            <p:strVal val="1+#ppt_w/2"/>
                                          </p:val>
                                        </p:tav>
                                        <p:tav tm="100000">
                                          <p:val>
                                            <p:strVal val="#ppt_x"/>
                                          </p:val>
                                        </p:tav>
                                      </p:tavLst>
                                    </p:anim>
                                    <p:anim calcmode="lin" valueType="num">
                                      <p:cBhvr additive="base">
                                        <p:cTn id="61" dur="500" fill="hold"/>
                                        <p:tgtEl>
                                          <p:spTgt spid="40858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10"/>
                                        </p:tgtEl>
                                        <p:attrNameLst>
                                          <p:attrName>style.visibility</p:attrName>
                                        </p:attrNameLst>
                                      </p:cBhvr>
                                      <p:to>
                                        <p:strVal val="visible"/>
                                      </p:to>
                                    </p:set>
                                    <p:anim calcmode="lin" valueType="num">
                                      <p:cBhvr additive="base">
                                        <p:cTn id="66" dur="500" fill="hold"/>
                                        <p:tgtEl>
                                          <p:spTgt spid="10"/>
                                        </p:tgtEl>
                                        <p:attrNameLst>
                                          <p:attrName>ppt_x</p:attrName>
                                        </p:attrNameLst>
                                      </p:cBhvr>
                                      <p:tavLst>
                                        <p:tav tm="0">
                                          <p:val>
                                            <p:strVal val="0-#ppt_w/2"/>
                                          </p:val>
                                        </p:tav>
                                        <p:tav tm="100000">
                                          <p:val>
                                            <p:strVal val="#ppt_x"/>
                                          </p:val>
                                        </p:tav>
                                      </p:tavLst>
                                    </p:anim>
                                    <p:anim calcmode="lin" valueType="num">
                                      <p:cBhvr additive="base">
                                        <p:cTn id="6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up)">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up)">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wipe(up)">
                                      <p:cBhvr>
                                        <p:cTn id="82" dur="500"/>
                                        <p:tgtEl>
                                          <p:spTgt spid="13"/>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nodeType="clickEffect">
                                  <p:stCondLst>
                                    <p:cond delay="0"/>
                                  </p:stCondLst>
                                  <p:childTnLst>
                                    <p:set>
                                      <p:cBhvr>
                                        <p:cTn id="86" dur="1" fill="hold">
                                          <p:stCondLst>
                                            <p:cond delay="0"/>
                                          </p:stCondLst>
                                        </p:cTn>
                                        <p:tgtEl>
                                          <p:spTgt spid="2"/>
                                        </p:tgtEl>
                                        <p:attrNameLst>
                                          <p:attrName>style.visibility</p:attrName>
                                        </p:attrNameLst>
                                      </p:cBhvr>
                                      <p:to>
                                        <p:strVal val="visible"/>
                                      </p:to>
                                    </p:set>
                                    <p:animEffect transition="in" filter="box(in)">
                                      <p:cBhvr>
                                        <p:cTn id="87" dur="500"/>
                                        <p:tgtEl>
                                          <p:spTgt spid="2"/>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xit" presetSubtype="16" fill="hold" nodeType="clickEffect">
                                  <p:stCondLst>
                                    <p:cond delay="0"/>
                                  </p:stCondLst>
                                  <p:childTnLst>
                                    <p:animEffect transition="out" filter="box(in)">
                                      <p:cBhvr>
                                        <p:cTn id="91" dur="500"/>
                                        <p:tgtEl>
                                          <p:spTgt spid="2"/>
                                        </p:tgtEl>
                                      </p:cBhvr>
                                    </p:animEffect>
                                    <p:set>
                                      <p:cBhvr>
                                        <p:cTn id="92" dur="1" fill="hold">
                                          <p:stCondLst>
                                            <p:cond delay="499"/>
                                          </p:stCondLst>
                                        </p:cTn>
                                        <p:tgtEl>
                                          <p:spTgt spid="2"/>
                                        </p:tgtEl>
                                        <p:attrNameLst>
                                          <p:attrName>style.visibility</p:attrName>
                                        </p:attrNameLst>
                                      </p:cBhvr>
                                      <p:to>
                                        <p:strVal val="hidden"/>
                                      </p:to>
                                    </p:set>
                                  </p:childTnLst>
                                </p:cTn>
                              </p:par>
                            </p:childTnLst>
                          </p:cTn>
                        </p:par>
                        <p:par>
                          <p:cTn id="93" fill="hold">
                            <p:stCondLst>
                              <p:cond delay="500"/>
                            </p:stCondLst>
                            <p:childTnLst>
                              <p:par>
                                <p:cTn id="94" presetID="4" presetClass="entr" presetSubtype="16" fill="hold" nodeType="afterEffect">
                                  <p:stCondLst>
                                    <p:cond delay="0"/>
                                  </p:stCondLst>
                                  <p:childTnLst>
                                    <p:set>
                                      <p:cBhvr>
                                        <p:cTn id="95" dur="1" fill="hold">
                                          <p:stCondLst>
                                            <p:cond delay="0"/>
                                          </p:stCondLst>
                                        </p:cTn>
                                        <p:tgtEl>
                                          <p:spTgt spid="4"/>
                                        </p:tgtEl>
                                        <p:attrNameLst>
                                          <p:attrName>style.visibility</p:attrName>
                                        </p:attrNameLst>
                                      </p:cBhvr>
                                      <p:to>
                                        <p:strVal val="visible"/>
                                      </p:to>
                                    </p:set>
                                    <p:animEffect transition="in" filter="box(in)">
                                      <p:cBhvr>
                                        <p:cTn id="9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p:bldP spid="408580" grpId="0"/>
      <p:bldP spid="408581" grpId="0" build="p"/>
      <p:bldP spid="6" grpId="0"/>
      <p:bldP spid="7" grpId="0"/>
      <p:bldP spid="8" grpId="0"/>
      <p:bldP spid="9" grpId="0"/>
      <p:bldP spid="10" grpId="0"/>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609600" y="228600"/>
            <a:ext cx="7631113" cy="515938"/>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主要内容</a:t>
            </a:r>
          </a:p>
        </p:txBody>
      </p:sp>
      <p:sp>
        <p:nvSpPr>
          <p:cNvPr id="89091" name="Rectangle 3"/>
          <p:cNvSpPr/>
          <p:nvPr/>
        </p:nvSpPr>
        <p:spPr>
          <a:xfrm>
            <a:off x="0" y="990600"/>
            <a:ext cx="9144000" cy="1295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buClrTx/>
              <a:buSzPct val="100000"/>
              <a:buNone/>
            </a:pPr>
            <a:r>
              <a:rPr lang="en-US" altLang="zh-CN" sz="2400" dirty="0">
                <a:solidFill>
                  <a:srgbClr val="000000"/>
                </a:solidFill>
                <a:latin typeface="楷体_GB2312" pitchFamily="49" charset="-122"/>
                <a:ea typeface="楷体_GB2312" pitchFamily="49" charset="-122"/>
              </a:rPr>
              <a:t>		</a:t>
            </a:r>
            <a:r>
              <a:rPr lang="zh-CN" altLang="en-US" sz="2400" dirty="0">
                <a:solidFill>
                  <a:srgbClr val="000000"/>
                </a:solidFill>
                <a:latin typeface="楷体_GB2312" pitchFamily="49" charset="-122"/>
                <a:ea typeface="楷体_GB2312" pitchFamily="49" charset="-122"/>
              </a:rPr>
              <a:t>二叉树的定义、性质和存储结构；二叉树的遍历和线索化；二叉树的应用；树的定义和存储结构；树、森林与二叉树的转换；树和森林的遍历。</a:t>
            </a:r>
          </a:p>
        </p:txBody>
      </p:sp>
      <p:sp>
        <p:nvSpPr>
          <p:cNvPr id="346116" name="Rectangle 4"/>
          <p:cNvSpPr>
            <a:spLocks noChangeArrowheads="1"/>
          </p:cNvSpPr>
          <p:nvPr/>
        </p:nvSpPr>
        <p:spPr bwMode="auto">
          <a:xfrm>
            <a:off x="533400" y="2133600"/>
            <a:ext cx="7620000" cy="7620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a:ln>
                  <a:noFill/>
                </a:ln>
                <a:solidFill>
                  <a:srgbClr val="3B812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学习要点</a:t>
            </a:r>
          </a:p>
        </p:txBody>
      </p:sp>
      <p:sp>
        <p:nvSpPr>
          <p:cNvPr id="89093" name="Rectangle 5"/>
          <p:cNvSpPr/>
          <p:nvPr/>
        </p:nvSpPr>
        <p:spPr>
          <a:xfrm>
            <a:off x="0" y="2895600"/>
            <a:ext cx="9144000" cy="3200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914400" lvl="1" indent="-457200" algn="just" eaLnBrk="1" hangingPunct="1">
              <a:lnSpc>
                <a:spcPct val="90000"/>
              </a:lnSpc>
              <a:buClrTx/>
              <a:buSzPct val="100000"/>
              <a:buAutoNum type="arabicPeriod"/>
            </a:pPr>
            <a:r>
              <a:rPr lang="zh-CN" altLang="en-US" sz="2400" b="0" dirty="0">
                <a:solidFill>
                  <a:srgbClr val="000000"/>
                </a:solidFill>
                <a:ea typeface="楷体_GB2312" pitchFamily="49" charset="-122"/>
              </a:rPr>
              <a:t>熟悉</a:t>
            </a:r>
            <a:r>
              <a:rPr lang="zh-CN" altLang="en-US" sz="2400" b="0" dirty="0">
                <a:solidFill>
                  <a:srgbClr val="000000"/>
                </a:solidFill>
                <a:latin typeface="宋体" panose="02010600030101010101" pitchFamily="2" charset="-122"/>
                <a:ea typeface="楷体_GB2312" pitchFamily="49" charset="-122"/>
              </a:rPr>
              <a:t>树和二叉树的递归定义，有关的术语和概念</a:t>
            </a:r>
            <a:r>
              <a:rPr lang="zh-CN" altLang="en-US" sz="2400" b="0" dirty="0">
                <a:solidFill>
                  <a:srgbClr val="000000"/>
                </a:solidFill>
                <a:ea typeface="楷体_GB2312" pitchFamily="49" charset="-122"/>
              </a:rPr>
              <a:t>。</a:t>
            </a:r>
          </a:p>
          <a:p>
            <a:pPr marL="914400" lvl="1" indent="-457200" algn="just" eaLnBrk="1" hangingPunct="1">
              <a:lnSpc>
                <a:spcPct val="90000"/>
              </a:lnSpc>
              <a:buClrTx/>
              <a:buSzPct val="100000"/>
              <a:buAutoNum type="arabicPeriod"/>
            </a:pPr>
            <a:r>
              <a:rPr lang="zh-CN" altLang="en-US" sz="2400" b="0" dirty="0">
                <a:solidFill>
                  <a:srgbClr val="000000"/>
                </a:solidFill>
                <a:ea typeface="楷体_GB2312" pitchFamily="49" charset="-122"/>
              </a:rPr>
              <a:t>熟练掌握</a:t>
            </a:r>
            <a:r>
              <a:rPr lang="zh-CN" altLang="en-US" sz="2400" b="0" dirty="0">
                <a:solidFill>
                  <a:srgbClr val="000000"/>
                </a:solidFill>
                <a:latin typeface="宋体" panose="02010600030101010101" pitchFamily="2" charset="-122"/>
                <a:ea typeface="楷体_GB2312" pitchFamily="49" charset="-122"/>
              </a:rPr>
              <a:t>二叉树的性质，了解相应的证明方法</a:t>
            </a:r>
            <a:r>
              <a:rPr lang="zh-CN" altLang="en-US" sz="2400" b="0" dirty="0">
                <a:solidFill>
                  <a:srgbClr val="000000"/>
                </a:solidFill>
                <a:ea typeface="楷体_GB2312" pitchFamily="49" charset="-122"/>
              </a:rPr>
              <a:t>。</a:t>
            </a:r>
          </a:p>
          <a:p>
            <a:pPr marL="914400" lvl="1" indent="-457200" algn="just" eaLnBrk="1" hangingPunct="1">
              <a:lnSpc>
                <a:spcPct val="90000"/>
              </a:lnSpc>
              <a:buClrTx/>
              <a:buSzPct val="100000"/>
              <a:buAutoNum type="arabicPeriod"/>
            </a:pPr>
            <a:r>
              <a:rPr lang="zh-CN" altLang="en-US" sz="2400" b="0" dirty="0">
                <a:solidFill>
                  <a:srgbClr val="000000"/>
                </a:solidFill>
                <a:ea typeface="楷体_GB2312" pitchFamily="49" charset="-122"/>
              </a:rPr>
              <a:t>熟练掌握</a:t>
            </a:r>
            <a:r>
              <a:rPr lang="zh-CN" altLang="en-US" sz="2400" b="0" dirty="0">
                <a:solidFill>
                  <a:srgbClr val="000000"/>
                </a:solidFill>
                <a:latin typeface="宋体" panose="02010600030101010101" pitchFamily="2" charset="-122"/>
                <a:ea typeface="楷体_GB2312" pitchFamily="49" charset="-122"/>
              </a:rPr>
              <a:t>二叉树的两种存储方法、特点及适用范围。</a:t>
            </a:r>
            <a:endParaRPr lang="zh-CN" altLang="en-US" sz="2400" b="0" dirty="0">
              <a:solidFill>
                <a:srgbClr val="000000"/>
              </a:solidFill>
              <a:ea typeface="楷体_GB2312" pitchFamily="49" charset="-122"/>
            </a:endParaRPr>
          </a:p>
          <a:p>
            <a:pPr marL="914400" lvl="1" indent="-457200" algn="just" eaLnBrk="1" hangingPunct="1">
              <a:lnSpc>
                <a:spcPct val="90000"/>
              </a:lnSpc>
              <a:buClrTx/>
              <a:buSzPct val="100000"/>
              <a:buAutoNum type="arabicPeriod"/>
            </a:pPr>
            <a:r>
              <a:rPr lang="zh-CN" altLang="en-US" sz="2400" b="0" dirty="0">
                <a:solidFill>
                  <a:srgbClr val="000000"/>
                </a:solidFill>
                <a:ea typeface="楷体_GB2312" pitchFamily="49" charset="-122"/>
              </a:rPr>
              <a:t>熟练掌握</a:t>
            </a:r>
            <a:r>
              <a:rPr lang="zh-CN" altLang="en-US" sz="2400" b="0" dirty="0">
                <a:solidFill>
                  <a:srgbClr val="000000"/>
                </a:solidFill>
                <a:latin typeface="宋体" panose="02010600030101010101" pitchFamily="2" charset="-122"/>
                <a:ea typeface="楷体_GB2312" pitchFamily="49" charset="-122"/>
              </a:rPr>
              <a:t>二叉树的各种遍历</a:t>
            </a:r>
            <a:r>
              <a:rPr lang="zh-CN" altLang="en-US" sz="2400" b="0" dirty="0">
                <a:solidFill>
                  <a:srgbClr val="000000"/>
                </a:solidFill>
                <a:ea typeface="楷体_GB2312" pitchFamily="49" charset="-122"/>
              </a:rPr>
              <a:t>算法。</a:t>
            </a:r>
          </a:p>
          <a:p>
            <a:pPr marL="914400" lvl="1" indent="-457200" algn="just" eaLnBrk="1" hangingPunct="1">
              <a:lnSpc>
                <a:spcPct val="90000"/>
              </a:lnSpc>
              <a:buClrTx/>
              <a:buSzPct val="100000"/>
              <a:buAutoNum type="arabicPeriod"/>
            </a:pPr>
            <a:r>
              <a:rPr lang="zh-CN" altLang="en-US" sz="2400" b="0" dirty="0">
                <a:solidFill>
                  <a:srgbClr val="000000"/>
                </a:solidFill>
                <a:ea typeface="楷体_GB2312" pitchFamily="49" charset="-122"/>
              </a:rPr>
              <a:t>了解</a:t>
            </a:r>
            <a:r>
              <a:rPr lang="zh-CN" altLang="en-US" sz="2400" b="0" dirty="0">
                <a:solidFill>
                  <a:srgbClr val="000000"/>
                </a:solidFill>
                <a:latin typeface="宋体" panose="02010600030101010101" pitchFamily="2" charset="-122"/>
                <a:ea typeface="楷体_GB2312" pitchFamily="49" charset="-122"/>
              </a:rPr>
              <a:t>二叉树的线索化实质，掌握中序线索树中求前驱、后继的方法</a:t>
            </a:r>
            <a:r>
              <a:rPr lang="zh-CN" altLang="en-US" sz="2400" b="0" dirty="0">
                <a:solidFill>
                  <a:srgbClr val="000000"/>
                </a:solidFill>
                <a:ea typeface="楷体_GB2312" pitchFamily="49" charset="-122"/>
              </a:rPr>
              <a:t>。</a:t>
            </a:r>
          </a:p>
          <a:p>
            <a:pPr marL="914400" lvl="1" indent="-457200" algn="just" eaLnBrk="1" hangingPunct="1">
              <a:lnSpc>
                <a:spcPct val="90000"/>
              </a:lnSpc>
              <a:buClrTx/>
              <a:buSzPct val="100000"/>
              <a:buAutoNum type="arabicPeriod"/>
            </a:pPr>
            <a:r>
              <a:rPr lang="zh-CN" altLang="en-US" sz="2400" b="0" dirty="0">
                <a:solidFill>
                  <a:srgbClr val="000000"/>
                </a:solidFill>
                <a:ea typeface="楷体_GB2312" pitchFamily="49" charset="-122"/>
              </a:rPr>
              <a:t>熟练掌握树、森林和</a:t>
            </a:r>
            <a:r>
              <a:rPr lang="zh-CN" altLang="en-US" sz="2400" b="0" dirty="0">
                <a:solidFill>
                  <a:srgbClr val="000000"/>
                </a:solidFill>
                <a:latin typeface="宋体" panose="02010600030101010101" pitchFamily="2" charset="-122"/>
                <a:ea typeface="楷体_GB2312" pitchFamily="49" charset="-122"/>
              </a:rPr>
              <a:t>二叉树的转化方法。</a:t>
            </a:r>
            <a:r>
              <a:rPr lang="zh-CN" altLang="en-US" sz="2400" b="0" dirty="0">
                <a:solidFill>
                  <a:srgbClr val="993300"/>
                </a:solidFill>
                <a:latin typeface="宋体" panose="02010600030101010101" pitchFamily="2" charset="-122"/>
                <a:ea typeface="楷体_GB2312" pitchFamily="49" charset="-122"/>
              </a:rPr>
              <a:t>二叉树</a:t>
            </a:r>
            <a:r>
              <a:rPr lang="en-US" altLang="zh-CN" sz="2400" b="0" dirty="0">
                <a:solidFill>
                  <a:srgbClr val="993300"/>
                </a:solidFill>
                <a:latin typeface="宋体" panose="02010600030101010101" pitchFamily="2" charset="-122"/>
                <a:ea typeface="楷体_GB2312" pitchFamily="49" charset="-122"/>
              </a:rPr>
              <a:t>/</a:t>
            </a:r>
            <a:r>
              <a:rPr lang="zh-CN" altLang="en-US" sz="2400" b="0" dirty="0">
                <a:solidFill>
                  <a:srgbClr val="993300"/>
                </a:solidFill>
                <a:latin typeface="宋体" panose="02010600030101010101" pitchFamily="2" charset="-122"/>
                <a:ea typeface="楷体_GB2312" pitchFamily="49" charset="-122"/>
              </a:rPr>
              <a:t>树的应用。</a:t>
            </a:r>
          </a:p>
          <a:p>
            <a:pPr marL="914400" lvl="1" indent="-457200" algn="just" eaLnBrk="1" hangingPunct="1">
              <a:lnSpc>
                <a:spcPct val="90000"/>
              </a:lnSpc>
              <a:buClrTx/>
              <a:buSzPct val="100000"/>
              <a:buAutoNum type="arabicPeriod"/>
            </a:pPr>
            <a:r>
              <a:rPr lang="zh-CN" altLang="en-US" sz="2400" b="0" dirty="0">
                <a:solidFill>
                  <a:srgbClr val="000000"/>
                </a:solidFill>
                <a:latin typeface="宋体" panose="02010600030101010101" pitchFamily="2" charset="-122"/>
                <a:ea typeface="楷体_GB2312" pitchFamily="49" charset="-122"/>
              </a:rPr>
              <a:t>熟悉树的各种存储方法、特点及遍历。</a:t>
            </a:r>
          </a:p>
        </p:txBody>
      </p:sp>
    </p:spTree>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ctrTitle"/>
          </p:nvPr>
        </p:nvSpPr>
        <p:spPr>
          <a:xfrm>
            <a:off x="0" y="0"/>
            <a:ext cx="91440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rPr>
              <a:t> </a:t>
            </a:r>
            <a:r>
              <a:rPr kumimoji="0" lang="zh-CN" altLang="en-US" sz="4400" b="1" i="0" u="none" strike="noStrike" kern="0" cap="none" spc="0" normalizeH="0" baseline="0" noProof="0" dirty="0">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rPr>
              <a:t>遍历非递归算法</a:t>
            </a:r>
          </a:p>
        </p:txBody>
      </p:sp>
      <p:sp>
        <p:nvSpPr>
          <p:cNvPr id="417795" name="Text Box 3"/>
          <p:cNvSpPr txBox="1"/>
          <p:nvPr/>
        </p:nvSpPr>
        <p:spPr>
          <a:xfrm>
            <a:off x="0" y="1538288"/>
            <a:ext cx="35052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spcBef>
                <a:spcPct val="50000"/>
              </a:spcBef>
              <a:buClrTx/>
              <a:buSzPct val="100000"/>
              <a:buChar char="•"/>
            </a:pPr>
            <a:r>
              <a:rPr lang="zh-CN" altLang="en-US" sz="2800" dirty="0">
                <a:solidFill>
                  <a:srgbClr val="000000"/>
                </a:solidFill>
                <a:latin typeface="楷体_GB2312" pitchFamily="49" charset="-122"/>
                <a:ea typeface="楷体_GB2312" pitchFamily="49" charset="-122"/>
              </a:rPr>
              <a:t>过程</a:t>
            </a:r>
          </a:p>
        </p:txBody>
      </p:sp>
      <p:grpSp>
        <p:nvGrpSpPr>
          <p:cNvPr id="2" name="Group 4"/>
          <p:cNvGrpSpPr/>
          <p:nvPr/>
        </p:nvGrpSpPr>
        <p:grpSpPr>
          <a:xfrm>
            <a:off x="5715000" y="914400"/>
            <a:ext cx="2687638" cy="3600450"/>
            <a:chOff x="384" y="1150"/>
            <a:chExt cx="1693" cy="2268"/>
          </a:xfrm>
        </p:grpSpPr>
        <p:sp>
          <p:nvSpPr>
            <p:cNvPr id="115753" name="Oval 5"/>
            <p:cNvSpPr/>
            <p:nvPr/>
          </p:nvSpPr>
          <p:spPr>
            <a:xfrm>
              <a:off x="1067" y="123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5754" name="Oval 6"/>
            <p:cNvSpPr/>
            <p:nvPr/>
          </p:nvSpPr>
          <p:spPr>
            <a:xfrm>
              <a:off x="731" y="171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5755" name="Oval 7"/>
            <p:cNvSpPr/>
            <p:nvPr/>
          </p:nvSpPr>
          <p:spPr>
            <a:xfrm>
              <a:off x="1440" y="172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5756" name="Oval 8"/>
            <p:cNvSpPr/>
            <p:nvPr/>
          </p:nvSpPr>
          <p:spPr>
            <a:xfrm>
              <a:off x="384" y="219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5757" name="Oval 9"/>
            <p:cNvSpPr/>
            <p:nvPr/>
          </p:nvSpPr>
          <p:spPr>
            <a:xfrm>
              <a:off x="1104" y="221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5758" name="Oval 10"/>
            <p:cNvSpPr/>
            <p:nvPr/>
          </p:nvSpPr>
          <p:spPr>
            <a:xfrm>
              <a:off x="1776" y="221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5759" name="Oval 11"/>
            <p:cNvSpPr/>
            <p:nvPr/>
          </p:nvSpPr>
          <p:spPr>
            <a:xfrm>
              <a:off x="720" y="269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5760" name="Oval 12"/>
            <p:cNvSpPr/>
            <p:nvPr/>
          </p:nvSpPr>
          <p:spPr>
            <a:xfrm>
              <a:off x="1488" y="269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5761" name="Oval 13"/>
            <p:cNvSpPr/>
            <p:nvPr/>
          </p:nvSpPr>
          <p:spPr>
            <a:xfrm>
              <a:off x="1152" y="317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5762" name="Oval 14"/>
            <p:cNvSpPr/>
            <p:nvPr/>
          </p:nvSpPr>
          <p:spPr>
            <a:xfrm>
              <a:off x="1824" y="317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5763" name="Text Box 15"/>
            <p:cNvSpPr txBox="1"/>
            <p:nvPr/>
          </p:nvSpPr>
          <p:spPr>
            <a:xfrm>
              <a:off x="1536" y="1150"/>
              <a:ext cx="26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bt</a:t>
              </a:r>
            </a:p>
          </p:txBody>
        </p:sp>
        <p:sp>
          <p:nvSpPr>
            <p:cNvPr id="115764" name="Line 16"/>
            <p:cNvSpPr/>
            <p:nvPr/>
          </p:nvSpPr>
          <p:spPr>
            <a:xfrm>
              <a:off x="875" y="1862"/>
              <a:ext cx="336" cy="384"/>
            </a:xfrm>
            <a:prstGeom prst="line">
              <a:avLst/>
            </a:prstGeom>
            <a:ln w="12700" cap="flat" cmpd="sng">
              <a:solidFill>
                <a:srgbClr val="00CC99"/>
              </a:solidFill>
              <a:prstDash val="solid"/>
              <a:headEnd type="none" w="med" len="med"/>
              <a:tailEnd type="none" w="med" len="med"/>
            </a:ln>
          </p:spPr>
        </p:sp>
        <p:sp>
          <p:nvSpPr>
            <p:cNvPr id="115765" name="Line 17"/>
            <p:cNvSpPr/>
            <p:nvPr/>
          </p:nvSpPr>
          <p:spPr>
            <a:xfrm flipH="1">
              <a:off x="875" y="1430"/>
              <a:ext cx="288" cy="336"/>
            </a:xfrm>
            <a:prstGeom prst="line">
              <a:avLst/>
            </a:prstGeom>
            <a:ln w="12700" cap="flat" cmpd="sng">
              <a:solidFill>
                <a:srgbClr val="00CC99"/>
              </a:solidFill>
              <a:prstDash val="solid"/>
              <a:headEnd type="none" w="med" len="med"/>
              <a:tailEnd type="none" w="med" len="med"/>
            </a:ln>
          </p:spPr>
        </p:sp>
        <p:sp>
          <p:nvSpPr>
            <p:cNvPr id="115766" name="Line 18"/>
            <p:cNvSpPr/>
            <p:nvPr/>
          </p:nvSpPr>
          <p:spPr>
            <a:xfrm flipH="1">
              <a:off x="539" y="1862"/>
              <a:ext cx="288" cy="384"/>
            </a:xfrm>
            <a:prstGeom prst="line">
              <a:avLst/>
            </a:prstGeom>
            <a:ln w="12700" cap="flat" cmpd="sng">
              <a:solidFill>
                <a:srgbClr val="00CC99"/>
              </a:solidFill>
              <a:prstDash val="solid"/>
              <a:headEnd type="none" w="med" len="med"/>
              <a:tailEnd type="none" w="med" len="med"/>
            </a:ln>
          </p:spPr>
        </p:sp>
        <p:sp>
          <p:nvSpPr>
            <p:cNvPr id="115767" name="Line 19"/>
            <p:cNvSpPr/>
            <p:nvPr/>
          </p:nvSpPr>
          <p:spPr>
            <a:xfrm flipH="1">
              <a:off x="912" y="2390"/>
              <a:ext cx="251" cy="346"/>
            </a:xfrm>
            <a:prstGeom prst="line">
              <a:avLst/>
            </a:prstGeom>
            <a:ln w="12700" cap="flat" cmpd="sng">
              <a:solidFill>
                <a:srgbClr val="00CC99"/>
              </a:solidFill>
              <a:prstDash val="solid"/>
              <a:headEnd type="none" w="med" len="med"/>
              <a:tailEnd type="none" w="med" len="med"/>
            </a:ln>
          </p:spPr>
        </p:sp>
        <p:sp>
          <p:nvSpPr>
            <p:cNvPr id="115768" name="Line 20"/>
            <p:cNvSpPr/>
            <p:nvPr/>
          </p:nvSpPr>
          <p:spPr>
            <a:xfrm>
              <a:off x="1296" y="2400"/>
              <a:ext cx="240" cy="336"/>
            </a:xfrm>
            <a:prstGeom prst="line">
              <a:avLst/>
            </a:prstGeom>
            <a:ln w="12700" cap="flat" cmpd="sng">
              <a:solidFill>
                <a:srgbClr val="00CC99"/>
              </a:solidFill>
              <a:prstDash val="solid"/>
              <a:headEnd type="none" w="med" len="med"/>
              <a:tailEnd type="none" w="med" len="med"/>
            </a:ln>
          </p:spPr>
        </p:sp>
        <p:sp>
          <p:nvSpPr>
            <p:cNvPr id="115769" name="Line 21"/>
            <p:cNvSpPr/>
            <p:nvPr/>
          </p:nvSpPr>
          <p:spPr>
            <a:xfrm flipH="1">
              <a:off x="1307" y="1190"/>
              <a:ext cx="288" cy="96"/>
            </a:xfrm>
            <a:prstGeom prst="line">
              <a:avLst/>
            </a:prstGeom>
            <a:ln w="25400" cap="flat" cmpd="sng">
              <a:solidFill>
                <a:srgbClr val="00CC99"/>
              </a:solidFill>
              <a:prstDash val="solid"/>
              <a:headEnd type="none" w="med" len="med"/>
              <a:tailEnd type="triangle" w="med" len="med"/>
            </a:ln>
          </p:spPr>
        </p:sp>
        <p:sp>
          <p:nvSpPr>
            <p:cNvPr id="115770" name="Line 22"/>
            <p:cNvSpPr/>
            <p:nvPr/>
          </p:nvSpPr>
          <p:spPr>
            <a:xfrm>
              <a:off x="1248" y="1440"/>
              <a:ext cx="288" cy="336"/>
            </a:xfrm>
            <a:prstGeom prst="line">
              <a:avLst/>
            </a:prstGeom>
            <a:ln w="12700" cap="flat" cmpd="sng">
              <a:solidFill>
                <a:srgbClr val="00CC99"/>
              </a:solidFill>
              <a:prstDash val="solid"/>
              <a:headEnd type="none" w="med" len="med"/>
              <a:tailEnd type="none" w="med" len="med"/>
            </a:ln>
          </p:spPr>
        </p:sp>
        <p:sp>
          <p:nvSpPr>
            <p:cNvPr id="115771" name="Line 23"/>
            <p:cNvSpPr/>
            <p:nvPr/>
          </p:nvSpPr>
          <p:spPr>
            <a:xfrm>
              <a:off x="1632" y="1920"/>
              <a:ext cx="240" cy="288"/>
            </a:xfrm>
            <a:prstGeom prst="line">
              <a:avLst/>
            </a:prstGeom>
            <a:ln w="12700" cap="flat" cmpd="sng">
              <a:solidFill>
                <a:srgbClr val="00CC99"/>
              </a:solidFill>
              <a:prstDash val="solid"/>
              <a:headEnd type="none" w="med" len="med"/>
              <a:tailEnd type="none" w="med" len="med"/>
            </a:ln>
          </p:spPr>
        </p:sp>
        <p:sp>
          <p:nvSpPr>
            <p:cNvPr id="115772" name="Line 24"/>
            <p:cNvSpPr/>
            <p:nvPr/>
          </p:nvSpPr>
          <p:spPr>
            <a:xfrm flipH="1">
              <a:off x="1344" y="2880"/>
              <a:ext cx="240" cy="336"/>
            </a:xfrm>
            <a:prstGeom prst="line">
              <a:avLst/>
            </a:prstGeom>
            <a:ln w="12700" cap="flat" cmpd="sng">
              <a:solidFill>
                <a:srgbClr val="00CC99"/>
              </a:solidFill>
              <a:prstDash val="solid"/>
              <a:headEnd type="none" w="med" len="med"/>
              <a:tailEnd type="none" w="med" len="med"/>
            </a:ln>
          </p:spPr>
        </p:sp>
        <p:sp>
          <p:nvSpPr>
            <p:cNvPr id="115773" name="Line 25"/>
            <p:cNvSpPr/>
            <p:nvPr/>
          </p:nvSpPr>
          <p:spPr>
            <a:xfrm>
              <a:off x="1680" y="2880"/>
              <a:ext cx="240" cy="336"/>
            </a:xfrm>
            <a:prstGeom prst="line">
              <a:avLst/>
            </a:prstGeom>
            <a:ln w="12700" cap="flat" cmpd="sng">
              <a:solidFill>
                <a:srgbClr val="00CC99"/>
              </a:solidFill>
              <a:prstDash val="solid"/>
              <a:headEnd type="none" w="med" len="med"/>
              <a:tailEnd type="none" w="med" len="med"/>
            </a:ln>
          </p:spPr>
        </p:sp>
        <p:sp>
          <p:nvSpPr>
            <p:cNvPr id="115774" name="Text Box 26"/>
            <p:cNvSpPr txBox="1"/>
            <p:nvPr/>
          </p:nvSpPr>
          <p:spPr>
            <a:xfrm>
              <a:off x="1075" y="1226"/>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A</a:t>
              </a:r>
            </a:p>
          </p:txBody>
        </p:sp>
        <p:sp>
          <p:nvSpPr>
            <p:cNvPr id="115775" name="Text Box 27"/>
            <p:cNvSpPr txBox="1"/>
            <p:nvPr/>
          </p:nvSpPr>
          <p:spPr>
            <a:xfrm>
              <a:off x="739" y="1706"/>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B</a:t>
              </a:r>
            </a:p>
          </p:txBody>
        </p:sp>
        <p:sp>
          <p:nvSpPr>
            <p:cNvPr id="115776" name="Text Box 28"/>
            <p:cNvSpPr txBox="1"/>
            <p:nvPr/>
          </p:nvSpPr>
          <p:spPr>
            <a:xfrm>
              <a:off x="1448" y="1716"/>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C</a:t>
              </a:r>
            </a:p>
          </p:txBody>
        </p:sp>
        <p:sp>
          <p:nvSpPr>
            <p:cNvPr id="115777" name="Text Box 29"/>
            <p:cNvSpPr txBox="1"/>
            <p:nvPr/>
          </p:nvSpPr>
          <p:spPr>
            <a:xfrm>
              <a:off x="392" y="2186"/>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D</a:t>
              </a:r>
            </a:p>
          </p:txBody>
        </p:sp>
        <p:sp>
          <p:nvSpPr>
            <p:cNvPr id="115778" name="Text Box 30"/>
            <p:cNvSpPr txBox="1"/>
            <p:nvPr/>
          </p:nvSpPr>
          <p:spPr>
            <a:xfrm>
              <a:off x="1112" y="2206"/>
              <a:ext cx="223"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E</a:t>
              </a:r>
            </a:p>
          </p:txBody>
        </p:sp>
        <p:sp>
          <p:nvSpPr>
            <p:cNvPr id="115779" name="Text Box 31"/>
            <p:cNvSpPr txBox="1"/>
            <p:nvPr/>
          </p:nvSpPr>
          <p:spPr>
            <a:xfrm>
              <a:off x="1811" y="2206"/>
              <a:ext cx="214"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F</a:t>
              </a:r>
            </a:p>
          </p:txBody>
        </p:sp>
        <p:sp>
          <p:nvSpPr>
            <p:cNvPr id="115780" name="Text Box 32"/>
            <p:cNvSpPr txBox="1"/>
            <p:nvPr/>
          </p:nvSpPr>
          <p:spPr>
            <a:xfrm>
              <a:off x="720" y="2686"/>
              <a:ext cx="240"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G</a:t>
              </a:r>
            </a:p>
          </p:txBody>
        </p:sp>
        <p:sp>
          <p:nvSpPr>
            <p:cNvPr id="115781" name="Text Box 33"/>
            <p:cNvSpPr txBox="1"/>
            <p:nvPr/>
          </p:nvSpPr>
          <p:spPr>
            <a:xfrm>
              <a:off x="1496" y="2686"/>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H</a:t>
              </a:r>
            </a:p>
          </p:txBody>
        </p:sp>
        <p:sp>
          <p:nvSpPr>
            <p:cNvPr id="115782" name="Text Box 34"/>
            <p:cNvSpPr txBox="1"/>
            <p:nvPr/>
          </p:nvSpPr>
          <p:spPr>
            <a:xfrm>
              <a:off x="1200" y="3166"/>
              <a:ext cx="160"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I</a:t>
              </a:r>
            </a:p>
          </p:txBody>
        </p:sp>
        <p:sp>
          <p:nvSpPr>
            <p:cNvPr id="115783" name="Text Box 35"/>
            <p:cNvSpPr txBox="1"/>
            <p:nvPr/>
          </p:nvSpPr>
          <p:spPr>
            <a:xfrm>
              <a:off x="1872" y="3166"/>
              <a:ext cx="205"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J</a:t>
              </a:r>
            </a:p>
          </p:txBody>
        </p:sp>
      </p:grpSp>
      <p:grpSp>
        <p:nvGrpSpPr>
          <p:cNvPr id="3" name="Group 36"/>
          <p:cNvGrpSpPr/>
          <p:nvPr/>
        </p:nvGrpSpPr>
        <p:grpSpPr>
          <a:xfrm>
            <a:off x="152400" y="4586288"/>
            <a:ext cx="6400800" cy="609600"/>
            <a:chOff x="480" y="2064"/>
            <a:chExt cx="4032" cy="384"/>
          </a:xfrm>
        </p:grpSpPr>
        <p:sp>
          <p:nvSpPr>
            <p:cNvPr id="115742" name="Line 37"/>
            <p:cNvSpPr/>
            <p:nvPr/>
          </p:nvSpPr>
          <p:spPr>
            <a:xfrm>
              <a:off x="2544" y="2064"/>
              <a:ext cx="0" cy="384"/>
            </a:xfrm>
            <a:prstGeom prst="line">
              <a:avLst/>
            </a:prstGeom>
            <a:ln w="9525" cap="flat" cmpd="sng">
              <a:solidFill>
                <a:schemeClr val="tx1"/>
              </a:solidFill>
              <a:prstDash val="solid"/>
              <a:headEnd type="none" w="med" len="med"/>
              <a:tailEnd type="none" w="med" len="med"/>
            </a:ln>
          </p:spPr>
        </p:sp>
        <p:grpSp>
          <p:nvGrpSpPr>
            <p:cNvPr id="115743" name="Group 38"/>
            <p:cNvGrpSpPr/>
            <p:nvPr/>
          </p:nvGrpSpPr>
          <p:grpSpPr>
            <a:xfrm>
              <a:off x="480" y="2064"/>
              <a:ext cx="4032" cy="384"/>
              <a:chOff x="480" y="2064"/>
              <a:chExt cx="4032" cy="384"/>
            </a:xfrm>
          </p:grpSpPr>
          <p:sp>
            <p:nvSpPr>
              <p:cNvPr id="115744" name="Rectangle 39"/>
              <p:cNvSpPr/>
              <p:nvPr/>
            </p:nvSpPr>
            <p:spPr>
              <a:xfrm>
                <a:off x="480" y="2064"/>
                <a:ext cx="4032" cy="384"/>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5745" name="Line 40"/>
              <p:cNvSpPr/>
              <p:nvPr/>
            </p:nvSpPr>
            <p:spPr>
              <a:xfrm>
                <a:off x="912" y="2064"/>
                <a:ext cx="0" cy="384"/>
              </a:xfrm>
              <a:prstGeom prst="line">
                <a:avLst/>
              </a:prstGeom>
              <a:ln w="9525" cap="flat" cmpd="sng">
                <a:solidFill>
                  <a:schemeClr val="tx1"/>
                </a:solidFill>
                <a:prstDash val="solid"/>
                <a:headEnd type="none" w="med" len="med"/>
                <a:tailEnd type="none" w="med" len="med"/>
              </a:ln>
            </p:spPr>
          </p:sp>
          <p:sp>
            <p:nvSpPr>
              <p:cNvPr id="115746" name="Line 41"/>
              <p:cNvSpPr/>
              <p:nvPr/>
            </p:nvSpPr>
            <p:spPr>
              <a:xfrm>
                <a:off x="1344" y="2064"/>
                <a:ext cx="0" cy="384"/>
              </a:xfrm>
              <a:prstGeom prst="line">
                <a:avLst/>
              </a:prstGeom>
              <a:ln w="9525" cap="flat" cmpd="sng">
                <a:solidFill>
                  <a:schemeClr val="tx1"/>
                </a:solidFill>
                <a:prstDash val="solid"/>
                <a:headEnd type="none" w="med" len="med"/>
                <a:tailEnd type="none" w="med" len="med"/>
              </a:ln>
            </p:spPr>
          </p:sp>
          <p:sp>
            <p:nvSpPr>
              <p:cNvPr id="115747" name="Line 42"/>
              <p:cNvSpPr/>
              <p:nvPr/>
            </p:nvSpPr>
            <p:spPr>
              <a:xfrm>
                <a:off x="1776" y="2064"/>
                <a:ext cx="0" cy="384"/>
              </a:xfrm>
              <a:prstGeom prst="line">
                <a:avLst/>
              </a:prstGeom>
              <a:ln w="9525" cap="flat" cmpd="sng">
                <a:solidFill>
                  <a:schemeClr val="tx1"/>
                </a:solidFill>
                <a:prstDash val="solid"/>
                <a:headEnd type="none" w="med" len="med"/>
                <a:tailEnd type="none" w="med" len="med"/>
              </a:ln>
            </p:spPr>
          </p:sp>
          <p:sp>
            <p:nvSpPr>
              <p:cNvPr id="115748" name="Line 43"/>
              <p:cNvSpPr/>
              <p:nvPr/>
            </p:nvSpPr>
            <p:spPr>
              <a:xfrm>
                <a:off x="2160" y="2064"/>
                <a:ext cx="0" cy="384"/>
              </a:xfrm>
              <a:prstGeom prst="line">
                <a:avLst/>
              </a:prstGeom>
              <a:ln w="9525" cap="flat" cmpd="sng">
                <a:solidFill>
                  <a:schemeClr val="tx1"/>
                </a:solidFill>
                <a:prstDash val="solid"/>
                <a:headEnd type="none" w="med" len="med"/>
                <a:tailEnd type="none" w="med" len="med"/>
              </a:ln>
            </p:spPr>
          </p:sp>
          <p:sp>
            <p:nvSpPr>
              <p:cNvPr id="115749" name="Line 44"/>
              <p:cNvSpPr/>
              <p:nvPr/>
            </p:nvSpPr>
            <p:spPr>
              <a:xfrm>
                <a:off x="2976" y="2064"/>
                <a:ext cx="0" cy="384"/>
              </a:xfrm>
              <a:prstGeom prst="line">
                <a:avLst/>
              </a:prstGeom>
              <a:ln w="9525" cap="flat" cmpd="sng">
                <a:solidFill>
                  <a:schemeClr val="tx1"/>
                </a:solidFill>
                <a:prstDash val="solid"/>
                <a:headEnd type="none" w="med" len="med"/>
                <a:tailEnd type="none" w="med" len="med"/>
              </a:ln>
            </p:spPr>
          </p:sp>
          <p:sp>
            <p:nvSpPr>
              <p:cNvPr id="115750" name="Line 45"/>
              <p:cNvSpPr/>
              <p:nvPr/>
            </p:nvSpPr>
            <p:spPr>
              <a:xfrm>
                <a:off x="3408" y="2064"/>
                <a:ext cx="0" cy="384"/>
              </a:xfrm>
              <a:prstGeom prst="line">
                <a:avLst/>
              </a:prstGeom>
              <a:ln w="9525" cap="flat" cmpd="sng">
                <a:solidFill>
                  <a:schemeClr val="tx1"/>
                </a:solidFill>
                <a:prstDash val="solid"/>
                <a:headEnd type="none" w="med" len="med"/>
                <a:tailEnd type="none" w="med" len="med"/>
              </a:ln>
            </p:spPr>
          </p:sp>
          <p:sp>
            <p:nvSpPr>
              <p:cNvPr id="115751" name="Line 46"/>
              <p:cNvSpPr/>
              <p:nvPr/>
            </p:nvSpPr>
            <p:spPr>
              <a:xfrm>
                <a:off x="3792" y="2064"/>
                <a:ext cx="0" cy="384"/>
              </a:xfrm>
              <a:prstGeom prst="line">
                <a:avLst/>
              </a:prstGeom>
              <a:ln w="9525" cap="flat" cmpd="sng">
                <a:solidFill>
                  <a:schemeClr val="tx1"/>
                </a:solidFill>
                <a:prstDash val="solid"/>
                <a:headEnd type="none" w="med" len="med"/>
                <a:tailEnd type="none" w="med" len="med"/>
              </a:ln>
            </p:spPr>
          </p:sp>
          <p:sp>
            <p:nvSpPr>
              <p:cNvPr id="115752" name="Line 47"/>
              <p:cNvSpPr/>
              <p:nvPr/>
            </p:nvSpPr>
            <p:spPr>
              <a:xfrm>
                <a:off x="4176" y="2064"/>
                <a:ext cx="0" cy="384"/>
              </a:xfrm>
              <a:prstGeom prst="line">
                <a:avLst/>
              </a:prstGeom>
              <a:ln w="9525" cap="flat" cmpd="sng">
                <a:solidFill>
                  <a:schemeClr val="tx1"/>
                </a:solidFill>
                <a:prstDash val="solid"/>
                <a:headEnd type="none" w="med" len="med"/>
                <a:tailEnd type="none" w="med" len="med"/>
              </a:ln>
            </p:spPr>
          </p:sp>
        </p:grpSp>
      </p:grpSp>
      <p:sp>
        <p:nvSpPr>
          <p:cNvPr id="417840" name="Text Box 48"/>
          <p:cNvSpPr txBox="1"/>
          <p:nvPr/>
        </p:nvSpPr>
        <p:spPr>
          <a:xfrm>
            <a:off x="228600" y="4648200"/>
            <a:ext cx="457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800" dirty="0">
                <a:solidFill>
                  <a:srgbClr val="000000"/>
                </a:solidFill>
              </a:rPr>
              <a:t>A</a:t>
            </a:r>
          </a:p>
        </p:txBody>
      </p:sp>
      <p:sp>
        <p:nvSpPr>
          <p:cNvPr id="417841" name="Text Box 49"/>
          <p:cNvSpPr txBox="1"/>
          <p:nvPr/>
        </p:nvSpPr>
        <p:spPr>
          <a:xfrm>
            <a:off x="228600" y="6034088"/>
            <a:ext cx="4572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800" dirty="0">
                <a:solidFill>
                  <a:srgbClr val="000000"/>
                </a:solidFill>
              </a:rPr>
              <a:t>A</a:t>
            </a:r>
          </a:p>
        </p:txBody>
      </p:sp>
      <p:sp>
        <p:nvSpPr>
          <p:cNvPr id="417842" name="AutoShape 50"/>
          <p:cNvSpPr/>
          <p:nvPr/>
        </p:nvSpPr>
        <p:spPr>
          <a:xfrm>
            <a:off x="6172200" y="1066800"/>
            <a:ext cx="457200" cy="304800"/>
          </a:xfrm>
          <a:prstGeom prst="rightArrow">
            <a:avLst>
              <a:gd name="adj1" fmla="val 50000"/>
              <a:gd name="adj2" fmla="val 37500"/>
            </a:avLst>
          </a:prstGeom>
          <a:solidFill>
            <a:srgbClr val="CC66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17843" name="Rectangle 51"/>
          <p:cNvSpPr>
            <a:spLocks noChangeArrowheads="1"/>
          </p:cNvSpPr>
          <p:nvPr/>
        </p:nvSpPr>
        <p:spPr bwMode="auto">
          <a:xfrm>
            <a:off x="431800" y="838200"/>
            <a:ext cx="3640138" cy="584200"/>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rgbClr val="0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   </a:t>
            </a:r>
            <a:r>
              <a:rPr kumimoji="0" lang="zh-CN" altLang="en-US" sz="3200" b="1" i="0" u="none" strike="noStrike" kern="1200" cap="none" spc="0" normalizeH="0" baseline="0" noProof="0">
                <a:ln>
                  <a:noFill/>
                </a:ln>
                <a:solidFill>
                  <a:srgbClr val="0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先序非递归算法</a:t>
            </a:r>
          </a:p>
        </p:txBody>
      </p:sp>
      <p:sp>
        <p:nvSpPr>
          <p:cNvPr id="417844" name="AutoShape 52"/>
          <p:cNvSpPr/>
          <p:nvPr/>
        </p:nvSpPr>
        <p:spPr>
          <a:xfrm>
            <a:off x="5638800" y="1752600"/>
            <a:ext cx="457200" cy="304800"/>
          </a:xfrm>
          <a:prstGeom prst="rightArrow">
            <a:avLst>
              <a:gd name="adj1" fmla="val 50000"/>
              <a:gd name="adj2" fmla="val 37500"/>
            </a:avLst>
          </a:prstGeom>
          <a:solidFill>
            <a:srgbClr val="CC66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17845" name="Text Box 53"/>
          <p:cNvSpPr txBox="1"/>
          <p:nvPr/>
        </p:nvSpPr>
        <p:spPr>
          <a:xfrm>
            <a:off x="990600" y="4648200"/>
            <a:ext cx="457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800" dirty="0">
                <a:solidFill>
                  <a:srgbClr val="000000"/>
                </a:solidFill>
              </a:rPr>
              <a:t>B</a:t>
            </a:r>
          </a:p>
        </p:txBody>
      </p:sp>
      <p:sp>
        <p:nvSpPr>
          <p:cNvPr id="417846" name="Text Box 54"/>
          <p:cNvSpPr txBox="1"/>
          <p:nvPr/>
        </p:nvSpPr>
        <p:spPr>
          <a:xfrm>
            <a:off x="609600" y="6019800"/>
            <a:ext cx="457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800" dirty="0">
                <a:solidFill>
                  <a:srgbClr val="000000"/>
                </a:solidFill>
              </a:rPr>
              <a:t>B</a:t>
            </a:r>
          </a:p>
        </p:txBody>
      </p:sp>
      <p:sp>
        <p:nvSpPr>
          <p:cNvPr id="417847" name="AutoShape 55"/>
          <p:cNvSpPr/>
          <p:nvPr/>
        </p:nvSpPr>
        <p:spPr>
          <a:xfrm>
            <a:off x="5181600" y="2590800"/>
            <a:ext cx="457200" cy="304800"/>
          </a:xfrm>
          <a:prstGeom prst="rightArrow">
            <a:avLst>
              <a:gd name="adj1" fmla="val 50000"/>
              <a:gd name="adj2" fmla="val 37500"/>
            </a:avLst>
          </a:prstGeom>
          <a:solidFill>
            <a:srgbClr val="CC66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17848" name="AutoShape 56"/>
          <p:cNvSpPr/>
          <p:nvPr/>
        </p:nvSpPr>
        <p:spPr>
          <a:xfrm>
            <a:off x="5105400" y="3048000"/>
            <a:ext cx="457200" cy="304800"/>
          </a:xfrm>
          <a:prstGeom prst="rightArrow">
            <a:avLst>
              <a:gd name="adj1" fmla="val 50000"/>
              <a:gd name="adj2" fmla="val 37500"/>
            </a:avLst>
          </a:prstGeom>
          <a:solidFill>
            <a:srgbClr val="CC66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17849" name="Text Box 57"/>
          <p:cNvSpPr txBox="1"/>
          <p:nvPr/>
        </p:nvSpPr>
        <p:spPr>
          <a:xfrm>
            <a:off x="990600" y="6019800"/>
            <a:ext cx="457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800" dirty="0">
                <a:solidFill>
                  <a:srgbClr val="000000"/>
                </a:solidFill>
              </a:rPr>
              <a:t>D</a:t>
            </a:r>
          </a:p>
        </p:txBody>
      </p:sp>
      <p:sp>
        <p:nvSpPr>
          <p:cNvPr id="417850" name="Text Box 58"/>
          <p:cNvSpPr txBox="1"/>
          <p:nvPr/>
        </p:nvSpPr>
        <p:spPr>
          <a:xfrm>
            <a:off x="1600200" y="4648200"/>
            <a:ext cx="457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800" dirty="0">
                <a:solidFill>
                  <a:srgbClr val="000000"/>
                </a:solidFill>
              </a:rPr>
              <a:t>D</a:t>
            </a:r>
          </a:p>
        </p:txBody>
      </p:sp>
      <p:sp>
        <p:nvSpPr>
          <p:cNvPr id="417851" name="Text Box 59"/>
          <p:cNvSpPr txBox="1"/>
          <p:nvPr/>
        </p:nvSpPr>
        <p:spPr>
          <a:xfrm>
            <a:off x="1676400" y="2362200"/>
            <a:ext cx="4495800" cy="19018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90000"/>
              </a:lnSpc>
              <a:spcBef>
                <a:spcPct val="10000"/>
              </a:spcBef>
              <a:buClrTx/>
              <a:buSzPct val="100000"/>
              <a:buNone/>
            </a:pPr>
            <a:r>
              <a:rPr lang="en-US" altLang="zh-CN" sz="2400" dirty="0">
                <a:solidFill>
                  <a:srgbClr val="000000"/>
                </a:solidFill>
              </a:rPr>
              <a:t>if</a:t>
            </a:r>
            <a:r>
              <a:rPr lang="en-US" altLang="zh-CN" sz="2400" b="0" dirty="0">
                <a:solidFill>
                  <a:srgbClr val="000000"/>
                </a:solidFill>
              </a:rPr>
              <a:t> (p  != NULL) {</a:t>
            </a:r>
          </a:p>
          <a:p>
            <a:pPr marL="0" lvl="0" indent="0" eaLnBrk="1" hangingPunct="1">
              <a:lnSpc>
                <a:spcPct val="90000"/>
              </a:lnSpc>
              <a:spcBef>
                <a:spcPct val="10000"/>
              </a:spcBef>
              <a:buClrTx/>
              <a:buSzPct val="100000"/>
              <a:buNone/>
            </a:pPr>
            <a:r>
              <a:rPr lang="en-US" altLang="zh-CN" sz="2400" b="0" dirty="0">
                <a:solidFill>
                  <a:srgbClr val="000000"/>
                </a:solidFill>
              </a:rPr>
              <a:t>	Display data;</a:t>
            </a:r>
          </a:p>
          <a:p>
            <a:pPr marL="0" lvl="0" indent="0" eaLnBrk="1" hangingPunct="1">
              <a:lnSpc>
                <a:spcPct val="90000"/>
              </a:lnSpc>
              <a:spcBef>
                <a:spcPct val="10000"/>
              </a:spcBef>
              <a:buClrTx/>
              <a:buSzPct val="100000"/>
              <a:buNone/>
            </a:pPr>
            <a:r>
              <a:rPr lang="en-US" altLang="zh-CN" sz="2400" b="0" dirty="0">
                <a:solidFill>
                  <a:srgbClr val="000000"/>
                </a:solidFill>
              </a:rPr>
              <a:t>	Push (stack, p);</a:t>
            </a:r>
          </a:p>
          <a:p>
            <a:pPr marL="0" lvl="0" indent="0" eaLnBrk="1" hangingPunct="1">
              <a:lnSpc>
                <a:spcPct val="90000"/>
              </a:lnSpc>
              <a:spcBef>
                <a:spcPct val="10000"/>
              </a:spcBef>
              <a:buClrTx/>
              <a:buSzPct val="100000"/>
              <a:buNone/>
            </a:pPr>
            <a:r>
              <a:rPr lang="en-US" altLang="zh-CN" sz="2400" b="0" dirty="0">
                <a:solidFill>
                  <a:srgbClr val="000000"/>
                </a:solidFill>
              </a:rPr>
              <a:t>	p = p </a:t>
            </a:r>
            <a:r>
              <a:rPr lang="en-US" altLang="zh-CN" sz="2400" b="0" dirty="0">
                <a:solidFill>
                  <a:srgbClr val="000000"/>
                </a:solidFill>
                <a:sym typeface="Wingdings" panose="05000000000000000000" pitchFamily="2" charset="2"/>
              </a:rPr>
              <a:t> GetLeftC</a:t>
            </a:r>
            <a:r>
              <a:rPr lang="en-US" altLang="zh-CN" sz="2400" b="0" dirty="0">
                <a:solidFill>
                  <a:srgbClr val="000000"/>
                </a:solidFill>
              </a:rPr>
              <a:t>hild( );</a:t>
            </a:r>
          </a:p>
          <a:p>
            <a:pPr marL="0" lvl="0" indent="0" eaLnBrk="1" hangingPunct="1">
              <a:lnSpc>
                <a:spcPct val="90000"/>
              </a:lnSpc>
              <a:spcBef>
                <a:spcPct val="10000"/>
              </a:spcBef>
              <a:buClrTx/>
              <a:buSzPct val="100000"/>
              <a:buNone/>
            </a:pPr>
            <a:r>
              <a:rPr lang="en-US" altLang="zh-CN" sz="2400" b="0" dirty="0">
                <a:solidFill>
                  <a:srgbClr val="000000"/>
                </a:solidFill>
              </a:rPr>
              <a:t>}</a:t>
            </a:r>
          </a:p>
        </p:txBody>
      </p:sp>
      <p:sp>
        <p:nvSpPr>
          <p:cNvPr id="417852" name="AutoShape 60"/>
          <p:cNvSpPr/>
          <p:nvPr/>
        </p:nvSpPr>
        <p:spPr>
          <a:xfrm>
            <a:off x="5181600" y="2590800"/>
            <a:ext cx="457200" cy="304800"/>
          </a:xfrm>
          <a:prstGeom prst="rightArrow">
            <a:avLst>
              <a:gd name="adj1" fmla="val 50000"/>
              <a:gd name="adj2" fmla="val 37500"/>
            </a:avLst>
          </a:prstGeom>
          <a:solidFill>
            <a:srgbClr val="CC66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17853" name="Text Box 61"/>
          <p:cNvSpPr txBox="1"/>
          <p:nvPr/>
        </p:nvSpPr>
        <p:spPr>
          <a:xfrm>
            <a:off x="250825" y="2438400"/>
            <a:ext cx="4906963" cy="15335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90000"/>
              </a:lnSpc>
              <a:spcBef>
                <a:spcPct val="10000"/>
              </a:spcBef>
              <a:buClrTx/>
              <a:buSzPct val="100000"/>
              <a:buNone/>
            </a:pPr>
            <a:r>
              <a:rPr lang="en-US" altLang="zh-CN" sz="2400" dirty="0">
                <a:solidFill>
                  <a:srgbClr val="000000"/>
                </a:solidFill>
              </a:rPr>
              <a:t>if</a:t>
            </a:r>
            <a:r>
              <a:rPr lang="en-US" altLang="zh-CN" sz="2400" b="0" dirty="0">
                <a:solidFill>
                  <a:srgbClr val="000000"/>
                </a:solidFill>
              </a:rPr>
              <a:t> (p = = NULL) {</a:t>
            </a:r>
          </a:p>
          <a:p>
            <a:pPr marL="0" lvl="0" indent="0" eaLnBrk="1" hangingPunct="1">
              <a:lnSpc>
                <a:spcPct val="90000"/>
              </a:lnSpc>
              <a:spcBef>
                <a:spcPct val="10000"/>
              </a:spcBef>
              <a:buClrTx/>
              <a:buSzPct val="100000"/>
              <a:buNone/>
            </a:pPr>
            <a:r>
              <a:rPr lang="en-US" altLang="zh-CN" sz="2400" b="0" dirty="0">
                <a:solidFill>
                  <a:srgbClr val="000000"/>
                </a:solidFill>
              </a:rPr>
              <a:t>	p = Pop (stack);</a:t>
            </a:r>
          </a:p>
          <a:p>
            <a:pPr marL="0" lvl="0" indent="0" eaLnBrk="1" hangingPunct="1">
              <a:lnSpc>
                <a:spcPct val="90000"/>
              </a:lnSpc>
              <a:spcBef>
                <a:spcPct val="10000"/>
              </a:spcBef>
              <a:buClrTx/>
              <a:buSzPct val="100000"/>
              <a:buNone/>
            </a:pPr>
            <a:r>
              <a:rPr lang="en-US" altLang="zh-CN" sz="2400" b="0" dirty="0">
                <a:solidFill>
                  <a:srgbClr val="000000"/>
                </a:solidFill>
              </a:rPr>
              <a:t>	p = p </a:t>
            </a:r>
            <a:r>
              <a:rPr lang="en-US" altLang="zh-CN" sz="2400" b="0" dirty="0">
                <a:solidFill>
                  <a:srgbClr val="000000"/>
                </a:solidFill>
                <a:sym typeface="Wingdings" panose="05000000000000000000" pitchFamily="2" charset="2"/>
              </a:rPr>
              <a:t> GetRightC</a:t>
            </a:r>
            <a:r>
              <a:rPr lang="en-US" altLang="zh-CN" sz="2400" b="0" dirty="0">
                <a:solidFill>
                  <a:srgbClr val="000000"/>
                </a:solidFill>
              </a:rPr>
              <a:t>hild( );</a:t>
            </a:r>
          </a:p>
          <a:p>
            <a:pPr marL="0" lvl="0" indent="0" eaLnBrk="1" hangingPunct="1">
              <a:lnSpc>
                <a:spcPct val="90000"/>
              </a:lnSpc>
              <a:spcBef>
                <a:spcPct val="10000"/>
              </a:spcBef>
              <a:buClrTx/>
              <a:buSzPct val="100000"/>
              <a:buNone/>
            </a:pPr>
            <a:r>
              <a:rPr lang="en-US" altLang="zh-CN" sz="2400" b="0" dirty="0">
                <a:solidFill>
                  <a:srgbClr val="000000"/>
                </a:solidFill>
              </a:rPr>
              <a:t>}</a:t>
            </a:r>
          </a:p>
        </p:txBody>
      </p:sp>
      <p:sp>
        <p:nvSpPr>
          <p:cNvPr id="417854" name="AutoShape 62"/>
          <p:cNvSpPr/>
          <p:nvPr/>
        </p:nvSpPr>
        <p:spPr>
          <a:xfrm>
            <a:off x="5943600" y="3048000"/>
            <a:ext cx="457200" cy="304800"/>
          </a:xfrm>
          <a:prstGeom prst="rightArrow">
            <a:avLst>
              <a:gd name="adj1" fmla="val 50000"/>
              <a:gd name="adj2" fmla="val 37500"/>
            </a:avLst>
          </a:prstGeom>
          <a:solidFill>
            <a:srgbClr val="CC66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17855" name="Text Box 63" descr="empty-background"/>
          <p:cNvSpPr txBox="1"/>
          <p:nvPr/>
        </p:nvSpPr>
        <p:spPr>
          <a:xfrm>
            <a:off x="1600200" y="4648200"/>
            <a:ext cx="457200" cy="519113"/>
          </a:xfrm>
          <a:prstGeom prst="rect">
            <a:avLst/>
          </a:prstGeom>
          <a:blipFill rotWithShape="0">
            <a:blip r:embed="rId5"/>
            <a:stretch>
              <a:fillRect/>
            </a:stretch>
          </a:blip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endParaRPr lang="zh-CN" altLang="zh-CN" sz="2800" dirty="0">
              <a:solidFill>
                <a:srgbClr val="000000"/>
              </a:solidFill>
            </a:endParaRPr>
          </a:p>
        </p:txBody>
      </p:sp>
      <p:sp>
        <p:nvSpPr>
          <p:cNvPr id="417856" name="AutoShape 64"/>
          <p:cNvSpPr/>
          <p:nvPr/>
        </p:nvSpPr>
        <p:spPr>
          <a:xfrm>
            <a:off x="5638800" y="1752600"/>
            <a:ext cx="457200" cy="304800"/>
          </a:xfrm>
          <a:prstGeom prst="rightArrow">
            <a:avLst>
              <a:gd name="adj1" fmla="val 50000"/>
              <a:gd name="adj2" fmla="val 37500"/>
            </a:avLst>
          </a:prstGeom>
          <a:solidFill>
            <a:srgbClr val="CC66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17857" name="Text Box 65" descr="empty-background"/>
          <p:cNvSpPr txBox="1"/>
          <p:nvPr/>
        </p:nvSpPr>
        <p:spPr>
          <a:xfrm>
            <a:off x="914400" y="4648200"/>
            <a:ext cx="457200" cy="519113"/>
          </a:xfrm>
          <a:prstGeom prst="rect">
            <a:avLst/>
          </a:prstGeom>
          <a:blipFill rotWithShape="0">
            <a:blip r:embed="rId5"/>
            <a:stretch>
              <a:fillRect/>
            </a:stretch>
          </a:blip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endParaRPr lang="zh-CN" altLang="zh-CN" sz="2800" dirty="0">
              <a:solidFill>
                <a:srgbClr val="000000"/>
              </a:solidFill>
            </a:endParaRPr>
          </a:p>
        </p:txBody>
      </p:sp>
      <p:sp>
        <p:nvSpPr>
          <p:cNvPr id="417858" name="AutoShape 66"/>
          <p:cNvSpPr/>
          <p:nvPr/>
        </p:nvSpPr>
        <p:spPr>
          <a:xfrm>
            <a:off x="6324600" y="2590800"/>
            <a:ext cx="457200" cy="304800"/>
          </a:xfrm>
          <a:prstGeom prst="rightArrow">
            <a:avLst>
              <a:gd name="adj1" fmla="val 50000"/>
              <a:gd name="adj2" fmla="val 37500"/>
            </a:avLst>
          </a:prstGeom>
          <a:solidFill>
            <a:srgbClr val="CC66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17859" name="Text Box 67"/>
          <p:cNvSpPr txBox="1"/>
          <p:nvPr/>
        </p:nvSpPr>
        <p:spPr>
          <a:xfrm>
            <a:off x="1295400" y="6019800"/>
            <a:ext cx="457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800" dirty="0">
                <a:solidFill>
                  <a:srgbClr val="000000"/>
                </a:solidFill>
              </a:rPr>
              <a:t>E</a:t>
            </a:r>
          </a:p>
        </p:txBody>
      </p:sp>
      <p:sp>
        <p:nvSpPr>
          <p:cNvPr id="417860" name="Text Box 68"/>
          <p:cNvSpPr txBox="1"/>
          <p:nvPr/>
        </p:nvSpPr>
        <p:spPr>
          <a:xfrm>
            <a:off x="914400" y="4648200"/>
            <a:ext cx="457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800" dirty="0">
                <a:solidFill>
                  <a:srgbClr val="000000"/>
                </a:solidFill>
              </a:rPr>
              <a:t>E</a:t>
            </a:r>
          </a:p>
        </p:txBody>
      </p:sp>
      <p:sp>
        <p:nvSpPr>
          <p:cNvPr id="417861" name="AutoShape 69"/>
          <p:cNvSpPr/>
          <p:nvPr/>
        </p:nvSpPr>
        <p:spPr>
          <a:xfrm>
            <a:off x="5715000" y="3429000"/>
            <a:ext cx="457200" cy="304800"/>
          </a:xfrm>
          <a:prstGeom prst="rightArrow">
            <a:avLst>
              <a:gd name="adj1" fmla="val 50000"/>
              <a:gd name="adj2" fmla="val 37500"/>
            </a:avLst>
          </a:prstGeom>
          <a:solidFill>
            <a:srgbClr val="CC66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17863" name="Text Box 71"/>
          <p:cNvSpPr txBox="1"/>
          <p:nvPr/>
        </p:nvSpPr>
        <p:spPr>
          <a:xfrm>
            <a:off x="3962400" y="3810000"/>
            <a:ext cx="1752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800" dirty="0">
                <a:solidFill>
                  <a:srgbClr val="FF3300"/>
                </a:solidFill>
              </a:rPr>
              <a:t>Why?</a:t>
            </a:r>
            <a:endParaRPr lang="en-US" altLang="zh-CN" sz="2800" b="0" dirty="0">
              <a:solidFill>
                <a:srgbClr val="FF3300"/>
              </a:solidFill>
            </a:endParaRPr>
          </a:p>
        </p:txBody>
      </p:sp>
      <p:sp>
        <p:nvSpPr>
          <p:cNvPr id="71" name="矩形 70"/>
          <p:cNvSpPr/>
          <p:nvPr/>
        </p:nvSpPr>
        <p:spPr>
          <a:xfrm>
            <a:off x="1879600" y="1584325"/>
            <a:ext cx="3122613"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spcBef>
                <a:spcPct val="50000"/>
              </a:spcBef>
              <a:buClrTx/>
              <a:buSzPct val="100000"/>
              <a:buChar char="•"/>
            </a:pPr>
            <a:r>
              <a:rPr lang="zh-CN" altLang="en-US" sz="2400" dirty="0">
                <a:solidFill>
                  <a:srgbClr val="000000"/>
                </a:solidFill>
                <a:latin typeface="楷体_GB2312" pitchFamily="49" charset="-122"/>
                <a:ea typeface="楷体_GB2312" pitchFamily="49" charset="-122"/>
              </a:rPr>
              <a:t>利用栈</a:t>
            </a:r>
            <a:r>
              <a:rPr lang="zh-CN" altLang="en-US" sz="2400" b="0" dirty="0">
                <a:solidFill>
                  <a:srgbClr val="000000"/>
                </a:solidFill>
                <a:latin typeface="楷体_GB2312" pitchFamily="49" charset="-122"/>
                <a:ea typeface="楷体_GB2312" pitchFamily="49" charset="-122"/>
              </a:rPr>
              <a:t>  </a:t>
            </a:r>
            <a:r>
              <a:rPr lang="zh-CN" altLang="en-US" sz="2400" dirty="0">
                <a:solidFill>
                  <a:srgbClr val="FF0000"/>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Why?</a:t>
            </a:r>
            <a:r>
              <a:rPr lang="zh-CN" altLang="en-US" sz="2400" dirty="0">
                <a:solidFill>
                  <a:srgbClr val="FF0000"/>
                </a:solidFill>
                <a:latin typeface="楷体_GB2312" pitchFamily="49" charset="-122"/>
                <a:ea typeface="楷体_GB2312" pitchFamily="49"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7795">
                                            <p:txEl>
                                              <p:pRg st="0" end="0"/>
                                            </p:txEl>
                                          </p:spTgt>
                                        </p:tgtEl>
                                        <p:attrNameLst>
                                          <p:attrName>style.visibility</p:attrName>
                                        </p:attrNameLst>
                                      </p:cBhvr>
                                      <p:to>
                                        <p:strVal val="visible"/>
                                      </p:to>
                                    </p:set>
                                    <p:anim calcmode="lin" valueType="num">
                                      <p:cBhvr additive="base">
                                        <p:cTn id="7" dur="500" fill="hold"/>
                                        <p:tgtEl>
                                          <p:spTgt spid="4177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7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417842"/>
                                        </p:tgtEl>
                                        <p:attrNameLst>
                                          <p:attrName>style.visibility</p:attrName>
                                        </p:attrNameLst>
                                      </p:cBhvr>
                                      <p:to>
                                        <p:strVal val="visible"/>
                                      </p:to>
                                    </p:set>
                                    <p:animEffect transition="in" filter="box(out)">
                                      <p:cBhvr>
                                        <p:cTn id="25" dur="500"/>
                                        <p:tgtEl>
                                          <p:spTgt spid="417842"/>
                                        </p:tgtEl>
                                      </p:cBhvr>
                                    </p:animEffect>
                                  </p:childTnLst>
                                  <p:subTnLst>
                                    <p:set>
                                      <p:cBhvr override="childStyle">
                                        <p:cTn dur="1" fill="hold" display="0" masterRel="nextClick" afterEffect="1"/>
                                        <p:tgtEl>
                                          <p:spTgt spid="417842"/>
                                        </p:tgtEl>
                                        <p:attrNameLst>
                                          <p:attrName>style.visibility</p:attrName>
                                        </p:attrNameLst>
                                      </p:cBhvr>
                                      <p:to>
                                        <p:strVal val="hidden"/>
                                      </p:to>
                                    </p:se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6" fill="hold">
                      <p:stCondLst>
                        <p:cond delay="indefinite"/>
                      </p:stCondLst>
                      <p:childTnLst>
                        <p:par>
                          <p:cTn id="27" fill="hold">
                            <p:stCondLst>
                              <p:cond delay="0"/>
                            </p:stCondLst>
                            <p:childTnLst>
                              <p:par>
                                <p:cTn id="28" presetID="16" presetClass="entr" presetSubtype="42" fill="hold" grpId="0" nodeType="clickEffect">
                                  <p:stCondLst>
                                    <p:cond delay="0"/>
                                  </p:stCondLst>
                                  <p:childTnLst>
                                    <p:set>
                                      <p:cBhvr>
                                        <p:cTn id="29" dur="1" fill="hold">
                                          <p:stCondLst>
                                            <p:cond delay="0"/>
                                          </p:stCondLst>
                                        </p:cTn>
                                        <p:tgtEl>
                                          <p:spTgt spid="417841"/>
                                        </p:tgtEl>
                                        <p:attrNameLst>
                                          <p:attrName>style.visibility</p:attrName>
                                        </p:attrNameLst>
                                      </p:cBhvr>
                                      <p:to>
                                        <p:strVal val="visible"/>
                                      </p:to>
                                    </p:set>
                                    <p:animEffect transition="in" filter="barn(outHorizontal)">
                                      <p:cBhvr>
                                        <p:cTn id="30" dur="500"/>
                                        <p:tgtEl>
                                          <p:spTgt spid="41784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17840"/>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2" name="whoosh.wav"/>
                                        </p:tgtEl>
                                      </p:cMediaNode>
                                    </p:audio>
                                  </p:sub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417844"/>
                                        </p:tgtEl>
                                        <p:attrNameLst>
                                          <p:attrName>style.visibility</p:attrName>
                                        </p:attrNameLst>
                                      </p:cBhvr>
                                      <p:to>
                                        <p:strVal val="visible"/>
                                      </p:to>
                                    </p:set>
                                    <p:animEffect transition="in" filter="box(out)">
                                      <p:cBhvr>
                                        <p:cTn id="39" dur="500"/>
                                        <p:tgtEl>
                                          <p:spTgt spid="417844"/>
                                        </p:tgtEl>
                                      </p:cBhvr>
                                    </p:animEffect>
                                  </p:childTnLst>
                                  <p:subTnLst>
                                    <p:set>
                                      <p:cBhvr override="childStyle">
                                        <p:cTn dur="1" fill="hold" display="0" masterRel="nextClick" afterEffect="1"/>
                                        <p:tgtEl>
                                          <p:spTgt spid="417844"/>
                                        </p:tgtEl>
                                        <p:attrNameLst>
                                          <p:attrName>style.visibility</p:attrName>
                                        </p:attrNameLst>
                                      </p:cBhvr>
                                      <p:to>
                                        <p:strVal val="hidden"/>
                                      </p:to>
                                    </p:set>
                                    <p:audio>
                                      <p:cMediaNode>
                                        <p:cTn display="0" masterRel="sameClick">
                                          <p:stCondLst>
                                            <p:cond evt="begin" delay="0">
                                              <p:tn val="37"/>
                                            </p:cond>
                                          </p:stCondLst>
                                          <p:endCondLst>
                                            <p:cond evt="onStopAudio" delay="0">
                                              <p:tgtEl>
                                                <p:sldTgt/>
                                              </p:tgtEl>
                                            </p:cond>
                                          </p:endCondLst>
                                        </p:cTn>
                                        <p:tgtEl>
                                          <p:sndTgt r:embed="rId2" name="whoosh.wav"/>
                                        </p:tgtEl>
                                      </p:cMediaNode>
                                    </p:audio>
                                  </p:subTnLst>
                                </p:cTn>
                              </p:par>
                            </p:childTnLst>
                          </p:cTn>
                        </p:par>
                      </p:childTnLst>
                    </p:cTn>
                  </p:par>
                  <p:par>
                    <p:cTn id="40" fill="hold">
                      <p:stCondLst>
                        <p:cond delay="indefinite"/>
                      </p:stCondLst>
                      <p:childTnLst>
                        <p:par>
                          <p:cTn id="41" fill="hold">
                            <p:stCondLst>
                              <p:cond delay="0"/>
                            </p:stCondLst>
                            <p:childTnLst>
                              <p:par>
                                <p:cTn id="42" presetID="16" presetClass="entr" presetSubtype="42" fill="hold" grpId="0" nodeType="clickEffect">
                                  <p:stCondLst>
                                    <p:cond delay="0"/>
                                  </p:stCondLst>
                                  <p:childTnLst>
                                    <p:set>
                                      <p:cBhvr>
                                        <p:cTn id="43" dur="1" fill="hold">
                                          <p:stCondLst>
                                            <p:cond delay="0"/>
                                          </p:stCondLst>
                                        </p:cTn>
                                        <p:tgtEl>
                                          <p:spTgt spid="417846"/>
                                        </p:tgtEl>
                                        <p:attrNameLst>
                                          <p:attrName>style.visibility</p:attrName>
                                        </p:attrNameLst>
                                      </p:cBhvr>
                                      <p:to>
                                        <p:strVal val="visible"/>
                                      </p:to>
                                    </p:set>
                                    <p:animEffect transition="in" filter="barn(outHorizontal)">
                                      <p:cBhvr>
                                        <p:cTn id="44" dur="500"/>
                                        <p:tgtEl>
                                          <p:spTgt spid="417846"/>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42" fill="hold" grpId="0" nodeType="clickEffect">
                                  <p:stCondLst>
                                    <p:cond delay="0"/>
                                  </p:stCondLst>
                                  <p:childTnLst>
                                    <p:set>
                                      <p:cBhvr>
                                        <p:cTn id="48" dur="1" fill="hold">
                                          <p:stCondLst>
                                            <p:cond delay="0"/>
                                          </p:stCondLst>
                                        </p:cTn>
                                        <p:tgtEl>
                                          <p:spTgt spid="417845"/>
                                        </p:tgtEl>
                                        <p:attrNameLst>
                                          <p:attrName>style.visibility</p:attrName>
                                        </p:attrNameLst>
                                      </p:cBhvr>
                                      <p:to>
                                        <p:strVal val="visible"/>
                                      </p:to>
                                    </p:set>
                                    <p:animEffect transition="in" filter="barn(outHorizontal)">
                                      <p:cBhvr>
                                        <p:cTn id="49" dur="500"/>
                                        <p:tgtEl>
                                          <p:spTgt spid="417845"/>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417847"/>
                                        </p:tgtEl>
                                        <p:attrNameLst>
                                          <p:attrName>style.visibility</p:attrName>
                                        </p:attrNameLst>
                                      </p:cBhvr>
                                      <p:to>
                                        <p:strVal val="visible"/>
                                      </p:to>
                                    </p:set>
                                    <p:animEffect transition="in" filter="box(out)">
                                      <p:cBhvr>
                                        <p:cTn id="54" dur="500"/>
                                        <p:tgtEl>
                                          <p:spTgt spid="417847"/>
                                        </p:tgtEl>
                                      </p:cBhvr>
                                    </p:animEffect>
                                  </p:childTnLst>
                                  <p:subTnLst>
                                    <p:set>
                                      <p:cBhvr override="childStyle">
                                        <p:cTn dur="1" fill="hold" display="0" masterRel="nextClick" afterEffect="1"/>
                                        <p:tgtEl>
                                          <p:spTgt spid="417847"/>
                                        </p:tgtEl>
                                        <p:attrNameLst>
                                          <p:attrName>style.visibility</p:attrName>
                                        </p:attrNameLst>
                                      </p:cBhvr>
                                      <p:to>
                                        <p:strVal val="hidden"/>
                                      </p:to>
                                    </p:set>
                                    <p:audio>
                                      <p:cMediaNode>
                                        <p:cTn display="0" masterRel="sameClick">
                                          <p:stCondLst>
                                            <p:cond evt="begin" delay="0">
                                              <p:tn val="52"/>
                                            </p:cond>
                                          </p:stCondLst>
                                          <p:endCondLst>
                                            <p:cond evt="onStopAudio" delay="0">
                                              <p:tgtEl>
                                                <p:sldTgt/>
                                              </p:tgtEl>
                                            </p:cond>
                                          </p:endCondLst>
                                        </p:cTn>
                                        <p:tgtEl>
                                          <p:sndTgt r:embed="rId2" name="whoosh.wav"/>
                                        </p:tgtEl>
                                      </p:cMediaNode>
                                    </p:audio>
                                  </p:subTnLst>
                                </p:cTn>
                              </p:par>
                            </p:childTnLst>
                          </p:cTn>
                        </p:par>
                      </p:childTnLst>
                    </p:cTn>
                  </p:par>
                  <p:par>
                    <p:cTn id="55" fill="hold">
                      <p:stCondLst>
                        <p:cond delay="indefinite"/>
                      </p:stCondLst>
                      <p:childTnLst>
                        <p:par>
                          <p:cTn id="56" fill="hold">
                            <p:stCondLst>
                              <p:cond delay="0"/>
                            </p:stCondLst>
                            <p:childTnLst>
                              <p:par>
                                <p:cTn id="57" presetID="16" presetClass="entr" presetSubtype="42" fill="hold" grpId="0" nodeType="clickEffect">
                                  <p:stCondLst>
                                    <p:cond delay="0"/>
                                  </p:stCondLst>
                                  <p:childTnLst>
                                    <p:set>
                                      <p:cBhvr>
                                        <p:cTn id="58" dur="1" fill="hold">
                                          <p:stCondLst>
                                            <p:cond delay="0"/>
                                          </p:stCondLst>
                                        </p:cTn>
                                        <p:tgtEl>
                                          <p:spTgt spid="417849"/>
                                        </p:tgtEl>
                                        <p:attrNameLst>
                                          <p:attrName>style.visibility</p:attrName>
                                        </p:attrNameLst>
                                      </p:cBhvr>
                                      <p:to>
                                        <p:strVal val="visible"/>
                                      </p:to>
                                    </p:set>
                                    <p:animEffect transition="in" filter="barn(outHorizontal)">
                                      <p:cBhvr>
                                        <p:cTn id="59" dur="500"/>
                                        <p:tgtEl>
                                          <p:spTgt spid="417849"/>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42" fill="hold" grpId="0" nodeType="clickEffect">
                                  <p:stCondLst>
                                    <p:cond delay="0"/>
                                  </p:stCondLst>
                                  <p:childTnLst>
                                    <p:set>
                                      <p:cBhvr>
                                        <p:cTn id="63" dur="1" fill="hold">
                                          <p:stCondLst>
                                            <p:cond delay="0"/>
                                          </p:stCondLst>
                                        </p:cTn>
                                        <p:tgtEl>
                                          <p:spTgt spid="417850"/>
                                        </p:tgtEl>
                                        <p:attrNameLst>
                                          <p:attrName>style.visibility</p:attrName>
                                        </p:attrNameLst>
                                      </p:cBhvr>
                                      <p:to>
                                        <p:strVal val="visible"/>
                                      </p:to>
                                    </p:set>
                                    <p:animEffect transition="in" filter="barn(outHorizontal)">
                                      <p:cBhvr>
                                        <p:cTn id="64" dur="500"/>
                                        <p:tgtEl>
                                          <p:spTgt spid="417850"/>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32" fill="hold" grpId="0" nodeType="clickEffect">
                                  <p:stCondLst>
                                    <p:cond delay="0"/>
                                  </p:stCondLst>
                                  <p:childTnLst>
                                    <p:set>
                                      <p:cBhvr>
                                        <p:cTn id="68" dur="1" fill="hold">
                                          <p:stCondLst>
                                            <p:cond delay="0"/>
                                          </p:stCondLst>
                                        </p:cTn>
                                        <p:tgtEl>
                                          <p:spTgt spid="417848"/>
                                        </p:tgtEl>
                                        <p:attrNameLst>
                                          <p:attrName>style.visibility</p:attrName>
                                        </p:attrNameLst>
                                      </p:cBhvr>
                                      <p:to>
                                        <p:strVal val="visible"/>
                                      </p:to>
                                    </p:set>
                                    <p:animEffect transition="in" filter="box(out)">
                                      <p:cBhvr>
                                        <p:cTn id="69" dur="500"/>
                                        <p:tgtEl>
                                          <p:spTgt spid="417848"/>
                                        </p:tgtEl>
                                      </p:cBhvr>
                                    </p:animEffect>
                                  </p:childTnLst>
                                  <p:subTnLst>
                                    <p:set>
                                      <p:cBhvr override="childStyle">
                                        <p:cTn dur="1" fill="hold" display="0" masterRel="nextClick" afterEffect="1"/>
                                        <p:tgtEl>
                                          <p:spTgt spid="417848"/>
                                        </p:tgtEl>
                                        <p:attrNameLst>
                                          <p:attrName>style.visibility</p:attrName>
                                        </p:attrNameLst>
                                      </p:cBhvr>
                                      <p:to>
                                        <p:strVal val="hidden"/>
                                      </p:to>
                                    </p:set>
                                    <p:audio>
                                      <p:cMediaNode>
                                        <p:cTn display="0" masterRel="sameClick">
                                          <p:stCondLst>
                                            <p:cond evt="begin" delay="0">
                                              <p:tn val="67"/>
                                            </p:cond>
                                          </p:stCondLst>
                                          <p:endCondLst>
                                            <p:cond evt="onStopAudio" delay="0">
                                              <p:tgtEl>
                                                <p:sldTgt/>
                                              </p:tgtEl>
                                            </p:cond>
                                          </p:endCondLst>
                                        </p:cTn>
                                        <p:tgtEl>
                                          <p:sndTgt r:embed="rId2" name="whoosh.wav"/>
                                        </p:tgtEl>
                                      </p:cMediaNode>
                                    </p:audio>
                                  </p:subTnLst>
                                </p:cTn>
                              </p:par>
                            </p:childTnLst>
                          </p:cTn>
                        </p:par>
                      </p:childTnLst>
                    </p:cTn>
                  </p:par>
                  <p:par>
                    <p:cTn id="70" fill="hold">
                      <p:stCondLst>
                        <p:cond delay="indefinite"/>
                      </p:stCondLst>
                      <p:childTnLst>
                        <p:par>
                          <p:cTn id="71" fill="hold">
                            <p:stCondLst>
                              <p:cond delay="0"/>
                            </p:stCondLst>
                            <p:childTnLst>
                              <p:par>
                                <p:cTn id="72" presetID="27" presetClass="entr" presetSubtype="0" fill="hold" grpId="0" nodeType="clickEffect">
                                  <p:stCondLst>
                                    <p:cond delay="0"/>
                                  </p:stCondLst>
                                  <p:iterate type="lt">
                                    <p:tmPct val="50000"/>
                                  </p:iterate>
                                  <p:childTnLst>
                                    <p:set>
                                      <p:cBhvr>
                                        <p:cTn id="73" dur="1" fill="hold">
                                          <p:stCondLst>
                                            <p:cond delay="0"/>
                                          </p:stCondLst>
                                        </p:cTn>
                                        <p:tgtEl>
                                          <p:spTgt spid="71"/>
                                        </p:tgtEl>
                                        <p:attrNameLst>
                                          <p:attrName>style.visibility</p:attrName>
                                        </p:attrNameLst>
                                      </p:cBhvr>
                                      <p:to>
                                        <p:strVal val="visible"/>
                                      </p:to>
                                    </p:set>
                                    <p:anim calcmode="discrete" valueType="clr">
                                      <p:cBhvr override="childStyle">
                                        <p:cTn id="74" dur="80"/>
                                        <p:tgtEl>
                                          <p:spTgt spid="71"/>
                                        </p:tgtEl>
                                        <p:attrNameLst>
                                          <p:attrName>style.color</p:attrName>
                                        </p:attrNameLst>
                                      </p:cBhvr>
                                      <p:tavLst>
                                        <p:tav tm="0">
                                          <p:val>
                                            <p:clrVal>
                                              <a:schemeClr val="accent2"/>
                                            </p:clrVal>
                                          </p:val>
                                        </p:tav>
                                        <p:tav tm="50000">
                                          <p:val>
                                            <p:clrVal>
                                              <a:schemeClr val="hlink"/>
                                            </p:clrVal>
                                          </p:val>
                                        </p:tav>
                                      </p:tavLst>
                                    </p:anim>
                                    <p:anim calcmode="discrete" valueType="clr">
                                      <p:cBhvr>
                                        <p:cTn id="75" dur="80"/>
                                        <p:tgtEl>
                                          <p:spTgt spid="71"/>
                                        </p:tgtEl>
                                        <p:attrNameLst>
                                          <p:attrName>fillcolor</p:attrName>
                                        </p:attrNameLst>
                                      </p:cBhvr>
                                      <p:tavLst>
                                        <p:tav tm="0">
                                          <p:val>
                                            <p:clrVal>
                                              <a:schemeClr val="accent2"/>
                                            </p:clrVal>
                                          </p:val>
                                        </p:tav>
                                        <p:tav tm="50000">
                                          <p:val>
                                            <p:clrVal>
                                              <a:schemeClr val="hlink"/>
                                            </p:clrVal>
                                          </p:val>
                                        </p:tav>
                                      </p:tavLst>
                                    </p:anim>
                                    <p:set>
                                      <p:cBhvr>
                                        <p:cTn id="76" dur="80"/>
                                        <p:tgtEl>
                                          <p:spTgt spid="71"/>
                                        </p:tgtEl>
                                        <p:attrNameLst>
                                          <p:attrName>fill.type</p:attrName>
                                        </p:attrNameLst>
                                      </p:cBhvr>
                                      <p:to>
                                        <p:strVal val="solid"/>
                                      </p:to>
                                    </p:set>
                                  </p:childTnLst>
                                </p:cTn>
                              </p:par>
                            </p:childTnLst>
                          </p:cTn>
                        </p:par>
                      </p:childTnLst>
                    </p:cTn>
                  </p:par>
                  <p:par>
                    <p:cTn id="77" fill="hold">
                      <p:stCondLst>
                        <p:cond delay="indefinite"/>
                      </p:stCondLst>
                      <p:childTnLst>
                        <p:par>
                          <p:cTn id="78" fill="hold">
                            <p:stCondLst>
                              <p:cond delay="0"/>
                            </p:stCondLst>
                            <p:childTnLst>
                              <p:par>
                                <p:cTn id="79" presetID="16" presetClass="entr" presetSubtype="42" fill="hold" grpId="0" nodeType="clickEffect">
                                  <p:stCondLst>
                                    <p:cond delay="0"/>
                                  </p:stCondLst>
                                  <p:childTnLst>
                                    <p:set>
                                      <p:cBhvr>
                                        <p:cTn id="80" dur="1" fill="hold">
                                          <p:stCondLst>
                                            <p:cond delay="0"/>
                                          </p:stCondLst>
                                        </p:cTn>
                                        <p:tgtEl>
                                          <p:spTgt spid="417851"/>
                                        </p:tgtEl>
                                        <p:attrNameLst>
                                          <p:attrName>style.visibility</p:attrName>
                                        </p:attrNameLst>
                                      </p:cBhvr>
                                      <p:to>
                                        <p:strVal val="visible"/>
                                      </p:to>
                                    </p:set>
                                    <p:animEffect transition="in" filter="barn(outHorizontal)">
                                      <p:cBhvr>
                                        <p:cTn id="81" dur="500"/>
                                        <p:tgtEl>
                                          <p:spTgt spid="417851"/>
                                        </p:tgtEl>
                                      </p:cBhvr>
                                    </p:animEffect>
                                  </p:childTnLst>
                                  <p:subTnLst>
                                    <p:set>
                                      <p:cBhvr override="childStyle">
                                        <p:cTn dur="1" fill="hold" display="0" masterRel="nextClick" afterEffect="1"/>
                                        <p:tgtEl>
                                          <p:spTgt spid="417851"/>
                                        </p:tgtEl>
                                        <p:attrNameLst>
                                          <p:attrName>style.visibility</p:attrName>
                                        </p:attrNameLst>
                                      </p:cBhvr>
                                      <p:to>
                                        <p:strVal val="hidden"/>
                                      </p:to>
                                    </p:set>
                                    <p:audio>
                                      <p:cMediaNode>
                                        <p:cTn display="0" masterRel="sameClick">
                                          <p:stCondLst>
                                            <p:cond evt="begin" delay="0">
                                              <p:tn val="79"/>
                                            </p:cond>
                                          </p:stCondLst>
                                          <p:endCondLst>
                                            <p:cond evt="onStopAudio" delay="0">
                                              <p:tgtEl>
                                                <p:sldTgt/>
                                              </p:tgtEl>
                                            </p:cond>
                                          </p:endCondLst>
                                        </p:cTn>
                                        <p:tgtEl>
                                          <p:sndTgt r:embed="rId3" name="type.wav"/>
                                        </p:tgtEl>
                                      </p:cMediaNode>
                                    </p:audio>
                                  </p:subTnLst>
                                </p:cTn>
                              </p:par>
                            </p:childTnLst>
                          </p:cTn>
                        </p:par>
                      </p:childTnLst>
                    </p:cTn>
                  </p:par>
                  <p:par>
                    <p:cTn id="82" fill="hold">
                      <p:stCondLst>
                        <p:cond delay="indefinite"/>
                      </p:stCondLst>
                      <p:childTnLst>
                        <p:par>
                          <p:cTn id="83" fill="hold">
                            <p:stCondLst>
                              <p:cond delay="0"/>
                            </p:stCondLst>
                            <p:childTnLst>
                              <p:par>
                                <p:cTn id="84" presetID="4" presetClass="entr" presetSubtype="32" fill="hold" grpId="0" nodeType="clickEffect">
                                  <p:stCondLst>
                                    <p:cond delay="0"/>
                                  </p:stCondLst>
                                  <p:childTnLst>
                                    <p:set>
                                      <p:cBhvr>
                                        <p:cTn id="85" dur="1" fill="hold">
                                          <p:stCondLst>
                                            <p:cond delay="0"/>
                                          </p:stCondLst>
                                        </p:cTn>
                                        <p:tgtEl>
                                          <p:spTgt spid="417852"/>
                                        </p:tgtEl>
                                        <p:attrNameLst>
                                          <p:attrName>style.visibility</p:attrName>
                                        </p:attrNameLst>
                                      </p:cBhvr>
                                      <p:to>
                                        <p:strVal val="visible"/>
                                      </p:to>
                                    </p:set>
                                    <p:animEffect transition="in" filter="box(out)">
                                      <p:cBhvr>
                                        <p:cTn id="86" dur="500"/>
                                        <p:tgtEl>
                                          <p:spTgt spid="417852"/>
                                        </p:tgtEl>
                                      </p:cBhvr>
                                    </p:animEffect>
                                  </p:childTnLst>
                                  <p:subTnLst>
                                    <p:set>
                                      <p:cBhvr override="childStyle">
                                        <p:cTn dur="1" fill="hold" display="0" masterRel="nextClick" afterEffect="1"/>
                                        <p:tgtEl>
                                          <p:spTgt spid="417852"/>
                                        </p:tgtEl>
                                        <p:attrNameLst>
                                          <p:attrName>style.visibility</p:attrName>
                                        </p:attrNameLst>
                                      </p:cBhvr>
                                      <p:to>
                                        <p:strVal val="hidden"/>
                                      </p:to>
                                    </p:set>
                                    <p:audio>
                                      <p:cMediaNode>
                                        <p:cTn display="0" masterRel="sameClick">
                                          <p:stCondLst>
                                            <p:cond evt="begin" delay="0">
                                              <p:tn val="84"/>
                                            </p:cond>
                                          </p:stCondLst>
                                          <p:endCondLst>
                                            <p:cond evt="onStopAudio" delay="0">
                                              <p:tgtEl>
                                                <p:sldTgt/>
                                              </p:tgtEl>
                                            </p:cond>
                                          </p:endCondLst>
                                        </p:cTn>
                                        <p:tgtEl>
                                          <p:sndTgt r:embed="rId2" name="whoosh.wav"/>
                                        </p:tgtEl>
                                      </p:cMediaNode>
                                    </p:audio>
                                  </p:subTnLst>
                                </p:cTn>
                              </p:par>
                            </p:childTnLst>
                          </p:cTn>
                        </p:par>
                      </p:childTnLst>
                    </p:cTn>
                  </p:par>
                  <p:par>
                    <p:cTn id="87" fill="hold">
                      <p:stCondLst>
                        <p:cond delay="indefinite"/>
                      </p:stCondLst>
                      <p:childTnLst>
                        <p:par>
                          <p:cTn id="88" fill="hold">
                            <p:stCondLst>
                              <p:cond delay="0"/>
                            </p:stCondLst>
                            <p:childTnLst>
                              <p:par>
                                <p:cTn id="89" presetID="16" presetClass="entr" presetSubtype="42" fill="hold" grpId="0" nodeType="clickEffect">
                                  <p:stCondLst>
                                    <p:cond delay="0"/>
                                  </p:stCondLst>
                                  <p:childTnLst>
                                    <p:set>
                                      <p:cBhvr>
                                        <p:cTn id="90" dur="1" fill="hold">
                                          <p:stCondLst>
                                            <p:cond delay="0"/>
                                          </p:stCondLst>
                                        </p:cTn>
                                        <p:tgtEl>
                                          <p:spTgt spid="417853"/>
                                        </p:tgtEl>
                                        <p:attrNameLst>
                                          <p:attrName>style.visibility</p:attrName>
                                        </p:attrNameLst>
                                      </p:cBhvr>
                                      <p:to>
                                        <p:strVal val="visible"/>
                                      </p:to>
                                    </p:set>
                                    <p:animEffect transition="in" filter="barn(outHorizontal)">
                                      <p:cBhvr>
                                        <p:cTn id="91" dur="500"/>
                                        <p:tgtEl>
                                          <p:spTgt spid="417853"/>
                                        </p:tgtEl>
                                      </p:cBhvr>
                                    </p:animEffect>
                                  </p:childTnLst>
                                  <p:subTnLst>
                                    <p:audio>
                                      <p:cMediaNode>
                                        <p:cTn display="0" masterRel="sameClick">
                                          <p:stCondLst>
                                            <p:cond evt="begin" delay="0">
                                              <p:tn val="89"/>
                                            </p:cond>
                                          </p:stCondLst>
                                          <p:endCondLst>
                                            <p:cond evt="onStopAudio" delay="0">
                                              <p:tgtEl>
                                                <p:sldTgt/>
                                              </p:tgtEl>
                                            </p:cond>
                                          </p:endCondLst>
                                        </p:cTn>
                                        <p:tgtEl>
                                          <p:sndTgt r:embed="rId3" name="type.wav"/>
                                        </p:tgtEl>
                                      </p:cMediaNode>
                                    </p:audio>
                                  </p:subTnLst>
                                </p:cTn>
                              </p:par>
                            </p:childTnLst>
                          </p:cTn>
                        </p:par>
                      </p:childTnLst>
                    </p:cTn>
                  </p:par>
                  <p:par>
                    <p:cTn id="92" fill="hold">
                      <p:stCondLst>
                        <p:cond delay="indefinite"/>
                      </p:stCondLst>
                      <p:childTnLst>
                        <p:par>
                          <p:cTn id="93" fill="hold">
                            <p:stCondLst>
                              <p:cond delay="0"/>
                            </p:stCondLst>
                            <p:childTnLst>
                              <p:par>
                                <p:cTn id="94" presetID="4" presetClass="entr" presetSubtype="32" fill="hold" grpId="0" nodeType="clickEffect">
                                  <p:stCondLst>
                                    <p:cond delay="0"/>
                                  </p:stCondLst>
                                  <p:childTnLst>
                                    <p:set>
                                      <p:cBhvr>
                                        <p:cTn id="95" dur="1" fill="hold">
                                          <p:stCondLst>
                                            <p:cond delay="0"/>
                                          </p:stCondLst>
                                        </p:cTn>
                                        <p:tgtEl>
                                          <p:spTgt spid="417863"/>
                                        </p:tgtEl>
                                        <p:attrNameLst>
                                          <p:attrName>style.visibility</p:attrName>
                                        </p:attrNameLst>
                                      </p:cBhvr>
                                      <p:to>
                                        <p:strVal val="visible"/>
                                      </p:to>
                                    </p:set>
                                    <p:animEffect transition="in" filter="box(out)">
                                      <p:cBhvr>
                                        <p:cTn id="96" dur="500"/>
                                        <p:tgtEl>
                                          <p:spTgt spid="417863"/>
                                        </p:tgtEl>
                                      </p:cBhvr>
                                    </p:animEffect>
                                  </p:childTnLst>
                                  <p:subTnLst>
                                    <p:audio>
                                      <p:cMediaNode>
                                        <p:cTn display="0" masterRel="sameClick">
                                          <p:stCondLst>
                                            <p:cond evt="begin" delay="0">
                                              <p:tn val="94"/>
                                            </p:cond>
                                          </p:stCondLst>
                                          <p:endCondLst>
                                            <p:cond evt="onStopAudio" delay="0">
                                              <p:tgtEl>
                                                <p:sldTgt/>
                                              </p:tgtEl>
                                            </p:cond>
                                          </p:endCondLst>
                                        </p:cTn>
                                        <p:tgtEl>
                                          <p:sndTgt r:embed="rId4" name="camera.wav"/>
                                        </p:tgtEl>
                                      </p:cMediaNode>
                                    </p:audio>
                                  </p:sub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417855"/>
                                        </p:tgtEl>
                                        <p:attrNameLst>
                                          <p:attrName>style.visibility</p:attrName>
                                        </p:attrNameLst>
                                      </p:cBhvr>
                                      <p:to>
                                        <p:strVal val="visible"/>
                                      </p:to>
                                    </p:set>
                                  </p:childTnLst>
                                  <p:subTnLst>
                                    <p:audio>
                                      <p:cMediaNode>
                                        <p:cTn display="0" masterRel="sameClick">
                                          <p:stCondLst>
                                            <p:cond evt="begin" delay="0">
                                              <p:tn val="99"/>
                                            </p:cond>
                                          </p:stCondLst>
                                          <p:endCondLst>
                                            <p:cond evt="onStopAudio" delay="0">
                                              <p:tgtEl>
                                                <p:sldTgt/>
                                              </p:tgtEl>
                                            </p:cond>
                                          </p:endCondLst>
                                        </p:cTn>
                                        <p:tgtEl>
                                          <p:sndTgt r:embed="rId2" name="whoosh.wav"/>
                                        </p:tgtEl>
                                      </p:cMediaNode>
                                    </p:audio>
                                  </p:subTnLst>
                                </p:cTn>
                              </p:par>
                            </p:childTnLst>
                          </p:cTn>
                        </p:par>
                      </p:childTnLst>
                    </p:cTn>
                  </p:par>
                  <p:par>
                    <p:cTn id="101" fill="hold">
                      <p:stCondLst>
                        <p:cond delay="indefinite"/>
                      </p:stCondLst>
                      <p:childTnLst>
                        <p:par>
                          <p:cTn id="102" fill="hold">
                            <p:stCondLst>
                              <p:cond delay="0"/>
                            </p:stCondLst>
                            <p:childTnLst>
                              <p:par>
                                <p:cTn id="103" presetID="4" presetClass="entr" presetSubtype="32" fill="hold" grpId="0" nodeType="clickEffect">
                                  <p:stCondLst>
                                    <p:cond delay="0"/>
                                  </p:stCondLst>
                                  <p:childTnLst>
                                    <p:set>
                                      <p:cBhvr>
                                        <p:cTn id="104" dur="1" fill="hold">
                                          <p:stCondLst>
                                            <p:cond delay="0"/>
                                          </p:stCondLst>
                                        </p:cTn>
                                        <p:tgtEl>
                                          <p:spTgt spid="417854"/>
                                        </p:tgtEl>
                                        <p:attrNameLst>
                                          <p:attrName>style.visibility</p:attrName>
                                        </p:attrNameLst>
                                      </p:cBhvr>
                                      <p:to>
                                        <p:strVal val="visible"/>
                                      </p:to>
                                    </p:set>
                                    <p:animEffect transition="in" filter="box(out)">
                                      <p:cBhvr>
                                        <p:cTn id="105" dur="500"/>
                                        <p:tgtEl>
                                          <p:spTgt spid="417854"/>
                                        </p:tgtEl>
                                      </p:cBhvr>
                                    </p:animEffect>
                                  </p:childTnLst>
                                  <p:subTnLst>
                                    <p:set>
                                      <p:cBhvr override="childStyle">
                                        <p:cTn dur="1" fill="hold" display="0" masterRel="nextClick" afterEffect="1"/>
                                        <p:tgtEl>
                                          <p:spTgt spid="417854"/>
                                        </p:tgtEl>
                                        <p:attrNameLst>
                                          <p:attrName>style.visibility</p:attrName>
                                        </p:attrNameLst>
                                      </p:cBhvr>
                                      <p:to>
                                        <p:strVal val="hidden"/>
                                      </p:to>
                                    </p:set>
                                    <p:audio>
                                      <p:cMediaNode>
                                        <p:cTn display="0" masterRel="sameClick">
                                          <p:stCondLst>
                                            <p:cond evt="begin" delay="0">
                                              <p:tn val="103"/>
                                            </p:cond>
                                          </p:stCondLst>
                                          <p:endCondLst>
                                            <p:cond evt="onStopAudio" delay="0">
                                              <p:tgtEl>
                                                <p:sldTgt/>
                                              </p:tgtEl>
                                            </p:cond>
                                          </p:endCondLst>
                                        </p:cTn>
                                        <p:tgtEl>
                                          <p:sndTgt r:embed="rId2" name="whoosh.wav"/>
                                        </p:tgtEl>
                                      </p:cMediaNode>
                                    </p:audio>
                                  </p:subTnLst>
                                </p:cTn>
                              </p:par>
                            </p:childTnLst>
                          </p:cTn>
                        </p:par>
                      </p:childTnLst>
                    </p:cTn>
                  </p:par>
                  <p:par>
                    <p:cTn id="106" fill="hold">
                      <p:stCondLst>
                        <p:cond delay="indefinite"/>
                      </p:stCondLst>
                      <p:childTnLst>
                        <p:par>
                          <p:cTn id="107" fill="hold">
                            <p:stCondLst>
                              <p:cond delay="0"/>
                            </p:stCondLst>
                            <p:childTnLst>
                              <p:par>
                                <p:cTn id="108" presetID="4" presetClass="entr" presetSubtype="32" fill="hold" grpId="0" nodeType="clickEffect">
                                  <p:stCondLst>
                                    <p:cond delay="0"/>
                                  </p:stCondLst>
                                  <p:childTnLst>
                                    <p:set>
                                      <p:cBhvr>
                                        <p:cTn id="109" dur="1" fill="hold">
                                          <p:stCondLst>
                                            <p:cond delay="0"/>
                                          </p:stCondLst>
                                        </p:cTn>
                                        <p:tgtEl>
                                          <p:spTgt spid="417856"/>
                                        </p:tgtEl>
                                        <p:attrNameLst>
                                          <p:attrName>style.visibility</p:attrName>
                                        </p:attrNameLst>
                                      </p:cBhvr>
                                      <p:to>
                                        <p:strVal val="visible"/>
                                      </p:to>
                                    </p:set>
                                    <p:animEffect transition="in" filter="box(out)">
                                      <p:cBhvr>
                                        <p:cTn id="110" dur="500"/>
                                        <p:tgtEl>
                                          <p:spTgt spid="417856"/>
                                        </p:tgtEl>
                                      </p:cBhvr>
                                    </p:animEffect>
                                  </p:childTnLst>
                                  <p:subTnLst>
                                    <p:set>
                                      <p:cBhvr override="childStyle">
                                        <p:cTn dur="1" fill="hold" display="0" masterRel="nextClick" afterEffect="1"/>
                                        <p:tgtEl>
                                          <p:spTgt spid="417856"/>
                                        </p:tgtEl>
                                        <p:attrNameLst>
                                          <p:attrName>style.visibility</p:attrName>
                                        </p:attrNameLst>
                                      </p:cBhvr>
                                      <p:to>
                                        <p:strVal val="hidden"/>
                                      </p:to>
                                    </p:set>
                                    <p:audio>
                                      <p:cMediaNode>
                                        <p:cTn display="0" masterRel="sameClick">
                                          <p:stCondLst>
                                            <p:cond evt="begin" delay="0">
                                              <p:tn val="108"/>
                                            </p:cond>
                                          </p:stCondLst>
                                          <p:endCondLst>
                                            <p:cond evt="onStopAudio" delay="0">
                                              <p:tgtEl>
                                                <p:sldTgt/>
                                              </p:tgtEl>
                                            </p:cond>
                                          </p:endCondLst>
                                        </p:cTn>
                                        <p:tgtEl>
                                          <p:sndTgt r:embed="rId2" name="whoosh.wav"/>
                                        </p:tgtEl>
                                      </p:cMediaNode>
                                    </p:audio>
                                  </p:sub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417857"/>
                                        </p:tgtEl>
                                        <p:attrNameLst>
                                          <p:attrName>style.visibility</p:attrName>
                                        </p:attrNameLst>
                                      </p:cBhvr>
                                      <p:to>
                                        <p:strVal val="visible"/>
                                      </p:to>
                                    </p:set>
                                  </p:childTnLst>
                                  <p:subTnLst>
                                    <p:audio>
                                      <p:cMediaNode>
                                        <p:cTn display="0" masterRel="sameClick">
                                          <p:stCondLst>
                                            <p:cond evt="begin" delay="0">
                                              <p:tn val="113"/>
                                            </p:cond>
                                          </p:stCondLst>
                                          <p:endCondLst>
                                            <p:cond evt="onStopAudio" delay="0">
                                              <p:tgtEl>
                                                <p:sldTgt/>
                                              </p:tgtEl>
                                            </p:cond>
                                          </p:endCondLst>
                                        </p:cTn>
                                        <p:tgtEl>
                                          <p:sndTgt r:embed="rId2" name="whoosh.wav"/>
                                        </p:tgtEl>
                                      </p:cMediaNode>
                                    </p:audio>
                                  </p:subTnLst>
                                </p:cTn>
                              </p:par>
                            </p:childTnLst>
                          </p:cTn>
                        </p:par>
                      </p:childTnLst>
                    </p:cTn>
                  </p:par>
                  <p:par>
                    <p:cTn id="115" fill="hold">
                      <p:stCondLst>
                        <p:cond delay="indefinite"/>
                      </p:stCondLst>
                      <p:childTnLst>
                        <p:par>
                          <p:cTn id="116" fill="hold">
                            <p:stCondLst>
                              <p:cond delay="0"/>
                            </p:stCondLst>
                            <p:childTnLst>
                              <p:par>
                                <p:cTn id="117" presetID="4" presetClass="entr" presetSubtype="32" fill="hold" grpId="0" nodeType="clickEffect">
                                  <p:stCondLst>
                                    <p:cond delay="0"/>
                                  </p:stCondLst>
                                  <p:childTnLst>
                                    <p:set>
                                      <p:cBhvr>
                                        <p:cTn id="118" dur="1" fill="hold">
                                          <p:stCondLst>
                                            <p:cond delay="0"/>
                                          </p:stCondLst>
                                        </p:cTn>
                                        <p:tgtEl>
                                          <p:spTgt spid="417858"/>
                                        </p:tgtEl>
                                        <p:attrNameLst>
                                          <p:attrName>style.visibility</p:attrName>
                                        </p:attrNameLst>
                                      </p:cBhvr>
                                      <p:to>
                                        <p:strVal val="visible"/>
                                      </p:to>
                                    </p:set>
                                    <p:animEffect transition="in" filter="box(out)">
                                      <p:cBhvr>
                                        <p:cTn id="119" dur="500"/>
                                        <p:tgtEl>
                                          <p:spTgt spid="417858"/>
                                        </p:tgtEl>
                                      </p:cBhvr>
                                    </p:animEffect>
                                  </p:childTnLst>
                                  <p:subTnLst>
                                    <p:set>
                                      <p:cBhvr override="childStyle">
                                        <p:cTn dur="1" fill="hold" display="0" masterRel="nextClick" afterEffect="1"/>
                                        <p:tgtEl>
                                          <p:spTgt spid="417858"/>
                                        </p:tgtEl>
                                        <p:attrNameLst>
                                          <p:attrName>style.visibility</p:attrName>
                                        </p:attrNameLst>
                                      </p:cBhvr>
                                      <p:to>
                                        <p:strVal val="hidden"/>
                                      </p:to>
                                    </p:set>
                                    <p:audio>
                                      <p:cMediaNode>
                                        <p:cTn display="0" masterRel="sameClick">
                                          <p:stCondLst>
                                            <p:cond evt="begin" delay="0">
                                              <p:tn val="117"/>
                                            </p:cond>
                                          </p:stCondLst>
                                          <p:endCondLst>
                                            <p:cond evt="onStopAudio" delay="0">
                                              <p:tgtEl>
                                                <p:sldTgt/>
                                              </p:tgtEl>
                                            </p:cond>
                                          </p:endCondLst>
                                        </p:cTn>
                                        <p:tgtEl>
                                          <p:sndTgt r:embed="rId2" name="whoosh.wav"/>
                                        </p:tgtEl>
                                      </p:cMediaNode>
                                    </p:audio>
                                  </p:subTnLst>
                                </p:cTn>
                              </p:par>
                            </p:childTnLst>
                          </p:cTn>
                        </p:par>
                      </p:childTnLst>
                    </p:cTn>
                  </p:par>
                  <p:par>
                    <p:cTn id="120" fill="hold">
                      <p:stCondLst>
                        <p:cond delay="indefinite"/>
                      </p:stCondLst>
                      <p:childTnLst>
                        <p:par>
                          <p:cTn id="121" fill="hold">
                            <p:stCondLst>
                              <p:cond delay="0"/>
                            </p:stCondLst>
                            <p:childTnLst>
                              <p:par>
                                <p:cTn id="122" presetID="16" presetClass="entr" presetSubtype="42" fill="hold" grpId="0" nodeType="clickEffect">
                                  <p:stCondLst>
                                    <p:cond delay="0"/>
                                  </p:stCondLst>
                                  <p:childTnLst>
                                    <p:set>
                                      <p:cBhvr>
                                        <p:cTn id="123" dur="1" fill="hold">
                                          <p:stCondLst>
                                            <p:cond delay="0"/>
                                          </p:stCondLst>
                                        </p:cTn>
                                        <p:tgtEl>
                                          <p:spTgt spid="417859"/>
                                        </p:tgtEl>
                                        <p:attrNameLst>
                                          <p:attrName>style.visibility</p:attrName>
                                        </p:attrNameLst>
                                      </p:cBhvr>
                                      <p:to>
                                        <p:strVal val="visible"/>
                                      </p:to>
                                    </p:set>
                                    <p:animEffect transition="in" filter="barn(outHorizontal)">
                                      <p:cBhvr>
                                        <p:cTn id="124" dur="500"/>
                                        <p:tgtEl>
                                          <p:spTgt spid="417859"/>
                                        </p:tgtEl>
                                      </p:cBhvr>
                                    </p:animEffect>
                                  </p:childTnLst>
                                  <p:subTnLst>
                                    <p:audio>
                                      <p:cMediaNode>
                                        <p:cTn display="0" masterRel="sameClick">
                                          <p:stCondLst>
                                            <p:cond evt="begin" delay="0">
                                              <p:tn val="122"/>
                                            </p:cond>
                                          </p:stCondLst>
                                          <p:endCondLst>
                                            <p:cond evt="onStopAudio" delay="0">
                                              <p:tgtEl>
                                                <p:sldTgt/>
                                              </p:tgtEl>
                                            </p:cond>
                                          </p:endCondLst>
                                        </p:cTn>
                                        <p:tgtEl>
                                          <p:sndTgt r:embed="rId2" name="whoosh.wav"/>
                                        </p:tgtEl>
                                      </p:cMediaNode>
                                    </p:audio>
                                  </p:subTnLst>
                                </p:cTn>
                              </p:par>
                            </p:childTnLst>
                          </p:cTn>
                        </p:par>
                      </p:childTnLst>
                    </p:cTn>
                  </p:par>
                  <p:par>
                    <p:cTn id="125" fill="hold">
                      <p:stCondLst>
                        <p:cond delay="indefinite"/>
                      </p:stCondLst>
                      <p:childTnLst>
                        <p:par>
                          <p:cTn id="126" fill="hold">
                            <p:stCondLst>
                              <p:cond delay="0"/>
                            </p:stCondLst>
                            <p:childTnLst>
                              <p:par>
                                <p:cTn id="127" presetID="16" presetClass="entr" presetSubtype="42" fill="hold" grpId="0" nodeType="clickEffect">
                                  <p:stCondLst>
                                    <p:cond delay="0"/>
                                  </p:stCondLst>
                                  <p:childTnLst>
                                    <p:set>
                                      <p:cBhvr>
                                        <p:cTn id="128" dur="1" fill="hold">
                                          <p:stCondLst>
                                            <p:cond delay="0"/>
                                          </p:stCondLst>
                                        </p:cTn>
                                        <p:tgtEl>
                                          <p:spTgt spid="417860"/>
                                        </p:tgtEl>
                                        <p:attrNameLst>
                                          <p:attrName>style.visibility</p:attrName>
                                        </p:attrNameLst>
                                      </p:cBhvr>
                                      <p:to>
                                        <p:strVal val="visible"/>
                                      </p:to>
                                    </p:set>
                                    <p:animEffect transition="in" filter="barn(outHorizontal)">
                                      <p:cBhvr>
                                        <p:cTn id="129" dur="500"/>
                                        <p:tgtEl>
                                          <p:spTgt spid="417860"/>
                                        </p:tgtEl>
                                      </p:cBhvr>
                                    </p:animEffect>
                                  </p:childTnLst>
                                  <p:subTnLst>
                                    <p:audio>
                                      <p:cMediaNode>
                                        <p:cTn display="0" masterRel="sameClick">
                                          <p:stCondLst>
                                            <p:cond evt="begin" delay="0">
                                              <p:tn val="127"/>
                                            </p:cond>
                                          </p:stCondLst>
                                          <p:endCondLst>
                                            <p:cond evt="onStopAudio" delay="0">
                                              <p:tgtEl>
                                                <p:sldTgt/>
                                              </p:tgtEl>
                                            </p:cond>
                                          </p:endCondLst>
                                        </p:cTn>
                                        <p:tgtEl>
                                          <p:sndTgt r:embed="rId2" name="whoosh.wav"/>
                                        </p:tgtEl>
                                      </p:cMediaNode>
                                    </p:audio>
                                  </p:subTnLst>
                                </p:cTn>
                              </p:par>
                            </p:childTnLst>
                          </p:cTn>
                        </p:par>
                      </p:childTnLst>
                    </p:cTn>
                  </p:par>
                  <p:par>
                    <p:cTn id="130" fill="hold">
                      <p:stCondLst>
                        <p:cond delay="indefinite"/>
                      </p:stCondLst>
                      <p:childTnLst>
                        <p:par>
                          <p:cTn id="131" fill="hold">
                            <p:stCondLst>
                              <p:cond delay="0"/>
                            </p:stCondLst>
                            <p:childTnLst>
                              <p:par>
                                <p:cTn id="132" presetID="4" presetClass="entr" presetSubtype="32" fill="hold" grpId="0" nodeType="clickEffect">
                                  <p:stCondLst>
                                    <p:cond delay="0"/>
                                  </p:stCondLst>
                                  <p:childTnLst>
                                    <p:set>
                                      <p:cBhvr>
                                        <p:cTn id="133" dur="1" fill="hold">
                                          <p:stCondLst>
                                            <p:cond delay="0"/>
                                          </p:stCondLst>
                                        </p:cTn>
                                        <p:tgtEl>
                                          <p:spTgt spid="417861"/>
                                        </p:tgtEl>
                                        <p:attrNameLst>
                                          <p:attrName>style.visibility</p:attrName>
                                        </p:attrNameLst>
                                      </p:cBhvr>
                                      <p:to>
                                        <p:strVal val="visible"/>
                                      </p:to>
                                    </p:set>
                                    <p:animEffect transition="in" filter="box(out)">
                                      <p:cBhvr>
                                        <p:cTn id="134" dur="500"/>
                                        <p:tgtEl>
                                          <p:spTgt spid="417861"/>
                                        </p:tgtEl>
                                      </p:cBhvr>
                                    </p:animEffect>
                                  </p:childTnLst>
                                  <p:subTnLst>
                                    <p:set>
                                      <p:cBhvr override="childStyle">
                                        <p:cTn dur="1" fill="hold" display="0" masterRel="nextClick" afterEffect="1"/>
                                        <p:tgtEl>
                                          <p:spTgt spid="417861"/>
                                        </p:tgtEl>
                                        <p:attrNameLst>
                                          <p:attrName>style.visibility</p:attrName>
                                        </p:attrNameLst>
                                      </p:cBhvr>
                                      <p:to>
                                        <p:strVal val="hidden"/>
                                      </p:to>
                                    </p:set>
                                    <p:audio>
                                      <p:cMediaNode>
                                        <p:cTn display="0" masterRel="sameClick">
                                          <p:stCondLst>
                                            <p:cond evt="begin" delay="0">
                                              <p:tn val="132"/>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5" grpId="0" build="p"/>
      <p:bldP spid="417840" grpId="0"/>
      <p:bldP spid="417841" grpId="0"/>
      <p:bldP spid="417842" grpId="0" animBg="1"/>
      <p:bldP spid="417844" grpId="0" animBg="1"/>
      <p:bldP spid="417845" grpId="0"/>
      <p:bldP spid="417846" grpId="0"/>
      <p:bldP spid="417847" grpId="0" animBg="1"/>
      <p:bldP spid="417848" grpId="0" animBg="1"/>
      <p:bldP spid="417849" grpId="0"/>
      <p:bldP spid="417850" grpId="0"/>
      <p:bldP spid="417851" grpId="0"/>
      <p:bldP spid="417852" grpId="0" animBg="1"/>
      <p:bldP spid="417853" grpId="0"/>
      <p:bldP spid="417854" grpId="0" animBg="1"/>
      <p:bldP spid="417855" grpId="0" animBg="1"/>
      <p:bldP spid="417856" grpId="0" animBg="1"/>
      <p:bldP spid="417857" grpId="0" animBg="1"/>
      <p:bldP spid="417858" grpId="0" animBg="1"/>
      <p:bldP spid="417859" grpId="0"/>
      <p:bldP spid="417860" grpId="0"/>
      <p:bldP spid="417861" grpId="0" animBg="1"/>
      <p:bldP spid="417863" grpId="0"/>
      <p:bldP spid="7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ctrTitle"/>
          </p:nvPr>
        </p:nvSpPr>
        <p:spPr>
          <a:xfrm>
            <a:off x="0" y="0"/>
            <a:ext cx="91440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Char char="•"/>
              <a:defRPr/>
            </a:pP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  </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算法实现</a:t>
            </a:r>
          </a:p>
        </p:txBody>
      </p:sp>
      <p:grpSp>
        <p:nvGrpSpPr>
          <p:cNvPr id="2" name="Group 3"/>
          <p:cNvGrpSpPr/>
          <p:nvPr/>
        </p:nvGrpSpPr>
        <p:grpSpPr>
          <a:xfrm>
            <a:off x="3124200" y="563563"/>
            <a:ext cx="1371600" cy="533400"/>
            <a:chOff x="2208" y="1104"/>
            <a:chExt cx="864" cy="336"/>
          </a:xfrm>
        </p:grpSpPr>
        <p:sp>
          <p:nvSpPr>
            <p:cNvPr id="116793" name="AutoShape 4"/>
            <p:cNvSpPr/>
            <p:nvPr/>
          </p:nvSpPr>
          <p:spPr>
            <a:xfrm>
              <a:off x="2208" y="1104"/>
              <a:ext cx="768" cy="336"/>
            </a:xfrm>
            <a:prstGeom prst="flowChartAlternateProcess">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6794" name="Text Box 5"/>
            <p:cNvSpPr txBox="1"/>
            <p:nvPr/>
          </p:nvSpPr>
          <p:spPr>
            <a:xfrm>
              <a:off x="2352" y="1104"/>
              <a:ext cx="72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begin</a:t>
              </a:r>
            </a:p>
          </p:txBody>
        </p:sp>
      </p:grpSp>
      <p:grpSp>
        <p:nvGrpSpPr>
          <p:cNvPr id="3" name="Group 6"/>
          <p:cNvGrpSpPr/>
          <p:nvPr/>
        </p:nvGrpSpPr>
        <p:grpSpPr>
          <a:xfrm>
            <a:off x="2438400" y="1096963"/>
            <a:ext cx="2895600" cy="990600"/>
            <a:chOff x="2016" y="480"/>
            <a:chExt cx="1824" cy="624"/>
          </a:xfrm>
        </p:grpSpPr>
        <p:sp>
          <p:nvSpPr>
            <p:cNvPr id="116789" name="Line 7"/>
            <p:cNvSpPr/>
            <p:nvPr/>
          </p:nvSpPr>
          <p:spPr>
            <a:xfrm>
              <a:off x="2832" y="480"/>
              <a:ext cx="0" cy="288"/>
            </a:xfrm>
            <a:prstGeom prst="line">
              <a:avLst/>
            </a:prstGeom>
            <a:ln w="9525" cap="flat" cmpd="sng">
              <a:solidFill>
                <a:schemeClr val="tx1"/>
              </a:solidFill>
              <a:prstDash val="solid"/>
              <a:headEnd type="none" w="med" len="med"/>
              <a:tailEnd type="triangle" w="med" len="med"/>
            </a:ln>
          </p:spPr>
        </p:sp>
        <p:grpSp>
          <p:nvGrpSpPr>
            <p:cNvPr id="116790" name="Group 8"/>
            <p:cNvGrpSpPr/>
            <p:nvPr/>
          </p:nvGrpSpPr>
          <p:grpSpPr>
            <a:xfrm>
              <a:off x="2016" y="768"/>
              <a:ext cx="1824" cy="336"/>
              <a:chOff x="2832" y="2016"/>
              <a:chExt cx="1104" cy="336"/>
            </a:xfrm>
          </p:grpSpPr>
          <p:sp>
            <p:nvSpPr>
              <p:cNvPr id="116791" name="Text Box 9"/>
              <p:cNvSpPr txBox="1"/>
              <p:nvPr/>
            </p:nvSpPr>
            <p:spPr>
              <a:xfrm>
                <a:off x="2832" y="2016"/>
                <a:ext cx="110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stack.top = 0;  p = r;</a:t>
                </a:r>
              </a:p>
            </p:txBody>
          </p:sp>
          <p:sp>
            <p:nvSpPr>
              <p:cNvPr id="116792" name="Rectangle 10"/>
              <p:cNvSpPr/>
              <p:nvPr/>
            </p:nvSpPr>
            <p:spPr>
              <a:xfrm>
                <a:off x="2832" y="2016"/>
                <a:ext cx="1008"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grpSp>
      <p:grpSp>
        <p:nvGrpSpPr>
          <p:cNvPr id="5" name="Group 11"/>
          <p:cNvGrpSpPr/>
          <p:nvPr/>
        </p:nvGrpSpPr>
        <p:grpSpPr>
          <a:xfrm>
            <a:off x="2895600" y="2087563"/>
            <a:ext cx="1676400" cy="914400"/>
            <a:chOff x="2064" y="2064"/>
            <a:chExt cx="1056" cy="576"/>
          </a:xfrm>
        </p:grpSpPr>
        <p:grpSp>
          <p:nvGrpSpPr>
            <p:cNvPr id="116785" name="Group 12"/>
            <p:cNvGrpSpPr/>
            <p:nvPr/>
          </p:nvGrpSpPr>
          <p:grpSpPr>
            <a:xfrm>
              <a:off x="2064" y="2256"/>
              <a:ext cx="1056" cy="384"/>
              <a:chOff x="240" y="3216"/>
              <a:chExt cx="1056" cy="384"/>
            </a:xfrm>
          </p:grpSpPr>
          <p:sp>
            <p:nvSpPr>
              <p:cNvPr id="116787" name="AutoShape 13"/>
              <p:cNvSpPr/>
              <p:nvPr/>
            </p:nvSpPr>
            <p:spPr>
              <a:xfrm>
                <a:off x="240" y="3216"/>
                <a:ext cx="1056" cy="384"/>
              </a:xfrm>
              <a:prstGeom prst="flowChartDecision">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6788" name="Text Box 14"/>
              <p:cNvSpPr txBox="1"/>
              <p:nvPr/>
            </p:nvSpPr>
            <p:spPr>
              <a:xfrm>
                <a:off x="432" y="3264"/>
                <a:ext cx="768" cy="2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p = =</a:t>
                </a:r>
                <a:r>
                  <a:rPr lang="en-US" altLang="zh-CN" sz="1800" dirty="0">
                    <a:solidFill>
                      <a:srgbClr val="FF0000"/>
                    </a:solidFill>
                  </a:rPr>
                  <a:t> </a:t>
                </a:r>
                <a:r>
                  <a:rPr lang="zh-CN" altLang="en-US" sz="1800" dirty="0">
                    <a:solidFill>
                      <a:srgbClr val="FF0000"/>
                    </a:solidFill>
                  </a:rPr>
                  <a:t>空</a:t>
                </a:r>
                <a:r>
                  <a:rPr lang="en-US" altLang="zh-CN" sz="1800" b="0" dirty="0">
                    <a:solidFill>
                      <a:srgbClr val="000000"/>
                    </a:solidFill>
                  </a:rPr>
                  <a:t>?</a:t>
                </a:r>
              </a:p>
            </p:txBody>
          </p:sp>
        </p:grpSp>
        <p:sp>
          <p:nvSpPr>
            <p:cNvPr id="116786" name="Line 15"/>
            <p:cNvSpPr/>
            <p:nvPr/>
          </p:nvSpPr>
          <p:spPr>
            <a:xfrm>
              <a:off x="2592" y="2064"/>
              <a:ext cx="0" cy="192"/>
            </a:xfrm>
            <a:prstGeom prst="line">
              <a:avLst/>
            </a:prstGeom>
            <a:ln w="9525" cap="flat" cmpd="sng">
              <a:solidFill>
                <a:schemeClr val="tx1"/>
              </a:solidFill>
              <a:prstDash val="solid"/>
              <a:headEnd type="none" w="med" len="med"/>
              <a:tailEnd type="triangle" w="med" len="med"/>
            </a:ln>
          </p:spPr>
        </p:sp>
      </p:grpSp>
      <p:grpSp>
        <p:nvGrpSpPr>
          <p:cNvPr id="7" name="Group 16"/>
          <p:cNvGrpSpPr/>
          <p:nvPr/>
        </p:nvGrpSpPr>
        <p:grpSpPr>
          <a:xfrm>
            <a:off x="1600200" y="2316163"/>
            <a:ext cx="1295400" cy="1625600"/>
            <a:chOff x="1248" y="2208"/>
            <a:chExt cx="816" cy="1024"/>
          </a:xfrm>
        </p:grpSpPr>
        <p:grpSp>
          <p:nvGrpSpPr>
            <p:cNvPr id="116780" name="Group 17"/>
            <p:cNvGrpSpPr/>
            <p:nvPr/>
          </p:nvGrpSpPr>
          <p:grpSpPr>
            <a:xfrm>
              <a:off x="1248" y="2736"/>
              <a:ext cx="721" cy="496"/>
              <a:chOff x="3552" y="3072"/>
              <a:chExt cx="721" cy="496"/>
            </a:xfrm>
          </p:grpSpPr>
          <p:sp>
            <p:nvSpPr>
              <p:cNvPr id="116783" name="Rectangle 18"/>
              <p:cNvSpPr/>
              <p:nvPr/>
            </p:nvSpPr>
            <p:spPr>
              <a:xfrm>
                <a:off x="3552" y="3072"/>
                <a:ext cx="720" cy="48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6784" name="Text Box 19"/>
              <p:cNvSpPr txBox="1"/>
              <p:nvPr/>
            </p:nvSpPr>
            <p:spPr>
              <a:xfrm>
                <a:off x="3553" y="3103"/>
                <a:ext cx="720" cy="4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b="0" dirty="0">
                    <a:solidFill>
                      <a:srgbClr val="000000"/>
                    </a:solidFill>
                    <a:latin typeface="楷体_GB2312" pitchFamily="49" charset="-122"/>
                    <a:ea typeface="楷体_GB2312" pitchFamily="49" charset="-122"/>
                  </a:rPr>
                  <a:t>打印</a:t>
                </a:r>
                <a:r>
                  <a:rPr lang="en-US" altLang="zh-CN" sz="1800" b="0" dirty="0">
                    <a:solidFill>
                      <a:srgbClr val="000000"/>
                    </a:solidFill>
                    <a:latin typeface="楷体_GB2312" pitchFamily="49" charset="-122"/>
                    <a:ea typeface="楷体_GB2312" pitchFamily="49" charset="-122"/>
                  </a:rPr>
                  <a:t>p</a:t>
                </a:r>
                <a:endParaRPr lang="en-US" altLang="zh-CN" sz="1800" b="0" dirty="0">
                  <a:solidFill>
                    <a:srgbClr val="000000"/>
                  </a:solidFill>
                  <a:latin typeface="楷体_GB2312" pitchFamily="49" charset="-122"/>
                  <a:ea typeface="楷体_GB2312" pitchFamily="49" charset="-122"/>
                  <a:sym typeface="Wingdings" panose="05000000000000000000" pitchFamily="2" charset="2"/>
                </a:endParaRPr>
              </a:p>
              <a:p>
                <a:pPr marL="0" lvl="0" indent="0" eaLnBrk="1" hangingPunct="1">
                  <a:spcBef>
                    <a:spcPct val="0"/>
                  </a:spcBef>
                  <a:buClrTx/>
                  <a:buSzPct val="100000"/>
                  <a:buNone/>
                </a:pPr>
                <a:r>
                  <a:rPr lang="en-US" altLang="zh-CN" sz="1800" b="0" dirty="0">
                    <a:solidFill>
                      <a:srgbClr val="000000"/>
                    </a:solidFill>
                    <a:latin typeface="楷体_GB2312" pitchFamily="49" charset="-122"/>
                    <a:ea typeface="楷体_GB2312" pitchFamily="49" charset="-122"/>
                    <a:sym typeface="Wingdings" panose="05000000000000000000" pitchFamily="2" charset="2"/>
                  </a:rPr>
                  <a:t>P</a:t>
                </a:r>
                <a:r>
                  <a:rPr lang="zh-CN" altLang="en-US" sz="2400" b="0" dirty="0">
                    <a:solidFill>
                      <a:srgbClr val="000000"/>
                    </a:solidFill>
                    <a:latin typeface="楷体_GB2312" pitchFamily="49" charset="-122"/>
                    <a:ea typeface="楷体_GB2312" pitchFamily="49" charset="-122"/>
                    <a:sym typeface="Wingdings" panose="05000000000000000000" pitchFamily="2" charset="2"/>
                  </a:rPr>
                  <a:t>进栈</a:t>
                </a:r>
                <a:endParaRPr lang="zh-CN" altLang="en-US" sz="2400" b="0" dirty="0">
                  <a:solidFill>
                    <a:srgbClr val="000000"/>
                  </a:solidFill>
                  <a:latin typeface="楷体_GB2312" pitchFamily="49" charset="-122"/>
                  <a:ea typeface="楷体_GB2312" pitchFamily="49" charset="-122"/>
                </a:endParaRPr>
              </a:p>
            </p:txBody>
          </p:sp>
        </p:grpSp>
        <p:sp>
          <p:nvSpPr>
            <p:cNvPr id="116781" name="Freeform 20"/>
            <p:cNvSpPr/>
            <p:nvPr/>
          </p:nvSpPr>
          <p:spPr>
            <a:xfrm flipH="1">
              <a:off x="1584" y="2448"/>
              <a:ext cx="480" cy="288"/>
            </a:xfrm>
            <a:custGeom>
              <a:avLst/>
              <a:gdLst>
                <a:gd name="txL" fmla="*/ 0 w 384"/>
                <a:gd name="txT" fmla="*/ 0 h 288"/>
                <a:gd name="txR" fmla="*/ 384 w 384"/>
                <a:gd name="txB" fmla="*/ 288 h 288"/>
              </a:gdLst>
              <a:ahLst/>
              <a:cxnLst>
                <a:cxn ang="0">
                  <a:pos x="0" y="0"/>
                </a:cxn>
                <a:cxn ang="0">
                  <a:pos x="10914" y="0"/>
                </a:cxn>
                <a:cxn ang="0">
                  <a:pos x="10914" y="288"/>
                </a:cxn>
              </a:cxnLst>
              <a:rect l="txL" t="txT" r="txR" b="txB"/>
              <a:pathLst>
                <a:path w="384" h="288">
                  <a:moveTo>
                    <a:pt x="0" y="0"/>
                  </a:moveTo>
                  <a:lnTo>
                    <a:pt x="384" y="0"/>
                  </a:lnTo>
                  <a:lnTo>
                    <a:pt x="384" y="288"/>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116782" name="Text Box 21"/>
            <p:cNvSpPr txBox="1"/>
            <p:nvPr/>
          </p:nvSpPr>
          <p:spPr>
            <a:xfrm>
              <a:off x="1728" y="2208"/>
              <a:ext cx="28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N</a:t>
              </a:r>
            </a:p>
          </p:txBody>
        </p:sp>
      </p:grpSp>
      <p:grpSp>
        <p:nvGrpSpPr>
          <p:cNvPr id="9" name="Group 22"/>
          <p:cNvGrpSpPr/>
          <p:nvPr/>
        </p:nvGrpSpPr>
        <p:grpSpPr>
          <a:xfrm>
            <a:off x="838200" y="3916363"/>
            <a:ext cx="2895600" cy="990600"/>
            <a:chOff x="2016" y="480"/>
            <a:chExt cx="1824" cy="624"/>
          </a:xfrm>
        </p:grpSpPr>
        <p:sp>
          <p:nvSpPr>
            <p:cNvPr id="116776" name="Line 23"/>
            <p:cNvSpPr/>
            <p:nvPr/>
          </p:nvSpPr>
          <p:spPr>
            <a:xfrm>
              <a:off x="2832" y="480"/>
              <a:ext cx="0" cy="288"/>
            </a:xfrm>
            <a:prstGeom prst="line">
              <a:avLst/>
            </a:prstGeom>
            <a:ln w="9525" cap="flat" cmpd="sng">
              <a:solidFill>
                <a:schemeClr val="tx1"/>
              </a:solidFill>
              <a:prstDash val="solid"/>
              <a:headEnd type="none" w="med" len="med"/>
              <a:tailEnd type="triangle" w="med" len="med"/>
            </a:ln>
          </p:spPr>
        </p:sp>
        <p:grpSp>
          <p:nvGrpSpPr>
            <p:cNvPr id="116777" name="Group 24"/>
            <p:cNvGrpSpPr/>
            <p:nvPr/>
          </p:nvGrpSpPr>
          <p:grpSpPr>
            <a:xfrm>
              <a:off x="2016" y="768"/>
              <a:ext cx="1824" cy="336"/>
              <a:chOff x="2832" y="2016"/>
              <a:chExt cx="1104" cy="336"/>
            </a:xfrm>
          </p:grpSpPr>
          <p:sp>
            <p:nvSpPr>
              <p:cNvPr id="116778" name="Text Box 25"/>
              <p:cNvSpPr txBox="1"/>
              <p:nvPr/>
            </p:nvSpPr>
            <p:spPr>
              <a:xfrm>
                <a:off x="2832" y="2016"/>
                <a:ext cx="110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Pct val="100000"/>
                  <a:buNone/>
                </a:pPr>
                <a:r>
                  <a:rPr lang="en-US" altLang="zh-CN" sz="1800" b="0" dirty="0">
                    <a:solidFill>
                      <a:srgbClr val="000000"/>
                    </a:solidFill>
                  </a:rPr>
                  <a:t>p = p </a:t>
                </a:r>
                <a:r>
                  <a:rPr lang="en-US" altLang="zh-CN" sz="1800" b="0" dirty="0">
                    <a:solidFill>
                      <a:srgbClr val="000000"/>
                    </a:solidFill>
                    <a:sym typeface="Wingdings" panose="05000000000000000000" pitchFamily="2" charset="2"/>
                  </a:rPr>
                  <a:t> lchild;</a:t>
                </a:r>
                <a:endParaRPr lang="en-US" altLang="zh-CN" sz="1800" b="0" dirty="0">
                  <a:solidFill>
                    <a:srgbClr val="000000"/>
                  </a:solidFill>
                </a:endParaRPr>
              </a:p>
            </p:txBody>
          </p:sp>
          <p:sp>
            <p:nvSpPr>
              <p:cNvPr id="116779" name="Rectangle 26"/>
              <p:cNvSpPr/>
              <p:nvPr/>
            </p:nvSpPr>
            <p:spPr>
              <a:xfrm>
                <a:off x="2832" y="2016"/>
                <a:ext cx="1008"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grpSp>
      <p:sp>
        <p:nvSpPr>
          <p:cNvPr id="420891" name="Freeform 27"/>
          <p:cNvSpPr/>
          <p:nvPr/>
        </p:nvSpPr>
        <p:spPr>
          <a:xfrm>
            <a:off x="457200" y="2239963"/>
            <a:ext cx="3200400" cy="3200400"/>
          </a:xfrm>
          <a:custGeom>
            <a:avLst/>
            <a:gdLst>
              <a:gd name="txL" fmla="*/ 0 w 2016"/>
              <a:gd name="txT" fmla="*/ 0 h 2016"/>
              <a:gd name="txR" fmla="*/ 2016 w 2016"/>
              <a:gd name="txB" fmla="*/ 2016 h 2016"/>
            </a:gdLst>
            <a:ahLst/>
            <a:cxnLst>
              <a:cxn ang="0">
                <a:pos x="2147483647" y="2147483647"/>
              </a:cxn>
              <a:cxn ang="0">
                <a:pos x="2147483647" y="2147483647"/>
              </a:cxn>
              <a:cxn ang="0">
                <a:pos x="0" y="2147483647"/>
              </a:cxn>
              <a:cxn ang="0">
                <a:pos x="0" y="2147483647"/>
              </a:cxn>
              <a:cxn ang="0">
                <a:pos x="2147483647" y="0"/>
              </a:cxn>
            </a:cxnLst>
            <a:rect l="txL" t="txT" r="txR" b="txB"/>
            <a:pathLst>
              <a:path w="2016" h="2016">
                <a:moveTo>
                  <a:pt x="1056" y="1680"/>
                </a:moveTo>
                <a:lnTo>
                  <a:pt x="1056" y="2016"/>
                </a:lnTo>
                <a:lnTo>
                  <a:pt x="0" y="2016"/>
                </a:lnTo>
                <a:lnTo>
                  <a:pt x="0" y="96"/>
                </a:lnTo>
                <a:lnTo>
                  <a:pt x="2016" y="0"/>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grpSp>
        <p:nvGrpSpPr>
          <p:cNvPr id="11" name="Group 28"/>
          <p:cNvGrpSpPr/>
          <p:nvPr/>
        </p:nvGrpSpPr>
        <p:grpSpPr>
          <a:xfrm>
            <a:off x="4572000" y="2316163"/>
            <a:ext cx="2438400" cy="1447800"/>
            <a:chOff x="3360" y="1248"/>
            <a:chExt cx="1536" cy="912"/>
          </a:xfrm>
        </p:grpSpPr>
        <p:grpSp>
          <p:nvGrpSpPr>
            <p:cNvPr id="116770" name="Group 29"/>
            <p:cNvGrpSpPr/>
            <p:nvPr/>
          </p:nvGrpSpPr>
          <p:grpSpPr>
            <a:xfrm>
              <a:off x="3360" y="1248"/>
              <a:ext cx="1008" cy="528"/>
              <a:chOff x="3360" y="1248"/>
              <a:chExt cx="1008" cy="528"/>
            </a:xfrm>
          </p:grpSpPr>
          <p:sp>
            <p:nvSpPr>
              <p:cNvPr id="116774" name="Freeform 30"/>
              <p:cNvSpPr/>
              <p:nvPr/>
            </p:nvSpPr>
            <p:spPr>
              <a:xfrm>
                <a:off x="3360" y="1488"/>
                <a:ext cx="1008" cy="288"/>
              </a:xfrm>
              <a:custGeom>
                <a:avLst/>
                <a:gdLst>
                  <a:gd name="txL" fmla="*/ 0 w 384"/>
                  <a:gd name="txT" fmla="*/ 0 h 288"/>
                  <a:gd name="txR" fmla="*/ 384 w 384"/>
                  <a:gd name="txB" fmla="*/ 288 h 288"/>
                </a:gdLst>
                <a:ahLst/>
                <a:cxnLst>
                  <a:cxn ang="0">
                    <a:pos x="0" y="0"/>
                  </a:cxn>
                  <a:cxn ang="0">
                    <a:pos x="743506129" y="0"/>
                  </a:cxn>
                  <a:cxn ang="0">
                    <a:pos x="743506129" y="288"/>
                  </a:cxn>
                </a:cxnLst>
                <a:rect l="txL" t="txT" r="txR" b="txB"/>
                <a:pathLst>
                  <a:path w="384" h="288">
                    <a:moveTo>
                      <a:pt x="0" y="0"/>
                    </a:moveTo>
                    <a:lnTo>
                      <a:pt x="384" y="0"/>
                    </a:lnTo>
                    <a:lnTo>
                      <a:pt x="384" y="288"/>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116775" name="Text Box 31"/>
              <p:cNvSpPr txBox="1"/>
              <p:nvPr/>
            </p:nvSpPr>
            <p:spPr>
              <a:xfrm>
                <a:off x="3408" y="1248"/>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Y</a:t>
                </a:r>
              </a:p>
            </p:txBody>
          </p:sp>
        </p:grpSp>
        <p:grpSp>
          <p:nvGrpSpPr>
            <p:cNvPr id="116771" name="Group 32"/>
            <p:cNvGrpSpPr/>
            <p:nvPr/>
          </p:nvGrpSpPr>
          <p:grpSpPr>
            <a:xfrm>
              <a:off x="3840" y="1776"/>
              <a:ext cx="1056" cy="384"/>
              <a:chOff x="240" y="3216"/>
              <a:chExt cx="1056" cy="384"/>
            </a:xfrm>
          </p:grpSpPr>
          <p:sp>
            <p:nvSpPr>
              <p:cNvPr id="116772" name="AutoShape 33"/>
              <p:cNvSpPr/>
              <p:nvPr/>
            </p:nvSpPr>
            <p:spPr>
              <a:xfrm>
                <a:off x="240" y="3216"/>
                <a:ext cx="1056" cy="384"/>
              </a:xfrm>
              <a:prstGeom prst="flowChartDecision">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6773" name="Text Box 34"/>
              <p:cNvSpPr txBox="1"/>
              <p:nvPr/>
            </p:nvSpPr>
            <p:spPr>
              <a:xfrm>
                <a:off x="432" y="3264"/>
                <a:ext cx="76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stack</a:t>
                </a:r>
                <a:r>
                  <a:rPr lang="zh-CN" altLang="en-US" sz="1800" b="0" dirty="0">
                    <a:solidFill>
                      <a:srgbClr val="000000"/>
                    </a:solidFill>
                  </a:rPr>
                  <a:t>空</a:t>
                </a:r>
                <a:r>
                  <a:rPr lang="en-US" altLang="zh-CN" sz="1800" b="0" dirty="0">
                    <a:solidFill>
                      <a:srgbClr val="000000"/>
                    </a:solidFill>
                  </a:rPr>
                  <a:t>?</a:t>
                </a:r>
              </a:p>
            </p:txBody>
          </p:sp>
        </p:grpSp>
      </p:grpSp>
      <p:grpSp>
        <p:nvGrpSpPr>
          <p:cNvPr id="14" name="Group 35"/>
          <p:cNvGrpSpPr/>
          <p:nvPr/>
        </p:nvGrpSpPr>
        <p:grpSpPr>
          <a:xfrm>
            <a:off x="4038600" y="3078163"/>
            <a:ext cx="1371600" cy="1371600"/>
            <a:chOff x="3024" y="2592"/>
            <a:chExt cx="864" cy="864"/>
          </a:xfrm>
        </p:grpSpPr>
        <p:grpSp>
          <p:nvGrpSpPr>
            <p:cNvPr id="116765" name="Group 36"/>
            <p:cNvGrpSpPr/>
            <p:nvPr/>
          </p:nvGrpSpPr>
          <p:grpSpPr>
            <a:xfrm>
              <a:off x="3024" y="3120"/>
              <a:ext cx="864" cy="336"/>
              <a:chOff x="2208" y="1104"/>
              <a:chExt cx="864" cy="336"/>
            </a:xfrm>
          </p:grpSpPr>
          <p:sp>
            <p:nvSpPr>
              <p:cNvPr id="116768" name="AutoShape 37"/>
              <p:cNvSpPr/>
              <p:nvPr/>
            </p:nvSpPr>
            <p:spPr>
              <a:xfrm>
                <a:off x="2208" y="1104"/>
                <a:ext cx="768" cy="336"/>
              </a:xfrm>
              <a:prstGeom prst="flowChartAlternateProcess">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6769" name="Text Box 38"/>
              <p:cNvSpPr txBox="1"/>
              <p:nvPr/>
            </p:nvSpPr>
            <p:spPr>
              <a:xfrm>
                <a:off x="2352" y="1104"/>
                <a:ext cx="72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end</a:t>
                </a:r>
              </a:p>
            </p:txBody>
          </p:sp>
        </p:grpSp>
        <p:sp>
          <p:nvSpPr>
            <p:cNvPr id="116766" name="Freeform 39"/>
            <p:cNvSpPr/>
            <p:nvPr/>
          </p:nvSpPr>
          <p:spPr>
            <a:xfrm flipH="1">
              <a:off x="3360" y="2832"/>
              <a:ext cx="480" cy="288"/>
            </a:xfrm>
            <a:custGeom>
              <a:avLst/>
              <a:gdLst>
                <a:gd name="txL" fmla="*/ 0 w 384"/>
                <a:gd name="txT" fmla="*/ 0 h 288"/>
                <a:gd name="txR" fmla="*/ 384 w 384"/>
                <a:gd name="txB" fmla="*/ 288 h 288"/>
              </a:gdLst>
              <a:ahLst/>
              <a:cxnLst>
                <a:cxn ang="0">
                  <a:pos x="0" y="0"/>
                </a:cxn>
                <a:cxn ang="0">
                  <a:pos x="10914" y="0"/>
                </a:cxn>
                <a:cxn ang="0">
                  <a:pos x="10914" y="288"/>
                </a:cxn>
              </a:cxnLst>
              <a:rect l="txL" t="txT" r="txR" b="txB"/>
              <a:pathLst>
                <a:path w="384" h="288">
                  <a:moveTo>
                    <a:pt x="0" y="0"/>
                  </a:moveTo>
                  <a:lnTo>
                    <a:pt x="384" y="0"/>
                  </a:lnTo>
                  <a:lnTo>
                    <a:pt x="384" y="288"/>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116767" name="Text Box 40"/>
            <p:cNvSpPr txBox="1"/>
            <p:nvPr/>
          </p:nvSpPr>
          <p:spPr>
            <a:xfrm>
              <a:off x="3504" y="2592"/>
              <a:ext cx="28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Y</a:t>
              </a:r>
            </a:p>
          </p:txBody>
        </p:sp>
      </p:grpSp>
      <p:grpSp>
        <p:nvGrpSpPr>
          <p:cNvPr id="16" name="Group 41"/>
          <p:cNvGrpSpPr/>
          <p:nvPr/>
        </p:nvGrpSpPr>
        <p:grpSpPr>
          <a:xfrm>
            <a:off x="5486400" y="3078163"/>
            <a:ext cx="2590800" cy="1828800"/>
            <a:chOff x="3936" y="1728"/>
            <a:chExt cx="1632" cy="1152"/>
          </a:xfrm>
        </p:grpSpPr>
        <p:grpSp>
          <p:nvGrpSpPr>
            <p:cNvPr id="116760" name="Group 42"/>
            <p:cNvGrpSpPr/>
            <p:nvPr/>
          </p:nvGrpSpPr>
          <p:grpSpPr>
            <a:xfrm>
              <a:off x="3936" y="2208"/>
              <a:ext cx="1632" cy="672"/>
              <a:chOff x="3936" y="2880"/>
              <a:chExt cx="1632" cy="672"/>
            </a:xfrm>
          </p:grpSpPr>
          <p:sp>
            <p:nvSpPr>
              <p:cNvPr id="116763" name="Text Box 43"/>
              <p:cNvSpPr txBox="1"/>
              <p:nvPr/>
            </p:nvSpPr>
            <p:spPr>
              <a:xfrm>
                <a:off x="3984" y="2880"/>
                <a:ext cx="1584" cy="64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400" b="0" dirty="0">
                    <a:solidFill>
                      <a:srgbClr val="000000"/>
                    </a:solidFill>
                  </a:rPr>
                  <a:t>p = pop(stack);</a:t>
                </a:r>
              </a:p>
              <a:p>
                <a:pPr marL="0" lvl="0" indent="0" eaLnBrk="1" hangingPunct="1">
                  <a:spcBef>
                    <a:spcPct val="50000"/>
                  </a:spcBef>
                  <a:buClrTx/>
                  <a:buSzPct val="100000"/>
                  <a:buNone/>
                </a:pPr>
                <a:r>
                  <a:rPr lang="en-US" altLang="zh-CN" sz="2400" b="0" dirty="0">
                    <a:solidFill>
                      <a:srgbClr val="000000"/>
                    </a:solidFill>
                  </a:rPr>
                  <a:t>p = p </a:t>
                </a:r>
                <a:r>
                  <a:rPr lang="en-US" altLang="zh-CN" sz="2400" b="0" dirty="0">
                    <a:solidFill>
                      <a:srgbClr val="000000"/>
                    </a:solidFill>
                    <a:sym typeface="Wingdings" panose="05000000000000000000" pitchFamily="2" charset="2"/>
                  </a:rPr>
                  <a:t> rchild;</a:t>
                </a:r>
              </a:p>
            </p:txBody>
          </p:sp>
          <p:sp>
            <p:nvSpPr>
              <p:cNvPr id="116764" name="Rectangle 44"/>
              <p:cNvSpPr/>
              <p:nvPr/>
            </p:nvSpPr>
            <p:spPr>
              <a:xfrm>
                <a:off x="3936" y="2928"/>
                <a:ext cx="1632" cy="624"/>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2400" b="0" dirty="0">
                  <a:solidFill>
                    <a:srgbClr val="000000"/>
                  </a:solidFill>
                </a:endParaRPr>
              </a:p>
            </p:txBody>
          </p:sp>
        </p:grpSp>
        <p:sp>
          <p:nvSpPr>
            <p:cNvPr id="116761" name="Freeform 45"/>
            <p:cNvSpPr/>
            <p:nvPr/>
          </p:nvSpPr>
          <p:spPr>
            <a:xfrm>
              <a:off x="4896" y="1968"/>
              <a:ext cx="240" cy="288"/>
            </a:xfrm>
            <a:custGeom>
              <a:avLst/>
              <a:gdLst>
                <a:gd name="txL" fmla="*/ 0 w 384"/>
                <a:gd name="txT" fmla="*/ 0 h 288"/>
                <a:gd name="txR" fmla="*/ 384 w 384"/>
                <a:gd name="txB" fmla="*/ 288 h 288"/>
              </a:gdLst>
              <a:ahLst/>
              <a:cxnLst>
                <a:cxn ang="0">
                  <a:pos x="0" y="0"/>
                </a:cxn>
                <a:cxn ang="0">
                  <a:pos x="1" y="0"/>
                </a:cxn>
                <a:cxn ang="0">
                  <a:pos x="1" y="288"/>
                </a:cxn>
              </a:cxnLst>
              <a:rect l="txL" t="txT" r="txR" b="txB"/>
              <a:pathLst>
                <a:path w="384" h="288">
                  <a:moveTo>
                    <a:pt x="0" y="0"/>
                  </a:moveTo>
                  <a:lnTo>
                    <a:pt x="384" y="0"/>
                  </a:lnTo>
                  <a:lnTo>
                    <a:pt x="384" y="288"/>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116762" name="Text Box 46"/>
            <p:cNvSpPr txBox="1"/>
            <p:nvPr/>
          </p:nvSpPr>
          <p:spPr>
            <a:xfrm>
              <a:off x="4848" y="1728"/>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N</a:t>
              </a:r>
            </a:p>
          </p:txBody>
        </p:sp>
      </p:grpSp>
      <p:sp>
        <p:nvSpPr>
          <p:cNvPr id="420911" name="Freeform 47"/>
          <p:cNvSpPr/>
          <p:nvPr/>
        </p:nvSpPr>
        <p:spPr>
          <a:xfrm>
            <a:off x="3733800" y="2239963"/>
            <a:ext cx="4495800" cy="3048000"/>
          </a:xfrm>
          <a:custGeom>
            <a:avLst/>
            <a:gdLst>
              <a:gd name="txL" fmla="*/ 0 w 2832"/>
              <a:gd name="txT" fmla="*/ 0 h 1920"/>
              <a:gd name="txR" fmla="*/ 2832 w 2832"/>
              <a:gd name="txB" fmla="*/ 1920 h 1920"/>
            </a:gdLst>
            <a:ahLst/>
            <a:cxnLst>
              <a:cxn ang="0">
                <a:pos x="2147483647" y="2147483647"/>
              </a:cxn>
              <a:cxn ang="0">
                <a:pos x="2147483647" y="2147483647"/>
              </a:cxn>
              <a:cxn ang="0">
                <a:pos x="2147483647" y="2147483647"/>
              </a:cxn>
              <a:cxn ang="0">
                <a:pos x="2147483647" y="0"/>
              </a:cxn>
              <a:cxn ang="0">
                <a:pos x="0" y="0"/>
              </a:cxn>
            </a:cxnLst>
            <a:rect l="txL" t="txT" r="txR" b="txB"/>
            <a:pathLst>
              <a:path w="2832" h="1920">
                <a:moveTo>
                  <a:pt x="2304" y="1680"/>
                </a:moveTo>
                <a:lnTo>
                  <a:pt x="2304" y="1920"/>
                </a:lnTo>
                <a:lnTo>
                  <a:pt x="2832" y="1920"/>
                </a:lnTo>
                <a:lnTo>
                  <a:pt x="2832" y="0"/>
                </a:lnTo>
                <a:lnTo>
                  <a:pt x="0" y="0"/>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420912" name="Text Box 48"/>
          <p:cNvSpPr txBox="1"/>
          <p:nvPr/>
        </p:nvSpPr>
        <p:spPr>
          <a:xfrm>
            <a:off x="609600" y="1524000"/>
            <a:ext cx="16002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3200" dirty="0">
                <a:solidFill>
                  <a:srgbClr val="008080"/>
                </a:solidFill>
              </a:rPr>
              <a:t>O (n)</a:t>
            </a:r>
          </a:p>
        </p:txBody>
      </p:sp>
      <p:sp>
        <p:nvSpPr>
          <p:cNvPr id="420913" name="Text Box 49"/>
          <p:cNvSpPr txBox="1"/>
          <p:nvPr/>
        </p:nvSpPr>
        <p:spPr>
          <a:xfrm>
            <a:off x="2286000" y="5029200"/>
            <a:ext cx="5105400" cy="8858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2600" dirty="0">
                <a:solidFill>
                  <a:srgbClr val="CC0000"/>
                </a:solidFill>
                <a:ea typeface="楷体_GB2312" pitchFamily="49" charset="-122"/>
              </a:rPr>
              <a:t>思考：若实现中序非递归遍历，应该如何修改上述算法？</a:t>
            </a:r>
          </a:p>
        </p:txBody>
      </p:sp>
      <p:sp>
        <p:nvSpPr>
          <p:cNvPr id="420914" name="Rectangle 50"/>
          <p:cNvSpPr>
            <a:spLocks noChangeArrowheads="1"/>
          </p:cNvSpPr>
          <p:nvPr/>
        </p:nvSpPr>
        <p:spPr bwMode="auto">
          <a:xfrm>
            <a:off x="4419600" y="533400"/>
            <a:ext cx="4191000" cy="83820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rgbClr val="0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2.   </a:t>
            </a:r>
            <a:r>
              <a:rPr kumimoji="0" lang="zh-CN" altLang="en-US" sz="3200" b="1" i="0" u="none" strike="noStrike" kern="1200" cap="none" spc="0" normalizeH="0" baseline="0" noProof="0">
                <a:ln>
                  <a:noFill/>
                </a:ln>
                <a:solidFill>
                  <a:srgbClr val="0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中序非递归算法</a:t>
            </a:r>
          </a:p>
        </p:txBody>
      </p:sp>
      <p:sp>
        <p:nvSpPr>
          <p:cNvPr id="420915" name="Rectangle 51"/>
          <p:cNvSpPr>
            <a:spLocks noChangeArrowheads="1"/>
          </p:cNvSpPr>
          <p:nvPr/>
        </p:nvSpPr>
        <p:spPr bwMode="auto">
          <a:xfrm>
            <a:off x="5638800" y="1295400"/>
            <a:ext cx="2819400" cy="83820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D L R</a:t>
            </a:r>
            <a:r>
              <a:rPr kumimoji="0"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sym typeface="Wingdings" panose="05000000000000000000" pitchFamily="2" charset="2"/>
              </a:rPr>
              <a:t> L D R</a:t>
            </a:r>
            <a:endParaRPr kumimoji="0" lang="en-US" altLang="zh-CN" sz="3200" b="1" i="0" u="none" strike="noStrike" kern="1200" cap="none" spc="0" normalizeH="0" baseline="0" noProof="0">
              <a:ln>
                <a:noFill/>
              </a:ln>
              <a:solidFill>
                <a:srgbClr val="0000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p:txBody>
      </p:sp>
      <p:grpSp>
        <p:nvGrpSpPr>
          <p:cNvPr id="18" name="Group 52"/>
          <p:cNvGrpSpPr/>
          <p:nvPr/>
        </p:nvGrpSpPr>
        <p:grpSpPr>
          <a:xfrm>
            <a:off x="1752600" y="3505200"/>
            <a:ext cx="4876800" cy="1143000"/>
            <a:chOff x="1104" y="2208"/>
            <a:chExt cx="3072" cy="720"/>
          </a:xfrm>
        </p:grpSpPr>
        <p:sp>
          <p:nvSpPr>
            <p:cNvPr id="116755" name="Rectangle 53"/>
            <p:cNvSpPr/>
            <p:nvPr/>
          </p:nvSpPr>
          <p:spPr>
            <a:xfrm>
              <a:off x="3456" y="2592"/>
              <a:ext cx="720" cy="336"/>
            </a:xfrm>
            <a:prstGeom prst="rect">
              <a:avLst/>
            </a:prstGeom>
            <a:noFill/>
            <a:ln w="9525">
              <a:noFill/>
            </a:ln>
          </p:spPr>
          <p:txBody>
            <a:bodyPr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dirty="0">
                  <a:solidFill>
                    <a:srgbClr val="0000FF"/>
                  </a:solidFill>
                  <a:latin typeface="楷体_GB2312" pitchFamily="49" charset="-122"/>
                  <a:ea typeface="楷体_GB2312" pitchFamily="49" charset="-122"/>
                </a:rPr>
                <a:t>打印</a:t>
              </a:r>
              <a:r>
                <a:rPr lang="en-US" altLang="zh-CN" sz="2400" dirty="0">
                  <a:solidFill>
                    <a:srgbClr val="0000FF"/>
                  </a:solidFill>
                  <a:latin typeface="楷体_GB2312" pitchFamily="49" charset="-122"/>
                  <a:ea typeface="楷体_GB2312" pitchFamily="49" charset="-122"/>
                </a:rPr>
                <a:t>p</a:t>
              </a:r>
            </a:p>
          </p:txBody>
        </p:sp>
        <p:sp>
          <p:nvSpPr>
            <p:cNvPr id="116756" name="Line 54"/>
            <p:cNvSpPr/>
            <p:nvPr/>
          </p:nvSpPr>
          <p:spPr>
            <a:xfrm>
              <a:off x="1104" y="2208"/>
              <a:ext cx="1152" cy="0"/>
            </a:xfrm>
            <a:prstGeom prst="line">
              <a:avLst/>
            </a:prstGeom>
            <a:ln w="38100" cap="flat" cmpd="sng">
              <a:solidFill>
                <a:srgbClr val="0000FF"/>
              </a:solidFill>
              <a:prstDash val="solid"/>
              <a:headEnd type="none" w="med" len="med"/>
              <a:tailEnd type="none" w="med" len="med"/>
            </a:ln>
          </p:spPr>
        </p:sp>
        <p:sp>
          <p:nvSpPr>
            <p:cNvPr id="116757" name="Line 55"/>
            <p:cNvSpPr/>
            <p:nvPr/>
          </p:nvSpPr>
          <p:spPr>
            <a:xfrm>
              <a:off x="2208" y="2208"/>
              <a:ext cx="1152" cy="192"/>
            </a:xfrm>
            <a:prstGeom prst="line">
              <a:avLst/>
            </a:prstGeom>
            <a:ln w="38100" cap="flat" cmpd="sng">
              <a:solidFill>
                <a:srgbClr val="0000FF"/>
              </a:solidFill>
              <a:prstDash val="solid"/>
              <a:headEnd type="none" w="med" len="med"/>
              <a:tailEnd type="none" w="med" len="med"/>
            </a:ln>
          </p:spPr>
        </p:sp>
        <p:sp>
          <p:nvSpPr>
            <p:cNvPr id="116758" name="Line 56"/>
            <p:cNvSpPr/>
            <p:nvPr/>
          </p:nvSpPr>
          <p:spPr>
            <a:xfrm>
              <a:off x="3360" y="2784"/>
              <a:ext cx="144" cy="0"/>
            </a:xfrm>
            <a:prstGeom prst="line">
              <a:avLst/>
            </a:prstGeom>
            <a:ln w="38100" cap="flat" cmpd="sng">
              <a:solidFill>
                <a:srgbClr val="0000FF"/>
              </a:solidFill>
              <a:prstDash val="solid"/>
              <a:headEnd type="none" w="med" len="med"/>
              <a:tailEnd type="triangle" w="med" len="med"/>
            </a:ln>
          </p:spPr>
        </p:sp>
        <p:sp>
          <p:nvSpPr>
            <p:cNvPr id="116759" name="Line 57"/>
            <p:cNvSpPr/>
            <p:nvPr/>
          </p:nvSpPr>
          <p:spPr>
            <a:xfrm flipH="1">
              <a:off x="3360" y="2400"/>
              <a:ext cx="0" cy="384"/>
            </a:xfrm>
            <a:prstGeom prst="line">
              <a:avLst/>
            </a:prstGeom>
            <a:ln w="38100" cap="flat" cmpd="sng">
              <a:solidFill>
                <a:srgbClr val="0000FF"/>
              </a:solidFill>
              <a:prstDash val="solid"/>
              <a:headEnd type="none" w="med" len="med"/>
              <a:tailEnd type="none" w="med" len="med"/>
            </a:ln>
          </p:spPr>
        </p:sp>
      </p:grpSp>
      <p:sp>
        <p:nvSpPr>
          <p:cNvPr id="420922" name="Text Box 58" descr="empty-background"/>
          <p:cNvSpPr txBox="1"/>
          <p:nvPr/>
        </p:nvSpPr>
        <p:spPr>
          <a:xfrm>
            <a:off x="1676400" y="3200400"/>
            <a:ext cx="838200" cy="304800"/>
          </a:xfrm>
          <a:prstGeom prst="rect">
            <a:avLst/>
          </a:prstGeom>
          <a:blipFill rotWithShape="0">
            <a:blip r:embed="rId6"/>
            <a:stretch>
              <a:fillRect/>
            </a:stretch>
          </a:blip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endParaRPr lang="zh-CN" altLang="zh-CN" sz="1400" dirty="0">
              <a:solidFill>
                <a:srgbClr val="00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20891"/>
                                        </p:tgtEl>
                                        <p:attrNameLst>
                                          <p:attrName>style.visibility</p:attrName>
                                        </p:attrNameLst>
                                      </p:cBhvr>
                                      <p:to>
                                        <p:strVal val="visible"/>
                                      </p:to>
                                    </p:set>
                                    <p:anim calcmode="lin" valueType="num">
                                      <p:cBhvr additive="base">
                                        <p:cTn id="37" dur="500" fill="hold"/>
                                        <p:tgtEl>
                                          <p:spTgt spid="420891"/>
                                        </p:tgtEl>
                                        <p:attrNameLst>
                                          <p:attrName>ppt_x</p:attrName>
                                        </p:attrNameLst>
                                      </p:cBhvr>
                                      <p:tavLst>
                                        <p:tav tm="0">
                                          <p:val>
                                            <p:strVal val="0-#ppt_w/2"/>
                                          </p:val>
                                        </p:tav>
                                        <p:tav tm="100000">
                                          <p:val>
                                            <p:strVal val="#ppt_x"/>
                                          </p:val>
                                        </p:tav>
                                      </p:tavLst>
                                    </p:anim>
                                    <p:anim calcmode="lin" valueType="num">
                                      <p:cBhvr additive="base">
                                        <p:cTn id="38" dur="500" fill="hold"/>
                                        <p:tgtEl>
                                          <p:spTgt spid="42089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420911"/>
                                        </p:tgtEl>
                                        <p:attrNameLst>
                                          <p:attrName>style.visibility</p:attrName>
                                        </p:attrNameLst>
                                      </p:cBhvr>
                                      <p:to>
                                        <p:strVal val="visible"/>
                                      </p:to>
                                    </p:set>
                                    <p:anim calcmode="lin" valueType="num">
                                      <p:cBhvr additive="base">
                                        <p:cTn id="61" dur="500" fill="hold"/>
                                        <p:tgtEl>
                                          <p:spTgt spid="420911"/>
                                        </p:tgtEl>
                                        <p:attrNameLst>
                                          <p:attrName>ppt_x</p:attrName>
                                        </p:attrNameLst>
                                      </p:cBhvr>
                                      <p:tavLst>
                                        <p:tav tm="0">
                                          <p:val>
                                            <p:strVal val="1+#ppt_w/2"/>
                                          </p:val>
                                        </p:tav>
                                        <p:tav tm="100000">
                                          <p:val>
                                            <p:strVal val="#ppt_x"/>
                                          </p:val>
                                        </p:tav>
                                      </p:tavLst>
                                    </p:anim>
                                    <p:anim calcmode="lin" valueType="num">
                                      <p:cBhvr additive="base">
                                        <p:cTn id="62" dur="500" fill="hold"/>
                                        <p:tgtEl>
                                          <p:spTgt spid="420911"/>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20912"/>
                                        </p:tgtEl>
                                        <p:attrNameLst>
                                          <p:attrName>style.visibility</p:attrName>
                                        </p:attrNameLst>
                                      </p:cBhvr>
                                      <p:to>
                                        <p:strVal val="visible"/>
                                      </p:to>
                                    </p:set>
                                    <p:animEffect transition="in" filter="blinds(horizontal)">
                                      <p:cBhvr>
                                        <p:cTn id="67" dur="500"/>
                                        <p:tgtEl>
                                          <p:spTgt spid="420912"/>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420913"/>
                                        </p:tgtEl>
                                        <p:attrNameLst>
                                          <p:attrName>style.visibility</p:attrName>
                                        </p:attrNameLst>
                                      </p:cBhvr>
                                      <p:to>
                                        <p:strVal val="visible"/>
                                      </p:to>
                                    </p:set>
                                    <p:anim calcmode="lin" valueType="num">
                                      <p:cBhvr additive="base">
                                        <p:cTn id="72" dur="500" fill="hold"/>
                                        <p:tgtEl>
                                          <p:spTgt spid="420913"/>
                                        </p:tgtEl>
                                        <p:attrNameLst>
                                          <p:attrName>ppt_x</p:attrName>
                                        </p:attrNameLst>
                                      </p:cBhvr>
                                      <p:tavLst>
                                        <p:tav tm="0">
                                          <p:val>
                                            <p:strVal val="#ppt_x"/>
                                          </p:val>
                                        </p:tav>
                                        <p:tav tm="100000">
                                          <p:val>
                                            <p:strVal val="#ppt_x"/>
                                          </p:val>
                                        </p:tav>
                                      </p:tavLst>
                                    </p:anim>
                                    <p:anim calcmode="lin" valueType="num">
                                      <p:cBhvr additive="base">
                                        <p:cTn id="73" dur="500" fill="hold"/>
                                        <p:tgtEl>
                                          <p:spTgt spid="420913"/>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420914"/>
                                        </p:tgtEl>
                                        <p:attrNameLst>
                                          <p:attrName>style.visibility</p:attrName>
                                        </p:attrNameLst>
                                      </p:cBhvr>
                                      <p:to>
                                        <p:strVal val="visible"/>
                                      </p:to>
                                    </p:set>
                                  </p:childTnLst>
                                  <p:subTnLst>
                                    <p:audio>
                                      <p:cMediaNode>
                                        <p:cTn display="0" masterRel="sameClick">
                                          <p:stCondLst>
                                            <p:cond evt="begin" delay="0">
                                              <p:tn val="76"/>
                                            </p:cond>
                                          </p:stCondLst>
                                          <p:endCondLst>
                                            <p:cond evt="onStopAudio" delay="0">
                                              <p:tgtEl>
                                                <p:sldTgt/>
                                              </p:tgtEl>
                                            </p:cond>
                                          </p:endCondLst>
                                        </p:cTn>
                                        <p:tgtEl>
                                          <p:sndTgt r:embed="rId2" name="chimes.wav"/>
                                        </p:tgtEl>
                                      </p:cMediaNode>
                                    </p:audio>
                                  </p:sub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420915"/>
                                        </p:tgtEl>
                                        <p:attrNameLst>
                                          <p:attrName>style.visibility</p:attrName>
                                        </p:attrNameLst>
                                      </p:cBhvr>
                                      <p:to>
                                        <p:strVal val="visible"/>
                                      </p:to>
                                    </p:set>
                                  </p:childTnLst>
                                  <p:subTnLst>
                                    <p:audio>
                                      <p:cMediaNode>
                                        <p:cTn display="0" masterRel="sameClick">
                                          <p:stCondLst>
                                            <p:cond evt="begin" delay="0">
                                              <p:tn val="80"/>
                                            </p:cond>
                                          </p:stCondLst>
                                          <p:endCondLst>
                                            <p:cond evt="onStopAudio" delay="0">
                                              <p:tgtEl>
                                                <p:sldTgt/>
                                              </p:tgtEl>
                                            </p:cond>
                                          </p:endCondLst>
                                        </p:cTn>
                                        <p:tgtEl>
                                          <p:sndTgt r:embed="rId3" name="type.wav"/>
                                        </p:tgtEl>
                                      </p:cMediaNode>
                                    </p:audio>
                                  </p:sub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499"/>
                                          </p:stCondLst>
                                        </p:cTn>
                                        <p:tgtEl>
                                          <p:spTgt spid="18"/>
                                        </p:tgtEl>
                                        <p:attrNameLst>
                                          <p:attrName>style.visibility</p:attrName>
                                        </p:attrNameLst>
                                      </p:cBhvr>
                                      <p:to>
                                        <p:strVal val="visible"/>
                                      </p:to>
                                    </p:set>
                                  </p:childTnLst>
                                  <p:subTnLst>
                                    <p:audio>
                                      <p:cMediaNode>
                                        <p:cTn display="0" masterRel="sameClick">
                                          <p:stCondLst>
                                            <p:cond evt="begin" delay="0">
                                              <p:tn val="84"/>
                                            </p:cond>
                                          </p:stCondLst>
                                          <p:endCondLst>
                                            <p:cond evt="onStopAudio" delay="0">
                                              <p:tgtEl>
                                                <p:sldTgt/>
                                              </p:tgtEl>
                                            </p:cond>
                                          </p:endCondLst>
                                        </p:cTn>
                                        <p:tgtEl>
                                          <p:sndTgt r:embed="rId4" name="camera.wav"/>
                                        </p:tgtEl>
                                      </p:cMediaNode>
                                    </p:audio>
                                  </p:sub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499"/>
                                          </p:stCondLst>
                                        </p:cTn>
                                        <p:tgtEl>
                                          <p:spTgt spid="420922"/>
                                        </p:tgtEl>
                                        <p:attrNameLst>
                                          <p:attrName>style.visibility</p:attrName>
                                        </p:attrNameLst>
                                      </p:cBhvr>
                                      <p:to>
                                        <p:strVal val="visible"/>
                                      </p:to>
                                    </p:set>
                                  </p:childTnLst>
                                  <p:subTnLst>
                                    <p:audio>
                                      <p:cMediaNode>
                                        <p:cTn display="0" masterRel="sameClick">
                                          <p:stCondLst>
                                            <p:cond evt="begin" delay="0">
                                              <p:tn val="88"/>
                                            </p:cond>
                                          </p:stCondLst>
                                          <p:endCondLst>
                                            <p:cond evt="onStopAudio" delay="0">
                                              <p:tgtEl>
                                                <p:sldTgt/>
                                              </p:tgtEl>
                                            </p:cond>
                                          </p:endCondLst>
                                        </p:cTn>
                                        <p:tgtEl>
                                          <p:sndTgt r:embed="rId5"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912" grpId="0"/>
      <p:bldP spid="420913" grpId="0"/>
      <p:bldP spid="420914" grpId="0"/>
      <p:bldP spid="420915" grpId="0"/>
      <p:bldP spid="42092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ctrTitle"/>
          </p:nvPr>
        </p:nvSpPr>
        <p:spPr>
          <a:xfrm>
            <a:off x="0" y="0"/>
            <a:ext cx="91440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3.   </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后序非递归算法</a:t>
            </a:r>
          </a:p>
        </p:txBody>
      </p:sp>
      <p:grpSp>
        <p:nvGrpSpPr>
          <p:cNvPr id="2" name="Group 3"/>
          <p:cNvGrpSpPr/>
          <p:nvPr/>
        </p:nvGrpSpPr>
        <p:grpSpPr>
          <a:xfrm>
            <a:off x="6324600" y="381000"/>
            <a:ext cx="2687638" cy="3600450"/>
            <a:chOff x="384" y="1150"/>
            <a:chExt cx="1693" cy="2268"/>
          </a:xfrm>
        </p:grpSpPr>
        <p:sp>
          <p:nvSpPr>
            <p:cNvPr id="117784" name="Oval 4"/>
            <p:cNvSpPr/>
            <p:nvPr/>
          </p:nvSpPr>
          <p:spPr>
            <a:xfrm>
              <a:off x="1067" y="123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7785" name="Oval 5"/>
            <p:cNvSpPr/>
            <p:nvPr/>
          </p:nvSpPr>
          <p:spPr>
            <a:xfrm>
              <a:off x="731" y="171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7786" name="Oval 6"/>
            <p:cNvSpPr/>
            <p:nvPr/>
          </p:nvSpPr>
          <p:spPr>
            <a:xfrm>
              <a:off x="1440" y="172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7787" name="Oval 7"/>
            <p:cNvSpPr/>
            <p:nvPr/>
          </p:nvSpPr>
          <p:spPr>
            <a:xfrm>
              <a:off x="384" y="219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7788" name="Oval 8"/>
            <p:cNvSpPr/>
            <p:nvPr/>
          </p:nvSpPr>
          <p:spPr>
            <a:xfrm>
              <a:off x="1104" y="221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7789" name="Oval 9"/>
            <p:cNvSpPr/>
            <p:nvPr/>
          </p:nvSpPr>
          <p:spPr>
            <a:xfrm>
              <a:off x="1776" y="221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7790" name="Oval 10"/>
            <p:cNvSpPr/>
            <p:nvPr/>
          </p:nvSpPr>
          <p:spPr>
            <a:xfrm>
              <a:off x="720" y="269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7791" name="Oval 11"/>
            <p:cNvSpPr/>
            <p:nvPr/>
          </p:nvSpPr>
          <p:spPr>
            <a:xfrm>
              <a:off x="1488" y="269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7792" name="Oval 12"/>
            <p:cNvSpPr/>
            <p:nvPr/>
          </p:nvSpPr>
          <p:spPr>
            <a:xfrm>
              <a:off x="1152" y="317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7793" name="Oval 13"/>
            <p:cNvSpPr/>
            <p:nvPr/>
          </p:nvSpPr>
          <p:spPr>
            <a:xfrm>
              <a:off x="1824" y="317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7794" name="Text Box 14"/>
            <p:cNvSpPr txBox="1"/>
            <p:nvPr/>
          </p:nvSpPr>
          <p:spPr>
            <a:xfrm>
              <a:off x="1536" y="1150"/>
              <a:ext cx="26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bt</a:t>
              </a:r>
            </a:p>
          </p:txBody>
        </p:sp>
        <p:sp>
          <p:nvSpPr>
            <p:cNvPr id="117795" name="Line 15"/>
            <p:cNvSpPr/>
            <p:nvPr/>
          </p:nvSpPr>
          <p:spPr>
            <a:xfrm>
              <a:off x="875" y="1862"/>
              <a:ext cx="336" cy="384"/>
            </a:xfrm>
            <a:prstGeom prst="line">
              <a:avLst/>
            </a:prstGeom>
            <a:ln w="12700" cap="flat" cmpd="sng">
              <a:solidFill>
                <a:srgbClr val="00CC99"/>
              </a:solidFill>
              <a:prstDash val="solid"/>
              <a:headEnd type="none" w="med" len="med"/>
              <a:tailEnd type="none" w="med" len="med"/>
            </a:ln>
          </p:spPr>
        </p:sp>
        <p:sp>
          <p:nvSpPr>
            <p:cNvPr id="117796" name="Line 16"/>
            <p:cNvSpPr/>
            <p:nvPr/>
          </p:nvSpPr>
          <p:spPr>
            <a:xfrm flipH="1">
              <a:off x="875" y="1430"/>
              <a:ext cx="288" cy="336"/>
            </a:xfrm>
            <a:prstGeom prst="line">
              <a:avLst/>
            </a:prstGeom>
            <a:ln w="12700" cap="flat" cmpd="sng">
              <a:solidFill>
                <a:srgbClr val="00CC99"/>
              </a:solidFill>
              <a:prstDash val="solid"/>
              <a:headEnd type="none" w="med" len="med"/>
              <a:tailEnd type="none" w="med" len="med"/>
            </a:ln>
          </p:spPr>
        </p:sp>
        <p:sp>
          <p:nvSpPr>
            <p:cNvPr id="117797" name="Line 17"/>
            <p:cNvSpPr/>
            <p:nvPr/>
          </p:nvSpPr>
          <p:spPr>
            <a:xfrm flipH="1">
              <a:off x="539" y="1862"/>
              <a:ext cx="288" cy="384"/>
            </a:xfrm>
            <a:prstGeom prst="line">
              <a:avLst/>
            </a:prstGeom>
            <a:ln w="12700" cap="flat" cmpd="sng">
              <a:solidFill>
                <a:srgbClr val="00CC99"/>
              </a:solidFill>
              <a:prstDash val="solid"/>
              <a:headEnd type="none" w="med" len="med"/>
              <a:tailEnd type="none" w="med" len="med"/>
            </a:ln>
          </p:spPr>
        </p:sp>
        <p:sp>
          <p:nvSpPr>
            <p:cNvPr id="117798" name="Line 18"/>
            <p:cNvSpPr/>
            <p:nvPr/>
          </p:nvSpPr>
          <p:spPr>
            <a:xfrm flipH="1">
              <a:off x="912" y="2390"/>
              <a:ext cx="251" cy="346"/>
            </a:xfrm>
            <a:prstGeom prst="line">
              <a:avLst/>
            </a:prstGeom>
            <a:ln w="12700" cap="flat" cmpd="sng">
              <a:solidFill>
                <a:srgbClr val="00CC99"/>
              </a:solidFill>
              <a:prstDash val="solid"/>
              <a:headEnd type="none" w="med" len="med"/>
              <a:tailEnd type="none" w="med" len="med"/>
            </a:ln>
          </p:spPr>
        </p:sp>
        <p:sp>
          <p:nvSpPr>
            <p:cNvPr id="117799" name="Line 19"/>
            <p:cNvSpPr/>
            <p:nvPr/>
          </p:nvSpPr>
          <p:spPr>
            <a:xfrm>
              <a:off x="1296" y="2400"/>
              <a:ext cx="240" cy="336"/>
            </a:xfrm>
            <a:prstGeom prst="line">
              <a:avLst/>
            </a:prstGeom>
            <a:ln w="12700" cap="flat" cmpd="sng">
              <a:solidFill>
                <a:srgbClr val="00CC99"/>
              </a:solidFill>
              <a:prstDash val="solid"/>
              <a:headEnd type="none" w="med" len="med"/>
              <a:tailEnd type="none" w="med" len="med"/>
            </a:ln>
          </p:spPr>
        </p:sp>
        <p:sp>
          <p:nvSpPr>
            <p:cNvPr id="117800" name="Line 20"/>
            <p:cNvSpPr/>
            <p:nvPr/>
          </p:nvSpPr>
          <p:spPr>
            <a:xfrm flipH="1">
              <a:off x="1307" y="1190"/>
              <a:ext cx="288" cy="96"/>
            </a:xfrm>
            <a:prstGeom prst="line">
              <a:avLst/>
            </a:prstGeom>
            <a:ln w="25400" cap="flat" cmpd="sng">
              <a:solidFill>
                <a:srgbClr val="00CC99"/>
              </a:solidFill>
              <a:prstDash val="solid"/>
              <a:headEnd type="none" w="med" len="med"/>
              <a:tailEnd type="triangle" w="med" len="med"/>
            </a:ln>
          </p:spPr>
        </p:sp>
        <p:sp>
          <p:nvSpPr>
            <p:cNvPr id="117801" name="Line 21"/>
            <p:cNvSpPr/>
            <p:nvPr/>
          </p:nvSpPr>
          <p:spPr>
            <a:xfrm>
              <a:off x="1248" y="1440"/>
              <a:ext cx="288" cy="336"/>
            </a:xfrm>
            <a:prstGeom prst="line">
              <a:avLst/>
            </a:prstGeom>
            <a:ln w="12700" cap="flat" cmpd="sng">
              <a:solidFill>
                <a:srgbClr val="00CC99"/>
              </a:solidFill>
              <a:prstDash val="solid"/>
              <a:headEnd type="none" w="med" len="med"/>
              <a:tailEnd type="none" w="med" len="med"/>
            </a:ln>
          </p:spPr>
        </p:sp>
        <p:sp>
          <p:nvSpPr>
            <p:cNvPr id="117802" name="Line 22"/>
            <p:cNvSpPr/>
            <p:nvPr/>
          </p:nvSpPr>
          <p:spPr>
            <a:xfrm>
              <a:off x="1632" y="1920"/>
              <a:ext cx="240" cy="288"/>
            </a:xfrm>
            <a:prstGeom prst="line">
              <a:avLst/>
            </a:prstGeom>
            <a:ln w="12700" cap="flat" cmpd="sng">
              <a:solidFill>
                <a:srgbClr val="00CC99"/>
              </a:solidFill>
              <a:prstDash val="solid"/>
              <a:headEnd type="none" w="med" len="med"/>
              <a:tailEnd type="none" w="med" len="med"/>
            </a:ln>
          </p:spPr>
        </p:sp>
        <p:sp>
          <p:nvSpPr>
            <p:cNvPr id="117803" name="Line 23"/>
            <p:cNvSpPr/>
            <p:nvPr/>
          </p:nvSpPr>
          <p:spPr>
            <a:xfrm flipH="1">
              <a:off x="1344" y="2880"/>
              <a:ext cx="240" cy="336"/>
            </a:xfrm>
            <a:prstGeom prst="line">
              <a:avLst/>
            </a:prstGeom>
            <a:ln w="12700" cap="flat" cmpd="sng">
              <a:solidFill>
                <a:srgbClr val="00CC99"/>
              </a:solidFill>
              <a:prstDash val="solid"/>
              <a:headEnd type="none" w="med" len="med"/>
              <a:tailEnd type="none" w="med" len="med"/>
            </a:ln>
          </p:spPr>
        </p:sp>
        <p:sp>
          <p:nvSpPr>
            <p:cNvPr id="117804" name="Line 24"/>
            <p:cNvSpPr/>
            <p:nvPr/>
          </p:nvSpPr>
          <p:spPr>
            <a:xfrm>
              <a:off x="1680" y="2880"/>
              <a:ext cx="240" cy="336"/>
            </a:xfrm>
            <a:prstGeom prst="line">
              <a:avLst/>
            </a:prstGeom>
            <a:ln w="12700" cap="flat" cmpd="sng">
              <a:solidFill>
                <a:srgbClr val="00CC99"/>
              </a:solidFill>
              <a:prstDash val="solid"/>
              <a:headEnd type="none" w="med" len="med"/>
              <a:tailEnd type="none" w="med" len="med"/>
            </a:ln>
          </p:spPr>
        </p:sp>
        <p:sp>
          <p:nvSpPr>
            <p:cNvPr id="117805" name="Text Box 25"/>
            <p:cNvSpPr txBox="1"/>
            <p:nvPr/>
          </p:nvSpPr>
          <p:spPr>
            <a:xfrm>
              <a:off x="1075" y="1226"/>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A</a:t>
              </a:r>
            </a:p>
          </p:txBody>
        </p:sp>
        <p:sp>
          <p:nvSpPr>
            <p:cNvPr id="117806" name="Text Box 26"/>
            <p:cNvSpPr txBox="1"/>
            <p:nvPr/>
          </p:nvSpPr>
          <p:spPr>
            <a:xfrm>
              <a:off x="739" y="1706"/>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B</a:t>
              </a:r>
            </a:p>
          </p:txBody>
        </p:sp>
        <p:sp>
          <p:nvSpPr>
            <p:cNvPr id="117807" name="Text Box 27"/>
            <p:cNvSpPr txBox="1"/>
            <p:nvPr/>
          </p:nvSpPr>
          <p:spPr>
            <a:xfrm>
              <a:off x="1448" y="1716"/>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C</a:t>
              </a:r>
            </a:p>
          </p:txBody>
        </p:sp>
        <p:sp>
          <p:nvSpPr>
            <p:cNvPr id="117808" name="Text Box 28"/>
            <p:cNvSpPr txBox="1"/>
            <p:nvPr/>
          </p:nvSpPr>
          <p:spPr>
            <a:xfrm>
              <a:off x="392" y="2186"/>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D</a:t>
              </a:r>
            </a:p>
          </p:txBody>
        </p:sp>
        <p:sp>
          <p:nvSpPr>
            <p:cNvPr id="117809" name="Text Box 29"/>
            <p:cNvSpPr txBox="1"/>
            <p:nvPr/>
          </p:nvSpPr>
          <p:spPr>
            <a:xfrm>
              <a:off x="1112" y="2206"/>
              <a:ext cx="223"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E</a:t>
              </a:r>
            </a:p>
          </p:txBody>
        </p:sp>
        <p:sp>
          <p:nvSpPr>
            <p:cNvPr id="117810" name="Text Box 30"/>
            <p:cNvSpPr txBox="1"/>
            <p:nvPr/>
          </p:nvSpPr>
          <p:spPr>
            <a:xfrm>
              <a:off x="1811" y="2206"/>
              <a:ext cx="214"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F</a:t>
              </a:r>
            </a:p>
          </p:txBody>
        </p:sp>
        <p:sp>
          <p:nvSpPr>
            <p:cNvPr id="117811" name="Text Box 31"/>
            <p:cNvSpPr txBox="1"/>
            <p:nvPr/>
          </p:nvSpPr>
          <p:spPr>
            <a:xfrm>
              <a:off x="720" y="2686"/>
              <a:ext cx="240"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G</a:t>
              </a:r>
            </a:p>
          </p:txBody>
        </p:sp>
        <p:sp>
          <p:nvSpPr>
            <p:cNvPr id="117812" name="Text Box 32"/>
            <p:cNvSpPr txBox="1"/>
            <p:nvPr/>
          </p:nvSpPr>
          <p:spPr>
            <a:xfrm>
              <a:off x="1496" y="2686"/>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H</a:t>
              </a:r>
            </a:p>
          </p:txBody>
        </p:sp>
        <p:sp>
          <p:nvSpPr>
            <p:cNvPr id="117813" name="Text Box 33"/>
            <p:cNvSpPr txBox="1"/>
            <p:nvPr/>
          </p:nvSpPr>
          <p:spPr>
            <a:xfrm>
              <a:off x="1200" y="3166"/>
              <a:ext cx="160"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I</a:t>
              </a:r>
            </a:p>
          </p:txBody>
        </p:sp>
        <p:sp>
          <p:nvSpPr>
            <p:cNvPr id="117814" name="Text Box 34"/>
            <p:cNvSpPr txBox="1"/>
            <p:nvPr/>
          </p:nvSpPr>
          <p:spPr>
            <a:xfrm>
              <a:off x="1872" y="3166"/>
              <a:ext cx="205"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J</a:t>
              </a:r>
            </a:p>
          </p:txBody>
        </p:sp>
      </p:grpSp>
      <p:grpSp>
        <p:nvGrpSpPr>
          <p:cNvPr id="3" name="Group 35"/>
          <p:cNvGrpSpPr/>
          <p:nvPr/>
        </p:nvGrpSpPr>
        <p:grpSpPr>
          <a:xfrm>
            <a:off x="206375" y="3789363"/>
            <a:ext cx="6400800" cy="609600"/>
            <a:chOff x="480" y="2064"/>
            <a:chExt cx="4032" cy="384"/>
          </a:xfrm>
        </p:grpSpPr>
        <p:sp>
          <p:nvSpPr>
            <p:cNvPr id="117773" name="Line 36"/>
            <p:cNvSpPr/>
            <p:nvPr/>
          </p:nvSpPr>
          <p:spPr>
            <a:xfrm>
              <a:off x="2544" y="2064"/>
              <a:ext cx="0" cy="384"/>
            </a:xfrm>
            <a:prstGeom prst="line">
              <a:avLst/>
            </a:prstGeom>
            <a:ln w="9525" cap="flat" cmpd="sng">
              <a:solidFill>
                <a:schemeClr val="tx1"/>
              </a:solidFill>
              <a:prstDash val="solid"/>
              <a:headEnd type="none" w="med" len="med"/>
              <a:tailEnd type="none" w="med" len="med"/>
            </a:ln>
          </p:spPr>
        </p:sp>
        <p:grpSp>
          <p:nvGrpSpPr>
            <p:cNvPr id="117774" name="Group 37"/>
            <p:cNvGrpSpPr/>
            <p:nvPr/>
          </p:nvGrpSpPr>
          <p:grpSpPr>
            <a:xfrm>
              <a:off x="480" y="2064"/>
              <a:ext cx="4032" cy="384"/>
              <a:chOff x="480" y="2064"/>
              <a:chExt cx="4032" cy="384"/>
            </a:xfrm>
          </p:grpSpPr>
          <p:sp>
            <p:nvSpPr>
              <p:cNvPr id="117775" name="Rectangle 38"/>
              <p:cNvSpPr/>
              <p:nvPr/>
            </p:nvSpPr>
            <p:spPr>
              <a:xfrm>
                <a:off x="480" y="2064"/>
                <a:ext cx="4032" cy="384"/>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7776" name="Line 39"/>
              <p:cNvSpPr/>
              <p:nvPr/>
            </p:nvSpPr>
            <p:spPr>
              <a:xfrm>
                <a:off x="912" y="2064"/>
                <a:ext cx="0" cy="384"/>
              </a:xfrm>
              <a:prstGeom prst="line">
                <a:avLst/>
              </a:prstGeom>
              <a:ln w="9525" cap="flat" cmpd="sng">
                <a:solidFill>
                  <a:schemeClr val="tx1"/>
                </a:solidFill>
                <a:prstDash val="solid"/>
                <a:headEnd type="none" w="med" len="med"/>
                <a:tailEnd type="none" w="med" len="med"/>
              </a:ln>
            </p:spPr>
          </p:sp>
          <p:sp>
            <p:nvSpPr>
              <p:cNvPr id="117777" name="Line 40"/>
              <p:cNvSpPr/>
              <p:nvPr/>
            </p:nvSpPr>
            <p:spPr>
              <a:xfrm>
                <a:off x="1344" y="2064"/>
                <a:ext cx="0" cy="384"/>
              </a:xfrm>
              <a:prstGeom prst="line">
                <a:avLst/>
              </a:prstGeom>
              <a:ln w="9525" cap="flat" cmpd="sng">
                <a:solidFill>
                  <a:schemeClr val="tx1"/>
                </a:solidFill>
                <a:prstDash val="solid"/>
                <a:headEnd type="none" w="med" len="med"/>
                <a:tailEnd type="none" w="med" len="med"/>
              </a:ln>
            </p:spPr>
          </p:sp>
          <p:sp>
            <p:nvSpPr>
              <p:cNvPr id="117778" name="Line 41"/>
              <p:cNvSpPr/>
              <p:nvPr/>
            </p:nvSpPr>
            <p:spPr>
              <a:xfrm>
                <a:off x="1776" y="2064"/>
                <a:ext cx="0" cy="384"/>
              </a:xfrm>
              <a:prstGeom prst="line">
                <a:avLst/>
              </a:prstGeom>
              <a:ln w="9525" cap="flat" cmpd="sng">
                <a:solidFill>
                  <a:schemeClr val="tx1"/>
                </a:solidFill>
                <a:prstDash val="solid"/>
                <a:headEnd type="none" w="med" len="med"/>
                <a:tailEnd type="none" w="med" len="med"/>
              </a:ln>
            </p:spPr>
          </p:sp>
          <p:sp>
            <p:nvSpPr>
              <p:cNvPr id="117779" name="Line 42"/>
              <p:cNvSpPr/>
              <p:nvPr/>
            </p:nvSpPr>
            <p:spPr>
              <a:xfrm>
                <a:off x="2160" y="2064"/>
                <a:ext cx="0" cy="384"/>
              </a:xfrm>
              <a:prstGeom prst="line">
                <a:avLst/>
              </a:prstGeom>
              <a:ln w="9525" cap="flat" cmpd="sng">
                <a:solidFill>
                  <a:schemeClr val="tx1"/>
                </a:solidFill>
                <a:prstDash val="solid"/>
                <a:headEnd type="none" w="med" len="med"/>
                <a:tailEnd type="none" w="med" len="med"/>
              </a:ln>
            </p:spPr>
          </p:sp>
          <p:sp>
            <p:nvSpPr>
              <p:cNvPr id="117780" name="Line 43"/>
              <p:cNvSpPr/>
              <p:nvPr/>
            </p:nvSpPr>
            <p:spPr>
              <a:xfrm>
                <a:off x="2976" y="2064"/>
                <a:ext cx="0" cy="384"/>
              </a:xfrm>
              <a:prstGeom prst="line">
                <a:avLst/>
              </a:prstGeom>
              <a:ln w="9525" cap="flat" cmpd="sng">
                <a:solidFill>
                  <a:schemeClr val="tx1"/>
                </a:solidFill>
                <a:prstDash val="solid"/>
                <a:headEnd type="none" w="med" len="med"/>
                <a:tailEnd type="none" w="med" len="med"/>
              </a:ln>
            </p:spPr>
          </p:sp>
          <p:sp>
            <p:nvSpPr>
              <p:cNvPr id="117781" name="Line 44"/>
              <p:cNvSpPr/>
              <p:nvPr/>
            </p:nvSpPr>
            <p:spPr>
              <a:xfrm>
                <a:off x="3408" y="2064"/>
                <a:ext cx="0" cy="384"/>
              </a:xfrm>
              <a:prstGeom prst="line">
                <a:avLst/>
              </a:prstGeom>
              <a:ln w="9525" cap="flat" cmpd="sng">
                <a:solidFill>
                  <a:schemeClr val="tx1"/>
                </a:solidFill>
                <a:prstDash val="solid"/>
                <a:headEnd type="none" w="med" len="med"/>
                <a:tailEnd type="none" w="med" len="med"/>
              </a:ln>
            </p:spPr>
          </p:sp>
          <p:sp>
            <p:nvSpPr>
              <p:cNvPr id="117782" name="Line 45"/>
              <p:cNvSpPr/>
              <p:nvPr/>
            </p:nvSpPr>
            <p:spPr>
              <a:xfrm>
                <a:off x="3792" y="2064"/>
                <a:ext cx="0" cy="384"/>
              </a:xfrm>
              <a:prstGeom prst="line">
                <a:avLst/>
              </a:prstGeom>
              <a:ln w="9525" cap="flat" cmpd="sng">
                <a:solidFill>
                  <a:schemeClr val="tx1"/>
                </a:solidFill>
                <a:prstDash val="solid"/>
                <a:headEnd type="none" w="med" len="med"/>
                <a:tailEnd type="none" w="med" len="med"/>
              </a:ln>
            </p:spPr>
          </p:sp>
          <p:sp>
            <p:nvSpPr>
              <p:cNvPr id="117783" name="Line 46"/>
              <p:cNvSpPr/>
              <p:nvPr/>
            </p:nvSpPr>
            <p:spPr>
              <a:xfrm>
                <a:off x="4176" y="2064"/>
                <a:ext cx="0" cy="384"/>
              </a:xfrm>
              <a:prstGeom prst="line">
                <a:avLst/>
              </a:prstGeom>
              <a:ln w="9525" cap="flat" cmpd="sng">
                <a:solidFill>
                  <a:schemeClr val="tx1"/>
                </a:solidFill>
                <a:prstDash val="solid"/>
                <a:headEnd type="none" w="med" len="med"/>
                <a:tailEnd type="none" w="med" len="med"/>
              </a:ln>
            </p:spPr>
          </p:sp>
        </p:grpSp>
      </p:grpSp>
      <p:sp>
        <p:nvSpPr>
          <p:cNvPr id="427055" name="AutoShape 47"/>
          <p:cNvSpPr/>
          <p:nvPr/>
        </p:nvSpPr>
        <p:spPr>
          <a:xfrm>
            <a:off x="5638800" y="2438400"/>
            <a:ext cx="457200" cy="304800"/>
          </a:xfrm>
          <a:prstGeom prst="rightArrow">
            <a:avLst>
              <a:gd name="adj1" fmla="val 50000"/>
              <a:gd name="adj2" fmla="val 37500"/>
            </a:avLst>
          </a:prstGeom>
          <a:solidFill>
            <a:srgbClr val="CC66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27056" name="Text Box 48"/>
          <p:cNvSpPr txBox="1"/>
          <p:nvPr/>
        </p:nvSpPr>
        <p:spPr>
          <a:xfrm>
            <a:off x="296863" y="3878263"/>
            <a:ext cx="4572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800" dirty="0">
                <a:solidFill>
                  <a:srgbClr val="000000"/>
                </a:solidFill>
              </a:rPr>
              <a:t>A</a:t>
            </a:r>
          </a:p>
        </p:txBody>
      </p:sp>
      <p:sp>
        <p:nvSpPr>
          <p:cNvPr id="427057" name="Text Box 49"/>
          <p:cNvSpPr txBox="1"/>
          <p:nvPr/>
        </p:nvSpPr>
        <p:spPr>
          <a:xfrm>
            <a:off x="1016000" y="3878263"/>
            <a:ext cx="4572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800" dirty="0">
                <a:solidFill>
                  <a:srgbClr val="000000"/>
                </a:solidFill>
              </a:rPr>
              <a:t>B</a:t>
            </a:r>
          </a:p>
        </p:txBody>
      </p:sp>
      <p:sp>
        <p:nvSpPr>
          <p:cNvPr id="427058" name="Text Box 50"/>
          <p:cNvSpPr txBox="1"/>
          <p:nvPr/>
        </p:nvSpPr>
        <p:spPr>
          <a:xfrm>
            <a:off x="1646238" y="3833813"/>
            <a:ext cx="4572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800" dirty="0">
                <a:solidFill>
                  <a:srgbClr val="000000"/>
                </a:solidFill>
              </a:rPr>
              <a:t>D</a:t>
            </a:r>
          </a:p>
        </p:txBody>
      </p:sp>
      <p:sp>
        <p:nvSpPr>
          <p:cNvPr id="427059" name="Text Box 51" descr="empty-background"/>
          <p:cNvSpPr txBox="1"/>
          <p:nvPr/>
        </p:nvSpPr>
        <p:spPr>
          <a:xfrm>
            <a:off x="1692275" y="3878263"/>
            <a:ext cx="457200" cy="519112"/>
          </a:xfrm>
          <a:prstGeom prst="rect">
            <a:avLst/>
          </a:prstGeom>
          <a:blipFill rotWithShape="0">
            <a:blip r:embed="rId6"/>
            <a:stretch>
              <a:fillRect/>
            </a:stretch>
          </a:blip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endParaRPr lang="zh-CN" altLang="zh-CN" sz="2800" dirty="0">
              <a:solidFill>
                <a:srgbClr val="000000"/>
              </a:solidFill>
            </a:endParaRPr>
          </a:p>
        </p:txBody>
      </p:sp>
      <p:sp>
        <p:nvSpPr>
          <p:cNvPr id="427060" name="AutoShape 52"/>
          <p:cNvSpPr/>
          <p:nvPr/>
        </p:nvSpPr>
        <p:spPr>
          <a:xfrm>
            <a:off x="6477000" y="2514600"/>
            <a:ext cx="457200" cy="304800"/>
          </a:xfrm>
          <a:prstGeom prst="rightArrow">
            <a:avLst>
              <a:gd name="adj1" fmla="val 50000"/>
              <a:gd name="adj2" fmla="val 37500"/>
            </a:avLst>
          </a:prstGeom>
          <a:solidFill>
            <a:srgbClr val="CC66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27061" name="Text Box 53"/>
          <p:cNvSpPr txBox="1"/>
          <p:nvPr/>
        </p:nvSpPr>
        <p:spPr>
          <a:xfrm>
            <a:off x="341313" y="5229225"/>
            <a:ext cx="5181600" cy="11604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800" dirty="0">
                <a:solidFill>
                  <a:srgbClr val="000000"/>
                </a:solidFill>
              </a:rPr>
              <a:t>p = D</a:t>
            </a:r>
            <a:r>
              <a:rPr lang="zh-CN" altLang="en-US" sz="2800" dirty="0">
                <a:solidFill>
                  <a:srgbClr val="000000"/>
                </a:solidFill>
                <a:ea typeface="楷体_GB2312" pitchFamily="49" charset="-122"/>
              </a:rPr>
              <a:t>出栈</a:t>
            </a:r>
          </a:p>
          <a:p>
            <a:pPr marL="0" lvl="0" indent="0" eaLnBrk="1" hangingPunct="1">
              <a:spcBef>
                <a:spcPct val="50000"/>
              </a:spcBef>
              <a:buClrTx/>
              <a:buSzPct val="100000"/>
              <a:buNone/>
            </a:pPr>
            <a:r>
              <a:rPr lang="en-US" altLang="zh-CN" sz="2800" dirty="0">
                <a:solidFill>
                  <a:srgbClr val="000000"/>
                </a:solidFill>
              </a:rPr>
              <a:t>p = p </a:t>
            </a:r>
            <a:r>
              <a:rPr lang="en-US" altLang="zh-CN" sz="2800" dirty="0">
                <a:solidFill>
                  <a:srgbClr val="000000"/>
                </a:solidFill>
                <a:sym typeface="Wingdings" panose="05000000000000000000" pitchFamily="2" charset="2"/>
              </a:rPr>
              <a:t> GetRightC</a:t>
            </a:r>
            <a:r>
              <a:rPr lang="en-US" altLang="zh-CN" sz="2800" dirty="0">
                <a:solidFill>
                  <a:srgbClr val="000000"/>
                </a:solidFill>
              </a:rPr>
              <a:t>hild( );</a:t>
            </a:r>
          </a:p>
        </p:txBody>
      </p:sp>
      <p:sp>
        <p:nvSpPr>
          <p:cNvPr id="427062" name="Text Box 54"/>
          <p:cNvSpPr txBox="1"/>
          <p:nvPr/>
        </p:nvSpPr>
        <p:spPr>
          <a:xfrm>
            <a:off x="836613" y="503238"/>
            <a:ext cx="4419600" cy="2655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2800" dirty="0">
                <a:solidFill>
                  <a:srgbClr val="000000"/>
                </a:solidFill>
                <a:latin typeface="楷体_GB2312" pitchFamily="49" charset="-122"/>
                <a:ea typeface="楷体_GB2312" pitchFamily="49" charset="-122"/>
              </a:rPr>
              <a:t>此时，</a:t>
            </a:r>
            <a:r>
              <a:rPr lang="en-US" altLang="zh-CN" sz="2800" dirty="0">
                <a:solidFill>
                  <a:srgbClr val="000000"/>
                </a:solidFill>
                <a:latin typeface="楷体_GB2312" pitchFamily="49" charset="-122"/>
                <a:ea typeface="楷体_GB2312" pitchFamily="49" charset="-122"/>
              </a:rPr>
              <a:t>p = = NULL, </a:t>
            </a:r>
            <a:r>
              <a:rPr lang="zh-CN" altLang="en-US" sz="2800" dirty="0">
                <a:solidFill>
                  <a:srgbClr val="000000"/>
                </a:solidFill>
                <a:latin typeface="楷体_GB2312" pitchFamily="49" charset="-122"/>
                <a:ea typeface="楷体_GB2312" pitchFamily="49" charset="-122"/>
              </a:rPr>
              <a:t>按定义该输出</a:t>
            </a:r>
            <a:r>
              <a:rPr lang="en-US" altLang="zh-CN" sz="2800" dirty="0">
                <a:solidFill>
                  <a:srgbClr val="000000"/>
                </a:solidFill>
                <a:latin typeface="楷体_GB2312" pitchFamily="49" charset="-122"/>
                <a:ea typeface="楷体_GB2312" pitchFamily="49" charset="-122"/>
              </a:rPr>
              <a:t>D;</a:t>
            </a:r>
          </a:p>
          <a:p>
            <a:pPr marL="0" lvl="0" indent="0" eaLnBrk="1" hangingPunct="1">
              <a:spcBef>
                <a:spcPct val="50000"/>
              </a:spcBef>
              <a:buClrTx/>
              <a:buSzPct val="100000"/>
              <a:buNone/>
            </a:pPr>
            <a:r>
              <a:rPr lang="zh-CN" altLang="en-US" sz="2800" dirty="0">
                <a:solidFill>
                  <a:srgbClr val="FF3300"/>
                </a:solidFill>
                <a:latin typeface="楷体_GB2312" pitchFamily="49" charset="-122"/>
                <a:ea typeface="楷体_GB2312" pitchFamily="49" charset="-122"/>
              </a:rPr>
              <a:t>问题：</a:t>
            </a:r>
            <a:r>
              <a:rPr lang="en-US" altLang="zh-CN" sz="2800" dirty="0">
                <a:solidFill>
                  <a:srgbClr val="FF3300"/>
                </a:solidFill>
                <a:latin typeface="楷体_GB2312" pitchFamily="49" charset="-122"/>
                <a:ea typeface="楷体_GB2312" pitchFamily="49" charset="-122"/>
              </a:rPr>
              <a:t>D</a:t>
            </a:r>
            <a:r>
              <a:rPr lang="zh-CN" altLang="en-US" sz="2800" dirty="0">
                <a:solidFill>
                  <a:srgbClr val="FF3300"/>
                </a:solidFill>
                <a:latin typeface="楷体_GB2312" pitchFamily="49" charset="-122"/>
                <a:ea typeface="楷体_GB2312" pitchFamily="49" charset="-122"/>
              </a:rPr>
              <a:t>已经出栈，无法得到</a:t>
            </a:r>
            <a:r>
              <a:rPr lang="en-US" altLang="zh-CN" sz="2800" dirty="0">
                <a:solidFill>
                  <a:srgbClr val="FF3300"/>
                </a:solidFill>
                <a:latin typeface="楷体_GB2312" pitchFamily="49" charset="-122"/>
                <a:ea typeface="楷体_GB2312" pitchFamily="49" charset="-122"/>
              </a:rPr>
              <a:t>D</a:t>
            </a:r>
            <a:r>
              <a:rPr lang="zh-CN" altLang="en-US" sz="2800" dirty="0">
                <a:solidFill>
                  <a:srgbClr val="FF3300"/>
                </a:solidFill>
                <a:latin typeface="楷体_GB2312" pitchFamily="49" charset="-122"/>
                <a:ea typeface="楷体_GB2312" pitchFamily="49" charset="-122"/>
              </a:rPr>
              <a:t>信息</a:t>
            </a:r>
            <a:r>
              <a:rPr lang="en-US" altLang="zh-CN" sz="2800" dirty="0">
                <a:solidFill>
                  <a:srgbClr val="FF3300"/>
                </a:solidFill>
                <a:latin typeface="楷体_GB2312" pitchFamily="49" charset="-122"/>
                <a:ea typeface="楷体_GB2312" pitchFamily="49" charset="-122"/>
              </a:rPr>
              <a:t>;</a:t>
            </a:r>
          </a:p>
          <a:p>
            <a:pPr marL="0" lvl="0" indent="0" eaLnBrk="1" hangingPunct="1">
              <a:spcBef>
                <a:spcPct val="50000"/>
              </a:spcBef>
              <a:buClrTx/>
              <a:buSzPct val="100000"/>
              <a:buNone/>
            </a:pPr>
            <a:r>
              <a:rPr lang="zh-CN" altLang="en-US" sz="2800" dirty="0">
                <a:solidFill>
                  <a:srgbClr val="3B812F"/>
                </a:solidFill>
                <a:latin typeface="楷体_GB2312" pitchFamily="49" charset="-122"/>
                <a:ea typeface="楷体_GB2312" pitchFamily="49" charset="-122"/>
              </a:rPr>
              <a:t>如何解决该问题？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27056"/>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27057"/>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27058"/>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427055"/>
                                        </p:tgtEl>
                                        <p:attrNameLst>
                                          <p:attrName>style.visibility</p:attrName>
                                        </p:attrNameLst>
                                      </p:cBhvr>
                                      <p:to>
                                        <p:strVal val="visible"/>
                                      </p:to>
                                    </p:set>
                                    <p:animEffect transition="in" filter="box(out)">
                                      <p:cBhvr>
                                        <p:cTn id="31" dur="500"/>
                                        <p:tgtEl>
                                          <p:spTgt spid="427055"/>
                                        </p:tgtEl>
                                      </p:cBhvr>
                                    </p:animEffect>
                                  </p:childTnLst>
                                  <p:subTnLst>
                                    <p:set>
                                      <p:cBhvr override="childStyle">
                                        <p:cTn dur="1" fill="hold" display="0" masterRel="nextClick" afterEffect="1"/>
                                        <p:tgtEl>
                                          <p:spTgt spid="427055"/>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427061"/>
                                        </p:tgtEl>
                                        <p:attrNameLst>
                                          <p:attrName>style.visibility</p:attrName>
                                        </p:attrNameLst>
                                      </p:cBhvr>
                                      <p:to>
                                        <p:strVal val="visible"/>
                                      </p:to>
                                    </p:set>
                                    <p:animEffect transition="in" filter="box(out)">
                                      <p:cBhvr>
                                        <p:cTn id="36" dur="500"/>
                                        <p:tgtEl>
                                          <p:spTgt spid="427061"/>
                                        </p:tgtEl>
                                      </p:cBhvr>
                                    </p:animEffect>
                                  </p:childTnLst>
                                  <p:subTnLst>
                                    <p:audio>
                                      <p:cMediaNode>
                                        <p:cTn display="0" masterRel="sameClick">
                                          <p:stCondLst>
                                            <p:cond evt="begin" delay="0">
                                              <p:tn val="34"/>
                                            </p:cond>
                                          </p:stCondLst>
                                          <p:endCondLst>
                                            <p:cond evt="onStopAudio" delay="0">
                                              <p:tgtEl>
                                                <p:sldTgt/>
                                              </p:tgtEl>
                                            </p:cond>
                                          </p:endCondLst>
                                        </p:cTn>
                                        <p:tgtEl>
                                          <p:sndTgt r:embed="rId4" name="camera.wav"/>
                                        </p:tgtEl>
                                      </p:cMediaNode>
                                    </p:audio>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427059"/>
                                        </p:tgtEl>
                                        <p:attrNameLst>
                                          <p:attrName>style.visibility</p:attrName>
                                        </p:attrNameLst>
                                      </p:cBhvr>
                                      <p:to>
                                        <p:strVal val="visible"/>
                                      </p:to>
                                    </p:set>
                                  </p:childTnLst>
                                  <p:subTnLst>
                                    <p:audio>
                                      <p:cMediaNode>
                                        <p:cTn display="0" masterRel="sameClick">
                                          <p:stCondLst>
                                            <p:cond evt="begin" delay="0">
                                              <p:tn val="39"/>
                                            </p:cond>
                                          </p:stCondLst>
                                          <p:endCondLst>
                                            <p:cond evt="onStopAudio" delay="0">
                                              <p:tgtEl>
                                                <p:sldTgt/>
                                              </p:tgtEl>
                                            </p:cond>
                                          </p:endCondLst>
                                        </p:cTn>
                                        <p:tgtEl>
                                          <p:sndTgt r:embed="rId3" name="whoosh.wav"/>
                                        </p:tgtEl>
                                      </p:cMediaNode>
                                    </p:audio>
                                  </p:sub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427060"/>
                                        </p:tgtEl>
                                        <p:attrNameLst>
                                          <p:attrName>style.visibility</p:attrName>
                                        </p:attrNameLst>
                                      </p:cBhvr>
                                      <p:to>
                                        <p:strVal val="visible"/>
                                      </p:to>
                                    </p:set>
                                    <p:animEffect transition="in" filter="box(out)">
                                      <p:cBhvr>
                                        <p:cTn id="45" dur="500"/>
                                        <p:tgtEl>
                                          <p:spTgt spid="427060"/>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427062">
                                            <p:txEl>
                                              <p:pRg st="0" end="0"/>
                                            </p:txEl>
                                          </p:spTgt>
                                        </p:tgtEl>
                                        <p:attrNameLst>
                                          <p:attrName>style.visibility</p:attrName>
                                        </p:attrNameLst>
                                      </p:cBhvr>
                                      <p:to>
                                        <p:strVal val="visible"/>
                                      </p:to>
                                    </p:set>
                                    <p:animEffect transition="in" filter="box(out)">
                                      <p:cBhvr>
                                        <p:cTn id="50" dur="500"/>
                                        <p:tgtEl>
                                          <p:spTgt spid="427062">
                                            <p:txEl>
                                              <p:pRg st="0" end="0"/>
                                            </p:txEl>
                                          </p:spTgt>
                                        </p:tgtEl>
                                      </p:cBhvr>
                                    </p:animEffect>
                                  </p:childTnLst>
                                  <p:subTnLst>
                                    <p:audio>
                                      <p:cMediaNode>
                                        <p:cTn display="0" masterRel="sameClick">
                                          <p:stCondLst>
                                            <p:cond evt="begin" delay="0">
                                              <p:tn val="48"/>
                                            </p:cond>
                                          </p:stCondLst>
                                          <p:endCondLst>
                                            <p:cond evt="onStopAudio" delay="0">
                                              <p:tgtEl>
                                                <p:sldTgt/>
                                              </p:tgtEl>
                                            </p:cond>
                                          </p:endCondLst>
                                        </p:cTn>
                                        <p:tgtEl>
                                          <p:sndTgt r:embed="rId5" name="gunshot.wav"/>
                                        </p:tgtEl>
                                      </p:cMediaNode>
                                    </p:audio>
                                  </p:subTnLst>
                                </p:cTn>
                              </p:par>
                            </p:childTnLst>
                          </p:cTn>
                        </p:par>
                      </p:childTnLst>
                    </p:cTn>
                  </p:par>
                  <p:par>
                    <p:cTn id="51" fill="hold">
                      <p:stCondLst>
                        <p:cond delay="indefinite"/>
                      </p:stCondLst>
                      <p:childTnLst>
                        <p:par>
                          <p:cTn id="52" fill="hold">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427062">
                                            <p:txEl>
                                              <p:pRg st="1" end="1"/>
                                            </p:txEl>
                                          </p:spTgt>
                                        </p:tgtEl>
                                        <p:attrNameLst>
                                          <p:attrName>style.visibility</p:attrName>
                                        </p:attrNameLst>
                                      </p:cBhvr>
                                      <p:to>
                                        <p:strVal val="visible"/>
                                      </p:to>
                                    </p:set>
                                    <p:animEffect transition="in" filter="box(out)">
                                      <p:cBhvr>
                                        <p:cTn id="55" dur="500"/>
                                        <p:tgtEl>
                                          <p:spTgt spid="427062">
                                            <p:txEl>
                                              <p:pRg st="1" end="1"/>
                                            </p:txEl>
                                          </p:spTgt>
                                        </p:tgtEl>
                                      </p:cBhvr>
                                    </p:animEffect>
                                  </p:childTnLst>
                                  <p:subTnLst>
                                    <p:audio>
                                      <p:cMediaNode>
                                        <p:cTn display="0" masterRel="sameClick">
                                          <p:stCondLst>
                                            <p:cond evt="begin" delay="0">
                                              <p:tn val="53"/>
                                            </p:cond>
                                          </p:stCondLst>
                                          <p:endCondLst>
                                            <p:cond evt="onStopAudio" delay="0">
                                              <p:tgtEl>
                                                <p:sldTgt/>
                                              </p:tgtEl>
                                            </p:cond>
                                          </p:endCondLst>
                                        </p:cTn>
                                        <p:tgtEl>
                                          <p:sndTgt r:embed="rId5" name="gunshot.wav"/>
                                        </p:tgtEl>
                                      </p:cMediaNode>
                                    </p:audio>
                                  </p:sub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427062">
                                            <p:txEl>
                                              <p:pRg st="2" end="2"/>
                                            </p:txEl>
                                          </p:spTgt>
                                        </p:tgtEl>
                                        <p:attrNameLst>
                                          <p:attrName>style.visibility</p:attrName>
                                        </p:attrNameLst>
                                      </p:cBhvr>
                                      <p:to>
                                        <p:strVal val="visible"/>
                                      </p:to>
                                    </p:set>
                                    <p:animEffect transition="in" filter="box(out)">
                                      <p:cBhvr>
                                        <p:cTn id="60" dur="500"/>
                                        <p:tgtEl>
                                          <p:spTgt spid="427062">
                                            <p:txEl>
                                              <p:pRg st="2" end="2"/>
                                            </p:txEl>
                                          </p:spTgt>
                                        </p:tgtEl>
                                      </p:cBhvr>
                                    </p:animEffect>
                                  </p:childTnLst>
                                  <p:subTnLst>
                                    <p:audio>
                                      <p:cMediaNode>
                                        <p:cTn display="0" masterRel="sameClick">
                                          <p:stCondLst>
                                            <p:cond evt="begin" delay="0">
                                              <p:tn val="58"/>
                                            </p:cond>
                                          </p:stCondLst>
                                          <p:endCondLst>
                                            <p:cond evt="onStopAudio" delay="0">
                                              <p:tgtEl>
                                                <p:sldTgt/>
                                              </p:tgtEl>
                                            </p:cond>
                                          </p:endCondLst>
                                        </p:cTn>
                                        <p:tgtEl>
                                          <p:sndTgt r:embed="rId5" name="gunsho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55" grpId="0" animBg="1"/>
      <p:bldP spid="427056" grpId="0"/>
      <p:bldP spid="427057" grpId="0"/>
      <p:bldP spid="427058" grpId="0"/>
      <p:bldP spid="427059" grpId="0" animBg="1"/>
      <p:bldP spid="427060" grpId="0" animBg="1"/>
      <p:bldP spid="427061" grpId="0"/>
      <p:bldP spid="42706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ctrTitle"/>
          </p:nvPr>
        </p:nvSpPr>
        <p:spPr>
          <a:xfrm>
            <a:off x="0" y="0"/>
            <a:ext cx="91440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解决方法</a:t>
            </a:r>
          </a:p>
        </p:txBody>
      </p:sp>
      <p:sp>
        <p:nvSpPr>
          <p:cNvPr id="429059" name="Text Box 3"/>
          <p:cNvSpPr txBox="1"/>
          <p:nvPr/>
        </p:nvSpPr>
        <p:spPr>
          <a:xfrm>
            <a:off x="76200" y="609600"/>
            <a:ext cx="6019800" cy="16716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30000"/>
              </a:spcBef>
              <a:buClrTx/>
              <a:buSzPct val="100000"/>
              <a:buNone/>
            </a:pPr>
            <a:r>
              <a:rPr lang="zh-CN" altLang="en-US" sz="2800" dirty="0">
                <a:solidFill>
                  <a:srgbClr val="008000"/>
                </a:solidFill>
                <a:ea typeface="楷体_GB2312" pitchFamily="49" charset="-122"/>
              </a:rPr>
              <a:t>（</a:t>
            </a:r>
            <a:r>
              <a:rPr lang="en-US" altLang="zh-CN" sz="2800" dirty="0">
                <a:solidFill>
                  <a:srgbClr val="008000"/>
                </a:solidFill>
                <a:ea typeface="楷体_GB2312" pitchFamily="49" charset="-122"/>
              </a:rPr>
              <a:t>1</a:t>
            </a:r>
            <a:r>
              <a:rPr lang="zh-CN" altLang="en-US" sz="2800" dirty="0">
                <a:solidFill>
                  <a:srgbClr val="008000"/>
                </a:solidFill>
                <a:ea typeface="楷体_GB2312" pitchFamily="49" charset="-122"/>
              </a:rPr>
              <a:t>）用两个栈</a:t>
            </a:r>
          </a:p>
          <a:p>
            <a:pPr marL="0" lvl="0" indent="0" eaLnBrk="1" hangingPunct="1">
              <a:spcBef>
                <a:spcPct val="60000"/>
              </a:spcBef>
              <a:buClrTx/>
              <a:buSzPct val="100000"/>
              <a:buNone/>
            </a:pPr>
            <a:r>
              <a:rPr lang="zh-CN" altLang="en-US" sz="2800" dirty="0">
                <a:solidFill>
                  <a:srgbClr val="008000"/>
                </a:solidFill>
                <a:ea typeface="楷体_GB2312" pitchFamily="49" charset="-122"/>
              </a:rPr>
              <a:t>	</a:t>
            </a:r>
            <a:r>
              <a:rPr lang="en-US" altLang="zh-CN" sz="2800" dirty="0">
                <a:solidFill>
                  <a:srgbClr val="008000"/>
                </a:solidFill>
                <a:ea typeface="楷体_GB2312" pitchFamily="49" charset="-122"/>
              </a:rPr>
              <a:t>stack</a:t>
            </a:r>
            <a:r>
              <a:rPr lang="zh-CN" altLang="en-US" sz="2800" dirty="0">
                <a:solidFill>
                  <a:srgbClr val="008000"/>
                </a:solidFill>
                <a:ea typeface="楷体_GB2312" pitchFamily="49" charset="-122"/>
              </a:rPr>
              <a:t>用于存放结点</a:t>
            </a:r>
          </a:p>
          <a:p>
            <a:pPr marL="0" lvl="0" indent="0" eaLnBrk="1" hangingPunct="1">
              <a:spcBef>
                <a:spcPct val="10000"/>
              </a:spcBef>
              <a:buClrTx/>
              <a:buSzPct val="100000"/>
              <a:buNone/>
            </a:pPr>
            <a:r>
              <a:rPr lang="zh-CN" altLang="en-US" sz="2800" dirty="0">
                <a:solidFill>
                  <a:srgbClr val="008000"/>
                </a:solidFill>
                <a:ea typeface="楷体_GB2312" pitchFamily="49" charset="-122"/>
              </a:rPr>
              <a:t>	</a:t>
            </a:r>
            <a:r>
              <a:rPr lang="en-US" altLang="zh-CN" sz="2800" dirty="0">
                <a:solidFill>
                  <a:srgbClr val="008000"/>
                </a:solidFill>
                <a:ea typeface="楷体_GB2312" pitchFamily="49" charset="-122"/>
              </a:rPr>
              <a:t>tag</a:t>
            </a:r>
            <a:r>
              <a:rPr lang="zh-CN" altLang="en-US" sz="2800" dirty="0">
                <a:solidFill>
                  <a:srgbClr val="008000"/>
                </a:solidFill>
                <a:ea typeface="楷体_GB2312" pitchFamily="49" charset="-122"/>
              </a:rPr>
              <a:t>用于存放对应结点的标记</a:t>
            </a:r>
          </a:p>
        </p:txBody>
      </p:sp>
      <p:grpSp>
        <p:nvGrpSpPr>
          <p:cNvPr id="2" name="Group 4"/>
          <p:cNvGrpSpPr/>
          <p:nvPr/>
        </p:nvGrpSpPr>
        <p:grpSpPr>
          <a:xfrm>
            <a:off x="6248400" y="762000"/>
            <a:ext cx="1701800" cy="1298575"/>
            <a:chOff x="3984" y="480"/>
            <a:chExt cx="1072" cy="818"/>
          </a:xfrm>
        </p:grpSpPr>
        <p:sp>
          <p:nvSpPr>
            <p:cNvPr id="118857" name="Line 5"/>
            <p:cNvSpPr/>
            <p:nvPr/>
          </p:nvSpPr>
          <p:spPr>
            <a:xfrm flipH="1">
              <a:off x="4571" y="520"/>
              <a:ext cx="288" cy="96"/>
            </a:xfrm>
            <a:prstGeom prst="line">
              <a:avLst/>
            </a:prstGeom>
            <a:ln w="25400" cap="flat" cmpd="sng">
              <a:solidFill>
                <a:srgbClr val="00CC99"/>
              </a:solidFill>
              <a:prstDash val="solid"/>
              <a:headEnd type="none" w="med" len="med"/>
              <a:tailEnd type="triangle" w="med" len="med"/>
            </a:ln>
          </p:spPr>
        </p:sp>
        <p:grpSp>
          <p:nvGrpSpPr>
            <p:cNvPr id="118858" name="Group 6"/>
            <p:cNvGrpSpPr/>
            <p:nvPr/>
          </p:nvGrpSpPr>
          <p:grpSpPr>
            <a:xfrm>
              <a:off x="3984" y="480"/>
              <a:ext cx="1072" cy="818"/>
              <a:chOff x="3984" y="480"/>
              <a:chExt cx="1072" cy="818"/>
            </a:xfrm>
          </p:grpSpPr>
          <p:sp>
            <p:nvSpPr>
              <p:cNvPr id="118859" name="Oval 7"/>
              <p:cNvSpPr/>
              <p:nvPr/>
            </p:nvSpPr>
            <p:spPr>
              <a:xfrm>
                <a:off x="4704" y="105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nvGrpSpPr>
              <p:cNvPr id="118860" name="Group 8"/>
              <p:cNvGrpSpPr/>
              <p:nvPr/>
            </p:nvGrpSpPr>
            <p:grpSpPr>
              <a:xfrm>
                <a:off x="3984" y="480"/>
                <a:ext cx="1072" cy="816"/>
                <a:chOff x="3995" y="480"/>
                <a:chExt cx="1072" cy="816"/>
              </a:xfrm>
            </p:grpSpPr>
            <p:sp>
              <p:nvSpPr>
                <p:cNvPr id="118861" name="Oval 9"/>
                <p:cNvSpPr/>
                <p:nvPr/>
              </p:nvSpPr>
              <p:spPr>
                <a:xfrm>
                  <a:off x="4331" y="56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8862" name="Oval 10"/>
                <p:cNvSpPr/>
                <p:nvPr/>
              </p:nvSpPr>
              <p:spPr>
                <a:xfrm>
                  <a:off x="3995" y="104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nvGrpSpPr>
                <p:cNvPr id="118863" name="Group 11"/>
                <p:cNvGrpSpPr/>
                <p:nvPr/>
              </p:nvGrpSpPr>
              <p:grpSpPr>
                <a:xfrm>
                  <a:off x="4003" y="480"/>
                  <a:ext cx="1064" cy="816"/>
                  <a:chOff x="4003" y="480"/>
                  <a:chExt cx="1064" cy="816"/>
                </a:xfrm>
              </p:grpSpPr>
              <p:sp>
                <p:nvSpPr>
                  <p:cNvPr id="118864" name="Text Box 12"/>
                  <p:cNvSpPr txBox="1"/>
                  <p:nvPr/>
                </p:nvSpPr>
                <p:spPr>
                  <a:xfrm>
                    <a:off x="4800" y="480"/>
                    <a:ext cx="26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bt</a:t>
                    </a:r>
                  </a:p>
                </p:txBody>
              </p:sp>
              <p:sp>
                <p:nvSpPr>
                  <p:cNvPr id="118865" name="Line 13"/>
                  <p:cNvSpPr/>
                  <p:nvPr/>
                </p:nvSpPr>
                <p:spPr>
                  <a:xfrm flipH="1">
                    <a:off x="4139" y="760"/>
                    <a:ext cx="288" cy="336"/>
                  </a:xfrm>
                  <a:prstGeom prst="line">
                    <a:avLst/>
                  </a:prstGeom>
                  <a:ln w="12700" cap="flat" cmpd="sng">
                    <a:solidFill>
                      <a:srgbClr val="00CC99"/>
                    </a:solidFill>
                    <a:prstDash val="solid"/>
                    <a:headEnd type="none" w="med" len="med"/>
                    <a:tailEnd type="none" w="med" len="med"/>
                  </a:ln>
                </p:spPr>
              </p:sp>
              <p:sp>
                <p:nvSpPr>
                  <p:cNvPr id="118866" name="Line 14"/>
                  <p:cNvSpPr/>
                  <p:nvPr/>
                </p:nvSpPr>
                <p:spPr>
                  <a:xfrm>
                    <a:off x="4512" y="770"/>
                    <a:ext cx="288" cy="336"/>
                  </a:xfrm>
                  <a:prstGeom prst="line">
                    <a:avLst/>
                  </a:prstGeom>
                  <a:ln w="12700" cap="flat" cmpd="sng">
                    <a:solidFill>
                      <a:srgbClr val="00CC99"/>
                    </a:solidFill>
                    <a:prstDash val="solid"/>
                    <a:headEnd type="none" w="med" len="med"/>
                    <a:tailEnd type="none" w="med" len="med"/>
                  </a:ln>
                </p:spPr>
              </p:sp>
              <p:sp>
                <p:nvSpPr>
                  <p:cNvPr id="118867" name="Text Box 15"/>
                  <p:cNvSpPr txBox="1"/>
                  <p:nvPr/>
                </p:nvSpPr>
                <p:spPr>
                  <a:xfrm>
                    <a:off x="4339" y="556"/>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A</a:t>
                    </a:r>
                  </a:p>
                </p:txBody>
              </p:sp>
              <p:sp>
                <p:nvSpPr>
                  <p:cNvPr id="118868" name="Text Box 16"/>
                  <p:cNvSpPr txBox="1"/>
                  <p:nvPr/>
                </p:nvSpPr>
                <p:spPr>
                  <a:xfrm>
                    <a:off x="4003" y="1036"/>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B</a:t>
                    </a:r>
                  </a:p>
                </p:txBody>
              </p:sp>
              <p:sp>
                <p:nvSpPr>
                  <p:cNvPr id="118869" name="Text Box 17"/>
                  <p:cNvSpPr txBox="1"/>
                  <p:nvPr/>
                </p:nvSpPr>
                <p:spPr>
                  <a:xfrm>
                    <a:off x="4712" y="1046"/>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C</a:t>
                    </a:r>
                  </a:p>
                </p:txBody>
              </p:sp>
            </p:grpSp>
          </p:grpSp>
        </p:grpSp>
      </p:grpSp>
      <p:grpSp>
        <p:nvGrpSpPr>
          <p:cNvPr id="6" name="Group 18"/>
          <p:cNvGrpSpPr/>
          <p:nvPr/>
        </p:nvGrpSpPr>
        <p:grpSpPr>
          <a:xfrm>
            <a:off x="152400" y="2057400"/>
            <a:ext cx="6477000" cy="990600"/>
            <a:chOff x="96" y="1680"/>
            <a:chExt cx="4080" cy="624"/>
          </a:xfrm>
        </p:grpSpPr>
        <p:grpSp>
          <p:nvGrpSpPr>
            <p:cNvPr id="118844" name="Group 19"/>
            <p:cNvGrpSpPr/>
            <p:nvPr/>
          </p:nvGrpSpPr>
          <p:grpSpPr>
            <a:xfrm>
              <a:off x="144" y="1920"/>
              <a:ext cx="4032" cy="384"/>
              <a:chOff x="480" y="2064"/>
              <a:chExt cx="4032" cy="384"/>
            </a:xfrm>
          </p:grpSpPr>
          <p:sp>
            <p:nvSpPr>
              <p:cNvPr id="118846" name="Line 20"/>
              <p:cNvSpPr/>
              <p:nvPr/>
            </p:nvSpPr>
            <p:spPr>
              <a:xfrm>
                <a:off x="2544" y="2064"/>
                <a:ext cx="0" cy="384"/>
              </a:xfrm>
              <a:prstGeom prst="line">
                <a:avLst/>
              </a:prstGeom>
              <a:ln w="9525" cap="flat" cmpd="sng">
                <a:solidFill>
                  <a:schemeClr val="tx1"/>
                </a:solidFill>
                <a:prstDash val="solid"/>
                <a:headEnd type="none" w="med" len="med"/>
                <a:tailEnd type="none" w="med" len="med"/>
              </a:ln>
            </p:spPr>
          </p:sp>
          <p:grpSp>
            <p:nvGrpSpPr>
              <p:cNvPr id="118847" name="Group 21"/>
              <p:cNvGrpSpPr/>
              <p:nvPr/>
            </p:nvGrpSpPr>
            <p:grpSpPr>
              <a:xfrm>
                <a:off x="480" y="2064"/>
                <a:ext cx="4032" cy="384"/>
                <a:chOff x="480" y="2064"/>
                <a:chExt cx="4032" cy="384"/>
              </a:xfrm>
            </p:grpSpPr>
            <p:sp>
              <p:nvSpPr>
                <p:cNvPr id="118848" name="Rectangle 22"/>
                <p:cNvSpPr/>
                <p:nvPr/>
              </p:nvSpPr>
              <p:spPr>
                <a:xfrm>
                  <a:off x="480" y="2064"/>
                  <a:ext cx="4032" cy="384"/>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8849" name="Line 23"/>
                <p:cNvSpPr/>
                <p:nvPr/>
              </p:nvSpPr>
              <p:spPr>
                <a:xfrm>
                  <a:off x="912" y="2064"/>
                  <a:ext cx="0" cy="384"/>
                </a:xfrm>
                <a:prstGeom prst="line">
                  <a:avLst/>
                </a:prstGeom>
                <a:ln w="9525" cap="flat" cmpd="sng">
                  <a:solidFill>
                    <a:schemeClr val="tx1"/>
                  </a:solidFill>
                  <a:prstDash val="solid"/>
                  <a:headEnd type="none" w="med" len="med"/>
                  <a:tailEnd type="none" w="med" len="med"/>
                </a:ln>
              </p:spPr>
            </p:sp>
            <p:sp>
              <p:nvSpPr>
                <p:cNvPr id="118850" name="Line 24"/>
                <p:cNvSpPr/>
                <p:nvPr/>
              </p:nvSpPr>
              <p:spPr>
                <a:xfrm>
                  <a:off x="1344" y="2064"/>
                  <a:ext cx="0" cy="384"/>
                </a:xfrm>
                <a:prstGeom prst="line">
                  <a:avLst/>
                </a:prstGeom>
                <a:ln w="9525" cap="flat" cmpd="sng">
                  <a:solidFill>
                    <a:schemeClr val="tx1"/>
                  </a:solidFill>
                  <a:prstDash val="solid"/>
                  <a:headEnd type="none" w="med" len="med"/>
                  <a:tailEnd type="none" w="med" len="med"/>
                </a:ln>
              </p:spPr>
            </p:sp>
            <p:sp>
              <p:nvSpPr>
                <p:cNvPr id="118851" name="Line 25"/>
                <p:cNvSpPr/>
                <p:nvPr/>
              </p:nvSpPr>
              <p:spPr>
                <a:xfrm>
                  <a:off x="1776" y="2064"/>
                  <a:ext cx="0" cy="384"/>
                </a:xfrm>
                <a:prstGeom prst="line">
                  <a:avLst/>
                </a:prstGeom>
                <a:ln w="9525" cap="flat" cmpd="sng">
                  <a:solidFill>
                    <a:schemeClr val="tx1"/>
                  </a:solidFill>
                  <a:prstDash val="solid"/>
                  <a:headEnd type="none" w="med" len="med"/>
                  <a:tailEnd type="none" w="med" len="med"/>
                </a:ln>
              </p:spPr>
            </p:sp>
            <p:sp>
              <p:nvSpPr>
                <p:cNvPr id="118852" name="Line 26"/>
                <p:cNvSpPr/>
                <p:nvPr/>
              </p:nvSpPr>
              <p:spPr>
                <a:xfrm>
                  <a:off x="2160" y="2064"/>
                  <a:ext cx="0" cy="384"/>
                </a:xfrm>
                <a:prstGeom prst="line">
                  <a:avLst/>
                </a:prstGeom>
                <a:ln w="9525" cap="flat" cmpd="sng">
                  <a:solidFill>
                    <a:schemeClr val="tx1"/>
                  </a:solidFill>
                  <a:prstDash val="solid"/>
                  <a:headEnd type="none" w="med" len="med"/>
                  <a:tailEnd type="none" w="med" len="med"/>
                </a:ln>
              </p:spPr>
            </p:sp>
            <p:sp>
              <p:nvSpPr>
                <p:cNvPr id="118853" name="Line 27"/>
                <p:cNvSpPr/>
                <p:nvPr/>
              </p:nvSpPr>
              <p:spPr>
                <a:xfrm>
                  <a:off x="2976" y="2064"/>
                  <a:ext cx="0" cy="384"/>
                </a:xfrm>
                <a:prstGeom prst="line">
                  <a:avLst/>
                </a:prstGeom>
                <a:ln w="9525" cap="flat" cmpd="sng">
                  <a:solidFill>
                    <a:schemeClr val="tx1"/>
                  </a:solidFill>
                  <a:prstDash val="solid"/>
                  <a:headEnd type="none" w="med" len="med"/>
                  <a:tailEnd type="none" w="med" len="med"/>
                </a:ln>
              </p:spPr>
            </p:sp>
            <p:sp>
              <p:nvSpPr>
                <p:cNvPr id="118854" name="Line 28"/>
                <p:cNvSpPr/>
                <p:nvPr/>
              </p:nvSpPr>
              <p:spPr>
                <a:xfrm>
                  <a:off x="3408" y="2064"/>
                  <a:ext cx="0" cy="384"/>
                </a:xfrm>
                <a:prstGeom prst="line">
                  <a:avLst/>
                </a:prstGeom>
                <a:ln w="9525" cap="flat" cmpd="sng">
                  <a:solidFill>
                    <a:schemeClr val="tx1"/>
                  </a:solidFill>
                  <a:prstDash val="solid"/>
                  <a:headEnd type="none" w="med" len="med"/>
                  <a:tailEnd type="none" w="med" len="med"/>
                </a:ln>
              </p:spPr>
            </p:sp>
            <p:sp>
              <p:nvSpPr>
                <p:cNvPr id="118855" name="Line 29"/>
                <p:cNvSpPr/>
                <p:nvPr/>
              </p:nvSpPr>
              <p:spPr>
                <a:xfrm>
                  <a:off x="3792" y="2064"/>
                  <a:ext cx="0" cy="384"/>
                </a:xfrm>
                <a:prstGeom prst="line">
                  <a:avLst/>
                </a:prstGeom>
                <a:ln w="9525" cap="flat" cmpd="sng">
                  <a:solidFill>
                    <a:schemeClr val="tx1"/>
                  </a:solidFill>
                  <a:prstDash val="solid"/>
                  <a:headEnd type="none" w="med" len="med"/>
                  <a:tailEnd type="none" w="med" len="med"/>
                </a:ln>
              </p:spPr>
            </p:sp>
            <p:sp>
              <p:nvSpPr>
                <p:cNvPr id="118856" name="Line 30"/>
                <p:cNvSpPr/>
                <p:nvPr/>
              </p:nvSpPr>
              <p:spPr>
                <a:xfrm>
                  <a:off x="4176" y="2064"/>
                  <a:ext cx="0" cy="384"/>
                </a:xfrm>
                <a:prstGeom prst="line">
                  <a:avLst/>
                </a:prstGeom>
                <a:ln w="9525" cap="flat" cmpd="sng">
                  <a:solidFill>
                    <a:schemeClr val="tx1"/>
                  </a:solidFill>
                  <a:prstDash val="solid"/>
                  <a:headEnd type="none" w="med" len="med"/>
                  <a:tailEnd type="none" w="med" len="med"/>
                </a:ln>
              </p:spPr>
            </p:sp>
          </p:grpSp>
        </p:grpSp>
        <p:sp>
          <p:nvSpPr>
            <p:cNvPr id="118845" name="Text Box 31"/>
            <p:cNvSpPr txBox="1"/>
            <p:nvPr/>
          </p:nvSpPr>
          <p:spPr>
            <a:xfrm>
              <a:off x="96" y="1680"/>
              <a:ext cx="52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stack</a:t>
              </a:r>
            </a:p>
          </p:txBody>
        </p:sp>
      </p:grpSp>
      <p:grpSp>
        <p:nvGrpSpPr>
          <p:cNvPr id="9" name="Group 32"/>
          <p:cNvGrpSpPr/>
          <p:nvPr/>
        </p:nvGrpSpPr>
        <p:grpSpPr>
          <a:xfrm>
            <a:off x="228600" y="3048000"/>
            <a:ext cx="6400800" cy="990600"/>
            <a:chOff x="144" y="2352"/>
            <a:chExt cx="4032" cy="624"/>
          </a:xfrm>
        </p:grpSpPr>
        <p:grpSp>
          <p:nvGrpSpPr>
            <p:cNvPr id="118831" name="Group 33"/>
            <p:cNvGrpSpPr/>
            <p:nvPr/>
          </p:nvGrpSpPr>
          <p:grpSpPr>
            <a:xfrm>
              <a:off x="144" y="2592"/>
              <a:ext cx="4032" cy="384"/>
              <a:chOff x="480" y="2064"/>
              <a:chExt cx="4032" cy="384"/>
            </a:xfrm>
          </p:grpSpPr>
          <p:sp>
            <p:nvSpPr>
              <p:cNvPr id="118833" name="Line 34"/>
              <p:cNvSpPr/>
              <p:nvPr/>
            </p:nvSpPr>
            <p:spPr>
              <a:xfrm>
                <a:off x="2544" y="2064"/>
                <a:ext cx="0" cy="384"/>
              </a:xfrm>
              <a:prstGeom prst="line">
                <a:avLst/>
              </a:prstGeom>
              <a:ln w="9525" cap="flat" cmpd="sng">
                <a:solidFill>
                  <a:schemeClr val="tx1"/>
                </a:solidFill>
                <a:prstDash val="solid"/>
                <a:headEnd type="none" w="med" len="med"/>
                <a:tailEnd type="none" w="med" len="med"/>
              </a:ln>
            </p:spPr>
          </p:sp>
          <p:grpSp>
            <p:nvGrpSpPr>
              <p:cNvPr id="118834" name="Group 35"/>
              <p:cNvGrpSpPr/>
              <p:nvPr/>
            </p:nvGrpSpPr>
            <p:grpSpPr>
              <a:xfrm>
                <a:off x="480" y="2064"/>
                <a:ext cx="4032" cy="384"/>
                <a:chOff x="480" y="2064"/>
                <a:chExt cx="4032" cy="384"/>
              </a:xfrm>
            </p:grpSpPr>
            <p:sp>
              <p:nvSpPr>
                <p:cNvPr id="118835" name="Rectangle 36"/>
                <p:cNvSpPr/>
                <p:nvPr/>
              </p:nvSpPr>
              <p:spPr>
                <a:xfrm>
                  <a:off x="480" y="2064"/>
                  <a:ext cx="4032" cy="384"/>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8836" name="Line 37"/>
                <p:cNvSpPr/>
                <p:nvPr/>
              </p:nvSpPr>
              <p:spPr>
                <a:xfrm>
                  <a:off x="912" y="2064"/>
                  <a:ext cx="0" cy="384"/>
                </a:xfrm>
                <a:prstGeom prst="line">
                  <a:avLst/>
                </a:prstGeom>
                <a:ln w="9525" cap="flat" cmpd="sng">
                  <a:solidFill>
                    <a:schemeClr val="tx1"/>
                  </a:solidFill>
                  <a:prstDash val="solid"/>
                  <a:headEnd type="none" w="med" len="med"/>
                  <a:tailEnd type="none" w="med" len="med"/>
                </a:ln>
              </p:spPr>
            </p:sp>
            <p:sp>
              <p:nvSpPr>
                <p:cNvPr id="118837" name="Line 38"/>
                <p:cNvSpPr/>
                <p:nvPr/>
              </p:nvSpPr>
              <p:spPr>
                <a:xfrm>
                  <a:off x="1344" y="2064"/>
                  <a:ext cx="0" cy="384"/>
                </a:xfrm>
                <a:prstGeom prst="line">
                  <a:avLst/>
                </a:prstGeom>
                <a:ln w="9525" cap="flat" cmpd="sng">
                  <a:solidFill>
                    <a:schemeClr val="tx1"/>
                  </a:solidFill>
                  <a:prstDash val="solid"/>
                  <a:headEnd type="none" w="med" len="med"/>
                  <a:tailEnd type="none" w="med" len="med"/>
                </a:ln>
              </p:spPr>
            </p:sp>
            <p:sp>
              <p:nvSpPr>
                <p:cNvPr id="118838" name="Line 39"/>
                <p:cNvSpPr/>
                <p:nvPr/>
              </p:nvSpPr>
              <p:spPr>
                <a:xfrm>
                  <a:off x="1776" y="2064"/>
                  <a:ext cx="0" cy="384"/>
                </a:xfrm>
                <a:prstGeom prst="line">
                  <a:avLst/>
                </a:prstGeom>
                <a:ln w="9525" cap="flat" cmpd="sng">
                  <a:solidFill>
                    <a:schemeClr val="tx1"/>
                  </a:solidFill>
                  <a:prstDash val="solid"/>
                  <a:headEnd type="none" w="med" len="med"/>
                  <a:tailEnd type="none" w="med" len="med"/>
                </a:ln>
              </p:spPr>
            </p:sp>
            <p:sp>
              <p:nvSpPr>
                <p:cNvPr id="118839" name="Line 40"/>
                <p:cNvSpPr/>
                <p:nvPr/>
              </p:nvSpPr>
              <p:spPr>
                <a:xfrm>
                  <a:off x="2160" y="2064"/>
                  <a:ext cx="0" cy="384"/>
                </a:xfrm>
                <a:prstGeom prst="line">
                  <a:avLst/>
                </a:prstGeom>
                <a:ln w="9525" cap="flat" cmpd="sng">
                  <a:solidFill>
                    <a:schemeClr val="tx1"/>
                  </a:solidFill>
                  <a:prstDash val="solid"/>
                  <a:headEnd type="none" w="med" len="med"/>
                  <a:tailEnd type="none" w="med" len="med"/>
                </a:ln>
              </p:spPr>
            </p:sp>
            <p:sp>
              <p:nvSpPr>
                <p:cNvPr id="118840" name="Line 41"/>
                <p:cNvSpPr/>
                <p:nvPr/>
              </p:nvSpPr>
              <p:spPr>
                <a:xfrm>
                  <a:off x="2976" y="2064"/>
                  <a:ext cx="0" cy="384"/>
                </a:xfrm>
                <a:prstGeom prst="line">
                  <a:avLst/>
                </a:prstGeom>
                <a:ln w="9525" cap="flat" cmpd="sng">
                  <a:solidFill>
                    <a:schemeClr val="tx1"/>
                  </a:solidFill>
                  <a:prstDash val="solid"/>
                  <a:headEnd type="none" w="med" len="med"/>
                  <a:tailEnd type="none" w="med" len="med"/>
                </a:ln>
              </p:spPr>
            </p:sp>
            <p:sp>
              <p:nvSpPr>
                <p:cNvPr id="118841" name="Line 42"/>
                <p:cNvSpPr/>
                <p:nvPr/>
              </p:nvSpPr>
              <p:spPr>
                <a:xfrm>
                  <a:off x="3408" y="2064"/>
                  <a:ext cx="0" cy="384"/>
                </a:xfrm>
                <a:prstGeom prst="line">
                  <a:avLst/>
                </a:prstGeom>
                <a:ln w="9525" cap="flat" cmpd="sng">
                  <a:solidFill>
                    <a:schemeClr val="tx1"/>
                  </a:solidFill>
                  <a:prstDash val="solid"/>
                  <a:headEnd type="none" w="med" len="med"/>
                  <a:tailEnd type="none" w="med" len="med"/>
                </a:ln>
              </p:spPr>
            </p:sp>
            <p:sp>
              <p:nvSpPr>
                <p:cNvPr id="118842" name="Line 43"/>
                <p:cNvSpPr/>
                <p:nvPr/>
              </p:nvSpPr>
              <p:spPr>
                <a:xfrm>
                  <a:off x="3792" y="2064"/>
                  <a:ext cx="0" cy="384"/>
                </a:xfrm>
                <a:prstGeom prst="line">
                  <a:avLst/>
                </a:prstGeom>
                <a:ln w="9525" cap="flat" cmpd="sng">
                  <a:solidFill>
                    <a:schemeClr val="tx1"/>
                  </a:solidFill>
                  <a:prstDash val="solid"/>
                  <a:headEnd type="none" w="med" len="med"/>
                  <a:tailEnd type="none" w="med" len="med"/>
                </a:ln>
              </p:spPr>
            </p:sp>
            <p:sp>
              <p:nvSpPr>
                <p:cNvPr id="118843" name="Line 44"/>
                <p:cNvSpPr/>
                <p:nvPr/>
              </p:nvSpPr>
              <p:spPr>
                <a:xfrm>
                  <a:off x="4176" y="2064"/>
                  <a:ext cx="0" cy="384"/>
                </a:xfrm>
                <a:prstGeom prst="line">
                  <a:avLst/>
                </a:prstGeom>
                <a:ln w="9525" cap="flat" cmpd="sng">
                  <a:solidFill>
                    <a:schemeClr val="tx1"/>
                  </a:solidFill>
                  <a:prstDash val="solid"/>
                  <a:headEnd type="none" w="med" len="med"/>
                  <a:tailEnd type="none" w="med" len="med"/>
                </a:ln>
              </p:spPr>
            </p:sp>
          </p:grpSp>
        </p:grpSp>
        <p:sp>
          <p:nvSpPr>
            <p:cNvPr id="118832" name="Text Box 45"/>
            <p:cNvSpPr txBox="1"/>
            <p:nvPr/>
          </p:nvSpPr>
          <p:spPr>
            <a:xfrm>
              <a:off x="144" y="2352"/>
              <a:ext cx="52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tag</a:t>
              </a:r>
            </a:p>
          </p:txBody>
        </p:sp>
      </p:grpSp>
      <p:sp>
        <p:nvSpPr>
          <p:cNvPr id="429102" name="AutoShape 46"/>
          <p:cNvSpPr/>
          <p:nvPr/>
        </p:nvSpPr>
        <p:spPr>
          <a:xfrm>
            <a:off x="6248400" y="838200"/>
            <a:ext cx="457200" cy="304800"/>
          </a:xfrm>
          <a:prstGeom prst="rightArrow">
            <a:avLst>
              <a:gd name="adj1" fmla="val 50000"/>
              <a:gd name="adj2" fmla="val 37500"/>
            </a:avLst>
          </a:prstGeom>
          <a:solidFill>
            <a:srgbClr val="CC66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29103" name="Text Box 47"/>
          <p:cNvSpPr txBox="1"/>
          <p:nvPr/>
        </p:nvSpPr>
        <p:spPr>
          <a:xfrm>
            <a:off x="304800" y="2438400"/>
            <a:ext cx="457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800" dirty="0">
                <a:solidFill>
                  <a:srgbClr val="000000"/>
                </a:solidFill>
              </a:rPr>
              <a:t>A</a:t>
            </a:r>
          </a:p>
        </p:txBody>
      </p:sp>
      <p:sp>
        <p:nvSpPr>
          <p:cNvPr id="429104" name="Text Box 48"/>
          <p:cNvSpPr txBox="1"/>
          <p:nvPr/>
        </p:nvSpPr>
        <p:spPr>
          <a:xfrm>
            <a:off x="304800" y="3505200"/>
            <a:ext cx="457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800" dirty="0">
                <a:solidFill>
                  <a:srgbClr val="000000"/>
                </a:solidFill>
              </a:rPr>
              <a:t>0</a:t>
            </a:r>
          </a:p>
        </p:txBody>
      </p:sp>
      <p:sp>
        <p:nvSpPr>
          <p:cNvPr id="429105" name="Text Box 49"/>
          <p:cNvSpPr txBox="1"/>
          <p:nvPr/>
        </p:nvSpPr>
        <p:spPr>
          <a:xfrm>
            <a:off x="914400" y="2438400"/>
            <a:ext cx="457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800" dirty="0">
                <a:solidFill>
                  <a:srgbClr val="000000"/>
                </a:solidFill>
              </a:rPr>
              <a:t>B</a:t>
            </a:r>
          </a:p>
        </p:txBody>
      </p:sp>
      <p:sp>
        <p:nvSpPr>
          <p:cNvPr id="429106" name="Text Box 50"/>
          <p:cNvSpPr txBox="1"/>
          <p:nvPr/>
        </p:nvSpPr>
        <p:spPr>
          <a:xfrm>
            <a:off x="990600" y="3505200"/>
            <a:ext cx="457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800" dirty="0">
                <a:solidFill>
                  <a:srgbClr val="000000"/>
                </a:solidFill>
              </a:rPr>
              <a:t>0</a:t>
            </a:r>
          </a:p>
        </p:txBody>
      </p:sp>
      <p:sp>
        <p:nvSpPr>
          <p:cNvPr id="429107" name="Text Box 51"/>
          <p:cNvSpPr txBox="1"/>
          <p:nvPr/>
        </p:nvSpPr>
        <p:spPr>
          <a:xfrm>
            <a:off x="0" y="4186238"/>
            <a:ext cx="9144000" cy="16065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10000"/>
              </a:spcBef>
              <a:buClrTx/>
              <a:buSzPct val="100000"/>
              <a:buNone/>
            </a:pPr>
            <a:r>
              <a:rPr lang="en-US" altLang="zh-CN" sz="2400" b="0" dirty="0">
                <a:solidFill>
                  <a:srgbClr val="3B812F"/>
                </a:solidFill>
                <a:ea typeface="楷体_GB2312" pitchFamily="49" charset="-122"/>
              </a:rPr>
              <a:t>P</a:t>
            </a:r>
            <a:r>
              <a:rPr lang="zh-CN" altLang="en-US" sz="2400" b="0" dirty="0">
                <a:solidFill>
                  <a:srgbClr val="3B812F"/>
                </a:solidFill>
                <a:ea typeface="楷体_GB2312" pitchFamily="49" charset="-122"/>
              </a:rPr>
              <a:t>为空，此时应该出栈，出栈加判断：</a:t>
            </a:r>
          </a:p>
          <a:p>
            <a:pPr marL="457200" lvl="1" indent="0" eaLnBrk="1" hangingPunct="1">
              <a:spcBef>
                <a:spcPct val="10000"/>
              </a:spcBef>
              <a:buClrTx/>
              <a:buSzPct val="100000"/>
              <a:buChar char="•"/>
            </a:pPr>
            <a:r>
              <a:rPr lang="zh-CN" altLang="en-US" sz="2400" dirty="0">
                <a:solidFill>
                  <a:srgbClr val="000000"/>
                </a:solidFill>
                <a:ea typeface="楷体_GB2312" pitchFamily="49" charset="-122"/>
              </a:rPr>
              <a:t>  </a:t>
            </a:r>
            <a:r>
              <a:rPr lang="en-US" altLang="zh-CN" sz="2400" dirty="0">
                <a:solidFill>
                  <a:srgbClr val="000000"/>
                </a:solidFill>
                <a:ea typeface="楷体_GB2312" pitchFamily="49" charset="-122"/>
              </a:rPr>
              <a:t>tag</a:t>
            </a:r>
            <a:r>
              <a:rPr lang="zh-CN" altLang="en-US" sz="2400" dirty="0">
                <a:solidFill>
                  <a:srgbClr val="000000"/>
                </a:solidFill>
                <a:ea typeface="楷体_GB2312" pitchFamily="49" charset="-122"/>
              </a:rPr>
              <a:t>栈顶元素为</a:t>
            </a:r>
            <a:r>
              <a:rPr lang="en-US" altLang="zh-CN" sz="2400" dirty="0">
                <a:solidFill>
                  <a:srgbClr val="000000"/>
                </a:solidFill>
                <a:ea typeface="楷体_GB2312" pitchFamily="49" charset="-122"/>
              </a:rPr>
              <a:t>0</a:t>
            </a:r>
            <a:r>
              <a:rPr lang="zh-CN" altLang="en-US" sz="2400" dirty="0">
                <a:solidFill>
                  <a:srgbClr val="000000"/>
                </a:solidFill>
                <a:ea typeface="楷体_GB2312" pitchFamily="49" charset="-122"/>
              </a:rPr>
              <a:t>，</a:t>
            </a:r>
            <a:r>
              <a:rPr lang="en-US" altLang="zh-CN" sz="2400" dirty="0">
                <a:solidFill>
                  <a:srgbClr val="000000"/>
                </a:solidFill>
                <a:ea typeface="楷体_GB2312" pitchFamily="49" charset="-122"/>
              </a:rPr>
              <a:t>p = stack</a:t>
            </a:r>
            <a:r>
              <a:rPr lang="zh-CN" altLang="en-US" sz="2400" dirty="0">
                <a:solidFill>
                  <a:srgbClr val="000000"/>
                </a:solidFill>
                <a:ea typeface="楷体_GB2312" pitchFamily="49" charset="-122"/>
              </a:rPr>
              <a:t>栈顶元素</a:t>
            </a:r>
            <a:r>
              <a:rPr lang="en-US" altLang="zh-CN" sz="2400" dirty="0">
                <a:solidFill>
                  <a:srgbClr val="000000"/>
                </a:solidFill>
                <a:ea typeface="楷体_GB2312" pitchFamily="49" charset="-122"/>
              </a:rPr>
              <a:t>B</a:t>
            </a:r>
            <a:r>
              <a:rPr lang="zh-CN" altLang="en-US" sz="2400" dirty="0">
                <a:solidFill>
                  <a:srgbClr val="000000"/>
                </a:solidFill>
                <a:ea typeface="楷体_GB2312" pitchFamily="49" charset="-122"/>
              </a:rPr>
              <a:t>，但</a:t>
            </a:r>
            <a:r>
              <a:rPr lang="en-US" altLang="zh-CN" sz="2400" dirty="0">
                <a:solidFill>
                  <a:srgbClr val="000000"/>
                </a:solidFill>
                <a:ea typeface="楷体_GB2312" pitchFamily="49" charset="-122"/>
              </a:rPr>
              <a:t>stack</a:t>
            </a:r>
            <a:r>
              <a:rPr lang="zh-CN" altLang="en-US" sz="2400" dirty="0">
                <a:solidFill>
                  <a:srgbClr val="000000"/>
                </a:solidFill>
                <a:ea typeface="楷体_GB2312" pitchFamily="49" charset="-122"/>
              </a:rPr>
              <a:t>不出栈，且</a:t>
            </a:r>
            <a:r>
              <a:rPr lang="en-US" altLang="zh-CN" sz="2400" dirty="0">
                <a:solidFill>
                  <a:srgbClr val="000000"/>
                </a:solidFill>
                <a:ea typeface="楷体_GB2312" pitchFamily="49" charset="-122"/>
              </a:rPr>
              <a:t>tag</a:t>
            </a:r>
            <a:r>
              <a:rPr lang="zh-CN" altLang="en-US" sz="2400" dirty="0">
                <a:solidFill>
                  <a:srgbClr val="000000"/>
                </a:solidFill>
                <a:ea typeface="楷体_GB2312" pitchFamily="49" charset="-122"/>
              </a:rPr>
              <a:t>栈顶元素修改为</a:t>
            </a:r>
            <a:r>
              <a:rPr lang="en-US" altLang="zh-CN" sz="2400" dirty="0">
                <a:solidFill>
                  <a:srgbClr val="000000"/>
                </a:solidFill>
                <a:ea typeface="楷体_GB2312" pitchFamily="49" charset="-122"/>
              </a:rPr>
              <a:t>1</a:t>
            </a:r>
            <a:r>
              <a:rPr lang="zh-CN" altLang="en-US" sz="2400" dirty="0">
                <a:solidFill>
                  <a:srgbClr val="000000"/>
                </a:solidFill>
                <a:ea typeface="楷体_GB2312" pitchFamily="49" charset="-122"/>
              </a:rPr>
              <a:t>，</a:t>
            </a:r>
            <a:r>
              <a:rPr lang="en-US" altLang="zh-CN" sz="2400" dirty="0">
                <a:solidFill>
                  <a:srgbClr val="000000"/>
                </a:solidFill>
                <a:ea typeface="楷体_GB2312" pitchFamily="49" charset="-122"/>
              </a:rPr>
              <a:t>p = p</a:t>
            </a:r>
            <a:r>
              <a:rPr lang="en-US" altLang="zh-CN" sz="2400" dirty="0">
                <a:solidFill>
                  <a:srgbClr val="000000"/>
                </a:solidFill>
                <a:ea typeface="楷体_GB2312" pitchFamily="49" charset="-122"/>
                <a:sym typeface="Wingdings" panose="05000000000000000000" pitchFamily="2" charset="2"/>
              </a:rPr>
              <a:t>GetRightChild(); (</a:t>
            </a:r>
            <a:r>
              <a:rPr lang="zh-CN" altLang="en-US" sz="2400" dirty="0">
                <a:solidFill>
                  <a:srgbClr val="000000"/>
                </a:solidFill>
                <a:ea typeface="楷体_GB2312" pitchFamily="49" charset="-122"/>
                <a:sym typeface="Wingdings" panose="05000000000000000000" pitchFamily="2" charset="2"/>
              </a:rPr>
              <a:t>继续遍历右子树</a:t>
            </a:r>
            <a:r>
              <a:rPr lang="en-US" altLang="zh-CN" sz="2400" dirty="0">
                <a:solidFill>
                  <a:srgbClr val="000000"/>
                </a:solidFill>
                <a:ea typeface="楷体_GB2312" pitchFamily="49" charset="-122"/>
                <a:sym typeface="Wingdings" panose="05000000000000000000" pitchFamily="2" charset="2"/>
              </a:rPr>
              <a:t>)</a:t>
            </a:r>
          </a:p>
        </p:txBody>
      </p:sp>
      <p:sp>
        <p:nvSpPr>
          <p:cNvPr id="429108" name="AutoShape 52"/>
          <p:cNvSpPr/>
          <p:nvPr/>
        </p:nvSpPr>
        <p:spPr>
          <a:xfrm>
            <a:off x="5715000" y="1600200"/>
            <a:ext cx="457200" cy="304800"/>
          </a:xfrm>
          <a:prstGeom prst="rightArrow">
            <a:avLst>
              <a:gd name="adj1" fmla="val 50000"/>
              <a:gd name="adj2" fmla="val 37500"/>
            </a:avLst>
          </a:prstGeom>
          <a:solidFill>
            <a:srgbClr val="CC66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29109" name="AutoShape 53"/>
          <p:cNvSpPr/>
          <p:nvPr/>
        </p:nvSpPr>
        <p:spPr>
          <a:xfrm>
            <a:off x="5638800" y="1981200"/>
            <a:ext cx="457200" cy="304800"/>
          </a:xfrm>
          <a:prstGeom prst="rightArrow">
            <a:avLst>
              <a:gd name="adj1" fmla="val 50000"/>
              <a:gd name="adj2" fmla="val 37500"/>
            </a:avLst>
          </a:prstGeom>
          <a:solidFill>
            <a:srgbClr val="CC66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29110" name="Text Box 54" descr="empty-background"/>
          <p:cNvSpPr txBox="1"/>
          <p:nvPr/>
        </p:nvSpPr>
        <p:spPr>
          <a:xfrm>
            <a:off x="990600" y="2514600"/>
            <a:ext cx="457200" cy="519113"/>
          </a:xfrm>
          <a:prstGeom prst="rect">
            <a:avLst/>
          </a:prstGeom>
          <a:blipFill rotWithShape="0">
            <a:blip r:embed="rId7"/>
            <a:stretch>
              <a:fillRect/>
            </a:stretch>
          </a:blip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endParaRPr lang="zh-CN" altLang="zh-CN" sz="2800" dirty="0">
              <a:solidFill>
                <a:srgbClr val="000000"/>
              </a:solidFill>
            </a:endParaRPr>
          </a:p>
        </p:txBody>
      </p:sp>
      <p:sp>
        <p:nvSpPr>
          <p:cNvPr id="429111" name="Text Box 55" descr="empty-background"/>
          <p:cNvSpPr txBox="1"/>
          <p:nvPr/>
        </p:nvSpPr>
        <p:spPr>
          <a:xfrm>
            <a:off x="990600" y="3505200"/>
            <a:ext cx="457200" cy="519113"/>
          </a:xfrm>
          <a:prstGeom prst="rect">
            <a:avLst/>
          </a:prstGeom>
          <a:blipFill rotWithShape="0">
            <a:blip r:embed="rId7"/>
            <a:stretch>
              <a:fillRect/>
            </a:stretch>
          </a:blip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800" dirty="0">
                <a:solidFill>
                  <a:srgbClr val="000000"/>
                </a:solidFill>
              </a:rPr>
              <a:t>1</a:t>
            </a:r>
          </a:p>
        </p:txBody>
      </p:sp>
      <p:sp>
        <p:nvSpPr>
          <p:cNvPr id="429112" name="AutoShape 56"/>
          <p:cNvSpPr/>
          <p:nvPr/>
        </p:nvSpPr>
        <p:spPr>
          <a:xfrm>
            <a:off x="5715000" y="1600200"/>
            <a:ext cx="457200" cy="304800"/>
          </a:xfrm>
          <a:prstGeom prst="rightArrow">
            <a:avLst>
              <a:gd name="adj1" fmla="val 50000"/>
              <a:gd name="adj2" fmla="val 37500"/>
            </a:avLst>
          </a:prstGeom>
          <a:solidFill>
            <a:srgbClr val="CC66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29113" name="AutoShape 57"/>
          <p:cNvSpPr/>
          <p:nvPr/>
        </p:nvSpPr>
        <p:spPr>
          <a:xfrm>
            <a:off x="6400800" y="2057400"/>
            <a:ext cx="457200" cy="304800"/>
          </a:xfrm>
          <a:prstGeom prst="rightArrow">
            <a:avLst>
              <a:gd name="adj1" fmla="val 50000"/>
              <a:gd name="adj2" fmla="val 37500"/>
            </a:avLst>
          </a:prstGeom>
          <a:solidFill>
            <a:srgbClr val="CC66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29114" name="Text Box 58"/>
          <p:cNvSpPr txBox="1"/>
          <p:nvPr/>
        </p:nvSpPr>
        <p:spPr>
          <a:xfrm>
            <a:off x="0" y="5621338"/>
            <a:ext cx="9144000" cy="12366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10000"/>
              </a:spcBef>
              <a:buClrTx/>
              <a:buSzPct val="100000"/>
              <a:buNone/>
            </a:pPr>
            <a:r>
              <a:rPr lang="en-US" altLang="zh-CN" sz="2400" b="0" dirty="0">
                <a:solidFill>
                  <a:srgbClr val="3B812F"/>
                </a:solidFill>
                <a:ea typeface="楷体_GB2312" pitchFamily="49" charset="-122"/>
              </a:rPr>
              <a:t>P</a:t>
            </a:r>
            <a:r>
              <a:rPr lang="zh-CN" altLang="en-US" sz="2400" b="0" dirty="0">
                <a:solidFill>
                  <a:srgbClr val="3B812F"/>
                </a:solidFill>
                <a:ea typeface="楷体_GB2312" pitchFamily="49" charset="-122"/>
              </a:rPr>
              <a:t>为空，此时应该出栈，出栈加判断：</a:t>
            </a:r>
          </a:p>
          <a:p>
            <a:pPr marL="457200" lvl="1" indent="0" eaLnBrk="1" hangingPunct="1">
              <a:spcBef>
                <a:spcPct val="10000"/>
              </a:spcBef>
              <a:buClrTx/>
              <a:buSzPct val="100000"/>
              <a:buChar char="•"/>
            </a:pPr>
            <a:r>
              <a:rPr lang="zh-CN" altLang="en-US" sz="2400" dirty="0">
                <a:solidFill>
                  <a:srgbClr val="000000"/>
                </a:solidFill>
                <a:ea typeface="楷体_GB2312" pitchFamily="49" charset="-122"/>
              </a:rPr>
              <a:t>  </a:t>
            </a:r>
            <a:r>
              <a:rPr lang="en-US" altLang="zh-CN" sz="2400" dirty="0">
                <a:solidFill>
                  <a:srgbClr val="000000"/>
                </a:solidFill>
                <a:ea typeface="楷体_GB2312" pitchFamily="49" charset="-122"/>
              </a:rPr>
              <a:t>tag</a:t>
            </a:r>
            <a:r>
              <a:rPr lang="zh-CN" altLang="en-US" sz="2400" dirty="0">
                <a:solidFill>
                  <a:srgbClr val="000000"/>
                </a:solidFill>
                <a:ea typeface="楷体_GB2312" pitchFamily="49" charset="-122"/>
              </a:rPr>
              <a:t>栈顶元素为</a:t>
            </a:r>
            <a:r>
              <a:rPr lang="en-US" altLang="zh-CN" sz="2400" dirty="0">
                <a:solidFill>
                  <a:srgbClr val="000000"/>
                </a:solidFill>
                <a:ea typeface="楷体_GB2312" pitchFamily="49" charset="-122"/>
              </a:rPr>
              <a:t>1</a:t>
            </a:r>
            <a:r>
              <a:rPr lang="zh-CN" altLang="en-US" sz="2400" dirty="0">
                <a:solidFill>
                  <a:srgbClr val="000000"/>
                </a:solidFill>
                <a:ea typeface="楷体_GB2312" pitchFamily="49" charset="-122"/>
              </a:rPr>
              <a:t>，</a:t>
            </a:r>
            <a:r>
              <a:rPr lang="en-US" altLang="zh-CN" sz="2400" dirty="0">
                <a:solidFill>
                  <a:srgbClr val="000000"/>
                </a:solidFill>
                <a:ea typeface="楷体_GB2312" pitchFamily="49" charset="-122"/>
              </a:rPr>
              <a:t>p = stack</a:t>
            </a:r>
            <a:r>
              <a:rPr lang="zh-CN" altLang="en-US" sz="2400" dirty="0">
                <a:solidFill>
                  <a:srgbClr val="000000"/>
                </a:solidFill>
                <a:ea typeface="楷体_GB2312" pitchFamily="49" charset="-122"/>
              </a:rPr>
              <a:t>栈顶元素</a:t>
            </a:r>
            <a:r>
              <a:rPr lang="en-US" altLang="zh-CN" sz="2400" dirty="0">
                <a:solidFill>
                  <a:srgbClr val="000000"/>
                </a:solidFill>
                <a:ea typeface="楷体_GB2312" pitchFamily="49" charset="-122"/>
              </a:rPr>
              <a:t>B</a:t>
            </a:r>
            <a:r>
              <a:rPr lang="zh-CN" altLang="en-US" sz="2400" dirty="0">
                <a:solidFill>
                  <a:srgbClr val="000000"/>
                </a:solidFill>
                <a:ea typeface="楷体_GB2312" pitchFamily="49" charset="-122"/>
              </a:rPr>
              <a:t>，</a:t>
            </a:r>
            <a:r>
              <a:rPr lang="en-US" altLang="zh-CN" sz="2400" dirty="0">
                <a:solidFill>
                  <a:srgbClr val="000000"/>
                </a:solidFill>
                <a:ea typeface="楷体_GB2312" pitchFamily="49" charset="-122"/>
              </a:rPr>
              <a:t>stack</a:t>
            </a:r>
            <a:r>
              <a:rPr lang="zh-CN" altLang="en-US" sz="2400" dirty="0">
                <a:solidFill>
                  <a:srgbClr val="000000"/>
                </a:solidFill>
                <a:ea typeface="楷体_GB2312" pitchFamily="49" charset="-122"/>
              </a:rPr>
              <a:t>出栈，且</a:t>
            </a:r>
            <a:r>
              <a:rPr lang="en-US" altLang="zh-CN" sz="2400" dirty="0">
                <a:solidFill>
                  <a:srgbClr val="000000"/>
                </a:solidFill>
                <a:ea typeface="楷体_GB2312" pitchFamily="49" charset="-122"/>
              </a:rPr>
              <a:t>tag</a:t>
            </a:r>
            <a:r>
              <a:rPr lang="zh-CN" altLang="en-US" sz="2400" dirty="0">
                <a:solidFill>
                  <a:srgbClr val="000000"/>
                </a:solidFill>
                <a:ea typeface="楷体_GB2312" pitchFamily="49" charset="-122"/>
              </a:rPr>
              <a:t>出栈，此时真正“访问”</a:t>
            </a:r>
            <a:r>
              <a:rPr lang="en-US" altLang="zh-CN" sz="2400" dirty="0">
                <a:solidFill>
                  <a:srgbClr val="000000"/>
                </a:solidFill>
                <a:ea typeface="楷体_GB2312" pitchFamily="49" charset="-122"/>
              </a:rPr>
              <a:t>p </a:t>
            </a:r>
            <a:r>
              <a:rPr lang="zh-CN" altLang="en-US" sz="2400" dirty="0">
                <a:solidFill>
                  <a:srgbClr val="000000"/>
                </a:solidFill>
                <a:ea typeface="楷体_GB2312" pitchFamily="49" charset="-122"/>
              </a:rPr>
              <a:t>（即打印</a:t>
            </a:r>
            <a:r>
              <a:rPr lang="en-US" altLang="zh-CN" sz="2400" dirty="0">
                <a:solidFill>
                  <a:srgbClr val="000000"/>
                </a:solidFill>
                <a:ea typeface="楷体_GB2312" pitchFamily="49" charset="-122"/>
              </a:rPr>
              <a:t>B</a:t>
            </a:r>
            <a:r>
              <a:rPr lang="zh-CN" altLang="en-US" sz="2400" dirty="0">
                <a:solidFill>
                  <a:srgbClr val="000000"/>
                </a:solidFill>
                <a:ea typeface="楷体_GB2312" pitchFamily="49" charset="-122"/>
              </a:rPr>
              <a:t>）</a:t>
            </a:r>
          </a:p>
        </p:txBody>
      </p:sp>
      <p:sp>
        <p:nvSpPr>
          <p:cNvPr id="429115" name="Line 59"/>
          <p:cNvSpPr/>
          <p:nvPr/>
        </p:nvSpPr>
        <p:spPr>
          <a:xfrm>
            <a:off x="990600" y="2895600"/>
            <a:ext cx="381000" cy="0"/>
          </a:xfrm>
          <a:prstGeom prst="line">
            <a:avLst/>
          </a:prstGeom>
          <a:ln w="57150" cap="flat" cmpd="sng">
            <a:solidFill>
              <a:schemeClr val="accent2"/>
            </a:solidFill>
            <a:prstDash val="solid"/>
            <a:headEnd type="none" w="med" len="med"/>
            <a:tailEnd type="none" w="med" len="med"/>
          </a:ln>
        </p:spPr>
      </p:sp>
      <p:sp>
        <p:nvSpPr>
          <p:cNvPr id="429116" name="Text Box 60" descr="empty-background"/>
          <p:cNvSpPr txBox="1"/>
          <p:nvPr/>
        </p:nvSpPr>
        <p:spPr>
          <a:xfrm>
            <a:off x="990600" y="3505200"/>
            <a:ext cx="457200" cy="519113"/>
          </a:xfrm>
          <a:prstGeom prst="rect">
            <a:avLst/>
          </a:prstGeom>
          <a:blipFill rotWithShape="0">
            <a:blip r:embed="rId7"/>
            <a:stretch>
              <a:fillRect/>
            </a:stretch>
          </a:blip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endParaRPr lang="zh-CN" altLang="zh-CN" sz="2800" dirty="0">
              <a:solidFill>
                <a:srgbClr val="000000"/>
              </a:solidFill>
            </a:endParaRPr>
          </a:p>
        </p:txBody>
      </p:sp>
      <p:sp>
        <p:nvSpPr>
          <p:cNvPr id="429117" name="Text Box 61"/>
          <p:cNvSpPr txBox="1"/>
          <p:nvPr/>
        </p:nvSpPr>
        <p:spPr>
          <a:xfrm>
            <a:off x="6934200" y="2438400"/>
            <a:ext cx="60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Pct val="100000"/>
              <a:buNone/>
            </a:pPr>
            <a:r>
              <a:rPr lang="en-US" altLang="zh-CN" sz="1800" dirty="0">
                <a:solidFill>
                  <a:srgbClr val="000000"/>
                </a:solidFill>
              </a:rPr>
              <a:t>B</a:t>
            </a:r>
          </a:p>
        </p:txBody>
      </p:sp>
      <p:sp>
        <p:nvSpPr>
          <p:cNvPr id="429118" name="Text Box 62"/>
          <p:cNvSpPr txBox="1"/>
          <p:nvPr/>
        </p:nvSpPr>
        <p:spPr>
          <a:xfrm>
            <a:off x="5181600" y="4191000"/>
            <a:ext cx="1143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2400" dirty="0">
                <a:solidFill>
                  <a:srgbClr val="D60093"/>
                </a:solidFill>
                <a:ea typeface="楷体_GB2312" pitchFamily="49" charset="-122"/>
              </a:rPr>
              <a:t>预出栈</a:t>
            </a:r>
          </a:p>
        </p:txBody>
      </p:sp>
      <p:sp>
        <p:nvSpPr>
          <p:cNvPr id="429119" name="Text Box 63"/>
          <p:cNvSpPr txBox="1"/>
          <p:nvPr/>
        </p:nvSpPr>
        <p:spPr>
          <a:xfrm>
            <a:off x="5246688" y="5364163"/>
            <a:ext cx="1447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2400" dirty="0">
                <a:solidFill>
                  <a:srgbClr val="D60093"/>
                </a:solidFill>
                <a:ea typeface="楷体_GB2312" pitchFamily="49" charset="-122"/>
              </a:rPr>
              <a:t>真正出栈</a:t>
            </a:r>
          </a:p>
        </p:txBody>
      </p:sp>
      <p:sp>
        <p:nvSpPr>
          <p:cNvPr id="429120" name="Text Box 64"/>
          <p:cNvSpPr txBox="1"/>
          <p:nvPr/>
        </p:nvSpPr>
        <p:spPr>
          <a:xfrm>
            <a:off x="2743200" y="152400"/>
            <a:ext cx="3505200" cy="8302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2400" dirty="0">
                <a:solidFill>
                  <a:srgbClr val="CC6600"/>
                </a:solidFill>
                <a:ea typeface="楷体_GB2312" pitchFamily="49" charset="-122"/>
              </a:rPr>
              <a:t>打印后虽然</a:t>
            </a:r>
            <a:r>
              <a:rPr lang="en-US" altLang="zh-CN" sz="2400" dirty="0">
                <a:solidFill>
                  <a:srgbClr val="CC6600"/>
                </a:solidFill>
                <a:ea typeface="楷体_GB2312" pitchFamily="49" charset="-122"/>
              </a:rPr>
              <a:t>p</a:t>
            </a:r>
            <a:r>
              <a:rPr lang="zh-CN" altLang="en-US" sz="2400" dirty="0">
                <a:solidFill>
                  <a:srgbClr val="CC6600"/>
                </a:solidFill>
                <a:ea typeface="楷体_GB2312" pitchFamily="49" charset="-122"/>
              </a:rPr>
              <a:t>不为空，继续判断出栈</a:t>
            </a:r>
          </a:p>
        </p:txBody>
      </p:sp>
      <p:sp>
        <p:nvSpPr>
          <p:cNvPr id="429121" name="Line 65"/>
          <p:cNvSpPr/>
          <p:nvPr/>
        </p:nvSpPr>
        <p:spPr>
          <a:xfrm>
            <a:off x="304800" y="2895600"/>
            <a:ext cx="381000" cy="0"/>
          </a:xfrm>
          <a:prstGeom prst="line">
            <a:avLst/>
          </a:prstGeom>
          <a:ln w="57150" cap="flat" cmpd="sng">
            <a:solidFill>
              <a:schemeClr val="accent2"/>
            </a:solidFill>
            <a:prstDash val="solid"/>
            <a:headEnd type="none" w="med" len="med"/>
            <a:tailEnd type="none" w="med" len="med"/>
          </a:ln>
        </p:spPr>
      </p:sp>
      <p:sp>
        <p:nvSpPr>
          <p:cNvPr id="429122" name="AutoShape 66"/>
          <p:cNvSpPr/>
          <p:nvPr/>
        </p:nvSpPr>
        <p:spPr>
          <a:xfrm>
            <a:off x="6248400" y="838200"/>
            <a:ext cx="457200" cy="304800"/>
          </a:xfrm>
          <a:prstGeom prst="rightArrow">
            <a:avLst>
              <a:gd name="adj1" fmla="val 50000"/>
              <a:gd name="adj2" fmla="val 37500"/>
            </a:avLst>
          </a:prstGeom>
          <a:solidFill>
            <a:srgbClr val="CC66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29123" name="Text Box 67" descr="empty-background"/>
          <p:cNvSpPr txBox="1"/>
          <p:nvPr/>
        </p:nvSpPr>
        <p:spPr>
          <a:xfrm>
            <a:off x="304800" y="3505200"/>
            <a:ext cx="457200" cy="519113"/>
          </a:xfrm>
          <a:prstGeom prst="rect">
            <a:avLst/>
          </a:prstGeom>
          <a:blipFill rotWithShape="0">
            <a:blip r:embed="rId7"/>
            <a:stretch>
              <a:fillRect/>
            </a:stretch>
          </a:blip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800" dirty="0">
                <a:solidFill>
                  <a:srgbClr val="000000"/>
                </a:solidFill>
              </a:rPr>
              <a:t>1</a:t>
            </a:r>
          </a:p>
        </p:txBody>
      </p:sp>
      <p:sp>
        <p:nvSpPr>
          <p:cNvPr id="429124" name="AutoShape 68"/>
          <p:cNvSpPr/>
          <p:nvPr/>
        </p:nvSpPr>
        <p:spPr>
          <a:xfrm>
            <a:off x="6858000" y="1752600"/>
            <a:ext cx="457200" cy="304800"/>
          </a:xfrm>
          <a:prstGeom prst="rightArrow">
            <a:avLst>
              <a:gd name="adj1" fmla="val 50000"/>
              <a:gd name="adj2" fmla="val 37500"/>
            </a:avLst>
          </a:prstGeom>
          <a:solidFill>
            <a:srgbClr val="CC66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29125" name="Text Box 69"/>
          <p:cNvSpPr txBox="1"/>
          <p:nvPr/>
        </p:nvSpPr>
        <p:spPr>
          <a:xfrm>
            <a:off x="990600" y="2514600"/>
            <a:ext cx="457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800" dirty="0">
                <a:solidFill>
                  <a:srgbClr val="000000"/>
                </a:solidFill>
              </a:rPr>
              <a:t>C</a:t>
            </a:r>
          </a:p>
        </p:txBody>
      </p:sp>
      <p:sp>
        <p:nvSpPr>
          <p:cNvPr id="429126" name="Text Box 70"/>
          <p:cNvSpPr txBox="1"/>
          <p:nvPr/>
        </p:nvSpPr>
        <p:spPr>
          <a:xfrm>
            <a:off x="990600" y="3505200"/>
            <a:ext cx="457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800" dirty="0">
                <a:solidFill>
                  <a:srgbClr val="000000"/>
                </a:solidFill>
              </a:rPr>
              <a:t>0</a:t>
            </a:r>
          </a:p>
        </p:txBody>
      </p:sp>
      <p:sp>
        <p:nvSpPr>
          <p:cNvPr id="429127" name="AutoShape 71"/>
          <p:cNvSpPr/>
          <p:nvPr/>
        </p:nvSpPr>
        <p:spPr>
          <a:xfrm>
            <a:off x="6858000" y="2057400"/>
            <a:ext cx="457200" cy="304800"/>
          </a:xfrm>
          <a:prstGeom prst="rightArrow">
            <a:avLst>
              <a:gd name="adj1" fmla="val 50000"/>
              <a:gd name="adj2" fmla="val 37500"/>
            </a:avLst>
          </a:prstGeom>
          <a:solidFill>
            <a:srgbClr val="CC66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29128" name="Line 72"/>
          <p:cNvSpPr/>
          <p:nvPr/>
        </p:nvSpPr>
        <p:spPr>
          <a:xfrm>
            <a:off x="990600" y="2895600"/>
            <a:ext cx="381000" cy="0"/>
          </a:xfrm>
          <a:prstGeom prst="line">
            <a:avLst/>
          </a:prstGeom>
          <a:ln w="57150" cap="flat" cmpd="sng">
            <a:solidFill>
              <a:schemeClr val="accent2"/>
            </a:solidFill>
            <a:prstDash val="solid"/>
            <a:headEnd type="none" w="med" len="med"/>
            <a:tailEnd type="none" w="med" len="med"/>
          </a:ln>
        </p:spPr>
      </p:sp>
      <p:sp>
        <p:nvSpPr>
          <p:cNvPr id="429129" name="Text Box 73" descr="empty-background"/>
          <p:cNvSpPr txBox="1"/>
          <p:nvPr/>
        </p:nvSpPr>
        <p:spPr>
          <a:xfrm>
            <a:off x="990600" y="3505200"/>
            <a:ext cx="457200" cy="519113"/>
          </a:xfrm>
          <a:prstGeom prst="rect">
            <a:avLst/>
          </a:prstGeom>
          <a:blipFill rotWithShape="0">
            <a:blip r:embed="rId7"/>
            <a:stretch>
              <a:fillRect/>
            </a:stretch>
          </a:blip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800" dirty="0">
                <a:solidFill>
                  <a:srgbClr val="000000"/>
                </a:solidFill>
              </a:rPr>
              <a:t>1</a:t>
            </a:r>
          </a:p>
        </p:txBody>
      </p:sp>
      <p:sp>
        <p:nvSpPr>
          <p:cNvPr id="429130" name="AutoShape 74"/>
          <p:cNvSpPr/>
          <p:nvPr/>
        </p:nvSpPr>
        <p:spPr>
          <a:xfrm>
            <a:off x="6858000" y="1752600"/>
            <a:ext cx="457200" cy="304800"/>
          </a:xfrm>
          <a:prstGeom prst="rightArrow">
            <a:avLst>
              <a:gd name="adj1" fmla="val 50000"/>
              <a:gd name="adj2" fmla="val 37500"/>
            </a:avLst>
          </a:prstGeom>
          <a:solidFill>
            <a:srgbClr val="CC66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29131" name="AutoShape 75"/>
          <p:cNvSpPr/>
          <p:nvPr/>
        </p:nvSpPr>
        <p:spPr>
          <a:xfrm>
            <a:off x="7543800" y="2133600"/>
            <a:ext cx="457200" cy="304800"/>
          </a:xfrm>
          <a:prstGeom prst="rightArrow">
            <a:avLst>
              <a:gd name="adj1" fmla="val 50000"/>
              <a:gd name="adj2" fmla="val 37500"/>
            </a:avLst>
          </a:prstGeom>
          <a:solidFill>
            <a:srgbClr val="CC66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29132" name="Text Box 76" descr="empty-background"/>
          <p:cNvSpPr txBox="1"/>
          <p:nvPr/>
        </p:nvSpPr>
        <p:spPr>
          <a:xfrm>
            <a:off x="990600" y="2514600"/>
            <a:ext cx="457200" cy="519113"/>
          </a:xfrm>
          <a:prstGeom prst="rect">
            <a:avLst/>
          </a:prstGeom>
          <a:blipFill rotWithShape="0">
            <a:blip r:embed="rId7"/>
            <a:stretch>
              <a:fillRect/>
            </a:stretch>
          </a:blip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endParaRPr lang="zh-CN" altLang="zh-CN" sz="2800" dirty="0">
              <a:solidFill>
                <a:srgbClr val="000000"/>
              </a:solidFill>
            </a:endParaRPr>
          </a:p>
        </p:txBody>
      </p:sp>
      <p:sp>
        <p:nvSpPr>
          <p:cNvPr id="429133" name="Text Box 77" descr="empty-background"/>
          <p:cNvSpPr txBox="1"/>
          <p:nvPr/>
        </p:nvSpPr>
        <p:spPr>
          <a:xfrm>
            <a:off x="990600" y="3505200"/>
            <a:ext cx="457200" cy="519113"/>
          </a:xfrm>
          <a:prstGeom prst="rect">
            <a:avLst/>
          </a:prstGeom>
          <a:blipFill rotWithShape="0">
            <a:blip r:embed="rId7"/>
            <a:stretch>
              <a:fillRect/>
            </a:stretch>
          </a:blip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endParaRPr lang="zh-CN" altLang="zh-CN" sz="2800" dirty="0">
              <a:solidFill>
                <a:srgbClr val="000000"/>
              </a:solidFill>
            </a:endParaRPr>
          </a:p>
        </p:txBody>
      </p:sp>
      <p:sp>
        <p:nvSpPr>
          <p:cNvPr id="429134" name="AutoShape 78"/>
          <p:cNvSpPr/>
          <p:nvPr/>
        </p:nvSpPr>
        <p:spPr>
          <a:xfrm>
            <a:off x="6858000" y="1752600"/>
            <a:ext cx="457200" cy="304800"/>
          </a:xfrm>
          <a:prstGeom prst="rightArrow">
            <a:avLst>
              <a:gd name="adj1" fmla="val 50000"/>
              <a:gd name="adj2" fmla="val 37500"/>
            </a:avLst>
          </a:prstGeom>
          <a:solidFill>
            <a:srgbClr val="CC66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29135" name="Text Box 79"/>
          <p:cNvSpPr txBox="1"/>
          <p:nvPr/>
        </p:nvSpPr>
        <p:spPr>
          <a:xfrm>
            <a:off x="7239000" y="2438400"/>
            <a:ext cx="60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Pct val="100000"/>
              <a:buNone/>
            </a:pPr>
            <a:r>
              <a:rPr lang="en-US" altLang="zh-CN" sz="1800" dirty="0">
                <a:solidFill>
                  <a:srgbClr val="000000"/>
                </a:solidFill>
              </a:rPr>
              <a:t>C</a:t>
            </a:r>
          </a:p>
        </p:txBody>
      </p:sp>
      <p:sp>
        <p:nvSpPr>
          <p:cNvPr id="429136" name="AutoShape 80"/>
          <p:cNvSpPr/>
          <p:nvPr/>
        </p:nvSpPr>
        <p:spPr>
          <a:xfrm>
            <a:off x="6248400" y="838200"/>
            <a:ext cx="457200" cy="304800"/>
          </a:xfrm>
          <a:prstGeom prst="rightArrow">
            <a:avLst>
              <a:gd name="adj1" fmla="val 50000"/>
              <a:gd name="adj2" fmla="val 37500"/>
            </a:avLst>
          </a:prstGeom>
          <a:solidFill>
            <a:srgbClr val="CC6600"/>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429137" name="Text Box 81" descr="empty-background"/>
          <p:cNvSpPr txBox="1"/>
          <p:nvPr/>
        </p:nvSpPr>
        <p:spPr>
          <a:xfrm>
            <a:off x="304800" y="2514600"/>
            <a:ext cx="457200" cy="519113"/>
          </a:xfrm>
          <a:prstGeom prst="rect">
            <a:avLst/>
          </a:prstGeom>
          <a:blipFill rotWithShape="0">
            <a:blip r:embed="rId7"/>
            <a:stretch>
              <a:fillRect/>
            </a:stretch>
          </a:blip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endParaRPr lang="zh-CN" altLang="zh-CN" sz="2800" dirty="0">
              <a:solidFill>
                <a:srgbClr val="000000"/>
              </a:solidFill>
            </a:endParaRPr>
          </a:p>
        </p:txBody>
      </p:sp>
      <p:sp>
        <p:nvSpPr>
          <p:cNvPr id="429138" name="Text Box 82" descr="empty-background"/>
          <p:cNvSpPr txBox="1"/>
          <p:nvPr/>
        </p:nvSpPr>
        <p:spPr>
          <a:xfrm>
            <a:off x="304800" y="3505200"/>
            <a:ext cx="381000" cy="519113"/>
          </a:xfrm>
          <a:prstGeom prst="rect">
            <a:avLst/>
          </a:prstGeom>
          <a:blipFill rotWithShape="0">
            <a:blip r:embed="rId8"/>
            <a:stretch>
              <a:fillRect/>
            </a:stretch>
          </a:blip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endParaRPr lang="zh-CN" altLang="zh-CN" sz="2800" dirty="0">
              <a:solidFill>
                <a:srgbClr val="000000"/>
              </a:solidFill>
            </a:endParaRPr>
          </a:p>
        </p:txBody>
      </p:sp>
      <p:sp>
        <p:nvSpPr>
          <p:cNvPr id="429139" name="Text Box 83"/>
          <p:cNvSpPr txBox="1"/>
          <p:nvPr/>
        </p:nvSpPr>
        <p:spPr>
          <a:xfrm>
            <a:off x="7543800" y="2438400"/>
            <a:ext cx="60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Pct val="100000"/>
              <a:buNone/>
            </a:pPr>
            <a:r>
              <a:rPr lang="en-US" altLang="zh-CN" sz="1800" dirty="0">
                <a:solidFill>
                  <a:srgbClr val="000000"/>
                </a:solidFill>
              </a:rPr>
              <a:t>A</a:t>
            </a:r>
          </a:p>
        </p:txBody>
      </p:sp>
      <p:sp>
        <p:nvSpPr>
          <p:cNvPr id="429140" name="Text Box 84"/>
          <p:cNvSpPr txBox="1"/>
          <p:nvPr/>
        </p:nvSpPr>
        <p:spPr>
          <a:xfrm>
            <a:off x="6781800" y="4114800"/>
            <a:ext cx="1752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Pct val="100000"/>
              <a:buNone/>
            </a:pPr>
            <a:r>
              <a:rPr lang="zh-CN" altLang="en-US" sz="2400" dirty="0">
                <a:solidFill>
                  <a:srgbClr val="008000"/>
                </a:solidFill>
                <a:ea typeface="华文行楷" panose="02010800040101010101" pitchFamily="2" charset="-122"/>
              </a:rPr>
              <a:t>栈空，结束</a:t>
            </a:r>
          </a:p>
        </p:txBody>
      </p:sp>
      <p:sp>
        <p:nvSpPr>
          <p:cNvPr id="429141" name="Text Box 85"/>
          <p:cNvSpPr txBox="1"/>
          <p:nvPr/>
        </p:nvSpPr>
        <p:spPr>
          <a:xfrm>
            <a:off x="1835150" y="2514600"/>
            <a:ext cx="4260850" cy="15700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Pct val="100000"/>
              <a:buNone/>
            </a:pPr>
            <a:r>
              <a:rPr lang="zh-CN" altLang="en-US" sz="2400" dirty="0">
                <a:solidFill>
                  <a:srgbClr val="FF3300"/>
                </a:solidFill>
                <a:ea typeface="华文行楷" panose="02010800040101010101" pitchFamily="2" charset="-122"/>
              </a:rPr>
              <a:t>思考：为什么两个栈？</a:t>
            </a:r>
          </a:p>
          <a:p>
            <a:pPr marL="0" lvl="0" indent="0" eaLnBrk="1" hangingPunct="1">
              <a:spcBef>
                <a:spcPct val="50000"/>
              </a:spcBef>
              <a:buClrTx/>
              <a:buSzPct val="100000"/>
              <a:buNone/>
            </a:pPr>
            <a:r>
              <a:rPr lang="zh-CN" altLang="en-US" sz="2400" dirty="0">
                <a:solidFill>
                  <a:srgbClr val="FF3300"/>
                </a:solidFill>
                <a:ea typeface="华文行楷" panose="02010800040101010101" pitchFamily="2" charset="-122"/>
              </a:rPr>
              <a:t>保持栈同步。</a:t>
            </a:r>
            <a:endParaRPr lang="en-US" altLang="zh-CN" sz="2400" dirty="0">
              <a:solidFill>
                <a:srgbClr val="FF3300"/>
              </a:solidFill>
              <a:ea typeface="华文行楷" panose="02010800040101010101" pitchFamily="2" charset="-122"/>
            </a:endParaRPr>
          </a:p>
          <a:p>
            <a:pPr marL="0" lvl="0" indent="0" eaLnBrk="1" hangingPunct="1">
              <a:spcBef>
                <a:spcPct val="50000"/>
              </a:spcBef>
              <a:buClrTx/>
              <a:buSzPct val="100000"/>
              <a:buNone/>
            </a:pPr>
            <a:r>
              <a:rPr lang="zh-CN" altLang="en-US" sz="2400" dirty="0">
                <a:solidFill>
                  <a:srgbClr val="FF3300"/>
                </a:solidFill>
                <a:ea typeface="华文行楷" panose="02010800040101010101" pitchFamily="2" charset="-122"/>
              </a:rPr>
              <a:t>有无其他解决方案？</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9059"/>
                                        </p:tgtEl>
                                        <p:attrNameLst>
                                          <p:attrName>style.visibility</p:attrName>
                                        </p:attrNameLst>
                                      </p:cBhvr>
                                      <p:to>
                                        <p:strVal val="visible"/>
                                      </p:to>
                                    </p:set>
                                    <p:anim calcmode="lin" valueType="num">
                                      <p:cBhvr additive="base">
                                        <p:cTn id="7" dur="500" fill="hold"/>
                                        <p:tgtEl>
                                          <p:spTgt spid="429059"/>
                                        </p:tgtEl>
                                        <p:attrNameLst>
                                          <p:attrName>ppt_x</p:attrName>
                                        </p:attrNameLst>
                                      </p:cBhvr>
                                      <p:tavLst>
                                        <p:tav tm="0">
                                          <p:val>
                                            <p:strVal val="0-#ppt_w/2"/>
                                          </p:val>
                                        </p:tav>
                                        <p:tav tm="100000">
                                          <p:val>
                                            <p:strVal val="#ppt_x"/>
                                          </p:val>
                                        </p:tav>
                                      </p:tavLst>
                                    </p:anim>
                                    <p:anim calcmode="lin" valueType="num">
                                      <p:cBhvr additive="base">
                                        <p:cTn id="8" dur="500" fill="hold"/>
                                        <p:tgtEl>
                                          <p:spTgt spid="4290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linds(horizontal)">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429102"/>
                                        </p:tgtEl>
                                        <p:attrNameLst>
                                          <p:attrName>style.visibility</p:attrName>
                                        </p:attrNameLst>
                                      </p:cBhvr>
                                      <p:to>
                                        <p:strVal val="visible"/>
                                      </p:to>
                                    </p:set>
                                    <p:animEffect transition="in" filter="box(out)">
                                      <p:cBhvr>
                                        <p:cTn id="29" dur="500"/>
                                        <p:tgtEl>
                                          <p:spTgt spid="429102"/>
                                        </p:tgtEl>
                                      </p:cBhvr>
                                    </p:animEffect>
                                  </p:childTnLst>
                                  <p:subTnLst>
                                    <p:set>
                                      <p:cBhvr override="childStyle">
                                        <p:cTn dur="1" fill="hold" display="0" masterRel="nextClick" afterEffect="1"/>
                                        <p:tgtEl>
                                          <p:spTgt spid="429102"/>
                                        </p:tgtEl>
                                        <p:attrNameLst>
                                          <p:attrName>style.visibility</p:attrName>
                                        </p:attrNameLst>
                                      </p:cBhvr>
                                      <p:to>
                                        <p:strVal val="hidden"/>
                                      </p:to>
                                    </p:se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429103"/>
                                        </p:tgtEl>
                                        <p:attrNameLst>
                                          <p:attrName>style.visibility</p:attrName>
                                        </p:attrNameLst>
                                      </p:cBhvr>
                                      <p:to>
                                        <p:strVal val="visible"/>
                                      </p:to>
                                    </p:set>
                                  </p:childTnLst>
                                  <p:subTnLst>
                                    <p:audio>
                                      <p:cMediaNode>
                                        <p:cTn display="0" masterRel="sameClick">
                                          <p:stCondLst>
                                            <p:cond evt="begin" delay="0">
                                              <p:tn val="32"/>
                                            </p:cond>
                                          </p:stCondLst>
                                          <p:endCondLst>
                                            <p:cond evt="onStopAudio" delay="0">
                                              <p:tgtEl>
                                                <p:sldTgt/>
                                              </p:tgtEl>
                                            </p:cond>
                                          </p:endCondLst>
                                        </p:cTn>
                                        <p:tgtEl>
                                          <p:sndTgt r:embed="rId3" name="whoosh.wav"/>
                                        </p:tgtEl>
                                      </p:cMediaNode>
                                    </p:audio>
                                  </p:sub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429104"/>
                                        </p:tgtEl>
                                        <p:attrNameLst>
                                          <p:attrName>style.visibility</p:attrName>
                                        </p:attrNameLst>
                                      </p:cBhvr>
                                      <p:to>
                                        <p:strVal val="visible"/>
                                      </p:to>
                                    </p:set>
                                  </p:childTnLst>
                                  <p:subTnLst>
                                    <p:audio>
                                      <p:cMediaNode>
                                        <p:cTn display="0" masterRel="sameClick">
                                          <p:stCondLst>
                                            <p:cond evt="begin" delay="0">
                                              <p:tn val="36"/>
                                            </p:cond>
                                          </p:stCondLst>
                                          <p:endCondLst>
                                            <p:cond evt="onStopAudio" delay="0">
                                              <p:tgtEl>
                                                <p:sldTgt/>
                                              </p:tgtEl>
                                            </p:cond>
                                          </p:endCondLst>
                                        </p:cTn>
                                        <p:tgtEl>
                                          <p:sndTgt r:embed="rId3" name="whoosh.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29108"/>
                                        </p:tgtEl>
                                        <p:attrNameLst>
                                          <p:attrName>style.visibility</p:attrName>
                                        </p:attrNameLst>
                                      </p:cBhvr>
                                      <p:to>
                                        <p:strVal val="visible"/>
                                      </p:to>
                                    </p:set>
                                    <p:animEffect transition="in" filter="box(out)">
                                      <p:cBhvr>
                                        <p:cTn id="42" dur="500"/>
                                        <p:tgtEl>
                                          <p:spTgt spid="429108"/>
                                        </p:tgtEl>
                                      </p:cBhvr>
                                    </p:animEffect>
                                  </p:childTnLst>
                                  <p:subTnLst>
                                    <p:set>
                                      <p:cBhvr override="childStyle">
                                        <p:cTn dur="1" fill="hold" display="0" masterRel="nextClick" afterEffect="1"/>
                                        <p:tgtEl>
                                          <p:spTgt spid="429108"/>
                                        </p:tgtEl>
                                        <p:attrNameLst>
                                          <p:attrName>style.visibility</p:attrName>
                                        </p:attrNameLst>
                                      </p:cBhvr>
                                      <p:to>
                                        <p:strVal val="hidden"/>
                                      </p:to>
                                    </p:se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29105"/>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3" name="whoosh.wav"/>
                                        </p:tgtEl>
                                      </p:cMediaNode>
                                    </p:audio>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29106"/>
                                        </p:tgtEl>
                                        <p:attrNameLst>
                                          <p:attrName>style.visibility</p:attrName>
                                        </p:attrNameLst>
                                      </p:cBhvr>
                                      <p:to>
                                        <p:strVal val="visible"/>
                                      </p:to>
                                    </p:set>
                                  </p:childTnLst>
                                  <p:subTnLst>
                                    <p:audio>
                                      <p:cMediaNode>
                                        <p:cTn display="0" masterRel="sameClick">
                                          <p:stCondLst>
                                            <p:cond evt="begin" delay="0">
                                              <p:tn val="49"/>
                                            </p:cond>
                                          </p:stCondLst>
                                          <p:endCondLst>
                                            <p:cond evt="onStopAudio" delay="0">
                                              <p:tgtEl>
                                                <p:sldTgt/>
                                              </p:tgtEl>
                                            </p:cond>
                                          </p:endCondLst>
                                        </p:cTn>
                                        <p:tgtEl>
                                          <p:sndTgt r:embed="rId3" name="whoosh.wav"/>
                                        </p:tgtEl>
                                      </p:cMediaNode>
                                    </p:audio>
                                  </p:subTnLst>
                                </p:cTn>
                              </p:par>
                            </p:childTnLst>
                          </p:cTn>
                        </p:par>
                      </p:childTnLst>
                    </p:cTn>
                  </p:par>
                  <p:par>
                    <p:cTn id="51" fill="hold">
                      <p:stCondLst>
                        <p:cond delay="indefinite"/>
                      </p:stCondLst>
                      <p:childTnLst>
                        <p:par>
                          <p:cTn id="52" fill="hold">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429109"/>
                                        </p:tgtEl>
                                        <p:attrNameLst>
                                          <p:attrName>style.visibility</p:attrName>
                                        </p:attrNameLst>
                                      </p:cBhvr>
                                      <p:to>
                                        <p:strVal val="visible"/>
                                      </p:to>
                                    </p:set>
                                    <p:animEffect transition="in" filter="box(out)">
                                      <p:cBhvr>
                                        <p:cTn id="55" dur="500"/>
                                        <p:tgtEl>
                                          <p:spTgt spid="429109"/>
                                        </p:tgtEl>
                                      </p:cBhvr>
                                    </p:animEffect>
                                  </p:childTnLst>
                                  <p:subTnLst>
                                    <p:set>
                                      <p:cBhvr override="childStyle">
                                        <p:cTn dur="1" fill="hold" display="0" masterRel="nextClick" afterEffect="1"/>
                                        <p:tgtEl>
                                          <p:spTgt spid="429109"/>
                                        </p:tgtEl>
                                        <p:attrNameLst>
                                          <p:attrName>style.visibility</p:attrName>
                                        </p:attrNameLst>
                                      </p:cBhvr>
                                      <p:to>
                                        <p:strVal val="hidden"/>
                                      </p:to>
                                    </p:se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429107"/>
                                        </p:tgtEl>
                                        <p:attrNameLst>
                                          <p:attrName>style.visibility</p:attrName>
                                        </p:attrNameLst>
                                      </p:cBhvr>
                                      <p:to>
                                        <p:strVal val="visible"/>
                                      </p:to>
                                    </p:set>
                                    <p:animEffect transition="in" filter="barn(inVertical)">
                                      <p:cBhvr>
                                        <p:cTn id="60" dur="500"/>
                                        <p:tgtEl>
                                          <p:spTgt spid="429107"/>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429115"/>
                                        </p:tgtEl>
                                        <p:attrNameLst>
                                          <p:attrName>style.visibility</p:attrName>
                                        </p:attrNameLst>
                                      </p:cBhvr>
                                      <p:to>
                                        <p:strVal val="visible"/>
                                      </p:to>
                                    </p:set>
                                  </p:childTnLst>
                                  <p:subTnLst>
                                    <p:set>
                                      <p:cBhvr override="childStyle">
                                        <p:cTn dur="1" fill="hold" display="0" masterRel="nextClick" afterEffect="1"/>
                                        <p:tgtEl>
                                          <p:spTgt spid="429115"/>
                                        </p:tgtEl>
                                        <p:attrNameLst>
                                          <p:attrName>style.visibility</p:attrName>
                                        </p:attrNameLst>
                                      </p:cBhvr>
                                      <p:to>
                                        <p:strVal val="hidden"/>
                                      </p:to>
                                    </p:set>
                                    <p:audio>
                                      <p:cMediaNode>
                                        <p:cTn display="0" masterRel="sameClick">
                                          <p:stCondLst>
                                            <p:cond evt="begin" delay="0">
                                              <p:tn val="63"/>
                                            </p:cond>
                                          </p:stCondLst>
                                          <p:endCondLst>
                                            <p:cond evt="onStopAudio" delay="0">
                                              <p:tgtEl>
                                                <p:sldTgt/>
                                              </p:tgtEl>
                                            </p:cond>
                                          </p:endCondLst>
                                        </p:cTn>
                                        <p:tgtEl>
                                          <p:sndTgt r:embed="rId4" name="projctor.wav"/>
                                        </p:tgtEl>
                                      </p:cMediaNode>
                                    </p:audio>
                                  </p:subTnLst>
                                </p:cTn>
                              </p:par>
                            </p:childTnLst>
                          </p:cTn>
                        </p:par>
                      </p:childTnLst>
                    </p:cTn>
                  </p:par>
                  <p:par>
                    <p:cTn id="65" fill="hold">
                      <p:stCondLst>
                        <p:cond delay="indefinite"/>
                      </p:stCondLst>
                      <p:childTnLst>
                        <p:par>
                          <p:cTn id="66" fill="hold">
                            <p:stCondLst>
                              <p:cond delay="0"/>
                            </p:stCondLst>
                            <p:childTnLst>
                              <p:par>
                                <p:cTn id="67" presetID="4" presetClass="entr" presetSubtype="32" fill="hold" grpId="0" nodeType="clickEffect">
                                  <p:stCondLst>
                                    <p:cond delay="0"/>
                                  </p:stCondLst>
                                  <p:childTnLst>
                                    <p:set>
                                      <p:cBhvr>
                                        <p:cTn id="68" dur="1" fill="hold">
                                          <p:stCondLst>
                                            <p:cond delay="0"/>
                                          </p:stCondLst>
                                        </p:cTn>
                                        <p:tgtEl>
                                          <p:spTgt spid="429112"/>
                                        </p:tgtEl>
                                        <p:attrNameLst>
                                          <p:attrName>style.visibility</p:attrName>
                                        </p:attrNameLst>
                                      </p:cBhvr>
                                      <p:to>
                                        <p:strVal val="visible"/>
                                      </p:to>
                                    </p:set>
                                    <p:animEffect transition="in" filter="box(out)">
                                      <p:cBhvr>
                                        <p:cTn id="69" dur="500"/>
                                        <p:tgtEl>
                                          <p:spTgt spid="429112"/>
                                        </p:tgtEl>
                                      </p:cBhvr>
                                    </p:animEffect>
                                  </p:childTnLst>
                                  <p:subTnLst>
                                    <p:set>
                                      <p:cBhvr override="childStyle">
                                        <p:cTn dur="1" fill="hold" display="0" masterRel="nextClick" afterEffect="1"/>
                                        <p:tgtEl>
                                          <p:spTgt spid="429112"/>
                                        </p:tgtEl>
                                        <p:attrNameLst>
                                          <p:attrName>style.visibility</p:attrName>
                                        </p:attrNameLst>
                                      </p:cBhvr>
                                      <p:to>
                                        <p:strVal val="hidden"/>
                                      </p:to>
                                    </p:set>
                                    <p:audio>
                                      <p:cMediaNode>
                                        <p:cTn display="0" masterRel="sameClick">
                                          <p:stCondLst>
                                            <p:cond evt="begin" delay="0">
                                              <p:tn val="67"/>
                                            </p:cond>
                                          </p:stCondLst>
                                          <p:endCondLst>
                                            <p:cond evt="onStopAudio" delay="0">
                                              <p:tgtEl>
                                                <p:sldTgt/>
                                              </p:tgtEl>
                                            </p:cond>
                                          </p:endCondLst>
                                        </p:cTn>
                                        <p:tgtEl>
                                          <p:sndTgt r:embed="rId2" name="camera.wav"/>
                                        </p:tgtEl>
                                      </p:cMediaNode>
                                    </p:audio>
                                  </p:sub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429111"/>
                                        </p:tgtEl>
                                        <p:attrNameLst>
                                          <p:attrName>style.visibility</p:attrName>
                                        </p:attrNameLst>
                                      </p:cBhvr>
                                      <p:to>
                                        <p:strVal val="visible"/>
                                      </p:to>
                                    </p:set>
                                  </p:childTnLst>
                                  <p:subTnLst>
                                    <p:audio>
                                      <p:cMediaNode>
                                        <p:cTn display="0" masterRel="sameClick">
                                          <p:stCondLst>
                                            <p:cond evt="begin" delay="0">
                                              <p:tn val="72"/>
                                            </p:cond>
                                          </p:stCondLst>
                                          <p:endCondLst>
                                            <p:cond evt="onStopAudio" delay="0">
                                              <p:tgtEl>
                                                <p:sldTgt/>
                                              </p:tgtEl>
                                            </p:cond>
                                          </p:endCondLst>
                                        </p:cTn>
                                        <p:tgtEl>
                                          <p:sndTgt r:embed="rId3" name="whoosh.wav"/>
                                        </p:tgtEl>
                                      </p:cMediaNode>
                                    </p:audio>
                                  </p:subTnLst>
                                </p:cTn>
                              </p:par>
                            </p:childTnLst>
                          </p:cTn>
                        </p:par>
                      </p:childTnLst>
                    </p:cTn>
                  </p:par>
                  <p:par>
                    <p:cTn id="74" fill="hold">
                      <p:stCondLst>
                        <p:cond delay="indefinite"/>
                      </p:stCondLst>
                      <p:childTnLst>
                        <p:par>
                          <p:cTn id="75" fill="hold">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429113"/>
                                        </p:tgtEl>
                                        <p:attrNameLst>
                                          <p:attrName>style.visibility</p:attrName>
                                        </p:attrNameLst>
                                      </p:cBhvr>
                                      <p:to>
                                        <p:strVal val="visible"/>
                                      </p:to>
                                    </p:set>
                                    <p:animEffect transition="in" filter="box(out)">
                                      <p:cBhvr>
                                        <p:cTn id="78" dur="500"/>
                                        <p:tgtEl>
                                          <p:spTgt spid="429113"/>
                                        </p:tgtEl>
                                      </p:cBhvr>
                                    </p:animEffect>
                                  </p:childTnLst>
                                  <p:subTnLst>
                                    <p:set>
                                      <p:cBhvr override="childStyle">
                                        <p:cTn dur="1" fill="hold" display="0" masterRel="nextClick" afterEffect="1"/>
                                        <p:tgtEl>
                                          <p:spTgt spid="429113"/>
                                        </p:tgtEl>
                                        <p:attrNameLst>
                                          <p:attrName>style.visibility</p:attrName>
                                        </p:attrNameLst>
                                      </p:cBhvr>
                                      <p:to>
                                        <p:strVal val="hidden"/>
                                      </p:to>
                                    </p:set>
                                    <p:audio>
                                      <p:cMediaNode>
                                        <p:cTn display="0" masterRel="sameClick">
                                          <p:stCondLst>
                                            <p:cond evt="begin" delay="0">
                                              <p:tn val="76"/>
                                            </p:cond>
                                          </p:stCondLst>
                                          <p:endCondLst>
                                            <p:cond evt="onStopAudio" delay="0">
                                              <p:tgtEl>
                                                <p:sldTgt/>
                                              </p:tgtEl>
                                            </p:cond>
                                          </p:endCondLst>
                                        </p:cTn>
                                        <p:tgtEl>
                                          <p:sndTgt r:embed="rId2" name="camera.wav"/>
                                        </p:tgtEl>
                                      </p:cMediaNode>
                                    </p:audio>
                                  </p:subTnLst>
                                </p:cTn>
                              </p:par>
                            </p:childTnLst>
                          </p:cTn>
                        </p:par>
                      </p:childTnLst>
                    </p:cTn>
                  </p:par>
                  <p:par>
                    <p:cTn id="79" fill="hold">
                      <p:stCondLst>
                        <p:cond delay="indefinite"/>
                      </p:stCondLst>
                      <p:childTnLst>
                        <p:par>
                          <p:cTn id="80" fill="hold">
                            <p:stCondLst>
                              <p:cond delay="0"/>
                            </p:stCondLst>
                            <p:childTnLst>
                              <p:par>
                                <p:cTn id="81" presetID="16" presetClass="entr" presetSubtype="26" fill="hold" grpId="0" nodeType="clickEffect">
                                  <p:stCondLst>
                                    <p:cond delay="0"/>
                                  </p:stCondLst>
                                  <p:childTnLst>
                                    <p:set>
                                      <p:cBhvr>
                                        <p:cTn id="82" dur="1" fill="hold">
                                          <p:stCondLst>
                                            <p:cond delay="0"/>
                                          </p:stCondLst>
                                        </p:cTn>
                                        <p:tgtEl>
                                          <p:spTgt spid="429114"/>
                                        </p:tgtEl>
                                        <p:attrNameLst>
                                          <p:attrName>style.visibility</p:attrName>
                                        </p:attrNameLst>
                                      </p:cBhvr>
                                      <p:to>
                                        <p:strVal val="visible"/>
                                      </p:to>
                                    </p:set>
                                    <p:animEffect transition="in" filter="barn(inHorizontal)">
                                      <p:cBhvr>
                                        <p:cTn id="83" dur="500"/>
                                        <p:tgtEl>
                                          <p:spTgt spid="429114"/>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499"/>
                                          </p:stCondLst>
                                        </p:cTn>
                                        <p:tgtEl>
                                          <p:spTgt spid="429110"/>
                                        </p:tgtEl>
                                        <p:attrNameLst>
                                          <p:attrName>style.visibility</p:attrName>
                                        </p:attrNameLst>
                                      </p:cBhvr>
                                      <p:to>
                                        <p:strVal val="visible"/>
                                      </p:to>
                                    </p:set>
                                  </p:childTnLst>
                                  <p:subTnLst>
                                    <p:audio>
                                      <p:cMediaNode>
                                        <p:cTn display="0" masterRel="sameClick">
                                          <p:stCondLst>
                                            <p:cond evt="begin" delay="0">
                                              <p:tn val="86"/>
                                            </p:cond>
                                          </p:stCondLst>
                                          <p:endCondLst>
                                            <p:cond evt="onStopAudio" delay="0">
                                              <p:tgtEl>
                                                <p:sldTgt/>
                                              </p:tgtEl>
                                            </p:cond>
                                          </p:endCondLst>
                                        </p:cTn>
                                        <p:tgtEl>
                                          <p:sndTgt r:embed="rId4" name="projctor.wav"/>
                                        </p:tgtEl>
                                      </p:cMediaNode>
                                    </p:audio>
                                  </p:sub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499"/>
                                          </p:stCondLst>
                                        </p:cTn>
                                        <p:tgtEl>
                                          <p:spTgt spid="429116"/>
                                        </p:tgtEl>
                                        <p:attrNameLst>
                                          <p:attrName>style.visibility</p:attrName>
                                        </p:attrNameLst>
                                      </p:cBhvr>
                                      <p:to>
                                        <p:strVal val="visible"/>
                                      </p:to>
                                    </p:set>
                                  </p:childTnLst>
                                  <p:subTnLst>
                                    <p:audio>
                                      <p:cMediaNode>
                                        <p:cTn display="0" masterRel="sameClick">
                                          <p:stCondLst>
                                            <p:cond evt="begin" delay="0">
                                              <p:tn val="90"/>
                                            </p:cond>
                                          </p:stCondLst>
                                          <p:endCondLst>
                                            <p:cond evt="onStopAudio" delay="0">
                                              <p:tgtEl>
                                                <p:sldTgt/>
                                              </p:tgtEl>
                                            </p:cond>
                                          </p:endCondLst>
                                        </p:cTn>
                                        <p:tgtEl>
                                          <p:sndTgt r:embed="rId4" name="projctor.wav"/>
                                        </p:tgtEl>
                                      </p:cMediaNode>
                                    </p:audio>
                                  </p:subTnLst>
                                </p:cTn>
                              </p:par>
                            </p:childTnLst>
                          </p:cTn>
                        </p:par>
                      </p:childTnLst>
                    </p:cTn>
                  </p:par>
                  <p:par>
                    <p:cTn id="92" fill="hold">
                      <p:stCondLst>
                        <p:cond delay="indefinite"/>
                      </p:stCondLst>
                      <p:childTnLst>
                        <p:par>
                          <p:cTn id="93" fill="hold">
                            <p:stCondLst>
                              <p:cond delay="0"/>
                            </p:stCondLst>
                            <p:childTnLst>
                              <p:par>
                                <p:cTn id="94" presetID="4" presetClass="entr" presetSubtype="32" fill="hold" grpId="0" nodeType="clickEffect">
                                  <p:stCondLst>
                                    <p:cond delay="0"/>
                                  </p:stCondLst>
                                  <p:childTnLst>
                                    <p:set>
                                      <p:cBhvr>
                                        <p:cTn id="95" dur="1" fill="hold">
                                          <p:stCondLst>
                                            <p:cond delay="0"/>
                                          </p:stCondLst>
                                        </p:cTn>
                                        <p:tgtEl>
                                          <p:spTgt spid="429117"/>
                                        </p:tgtEl>
                                        <p:attrNameLst>
                                          <p:attrName>style.visibility</p:attrName>
                                        </p:attrNameLst>
                                      </p:cBhvr>
                                      <p:to>
                                        <p:strVal val="visible"/>
                                      </p:to>
                                    </p:set>
                                    <p:animEffect transition="in" filter="box(out)">
                                      <p:cBhvr>
                                        <p:cTn id="96" dur="500"/>
                                        <p:tgtEl>
                                          <p:spTgt spid="429117"/>
                                        </p:tgtEl>
                                      </p:cBhvr>
                                    </p:animEffect>
                                  </p:childTnLst>
                                  <p:subTnLst>
                                    <p:audio>
                                      <p:cMediaNode>
                                        <p:cTn display="0" masterRel="sameClick">
                                          <p:stCondLst>
                                            <p:cond evt="begin" delay="0">
                                              <p:tn val="94"/>
                                            </p:cond>
                                          </p:stCondLst>
                                          <p:endCondLst>
                                            <p:cond evt="onStopAudio" delay="0">
                                              <p:tgtEl>
                                                <p:sldTgt/>
                                              </p:tgtEl>
                                            </p:cond>
                                          </p:endCondLst>
                                        </p:cTn>
                                        <p:tgtEl>
                                          <p:sndTgt r:embed="rId5" name="type.wav"/>
                                        </p:tgtEl>
                                      </p:cMediaNode>
                                    </p:audio>
                                  </p:subTnLst>
                                </p:cTn>
                              </p:par>
                            </p:childTnLst>
                          </p:cTn>
                        </p:par>
                      </p:childTnLst>
                    </p:cTn>
                  </p:par>
                  <p:par>
                    <p:cTn id="97" fill="hold">
                      <p:stCondLst>
                        <p:cond delay="indefinite"/>
                      </p:stCondLst>
                      <p:childTnLst>
                        <p:par>
                          <p:cTn id="98" fill="hold">
                            <p:stCondLst>
                              <p:cond delay="0"/>
                            </p:stCondLst>
                            <p:childTnLst>
                              <p:par>
                                <p:cTn id="99" presetID="4" presetClass="entr" presetSubtype="32" fill="hold" grpId="0" nodeType="clickEffect">
                                  <p:stCondLst>
                                    <p:cond delay="0"/>
                                  </p:stCondLst>
                                  <p:childTnLst>
                                    <p:set>
                                      <p:cBhvr>
                                        <p:cTn id="100" dur="1" fill="hold">
                                          <p:stCondLst>
                                            <p:cond delay="0"/>
                                          </p:stCondLst>
                                        </p:cTn>
                                        <p:tgtEl>
                                          <p:spTgt spid="429118"/>
                                        </p:tgtEl>
                                        <p:attrNameLst>
                                          <p:attrName>style.visibility</p:attrName>
                                        </p:attrNameLst>
                                      </p:cBhvr>
                                      <p:to>
                                        <p:strVal val="visible"/>
                                      </p:to>
                                    </p:set>
                                    <p:animEffect transition="in" filter="box(out)">
                                      <p:cBhvr>
                                        <p:cTn id="101" dur="500"/>
                                        <p:tgtEl>
                                          <p:spTgt spid="429118"/>
                                        </p:tgtEl>
                                      </p:cBhvr>
                                    </p:animEffect>
                                  </p:childTnLst>
                                  <p:subTnLst>
                                    <p:audio>
                                      <p:cMediaNode>
                                        <p:cTn display="0" masterRel="sameClick">
                                          <p:stCondLst>
                                            <p:cond evt="begin" delay="0">
                                              <p:tn val="99"/>
                                            </p:cond>
                                          </p:stCondLst>
                                          <p:endCondLst>
                                            <p:cond evt="onStopAudio" delay="0">
                                              <p:tgtEl>
                                                <p:sldTgt/>
                                              </p:tgtEl>
                                            </p:cond>
                                          </p:endCondLst>
                                        </p:cTn>
                                        <p:tgtEl>
                                          <p:sndTgt r:embed="rId5" name="type.wav"/>
                                        </p:tgtEl>
                                      </p:cMediaNode>
                                    </p:audio>
                                  </p:subTnLst>
                                </p:cTn>
                              </p:par>
                            </p:childTnLst>
                          </p:cTn>
                        </p:par>
                      </p:childTnLst>
                    </p:cTn>
                  </p:par>
                  <p:par>
                    <p:cTn id="102" fill="hold">
                      <p:stCondLst>
                        <p:cond delay="indefinite"/>
                      </p:stCondLst>
                      <p:childTnLst>
                        <p:par>
                          <p:cTn id="103" fill="hold">
                            <p:stCondLst>
                              <p:cond delay="0"/>
                            </p:stCondLst>
                            <p:childTnLst>
                              <p:par>
                                <p:cTn id="104" presetID="4" presetClass="entr" presetSubtype="32" fill="hold" grpId="0" nodeType="clickEffect">
                                  <p:stCondLst>
                                    <p:cond delay="0"/>
                                  </p:stCondLst>
                                  <p:childTnLst>
                                    <p:set>
                                      <p:cBhvr>
                                        <p:cTn id="105" dur="1" fill="hold">
                                          <p:stCondLst>
                                            <p:cond delay="0"/>
                                          </p:stCondLst>
                                        </p:cTn>
                                        <p:tgtEl>
                                          <p:spTgt spid="429119"/>
                                        </p:tgtEl>
                                        <p:attrNameLst>
                                          <p:attrName>style.visibility</p:attrName>
                                        </p:attrNameLst>
                                      </p:cBhvr>
                                      <p:to>
                                        <p:strVal val="visible"/>
                                      </p:to>
                                    </p:set>
                                    <p:animEffect transition="in" filter="box(out)">
                                      <p:cBhvr>
                                        <p:cTn id="106" dur="500"/>
                                        <p:tgtEl>
                                          <p:spTgt spid="429119"/>
                                        </p:tgtEl>
                                      </p:cBhvr>
                                    </p:animEffect>
                                  </p:childTnLst>
                                  <p:subTnLst>
                                    <p:audio>
                                      <p:cMediaNode>
                                        <p:cTn display="0" masterRel="sameClick">
                                          <p:stCondLst>
                                            <p:cond evt="begin" delay="0">
                                              <p:tn val="104"/>
                                            </p:cond>
                                          </p:stCondLst>
                                          <p:endCondLst>
                                            <p:cond evt="onStopAudio" delay="0">
                                              <p:tgtEl>
                                                <p:sldTgt/>
                                              </p:tgtEl>
                                            </p:cond>
                                          </p:endCondLst>
                                        </p:cTn>
                                        <p:tgtEl>
                                          <p:sndTgt r:embed="rId5" name="type.wav"/>
                                        </p:tgtEl>
                                      </p:cMediaNode>
                                    </p:audio>
                                  </p:sub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429120"/>
                                        </p:tgtEl>
                                        <p:attrNameLst>
                                          <p:attrName>style.visibility</p:attrName>
                                        </p:attrNameLst>
                                      </p:cBhvr>
                                      <p:to>
                                        <p:strVal val="visible"/>
                                      </p:to>
                                    </p:set>
                                    <p:animEffect transition="in" filter="blinds(horizontal)">
                                      <p:cBhvr>
                                        <p:cTn id="111" dur="500"/>
                                        <p:tgtEl>
                                          <p:spTgt spid="429120"/>
                                        </p:tgtEl>
                                      </p:cBhvr>
                                    </p:animEffect>
                                  </p:childTnLst>
                                  <p:subTnLst>
                                    <p:audio>
                                      <p:cMediaNode>
                                        <p:cTn display="0" masterRel="sameClick">
                                          <p:stCondLst>
                                            <p:cond evt="begin" delay="0">
                                              <p:tn val="109"/>
                                            </p:cond>
                                          </p:stCondLst>
                                          <p:endCondLst>
                                            <p:cond evt="onStopAudio" delay="0">
                                              <p:tgtEl>
                                                <p:sldTgt/>
                                              </p:tgtEl>
                                            </p:cond>
                                          </p:endCondLst>
                                        </p:cTn>
                                        <p:tgtEl>
                                          <p:sndTgt r:embed="rId6" name="explode.wav"/>
                                        </p:tgtEl>
                                      </p:cMediaNode>
                                    </p:audio>
                                  </p:sub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499"/>
                                          </p:stCondLst>
                                        </p:cTn>
                                        <p:tgtEl>
                                          <p:spTgt spid="429121"/>
                                        </p:tgtEl>
                                        <p:attrNameLst>
                                          <p:attrName>style.visibility</p:attrName>
                                        </p:attrNameLst>
                                      </p:cBhvr>
                                      <p:to>
                                        <p:strVal val="visible"/>
                                      </p:to>
                                    </p:set>
                                  </p:childTnLst>
                                  <p:subTnLst>
                                    <p:set>
                                      <p:cBhvr override="childStyle">
                                        <p:cTn dur="1" fill="hold" display="0" masterRel="nextClick" afterEffect="1"/>
                                        <p:tgtEl>
                                          <p:spTgt spid="429121"/>
                                        </p:tgtEl>
                                        <p:attrNameLst>
                                          <p:attrName>style.visibility</p:attrName>
                                        </p:attrNameLst>
                                      </p:cBhvr>
                                      <p:to>
                                        <p:strVal val="hidden"/>
                                      </p:to>
                                    </p:set>
                                    <p:audio>
                                      <p:cMediaNode>
                                        <p:cTn display="0" masterRel="sameClick">
                                          <p:stCondLst>
                                            <p:cond evt="begin" delay="0">
                                              <p:tn val="114"/>
                                            </p:cond>
                                          </p:stCondLst>
                                          <p:endCondLst>
                                            <p:cond evt="onStopAudio" delay="0">
                                              <p:tgtEl>
                                                <p:sldTgt/>
                                              </p:tgtEl>
                                            </p:cond>
                                          </p:endCondLst>
                                        </p:cTn>
                                        <p:tgtEl>
                                          <p:sndTgt r:embed="rId4" name="projctor.wav"/>
                                        </p:tgtEl>
                                      </p:cMediaNode>
                                    </p:audio>
                                  </p:subTnLst>
                                </p:cTn>
                              </p:par>
                            </p:childTnLst>
                          </p:cTn>
                        </p:par>
                      </p:childTnLst>
                    </p:cTn>
                  </p:par>
                  <p:par>
                    <p:cTn id="116" fill="hold">
                      <p:stCondLst>
                        <p:cond delay="indefinite"/>
                      </p:stCondLst>
                      <p:childTnLst>
                        <p:par>
                          <p:cTn id="117" fill="hold">
                            <p:stCondLst>
                              <p:cond delay="0"/>
                            </p:stCondLst>
                            <p:childTnLst>
                              <p:par>
                                <p:cTn id="118" presetID="4" presetClass="entr" presetSubtype="32" fill="hold" grpId="0" nodeType="clickEffect">
                                  <p:stCondLst>
                                    <p:cond delay="0"/>
                                  </p:stCondLst>
                                  <p:childTnLst>
                                    <p:set>
                                      <p:cBhvr>
                                        <p:cTn id="119" dur="1" fill="hold">
                                          <p:stCondLst>
                                            <p:cond delay="0"/>
                                          </p:stCondLst>
                                        </p:cTn>
                                        <p:tgtEl>
                                          <p:spTgt spid="429122"/>
                                        </p:tgtEl>
                                        <p:attrNameLst>
                                          <p:attrName>style.visibility</p:attrName>
                                        </p:attrNameLst>
                                      </p:cBhvr>
                                      <p:to>
                                        <p:strVal val="visible"/>
                                      </p:to>
                                    </p:set>
                                    <p:animEffect transition="in" filter="box(out)">
                                      <p:cBhvr>
                                        <p:cTn id="120" dur="500"/>
                                        <p:tgtEl>
                                          <p:spTgt spid="429122"/>
                                        </p:tgtEl>
                                      </p:cBhvr>
                                    </p:animEffect>
                                  </p:childTnLst>
                                  <p:subTnLst>
                                    <p:set>
                                      <p:cBhvr override="childStyle">
                                        <p:cTn dur="1" fill="hold" display="0" masterRel="nextClick" afterEffect="1"/>
                                        <p:tgtEl>
                                          <p:spTgt spid="429122"/>
                                        </p:tgtEl>
                                        <p:attrNameLst>
                                          <p:attrName>style.visibility</p:attrName>
                                        </p:attrNameLst>
                                      </p:cBhvr>
                                      <p:to>
                                        <p:strVal val="hidden"/>
                                      </p:to>
                                    </p:set>
                                    <p:audio>
                                      <p:cMediaNode>
                                        <p:cTn display="0" masterRel="sameClick">
                                          <p:stCondLst>
                                            <p:cond evt="begin" delay="0">
                                              <p:tn val="118"/>
                                            </p:cond>
                                          </p:stCondLst>
                                          <p:endCondLst>
                                            <p:cond evt="onStopAudio" delay="0">
                                              <p:tgtEl>
                                                <p:sldTgt/>
                                              </p:tgtEl>
                                            </p:cond>
                                          </p:endCondLst>
                                        </p:cTn>
                                        <p:tgtEl>
                                          <p:sndTgt r:embed="rId2" name="camera.wav"/>
                                        </p:tgtEl>
                                      </p:cMediaNode>
                                    </p:audio>
                                  </p:sub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499"/>
                                          </p:stCondLst>
                                        </p:cTn>
                                        <p:tgtEl>
                                          <p:spTgt spid="429123"/>
                                        </p:tgtEl>
                                        <p:attrNameLst>
                                          <p:attrName>style.visibility</p:attrName>
                                        </p:attrNameLst>
                                      </p:cBhvr>
                                      <p:to>
                                        <p:strVal val="visible"/>
                                      </p:to>
                                    </p:set>
                                  </p:childTnLst>
                                  <p:subTnLst>
                                    <p:audio>
                                      <p:cMediaNode>
                                        <p:cTn display="0" masterRel="sameClick">
                                          <p:stCondLst>
                                            <p:cond evt="begin" delay="0">
                                              <p:tn val="123"/>
                                            </p:cond>
                                          </p:stCondLst>
                                          <p:endCondLst>
                                            <p:cond evt="onStopAudio" delay="0">
                                              <p:tgtEl>
                                                <p:sldTgt/>
                                              </p:tgtEl>
                                            </p:cond>
                                          </p:endCondLst>
                                        </p:cTn>
                                        <p:tgtEl>
                                          <p:sndTgt r:embed="rId4" name="projctor.wav"/>
                                        </p:tgtEl>
                                      </p:cMediaNode>
                                    </p:audio>
                                  </p:subTnLst>
                                </p:cTn>
                              </p:par>
                            </p:childTnLst>
                          </p:cTn>
                        </p:par>
                      </p:childTnLst>
                    </p:cTn>
                  </p:par>
                  <p:par>
                    <p:cTn id="125" fill="hold">
                      <p:stCondLst>
                        <p:cond delay="indefinite"/>
                      </p:stCondLst>
                      <p:childTnLst>
                        <p:par>
                          <p:cTn id="126" fill="hold">
                            <p:stCondLst>
                              <p:cond delay="0"/>
                            </p:stCondLst>
                            <p:childTnLst>
                              <p:par>
                                <p:cTn id="127" presetID="4" presetClass="entr" presetSubtype="32" fill="hold" grpId="0" nodeType="clickEffect">
                                  <p:stCondLst>
                                    <p:cond delay="0"/>
                                  </p:stCondLst>
                                  <p:childTnLst>
                                    <p:set>
                                      <p:cBhvr>
                                        <p:cTn id="128" dur="1" fill="hold">
                                          <p:stCondLst>
                                            <p:cond delay="0"/>
                                          </p:stCondLst>
                                        </p:cTn>
                                        <p:tgtEl>
                                          <p:spTgt spid="429124"/>
                                        </p:tgtEl>
                                        <p:attrNameLst>
                                          <p:attrName>style.visibility</p:attrName>
                                        </p:attrNameLst>
                                      </p:cBhvr>
                                      <p:to>
                                        <p:strVal val="visible"/>
                                      </p:to>
                                    </p:set>
                                    <p:animEffect transition="in" filter="box(out)">
                                      <p:cBhvr>
                                        <p:cTn id="129" dur="500"/>
                                        <p:tgtEl>
                                          <p:spTgt spid="429124"/>
                                        </p:tgtEl>
                                      </p:cBhvr>
                                    </p:animEffect>
                                  </p:childTnLst>
                                  <p:subTnLst>
                                    <p:set>
                                      <p:cBhvr override="childStyle">
                                        <p:cTn dur="1" fill="hold" display="0" masterRel="nextClick" afterEffect="1"/>
                                        <p:tgtEl>
                                          <p:spTgt spid="429124"/>
                                        </p:tgtEl>
                                        <p:attrNameLst>
                                          <p:attrName>style.visibility</p:attrName>
                                        </p:attrNameLst>
                                      </p:cBhvr>
                                      <p:to>
                                        <p:strVal val="hidden"/>
                                      </p:to>
                                    </p:set>
                                    <p:audio>
                                      <p:cMediaNode>
                                        <p:cTn display="0" masterRel="sameClick">
                                          <p:stCondLst>
                                            <p:cond evt="begin" delay="0">
                                              <p:tn val="127"/>
                                            </p:cond>
                                          </p:stCondLst>
                                          <p:endCondLst>
                                            <p:cond evt="onStopAudio" delay="0">
                                              <p:tgtEl>
                                                <p:sldTgt/>
                                              </p:tgtEl>
                                            </p:cond>
                                          </p:endCondLst>
                                        </p:cTn>
                                        <p:tgtEl>
                                          <p:sndTgt r:embed="rId2" name="camera.wav"/>
                                        </p:tgtEl>
                                      </p:cMediaNode>
                                    </p:audio>
                                  </p:sub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499"/>
                                          </p:stCondLst>
                                        </p:cTn>
                                        <p:tgtEl>
                                          <p:spTgt spid="429125"/>
                                        </p:tgtEl>
                                        <p:attrNameLst>
                                          <p:attrName>style.visibility</p:attrName>
                                        </p:attrNameLst>
                                      </p:cBhvr>
                                      <p:to>
                                        <p:strVal val="visible"/>
                                      </p:to>
                                    </p:set>
                                  </p:childTnLst>
                                  <p:subTnLst>
                                    <p:audio>
                                      <p:cMediaNode>
                                        <p:cTn display="0" masterRel="sameClick">
                                          <p:stCondLst>
                                            <p:cond evt="begin" delay="0">
                                              <p:tn val="132"/>
                                            </p:cond>
                                          </p:stCondLst>
                                          <p:endCondLst>
                                            <p:cond evt="onStopAudio" delay="0">
                                              <p:tgtEl>
                                                <p:sldTgt/>
                                              </p:tgtEl>
                                            </p:cond>
                                          </p:endCondLst>
                                        </p:cTn>
                                        <p:tgtEl>
                                          <p:sndTgt r:embed="rId3" name="whoosh.wav"/>
                                        </p:tgtEl>
                                      </p:cMediaNode>
                                    </p:audio>
                                  </p:subTnLst>
                                </p:cTn>
                              </p:par>
                            </p:childTnLst>
                          </p:cTn>
                        </p:par>
                      </p:childTnLst>
                    </p:cTn>
                  </p:par>
                  <p:par>
                    <p:cTn id="134" fill="hold">
                      <p:stCondLst>
                        <p:cond delay="indefinite"/>
                      </p:stCondLst>
                      <p:childTnLst>
                        <p:par>
                          <p:cTn id="135" fill="hold">
                            <p:stCondLst>
                              <p:cond delay="0"/>
                            </p:stCondLst>
                            <p:childTnLst>
                              <p:par>
                                <p:cTn id="136" presetID="1" presetClass="entr" presetSubtype="0" fill="hold" grpId="0" nodeType="clickEffect">
                                  <p:stCondLst>
                                    <p:cond delay="0"/>
                                  </p:stCondLst>
                                  <p:childTnLst>
                                    <p:set>
                                      <p:cBhvr>
                                        <p:cTn id="137" dur="1" fill="hold">
                                          <p:stCondLst>
                                            <p:cond delay="499"/>
                                          </p:stCondLst>
                                        </p:cTn>
                                        <p:tgtEl>
                                          <p:spTgt spid="429126"/>
                                        </p:tgtEl>
                                        <p:attrNameLst>
                                          <p:attrName>style.visibility</p:attrName>
                                        </p:attrNameLst>
                                      </p:cBhvr>
                                      <p:to>
                                        <p:strVal val="visible"/>
                                      </p:to>
                                    </p:set>
                                  </p:childTnLst>
                                  <p:subTnLst>
                                    <p:audio>
                                      <p:cMediaNode>
                                        <p:cTn display="0" masterRel="sameClick">
                                          <p:stCondLst>
                                            <p:cond evt="begin" delay="0">
                                              <p:tn val="136"/>
                                            </p:cond>
                                          </p:stCondLst>
                                          <p:endCondLst>
                                            <p:cond evt="onStopAudio" delay="0">
                                              <p:tgtEl>
                                                <p:sldTgt/>
                                              </p:tgtEl>
                                            </p:cond>
                                          </p:endCondLst>
                                        </p:cTn>
                                        <p:tgtEl>
                                          <p:sndTgt r:embed="rId3" name="whoosh.wav"/>
                                        </p:tgtEl>
                                      </p:cMediaNode>
                                    </p:audio>
                                  </p:subTnLst>
                                </p:cTn>
                              </p:par>
                            </p:childTnLst>
                          </p:cTn>
                        </p:par>
                      </p:childTnLst>
                    </p:cTn>
                  </p:par>
                  <p:par>
                    <p:cTn id="138" fill="hold">
                      <p:stCondLst>
                        <p:cond delay="indefinite"/>
                      </p:stCondLst>
                      <p:childTnLst>
                        <p:par>
                          <p:cTn id="139" fill="hold">
                            <p:stCondLst>
                              <p:cond delay="0"/>
                            </p:stCondLst>
                            <p:childTnLst>
                              <p:par>
                                <p:cTn id="140" presetID="4" presetClass="entr" presetSubtype="32" fill="hold" grpId="0" nodeType="clickEffect">
                                  <p:stCondLst>
                                    <p:cond delay="0"/>
                                  </p:stCondLst>
                                  <p:childTnLst>
                                    <p:set>
                                      <p:cBhvr>
                                        <p:cTn id="141" dur="1" fill="hold">
                                          <p:stCondLst>
                                            <p:cond delay="0"/>
                                          </p:stCondLst>
                                        </p:cTn>
                                        <p:tgtEl>
                                          <p:spTgt spid="429127"/>
                                        </p:tgtEl>
                                        <p:attrNameLst>
                                          <p:attrName>style.visibility</p:attrName>
                                        </p:attrNameLst>
                                      </p:cBhvr>
                                      <p:to>
                                        <p:strVal val="visible"/>
                                      </p:to>
                                    </p:set>
                                    <p:animEffect transition="in" filter="box(out)">
                                      <p:cBhvr>
                                        <p:cTn id="142" dur="500"/>
                                        <p:tgtEl>
                                          <p:spTgt spid="429127"/>
                                        </p:tgtEl>
                                      </p:cBhvr>
                                    </p:animEffect>
                                  </p:childTnLst>
                                  <p:subTnLst>
                                    <p:set>
                                      <p:cBhvr override="childStyle">
                                        <p:cTn dur="1" fill="hold" display="0" masterRel="nextClick" afterEffect="1"/>
                                        <p:tgtEl>
                                          <p:spTgt spid="429127"/>
                                        </p:tgtEl>
                                        <p:attrNameLst>
                                          <p:attrName>style.visibility</p:attrName>
                                        </p:attrNameLst>
                                      </p:cBhvr>
                                      <p:to>
                                        <p:strVal val="hidden"/>
                                      </p:to>
                                    </p:set>
                                    <p:audio>
                                      <p:cMediaNode>
                                        <p:cTn display="0" masterRel="sameClick">
                                          <p:stCondLst>
                                            <p:cond evt="begin" delay="0">
                                              <p:tn val="140"/>
                                            </p:cond>
                                          </p:stCondLst>
                                          <p:endCondLst>
                                            <p:cond evt="onStopAudio" delay="0">
                                              <p:tgtEl>
                                                <p:sldTgt/>
                                              </p:tgtEl>
                                            </p:cond>
                                          </p:endCondLst>
                                        </p:cTn>
                                        <p:tgtEl>
                                          <p:sndTgt r:embed="rId2" name="camera.wav"/>
                                        </p:tgtEl>
                                      </p:cMediaNode>
                                    </p:audio>
                                  </p:sub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499"/>
                                          </p:stCondLst>
                                        </p:cTn>
                                        <p:tgtEl>
                                          <p:spTgt spid="429128"/>
                                        </p:tgtEl>
                                        <p:attrNameLst>
                                          <p:attrName>style.visibility</p:attrName>
                                        </p:attrNameLst>
                                      </p:cBhvr>
                                      <p:to>
                                        <p:strVal val="visible"/>
                                      </p:to>
                                    </p:set>
                                  </p:childTnLst>
                                  <p:subTnLst>
                                    <p:set>
                                      <p:cBhvr override="childStyle">
                                        <p:cTn dur="1" fill="hold" display="0" masterRel="nextClick" afterEffect="1"/>
                                        <p:tgtEl>
                                          <p:spTgt spid="429128"/>
                                        </p:tgtEl>
                                        <p:attrNameLst>
                                          <p:attrName>style.visibility</p:attrName>
                                        </p:attrNameLst>
                                      </p:cBhvr>
                                      <p:to>
                                        <p:strVal val="hidden"/>
                                      </p:to>
                                    </p:set>
                                    <p:audio>
                                      <p:cMediaNode>
                                        <p:cTn display="0" masterRel="sameClick">
                                          <p:stCondLst>
                                            <p:cond evt="begin" delay="0">
                                              <p:tn val="145"/>
                                            </p:cond>
                                          </p:stCondLst>
                                          <p:endCondLst>
                                            <p:cond evt="onStopAudio" delay="0">
                                              <p:tgtEl>
                                                <p:sldTgt/>
                                              </p:tgtEl>
                                            </p:cond>
                                          </p:endCondLst>
                                        </p:cTn>
                                        <p:tgtEl>
                                          <p:sndTgt r:embed="rId4" name="projctor.wav"/>
                                        </p:tgtEl>
                                      </p:cMediaNode>
                                    </p:audio>
                                  </p:subTnLst>
                                </p:cTn>
                              </p:par>
                            </p:childTnLst>
                          </p:cTn>
                        </p:par>
                      </p:childTnLst>
                    </p:cTn>
                  </p:par>
                  <p:par>
                    <p:cTn id="147" fill="hold">
                      <p:stCondLst>
                        <p:cond delay="indefinite"/>
                      </p:stCondLst>
                      <p:childTnLst>
                        <p:par>
                          <p:cTn id="148" fill="hold">
                            <p:stCondLst>
                              <p:cond delay="0"/>
                            </p:stCondLst>
                            <p:childTnLst>
                              <p:par>
                                <p:cTn id="149" presetID="4" presetClass="entr" presetSubtype="32" fill="hold" grpId="0" nodeType="clickEffect">
                                  <p:stCondLst>
                                    <p:cond delay="0"/>
                                  </p:stCondLst>
                                  <p:childTnLst>
                                    <p:set>
                                      <p:cBhvr>
                                        <p:cTn id="150" dur="1" fill="hold">
                                          <p:stCondLst>
                                            <p:cond delay="0"/>
                                          </p:stCondLst>
                                        </p:cTn>
                                        <p:tgtEl>
                                          <p:spTgt spid="429130"/>
                                        </p:tgtEl>
                                        <p:attrNameLst>
                                          <p:attrName>style.visibility</p:attrName>
                                        </p:attrNameLst>
                                      </p:cBhvr>
                                      <p:to>
                                        <p:strVal val="visible"/>
                                      </p:to>
                                    </p:set>
                                    <p:animEffect transition="in" filter="box(out)">
                                      <p:cBhvr>
                                        <p:cTn id="151" dur="500"/>
                                        <p:tgtEl>
                                          <p:spTgt spid="429130"/>
                                        </p:tgtEl>
                                      </p:cBhvr>
                                    </p:animEffect>
                                  </p:childTnLst>
                                  <p:subTnLst>
                                    <p:set>
                                      <p:cBhvr override="childStyle">
                                        <p:cTn dur="1" fill="hold" display="0" masterRel="nextClick" afterEffect="1"/>
                                        <p:tgtEl>
                                          <p:spTgt spid="429130"/>
                                        </p:tgtEl>
                                        <p:attrNameLst>
                                          <p:attrName>style.visibility</p:attrName>
                                        </p:attrNameLst>
                                      </p:cBhvr>
                                      <p:to>
                                        <p:strVal val="hidden"/>
                                      </p:to>
                                    </p:set>
                                    <p:audio>
                                      <p:cMediaNode>
                                        <p:cTn display="0" masterRel="sameClick">
                                          <p:stCondLst>
                                            <p:cond evt="begin" delay="0">
                                              <p:tn val="149"/>
                                            </p:cond>
                                          </p:stCondLst>
                                          <p:endCondLst>
                                            <p:cond evt="onStopAudio" delay="0">
                                              <p:tgtEl>
                                                <p:sldTgt/>
                                              </p:tgtEl>
                                            </p:cond>
                                          </p:endCondLst>
                                        </p:cTn>
                                        <p:tgtEl>
                                          <p:sndTgt r:embed="rId2" name="camera.wav"/>
                                        </p:tgtEl>
                                      </p:cMediaNode>
                                    </p:audio>
                                  </p:sub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499"/>
                                          </p:stCondLst>
                                        </p:cTn>
                                        <p:tgtEl>
                                          <p:spTgt spid="429129"/>
                                        </p:tgtEl>
                                        <p:attrNameLst>
                                          <p:attrName>style.visibility</p:attrName>
                                        </p:attrNameLst>
                                      </p:cBhvr>
                                      <p:to>
                                        <p:strVal val="visible"/>
                                      </p:to>
                                    </p:set>
                                  </p:childTnLst>
                                  <p:subTnLst>
                                    <p:audio>
                                      <p:cMediaNode>
                                        <p:cTn display="0" masterRel="sameClick">
                                          <p:stCondLst>
                                            <p:cond evt="begin" delay="0">
                                              <p:tn val="154"/>
                                            </p:cond>
                                          </p:stCondLst>
                                          <p:endCondLst>
                                            <p:cond evt="onStopAudio" delay="0">
                                              <p:tgtEl>
                                                <p:sldTgt/>
                                              </p:tgtEl>
                                            </p:cond>
                                          </p:endCondLst>
                                        </p:cTn>
                                        <p:tgtEl>
                                          <p:sndTgt r:embed="rId4" name="projctor.wav"/>
                                        </p:tgtEl>
                                      </p:cMediaNode>
                                    </p:audio>
                                  </p:subTnLst>
                                </p:cTn>
                              </p:par>
                            </p:childTnLst>
                          </p:cTn>
                        </p:par>
                      </p:childTnLst>
                    </p:cTn>
                  </p:par>
                  <p:par>
                    <p:cTn id="156" fill="hold">
                      <p:stCondLst>
                        <p:cond delay="indefinite"/>
                      </p:stCondLst>
                      <p:childTnLst>
                        <p:par>
                          <p:cTn id="157" fill="hold">
                            <p:stCondLst>
                              <p:cond delay="0"/>
                            </p:stCondLst>
                            <p:childTnLst>
                              <p:par>
                                <p:cTn id="158" presetID="4" presetClass="entr" presetSubtype="32" fill="hold" grpId="0" nodeType="clickEffect">
                                  <p:stCondLst>
                                    <p:cond delay="0"/>
                                  </p:stCondLst>
                                  <p:childTnLst>
                                    <p:set>
                                      <p:cBhvr>
                                        <p:cTn id="159" dur="1" fill="hold">
                                          <p:stCondLst>
                                            <p:cond delay="0"/>
                                          </p:stCondLst>
                                        </p:cTn>
                                        <p:tgtEl>
                                          <p:spTgt spid="429131"/>
                                        </p:tgtEl>
                                        <p:attrNameLst>
                                          <p:attrName>style.visibility</p:attrName>
                                        </p:attrNameLst>
                                      </p:cBhvr>
                                      <p:to>
                                        <p:strVal val="visible"/>
                                      </p:to>
                                    </p:set>
                                    <p:animEffect transition="in" filter="box(out)">
                                      <p:cBhvr>
                                        <p:cTn id="160" dur="500"/>
                                        <p:tgtEl>
                                          <p:spTgt spid="429131"/>
                                        </p:tgtEl>
                                      </p:cBhvr>
                                    </p:animEffect>
                                  </p:childTnLst>
                                  <p:subTnLst>
                                    <p:set>
                                      <p:cBhvr override="childStyle">
                                        <p:cTn dur="1" fill="hold" display="0" masterRel="nextClick" afterEffect="1"/>
                                        <p:tgtEl>
                                          <p:spTgt spid="429131"/>
                                        </p:tgtEl>
                                        <p:attrNameLst>
                                          <p:attrName>style.visibility</p:attrName>
                                        </p:attrNameLst>
                                      </p:cBhvr>
                                      <p:to>
                                        <p:strVal val="hidden"/>
                                      </p:to>
                                    </p:set>
                                    <p:audio>
                                      <p:cMediaNode>
                                        <p:cTn display="0" masterRel="sameClick">
                                          <p:stCondLst>
                                            <p:cond evt="begin" delay="0">
                                              <p:tn val="158"/>
                                            </p:cond>
                                          </p:stCondLst>
                                          <p:endCondLst>
                                            <p:cond evt="onStopAudio" delay="0">
                                              <p:tgtEl>
                                                <p:sldTgt/>
                                              </p:tgtEl>
                                            </p:cond>
                                          </p:endCondLst>
                                        </p:cTn>
                                        <p:tgtEl>
                                          <p:sndTgt r:embed="rId2" name="camera.wav"/>
                                        </p:tgtEl>
                                      </p:cMediaNode>
                                    </p:audio>
                                  </p:sub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499"/>
                                          </p:stCondLst>
                                        </p:cTn>
                                        <p:tgtEl>
                                          <p:spTgt spid="429132"/>
                                        </p:tgtEl>
                                        <p:attrNameLst>
                                          <p:attrName>style.visibility</p:attrName>
                                        </p:attrNameLst>
                                      </p:cBhvr>
                                      <p:to>
                                        <p:strVal val="visible"/>
                                      </p:to>
                                    </p:set>
                                  </p:childTnLst>
                                  <p:subTnLst>
                                    <p:audio>
                                      <p:cMediaNode>
                                        <p:cTn display="0" masterRel="sameClick">
                                          <p:stCondLst>
                                            <p:cond evt="begin" delay="0">
                                              <p:tn val="163"/>
                                            </p:cond>
                                          </p:stCondLst>
                                          <p:endCondLst>
                                            <p:cond evt="onStopAudio" delay="0">
                                              <p:tgtEl>
                                                <p:sldTgt/>
                                              </p:tgtEl>
                                            </p:cond>
                                          </p:endCondLst>
                                        </p:cTn>
                                        <p:tgtEl>
                                          <p:sndTgt r:embed="rId4" name="projctor.wav"/>
                                        </p:tgtEl>
                                      </p:cMediaNode>
                                    </p:audio>
                                  </p:sub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499"/>
                                          </p:stCondLst>
                                        </p:cTn>
                                        <p:tgtEl>
                                          <p:spTgt spid="429133"/>
                                        </p:tgtEl>
                                        <p:attrNameLst>
                                          <p:attrName>style.visibility</p:attrName>
                                        </p:attrNameLst>
                                      </p:cBhvr>
                                      <p:to>
                                        <p:strVal val="visible"/>
                                      </p:to>
                                    </p:set>
                                  </p:childTnLst>
                                  <p:subTnLst>
                                    <p:audio>
                                      <p:cMediaNode>
                                        <p:cTn display="0" masterRel="sameClick">
                                          <p:stCondLst>
                                            <p:cond evt="begin" delay="0">
                                              <p:tn val="167"/>
                                            </p:cond>
                                          </p:stCondLst>
                                          <p:endCondLst>
                                            <p:cond evt="onStopAudio" delay="0">
                                              <p:tgtEl>
                                                <p:sldTgt/>
                                              </p:tgtEl>
                                            </p:cond>
                                          </p:endCondLst>
                                        </p:cTn>
                                        <p:tgtEl>
                                          <p:sndTgt r:embed="rId4" name="projctor.wav"/>
                                        </p:tgtEl>
                                      </p:cMediaNode>
                                    </p:audio>
                                  </p:subTnLst>
                                </p:cTn>
                              </p:par>
                            </p:childTnLst>
                          </p:cTn>
                        </p:par>
                      </p:childTnLst>
                    </p:cTn>
                  </p:par>
                  <p:par>
                    <p:cTn id="169" fill="hold">
                      <p:stCondLst>
                        <p:cond delay="indefinite"/>
                      </p:stCondLst>
                      <p:childTnLst>
                        <p:par>
                          <p:cTn id="170" fill="hold">
                            <p:stCondLst>
                              <p:cond delay="0"/>
                            </p:stCondLst>
                            <p:childTnLst>
                              <p:par>
                                <p:cTn id="171" presetID="4" presetClass="entr" presetSubtype="32" fill="hold" grpId="0" nodeType="clickEffect">
                                  <p:stCondLst>
                                    <p:cond delay="0"/>
                                  </p:stCondLst>
                                  <p:childTnLst>
                                    <p:set>
                                      <p:cBhvr>
                                        <p:cTn id="172" dur="1" fill="hold">
                                          <p:stCondLst>
                                            <p:cond delay="0"/>
                                          </p:stCondLst>
                                        </p:cTn>
                                        <p:tgtEl>
                                          <p:spTgt spid="429134"/>
                                        </p:tgtEl>
                                        <p:attrNameLst>
                                          <p:attrName>style.visibility</p:attrName>
                                        </p:attrNameLst>
                                      </p:cBhvr>
                                      <p:to>
                                        <p:strVal val="visible"/>
                                      </p:to>
                                    </p:set>
                                    <p:animEffect transition="in" filter="box(out)">
                                      <p:cBhvr>
                                        <p:cTn id="173" dur="500"/>
                                        <p:tgtEl>
                                          <p:spTgt spid="429134"/>
                                        </p:tgtEl>
                                      </p:cBhvr>
                                    </p:animEffect>
                                  </p:childTnLst>
                                  <p:subTnLst>
                                    <p:set>
                                      <p:cBhvr override="childStyle">
                                        <p:cTn dur="1" fill="hold" display="0" masterRel="nextClick" afterEffect="1"/>
                                        <p:tgtEl>
                                          <p:spTgt spid="429134"/>
                                        </p:tgtEl>
                                        <p:attrNameLst>
                                          <p:attrName>style.visibility</p:attrName>
                                        </p:attrNameLst>
                                      </p:cBhvr>
                                      <p:to>
                                        <p:strVal val="hidden"/>
                                      </p:to>
                                    </p:set>
                                    <p:audio>
                                      <p:cMediaNode>
                                        <p:cTn display="0" masterRel="sameClick">
                                          <p:stCondLst>
                                            <p:cond evt="begin" delay="0">
                                              <p:tn val="171"/>
                                            </p:cond>
                                          </p:stCondLst>
                                          <p:endCondLst>
                                            <p:cond evt="onStopAudio" delay="0">
                                              <p:tgtEl>
                                                <p:sldTgt/>
                                              </p:tgtEl>
                                            </p:cond>
                                          </p:endCondLst>
                                        </p:cTn>
                                        <p:tgtEl>
                                          <p:sndTgt r:embed="rId2" name="camera.wav"/>
                                        </p:tgtEl>
                                      </p:cMediaNode>
                                    </p:audio>
                                  </p:subTnLst>
                                </p:cTn>
                              </p:par>
                            </p:childTnLst>
                          </p:cTn>
                        </p:par>
                      </p:childTnLst>
                    </p:cTn>
                  </p:par>
                  <p:par>
                    <p:cTn id="174" fill="hold">
                      <p:stCondLst>
                        <p:cond delay="indefinite"/>
                      </p:stCondLst>
                      <p:childTnLst>
                        <p:par>
                          <p:cTn id="175" fill="hold">
                            <p:stCondLst>
                              <p:cond delay="0"/>
                            </p:stCondLst>
                            <p:childTnLst>
                              <p:par>
                                <p:cTn id="176" presetID="4" presetClass="entr" presetSubtype="32" fill="hold" grpId="0" nodeType="clickEffect">
                                  <p:stCondLst>
                                    <p:cond delay="0"/>
                                  </p:stCondLst>
                                  <p:childTnLst>
                                    <p:set>
                                      <p:cBhvr>
                                        <p:cTn id="177" dur="1" fill="hold">
                                          <p:stCondLst>
                                            <p:cond delay="0"/>
                                          </p:stCondLst>
                                        </p:cTn>
                                        <p:tgtEl>
                                          <p:spTgt spid="429135"/>
                                        </p:tgtEl>
                                        <p:attrNameLst>
                                          <p:attrName>style.visibility</p:attrName>
                                        </p:attrNameLst>
                                      </p:cBhvr>
                                      <p:to>
                                        <p:strVal val="visible"/>
                                      </p:to>
                                    </p:set>
                                    <p:animEffect transition="in" filter="box(out)">
                                      <p:cBhvr>
                                        <p:cTn id="178" dur="500"/>
                                        <p:tgtEl>
                                          <p:spTgt spid="429135"/>
                                        </p:tgtEl>
                                      </p:cBhvr>
                                    </p:animEffect>
                                  </p:childTnLst>
                                  <p:subTnLst>
                                    <p:audio>
                                      <p:cMediaNode>
                                        <p:cTn display="0" masterRel="sameClick">
                                          <p:stCondLst>
                                            <p:cond evt="begin" delay="0">
                                              <p:tn val="176"/>
                                            </p:cond>
                                          </p:stCondLst>
                                          <p:endCondLst>
                                            <p:cond evt="onStopAudio" delay="0">
                                              <p:tgtEl>
                                                <p:sldTgt/>
                                              </p:tgtEl>
                                            </p:cond>
                                          </p:endCondLst>
                                        </p:cTn>
                                        <p:tgtEl>
                                          <p:sndTgt r:embed="rId5" name="type.wav"/>
                                        </p:tgtEl>
                                      </p:cMediaNode>
                                    </p:audio>
                                  </p:subTnLst>
                                </p:cTn>
                              </p:par>
                            </p:childTnLst>
                          </p:cTn>
                        </p:par>
                      </p:childTnLst>
                    </p:cTn>
                  </p:par>
                  <p:par>
                    <p:cTn id="179" fill="hold">
                      <p:stCondLst>
                        <p:cond delay="indefinite"/>
                      </p:stCondLst>
                      <p:childTnLst>
                        <p:par>
                          <p:cTn id="180" fill="hold">
                            <p:stCondLst>
                              <p:cond delay="0"/>
                            </p:stCondLst>
                            <p:childTnLst>
                              <p:par>
                                <p:cTn id="181" presetID="4" presetClass="entr" presetSubtype="32" fill="hold" grpId="0" nodeType="clickEffect">
                                  <p:stCondLst>
                                    <p:cond delay="0"/>
                                  </p:stCondLst>
                                  <p:childTnLst>
                                    <p:set>
                                      <p:cBhvr>
                                        <p:cTn id="182" dur="1" fill="hold">
                                          <p:stCondLst>
                                            <p:cond delay="0"/>
                                          </p:stCondLst>
                                        </p:cTn>
                                        <p:tgtEl>
                                          <p:spTgt spid="429136"/>
                                        </p:tgtEl>
                                        <p:attrNameLst>
                                          <p:attrName>style.visibility</p:attrName>
                                        </p:attrNameLst>
                                      </p:cBhvr>
                                      <p:to>
                                        <p:strVal val="visible"/>
                                      </p:to>
                                    </p:set>
                                    <p:animEffect transition="in" filter="box(out)">
                                      <p:cBhvr>
                                        <p:cTn id="183" dur="500"/>
                                        <p:tgtEl>
                                          <p:spTgt spid="429136"/>
                                        </p:tgtEl>
                                      </p:cBhvr>
                                    </p:animEffect>
                                  </p:childTnLst>
                                  <p:subTnLst>
                                    <p:set>
                                      <p:cBhvr override="childStyle">
                                        <p:cTn dur="1" fill="hold" display="0" masterRel="nextClick" afterEffect="1"/>
                                        <p:tgtEl>
                                          <p:spTgt spid="429136"/>
                                        </p:tgtEl>
                                        <p:attrNameLst>
                                          <p:attrName>style.visibility</p:attrName>
                                        </p:attrNameLst>
                                      </p:cBhvr>
                                      <p:to>
                                        <p:strVal val="hidden"/>
                                      </p:to>
                                    </p:set>
                                    <p:audio>
                                      <p:cMediaNode>
                                        <p:cTn display="0" masterRel="sameClick">
                                          <p:stCondLst>
                                            <p:cond evt="begin" delay="0">
                                              <p:tn val="181"/>
                                            </p:cond>
                                          </p:stCondLst>
                                          <p:endCondLst>
                                            <p:cond evt="onStopAudio" delay="0">
                                              <p:tgtEl>
                                                <p:sldTgt/>
                                              </p:tgtEl>
                                            </p:cond>
                                          </p:endCondLst>
                                        </p:cTn>
                                        <p:tgtEl>
                                          <p:sndTgt r:embed="rId2" name="camera.wav"/>
                                        </p:tgtEl>
                                      </p:cMediaNode>
                                    </p:audio>
                                  </p:sub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499"/>
                                          </p:stCondLst>
                                        </p:cTn>
                                        <p:tgtEl>
                                          <p:spTgt spid="429137"/>
                                        </p:tgtEl>
                                        <p:attrNameLst>
                                          <p:attrName>style.visibility</p:attrName>
                                        </p:attrNameLst>
                                      </p:cBhvr>
                                      <p:to>
                                        <p:strVal val="visible"/>
                                      </p:to>
                                    </p:set>
                                  </p:childTnLst>
                                  <p:subTnLst>
                                    <p:audio>
                                      <p:cMediaNode>
                                        <p:cTn display="0" masterRel="sameClick">
                                          <p:stCondLst>
                                            <p:cond evt="begin" delay="0">
                                              <p:tn val="186"/>
                                            </p:cond>
                                          </p:stCondLst>
                                          <p:endCondLst>
                                            <p:cond evt="onStopAudio" delay="0">
                                              <p:tgtEl>
                                                <p:sldTgt/>
                                              </p:tgtEl>
                                            </p:cond>
                                          </p:endCondLst>
                                        </p:cTn>
                                        <p:tgtEl>
                                          <p:sndTgt r:embed="rId4" name="projctor.wav"/>
                                        </p:tgtEl>
                                      </p:cMediaNode>
                                    </p:audio>
                                  </p:sub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499"/>
                                          </p:stCondLst>
                                        </p:cTn>
                                        <p:tgtEl>
                                          <p:spTgt spid="429138"/>
                                        </p:tgtEl>
                                        <p:attrNameLst>
                                          <p:attrName>style.visibility</p:attrName>
                                        </p:attrNameLst>
                                      </p:cBhvr>
                                      <p:to>
                                        <p:strVal val="visible"/>
                                      </p:to>
                                    </p:set>
                                  </p:childTnLst>
                                  <p:subTnLst>
                                    <p:audio>
                                      <p:cMediaNode>
                                        <p:cTn display="0" masterRel="sameClick">
                                          <p:stCondLst>
                                            <p:cond evt="begin" delay="0">
                                              <p:tn val="190"/>
                                            </p:cond>
                                          </p:stCondLst>
                                          <p:endCondLst>
                                            <p:cond evt="onStopAudio" delay="0">
                                              <p:tgtEl>
                                                <p:sldTgt/>
                                              </p:tgtEl>
                                            </p:cond>
                                          </p:endCondLst>
                                        </p:cTn>
                                        <p:tgtEl>
                                          <p:sndTgt r:embed="rId4" name="projctor.wav"/>
                                        </p:tgtEl>
                                      </p:cMediaNode>
                                    </p:audio>
                                  </p:subTnLst>
                                </p:cTn>
                              </p:par>
                            </p:childTnLst>
                          </p:cTn>
                        </p:par>
                      </p:childTnLst>
                    </p:cTn>
                  </p:par>
                  <p:par>
                    <p:cTn id="192" fill="hold">
                      <p:stCondLst>
                        <p:cond delay="indefinite"/>
                      </p:stCondLst>
                      <p:childTnLst>
                        <p:par>
                          <p:cTn id="193" fill="hold">
                            <p:stCondLst>
                              <p:cond delay="0"/>
                            </p:stCondLst>
                            <p:childTnLst>
                              <p:par>
                                <p:cTn id="194" presetID="4" presetClass="entr" presetSubtype="32" fill="hold" grpId="0" nodeType="clickEffect">
                                  <p:stCondLst>
                                    <p:cond delay="0"/>
                                  </p:stCondLst>
                                  <p:childTnLst>
                                    <p:set>
                                      <p:cBhvr>
                                        <p:cTn id="195" dur="1" fill="hold">
                                          <p:stCondLst>
                                            <p:cond delay="0"/>
                                          </p:stCondLst>
                                        </p:cTn>
                                        <p:tgtEl>
                                          <p:spTgt spid="429139"/>
                                        </p:tgtEl>
                                        <p:attrNameLst>
                                          <p:attrName>style.visibility</p:attrName>
                                        </p:attrNameLst>
                                      </p:cBhvr>
                                      <p:to>
                                        <p:strVal val="visible"/>
                                      </p:to>
                                    </p:set>
                                    <p:animEffect transition="in" filter="box(out)">
                                      <p:cBhvr>
                                        <p:cTn id="196" dur="500"/>
                                        <p:tgtEl>
                                          <p:spTgt spid="429139"/>
                                        </p:tgtEl>
                                      </p:cBhvr>
                                    </p:animEffect>
                                  </p:childTnLst>
                                  <p:subTnLst>
                                    <p:audio>
                                      <p:cMediaNode>
                                        <p:cTn display="0" masterRel="sameClick">
                                          <p:stCondLst>
                                            <p:cond evt="begin" delay="0">
                                              <p:tn val="194"/>
                                            </p:cond>
                                          </p:stCondLst>
                                          <p:endCondLst>
                                            <p:cond evt="onStopAudio" delay="0">
                                              <p:tgtEl>
                                                <p:sldTgt/>
                                              </p:tgtEl>
                                            </p:cond>
                                          </p:endCondLst>
                                        </p:cTn>
                                        <p:tgtEl>
                                          <p:sndTgt r:embed="rId5" name="type.wav"/>
                                        </p:tgtEl>
                                      </p:cMediaNode>
                                    </p:audio>
                                  </p:subTnLst>
                                </p:cTn>
                              </p:par>
                            </p:childTnLst>
                          </p:cTn>
                        </p:par>
                      </p:childTnLst>
                    </p:cTn>
                  </p:par>
                  <p:par>
                    <p:cTn id="197" fill="hold">
                      <p:stCondLst>
                        <p:cond delay="indefinite"/>
                      </p:stCondLst>
                      <p:childTnLst>
                        <p:par>
                          <p:cTn id="198" fill="hold">
                            <p:stCondLst>
                              <p:cond delay="0"/>
                            </p:stCondLst>
                            <p:childTnLst>
                              <p:par>
                                <p:cTn id="199" presetID="4" presetClass="entr" presetSubtype="32" fill="hold" grpId="0" nodeType="clickEffect">
                                  <p:stCondLst>
                                    <p:cond delay="0"/>
                                  </p:stCondLst>
                                  <p:childTnLst>
                                    <p:set>
                                      <p:cBhvr>
                                        <p:cTn id="200" dur="1" fill="hold">
                                          <p:stCondLst>
                                            <p:cond delay="0"/>
                                          </p:stCondLst>
                                        </p:cTn>
                                        <p:tgtEl>
                                          <p:spTgt spid="429140"/>
                                        </p:tgtEl>
                                        <p:attrNameLst>
                                          <p:attrName>style.visibility</p:attrName>
                                        </p:attrNameLst>
                                      </p:cBhvr>
                                      <p:to>
                                        <p:strVal val="visible"/>
                                      </p:to>
                                    </p:set>
                                    <p:animEffect transition="in" filter="box(out)">
                                      <p:cBhvr>
                                        <p:cTn id="201" dur="500"/>
                                        <p:tgtEl>
                                          <p:spTgt spid="429140"/>
                                        </p:tgtEl>
                                      </p:cBhvr>
                                    </p:animEffect>
                                  </p:childTnLst>
                                  <p:subTnLst>
                                    <p:audio>
                                      <p:cMediaNode>
                                        <p:cTn display="0" masterRel="sameClick">
                                          <p:stCondLst>
                                            <p:cond evt="begin" delay="0">
                                              <p:tn val="199"/>
                                            </p:cond>
                                          </p:stCondLst>
                                          <p:endCondLst>
                                            <p:cond evt="onStopAudio" delay="0">
                                              <p:tgtEl>
                                                <p:sldTgt/>
                                              </p:tgtEl>
                                            </p:cond>
                                          </p:endCondLst>
                                        </p:cTn>
                                        <p:tgtEl>
                                          <p:sndTgt r:embed="rId5" name="type.wav"/>
                                        </p:tgtEl>
                                      </p:cMediaNode>
                                    </p:audio>
                                  </p:subTnLst>
                                </p:cTn>
                              </p:par>
                            </p:childTnLst>
                          </p:cTn>
                        </p:par>
                      </p:childTnLst>
                    </p:cTn>
                  </p:par>
                  <p:par>
                    <p:cTn id="202" fill="hold">
                      <p:stCondLst>
                        <p:cond delay="indefinite"/>
                      </p:stCondLst>
                      <p:childTnLst>
                        <p:par>
                          <p:cTn id="203" fill="hold">
                            <p:stCondLst>
                              <p:cond delay="0"/>
                            </p:stCondLst>
                            <p:childTnLst>
                              <p:par>
                                <p:cTn id="204" presetID="4" presetClass="entr" presetSubtype="32" fill="hold" grpId="0" nodeType="clickEffect">
                                  <p:stCondLst>
                                    <p:cond delay="0"/>
                                  </p:stCondLst>
                                  <p:childTnLst>
                                    <p:set>
                                      <p:cBhvr>
                                        <p:cTn id="205" dur="1" fill="hold">
                                          <p:stCondLst>
                                            <p:cond delay="0"/>
                                          </p:stCondLst>
                                        </p:cTn>
                                        <p:tgtEl>
                                          <p:spTgt spid="429141">
                                            <p:txEl>
                                              <p:pRg st="0" end="0"/>
                                            </p:txEl>
                                          </p:spTgt>
                                        </p:tgtEl>
                                        <p:attrNameLst>
                                          <p:attrName>style.visibility</p:attrName>
                                        </p:attrNameLst>
                                      </p:cBhvr>
                                      <p:to>
                                        <p:strVal val="visible"/>
                                      </p:to>
                                    </p:set>
                                    <p:animEffect transition="in" filter="box(out)">
                                      <p:cBhvr>
                                        <p:cTn id="206" dur="500"/>
                                        <p:tgtEl>
                                          <p:spTgt spid="429141">
                                            <p:txEl>
                                              <p:pRg st="0" end="0"/>
                                            </p:txEl>
                                          </p:spTgt>
                                        </p:tgtEl>
                                      </p:cBhvr>
                                    </p:animEffect>
                                  </p:childTnLst>
                                  <p:subTnLst>
                                    <p:audio>
                                      <p:cMediaNode>
                                        <p:cTn display="0" masterRel="sameClick">
                                          <p:stCondLst>
                                            <p:cond evt="begin" delay="0">
                                              <p:tn val="204"/>
                                            </p:cond>
                                          </p:stCondLst>
                                          <p:endCondLst>
                                            <p:cond evt="onStopAudio" delay="0">
                                              <p:tgtEl>
                                                <p:sldTgt/>
                                              </p:tgtEl>
                                            </p:cond>
                                          </p:endCondLst>
                                        </p:cTn>
                                        <p:tgtEl>
                                          <p:sndTgt r:embed="rId5" name="type.wav"/>
                                        </p:tgtEl>
                                      </p:cMediaNode>
                                    </p:audio>
                                  </p:subTnLst>
                                </p:cTn>
                              </p:par>
                            </p:childTnLst>
                          </p:cTn>
                        </p:par>
                      </p:childTnLst>
                    </p:cTn>
                  </p:par>
                  <p:par>
                    <p:cTn id="207" fill="hold">
                      <p:stCondLst>
                        <p:cond delay="indefinite"/>
                      </p:stCondLst>
                      <p:childTnLst>
                        <p:par>
                          <p:cTn id="208" fill="hold">
                            <p:stCondLst>
                              <p:cond delay="0"/>
                            </p:stCondLst>
                            <p:childTnLst>
                              <p:par>
                                <p:cTn id="209" presetID="4" presetClass="entr" presetSubtype="32" fill="hold" grpId="0" nodeType="clickEffect">
                                  <p:stCondLst>
                                    <p:cond delay="0"/>
                                  </p:stCondLst>
                                  <p:childTnLst>
                                    <p:set>
                                      <p:cBhvr>
                                        <p:cTn id="210" dur="1" fill="hold">
                                          <p:stCondLst>
                                            <p:cond delay="0"/>
                                          </p:stCondLst>
                                        </p:cTn>
                                        <p:tgtEl>
                                          <p:spTgt spid="429141">
                                            <p:txEl>
                                              <p:pRg st="1" end="1"/>
                                            </p:txEl>
                                          </p:spTgt>
                                        </p:tgtEl>
                                        <p:attrNameLst>
                                          <p:attrName>style.visibility</p:attrName>
                                        </p:attrNameLst>
                                      </p:cBhvr>
                                      <p:to>
                                        <p:strVal val="visible"/>
                                      </p:to>
                                    </p:set>
                                    <p:animEffect transition="in" filter="box(out)">
                                      <p:cBhvr>
                                        <p:cTn id="211" dur="500"/>
                                        <p:tgtEl>
                                          <p:spTgt spid="429141">
                                            <p:txEl>
                                              <p:pRg st="1" end="1"/>
                                            </p:txEl>
                                          </p:spTgt>
                                        </p:tgtEl>
                                      </p:cBhvr>
                                    </p:animEffect>
                                  </p:childTnLst>
                                  <p:subTnLst>
                                    <p:audio>
                                      <p:cMediaNode>
                                        <p:cTn display="0" masterRel="sameClick">
                                          <p:stCondLst>
                                            <p:cond evt="begin" delay="0">
                                              <p:tn val="209"/>
                                            </p:cond>
                                          </p:stCondLst>
                                          <p:endCondLst>
                                            <p:cond evt="onStopAudio" delay="0">
                                              <p:tgtEl>
                                                <p:sldTgt/>
                                              </p:tgtEl>
                                            </p:cond>
                                          </p:endCondLst>
                                        </p:cTn>
                                        <p:tgtEl>
                                          <p:sndTgt r:embed="rId5" name="type.wav"/>
                                        </p:tgtEl>
                                      </p:cMediaNode>
                                    </p:audio>
                                  </p:subTnLst>
                                </p:cTn>
                              </p:par>
                            </p:childTnLst>
                          </p:cTn>
                        </p:par>
                      </p:childTnLst>
                    </p:cTn>
                  </p:par>
                  <p:par>
                    <p:cTn id="212" fill="hold">
                      <p:stCondLst>
                        <p:cond delay="indefinite"/>
                      </p:stCondLst>
                      <p:childTnLst>
                        <p:par>
                          <p:cTn id="213" fill="hold">
                            <p:stCondLst>
                              <p:cond delay="0"/>
                            </p:stCondLst>
                            <p:childTnLst>
                              <p:par>
                                <p:cTn id="214" presetID="4" presetClass="entr" presetSubtype="32" fill="hold" grpId="0" nodeType="clickEffect">
                                  <p:stCondLst>
                                    <p:cond delay="0"/>
                                  </p:stCondLst>
                                  <p:childTnLst>
                                    <p:set>
                                      <p:cBhvr>
                                        <p:cTn id="215" dur="1" fill="hold">
                                          <p:stCondLst>
                                            <p:cond delay="0"/>
                                          </p:stCondLst>
                                        </p:cTn>
                                        <p:tgtEl>
                                          <p:spTgt spid="429141">
                                            <p:txEl>
                                              <p:pRg st="2" end="2"/>
                                            </p:txEl>
                                          </p:spTgt>
                                        </p:tgtEl>
                                        <p:attrNameLst>
                                          <p:attrName>style.visibility</p:attrName>
                                        </p:attrNameLst>
                                      </p:cBhvr>
                                      <p:to>
                                        <p:strVal val="visible"/>
                                      </p:to>
                                    </p:set>
                                    <p:animEffect transition="in" filter="box(out)">
                                      <p:cBhvr>
                                        <p:cTn id="216" dur="500"/>
                                        <p:tgtEl>
                                          <p:spTgt spid="429141">
                                            <p:txEl>
                                              <p:pRg st="2" end="2"/>
                                            </p:txEl>
                                          </p:spTgt>
                                        </p:tgtEl>
                                      </p:cBhvr>
                                    </p:animEffect>
                                  </p:childTnLst>
                                  <p:subTnLst>
                                    <p:audio>
                                      <p:cMediaNode>
                                        <p:cTn display="0" masterRel="sameClick">
                                          <p:stCondLst>
                                            <p:cond evt="begin" delay="0">
                                              <p:tn val="214"/>
                                            </p:cond>
                                          </p:stCondLst>
                                          <p:endCondLst>
                                            <p:cond evt="onStopAudio" delay="0">
                                              <p:tgtEl>
                                                <p:sldTgt/>
                                              </p:tgtEl>
                                            </p:cond>
                                          </p:endCondLst>
                                        </p:cTn>
                                        <p:tgtEl>
                                          <p:sndTgt r:embed="rId5"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59" grpId="0"/>
      <p:bldP spid="429102" grpId="0" animBg="1"/>
      <p:bldP spid="429103" grpId="0"/>
      <p:bldP spid="429104" grpId="0"/>
      <p:bldP spid="429105" grpId="0"/>
      <p:bldP spid="429106" grpId="0"/>
      <p:bldP spid="429107" grpId="0"/>
      <p:bldP spid="429108" grpId="0" animBg="1"/>
      <p:bldP spid="429109" grpId="0" animBg="1"/>
      <p:bldP spid="429110" grpId="0" animBg="1"/>
      <p:bldP spid="429111" grpId="0" animBg="1"/>
      <p:bldP spid="429112" grpId="0" animBg="1"/>
      <p:bldP spid="429113" grpId="0" animBg="1"/>
      <p:bldP spid="429114" grpId="0"/>
      <p:bldP spid="429116" grpId="0" animBg="1"/>
      <p:bldP spid="429117" grpId="0"/>
      <p:bldP spid="429118" grpId="0"/>
      <p:bldP spid="429119" grpId="0"/>
      <p:bldP spid="429120" grpId="0"/>
      <p:bldP spid="429122" grpId="0" animBg="1"/>
      <p:bldP spid="429123" grpId="0" animBg="1"/>
      <p:bldP spid="429124" grpId="0" animBg="1"/>
      <p:bldP spid="429125" grpId="0"/>
      <p:bldP spid="429126" grpId="0"/>
      <p:bldP spid="429127" grpId="0" animBg="1"/>
      <p:bldP spid="429129" grpId="0" animBg="1"/>
      <p:bldP spid="429130" grpId="0" animBg="1"/>
      <p:bldP spid="429131" grpId="0" animBg="1"/>
      <p:bldP spid="429132" grpId="0" animBg="1"/>
      <p:bldP spid="429133" grpId="0" animBg="1"/>
      <p:bldP spid="429134" grpId="0" animBg="1"/>
      <p:bldP spid="429135" grpId="0"/>
      <p:bldP spid="429136" grpId="0" animBg="1"/>
      <p:bldP spid="429137" grpId="0" animBg="1"/>
      <p:bldP spid="429138" grpId="0" animBg="1"/>
      <p:bldP spid="429139" grpId="0"/>
      <p:bldP spid="429140" grpId="0"/>
      <p:bldP spid="42914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9810" name="组合 68"/>
          <p:cNvGrpSpPr/>
          <p:nvPr/>
        </p:nvGrpSpPr>
        <p:grpSpPr>
          <a:xfrm>
            <a:off x="2700338" y="333375"/>
            <a:ext cx="6048375" cy="4248150"/>
            <a:chOff x="971600" y="188640"/>
            <a:chExt cx="6048672" cy="4248472"/>
          </a:xfrm>
        </p:grpSpPr>
        <p:sp>
          <p:nvSpPr>
            <p:cNvPr id="5" name="椭圆 4"/>
            <p:cNvSpPr/>
            <p:nvPr/>
          </p:nvSpPr>
          <p:spPr>
            <a:xfrm>
              <a:off x="5219959" y="2997141"/>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4495" y="188640"/>
              <a:ext cx="57629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7" name="椭圆 6"/>
            <p:cNvSpPr/>
            <p:nvPr/>
          </p:nvSpPr>
          <p:spPr>
            <a:xfrm>
              <a:off x="2267064" y="1196779"/>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8" name="椭圆 7"/>
            <p:cNvSpPr/>
            <p:nvPr/>
          </p:nvSpPr>
          <p:spPr>
            <a:xfrm>
              <a:off x="1403421" y="2133475"/>
              <a:ext cx="576290"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1" name="椭圆 10"/>
            <p:cNvSpPr/>
            <p:nvPr/>
          </p:nvSpPr>
          <p:spPr>
            <a:xfrm>
              <a:off x="1835242" y="2997141"/>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2" name="椭圆 11"/>
            <p:cNvSpPr/>
            <p:nvPr/>
          </p:nvSpPr>
          <p:spPr>
            <a:xfrm>
              <a:off x="971600" y="2997141"/>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3" name="椭圆 12"/>
            <p:cNvSpPr/>
            <p:nvPr/>
          </p:nvSpPr>
          <p:spPr>
            <a:xfrm>
              <a:off x="3203735" y="2133475"/>
              <a:ext cx="576290"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4" name="椭圆 13"/>
            <p:cNvSpPr/>
            <p:nvPr/>
          </p:nvSpPr>
          <p:spPr>
            <a:xfrm>
              <a:off x="3635556" y="2997141"/>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5" name="椭圆 14"/>
            <p:cNvSpPr/>
            <p:nvPr/>
          </p:nvSpPr>
          <p:spPr>
            <a:xfrm>
              <a:off x="2771913" y="2997141"/>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4" name="椭圆 23"/>
            <p:cNvSpPr/>
            <p:nvPr/>
          </p:nvSpPr>
          <p:spPr>
            <a:xfrm>
              <a:off x="5508898" y="1196779"/>
              <a:ext cx="574703"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3667" y="2133475"/>
              <a:ext cx="576291"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3981" y="2133475"/>
              <a:ext cx="576291"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7064" y="3860806"/>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29" name="直接连接符 28"/>
            <p:cNvCxnSpPr>
              <a:stCxn id="6" idx="2"/>
              <a:endCxn id="7" idx="0"/>
            </p:cNvCxnSpPr>
            <p:nvPr/>
          </p:nvCxnSpPr>
          <p:spPr>
            <a:xfrm flipH="1">
              <a:off x="2556003" y="476000"/>
              <a:ext cx="1368492"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500785" y="476000"/>
              <a:ext cx="1295464"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360" y="1688942"/>
              <a:ext cx="660432"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951" y="2624050"/>
              <a:ext cx="22861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570" y="2624050"/>
              <a:ext cx="22861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9213" y="1688942"/>
              <a:ext cx="733461"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59265" y="2624050"/>
              <a:ext cx="22861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2606" y="1688942"/>
              <a:ext cx="660432"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884" y="2624050"/>
              <a:ext cx="22861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459" y="1688942"/>
              <a:ext cx="733461"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5816" y="2624050"/>
              <a:ext cx="37308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6003" y="3489303"/>
              <a:ext cx="300052"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5175" y="3860806"/>
              <a:ext cx="576291"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67" name="直接连接符 66"/>
            <p:cNvCxnSpPr>
              <a:stCxn id="15" idx="5"/>
              <a:endCxn id="65" idx="0"/>
            </p:cNvCxnSpPr>
            <p:nvPr/>
          </p:nvCxnSpPr>
          <p:spPr>
            <a:xfrm>
              <a:off x="3264063" y="3489303"/>
              <a:ext cx="300052"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19822" name="TextBox 97"/>
          <p:cNvSpPr txBox="1"/>
          <p:nvPr/>
        </p:nvSpPr>
        <p:spPr>
          <a:xfrm>
            <a:off x="1827213" y="4689475"/>
            <a:ext cx="2376487" cy="12001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0000"/>
                </a:solidFill>
                <a:latin typeface="Arial" panose="020B0604020202020204" pitchFamily="34" charset="0"/>
                <a:ea typeface="宋体" panose="02010600030101010101" pitchFamily="2" charset="-122"/>
              </a:rPr>
              <a:t>设置一个栈，在可访问访问结点的情况后出栈。</a:t>
            </a:r>
            <a:endParaRPr lang="en-US" altLang="zh-CN" sz="2400" dirty="0">
              <a:solidFill>
                <a:srgbClr val="000000"/>
              </a:solidFill>
              <a:latin typeface="Arial" panose="020B0604020202020204" pitchFamily="34" charset="0"/>
              <a:ea typeface="宋体" panose="02010600030101010101" pitchFamily="2" charset="-122"/>
            </a:endParaRPr>
          </a:p>
        </p:txBody>
      </p:sp>
      <p:sp>
        <p:nvSpPr>
          <p:cNvPr id="119823" name="Text Box 3"/>
          <p:cNvSpPr txBox="1"/>
          <p:nvPr/>
        </p:nvSpPr>
        <p:spPr>
          <a:xfrm>
            <a:off x="0" y="0"/>
            <a:ext cx="6019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30000"/>
              </a:spcBef>
              <a:buNone/>
            </a:pPr>
            <a:r>
              <a:rPr lang="zh-CN" altLang="en-US" sz="2800" b="1" dirty="0">
                <a:solidFill>
                  <a:srgbClr val="000000"/>
                </a:solidFill>
                <a:latin typeface="Arial" panose="020B0604020202020204" pitchFamily="34" charset="0"/>
                <a:ea typeface="楷体_GB2312" pitchFamily="49" charset="-122"/>
              </a:rPr>
              <a:t>（</a:t>
            </a:r>
            <a:r>
              <a:rPr lang="en-US" altLang="zh-CN" sz="2800" b="1" dirty="0">
                <a:solidFill>
                  <a:srgbClr val="000000"/>
                </a:solidFill>
                <a:latin typeface="Arial" panose="020B0604020202020204" pitchFamily="34" charset="0"/>
                <a:ea typeface="楷体_GB2312" pitchFamily="49" charset="-122"/>
              </a:rPr>
              <a:t>2</a:t>
            </a:r>
            <a:r>
              <a:rPr lang="zh-CN" altLang="en-US" sz="2800" b="1" dirty="0">
                <a:solidFill>
                  <a:srgbClr val="000000"/>
                </a:solidFill>
                <a:latin typeface="Arial" panose="020B0604020202020204" pitchFamily="34" charset="0"/>
                <a:ea typeface="楷体_GB2312" pitchFamily="49" charset="-122"/>
              </a:rPr>
              <a:t>）用一个栈</a:t>
            </a:r>
            <a:r>
              <a:rPr lang="en-US" altLang="zh-CN" sz="2800" b="1" dirty="0">
                <a:solidFill>
                  <a:srgbClr val="000000"/>
                </a:solidFill>
                <a:latin typeface="Arial" panose="020B0604020202020204" pitchFamily="34" charset="0"/>
                <a:ea typeface="楷体_GB2312" pitchFamily="49" charset="-122"/>
              </a:rPr>
              <a:t>stack</a:t>
            </a:r>
            <a:r>
              <a:rPr lang="zh-CN" altLang="en-US" sz="2800" b="1" dirty="0">
                <a:solidFill>
                  <a:srgbClr val="000000"/>
                </a:solidFill>
                <a:latin typeface="Arial" panose="020B0604020202020204" pitchFamily="34" charset="0"/>
                <a:ea typeface="楷体_GB2312" pitchFamily="49" charset="-122"/>
              </a:rPr>
              <a:t>存放结点</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0834" name="组合 68"/>
          <p:cNvGrpSpPr/>
          <p:nvPr/>
        </p:nvGrpSpPr>
        <p:grpSpPr>
          <a:xfrm>
            <a:off x="2700338" y="333375"/>
            <a:ext cx="6048375" cy="4248150"/>
            <a:chOff x="971600" y="188640"/>
            <a:chExt cx="6048672" cy="4248472"/>
          </a:xfrm>
        </p:grpSpPr>
        <p:sp>
          <p:nvSpPr>
            <p:cNvPr id="5" name="椭圆 4"/>
            <p:cNvSpPr/>
            <p:nvPr/>
          </p:nvSpPr>
          <p:spPr>
            <a:xfrm>
              <a:off x="5219959" y="2997141"/>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4495" y="188640"/>
              <a:ext cx="57629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7064" y="1196779"/>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8" name="椭圆 7"/>
            <p:cNvSpPr/>
            <p:nvPr/>
          </p:nvSpPr>
          <p:spPr>
            <a:xfrm>
              <a:off x="1403421" y="2133475"/>
              <a:ext cx="576290"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1" name="椭圆 10"/>
            <p:cNvSpPr/>
            <p:nvPr/>
          </p:nvSpPr>
          <p:spPr>
            <a:xfrm>
              <a:off x="1835242" y="2997141"/>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2" name="椭圆 11"/>
            <p:cNvSpPr/>
            <p:nvPr/>
          </p:nvSpPr>
          <p:spPr>
            <a:xfrm>
              <a:off x="971600" y="2997141"/>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3" name="椭圆 12"/>
            <p:cNvSpPr/>
            <p:nvPr/>
          </p:nvSpPr>
          <p:spPr>
            <a:xfrm>
              <a:off x="3203735" y="2133475"/>
              <a:ext cx="576290"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4" name="椭圆 13"/>
            <p:cNvSpPr/>
            <p:nvPr/>
          </p:nvSpPr>
          <p:spPr>
            <a:xfrm>
              <a:off x="3635556" y="2997141"/>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5" name="椭圆 14"/>
            <p:cNvSpPr/>
            <p:nvPr/>
          </p:nvSpPr>
          <p:spPr>
            <a:xfrm>
              <a:off x="2771913" y="2997141"/>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4" name="椭圆 23"/>
            <p:cNvSpPr/>
            <p:nvPr/>
          </p:nvSpPr>
          <p:spPr>
            <a:xfrm>
              <a:off x="5508898" y="1196779"/>
              <a:ext cx="574703"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3667" y="2133475"/>
              <a:ext cx="576291"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3981" y="2133475"/>
              <a:ext cx="576291"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7064" y="3860806"/>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29" name="直接连接符 28"/>
            <p:cNvCxnSpPr>
              <a:stCxn id="6" idx="2"/>
              <a:endCxn id="7" idx="0"/>
            </p:cNvCxnSpPr>
            <p:nvPr/>
          </p:nvCxnSpPr>
          <p:spPr>
            <a:xfrm flipH="1">
              <a:off x="2556003" y="476000"/>
              <a:ext cx="1368492"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500785" y="476000"/>
              <a:ext cx="1295464"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360" y="1688942"/>
              <a:ext cx="660432"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951" y="2624050"/>
              <a:ext cx="22861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570" y="2624050"/>
              <a:ext cx="22861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9213" y="1688942"/>
              <a:ext cx="733461"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59265" y="2624050"/>
              <a:ext cx="22861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2606" y="1688942"/>
              <a:ext cx="660432"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884" y="2624050"/>
              <a:ext cx="22861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459" y="1688942"/>
              <a:ext cx="733461"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5816" y="2624050"/>
              <a:ext cx="37308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6003" y="3489303"/>
              <a:ext cx="300052"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5175" y="3860806"/>
              <a:ext cx="576291"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67" name="直接连接符 66"/>
            <p:cNvCxnSpPr>
              <a:stCxn id="15" idx="5"/>
              <a:endCxn id="65" idx="0"/>
            </p:cNvCxnSpPr>
            <p:nvPr/>
          </p:nvCxnSpPr>
          <p:spPr>
            <a:xfrm>
              <a:off x="3264063" y="3489303"/>
              <a:ext cx="300052"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0846"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1858" name="组合 68"/>
          <p:cNvGrpSpPr/>
          <p:nvPr/>
        </p:nvGrpSpPr>
        <p:grpSpPr>
          <a:xfrm>
            <a:off x="2700338" y="333375"/>
            <a:ext cx="6048375" cy="4248150"/>
            <a:chOff x="971600" y="188640"/>
            <a:chExt cx="6048672" cy="4248472"/>
          </a:xfrm>
        </p:grpSpPr>
        <p:sp>
          <p:nvSpPr>
            <p:cNvPr id="5" name="椭圆 4"/>
            <p:cNvSpPr/>
            <p:nvPr/>
          </p:nvSpPr>
          <p:spPr>
            <a:xfrm>
              <a:off x="5219959" y="2997141"/>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4495" y="188640"/>
              <a:ext cx="57629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7064" y="1196779"/>
              <a:ext cx="576290"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421" y="2133475"/>
              <a:ext cx="576290"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1" name="椭圆 10"/>
            <p:cNvSpPr/>
            <p:nvPr/>
          </p:nvSpPr>
          <p:spPr>
            <a:xfrm>
              <a:off x="1835242" y="2997141"/>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2" name="椭圆 11"/>
            <p:cNvSpPr/>
            <p:nvPr/>
          </p:nvSpPr>
          <p:spPr>
            <a:xfrm>
              <a:off x="971600" y="2997141"/>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3" name="椭圆 12"/>
            <p:cNvSpPr/>
            <p:nvPr/>
          </p:nvSpPr>
          <p:spPr>
            <a:xfrm>
              <a:off x="3203735" y="2133475"/>
              <a:ext cx="576290"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4" name="椭圆 13"/>
            <p:cNvSpPr/>
            <p:nvPr/>
          </p:nvSpPr>
          <p:spPr>
            <a:xfrm>
              <a:off x="3635556" y="2997141"/>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5" name="椭圆 14"/>
            <p:cNvSpPr/>
            <p:nvPr/>
          </p:nvSpPr>
          <p:spPr>
            <a:xfrm>
              <a:off x="2771913" y="2997141"/>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4" name="椭圆 23"/>
            <p:cNvSpPr/>
            <p:nvPr/>
          </p:nvSpPr>
          <p:spPr>
            <a:xfrm>
              <a:off x="5508898" y="1196779"/>
              <a:ext cx="574703"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3667" y="2133475"/>
              <a:ext cx="576291"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3981" y="2133475"/>
              <a:ext cx="576291"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7064" y="3860806"/>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29" name="直接连接符 28"/>
            <p:cNvCxnSpPr>
              <a:stCxn id="6" idx="2"/>
              <a:endCxn id="7" idx="0"/>
            </p:cNvCxnSpPr>
            <p:nvPr/>
          </p:nvCxnSpPr>
          <p:spPr>
            <a:xfrm flipH="1">
              <a:off x="2556003" y="476000"/>
              <a:ext cx="1368492"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500785" y="476000"/>
              <a:ext cx="1295464"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360" y="1688942"/>
              <a:ext cx="660432"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951" y="2624050"/>
              <a:ext cx="22861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570" y="2624050"/>
              <a:ext cx="22861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9213" y="1688942"/>
              <a:ext cx="733461"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59265" y="2624050"/>
              <a:ext cx="22861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2606" y="1688942"/>
              <a:ext cx="660432"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884" y="2624050"/>
              <a:ext cx="22861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459" y="1688942"/>
              <a:ext cx="733461"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5816" y="2624050"/>
              <a:ext cx="37308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6003" y="3489303"/>
              <a:ext cx="300052"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5175" y="3860806"/>
              <a:ext cx="576291"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67" name="直接连接符 66"/>
            <p:cNvCxnSpPr>
              <a:stCxn id="15" idx="5"/>
              <a:endCxn id="65" idx="0"/>
            </p:cNvCxnSpPr>
            <p:nvPr/>
          </p:nvCxnSpPr>
          <p:spPr>
            <a:xfrm>
              <a:off x="3264063" y="3489303"/>
              <a:ext cx="300052"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1870"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21871" name="TextBox 44"/>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B</a:t>
            </a:r>
            <a:endParaRPr lang="zh-CN" altLang="en-US" sz="2400" dirty="0">
              <a:solidFill>
                <a:srgbClr val="00B05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2882" name="组合 68"/>
          <p:cNvGrpSpPr/>
          <p:nvPr/>
        </p:nvGrpSpPr>
        <p:grpSpPr>
          <a:xfrm>
            <a:off x="2700338" y="333375"/>
            <a:ext cx="6048375" cy="4248150"/>
            <a:chOff x="971600" y="188640"/>
            <a:chExt cx="6048672" cy="4248472"/>
          </a:xfrm>
        </p:grpSpPr>
        <p:sp>
          <p:nvSpPr>
            <p:cNvPr id="5" name="椭圆 4"/>
            <p:cNvSpPr/>
            <p:nvPr/>
          </p:nvSpPr>
          <p:spPr>
            <a:xfrm>
              <a:off x="5219959" y="2997141"/>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4495" y="188640"/>
              <a:ext cx="57629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7064" y="1196779"/>
              <a:ext cx="576290"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421" y="2133475"/>
              <a:ext cx="576290" cy="574719"/>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242" y="2997141"/>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2" name="椭圆 11"/>
            <p:cNvSpPr/>
            <p:nvPr/>
          </p:nvSpPr>
          <p:spPr>
            <a:xfrm>
              <a:off x="971600" y="2997141"/>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3" name="椭圆 12"/>
            <p:cNvSpPr/>
            <p:nvPr/>
          </p:nvSpPr>
          <p:spPr>
            <a:xfrm>
              <a:off x="3203735" y="2133475"/>
              <a:ext cx="576290"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4" name="椭圆 13"/>
            <p:cNvSpPr/>
            <p:nvPr/>
          </p:nvSpPr>
          <p:spPr>
            <a:xfrm>
              <a:off x="3635556" y="2997141"/>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5" name="椭圆 14"/>
            <p:cNvSpPr/>
            <p:nvPr/>
          </p:nvSpPr>
          <p:spPr>
            <a:xfrm>
              <a:off x="2771913" y="2997141"/>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4" name="椭圆 23"/>
            <p:cNvSpPr/>
            <p:nvPr/>
          </p:nvSpPr>
          <p:spPr>
            <a:xfrm>
              <a:off x="5508898" y="1196779"/>
              <a:ext cx="574703"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3667" y="2133475"/>
              <a:ext cx="576291"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3981" y="2133475"/>
              <a:ext cx="576291"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7064" y="3860806"/>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29" name="直接连接符 28"/>
            <p:cNvCxnSpPr>
              <a:stCxn id="6" idx="2"/>
              <a:endCxn id="7" idx="0"/>
            </p:cNvCxnSpPr>
            <p:nvPr/>
          </p:nvCxnSpPr>
          <p:spPr>
            <a:xfrm flipH="1">
              <a:off x="2556003" y="476000"/>
              <a:ext cx="1368492"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500785" y="476000"/>
              <a:ext cx="1295464"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360" y="1688942"/>
              <a:ext cx="660432"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951" y="2624050"/>
              <a:ext cx="22861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570" y="2624050"/>
              <a:ext cx="22861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9213" y="1688942"/>
              <a:ext cx="733461"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59265" y="2624050"/>
              <a:ext cx="22861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2606" y="1688942"/>
              <a:ext cx="660432"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884" y="2624050"/>
              <a:ext cx="22861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459" y="1688942"/>
              <a:ext cx="733461"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5816" y="2624050"/>
              <a:ext cx="37308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6003" y="3489303"/>
              <a:ext cx="300052"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5175" y="3860806"/>
              <a:ext cx="576291"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67" name="直接连接符 66"/>
            <p:cNvCxnSpPr>
              <a:stCxn id="15" idx="5"/>
              <a:endCxn id="65" idx="0"/>
            </p:cNvCxnSpPr>
            <p:nvPr/>
          </p:nvCxnSpPr>
          <p:spPr>
            <a:xfrm>
              <a:off x="3264063" y="3489303"/>
              <a:ext cx="300052"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2894"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22895" name="TextBox 44"/>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B</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22896" name="TextBox 52"/>
          <p:cNvSpPr txBox="1"/>
          <p:nvPr/>
        </p:nvSpPr>
        <p:spPr>
          <a:xfrm>
            <a:off x="827088" y="27082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D</a:t>
            </a:r>
            <a:endParaRPr lang="zh-CN" altLang="en-US" sz="2400" dirty="0">
              <a:solidFill>
                <a:srgbClr val="00B05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3906" name="组合 68"/>
          <p:cNvGrpSpPr/>
          <p:nvPr/>
        </p:nvGrpSpPr>
        <p:grpSpPr>
          <a:xfrm>
            <a:off x="2700338" y="333375"/>
            <a:ext cx="6048375" cy="4248150"/>
            <a:chOff x="971600" y="188640"/>
            <a:chExt cx="6048672" cy="4248472"/>
          </a:xfrm>
        </p:grpSpPr>
        <p:sp>
          <p:nvSpPr>
            <p:cNvPr id="5" name="椭圆 4"/>
            <p:cNvSpPr/>
            <p:nvPr/>
          </p:nvSpPr>
          <p:spPr>
            <a:xfrm>
              <a:off x="5219959" y="2997141"/>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4495" y="188640"/>
              <a:ext cx="57629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7064" y="1196779"/>
              <a:ext cx="576290"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421" y="2133475"/>
              <a:ext cx="576290" cy="574719"/>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242" y="2997141"/>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2" name="椭圆 11"/>
            <p:cNvSpPr/>
            <p:nvPr/>
          </p:nvSpPr>
          <p:spPr>
            <a:xfrm>
              <a:off x="971600" y="2997141"/>
              <a:ext cx="576290"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735" y="2133475"/>
              <a:ext cx="576290"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4" name="椭圆 13"/>
            <p:cNvSpPr/>
            <p:nvPr/>
          </p:nvSpPr>
          <p:spPr>
            <a:xfrm>
              <a:off x="3635556" y="2997141"/>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5" name="椭圆 14"/>
            <p:cNvSpPr/>
            <p:nvPr/>
          </p:nvSpPr>
          <p:spPr>
            <a:xfrm>
              <a:off x="2771913" y="2997141"/>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4" name="椭圆 23"/>
            <p:cNvSpPr/>
            <p:nvPr/>
          </p:nvSpPr>
          <p:spPr>
            <a:xfrm>
              <a:off x="5508898" y="1196779"/>
              <a:ext cx="574703"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3667" y="2133475"/>
              <a:ext cx="576291"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3981" y="2133475"/>
              <a:ext cx="576291"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7064" y="3860806"/>
              <a:ext cx="576290"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29" name="直接连接符 28"/>
            <p:cNvCxnSpPr>
              <a:stCxn id="6" idx="2"/>
              <a:endCxn id="7" idx="0"/>
            </p:cNvCxnSpPr>
            <p:nvPr/>
          </p:nvCxnSpPr>
          <p:spPr>
            <a:xfrm flipH="1">
              <a:off x="2556003" y="476000"/>
              <a:ext cx="1368492"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500785" y="476000"/>
              <a:ext cx="1295464"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360" y="1688942"/>
              <a:ext cx="660432"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951" y="2624050"/>
              <a:ext cx="22861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570" y="2624050"/>
              <a:ext cx="22861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9213" y="1688942"/>
              <a:ext cx="733461"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59265" y="2624050"/>
              <a:ext cx="22861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2606" y="1688942"/>
              <a:ext cx="660432"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884" y="2624050"/>
              <a:ext cx="22861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459" y="1688942"/>
              <a:ext cx="733461"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5816" y="2624050"/>
              <a:ext cx="37308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6003" y="3489303"/>
              <a:ext cx="300052"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5175" y="3860806"/>
              <a:ext cx="576291" cy="576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67" name="直接连接符 66"/>
            <p:cNvCxnSpPr>
              <a:stCxn id="15" idx="5"/>
              <a:endCxn id="65" idx="0"/>
            </p:cNvCxnSpPr>
            <p:nvPr/>
          </p:nvCxnSpPr>
          <p:spPr>
            <a:xfrm>
              <a:off x="3264063" y="3489303"/>
              <a:ext cx="300052"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3918"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23919" name="TextBox 44"/>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B</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23920" name="TextBox 52"/>
          <p:cNvSpPr txBox="1"/>
          <p:nvPr/>
        </p:nvSpPr>
        <p:spPr>
          <a:xfrm>
            <a:off x="827088" y="27082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D</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23921" name="TextBox 54"/>
          <p:cNvSpPr txBox="1"/>
          <p:nvPr/>
        </p:nvSpPr>
        <p:spPr>
          <a:xfrm>
            <a:off x="827088" y="22764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H</a:t>
            </a:r>
            <a:endParaRPr lang="zh-CN" altLang="en-US" sz="2400" dirty="0">
              <a:solidFill>
                <a:srgbClr val="00B05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930"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4942"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24943" name="TextBox 44"/>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B</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24944" name="TextBox 52"/>
          <p:cNvSpPr txBox="1"/>
          <p:nvPr/>
        </p:nvSpPr>
        <p:spPr>
          <a:xfrm>
            <a:off x="827088" y="27082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D</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24945"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a:xfrm>
            <a:off x="533400" y="228600"/>
            <a:ext cx="7631113" cy="515938"/>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学习难点</a:t>
            </a:r>
          </a:p>
        </p:txBody>
      </p:sp>
      <p:sp>
        <p:nvSpPr>
          <p:cNvPr id="90115" name="Rectangle 3"/>
          <p:cNvSpPr/>
          <p:nvPr/>
        </p:nvSpPr>
        <p:spPr>
          <a:xfrm>
            <a:off x="152400" y="838200"/>
            <a:ext cx="8839200" cy="19812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914400" lvl="1" indent="-457200" algn="just" eaLnBrk="1" hangingPunct="1">
              <a:lnSpc>
                <a:spcPct val="120000"/>
              </a:lnSpc>
              <a:buClrTx/>
              <a:buSzPct val="100000"/>
              <a:buAutoNum type="arabicPeriod"/>
            </a:pPr>
            <a:r>
              <a:rPr lang="zh-CN" altLang="en-US" sz="2800" b="0" dirty="0">
                <a:solidFill>
                  <a:srgbClr val="000000"/>
                </a:solidFill>
                <a:ea typeface="楷体_GB2312" pitchFamily="49" charset="-122"/>
              </a:rPr>
              <a:t>树遍历的非递归算法。</a:t>
            </a:r>
          </a:p>
          <a:p>
            <a:pPr marL="914400" lvl="1" indent="-457200" algn="just" eaLnBrk="1" hangingPunct="1">
              <a:lnSpc>
                <a:spcPct val="120000"/>
              </a:lnSpc>
              <a:buClrTx/>
              <a:buSzPct val="100000"/>
              <a:buAutoNum type="arabicPeriod"/>
            </a:pPr>
            <a:r>
              <a:rPr lang="zh-CN" altLang="en-US" sz="2800" b="0" dirty="0">
                <a:solidFill>
                  <a:srgbClr val="000000"/>
                </a:solidFill>
                <a:latin typeface="宋体" panose="02010600030101010101" pitchFamily="2" charset="-122"/>
                <a:ea typeface="楷体_GB2312" pitchFamily="49" charset="-122"/>
              </a:rPr>
              <a:t>二叉树的线索化</a:t>
            </a:r>
            <a:r>
              <a:rPr lang="zh-CN" altLang="en-US" sz="2800" b="0" dirty="0">
                <a:solidFill>
                  <a:srgbClr val="000000"/>
                </a:solidFill>
                <a:ea typeface="楷体_GB2312" pitchFamily="49" charset="-122"/>
              </a:rPr>
              <a:t>算法。</a:t>
            </a:r>
          </a:p>
          <a:p>
            <a:pPr marL="914400" lvl="1" indent="-457200" algn="just" eaLnBrk="1" hangingPunct="1">
              <a:lnSpc>
                <a:spcPct val="120000"/>
              </a:lnSpc>
              <a:buClrTx/>
              <a:buSzPct val="100000"/>
              <a:buAutoNum type="arabicPeriod"/>
            </a:pPr>
            <a:r>
              <a:rPr lang="zh-CN" altLang="en-US" sz="2800" b="0" dirty="0">
                <a:solidFill>
                  <a:srgbClr val="000000"/>
                </a:solidFill>
                <a:ea typeface="楷体_GB2312" pitchFamily="49" charset="-122"/>
              </a:rPr>
              <a:t>树、森林和</a:t>
            </a:r>
            <a:r>
              <a:rPr lang="zh-CN" altLang="en-US" sz="2800" b="0" dirty="0">
                <a:solidFill>
                  <a:srgbClr val="000000"/>
                </a:solidFill>
                <a:latin typeface="宋体" panose="02010600030101010101" pitchFamily="2" charset="-122"/>
                <a:ea typeface="楷体_GB2312" pitchFamily="49" charset="-122"/>
              </a:rPr>
              <a:t>二叉树的转化方法。</a:t>
            </a:r>
          </a:p>
        </p:txBody>
      </p:sp>
      <p:sp>
        <p:nvSpPr>
          <p:cNvPr id="347140" name="Rectangle 4"/>
          <p:cNvSpPr>
            <a:spLocks noChangeArrowheads="1"/>
          </p:cNvSpPr>
          <p:nvPr/>
        </p:nvSpPr>
        <p:spPr bwMode="auto">
          <a:xfrm>
            <a:off x="152400" y="2895600"/>
            <a:ext cx="8839200" cy="3048000"/>
          </a:xfrm>
          <a:prstGeom prst="rect">
            <a:avLst/>
          </a:prstGeom>
          <a:noFill/>
          <a:ln w="9525">
            <a:noFill/>
            <a:miter lim="800000"/>
          </a:ln>
          <a:effectLst/>
        </p:spPr>
        <p:txBody>
          <a:bodyPr/>
          <a:lstStyle/>
          <a:p>
            <a:pPr marL="457200" marR="0" lvl="0" indent="-45720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1200" cap="none" spc="0" normalizeH="0" baseline="0" noProof="0">
                <a:ln>
                  <a:noFill/>
                </a:ln>
                <a:solidFill>
                  <a:srgbClr val="3B812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Exercise</a:t>
            </a:r>
          </a:p>
          <a:p>
            <a:pPr marL="457200" marR="0" lvl="0" indent="-45720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1200" cap="none" spc="0" normalizeH="0" baseline="0" noProof="0">
                <a:ln>
                  <a:noFill/>
                </a:ln>
                <a:solidFill>
                  <a:srgbClr val="3B812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Practice</a:t>
            </a:r>
          </a:p>
          <a:p>
            <a:pPr marL="457200" marR="0" lvl="0" indent="-45720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	P</a:t>
            </a:r>
            <a:r>
              <a:rPr kumimoji="0" lang="en-US" altLang="zh-CN" sz="3200" b="0" i="0" u="none" strike="noStrike" kern="1200" cap="none" spc="0" normalizeH="0" baseline="-25000" noProof="0">
                <a:ln>
                  <a:noFill/>
                </a:ln>
                <a:solidFill>
                  <a:srgbClr val="000000"/>
                </a:solidFill>
                <a:effectLst/>
                <a:uLnTx/>
                <a:uFillTx/>
                <a:latin typeface="Arial" panose="020B0604020202020204" pitchFamily="34" charset="0"/>
                <a:ea typeface="楷体_GB2312" pitchFamily="49" charset="-122"/>
                <a:cs typeface="+mn-cs"/>
              </a:rPr>
              <a:t>209		</a:t>
            </a:r>
            <a:r>
              <a:rPr kumimoji="0" lang="zh-CN" altLang="en-US" sz="3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应用题</a:t>
            </a:r>
            <a:r>
              <a:rPr kumimoji="0" lang="en-US" altLang="zh-CN" sz="3200" b="0" i="0" u="none" strike="noStrike" kern="1200" cap="none" spc="0" normalizeH="0" baseline="0" noProof="0">
                <a:ln>
                  <a:noFill/>
                </a:ln>
                <a:solidFill>
                  <a:srgbClr val="000000"/>
                </a:solidFill>
                <a:effectLst/>
                <a:uLnTx/>
                <a:uFillTx/>
                <a:latin typeface="Arial" panose="020B0604020202020204" pitchFamily="34" charset="0"/>
                <a:ea typeface="楷体_GB2312" pitchFamily="49" charset="-122"/>
                <a:cs typeface="+mn-cs"/>
              </a:rPr>
              <a:t>7,9,11,14</a:t>
            </a:r>
            <a:endParaRPr kumimoji="0" lang="en-US" altLang="zh-CN" sz="4000" b="1" i="0" u="none" strike="noStrike" kern="1200" cap="none" spc="0" normalizeH="0" baseline="0" noProof="0">
              <a:ln>
                <a:noFill/>
              </a:ln>
              <a:solidFill>
                <a:srgbClr val="3B812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1200" cap="none" spc="0" normalizeH="0" baseline="0" noProof="0">
                <a:ln>
                  <a:noFill/>
                </a:ln>
                <a:solidFill>
                  <a:srgbClr val="3B812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Thinking	others</a:t>
            </a:r>
          </a:p>
        </p:txBody>
      </p:sp>
    </p:spTree>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5954"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5966"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25967" name="TextBox 44"/>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B</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25968"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5970" name="TextBox 54"/>
          <p:cNvSpPr txBox="1"/>
          <p:nvPr/>
        </p:nvSpPr>
        <p:spPr>
          <a:xfrm>
            <a:off x="827088" y="27082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D</a:t>
            </a:r>
            <a:endParaRPr lang="zh-CN" altLang="en-US" sz="2400" dirty="0">
              <a:solidFill>
                <a:srgbClr val="00B05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6978"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6990"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26991" name="TextBox 44"/>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B</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26992"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6994" name="TextBox 54"/>
          <p:cNvSpPr txBox="1"/>
          <p:nvPr/>
        </p:nvSpPr>
        <p:spPr>
          <a:xfrm>
            <a:off x="827088" y="27082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D</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26995" name="TextBox 52"/>
          <p:cNvSpPr txBox="1"/>
          <p:nvPr/>
        </p:nvSpPr>
        <p:spPr>
          <a:xfrm>
            <a:off x="827088" y="22764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I</a:t>
            </a:r>
            <a:endParaRPr lang="zh-CN" altLang="en-US" sz="2400" dirty="0">
              <a:solidFill>
                <a:srgbClr val="00B05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8002"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8014"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28015" name="TextBox 44"/>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B</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28016"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8018" name="TextBox 54"/>
          <p:cNvSpPr txBox="1"/>
          <p:nvPr/>
        </p:nvSpPr>
        <p:spPr>
          <a:xfrm>
            <a:off x="827088" y="27082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D</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9026"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29038"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29039" name="TextBox 44"/>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B</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29040"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0050"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0062"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0063" name="TextBox 44"/>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B</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0064"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1074"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1086"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1087" name="TextBox 44"/>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B</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1088"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1092" name="TextBox 60"/>
          <p:cNvSpPr txBox="1"/>
          <p:nvPr/>
        </p:nvSpPr>
        <p:spPr>
          <a:xfrm>
            <a:off x="827088" y="27082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E</a:t>
            </a:r>
            <a:endParaRPr lang="zh-CN" altLang="en-US" sz="2400" dirty="0">
              <a:solidFill>
                <a:srgbClr val="00B05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2098"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2110"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2111" name="TextBox 44"/>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B</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2112"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2116" name="TextBox 60"/>
          <p:cNvSpPr txBox="1"/>
          <p:nvPr/>
        </p:nvSpPr>
        <p:spPr>
          <a:xfrm>
            <a:off x="827088" y="27082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E</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2117" name="TextBox 54"/>
          <p:cNvSpPr txBox="1"/>
          <p:nvPr/>
        </p:nvSpPr>
        <p:spPr>
          <a:xfrm>
            <a:off x="827088" y="22764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J</a:t>
            </a:r>
            <a:endParaRPr lang="zh-CN" altLang="en-US" sz="2400" dirty="0">
              <a:solidFill>
                <a:srgbClr val="00B05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122"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3134"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3135" name="TextBox 44"/>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B</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3136"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3140" name="TextBox 60"/>
          <p:cNvSpPr txBox="1"/>
          <p:nvPr/>
        </p:nvSpPr>
        <p:spPr>
          <a:xfrm>
            <a:off x="827088" y="27082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E</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3141" name="TextBox 54"/>
          <p:cNvSpPr txBox="1"/>
          <p:nvPr/>
        </p:nvSpPr>
        <p:spPr>
          <a:xfrm>
            <a:off x="827088" y="22764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J</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3142" name="TextBox 63"/>
          <p:cNvSpPr txBox="1"/>
          <p:nvPr/>
        </p:nvSpPr>
        <p:spPr>
          <a:xfrm>
            <a:off x="827088" y="18446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M</a:t>
            </a:r>
            <a:endParaRPr lang="zh-CN" altLang="en-US" sz="2400" dirty="0">
              <a:solidFill>
                <a:srgbClr val="00B05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4146"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4158"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4159" name="TextBox 44"/>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B</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4160"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4164" name="TextBox 60"/>
          <p:cNvSpPr txBox="1"/>
          <p:nvPr/>
        </p:nvSpPr>
        <p:spPr>
          <a:xfrm>
            <a:off x="827088" y="27082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E</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4165" name="TextBox 54"/>
          <p:cNvSpPr txBox="1"/>
          <p:nvPr/>
        </p:nvSpPr>
        <p:spPr>
          <a:xfrm>
            <a:off x="827088" y="22764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J</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62" name="椭圆 61"/>
          <p:cNvSpPr/>
          <p:nvPr/>
        </p:nvSpPr>
        <p:spPr>
          <a:xfrm>
            <a:off x="21240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5170"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5182"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5183" name="TextBox 44"/>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B</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5184"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5188" name="TextBox 60"/>
          <p:cNvSpPr txBox="1"/>
          <p:nvPr/>
        </p:nvSpPr>
        <p:spPr>
          <a:xfrm>
            <a:off x="827088" y="27082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E</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5189" name="TextBox 54"/>
          <p:cNvSpPr txBox="1"/>
          <p:nvPr/>
        </p:nvSpPr>
        <p:spPr>
          <a:xfrm>
            <a:off x="827088" y="22764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J</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62" name="椭圆 61"/>
          <p:cNvSpPr/>
          <p:nvPr/>
        </p:nvSpPr>
        <p:spPr>
          <a:xfrm>
            <a:off x="21240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ctrTitle"/>
          </p:nvPr>
        </p:nvSpPr>
        <p:spPr>
          <a:xfrm>
            <a:off x="0" y="0"/>
            <a:ext cx="75438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6.1 </a:t>
            </a:r>
            <a:r>
              <a:rPr kumimoji="0" lang="zh-CN" altLang="en-US" sz="36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树的概念</a:t>
            </a:r>
          </a:p>
        </p:txBody>
      </p:sp>
      <p:grpSp>
        <p:nvGrpSpPr>
          <p:cNvPr id="2" name="Group 3"/>
          <p:cNvGrpSpPr/>
          <p:nvPr/>
        </p:nvGrpSpPr>
        <p:grpSpPr>
          <a:xfrm>
            <a:off x="152400" y="838200"/>
            <a:ext cx="8001000" cy="3581400"/>
            <a:chOff x="96" y="624"/>
            <a:chExt cx="5040" cy="2256"/>
          </a:xfrm>
        </p:grpSpPr>
        <p:grpSp>
          <p:nvGrpSpPr>
            <p:cNvPr id="91156" name="Group 4"/>
            <p:cNvGrpSpPr/>
            <p:nvPr/>
          </p:nvGrpSpPr>
          <p:grpSpPr>
            <a:xfrm>
              <a:off x="2160" y="624"/>
              <a:ext cx="2976" cy="2256"/>
              <a:chOff x="2592" y="1200"/>
              <a:chExt cx="2976" cy="2256"/>
            </a:xfrm>
          </p:grpSpPr>
          <p:sp>
            <p:nvSpPr>
              <p:cNvPr id="91158" name="Rectangle 5"/>
              <p:cNvSpPr/>
              <p:nvPr/>
            </p:nvSpPr>
            <p:spPr>
              <a:xfrm>
                <a:off x="2592" y="1200"/>
                <a:ext cx="2976" cy="2256"/>
              </a:xfrm>
              <a:prstGeom prst="rect">
                <a:avLst/>
              </a:prstGeom>
              <a:solidFill>
                <a:schemeClr val="accent1"/>
              </a:solidFill>
              <a:ln w="9525" cap="flat" cmpd="sng">
                <a:solidFill>
                  <a:schemeClr val="tx1"/>
                </a:solidFill>
                <a:prstDash val="solid"/>
                <a:miter/>
                <a:headEnd type="none" w="med" len="med"/>
                <a:tailEnd type="none" w="med" len="med"/>
              </a:ln>
              <a:effectLst>
                <a:outerShdw dist="107763" dir="2699999" algn="ctr" rotWithShape="0">
                  <a:schemeClr val="bg2"/>
                </a:outerShdw>
              </a:effectLst>
            </p:spPr>
            <p:txBody>
              <a:bodyPr wrap="none" anchor="ctr"/>
              <a:lstStyle/>
              <a:p>
                <a:pPr eaLnBrk="1" hangingPunct="1"/>
                <a:endParaRPr lang="zh-CN" altLang="en-US" dirty="0">
                  <a:solidFill>
                    <a:srgbClr val="000000"/>
                  </a:solidFill>
                  <a:latin typeface="Arial" panose="020B0604020202020204" pitchFamily="34" charset="0"/>
                </a:endParaRPr>
              </a:p>
            </p:txBody>
          </p:sp>
          <p:pic>
            <p:nvPicPr>
              <p:cNvPr id="91159" name="Picture 6" descr="6-1"/>
              <p:cNvPicPr>
                <a:picLocks noChangeAspect="1"/>
              </p:cNvPicPr>
              <p:nvPr/>
            </p:nvPicPr>
            <p:blipFill>
              <a:blip r:embed="rId6"/>
              <a:stretch>
                <a:fillRect/>
              </a:stretch>
            </p:blipFill>
            <p:spPr>
              <a:xfrm>
                <a:off x="2688" y="1296"/>
                <a:ext cx="2784" cy="2053"/>
              </a:xfrm>
              <a:prstGeom prst="rect">
                <a:avLst/>
              </a:prstGeom>
              <a:noFill/>
              <a:ln w="9525">
                <a:noFill/>
              </a:ln>
            </p:spPr>
          </p:pic>
        </p:grpSp>
        <p:sp>
          <p:nvSpPr>
            <p:cNvPr id="91157" name="Text Box 7"/>
            <p:cNvSpPr txBox="1"/>
            <p:nvPr/>
          </p:nvSpPr>
          <p:spPr>
            <a:xfrm>
              <a:off x="96" y="672"/>
              <a:ext cx="1680"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2800" dirty="0">
                  <a:solidFill>
                    <a:srgbClr val="000000"/>
                  </a:solidFill>
                  <a:ea typeface="华文新魏" panose="02010800040101010101" pitchFamily="2" charset="-122"/>
                </a:rPr>
                <a:t>概念的引入：</a:t>
              </a:r>
            </a:p>
          </p:txBody>
        </p:sp>
      </p:grpSp>
      <p:sp>
        <p:nvSpPr>
          <p:cNvPr id="348168" name="Text Box 8"/>
          <p:cNvSpPr txBox="1">
            <a:spLocks noChangeArrowheads="1"/>
          </p:cNvSpPr>
          <p:nvPr/>
        </p:nvSpPr>
        <p:spPr bwMode="auto">
          <a:xfrm>
            <a:off x="152400" y="730250"/>
            <a:ext cx="8001000" cy="641350"/>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en-US" altLang="zh-CN" sz="3200" b="1" kern="1200" cap="none" spc="0" normalizeH="0" baseline="0" noProof="0">
                <a:solidFill>
                  <a:srgbClr val="3B812F"/>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 </a:t>
            </a:r>
            <a:r>
              <a:rPr kumimoji="0" lang="en-US" altLang="zh-CN" sz="3600" b="1" kern="1200" cap="none" spc="0" normalizeH="0" baseline="0" noProof="0">
                <a:solidFill>
                  <a:srgbClr val="3B812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6.1 .1 </a:t>
            </a:r>
            <a:r>
              <a:rPr kumimoji="0" lang="zh-CN" altLang="en-US" sz="3600" b="1" kern="1200" cap="none" spc="0" normalizeH="0" baseline="0" noProof="0">
                <a:solidFill>
                  <a:srgbClr val="3B812F"/>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树的定义</a:t>
            </a:r>
          </a:p>
        </p:txBody>
      </p:sp>
      <p:grpSp>
        <p:nvGrpSpPr>
          <p:cNvPr id="4" name="Group 11"/>
          <p:cNvGrpSpPr/>
          <p:nvPr/>
        </p:nvGrpSpPr>
        <p:grpSpPr>
          <a:xfrm>
            <a:off x="228600" y="1676400"/>
            <a:ext cx="8686800" cy="4230688"/>
            <a:chOff x="144" y="1056"/>
            <a:chExt cx="5472" cy="2665"/>
          </a:xfrm>
        </p:grpSpPr>
        <p:sp>
          <p:nvSpPr>
            <p:cNvPr id="348169" name="Text Box 9"/>
            <p:cNvSpPr txBox="1">
              <a:spLocks noChangeArrowheads="1"/>
            </p:cNvSpPr>
            <p:nvPr/>
          </p:nvSpPr>
          <p:spPr bwMode="auto">
            <a:xfrm>
              <a:off x="144" y="1056"/>
              <a:ext cx="5472" cy="2665"/>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en-US" altLang="zh-CN" sz="2400" b="1" kern="1200" cap="none" spc="0" normalizeH="0" baseline="0" noProof="0" dirty="0">
                  <a:solidFill>
                    <a:srgbClr val="000000"/>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mn-cs"/>
                </a:rPr>
                <a:t> </a:t>
              </a:r>
              <a:r>
                <a:rPr kumimoji="0" lang="zh-CN" altLang="en-US" sz="2400" b="1" kern="1200" cap="none" spc="0" normalizeH="0" baseline="0" noProof="0" dirty="0">
                  <a:solidFill>
                    <a:srgbClr val="000000"/>
                  </a:solidFill>
                  <a:effectLst>
                    <a:outerShdw blurRad="38100" dist="38100" dir="2700000" algn="tl">
                      <a:srgbClr val="C0C0C0"/>
                    </a:outerShdw>
                  </a:effectLst>
                  <a:latin typeface="华文行楷" panose="02010800040101010101" pitchFamily="2" charset="-122"/>
                  <a:ea typeface="华文行楷" panose="02010800040101010101" pitchFamily="2" charset="-122"/>
                  <a:cs typeface="+mn-cs"/>
                </a:rPr>
                <a:t>树的定义：</a:t>
              </a:r>
            </a:p>
            <a:p>
              <a:pPr marR="0" defTabSz="914400" eaLnBrk="1" hangingPunct="1">
                <a:spcBef>
                  <a:spcPct val="50000"/>
                </a:spcBef>
                <a:buClrTx/>
                <a:buSzTx/>
                <a:buFontTx/>
                <a:buNone/>
                <a:defRPr/>
              </a:pPr>
              <a:r>
                <a:rPr kumimoji="0" lang="zh-CN" altLang="en-US" sz="2400" kern="1200" cap="none" spc="0" normalizeH="0" baseline="0" noProof="0" dirty="0">
                  <a:solidFill>
                    <a:srgbClr val="000000"/>
                  </a:solidFill>
                  <a:latin typeface="Arial" panose="020B0604020202020204" pitchFamily="34" charset="0"/>
                  <a:ea typeface="宋体" panose="02010600030101010101" pitchFamily="2" charset="-122"/>
                  <a:cs typeface="+mn-cs"/>
                </a:rPr>
                <a:t>         </a:t>
              </a:r>
              <a:r>
                <a:rPr kumimoji="0" lang="zh-CN" altLang="en-US" sz="2400" kern="1200" cap="none" spc="0" normalizeH="0" baseline="0" noProof="0" dirty="0">
                  <a:solidFill>
                    <a:srgbClr val="000000"/>
                  </a:solidFill>
                  <a:latin typeface="楷体_GB2312" pitchFamily="49" charset="-122"/>
                  <a:ea typeface="楷体_GB2312" pitchFamily="49" charset="-122"/>
                  <a:cs typeface="+mn-cs"/>
                </a:rPr>
                <a:t>树（</a:t>
              </a:r>
              <a:r>
                <a:rPr kumimoji="0" lang="en-US" altLang="zh-CN" sz="2400" kern="1200" cap="none" spc="0" normalizeH="0" baseline="0" noProof="0" dirty="0">
                  <a:solidFill>
                    <a:srgbClr val="000000"/>
                  </a:solidFill>
                  <a:latin typeface="楷体_GB2312" pitchFamily="49" charset="-122"/>
                  <a:ea typeface="楷体_GB2312" pitchFamily="49" charset="-122"/>
                  <a:cs typeface="+mn-cs"/>
                </a:rPr>
                <a:t>tree</a:t>
              </a:r>
              <a:r>
                <a:rPr kumimoji="0" lang="zh-CN" altLang="en-US" sz="2400" kern="1200" cap="none" spc="0" normalizeH="0" baseline="0" noProof="0" dirty="0">
                  <a:solidFill>
                    <a:srgbClr val="000000"/>
                  </a:solidFill>
                  <a:latin typeface="楷体_GB2312" pitchFamily="49" charset="-122"/>
                  <a:ea typeface="楷体_GB2312" pitchFamily="49" charset="-122"/>
                  <a:cs typeface="+mn-cs"/>
                </a:rPr>
                <a:t>）</a:t>
              </a:r>
              <a:r>
                <a:rPr kumimoji="0" lang="en-US" altLang="zh-CN" sz="2400" kern="1200" cap="none" spc="0" normalizeH="0" baseline="0" noProof="0" dirty="0">
                  <a:solidFill>
                    <a:srgbClr val="000000"/>
                  </a:solidFill>
                  <a:latin typeface="楷体_GB2312" pitchFamily="49" charset="-122"/>
                  <a:ea typeface="楷体_GB2312" pitchFamily="49" charset="-122"/>
                  <a:cs typeface="+mn-cs"/>
                </a:rPr>
                <a:t>T</a:t>
              </a:r>
              <a:r>
                <a:rPr kumimoji="0" lang="zh-CN" altLang="en-US" sz="2400" kern="1200" cap="none" spc="0" normalizeH="0" baseline="0" noProof="0" dirty="0">
                  <a:solidFill>
                    <a:srgbClr val="000000"/>
                  </a:solidFill>
                  <a:latin typeface="楷体_GB2312" pitchFamily="49" charset="-122"/>
                  <a:ea typeface="楷体_GB2312" pitchFamily="49" charset="-122"/>
                  <a:cs typeface="+mn-cs"/>
                </a:rPr>
                <a:t>是一个包含</a:t>
              </a:r>
              <a:r>
                <a:rPr kumimoji="0" lang="en-US" altLang="zh-CN" sz="2400" kern="1200" cap="none" spc="0" normalizeH="0" baseline="0" noProof="0" dirty="0">
                  <a:solidFill>
                    <a:srgbClr val="000000"/>
                  </a:solidFill>
                  <a:latin typeface="楷体_GB2312" pitchFamily="49" charset="-122"/>
                  <a:ea typeface="楷体_GB2312" pitchFamily="49" charset="-122"/>
                  <a:cs typeface="+mn-cs"/>
                </a:rPr>
                <a:t>n (n &gt;= 0) </a:t>
              </a:r>
              <a:r>
                <a:rPr kumimoji="0" lang="zh-CN" altLang="en-US" sz="2400" kern="1200" cap="none" spc="0" normalizeH="0" baseline="0" noProof="0" dirty="0">
                  <a:solidFill>
                    <a:srgbClr val="000000"/>
                  </a:solidFill>
                  <a:latin typeface="楷体_GB2312" pitchFamily="49" charset="-122"/>
                  <a:ea typeface="楷体_GB2312" pitchFamily="49" charset="-122"/>
                  <a:cs typeface="+mn-cs"/>
                </a:rPr>
                <a:t>个数据元素的有限集合。并且有：</a:t>
              </a:r>
            </a:p>
            <a:p>
              <a:pPr marR="0" defTabSz="914400" eaLnBrk="1" hangingPunct="1">
                <a:spcBef>
                  <a:spcPct val="50000"/>
                </a:spcBef>
                <a:buClrTx/>
                <a:buSzTx/>
                <a:buFontTx/>
                <a:buNone/>
                <a:defRPr/>
              </a:pPr>
              <a:r>
                <a:rPr kumimoji="0" lang="zh-CN" altLang="en-US" sz="2400" kern="1200" cap="none" spc="0" normalizeH="0" baseline="0" noProof="0" dirty="0">
                  <a:solidFill>
                    <a:srgbClr val="000000"/>
                  </a:solidFill>
                  <a:latin typeface="楷体_GB2312" pitchFamily="49" charset="-122"/>
                  <a:ea typeface="楷体_GB2312" pitchFamily="49" charset="-122"/>
                  <a:cs typeface="+mn-cs"/>
                </a:rPr>
                <a:t>（</a:t>
              </a:r>
              <a:r>
                <a:rPr kumimoji="0" lang="en-US" altLang="zh-CN" sz="2400" kern="1200" cap="none" spc="0" normalizeH="0" baseline="0" noProof="0" dirty="0">
                  <a:solidFill>
                    <a:srgbClr val="000000"/>
                  </a:solidFill>
                  <a:latin typeface="楷体_GB2312" pitchFamily="49" charset="-122"/>
                  <a:ea typeface="楷体_GB2312" pitchFamily="49" charset="-122"/>
                  <a:cs typeface="+mn-cs"/>
                </a:rPr>
                <a:t>1</a:t>
              </a:r>
              <a:r>
                <a:rPr kumimoji="0" lang="zh-CN" altLang="en-US" sz="2400" kern="1200" cap="none" spc="0" normalizeH="0" baseline="0" noProof="0" dirty="0">
                  <a:solidFill>
                    <a:srgbClr val="000000"/>
                  </a:solidFill>
                  <a:latin typeface="楷体_GB2312" pitchFamily="49" charset="-122"/>
                  <a:ea typeface="楷体_GB2312" pitchFamily="49" charset="-122"/>
                  <a:cs typeface="+mn-cs"/>
                </a:rPr>
                <a:t>）当</a:t>
              </a:r>
              <a:r>
                <a:rPr kumimoji="0" lang="en-US" altLang="zh-CN" sz="2400" kern="1200" cap="none" spc="0" normalizeH="0" baseline="0" noProof="0" dirty="0">
                  <a:solidFill>
                    <a:srgbClr val="000000"/>
                  </a:solidFill>
                  <a:latin typeface="楷体_GB2312" pitchFamily="49" charset="-122"/>
                  <a:ea typeface="楷体_GB2312" pitchFamily="49" charset="-122"/>
                  <a:cs typeface="+mn-cs"/>
                </a:rPr>
                <a:t>n = 0</a:t>
              </a:r>
              <a:r>
                <a:rPr kumimoji="0" lang="zh-CN" altLang="en-US" sz="2400" kern="1200" cap="none" spc="0" normalizeH="0" baseline="0" noProof="0" dirty="0">
                  <a:solidFill>
                    <a:srgbClr val="000000"/>
                  </a:solidFill>
                  <a:latin typeface="楷体_GB2312" pitchFamily="49" charset="-122"/>
                  <a:ea typeface="楷体_GB2312" pitchFamily="49" charset="-122"/>
                  <a:cs typeface="+mn-cs"/>
                </a:rPr>
                <a:t>时，</a:t>
              </a:r>
              <a:r>
                <a:rPr kumimoji="0" lang="en-US" altLang="zh-CN" sz="2400" kern="1200" cap="none" spc="0" normalizeH="0" baseline="0" noProof="0" dirty="0">
                  <a:solidFill>
                    <a:srgbClr val="000000"/>
                  </a:solidFill>
                  <a:latin typeface="楷体_GB2312" pitchFamily="49" charset="-122"/>
                  <a:ea typeface="楷体_GB2312" pitchFamily="49" charset="-122"/>
                  <a:cs typeface="+mn-cs"/>
                </a:rPr>
                <a:t>T</a:t>
              </a:r>
              <a:r>
                <a:rPr kumimoji="0" lang="zh-CN" altLang="en-US" sz="2400" kern="1200" cap="none" spc="0" normalizeH="0" baseline="0" noProof="0" dirty="0">
                  <a:solidFill>
                    <a:srgbClr val="000000"/>
                  </a:solidFill>
                  <a:latin typeface="楷体_GB2312" pitchFamily="49" charset="-122"/>
                  <a:ea typeface="楷体_GB2312" pitchFamily="49" charset="-122"/>
                  <a:cs typeface="+mn-cs"/>
                </a:rPr>
                <a:t>称为空树；</a:t>
              </a:r>
            </a:p>
            <a:p>
              <a:pPr marR="0" defTabSz="914400" eaLnBrk="1" hangingPunct="1">
                <a:spcBef>
                  <a:spcPct val="50000"/>
                </a:spcBef>
                <a:buClrTx/>
                <a:buSzTx/>
                <a:buFontTx/>
                <a:buNone/>
                <a:defRPr/>
              </a:pPr>
              <a:r>
                <a:rPr kumimoji="0" lang="zh-CN" altLang="en-US" sz="2400" kern="1200" cap="none" spc="0" normalizeH="0" baseline="0" noProof="0" dirty="0">
                  <a:solidFill>
                    <a:srgbClr val="000000"/>
                  </a:solidFill>
                  <a:latin typeface="楷体_GB2312" pitchFamily="49" charset="-122"/>
                  <a:ea typeface="楷体_GB2312" pitchFamily="49" charset="-122"/>
                  <a:cs typeface="+mn-cs"/>
                </a:rPr>
                <a:t>（</a:t>
              </a:r>
              <a:r>
                <a:rPr kumimoji="0" lang="en-US" altLang="zh-CN" sz="2400" kern="1200" cap="none" spc="0" normalizeH="0" baseline="0" noProof="0" dirty="0">
                  <a:solidFill>
                    <a:srgbClr val="000000"/>
                  </a:solidFill>
                  <a:latin typeface="楷体_GB2312" pitchFamily="49" charset="-122"/>
                  <a:ea typeface="楷体_GB2312" pitchFamily="49" charset="-122"/>
                  <a:cs typeface="+mn-cs"/>
                </a:rPr>
                <a:t>2</a:t>
              </a:r>
              <a:r>
                <a:rPr kumimoji="0" lang="zh-CN" altLang="en-US" sz="2400" kern="1200" cap="none" spc="0" normalizeH="0" baseline="0" noProof="0" dirty="0">
                  <a:solidFill>
                    <a:srgbClr val="000000"/>
                  </a:solidFill>
                  <a:latin typeface="楷体_GB2312" pitchFamily="49" charset="-122"/>
                  <a:ea typeface="楷体_GB2312" pitchFamily="49" charset="-122"/>
                  <a:cs typeface="+mn-cs"/>
                </a:rPr>
                <a:t>）如果</a:t>
              </a:r>
              <a:r>
                <a:rPr kumimoji="0" lang="en-US" altLang="zh-CN" sz="2400" kern="1200" cap="none" spc="0" normalizeH="0" baseline="0" noProof="0" dirty="0">
                  <a:solidFill>
                    <a:srgbClr val="000000"/>
                  </a:solidFill>
                  <a:latin typeface="楷体_GB2312" pitchFamily="49" charset="-122"/>
                  <a:ea typeface="楷体_GB2312" pitchFamily="49" charset="-122"/>
                  <a:cs typeface="+mn-cs"/>
                </a:rPr>
                <a:t>n &gt; 0</a:t>
              </a:r>
              <a:r>
                <a:rPr kumimoji="0" lang="zh-CN" altLang="en-US" sz="2400" kern="1200" cap="none" spc="0" normalizeH="0" baseline="0" noProof="0" dirty="0">
                  <a:solidFill>
                    <a:srgbClr val="000000"/>
                  </a:solidFill>
                  <a:latin typeface="楷体_GB2312" pitchFamily="49" charset="-122"/>
                  <a:ea typeface="楷体_GB2312" pitchFamily="49" charset="-122"/>
                  <a:cs typeface="+mn-cs"/>
                </a:rPr>
                <a:t>，则树有且仅有一个特定的被称为根（</a:t>
              </a:r>
              <a:r>
                <a:rPr kumimoji="0" lang="en-US" altLang="zh-CN" sz="2400" kern="1200" cap="none" spc="0" normalizeH="0" baseline="0" noProof="0" dirty="0">
                  <a:solidFill>
                    <a:srgbClr val="000000"/>
                  </a:solidFill>
                  <a:latin typeface="楷体_GB2312" pitchFamily="49" charset="-122"/>
                  <a:ea typeface="楷体_GB2312" pitchFamily="49" charset="-122"/>
                  <a:cs typeface="+mn-cs"/>
                </a:rPr>
                <a:t>root</a:t>
              </a:r>
              <a:r>
                <a:rPr kumimoji="0" lang="zh-CN" altLang="en-US" sz="2400" kern="1200" cap="none" spc="0" normalizeH="0" baseline="0" noProof="0" dirty="0">
                  <a:solidFill>
                    <a:srgbClr val="000000"/>
                  </a:solidFill>
                  <a:latin typeface="楷体_GB2312" pitchFamily="49" charset="-122"/>
                  <a:ea typeface="楷体_GB2312" pitchFamily="49" charset="-122"/>
                  <a:cs typeface="+mn-cs"/>
                </a:rPr>
                <a:t>）的结点，树的根结点只有后继，没有前驱；</a:t>
              </a:r>
            </a:p>
            <a:p>
              <a:pPr marR="0" defTabSz="914400" eaLnBrk="1" hangingPunct="1">
                <a:spcBef>
                  <a:spcPct val="50000"/>
                </a:spcBef>
                <a:buClrTx/>
                <a:buSzTx/>
                <a:buFontTx/>
                <a:buNone/>
                <a:defRPr/>
              </a:pPr>
              <a:r>
                <a:rPr kumimoji="0" lang="zh-CN" altLang="en-US" sz="2400" kern="1200" cap="none" spc="0" normalizeH="0" baseline="0" noProof="0" dirty="0">
                  <a:solidFill>
                    <a:srgbClr val="000000"/>
                  </a:solidFill>
                  <a:latin typeface="楷体_GB2312" pitchFamily="49" charset="-122"/>
                  <a:ea typeface="楷体_GB2312" pitchFamily="49" charset="-122"/>
                  <a:cs typeface="+mn-cs"/>
                </a:rPr>
                <a:t>（</a:t>
              </a:r>
              <a:r>
                <a:rPr kumimoji="0" lang="en-US" altLang="zh-CN" sz="2400" kern="1200" cap="none" spc="0" normalizeH="0" baseline="0" noProof="0" dirty="0">
                  <a:solidFill>
                    <a:srgbClr val="000000"/>
                  </a:solidFill>
                  <a:latin typeface="楷体_GB2312" pitchFamily="49" charset="-122"/>
                  <a:ea typeface="楷体_GB2312" pitchFamily="49" charset="-122"/>
                  <a:cs typeface="+mn-cs"/>
                </a:rPr>
                <a:t>3</a:t>
              </a:r>
              <a:r>
                <a:rPr kumimoji="0" lang="zh-CN" altLang="en-US" sz="2400" kern="1200" cap="none" spc="0" normalizeH="0" baseline="0" noProof="0" dirty="0">
                  <a:solidFill>
                    <a:srgbClr val="000000"/>
                  </a:solidFill>
                  <a:latin typeface="楷体_GB2312" pitchFamily="49" charset="-122"/>
                  <a:ea typeface="楷体_GB2312" pitchFamily="49" charset="-122"/>
                  <a:cs typeface="+mn-cs"/>
                </a:rPr>
                <a:t>）当</a:t>
              </a:r>
              <a:r>
                <a:rPr kumimoji="0" lang="en-US" altLang="zh-CN" sz="2400" kern="1200" cap="none" spc="0" normalizeH="0" baseline="0" noProof="0" dirty="0">
                  <a:solidFill>
                    <a:srgbClr val="000000"/>
                  </a:solidFill>
                  <a:latin typeface="楷体_GB2312" pitchFamily="49" charset="-122"/>
                  <a:ea typeface="楷体_GB2312" pitchFamily="49" charset="-122"/>
                  <a:cs typeface="+mn-cs"/>
                </a:rPr>
                <a:t>n&gt;1</a:t>
              </a:r>
              <a:r>
                <a:rPr kumimoji="0" lang="zh-CN" altLang="en-US" sz="2400" kern="1200" cap="none" spc="0" normalizeH="0" baseline="0" noProof="0" dirty="0">
                  <a:solidFill>
                    <a:srgbClr val="000000"/>
                  </a:solidFill>
                  <a:latin typeface="楷体_GB2312" pitchFamily="49" charset="-122"/>
                  <a:ea typeface="楷体_GB2312" pitchFamily="49" charset="-122"/>
                  <a:cs typeface="+mn-cs"/>
                </a:rPr>
                <a:t>时，除根结点以外的其余结点可分为</a:t>
              </a:r>
              <a:r>
                <a:rPr kumimoji="0" lang="en-US" altLang="zh-CN" sz="2400" kern="1200" cap="none" spc="0" normalizeH="0" baseline="0" noProof="0" dirty="0">
                  <a:solidFill>
                    <a:srgbClr val="000000"/>
                  </a:solidFill>
                  <a:latin typeface="楷体_GB2312" pitchFamily="49" charset="-122"/>
                  <a:ea typeface="楷体_GB2312" pitchFamily="49" charset="-122"/>
                  <a:cs typeface="+mn-cs"/>
                </a:rPr>
                <a:t>m(m&gt;0)</a:t>
              </a:r>
              <a:r>
                <a:rPr kumimoji="0" lang="zh-CN" altLang="en-US" sz="2400" kern="1200" cap="none" spc="0" normalizeH="0" baseline="0" noProof="0" dirty="0">
                  <a:solidFill>
                    <a:srgbClr val="000000"/>
                  </a:solidFill>
                  <a:latin typeface="楷体_GB2312" pitchFamily="49" charset="-122"/>
                  <a:ea typeface="楷体_GB2312" pitchFamily="49" charset="-122"/>
                  <a:cs typeface="+mn-cs"/>
                </a:rPr>
                <a:t>个互不相交的非空有限集</a:t>
              </a:r>
              <a:r>
                <a:rPr kumimoji="0" lang="en-US" altLang="zh-CN" sz="2400" kern="1200" cap="none" spc="0" normalizeH="0" baseline="0" noProof="0" dirty="0">
                  <a:solidFill>
                    <a:srgbClr val="000000"/>
                  </a:solidFill>
                  <a:latin typeface="楷体_GB2312" pitchFamily="49" charset="-122"/>
                  <a:ea typeface="楷体_GB2312" pitchFamily="49" charset="-122"/>
                  <a:cs typeface="+mn-cs"/>
                </a:rPr>
                <a:t>T1</a:t>
              </a:r>
              <a:r>
                <a:rPr kumimoji="0" lang="zh-CN" altLang="en-US" sz="2400" kern="1200" cap="none" spc="0" normalizeH="0" baseline="0" noProof="0" dirty="0">
                  <a:solidFill>
                    <a:srgbClr val="000000"/>
                  </a:solidFill>
                  <a:latin typeface="楷体_GB2312" pitchFamily="49" charset="-122"/>
                  <a:ea typeface="楷体_GB2312" pitchFamily="49" charset="-122"/>
                  <a:cs typeface="+mn-cs"/>
                </a:rPr>
                <a:t>、</a:t>
              </a:r>
              <a:r>
                <a:rPr kumimoji="0" lang="en-US" altLang="zh-CN" sz="2400" kern="1200" cap="none" spc="0" normalizeH="0" baseline="0" noProof="0" dirty="0">
                  <a:solidFill>
                    <a:srgbClr val="000000"/>
                  </a:solidFill>
                  <a:latin typeface="楷体_GB2312" pitchFamily="49" charset="-122"/>
                  <a:ea typeface="楷体_GB2312" pitchFamily="49" charset="-122"/>
                  <a:cs typeface="+mn-cs"/>
                </a:rPr>
                <a:t>T2</a:t>
              </a:r>
              <a:r>
                <a:rPr kumimoji="0" lang="zh-CN" altLang="en-US" sz="2400" kern="1200" cap="none" spc="0" normalizeH="0" baseline="0" noProof="0" dirty="0">
                  <a:solidFill>
                    <a:srgbClr val="000000"/>
                  </a:solidFill>
                  <a:latin typeface="楷体_GB2312" pitchFamily="49" charset="-122"/>
                  <a:ea typeface="楷体_GB2312" pitchFamily="49" charset="-122"/>
                  <a:cs typeface="+mn-cs"/>
                </a:rPr>
                <a:t>、</a:t>
              </a:r>
              <a:r>
                <a:rPr kumimoji="0" lang="en-US" altLang="zh-CN" sz="2400" kern="1200" cap="none" spc="0" normalizeH="0" baseline="0" noProof="0" dirty="0">
                  <a:solidFill>
                    <a:srgbClr val="000000"/>
                  </a:solidFill>
                  <a:latin typeface="楷体_GB2312" pitchFamily="49" charset="-122"/>
                  <a:ea typeface="楷体_GB2312" pitchFamily="49" charset="-122"/>
                  <a:cs typeface="+mn-cs"/>
                </a:rPr>
                <a:t>...</a:t>
              </a:r>
              <a:r>
                <a:rPr kumimoji="0" lang="zh-CN" altLang="en-US" sz="2400" kern="1200" cap="none" spc="0" normalizeH="0" baseline="0" noProof="0" dirty="0">
                  <a:solidFill>
                    <a:srgbClr val="000000"/>
                  </a:solidFill>
                  <a:latin typeface="楷体_GB2312" pitchFamily="49" charset="-122"/>
                  <a:ea typeface="楷体_GB2312" pitchFamily="49" charset="-122"/>
                  <a:cs typeface="+mn-cs"/>
                </a:rPr>
                <a:t>、</a:t>
              </a:r>
              <a:r>
                <a:rPr kumimoji="0" lang="en-US" altLang="zh-CN" sz="2400" kern="1200" cap="none" spc="0" normalizeH="0" baseline="0" noProof="0" dirty="0">
                  <a:solidFill>
                    <a:srgbClr val="000000"/>
                  </a:solidFill>
                  <a:latin typeface="楷体_GB2312" pitchFamily="49" charset="-122"/>
                  <a:ea typeface="楷体_GB2312" pitchFamily="49" charset="-122"/>
                  <a:cs typeface="+mn-cs"/>
                </a:rPr>
                <a:t>Tm</a:t>
              </a:r>
              <a:r>
                <a:rPr kumimoji="0" lang="zh-CN" altLang="en-US" sz="2400" kern="1200" cap="none" spc="0" normalizeH="0" baseline="0" noProof="0" dirty="0">
                  <a:solidFill>
                    <a:srgbClr val="000000"/>
                  </a:solidFill>
                  <a:latin typeface="楷体_GB2312" pitchFamily="49" charset="-122"/>
                  <a:ea typeface="楷体_GB2312" pitchFamily="49" charset="-122"/>
                  <a:cs typeface="+mn-cs"/>
                </a:rPr>
                <a:t>，其中每一个集合本身又是一棵非空树，并且称它们为根结点的子树（</a:t>
              </a:r>
              <a:r>
                <a:rPr kumimoji="0" lang="en-US" altLang="zh-CN" sz="2400" kern="1200" cap="none" spc="0" normalizeH="0" baseline="0" noProof="0" dirty="0" err="1">
                  <a:solidFill>
                    <a:srgbClr val="000000"/>
                  </a:solidFill>
                  <a:latin typeface="楷体_GB2312" pitchFamily="49" charset="-122"/>
                  <a:ea typeface="楷体_GB2312" pitchFamily="49" charset="-122"/>
                  <a:cs typeface="+mn-cs"/>
                </a:rPr>
                <a:t>subtree</a:t>
              </a:r>
              <a:r>
                <a:rPr kumimoji="0" lang="zh-CN" altLang="en-US" sz="2400" kern="1200" cap="none" spc="0" normalizeH="0" baseline="0" noProof="0" dirty="0">
                  <a:solidFill>
                    <a:srgbClr val="000000"/>
                  </a:solidFill>
                  <a:latin typeface="楷体_GB2312" pitchFamily="49" charset="-122"/>
                  <a:ea typeface="楷体_GB2312" pitchFamily="49" charset="-122"/>
                  <a:cs typeface="+mn-cs"/>
                </a:rPr>
                <a:t>）。</a:t>
              </a:r>
            </a:p>
          </p:txBody>
        </p:sp>
        <p:sp>
          <p:nvSpPr>
            <p:cNvPr id="91155" name="Rectangle 10"/>
            <p:cNvSpPr/>
            <p:nvPr/>
          </p:nvSpPr>
          <p:spPr>
            <a:xfrm>
              <a:off x="3249" y="3379"/>
              <a:ext cx="1536" cy="288"/>
            </a:xfrm>
            <a:prstGeom prst="rect">
              <a:avLst/>
            </a:prstGeom>
            <a:noFill/>
            <a:ln w="38100" cap="flat" cmpd="sng">
              <a:solidFill>
                <a:srgbClr val="FF33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endParaRPr lang="zh-CN" altLang="zh-CN" sz="1800" b="0" dirty="0">
                <a:solidFill>
                  <a:srgbClr val="000000"/>
                </a:solidFill>
              </a:endParaRPr>
            </a:p>
          </p:txBody>
        </p:sp>
      </p:grpSp>
      <p:graphicFrame>
        <p:nvGraphicFramePr>
          <p:cNvPr id="348172" name="Object 12"/>
          <p:cNvGraphicFramePr>
            <a:graphicFrameLocks noChangeAspect="1"/>
          </p:cNvGraphicFramePr>
          <p:nvPr/>
        </p:nvGraphicFramePr>
        <p:xfrm>
          <a:off x="2590800" y="1981200"/>
          <a:ext cx="5943600" cy="3297238"/>
        </p:xfrm>
        <a:graphic>
          <a:graphicData uri="http://schemas.openxmlformats.org/presentationml/2006/ole">
            <mc:AlternateContent xmlns:mc="http://schemas.openxmlformats.org/markup-compatibility/2006">
              <mc:Choice xmlns:v="urn:schemas-microsoft-com:vml" Requires="v">
                <p:oleObj spid="_x0000_s3107" r:id="rId7" imgW="6978650" imgH="3721100" progId="Visio.Drawing.5">
                  <p:embed/>
                </p:oleObj>
              </mc:Choice>
              <mc:Fallback>
                <p:oleObj r:id="rId7" imgW="6978650" imgH="3721100" progId="Visio.Drawing.5">
                  <p:embed/>
                  <p:pic>
                    <p:nvPicPr>
                      <p:cNvPr id="0" name="图片 3087"/>
                      <p:cNvPicPr/>
                      <p:nvPr/>
                    </p:nvPicPr>
                    <p:blipFill>
                      <a:blip r:embed="rId8"/>
                      <a:stretch>
                        <a:fillRect/>
                      </a:stretch>
                    </p:blipFill>
                    <p:spPr>
                      <a:xfrm>
                        <a:off x="2590800" y="1981200"/>
                        <a:ext cx="5943600" cy="3297238"/>
                      </a:xfrm>
                      <a:prstGeom prst="rect">
                        <a:avLst/>
                      </a:prstGeom>
                      <a:solidFill>
                        <a:srgbClr val="CCFFFF"/>
                      </a:solidFill>
                      <a:ln w="38100">
                        <a:noFill/>
                        <a:miter/>
                      </a:ln>
                    </p:spPr>
                  </p:pic>
                </p:oleObj>
              </mc:Fallback>
            </mc:AlternateContent>
          </a:graphicData>
        </a:graphic>
      </p:graphicFrame>
      <p:graphicFrame>
        <p:nvGraphicFramePr>
          <p:cNvPr id="348173" name="Object 13"/>
          <p:cNvGraphicFramePr>
            <a:graphicFrameLocks noChangeAspect="1"/>
          </p:cNvGraphicFramePr>
          <p:nvPr/>
        </p:nvGraphicFramePr>
        <p:xfrm>
          <a:off x="533400" y="2057400"/>
          <a:ext cx="576263" cy="576263"/>
        </p:xfrm>
        <a:graphic>
          <a:graphicData uri="http://schemas.openxmlformats.org/presentationml/2006/ole">
            <mc:AlternateContent xmlns:mc="http://schemas.openxmlformats.org/markup-compatibility/2006">
              <mc:Choice xmlns:v="urn:schemas-microsoft-com:vml" Requires="v">
                <p:oleObj spid="_x0000_s3108" r:id="rId9" imgW="576580" imgH="576580" progId="Visio.Drawing.5">
                  <p:embed/>
                </p:oleObj>
              </mc:Choice>
              <mc:Fallback>
                <p:oleObj r:id="rId9" imgW="576580" imgH="576580" progId="Visio.Drawing.5">
                  <p:embed/>
                  <p:pic>
                    <p:nvPicPr>
                      <p:cNvPr id="0" name="图片 3086"/>
                      <p:cNvPicPr/>
                      <p:nvPr/>
                    </p:nvPicPr>
                    <p:blipFill>
                      <a:blip r:embed="rId10"/>
                      <a:stretch>
                        <a:fillRect/>
                      </a:stretch>
                    </p:blipFill>
                    <p:spPr>
                      <a:xfrm>
                        <a:off x="533400" y="2057400"/>
                        <a:ext cx="576263" cy="576263"/>
                      </a:xfrm>
                      <a:prstGeom prst="rect">
                        <a:avLst/>
                      </a:prstGeom>
                      <a:solidFill>
                        <a:schemeClr val="accent1"/>
                      </a:solidFill>
                      <a:ln w="38100">
                        <a:noFill/>
                        <a:miter/>
                      </a:ln>
                    </p:spPr>
                  </p:pic>
                </p:oleObj>
              </mc:Fallback>
            </mc:AlternateContent>
          </a:graphicData>
        </a:graphic>
      </p:graphicFrame>
      <p:sp>
        <p:nvSpPr>
          <p:cNvPr id="348174" name="Rectangle 14"/>
          <p:cNvSpPr/>
          <p:nvPr/>
        </p:nvSpPr>
        <p:spPr>
          <a:xfrm>
            <a:off x="4953000" y="1752600"/>
            <a:ext cx="990600" cy="762000"/>
          </a:xfrm>
          <a:prstGeom prst="rect">
            <a:avLst/>
          </a:prstGeom>
          <a:noFill/>
          <a:ln w="38100" cap="flat" cmpd="sng">
            <a:solidFill>
              <a:schemeClr val="folHlink"/>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348175" name="Rectangle 15"/>
          <p:cNvSpPr/>
          <p:nvPr/>
        </p:nvSpPr>
        <p:spPr>
          <a:xfrm>
            <a:off x="2438400" y="2590800"/>
            <a:ext cx="2286000" cy="2895600"/>
          </a:xfrm>
          <a:prstGeom prst="rect">
            <a:avLst/>
          </a:prstGeom>
          <a:noFill/>
          <a:ln w="38100" cap="flat" cmpd="sng">
            <a:solidFill>
              <a:schemeClr val="folHlink"/>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348176" name="Rectangle 16"/>
          <p:cNvSpPr/>
          <p:nvPr/>
        </p:nvSpPr>
        <p:spPr>
          <a:xfrm>
            <a:off x="6096000" y="2590800"/>
            <a:ext cx="2667000" cy="2895600"/>
          </a:xfrm>
          <a:prstGeom prst="rect">
            <a:avLst/>
          </a:prstGeom>
          <a:noFill/>
          <a:ln w="38100" cap="flat" cmpd="sng">
            <a:solidFill>
              <a:schemeClr val="folHlink"/>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348177" name="Rectangle 17"/>
          <p:cNvSpPr/>
          <p:nvPr/>
        </p:nvSpPr>
        <p:spPr>
          <a:xfrm>
            <a:off x="4953000" y="2590800"/>
            <a:ext cx="990600" cy="2895600"/>
          </a:xfrm>
          <a:prstGeom prst="rect">
            <a:avLst/>
          </a:prstGeom>
          <a:noFill/>
          <a:ln w="38100" cap="flat" cmpd="sng">
            <a:solidFill>
              <a:schemeClr val="folHlink"/>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348178" name="Rectangle 18"/>
          <p:cNvSpPr/>
          <p:nvPr/>
        </p:nvSpPr>
        <p:spPr>
          <a:xfrm>
            <a:off x="3200400" y="2743200"/>
            <a:ext cx="990600" cy="762000"/>
          </a:xfrm>
          <a:prstGeom prst="rect">
            <a:avLst/>
          </a:prstGeom>
          <a:noFill/>
          <a:ln w="57150" cap="flat" cmpd="sng">
            <a:solidFill>
              <a:srgbClr val="FF0066"/>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348179" name="Rectangle 19"/>
          <p:cNvSpPr/>
          <p:nvPr/>
        </p:nvSpPr>
        <p:spPr>
          <a:xfrm>
            <a:off x="2590800" y="3733800"/>
            <a:ext cx="1295400" cy="1676400"/>
          </a:xfrm>
          <a:prstGeom prst="rect">
            <a:avLst/>
          </a:prstGeom>
          <a:noFill/>
          <a:ln w="57150" cap="flat" cmpd="sng">
            <a:solidFill>
              <a:srgbClr val="FF0066"/>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348180" name="Rectangle 20"/>
          <p:cNvSpPr/>
          <p:nvPr/>
        </p:nvSpPr>
        <p:spPr>
          <a:xfrm>
            <a:off x="3962400" y="3733800"/>
            <a:ext cx="609600" cy="762000"/>
          </a:xfrm>
          <a:prstGeom prst="rect">
            <a:avLst/>
          </a:prstGeom>
          <a:noFill/>
          <a:ln w="57150" cap="flat" cmpd="sng">
            <a:solidFill>
              <a:srgbClr val="FF0066"/>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348181" name="Text Box 21"/>
          <p:cNvSpPr txBox="1"/>
          <p:nvPr/>
        </p:nvSpPr>
        <p:spPr>
          <a:xfrm>
            <a:off x="3352800" y="5516563"/>
            <a:ext cx="588963"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3200" dirty="0">
                <a:solidFill>
                  <a:srgbClr val="000000"/>
                </a:solidFill>
              </a:rPr>
              <a:t>T</a:t>
            </a:r>
            <a:r>
              <a:rPr lang="en-US" altLang="zh-CN" sz="3200" baseline="-25000" dirty="0">
                <a:solidFill>
                  <a:srgbClr val="000000"/>
                </a:solidFill>
              </a:rPr>
              <a:t>1</a:t>
            </a:r>
          </a:p>
        </p:txBody>
      </p:sp>
      <p:sp>
        <p:nvSpPr>
          <p:cNvPr id="348182" name="Text Box 22"/>
          <p:cNvSpPr txBox="1"/>
          <p:nvPr/>
        </p:nvSpPr>
        <p:spPr>
          <a:xfrm>
            <a:off x="5181600" y="5516563"/>
            <a:ext cx="588963"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3200" dirty="0">
                <a:solidFill>
                  <a:srgbClr val="000000"/>
                </a:solidFill>
              </a:rPr>
              <a:t>T</a:t>
            </a:r>
            <a:r>
              <a:rPr lang="en-US" altLang="zh-CN" sz="3200" baseline="-25000" dirty="0">
                <a:solidFill>
                  <a:srgbClr val="000000"/>
                </a:solidFill>
              </a:rPr>
              <a:t>2</a:t>
            </a:r>
          </a:p>
        </p:txBody>
      </p:sp>
      <p:sp>
        <p:nvSpPr>
          <p:cNvPr id="348183" name="Text Box 23"/>
          <p:cNvSpPr txBox="1"/>
          <p:nvPr/>
        </p:nvSpPr>
        <p:spPr>
          <a:xfrm>
            <a:off x="7239000" y="5516563"/>
            <a:ext cx="588963"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3200" dirty="0">
                <a:solidFill>
                  <a:srgbClr val="000000"/>
                </a:solidFill>
              </a:rPr>
              <a:t>T</a:t>
            </a:r>
            <a:r>
              <a:rPr lang="en-US" altLang="zh-CN" sz="3200" baseline="-25000" dirty="0">
                <a:solidFill>
                  <a:srgbClr val="000000"/>
                </a:solidFill>
              </a:rPr>
              <a:t>3</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168"/>
                                        </p:tgtEl>
                                        <p:attrNameLst>
                                          <p:attrName>style.visibility</p:attrName>
                                        </p:attrNameLst>
                                      </p:cBhvr>
                                      <p:to>
                                        <p:strVal val="visible"/>
                                      </p:to>
                                    </p:set>
                                    <p:animEffect transition="in" filter="blinds(horizontal)">
                                      <p:cBhvr>
                                        <p:cTn id="12" dur="500"/>
                                        <p:tgtEl>
                                          <p:spTgt spid="34816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5" name="type.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48173"/>
                                        </p:tgtEl>
                                        <p:attrNameLst>
                                          <p:attrName>style.visibility</p:attrName>
                                        </p:attrNameLst>
                                      </p:cBhvr>
                                      <p:to>
                                        <p:strVal val="visible"/>
                                      </p:to>
                                    </p:set>
                                    <p:anim calcmode="lin" valueType="num">
                                      <p:cBhvr additive="base">
                                        <p:cTn id="22" dur="500" fill="hold"/>
                                        <p:tgtEl>
                                          <p:spTgt spid="348173"/>
                                        </p:tgtEl>
                                        <p:attrNameLst>
                                          <p:attrName>ppt_x</p:attrName>
                                        </p:attrNameLst>
                                      </p:cBhvr>
                                      <p:tavLst>
                                        <p:tav tm="0">
                                          <p:val>
                                            <p:strVal val="0-#ppt_w/2"/>
                                          </p:val>
                                        </p:tav>
                                        <p:tav tm="100000">
                                          <p:val>
                                            <p:strVal val="#ppt_x"/>
                                          </p:val>
                                        </p:tav>
                                      </p:tavLst>
                                    </p:anim>
                                    <p:anim calcmode="lin" valueType="num">
                                      <p:cBhvr additive="base">
                                        <p:cTn id="23" dur="500" fill="hold"/>
                                        <p:tgtEl>
                                          <p:spTgt spid="34817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348172"/>
                                        </p:tgtEl>
                                        <p:attrNameLst>
                                          <p:attrName>style.visibility</p:attrName>
                                        </p:attrNameLst>
                                      </p:cBhvr>
                                      <p:to>
                                        <p:strVal val="visible"/>
                                      </p:to>
                                    </p:set>
                                    <p:anim calcmode="lin" valueType="num">
                                      <p:cBhvr additive="base">
                                        <p:cTn id="28" dur="500" fill="hold"/>
                                        <p:tgtEl>
                                          <p:spTgt spid="348172"/>
                                        </p:tgtEl>
                                        <p:attrNameLst>
                                          <p:attrName>ppt_x</p:attrName>
                                        </p:attrNameLst>
                                      </p:cBhvr>
                                      <p:tavLst>
                                        <p:tav tm="0">
                                          <p:val>
                                            <p:strVal val="1+#ppt_w/2"/>
                                          </p:val>
                                        </p:tav>
                                        <p:tav tm="100000">
                                          <p:val>
                                            <p:strVal val="#ppt_x"/>
                                          </p:val>
                                        </p:tav>
                                      </p:tavLst>
                                    </p:anim>
                                    <p:anim calcmode="lin" valueType="num">
                                      <p:cBhvr additive="base">
                                        <p:cTn id="29" dur="500" fill="hold"/>
                                        <p:tgtEl>
                                          <p:spTgt spid="34817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grpId="0" nodeType="clickEffect">
                                  <p:stCondLst>
                                    <p:cond delay="0"/>
                                  </p:stCondLst>
                                  <p:childTnLst>
                                    <p:set>
                                      <p:cBhvr>
                                        <p:cTn id="33" dur="1" fill="hold">
                                          <p:stCondLst>
                                            <p:cond delay="0"/>
                                          </p:stCondLst>
                                        </p:cTn>
                                        <p:tgtEl>
                                          <p:spTgt spid="348174"/>
                                        </p:tgtEl>
                                        <p:attrNameLst>
                                          <p:attrName>style.visibility</p:attrName>
                                        </p:attrNameLst>
                                      </p:cBhvr>
                                      <p:to>
                                        <p:strVal val="visible"/>
                                      </p:to>
                                    </p:set>
                                    <p:animEffect transition="in" filter="barn(outHorizontal)">
                                      <p:cBhvr>
                                        <p:cTn id="34" dur="500"/>
                                        <p:tgtEl>
                                          <p:spTgt spid="348174"/>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42" fill="hold" grpId="0" nodeType="clickEffect">
                                  <p:stCondLst>
                                    <p:cond delay="0"/>
                                  </p:stCondLst>
                                  <p:childTnLst>
                                    <p:set>
                                      <p:cBhvr>
                                        <p:cTn id="38" dur="1" fill="hold">
                                          <p:stCondLst>
                                            <p:cond delay="0"/>
                                          </p:stCondLst>
                                        </p:cTn>
                                        <p:tgtEl>
                                          <p:spTgt spid="348175"/>
                                        </p:tgtEl>
                                        <p:attrNameLst>
                                          <p:attrName>style.visibility</p:attrName>
                                        </p:attrNameLst>
                                      </p:cBhvr>
                                      <p:to>
                                        <p:strVal val="visible"/>
                                      </p:to>
                                    </p:set>
                                    <p:animEffect transition="in" filter="barn(outHorizontal)">
                                      <p:cBhvr>
                                        <p:cTn id="39" dur="500"/>
                                        <p:tgtEl>
                                          <p:spTgt spid="348175"/>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348181"/>
                                        </p:tgtEl>
                                        <p:attrNameLst>
                                          <p:attrName>style.visibility</p:attrName>
                                        </p:attrNameLst>
                                      </p:cBhvr>
                                      <p:to>
                                        <p:strVal val="visible"/>
                                      </p:to>
                                    </p:set>
                                  </p:childTnLst>
                                </p:cTn>
                              </p:par>
                            </p:childTnLst>
                          </p:cTn>
                        </p:par>
                        <p:par>
                          <p:cTn id="43" fill="hold">
                            <p:stCondLst>
                              <p:cond delay="1000"/>
                            </p:stCondLst>
                            <p:childTnLst>
                              <p:par>
                                <p:cTn id="44" presetID="16" presetClass="entr" presetSubtype="42" fill="hold" grpId="0" nodeType="afterEffect">
                                  <p:stCondLst>
                                    <p:cond delay="0"/>
                                  </p:stCondLst>
                                  <p:childTnLst>
                                    <p:set>
                                      <p:cBhvr>
                                        <p:cTn id="45" dur="1" fill="hold">
                                          <p:stCondLst>
                                            <p:cond delay="0"/>
                                          </p:stCondLst>
                                        </p:cTn>
                                        <p:tgtEl>
                                          <p:spTgt spid="348177"/>
                                        </p:tgtEl>
                                        <p:attrNameLst>
                                          <p:attrName>style.visibility</p:attrName>
                                        </p:attrNameLst>
                                      </p:cBhvr>
                                      <p:to>
                                        <p:strVal val="visible"/>
                                      </p:to>
                                    </p:set>
                                    <p:animEffect transition="in" filter="barn(outHorizontal)">
                                      <p:cBhvr>
                                        <p:cTn id="46" dur="500"/>
                                        <p:tgtEl>
                                          <p:spTgt spid="348177"/>
                                        </p:tgtEl>
                                      </p:cBhvr>
                                    </p:animEffect>
                                  </p:childTnLst>
                                </p:cTn>
                              </p:par>
                            </p:childTnLst>
                          </p:cTn>
                        </p:par>
                        <p:par>
                          <p:cTn id="47" fill="hold">
                            <p:stCondLst>
                              <p:cond delay="1500"/>
                            </p:stCondLst>
                            <p:childTnLst>
                              <p:par>
                                <p:cTn id="48" presetID="1" presetClass="entr" presetSubtype="0" fill="hold" grpId="0" nodeType="afterEffect">
                                  <p:stCondLst>
                                    <p:cond delay="0"/>
                                  </p:stCondLst>
                                  <p:childTnLst>
                                    <p:set>
                                      <p:cBhvr>
                                        <p:cTn id="49" dur="1" fill="hold">
                                          <p:stCondLst>
                                            <p:cond delay="499"/>
                                          </p:stCondLst>
                                        </p:cTn>
                                        <p:tgtEl>
                                          <p:spTgt spid="348182"/>
                                        </p:tgtEl>
                                        <p:attrNameLst>
                                          <p:attrName>style.visibility</p:attrName>
                                        </p:attrNameLst>
                                      </p:cBhvr>
                                      <p:to>
                                        <p:strVal val="visible"/>
                                      </p:to>
                                    </p:set>
                                  </p:childTnLst>
                                </p:cTn>
                              </p:par>
                            </p:childTnLst>
                          </p:cTn>
                        </p:par>
                        <p:par>
                          <p:cTn id="50" fill="hold">
                            <p:stCondLst>
                              <p:cond delay="2000"/>
                            </p:stCondLst>
                            <p:childTnLst>
                              <p:par>
                                <p:cTn id="51" presetID="16" presetClass="entr" presetSubtype="42" fill="hold" grpId="0" nodeType="afterEffect">
                                  <p:stCondLst>
                                    <p:cond delay="0"/>
                                  </p:stCondLst>
                                  <p:childTnLst>
                                    <p:set>
                                      <p:cBhvr>
                                        <p:cTn id="52" dur="1" fill="hold">
                                          <p:stCondLst>
                                            <p:cond delay="0"/>
                                          </p:stCondLst>
                                        </p:cTn>
                                        <p:tgtEl>
                                          <p:spTgt spid="348176"/>
                                        </p:tgtEl>
                                        <p:attrNameLst>
                                          <p:attrName>style.visibility</p:attrName>
                                        </p:attrNameLst>
                                      </p:cBhvr>
                                      <p:to>
                                        <p:strVal val="visible"/>
                                      </p:to>
                                    </p:set>
                                    <p:animEffect transition="in" filter="barn(outHorizontal)">
                                      <p:cBhvr>
                                        <p:cTn id="53" dur="500"/>
                                        <p:tgtEl>
                                          <p:spTgt spid="348176"/>
                                        </p:tgtEl>
                                      </p:cBhvr>
                                    </p:animEffect>
                                  </p:childTnLst>
                                </p:cTn>
                              </p:par>
                            </p:childTnLst>
                          </p:cTn>
                        </p:par>
                        <p:par>
                          <p:cTn id="54" fill="hold">
                            <p:stCondLst>
                              <p:cond delay="2500"/>
                            </p:stCondLst>
                            <p:childTnLst>
                              <p:par>
                                <p:cTn id="55" presetID="1" presetClass="entr" presetSubtype="0" fill="hold" grpId="0" nodeType="afterEffect">
                                  <p:stCondLst>
                                    <p:cond delay="0"/>
                                  </p:stCondLst>
                                  <p:childTnLst>
                                    <p:set>
                                      <p:cBhvr>
                                        <p:cTn id="56" dur="1" fill="hold">
                                          <p:stCondLst>
                                            <p:cond delay="499"/>
                                          </p:stCondLst>
                                        </p:cTn>
                                        <p:tgtEl>
                                          <p:spTgt spid="34818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6" presetClass="entr" presetSubtype="42" fill="hold" grpId="0" nodeType="clickEffect">
                                  <p:stCondLst>
                                    <p:cond delay="0"/>
                                  </p:stCondLst>
                                  <p:childTnLst>
                                    <p:set>
                                      <p:cBhvr>
                                        <p:cTn id="60" dur="1" fill="hold">
                                          <p:stCondLst>
                                            <p:cond delay="0"/>
                                          </p:stCondLst>
                                        </p:cTn>
                                        <p:tgtEl>
                                          <p:spTgt spid="348178"/>
                                        </p:tgtEl>
                                        <p:attrNameLst>
                                          <p:attrName>style.visibility</p:attrName>
                                        </p:attrNameLst>
                                      </p:cBhvr>
                                      <p:to>
                                        <p:strVal val="visible"/>
                                      </p:to>
                                    </p:set>
                                    <p:animEffect transition="in" filter="barn(outHorizontal)">
                                      <p:cBhvr>
                                        <p:cTn id="61" dur="500"/>
                                        <p:tgtEl>
                                          <p:spTgt spid="348178"/>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42" fill="hold" grpId="0" nodeType="clickEffect">
                                  <p:stCondLst>
                                    <p:cond delay="0"/>
                                  </p:stCondLst>
                                  <p:childTnLst>
                                    <p:set>
                                      <p:cBhvr>
                                        <p:cTn id="65" dur="1" fill="hold">
                                          <p:stCondLst>
                                            <p:cond delay="0"/>
                                          </p:stCondLst>
                                        </p:cTn>
                                        <p:tgtEl>
                                          <p:spTgt spid="348179"/>
                                        </p:tgtEl>
                                        <p:attrNameLst>
                                          <p:attrName>style.visibility</p:attrName>
                                        </p:attrNameLst>
                                      </p:cBhvr>
                                      <p:to>
                                        <p:strVal val="visible"/>
                                      </p:to>
                                    </p:set>
                                    <p:animEffect transition="in" filter="barn(outHorizontal)">
                                      <p:cBhvr>
                                        <p:cTn id="66" dur="500"/>
                                        <p:tgtEl>
                                          <p:spTgt spid="348179"/>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42" fill="hold" grpId="0" nodeType="clickEffect">
                                  <p:stCondLst>
                                    <p:cond delay="0"/>
                                  </p:stCondLst>
                                  <p:childTnLst>
                                    <p:set>
                                      <p:cBhvr>
                                        <p:cTn id="70" dur="1" fill="hold">
                                          <p:stCondLst>
                                            <p:cond delay="0"/>
                                          </p:stCondLst>
                                        </p:cTn>
                                        <p:tgtEl>
                                          <p:spTgt spid="348180"/>
                                        </p:tgtEl>
                                        <p:attrNameLst>
                                          <p:attrName>style.visibility</p:attrName>
                                        </p:attrNameLst>
                                      </p:cBhvr>
                                      <p:to>
                                        <p:strVal val="visible"/>
                                      </p:to>
                                    </p:set>
                                    <p:animEffect transition="in" filter="barn(outHorizontal)">
                                      <p:cBhvr>
                                        <p:cTn id="71" dur="500"/>
                                        <p:tgtEl>
                                          <p:spTgt spid="348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8" grpId="0"/>
      <p:bldP spid="348174" grpId="0" animBg="1"/>
      <p:bldP spid="348175" grpId="0" animBg="1"/>
      <p:bldP spid="348176" grpId="0" animBg="1"/>
      <p:bldP spid="348177" grpId="0" animBg="1"/>
      <p:bldP spid="348178" grpId="0" animBg="1"/>
      <p:bldP spid="348179" grpId="0" animBg="1"/>
      <p:bldP spid="348180" grpId="0" animBg="1"/>
      <p:bldP spid="348181" grpId="0"/>
      <p:bldP spid="348182" grpId="0"/>
      <p:bldP spid="348183"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6194"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6206"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6207" name="TextBox 44"/>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B</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6208"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6212" name="TextBox 60"/>
          <p:cNvSpPr txBox="1"/>
          <p:nvPr/>
        </p:nvSpPr>
        <p:spPr>
          <a:xfrm>
            <a:off x="827088" y="27082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E</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6213" name="TextBox 54"/>
          <p:cNvSpPr txBox="1"/>
          <p:nvPr/>
        </p:nvSpPr>
        <p:spPr>
          <a:xfrm>
            <a:off x="827088" y="22764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J</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62" name="椭圆 61"/>
          <p:cNvSpPr/>
          <p:nvPr/>
        </p:nvSpPr>
        <p:spPr>
          <a:xfrm>
            <a:off x="21240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6215" name="TextBox 63"/>
          <p:cNvSpPr txBox="1"/>
          <p:nvPr/>
        </p:nvSpPr>
        <p:spPr>
          <a:xfrm>
            <a:off x="827088" y="18446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N</a:t>
            </a:r>
            <a:endParaRPr lang="zh-CN" altLang="en-US" sz="2400" dirty="0">
              <a:solidFill>
                <a:srgbClr val="00B05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7218"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7230"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7231" name="TextBox 44"/>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B</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7232"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7236" name="TextBox 60"/>
          <p:cNvSpPr txBox="1"/>
          <p:nvPr/>
        </p:nvSpPr>
        <p:spPr>
          <a:xfrm>
            <a:off x="827088" y="27082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E</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7237" name="TextBox 54"/>
          <p:cNvSpPr txBox="1"/>
          <p:nvPr/>
        </p:nvSpPr>
        <p:spPr>
          <a:xfrm>
            <a:off x="827088" y="22764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J</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62" name="椭圆 61"/>
          <p:cNvSpPr/>
          <p:nvPr/>
        </p:nvSpPr>
        <p:spPr>
          <a:xfrm>
            <a:off x="21240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6" name="椭圆 65"/>
          <p:cNvSpPr/>
          <p:nvPr/>
        </p:nvSpPr>
        <p:spPr>
          <a:xfrm>
            <a:off x="27003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8242"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8254"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8255" name="TextBox 44"/>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B</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8256"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8260" name="TextBox 60"/>
          <p:cNvSpPr txBox="1"/>
          <p:nvPr/>
        </p:nvSpPr>
        <p:spPr>
          <a:xfrm>
            <a:off x="827088" y="27082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E</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62" name="椭圆 61"/>
          <p:cNvSpPr/>
          <p:nvPr/>
        </p:nvSpPr>
        <p:spPr>
          <a:xfrm>
            <a:off x="21240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6" name="椭圆 65"/>
          <p:cNvSpPr/>
          <p:nvPr/>
        </p:nvSpPr>
        <p:spPr>
          <a:xfrm>
            <a:off x="27003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4" name="椭圆 63"/>
          <p:cNvSpPr/>
          <p:nvPr/>
        </p:nvSpPr>
        <p:spPr>
          <a:xfrm>
            <a:off x="3276600" y="6021388"/>
            <a:ext cx="574675"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9266"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9278"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9279" name="TextBox 44"/>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B</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39280"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9284" name="TextBox 60"/>
          <p:cNvSpPr txBox="1"/>
          <p:nvPr/>
        </p:nvSpPr>
        <p:spPr>
          <a:xfrm>
            <a:off x="827088" y="27082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E</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62" name="椭圆 61"/>
          <p:cNvSpPr/>
          <p:nvPr/>
        </p:nvSpPr>
        <p:spPr>
          <a:xfrm>
            <a:off x="21240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6" name="椭圆 65"/>
          <p:cNvSpPr/>
          <p:nvPr/>
        </p:nvSpPr>
        <p:spPr>
          <a:xfrm>
            <a:off x="27003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4" name="椭圆 63"/>
          <p:cNvSpPr/>
          <p:nvPr/>
        </p:nvSpPr>
        <p:spPr>
          <a:xfrm>
            <a:off x="3276600" y="6021388"/>
            <a:ext cx="574675"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0290"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0302"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40303" name="TextBox 44"/>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B</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40304"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0308" name="TextBox 60"/>
          <p:cNvSpPr txBox="1"/>
          <p:nvPr/>
        </p:nvSpPr>
        <p:spPr>
          <a:xfrm>
            <a:off x="827088" y="27082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E</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62" name="椭圆 61"/>
          <p:cNvSpPr/>
          <p:nvPr/>
        </p:nvSpPr>
        <p:spPr>
          <a:xfrm>
            <a:off x="21240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6" name="椭圆 65"/>
          <p:cNvSpPr/>
          <p:nvPr/>
        </p:nvSpPr>
        <p:spPr>
          <a:xfrm>
            <a:off x="27003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4" name="椭圆 63"/>
          <p:cNvSpPr/>
          <p:nvPr/>
        </p:nvSpPr>
        <p:spPr>
          <a:xfrm>
            <a:off x="3276600" y="6021388"/>
            <a:ext cx="574675"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0312" name="TextBox 54"/>
          <p:cNvSpPr txBox="1"/>
          <p:nvPr/>
        </p:nvSpPr>
        <p:spPr>
          <a:xfrm>
            <a:off x="827088" y="22764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K</a:t>
            </a:r>
            <a:endParaRPr lang="zh-CN" altLang="en-US" sz="2400" dirty="0">
              <a:solidFill>
                <a:srgbClr val="00B05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1314"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1326"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41327" name="TextBox 44"/>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B</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41328"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1332" name="TextBox 60"/>
          <p:cNvSpPr txBox="1"/>
          <p:nvPr/>
        </p:nvSpPr>
        <p:spPr>
          <a:xfrm>
            <a:off x="827088" y="27082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E</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62" name="椭圆 61"/>
          <p:cNvSpPr/>
          <p:nvPr/>
        </p:nvSpPr>
        <p:spPr>
          <a:xfrm>
            <a:off x="21240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6" name="椭圆 65"/>
          <p:cNvSpPr/>
          <p:nvPr/>
        </p:nvSpPr>
        <p:spPr>
          <a:xfrm>
            <a:off x="27003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4" name="椭圆 63"/>
          <p:cNvSpPr/>
          <p:nvPr/>
        </p:nvSpPr>
        <p:spPr>
          <a:xfrm>
            <a:off x="3276600" y="6021388"/>
            <a:ext cx="574675"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8" name="椭圆 67"/>
          <p:cNvSpPr/>
          <p:nvPr/>
        </p:nvSpPr>
        <p:spPr>
          <a:xfrm>
            <a:off x="38512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2338"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2350"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42351" name="TextBox 44"/>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B</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42352"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2" name="椭圆 61"/>
          <p:cNvSpPr/>
          <p:nvPr/>
        </p:nvSpPr>
        <p:spPr>
          <a:xfrm>
            <a:off x="21240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6" name="椭圆 65"/>
          <p:cNvSpPr/>
          <p:nvPr/>
        </p:nvSpPr>
        <p:spPr>
          <a:xfrm>
            <a:off x="27003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4" name="椭圆 63"/>
          <p:cNvSpPr/>
          <p:nvPr/>
        </p:nvSpPr>
        <p:spPr>
          <a:xfrm>
            <a:off x="3276600" y="6021388"/>
            <a:ext cx="574675"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8" name="椭圆 67"/>
          <p:cNvSpPr/>
          <p:nvPr/>
        </p:nvSpPr>
        <p:spPr>
          <a:xfrm>
            <a:off x="38512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5" name="椭圆 54"/>
          <p:cNvSpPr/>
          <p:nvPr/>
        </p:nvSpPr>
        <p:spPr>
          <a:xfrm>
            <a:off x="44275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3362"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3374"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43375"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2" name="椭圆 61"/>
          <p:cNvSpPr/>
          <p:nvPr/>
        </p:nvSpPr>
        <p:spPr>
          <a:xfrm>
            <a:off x="21240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6" name="椭圆 65"/>
          <p:cNvSpPr/>
          <p:nvPr/>
        </p:nvSpPr>
        <p:spPr>
          <a:xfrm>
            <a:off x="27003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4" name="椭圆 63"/>
          <p:cNvSpPr/>
          <p:nvPr/>
        </p:nvSpPr>
        <p:spPr>
          <a:xfrm>
            <a:off x="3276600" y="6021388"/>
            <a:ext cx="574675"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8" name="椭圆 67"/>
          <p:cNvSpPr/>
          <p:nvPr/>
        </p:nvSpPr>
        <p:spPr>
          <a:xfrm>
            <a:off x="38512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5" name="椭圆 54"/>
          <p:cNvSpPr/>
          <p:nvPr/>
        </p:nvSpPr>
        <p:spPr>
          <a:xfrm>
            <a:off x="44275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1" name="椭圆 60"/>
          <p:cNvSpPr/>
          <p:nvPr/>
        </p:nvSpPr>
        <p:spPr>
          <a:xfrm>
            <a:off x="500380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4386"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4398"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44399"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2" name="椭圆 61"/>
          <p:cNvSpPr/>
          <p:nvPr/>
        </p:nvSpPr>
        <p:spPr>
          <a:xfrm>
            <a:off x="21240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6" name="椭圆 65"/>
          <p:cNvSpPr/>
          <p:nvPr/>
        </p:nvSpPr>
        <p:spPr>
          <a:xfrm>
            <a:off x="27003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4" name="椭圆 63"/>
          <p:cNvSpPr/>
          <p:nvPr/>
        </p:nvSpPr>
        <p:spPr>
          <a:xfrm>
            <a:off x="3276600" y="6021388"/>
            <a:ext cx="574675"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8" name="椭圆 67"/>
          <p:cNvSpPr/>
          <p:nvPr/>
        </p:nvSpPr>
        <p:spPr>
          <a:xfrm>
            <a:off x="38512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5" name="椭圆 54"/>
          <p:cNvSpPr/>
          <p:nvPr/>
        </p:nvSpPr>
        <p:spPr>
          <a:xfrm>
            <a:off x="44275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1" name="椭圆 60"/>
          <p:cNvSpPr/>
          <p:nvPr/>
        </p:nvSpPr>
        <p:spPr>
          <a:xfrm>
            <a:off x="500380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5410"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5422"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45423"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2" name="椭圆 61"/>
          <p:cNvSpPr/>
          <p:nvPr/>
        </p:nvSpPr>
        <p:spPr>
          <a:xfrm>
            <a:off x="21240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6" name="椭圆 65"/>
          <p:cNvSpPr/>
          <p:nvPr/>
        </p:nvSpPr>
        <p:spPr>
          <a:xfrm>
            <a:off x="27003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4" name="椭圆 63"/>
          <p:cNvSpPr/>
          <p:nvPr/>
        </p:nvSpPr>
        <p:spPr>
          <a:xfrm>
            <a:off x="3276600" y="6021388"/>
            <a:ext cx="574675"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8" name="椭圆 67"/>
          <p:cNvSpPr/>
          <p:nvPr/>
        </p:nvSpPr>
        <p:spPr>
          <a:xfrm>
            <a:off x="38512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5" name="椭圆 54"/>
          <p:cNvSpPr/>
          <p:nvPr/>
        </p:nvSpPr>
        <p:spPr>
          <a:xfrm>
            <a:off x="44275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1" name="椭圆 60"/>
          <p:cNvSpPr/>
          <p:nvPr/>
        </p:nvSpPr>
        <p:spPr>
          <a:xfrm>
            <a:off x="500380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5433" name="TextBox 68"/>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C</a:t>
            </a:r>
            <a:endParaRPr lang="zh-CN" altLang="en-US" sz="2400" dirty="0">
              <a:solidFill>
                <a:srgbClr val="00B05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ctrTitle"/>
          </p:nvPr>
        </p:nvSpPr>
        <p:spPr>
          <a:xfrm>
            <a:off x="0" y="0"/>
            <a:ext cx="75438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rPr>
              <a:t>树的特点</a:t>
            </a:r>
          </a:p>
        </p:txBody>
      </p:sp>
      <p:sp>
        <p:nvSpPr>
          <p:cNvPr id="350211" name="Text Box 3"/>
          <p:cNvSpPr txBox="1"/>
          <p:nvPr/>
        </p:nvSpPr>
        <p:spPr>
          <a:xfrm>
            <a:off x="304800" y="914400"/>
            <a:ext cx="8382000" cy="35401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3200" b="0" dirty="0">
                <a:solidFill>
                  <a:srgbClr val="000000"/>
                </a:solidFill>
                <a:latin typeface="楷体_GB2312" pitchFamily="49" charset="-122"/>
                <a:ea typeface="楷体_GB2312" pitchFamily="49" charset="-122"/>
              </a:rPr>
              <a:t>（</a:t>
            </a:r>
            <a:r>
              <a:rPr lang="en-US" altLang="zh-CN" sz="3200" b="0" dirty="0">
                <a:solidFill>
                  <a:srgbClr val="000000"/>
                </a:solidFill>
                <a:latin typeface="楷体_GB2312" pitchFamily="49" charset="-122"/>
                <a:ea typeface="楷体_GB2312" pitchFamily="49" charset="-122"/>
              </a:rPr>
              <a:t>1</a:t>
            </a:r>
            <a:r>
              <a:rPr lang="zh-CN" altLang="en-US" sz="3200" b="0" dirty="0">
                <a:solidFill>
                  <a:srgbClr val="000000"/>
                </a:solidFill>
                <a:latin typeface="楷体_GB2312" pitchFamily="49" charset="-122"/>
                <a:ea typeface="楷体_GB2312" pitchFamily="49" charset="-122"/>
              </a:rPr>
              <a:t>）只有一个结点没有前驱而只有后继，称为树根或根；</a:t>
            </a:r>
          </a:p>
          <a:p>
            <a:pPr marL="0" lvl="0" indent="0" eaLnBrk="1" hangingPunct="1">
              <a:spcBef>
                <a:spcPct val="50000"/>
              </a:spcBef>
              <a:buClrTx/>
              <a:buSzPct val="100000"/>
              <a:buNone/>
            </a:pPr>
            <a:r>
              <a:rPr lang="zh-CN" altLang="en-US" sz="3200" b="0" dirty="0">
                <a:solidFill>
                  <a:srgbClr val="000000"/>
                </a:solidFill>
                <a:latin typeface="楷体_GB2312" pitchFamily="49" charset="-122"/>
                <a:ea typeface="楷体_GB2312" pitchFamily="49" charset="-122"/>
              </a:rPr>
              <a:t>（</a:t>
            </a:r>
            <a:r>
              <a:rPr lang="en-US" altLang="zh-CN" sz="3200" b="0" dirty="0">
                <a:solidFill>
                  <a:srgbClr val="000000"/>
                </a:solidFill>
                <a:latin typeface="楷体_GB2312" pitchFamily="49" charset="-122"/>
                <a:ea typeface="楷体_GB2312" pitchFamily="49" charset="-122"/>
              </a:rPr>
              <a:t>2</a:t>
            </a:r>
            <a:r>
              <a:rPr lang="zh-CN" altLang="en-US" sz="3200" b="0" dirty="0">
                <a:solidFill>
                  <a:srgbClr val="000000"/>
                </a:solidFill>
                <a:latin typeface="楷体_GB2312" pitchFamily="49" charset="-122"/>
                <a:ea typeface="楷体_GB2312" pitchFamily="49" charset="-122"/>
              </a:rPr>
              <a:t>）除了根以外的所有结点有且只有一个直接前驱；</a:t>
            </a:r>
          </a:p>
          <a:p>
            <a:pPr marL="0" lvl="0" indent="0" eaLnBrk="1" hangingPunct="1">
              <a:spcBef>
                <a:spcPct val="50000"/>
              </a:spcBef>
              <a:buClrTx/>
              <a:buSzPct val="100000"/>
              <a:buNone/>
            </a:pPr>
            <a:r>
              <a:rPr lang="zh-CN" altLang="en-US" sz="3200" b="0" dirty="0">
                <a:solidFill>
                  <a:srgbClr val="000000"/>
                </a:solidFill>
                <a:latin typeface="楷体_GB2312" pitchFamily="49" charset="-122"/>
                <a:ea typeface="楷体_GB2312" pitchFamily="49" charset="-122"/>
              </a:rPr>
              <a:t>（</a:t>
            </a:r>
            <a:r>
              <a:rPr lang="en-US" altLang="zh-CN" sz="3200" b="0" dirty="0">
                <a:solidFill>
                  <a:srgbClr val="000000"/>
                </a:solidFill>
                <a:latin typeface="楷体_GB2312" pitchFamily="49" charset="-122"/>
                <a:ea typeface="楷体_GB2312" pitchFamily="49" charset="-122"/>
              </a:rPr>
              <a:t>3</a:t>
            </a:r>
            <a:r>
              <a:rPr lang="zh-CN" altLang="en-US" sz="3200" b="0" dirty="0">
                <a:solidFill>
                  <a:srgbClr val="000000"/>
                </a:solidFill>
                <a:latin typeface="楷体_GB2312" pitchFamily="49" charset="-122"/>
                <a:ea typeface="楷体_GB2312" pitchFamily="49" charset="-122"/>
              </a:rPr>
              <a:t>）所有结点，包括根，可以有任意个直接后继。</a:t>
            </a:r>
          </a:p>
        </p:txBody>
      </p:sp>
      <p:sp>
        <p:nvSpPr>
          <p:cNvPr id="350212" name="Text Box 4"/>
          <p:cNvSpPr txBox="1"/>
          <p:nvPr/>
        </p:nvSpPr>
        <p:spPr>
          <a:xfrm>
            <a:off x="2232025" y="4689475"/>
            <a:ext cx="6246813" cy="11699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800" dirty="0">
                <a:solidFill>
                  <a:srgbClr val="FF3300"/>
                </a:solidFill>
                <a:latin typeface="楷体_GB2312" pitchFamily="49" charset="-122"/>
                <a:ea typeface="楷体_GB2312" pitchFamily="49" charset="-122"/>
              </a:rPr>
              <a:t>Thinking:</a:t>
            </a:r>
          </a:p>
          <a:p>
            <a:pPr marL="0" lvl="0" indent="0" eaLnBrk="1" hangingPunct="1">
              <a:spcBef>
                <a:spcPct val="50000"/>
              </a:spcBef>
              <a:buClrTx/>
              <a:buSzPct val="100000"/>
              <a:buNone/>
            </a:pPr>
            <a:r>
              <a:rPr lang="en-US" altLang="zh-CN" sz="2800" dirty="0">
                <a:solidFill>
                  <a:srgbClr val="FF3300"/>
                </a:solidFill>
                <a:latin typeface="楷体_GB2312" pitchFamily="49" charset="-122"/>
                <a:ea typeface="楷体_GB2312" pitchFamily="49" charset="-122"/>
              </a:rPr>
              <a:t>	</a:t>
            </a:r>
            <a:r>
              <a:rPr lang="zh-CN" altLang="en-US" sz="2800" dirty="0">
                <a:solidFill>
                  <a:srgbClr val="FF3300"/>
                </a:solidFill>
                <a:latin typeface="楷体_GB2312" pitchFamily="49" charset="-122"/>
                <a:ea typeface="楷体_GB2312" pitchFamily="49" charset="-122"/>
              </a:rPr>
              <a:t>什么地方体现出</a:t>
            </a:r>
            <a:r>
              <a:rPr lang="zh-CN" altLang="en-US" sz="2800" dirty="0">
                <a:solidFill>
                  <a:srgbClr val="FF3300"/>
                </a:solidFill>
                <a:ea typeface="楷体_GB2312" pitchFamily="49" charset="-122"/>
              </a:rPr>
              <a:t>“</a:t>
            </a:r>
            <a:r>
              <a:rPr lang="zh-CN" altLang="en-US" sz="2800" dirty="0">
                <a:solidFill>
                  <a:srgbClr val="FF3300"/>
                </a:solidFill>
                <a:latin typeface="楷体_GB2312" pitchFamily="49" charset="-122"/>
                <a:ea typeface="楷体_GB2312" pitchFamily="49" charset="-122"/>
              </a:rPr>
              <a:t>非</a:t>
            </a:r>
            <a:r>
              <a:rPr lang="zh-CN" altLang="en-US" sz="2800" dirty="0">
                <a:solidFill>
                  <a:srgbClr val="FF3300"/>
                </a:solidFill>
                <a:ea typeface="楷体_GB2312" pitchFamily="49" charset="-122"/>
              </a:rPr>
              <a:t>”</a:t>
            </a:r>
            <a:r>
              <a:rPr lang="zh-CN" altLang="en-US" sz="2800" dirty="0">
                <a:solidFill>
                  <a:srgbClr val="FF3300"/>
                </a:solidFill>
                <a:latin typeface="楷体_GB2312" pitchFamily="49" charset="-122"/>
                <a:ea typeface="楷体_GB2312" pitchFamily="49" charset="-122"/>
              </a:rPr>
              <a:t>线性关系？</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Effect transition="in" filter="blinds(horizontal)">
                                      <p:cBhvr>
                                        <p:cTn id="7" dur="500"/>
                                        <p:tgtEl>
                                          <p:spTgt spid="350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0211">
                                            <p:txEl>
                                              <p:pRg st="1" end="1"/>
                                            </p:txEl>
                                          </p:spTgt>
                                        </p:tgtEl>
                                        <p:attrNameLst>
                                          <p:attrName>style.visibility</p:attrName>
                                        </p:attrNameLst>
                                      </p:cBhvr>
                                      <p:to>
                                        <p:strVal val="visible"/>
                                      </p:to>
                                    </p:set>
                                    <p:animEffect transition="in" filter="blinds(horizontal)">
                                      <p:cBhvr>
                                        <p:cTn id="12" dur="500"/>
                                        <p:tgtEl>
                                          <p:spTgt spid="3502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0211">
                                            <p:txEl>
                                              <p:pRg st="2" end="2"/>
                                            </p:txEl>
                                          </p:spTgt>
                                        </p:tgtEl>
                                        <p:attrNameLst>
                                          <p:attrName>style.visibility</p:attrName>
                                        </p:attrNameLst>
                                      </p:cBhvr>
                                      <p:to>
                                        <p:strVal val="visible"/>
                                      </p:to>
                                    </p:set>
                                    <p:animEffect transition="in" filter="blinds(horizontal)">
                                      <p:cBhvr>
                                        <p:cTn id="17" dur="500"/>
                                        <p:tgtEl>
                                          <p:spTgt spid="3502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350212"/>
                                        </p:tgtEl>
                                        <p:attrNameLst>
                                          <p:attrName>style.visibility</p:attrName>
                                        </p:attrNameLst>
                                      </p:cBhvr>
                                      <p:to>
                                        <p:strVal val="visible"/>
                                      </p:to>
                                    </p:set>
                                    <p:animEffect transition="in" filter="blinds(vertical)">
                                      <p:cBhvr>
                                        <p:cTn id="22" dur="500"/>
                                        <p:tgtEl>
                                          <p:spTgt spid="350212"/>
                                        </p:tgtEl>
                                      </p:cBhvr>
                                    </p:animEffect>
                                  </p:childTnLst>
                                  <p:subTnLst>
                                    <p:set>
                                      <p:cBhvr override="childStyle">
                                        <p:cTn dur="1" fill="hold" display="0" masterRel="nextClick" afterEffect="1"/>
                                        <p:tgtEl>
                                          <p:spTgt spid="350212"/>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p:bldP spid="350212"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6434"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6446"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46447"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2" name="椭圆 61"/>
          <p:cNvSpPr/>
          <p:nvPr/>
        </p:nvSpPr>
        <p:spPr>
          <a:xfrm>
            <a:off x="21240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6" name="椭圆 65"/>
          <p:cNvSpPr/>
          <p:nvPr/>
        </p:nvSpPr>
        <p:spPr>
          <a:xfrm>
            <a:off x="27003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4" name="椭圆 63"/>
          <p:cNvSpPr/>
          <p:nvPr/>
        </p:nvSpPr>
        <p:spPr>
          <a:xfrm>
            <a:off x="3276600" y="6021388"/>
            <a:ext cx="574675"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8" name="椭圆 67"/>
          <p:cNvSpPr/>
          <p:nvPr/>
        </p:nvSpPr>
        <p:spPr>
          <a:xfrm>
            <a:off x="38512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5" name="椭圆 54"/>
          <p:cNvSpPr/>
          <p:nvPr/>
        </p:nvSpPr>
        <p:spPr>
          <a:xfrm>
            <a:off x="44275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1" name="椭圆 60"/>
          <p:cNvSpPr/>
          <p:nvPr/>
        </p:nvSpPr>
        <p:spPr>
          <a:xfrm>
            <a:off x="500380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6457" name="TextBox 68"/>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C</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46458" name="TextBox 69"/>
          <p:cNvSpPr txBox="1"/>
          <p:nvPr/>
        </p:nvSpPr>
        <p:spPr>
          <a:xfrm>
            <a:off x="827088" y="27082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F</a:t>
            </a:r>
            <a:endParaRPr lang="zh-CN" altLang="en-US" sz="2400" dirty="0">
              <a:solidFill>
                <a:srgbClr val="00B05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7458"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7470"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47471"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2" name="椭圆 61"/>
          <p:cNvSpPr/>
          <p:nvPr/>
        </p:nvSpPr>
        <p:spPr>
          <a:xfrm>
            <a:off x="21240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6" name="椭圆 65"/>
          <p:cNvSpPr/>
          <p:nvPr/>
        </p:nvSpPr>
        <p:spPr>
          <a:xfrm>
            <a:off x="27003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4" name="椭圆 63"/>
          <p:cNvSpPr/>
          <p:nvPr/>
        </p:nvSpPr>
        <p:spPr>
          <a:xfrm>
            <a:off x="3276600" y="6021388"/>
            <a:ext cx="574675"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8" name="椭圆 67"/>
          <p:cNvSpPr/>
          <p:nvPr/>
        </p:nvSpPr>
        <p:spPr>
          <a:xfrm>
            <a:off x="38512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5" name="椭圆 54"/>
          <p:cNvSpPr/>
          <p:nvPr/>
        </p:nvSpPr>
        <p:spPr>
          <a:xfrm>
            <a:off x="44275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1" name="椭圆 60"/>
          <p:cNvSpPr/>
          <p:nvPr/>
        </p:nvSpPr>
        <p:spPr>
          <a:xfrm>
            <a:off x="500380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7481" name="TextBox 68"/>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C</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47482" name="TextBox 69"/>
          <p:cNvSpPr txBox="1"/>
          <p:nvPr/>
        </p:nvSpPr>
        <p:spPr>
          <a:xfrm>
            <a:off x="827088" y="27082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F</a:t>
            </a:r>
            <a:endParaRPr lang="zh-CN" altLang="en-US" sz="2400" dirty="0">
              <a:solidFill>
                <a:srgbClr val="00B05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8482"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8494"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48495"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2" name="椭圆 61"/>
          <p:cNvSpPr/>
          <p:nvPr/>
        </p:nvSpPr>
        <p:spPr>
          <a:xfrm>
            <a:off x="21240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6" name="椭圆 65"/>
          <p:cNvSpPr/>
          <p:nvPr/>
        </p:nvSpPr>
        <p:spPr>
          <a:xfrm>
            <a:off x="27003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4" name="椭圆 63"/>
          <p:cNvSpPr/>
          <p:nvPr/>
        </p:nvSpPr>
        <p:spPr>
          <a:xfrm>
            <a:off x="3276600" y="6021388"/>
            <a:ext cx="574675"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8" name="椭圆 67"/>
          <p:cNvSpPr/>
          <p:nvPr/>
        </p:nvSpPr>
        <p:spPr>
          <a:xfrm>
            <a:off x="38512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5" name="椭圆 54"/>
          <p:cNvSpPr/>
          <p:nvPr/>
        </p:nvSpPr>
        <p:spPr>
          <a:xfrm>
            <a:off x="44275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1" name="椭圆 60"/>
          <p:cNvSpPr/>
          <p:nvPr/>
        </p:nvSpPr>
        <p:spPr>
          <a:xfrm>
            <a:off x="500380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8505" name="TextBox 68"/>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C</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48506" name="TextBox 69"/>
          <p:cNvSpPr txBox="1"/>
          <p:nvPr/>
        </p:nvSpPr>
        <p:spPr>
          <a:xfrm>
            <a:off x="827088" y="27082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F</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48507" name="TextBox 70"/>
          <p:cNvSpPr txBox="1"/>
          <p:nvPr/>
        </p:nvSpPr>
        <p:spPr>
          <a:xfrm>
            <a:off x="827088" y="22764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L</a:t>
            </a:r>
            <a:endParaRPr lang="zh-CN" altLang="en-US" sz="2400" dirty="0">
              <a:solidFill>
                <a:srgbClr val="00B050"/>
              </a:solidFill>
              <a:latin typeface="Arial" panose="020B0604020202020204" pitchFamily="34" charset="0"/>
              <a:ea typeface="宋体" panose="02010600030101010101" pitchFamily="2" charset="-122"/>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9506"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49518"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49519"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2" name="椭圆 61"/>
          <p:cNvSpPr/>
          <p:nvPr/>
        </p:nvSpPr>
        <p:spPr>
          <a:xfrm>
            <a:off x="21240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6" name="椭圆 65"/>
          <p:cNvSpPr/>
          <p:nvPr/>
        </p:nvSpPr>
        <p:spPr>
          <a:xfrm>
            <a:off x="27003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4" name="椭圆 63"/>
          <p:cNvSpPr/>
          <p:nvPr/>
        </p:nvSpPr>
        <p:spPr>
          <a:xfrm>
            <a:off x="3276600" y="6021388"/>
            <a:ext cx="574675"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8" name="椭圆 67"/>
          <p:cNvSpPr/>
          <p:nvPr/>
        </p:nvSpPr>
        <p:spPr>
          <a:xfrm>
            <a:off x="38512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5" name="椭圆 54"/>
          <p:cNvSpPr/>
          <p:nvPr/>
        </p:nvSpPr>
        <p:spPr>
          <a:xfrm>
            <a:off x="44275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1" name="椭圆 60"/>
          <p:cNvSpPr/>
          <p:nvPr/>
        </p:nvSpPr>
        <p:spPr>
          <a:xfrm>
            <a:off x="500380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9529" name="TextBox 68"/>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C</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49530" name="TextBox 69"/>
          <p:cNvSpPr txBox="1"/>
          <p:nvPr/>
        </p:nvSpPr>
        <p:spPr>
          <a:xfrm>
            <a:off x="827088" y="27082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F</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73" name="椭圆 72"/>
          <p:cNvSpPr/>
          <p:nvPr/>
        </p:nvSpPr>
        <p:spPr>
          <a:xfrm>
            <a:off x="558006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0530"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0542"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50543"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2" name="椭圆 61"/>
          <p:cNvSpPr/>
          <p:nvPr/>
        </p:nvSpPr>
        <p:spPr>
          <a:xfrm>
            <a:off x="21240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6" name="椭圆 65"/>
          <p:cNvSpPr/>
          <p:nvPr/>
        </p:nvSpPr>
        <p:spPr>
          <a:xfrm>
            <a:off x="27003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4" name="椭圆 63"/>
          <p:cNvSpPr/>
          <p:nvPr/>
        </p:nvSpPr>
        <p:spPr>
          <a:xfrm>
            <a:off x="3276600" y="6021388"/>
            <a:ext cx="574675"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8" name="椭圆 67"/>
          <p:cNvSpPr/>
          <p:nvPr/>
        </p:nvSpPr>
        <p:spPr>
          <a:xfrm>
            <a:off x="38512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5" name="椭圆 54"/>
          <p:cNvSpPr/>
          <p:nvPr/>
        </p:nvSpPr>
        <p:spPr>
          <a:xfrm>
            <a:off x="44275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1" name="椭圆 60"/>
          <p:cNvSpPr/>
          <p:nvPr/>
        </p:nvSpPr>
        <p:spPr>
          <a:xfrm>
            <a:off x="500380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50553" name="TextBox 68"/>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C</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73" name="椭圆 72"/>
          <p:cNvSpPr/>
          <p:nvPr/>
        </p:nvSpPr>
        <p:spPr>
          <a:xfrm>
            <a:off x="558006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1" name="椭圆 70"/>
          <p:cNvSpPr/>
          <p:nvPr/>
        </p:nvSpPr>
        <p:spPr>
          <a:xfrm>
            <a:off x="615632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1554"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51585" name="椭圆 11"/>
            <p:cNvSpPr/>
            <p:nvPr/>
          </p:nvSpPr>
          <p:spPr>
            <a:xfrm>
              <a:off x="971600" y="2997140"/>
              <a:ext cx="576139" cy="576307"/>
            </a:xfrm>
            <a:prstGeom prst="ellipse">
              <a:avLst/>
            </a:prstGeom>
            <a:gradFill rotWithShape="1">
              <a:gsLst>
                <a:gs pos="0">
                  <a:srgbClr val="FFBE86">
                    <a:alpha val="100000"/>
                  </a:srgbClr>
                </a:gs>
                <a:gs pos="35001">
                  <a:srgbClr val="FFD0AA">
                    <a:alpha val="100000"/>
                  </a:srgbClr>
                </a:gs>
                <a:gs pos="100000">
                  <a:srgbClr val="FFEBDB">
                    <a:alpha val="100000"/>
                  </a:srgbClr>
                </a:gs>
              </a:gsLst>
              <a:lin ang="16200000" scaled="1"/>
              <a:tileRect/>
            </a:gradFill>
            <a:ln w="9525" cap="flat" cmpd="sng">
              <a:solidFill>
                <a:srgbClr val="F69240"/>
              </a:solidFill>
              <a:prstDash val="solid"/>
              <a:headEnd type="none" w="med" len="med"/>
              <a:tailEnd type="none" w="med" len="med"/>
            </a:ln>
            <a:effectLst>
              <a:outerShdw dist="20000" dir="5400000" rotWithShape="0">
                <a:srgbClr val="000000">
                  <a:alpha val="37999"/>
                </a:srgbClr>
              </a:outerShdw>
            </a:effectLst>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dirty="0">
                  <a:solidFill>
                    <a:srgbClr val="000000"/>
                  </a:solidFill>
                  <a:ea typeface="宋体" panose="02010600030101010101" pitchFamily="2" charset="-122"/>
                </a:rPr>
                <a:t>H</a:t>
              </a:r>
              <a:endParaRPr lang="zh-CN" altLang="en-US" dirty="0">
                <a:solidFill>
                  <a:srgbClr val="000000"/>
                </a:solidFill>
                <a:ea typeface="宋体" panose="02010600030101010101" pitchFamily="2" charset="-122"/>
              </a:endParaRPr>
            </a:p>
          </p:txBody>
        </p:sp>
        <p:sp>
          <p:nvSpPr>
            <p:cNvPr id="13" name="椭圆 12"/>
            <p:cNvSpPr/>
            <p:nvPr/>
          </p:nvSpPr>
          <p:spPr>
            <a:xfrm>
              <a:off x="3203149"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white"/>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white"/>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51585"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1566"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51567"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2" name="椭圆 61"/>
          <p:cNvSpPr/>
          <p:nvPr/>
        </p:nvSpPr>
        <p:spPr>
          <a:xfrm>
            <a:off x="21240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6" name="椭圆 65"/>
          <p:cNvSpPr/>
          <p:nvPr/>
        </p:nvSpPr>
        <p:spPr>
          <a:xfrm>
            <a:off x="27003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4" name="椭圆 63"/>
          <p:cNvSpPr/>
          <p:nvPr/>
        </p:nvSpPr>
        <p:spPr>
          <a:xfrm>
            <a:off x="3276600" y="6021388"/>
            <a:ext cx="574675"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8" name="椭圆 67"/>
          <p:cNvSpPr/>
          <p:nvPr/>
        </p:nvSpPr>
        <p:spPr>
          <a:xfrm>
            <a:off x="38512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5" name="椭圆 54"/>
          <p:cNvSpPr/>
          <p:nvPr/>
        </p:nvSpPr>
        <p:spPr>
          <a:xfrm>
            <a:off x="44275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1" name="椭圆 60"/>
          <p:cNvSpPr/>
          <p:nvPr/>
        </p:nvSpPr>
        <p:spPr>
          <a:xfrm>
            <a:off x="500380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51577" name="TextBox 68"/>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C</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73" name="椭圆 72"/>
          <p:cNvSpPr/>
          <p:nvPr/>
        </p:nvSpPr>
        <p:spPr>
          <a:xfrm>
            <a:off x="558006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0" name="椭圆 69"/>
          <p:cNvSpPr/>
          <p:nvPr/>
        </p:nvSpPr>
        <p:spPr>
          <a:xfrm>
            <a:off x="615632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2578"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2590"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52591"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2" name="椭圆 61"/>
          <p:cNvSpPr/>
          <p:nvPr/>
        </p:nvSpPr>
        <p:spPr>
          <a:xfrm>
            <a:off x="21240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6" name="椭圆 65"/>
          <p:cNvSpPr/>
          <p:nvPr/>
        </p:nvSpPr>
        <p:spPr>
          <a:xfrm>
            <a:off x="27003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4" name="椭圆 63"/>
          <p:cNvSpPr/>
          <p:nvPr/>
        </p:nvSpPr>
        <p:spPr>
          <a:xfrm>
            <a:off x="3276600" y="6021388"/>
            <a:ext cx="574675"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8" name="椭圆 67"/>
          <p:cNvSpPr/>
          <p:nvPr/>
        </p:nvSpPr>
        <p:spPr>
          <a:xfrm>
            <a:off x="38512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5" name="椭圆 54"/>
          <p:cNvSpPr/>
          <p:nvPr/>
        </p:nvSpPr>
        <p:spPr>
          <a:xfrm>
            <a:off x="44275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1" name="椭圆 60"/>
          <p:cNvSpPr/>
          <p:nvPr/>
        </p:nvSpPr>
        <p:spPr>
          <a:xfrm>
            <a:off x="500380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52601" name="TextBox 68"/>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C</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73" name="椭圆 72"/>
          <p:cNvSpPr/>
          <p:nvPr/>
        </p:nvSpPr>
        <p:spPr>
          <a:xfrm>
            <a:off x="558006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52603" name="TextBox 69"/>
          <p:cNvSpPr txBox="1"/>
          <p:nvPr/>
        </p:nvSpPr>
        <p:spPr>
          <a:xfrm>
            <a:off x="827088" y="2708275"/>
            <a:ext cx="10080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G</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71" name="椭圆 70"/>
          <p:cNvSpPr/>
          <p:nvPr/>
        </p:nvSpPr>
        <p:spPr>
          <a:xfrm>
            <a:off x="615632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3602"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3614"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53615"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2" name="椭圆 61"/>
          <p:cNvSpPr/>
          <p:nvPr/>
        </p:nvSpPr>
        <p:spPr>
          <a:xfrm>
            <a:off x="21240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6" name="椭圆 65"/>
          <p:cNvSpPr/>
          <p:nvPr/>
        </p:nvSpPr>
        <p:spPr>
          <a:xfrm>
            <a:off x="27003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4" name="椭圆 63"/>
          <p:cNvSpPr/>
          <p:nvPr/>
        </p:nvSpPr>
        <p:spPr>
          <a:xfrm>
            <a:off x="3276600" y="6021388"/>
            <a:ext cx="574675"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8" name="椭圆 67"/>
          <p:cNvSpPr/>
          <p:nvPr/>
        </p:nvSpPr>
        <p:spPr>
          <a:xfrm>
            <a:off x="38512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5" name="椭圆 54"/>
          <p:cNvSpPr/>
          <p:nvPr/>
        </p:nvSpPr>
        <p:spPr>
          <a:xfrm>
            <a:off x="44275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1" name="椭圆 60"/>
          <p:cNvSpPr/>
          <p:nvPr/>
        </p:nvSpPr>
        <p:spPr>
          <a:xfrm>
            <a:off x="500380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53625" name="TextBox 68"/>
          <p:cNvSpPr txBox="1"/>
          <p:nvPr/>
        </p:nvSpPr>
        <p:spPr>
          <a:xfrm>
            <a:off x="827088" y="3141663"/>
            <a:ext cx="1008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C</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73" name="椭圆 72"/>
          <p:cNvSpPr/>
          <p:nvPr/>
        </p:nvSpPr>
        <p:spPr>
          <a:xfrm>
            <a:off x="558006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1" name="椭圆 70"/>
          <p:cNvSpPr/>
          <p:nvPr/>
        </p:nvSpPr>
        <p:spPr>
          <a:xfrm>
            <a:off x="615632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2" name="椭圆 71"/>
          <p:cNvSpPr/>
          <p:nvPr/>
        </p:nvSpPr>
        <p:spPr>
          <a:xfrm>
            <a:off x="67325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4626"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4638" name="TextBox 41"/>
          <p:cNvSpPr txBox="1"/>
          <p:nvPr/>
        </p:nvSpPr>
        <p:spPr>
          <a:xfrm>
            <a:off x="827088" y="3573463"/>
            <a:ext cx="1008062"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2400" dirty="0">
                <a:solidFill>
                  <a:srgbClr val="00B050"/>
                </a:solidFill>
                <a:latin typeface="Arial" panose="020B0604020202020204" pitchFamily="34" charset="0"/>
                <a:ea typeface="宋体" panose="02010600030101010101" pitchFamily="2" charset="-122"/>
              </a:rPr>
              <a:t>A</a:t>
            </a:r>
            <a:endParaRPr lang="zh-CN" altLang="en-US" sz="2400" dirty="0">
              <a:solidFill>
                <a:srgbClr val="00B050"/>
              </a:solidFill>
              <a:latin typeface="Arial" panose="020B0604020202020204" pitchFamily="34" charset="0"/>
              <a:ea typeface="宋体" panose="02010600030101010101" pitchFamily="2" charset="-122"/>
            </a:endParaRPr>
          </a:p>
        </p:txBody>
      </p:sp>
      <p:sp>
        <p:nvSpPr>
          <p:cNvPr id="154639"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2" name="椭圆 61"/>
          <p:cNvSpPr/>
          <p:nvPr/>
        </p:nvSpPr>
        <p:spPr>
          <a:xfrm>
            <a:off x="21240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6" name="椭圆 65"/>
          <p:cNvSpPr/>
          <p:nvPr/>
        </p:nvSpPr>
        <p:spPr>
          <a:xfrm>
            <a:off x="27003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4" name="椭圆 63"/>
          <p:cNvSpPr/>
          <p:nvPr/>
        </p:nvSpPr>
        <p:spPr>
          <a:xfrm>
            <a:off x="3276600" y="6021388"/>
            <a:ext cx="574675"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8" name="椭圆 67"/>
          <p:cNvSpPr/>
          <p:nvPr/>
        </p:nvSpPr>
        <p:spPr>
          <a:xfrm>
            <a:off x="38512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5" name="椭圆 54"/>
          <p:cNvSpPr/>
          <p:nvPr/>
        </p:nvSpPr>
        <p:spPr>
          <a:xfrm>
            <a:off x="44275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1" name="椭圆 60"/>
          <p:cNvSpPr/>
          <p:nvPr/>
        </p:nvSpPr>
        <p:spPr>
          <a:xfrm>
            <a:off x="500380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3" name="椭圆 72"/>
          <p:cNvSpPr/>
          <p:nvPr/>
        </p:nvSpPr>
        <p:spPr>
          <a:xfrm>
            <a:off x="558006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1" name="椭圆 70"/>
          <p:cNvSpPr/>
          <p:nvPr/>
        </p:nvSpPr>
        <p:spPr>
          <a:xfrm>
            <a:off x="615632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0" name="椭圆 69"/>
          <p:cNvSpPr/>
          <p:nvPr/>
        </p:nvSpPr>
        <p:spPr>
          <a:xfrm>
            <a:off x="67325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2" name="椭圆 71"/>
          <p:cNvSpPr/>
          <p:nvPr/>
        </p:nvSpPr>
        <p:spPr>
          <a:xfrm>
            <a:off x="73088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5650" name="组合 68"/>
          <p:cNvGrpSpPr/>
          <p:nvPr/>
        </p:nvGrpSpPr>
        <p:grpSpPr>
          <a:xfrm>
            <a:off x="2843213" y="188913"/>
            <a:ext cx="6049962" cy="4248150"/>
            <a:chOff x="971600" y="188640"/>
            <a:chExt cx="6048672" cy="4248472"/>
          </a:xfrm>
        </p:grpSpPr>
        <p:sp>
          <p:nvSpPr>
            <p:cNvPr id="5" name="椭圆 4"/>
            <p:cNvSpPr/>
            <p:nvPr/>
          </p:nvSpPr>
          <p:spPr>
            <a:xfrm>
              <a:off x="5220431" y="2997140"/>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 name="椭圆 5"/>
            <p:cNvSpPr/>
            <p:nvPr/>
          </p:nvSpPr>
          <p:spPr>
            <a:xfrm>
              <a:off x="3923720" y="188640"/>
              <a:ext cx="576139" cy="576306"/>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8310" y="1196778"/>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308"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016"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149"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6444" y="2997140"/>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椭圆 14"/>
            <p:cNvSpPr/>
            <p:nvPr/>
          </p:nvSpPr>
          <p:spPr>
            <a:xfrm>
              <a:off x="2771441" y="2997140"/>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7708" y="1196778"/>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5" name="椭圆 24"/>
            <p:cNvSpPr/>
            <p:nvPr/>
          </p:nvSpPr>
          <p:spPr>
            <a:xfrm>
              <a:off x="4644292"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6" name="椭圆 25"/>
            <p:cNvSpPr/>
            <p:nvPr/>
          </p:nvSpPr>
          <p:spPr>
            <a:xfrm>
              <a:off x="6444133" y="2133474"/>
              <a:ext cx="576139"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7" name="椭圆 26"/>
            <p:cNvSpPr/>
            <p:nvPr/>
          </p:nvSpPr>
          <p:spPr>
            <a:xfrm>
              <a:off x="2268310" y="3860805"/>
              <a:ext cx="57614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29" name="直接连接符 28"/>
            <p:cNvCxnSpPr>
              <a:stCxn id="6" idx="2"/>
              <a:endCxn id="7" idx="0"/>
            </p:cNvCxnSpPr>
            <p:nvPr/>
          </p:nvCxnSpPr>
          <p:spPr>
            <a:xfrm flipH="1">
              <a:off x="2555587" y="475999"/>
              <a:ext cx="1368133"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499860" y="475999"/>
              <a:ext cx="1296711"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171"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876"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328"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8744"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60305"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1567" y="1688941"/>
              <a:ext cx="66025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169" y="2624050"/>
              <a:ext cx="228551"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728" y="1688941"/>
              <a:ext cx="733269"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6312" y="2624050"/>
              <a:ext cx="371396" cy="373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5587"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6159" y="3860805"/>
              <a:ext cx="576139"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7" name="直接连接符 66"/>
            <p:cNvCxnSpPr>
              <a:stCxn id="15" idx="5"/>
              <a:endCxn id="65" idx="0"/>
            </p:cNvCxnSpPr>
            <p:nvPr/>
          </p:nvCxnSpPr>
          <p:spPr>
            <a:xfrm>
              <a:off x="3263461" y="3489302"/>
              <a:ext cx="299973"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5662"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2" name="椭圆 61"/>
          <p:cNvSpPr/>
          <p:nvPr/>
        </p:nvSpPr>
        <p:spPr>
          <a:xfrm>
            <a:off x="21240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6" name="椭圆 65"/>
          <p:cNvSpPr/>
          <p:nvPr/>
        </p:nvSpPr>
        <p:spPr>
          <a:xfrm>
            <a:off x="27003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4" name="椭圆 63"/>
          <p:cNvSpPr/>
          <p:nvPr/>
        </p:nvSpPr>
        <p:spPr>
          <a:xfrm>
            <a:off x="3276600" y="6021388"/>
            <a:ext cx="574675"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8" name="椭圆 67"/>
          <p:cNvSpPr/>
          <p:nvPr/>
        </p:nvSpPr>
        <p:spPr>
          <a:xfrm>
            <a:off x="38512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5" name="椭圆 54"/>
          <p:cNvSpPr/>
          <p:nvPr/>
        </p:nvSpPr>
        <p:spPr>
          <a:xfrm>
            <a:off x="44275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1" name="椭圆 60"/>
          <p:cNvSpPr/>
          <p:nvPr/>
        </p:nvSpPr>
        <p:spPr>
          <a:xfrm>
            <a:off x="500380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3" name="椭圆 72"/>
          <p:cNvSpPr/>
          <p:nvPr/>
        </p:nvSpPr>
        <p:spPr>
          <a:xfrm>
            <a:off x="558006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1" name="椭圆 70"/>
          <p:cNvSpPr/>
          <p:nvPr/>
        </p:nvSpPr>
        <p:spPr>
          <a:xfrm>
            <a:off x="615632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0" name="椭圆 69"/>
          <p:cNvSpPr/>
          <p:nvPr/>
        </p:nvSpPr>
        <p:spPr>
          <a:xfrm>
            <a:off x="67325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2" name="椭圆 71"/>
          <p:cNvSpPr/>
          <p:nvPr/>
        </p:nvSpPr>
        <p:spPr>
          <a:xfrm>
            <a:off x="73088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9" name="椭圆 68"/>
          <p:cNvSpPr/>
          <p:nvPr/>
        </p:nvSpPr>
        <p:spPr>
          <a:xfrm>
            <a:off x="7885113" y="6021388"/>
            <a:ext cx="574675"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6.1.2 </a:t>
            </a: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树的术语</a:t>
            </a:r>
          </a:p>
        </p:txBody>
      </p:sp>
      <p:sp>
        <p:nvSpPr>
          <p:cNvPr id="353283" name="Text Box 3"/>
          <p:cNvSpPr txBox="1"/>
          <p:nvPr/>
        </p:nvSpPr>
        <p:spPr>
          <a:xfrm>
            <a:off x="228600" y="990600"/>
            <a:ext cx="8382000" cy="5632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400" dirty="0">
                <a:solidFill>
                  <a:srgbClr val="000000"/>
                </a:solidFill>
                <a:latin typeface="隶书" panose="02010509060101010101" pitchFamily="49" charset="-122"/>
                <a:ea typeface="隶书" panose="02010509060101010101" pitchFamily="49" charset="-122"/>
              </a:rPr>
              <a:t>结点（</a:t>
            </a:r>
            <a:r>
              <a:rPr lang="en-US" altLang="zh-CN" sz="2400" dirty="0">
                <a:solidFill>
                  <a:srgbClr val="000000"/>
                </a:solidFill>
                <a:latin typeface="隶书" panose="02010509060101010101" pitchFamily="49" charset="-122"/>
                <a:ea typeface="隶书" panose="02010509060101010101" pitchFamily="49" charset="-122"/>
              </a:rPr>
              <a:t>node</a:t>
            </a:r>
            <a:r>
              <a:rPr lang="zh-CN" altLang="en-US" sz="2400" dirty="0">
                <a:solidFill>
                  <a:srgbClr val="000000"/>
                </a:solidFill>
                <a:latin typeface="隶书" panose="02010509060101010101" pitchFamily="49" charset="-122"/>
                <a:ea typeface="隶书" panose="02010509060101010101" pitchFamily="49" charset="-122"/>
              </a:rPr>
              <a:t>）</a:t>
            </a:r>
          </a:p>
          <a:p>
            <a:pPr marL="0" lvl="0" indent="0" eaLnBrk="1" hangingPunct="1">
              <a:spcBef>
                <a:spcPct val="0"/>
              </a:spcBef>
              <a:buClrTx/>
              <a:buSzPct val="100000"/>
              <a:buNone/>
            </a:pPr>
            <a:r>
              <a:rPr lang="zh-CN" altLang="en-US" sz="2400" dirty="0">
                <a:solidFill>
                  <a:srgbClr val="000000"/>
                </a:solidFill>
                <a:latin typeface="隶书" panose="02010509060101010101" pitchFamily="49" charset="-122"/>
                <a:ea typeface="隶书" panose="02010509060101010101" pitchFamily="49" charset="-122"/>
              </a:rPr>
              <a:t>结点的度（</a:t>
            </a:r>
            <a:r>
              <a:rPr lang="en-US" altLang="zh-CN" sz="2400" dirty="0">
                <a:solidFill>
                  <a:srgbClr val="000000"/>
                </a:solidFill>
                <a:latin typeface="隶书" panose="02010509060101010101" pitchFamily="49" charset="-122"/>
                <a:ea typeface="隶书" panose="02010509060101010101" pitchFamily="49" charset="-122"/>
              </a:rPr>
              <a:t>degree of node</a:t>
            </a:r>
            <a:r>
              <a:rPr lang="zh-CN" altLang="en-US" sz="2400" dirty="0">
                <a:solidFill>
                  <a:srgbClr val="000000"/>
                </a:solidFill>
                <a:latin typeface="隶书" panose="02010509060101010101" pitchFamily="49" charset="-122"/>
                <a:ea typeface="隶书" panose="02010509060101010101" pitchFamily="49" charset="-122"/>
              </a:rPr>
              <a:t>）</a:t>
            </a:r>
          </a:p>
          <a:p>
            <a:pPr marL="0" lvl="0" indent="0" eaLnBrk="1" hangingPunct="1">
              <a:spcBef>
                <a:spcPct val="0"/>
              </a:spcBef>
              <a:buClrTx/>
              <a:buSzPct val="100000"/>
              <a:buNone/>
            </a:pPr>
            <a:r>
              <a:rPr lang="zh-CN" altLang="en-US" sz="2400" dirty="0">
                <a:solidFill>
                  <a:srgbClr val="000000"/>
                </a:solidFill>
                <a:latin typeface="隶书" panose="02010509060101010101" pitchFamily="49" charset="-122"/>
                <a:ea typeface="隶书" panose="02010509060101010101" pitchFamily="49" charset="-122"/>
              </a:rPr>
              <a:t>终端结点</a:t>
            </a:r>
            <a:r>
              <a:rPr lang="en-US" altLang="zh-CN" sz="2400" dirty="0">
                <a:solidFill>
                  <a:srgbClr val="000000"/>
                </a:solidFill>
                <a:latin typeface="隶书" panose="02010509060101010101" pitchFamily="49" charset="-122"/>
                <a:ea typeface="隶书" panose="02010509060101010101" pitchFamily="49" charset="-122"/>
              </a:rPr>
              <a:t>(terminal node)</a:t>
            </a:r>
            <a:r>
              <a:rPr lang="en-US" altLang="zh-CN" sz="2400" dirty="0">
                <a:solidFill>
                  <a:srgbClr val="000000"/>
                </a:solidFill>
                <a:ea typeface="隶书" panose="02010509060101010101" pitchFamily="49" charset="-122"/>
              </a:rPr>
              <a:t>—</a:t>
            </a:r>
            <a:r>
              <a:rPr lang="zh-CN" altLang="en-US" sz="2400" dirty="0">
                <a:solidFill>
                  <a:srgbClr val="000000"/>
                </a:solidFill>
                <a:latin typeface="隶书" panose="02010509060101010101" pitchFamily="49" charset="-122"/>
                <a:ea typeface="隶书" panose="02010509060101010101" pitchFamily="49" charset="-122"/>
              </a:rPr>
              <a:t>叶子</a:t>
            </a:r>
            <a:r>
              <a:rPr lang="en-US" altLang="zh-CN" sz="2400" dirty="0">
                <a:solidFill>
                  <a:srgbClr val="000000"/>
                </a:solidFill>
                <a:latin typeface="隶书" panose="02010509060101010101" pitchFamily="49" charset="-122"/>
                <a:ea typeface="隶书" panose="02010509060101010101" pitchFamily="49" charset="-122"/>
              </a:rPr>
              <a:t>(leaf)</a:t>
            </a:r>
          </a:p>
          <a:p>
            <a:pPr marL="0" lvl="0" indent="0" eaLnBrk="1" hangingPunct="1">
              <a:spcBef>
                <a:spcPct val="0"/>
              </a:spcBef>
              <a:buClrTx/>
              <a:buSzPct val="100000"/>
              <a:buNone/>
            </a:pPr>
            <a:r>
              <a:rPr lang="zh-CN" altLang="en-US" sz="2400" dirty="0">
                <a:solidFill>
                  <a:srgbClr val="000000"/>
                </a:solidFill>
                <a:latin typeface="隶书" panose="02010509060101010101" pitchFamily="49" charset="-122"/>
                <a:ea typeface="隶书" panose="02010509060101010101" pitchFamily="49" charset="-122"/>
              </a:rPr>
              <a:t>非终端结点</a:t>
            </a:r>
            <a:r>
              <a:rPr lang="en-US" altLang="zh-CN" sz="2400" dirty="0">
                <a:solidFill>
                  <a:srgbClr val="000000"/>
                </a:solidFill>
                <a:latin typeface="隶书" panose="02010509060101010101" pitchFamily="49" charset="-122"/>
                <a:ea typeface="隶书" panose="02010509060101010101" pitchFamily="49" charset="-122"/>
              </a:rPr>
              <a:t>(nonterminal node) </a:t>
            </a:r>
            <a:r>
              <a:rPr lang="en-US" altLang="zh-CN" sz="2400" dirty="0">
                <a:solidFill>
                  <a:srgbClr val="000000"/>
                </a:solidFill>
                <a:ea typeface="隶书" panose="02010509060101010101" pitchFamily="49" charset="-122"/>
              </a:rPr>
              <a:t>—</a:t>
            </a:r>
            <a:r>
              <a:rPr lang="zh-CN" altLang="en-US" sz="2400" dirty="0">
                <a:solidFill>
                  <a:srgbClr val="000000"/>
                </a:solidFill>
                <a:latin typeface="隶书" panose="02010509060101010101" pitchFamily="49" charset="-122"/>
                <a:ea typeface="隶书" panose="02010509060101010101" pitchFamily="49" charset="-122"/>
              </a:rPr>
              <a:t>分支结点</a:t>
            </a:r>
            <a:r>
              <a:rPr lang="en-US" altLang="zh-CN" sz="2400" dirty="0">
                <a:solidFill>
                  <a:srgbClr val="000000"/>
                </a:solidFill>
                <a:latin typeface="隶书" panose="02010509060101010101" pitchFamily="49" charset="-122"/>
                <a:ea typeface="隶书" panose="02010509060101010101" pitchFamily="49" charset="-122"/>
              </a:rPr>
              <a:t>[</a:t>
            </a:r>
            <a:r>
              <a:rPr lang="zh-CN" altLang="en-US" sz="2400" dirty="0">
                <a:solidFill>
                  <a:srgbClr val="000000"/>
                </a:solidFill>
                <a:latin typeface="隶书" panose="02010509060101010101" pitchFamily="49" charset="-122"/>
                <a:ea typeface="隶书" panose="02010509060101010101" pitchFamily="49" charset="-122"/>
              </a:rPr>
              <a:t>内部结点</a:t>
            </a:r>
            <a:r>
              <a:rPr lang="en-US" altLang="zh-CN" sz="2400" dirty="0">
                <a:solidFill>
                  <a:srgbClr val="000000"/>
                </a:solidFill>
                <a:latin typeface="隶书" panose="02010509060101010101" pitchFamily="49" charset="-122"/>
                <a:ea typeface="隶书" panose="02010509060101010101" pitchFamily="49" charset="-122"/>
              </a:rPr>
              <a:t>]</a:t>
            </a:r>
          </a:p>
          <a:p>
            <a:pPr marL="0" lvl="0" indent="0" eaLnBrk="1" hangingPunct="1">
              <a:spcBef>
                <a:spcPct val="0"/>
              </a:spcBef>
              <a:buClrTx/>
              <a:buSzPct val="100000"/>
              <a:buNone/>
            </a:pPr>
            <a:r>
              <a:rPr lang="zh-CN" altLang="en-US" sz="2400" dirty="0">
                <a:solidFill>
                  <a:srgbClr val="000000"/>
                </a:solidFill>
                <a:latin typeface="隶书" panose="02010509060101010101" pitchFamily="49" charset="-122"/>
                <a:ea typeface="隶书" panose="02010509060101010101" pitchFamily="49" charset="-122"/>
              </a:rPr>
              <a:t>树的度（</a:t>
            </a:r>
            <a:r>
              <a:rPr lang="en-US" altLang="zh-CN" sz="2400" dirty="0">
                <a:solidFill>
                  <a:srgbClr val="000000"/>
                </a:solidFill>
                <a:latin typeface="隶书" panose="02010509060101010101" pitchFamily="49" charset="-122"/>
                <a:ea typeface="隶书" panose="02010509060101010101" pitchFamily="49" charset="-122"/>
              </a:rPr>
              <a:t>degree of tree</a:t>
            </a:r>
            <a:r>
              <a:rPr lang="zh-CN" altLang="en-US" sz="2400" dirty="0">
                <a:solidFill>
                  <a:srgbClr val="000000"/>
                </a:solidFill>
                <a:latin typeface="隶书" panose="02010509060101010101" pitchFamily="49" charset="-122"/>
                <a:ea typeface="隶书" panose="02010509060101010101" pitchFamily="49" charset="-122"/>
              </a:rPr>
              <a:t>）</a:t>
            </a:r>
          </a:p>
          <a:p>
            <a:pPr marL="0" lvl="0" indent="0" eaLnBrk="1" hangingPunct="1">
              <a:spcBef>
                <a:spcPct val="0"/>
              </a:spcBef>
              <a:buClrTx/>
              <a:buSzPct val="100000"/>
              <a:buNone/>
            </a:pPr>
            <a:r>
              <a:rPr lang="zh-CN" altLang="en-US" sz="2400" dirty="0">
                <a:solidFill>
                  <a:srgbClr val="000000"/>
                </a:solidFill>
                <a:latin typeface="隶书" panose="02010509060101010101" pitchFamily="49" charset="-122"/>
                <a:ea typeface="隶书" panose="02010509060101010101" pitchFamily="49" charset="-122"/>
              </a:rPr>
              <a:t>孩子</a:t>
            </a:r>
            <a:r>
              <a:rPr lang="en-US" altLang="zh-CN" sz="2400" dirty="0">
                <a:solidFill>
                  <a:srgbClr val="000000"/>
                </a:solidFill>
                <a:latin typeface="隶书" panose="02010509060101010101" pitchFamily="49" charset="-122"/>
                <a:ea typeface="隶书" panose="02010509060101010101" pitchFamily="49" charset="-122"/>
              </a:rPr>
              <a:t>(child)</a:t>
            </a:r>
            <a:r>
              <a:rPr lang="zh-CN" altLang="en-US" sz="2400" dirty="0">
                <a:solidFill>
                  <a:srgbClr val="000000"/>
                </a:solidFill>
                <a:latin typeface="隶书" panose="02010509060101010101" pitchFamily="49" charset="-122"/>
                <a:ea typeface="隶书" panose="02010509060101010101" pitchFamily="49" charset="-122"/>
              </a:rPr>
              <a:t>和双亲</a:t>
            </a:r>
            <a:r>
              <a:rPr lang="en-US" altLang="zh-CN" sz="2400" dirty="0">
                <a:solidFill>
                  <a:srgbClr val="000000"/>
                </a:solidFill>
                <a:latin typeface="隶书" panose="02010509060101010101" pitchFamily="49" charset="-122"/>
                <a:ea typeface="隶书" panose="02010509060101010101" pitchFamily="49" charset="-122"/>
              </a:rPr>
              <a:t>[</a:t>
            </a:r>
            <a:r>
              <a:rPr lang="zh-CN" altLang="en-US" sz="2400" dirty="0">
                <a:solidFill>
                  <a:srgbClr val="000000"/>
                </a:solidFill>
                <a:latin typeface="隶书" panose="02010509060101010101" pitchFamily="49" charset="-122"/>
                <a:ea typeface="隶书" panose="02010509060101010101" pitchFamily="49" charset="-122"/>
              </a:rPr>
              <a:t>父亲</a:t>
            </a:r>
            <a:r>
              <a:rPr lang="en-US" altLang="zh-CN" sz="2400" dirty="0">
                <a:solidFill>
                  <a:srgbClr val="000000"/>
                </a:solidFill>
                <a:latin typeface="隶书" panose="02010509060101010101" pitchFamily="49" charset="-122"/>
                <a:ea typeface="隶书" panose="02010509060101010101" pitchFamily="49" charset="-122"/>
              </a:rPr>
              <a:t>](parent)</a:t>
            </a:r>
          </a:p>
          <a:p>
            <a:pPr marL="0" lvl="0" indent="0" eaLnBrk="1" hangingPunct="1">
              <a:spcBef>
                <a:spcPct val="0"/>
              </a:spcBef>
              <a:buClrTx/>
              <a:buSzPct val="100000"/>
              <a:buNone/>
            </a:pPr>
            <a:r>
              <a:rPr lang="zh-CN" altLang="en-US" sz="2400" dirty="0">
                <a:solidFill>
                  <a:srgbClr val="000000"/>
                </a:solidFill>
                <a:latin typeface="隶书" panose="02010509060101010101" pitchFamily="49" charset="-122"/>
                <a:ea typeface="隶书" panose="02010509060101010101" pitchFamily="49" charset="-122"/>
              </a:rPr>
              <a:t>兄弟</a:t>
            </a:r>
            <a:r>
              <a:rPr lang="en-US" altLang="zh-CN" sz="2400" dirty="0">
                <a:solidFill>
                  <a:srgbClr val="000000"/>
                </a:solidFill>
                <a:latin typeface="隶书" panose="02010509060101010101" pitchFamily="49" charset="-122"/>
                <a:ea typeface="隶书" panose="02010509060101010101" pitchFamily="49" charset="-122"/>
              </a:rPr>
              <a:t>(sibling)</a:t>
            </a:r>
          </a:p>
          <a:p>
            <a:pPr marL="0" lvl="0" indent="0" eaLnBrk="1" hangingPunct="1">
              <a:spcBef>
                <a:spcPct val="0"/>
              </a:spcBef>
              <a:buClrTx/>
              <a:buSzPct val="100000"/>
              <a:buNone/>
            </a:pPr>
            <a:r>
              <a:rPr lang="zh-CN" altLang="en-US" sz="2400" dirty="0">
                <a:solidFill>
                  <a:srgbClr val="000000"/>
                </a:solidFill>
                <a:latin typeface="隶书" panose="02010509060101010101" pitchFamily="49" charset="-122"/>
                <a:ea typeface="隶书" panose="02010509060101010101" pitchFamily="49" charset="-122"/>
              </a:rPr>
              <a:t>堂兄弟</a:t>
            </a:r>
          </a:p>
          <a:p>
            <a:pPr marL="0" lvl="0" indent="0" eaLnBrk="1" hangingPunct="1">
              <a:spcBef>
                <a:spcPct val="0"/>
              </a:spcBef>
              <a:buClrTx/>
              <a:buSzPct val="100000"/>
              <a:buNone/>
            </a:pPr>
            <a:r>
              <a:rPr lang="zh-CN" altLang="en-US" sz="2400" dirty="0">
                <a:solidFill>
                  <a:srgbClr val="000000"/>
                </a:solidFill>
                <a:latin typeface="隶书" panose="02010509060101010101" pitchFamily="49" charset="-122"/>
                <a:ea typeface="隶书" panose="02010509060101010101" pitchFamily="49" charset="-122"/>
              </a:rPr>
              <a:t>祖先</a:t>
            </a:r>
            <a:r>
              <a:rPr lang="en-US" altLang="zh-CN" sz="2400" dirty="0">
                <a:solidFill>
                  <a:srgbClr val="000000"/>
                </a:solidFill>
                <a:latin typeface="隶书" panose="02010509060101010101" pitchFamily="49" charset="-122"/>
                <a:ea typeface="隶书" panose="02010509060101010101" pitchFamily="49" charset="-122"/>
              </a:rPr>
              <a:t>(ancestor) </a:t>
            </a:r>
          </a:p>
          <a:p>
            <a:pPr marL="0" lvl="0" indent="0" eaLnBrk="1" hangingPunct="1">
              <a:spcBef>
                <a:spcPct val="0"/>
              </a:spcBef>
              <a:buClrTx/>
              <a:buSzPct val="100000"/>
              <a:buNone/>
            </a:pPr>
            <a:r>
              <a:rPr lang="zh-CN" altLang="en-US" sz="2400" dirty="0">
                <a:solidFill>
                  <a:srgbClr val="000000"/>
                </a:solidFill>
                <a:latin typeface="隶书" panose="02010509060101010101" pitchFamily="49" charset="-122"/>
                <a:ea typeface="隶书" panose="02010509060101010101" pitchFamily="49" charset="-122"/>
              </a:rPr>
              <a:t>子孙（</a:t>
            </a:r>
            <a:r>
              <a:rPr lang="en-US" altLang="zh-CN" sz="2400" dirty="0">
                <a:solidFill>
                  <a:srgbClr val="000000"/>
                </a:solidFill>
                <a:latin typeface="隶书" panose="02010509060101010101" pitchFamily="49" charset="-122"/>
                <a:ea typeface="隶书" panose="02010509060101010101" pitchFamily="49" charset="-122"/>
              </a:rPr>
              <a:t>descendant</a:t>
            </a:r>
            <a:r>
              <a:rPr lang="zh-CN" altLang="en-US" sz="2400" dirty="0">
                <a:solidFill>
                  <a:srgbClr val="000000"/>
                </a:solidFill>
                <a:latin typeface="隶书" panose="02010509060101010101" pitchFamily="49" charset="-122"/>
                <a:ea typeface="隶书" panose="02010509060101010101" pitchFamily="49" charset="-122"/>
              </a:rPr>
              <a:t>）</a:t>
            </a:r>
          </a:p>
          <a:p>
            <a:pPr marL="0" lvl="0" indent="0" eaLnBrk="1" hangingPunct="1">
              <a:spcBef>
                <a:spcPct val="0"/>
              </a:spcBef>
              <a:buClrTx/>
              <a:buSzPct val="100000"/>
              <a:buNone/>
            </a:pPr>
            <a:r>
              <a:rPr lang="zh-CN" altLang="en-US" sz="2400" dirty="0">
                <a:solidFill>
                  <a:srgbClr val="000000"/>
                </a:solidFill>
                <a:latin typeface="隶书" panose="02010509060101010101" pitchFamily="49" charset="-122"/>
                <a:ea typeface="隶书" panose="02010509060101010101" pitchFamily="49" charset="-122"/>
              </a:rPr>
              <a:t>结点的层次（</a:t>
            </a:r>
            <a:r>
              <a:rPr lang="en-US" altLang="zh-CN" sz="2400" dirty="0">
                <a:solidFill>
                  <a:srgbClr val="000000"/>
                </a:solidFill>
                <a:latin typeface="隶书" panose="02010509060101010101" pitchFamily="49" charset="-122"/>
                <a:ea typeface="隶书" panose="02010509060101010101" pitchFamily="49" charset="-122"/>
              </a:rPr>
              <a:t>level</a:t>
            </a:r>
            <a:r>
              <a:rPr lang="zh-CN" altLang="en-US" sz="2400" dirty="0">
                <a:solidFill>
                  <a:srgbClr val="000000"/>
                </a:solidFill>
                <a:latin typeface="隶书" panose="02010509060101010101" pitchFamily="49" charset="-122"/>
                <a:ea typeface="隶书" panose="02010509060101010101" pitchFamily="49" charset="-122"/>
              </a:rPr>
              <a:t>）</a:t>
            </a:r>
          </a:p>
          <a:p>
            <a:pPr marL="0" lvl="0" indent="0" eaLnBrk="1" hangingPunct="1">
              <a:spcBef>
                <a:spcPct val="0"/>
              </a:spcBef>
              <a:buClrTx/>
              <a:buSzPct val="100000"/>
              <a:buNone/>
            </a:pPr>
            <a:r>
              <a:rPr lang="zh-CN" altLang="en-US" sz="2400" dirty="0">
                <a:solidFill>
                  <a:srgbClr val="000000"/>
                </a:solidFill>
                <a:latin typeface="隶书" panose="02010509060101010101" pitchFamily="49" charset="-122"/>
                <a:ea typeface="隶书" panose="02010509060101010101" pitchFamily="49" charset="-122"/>
              </a:rPr>
              <a:t>树的深度（</a:t>
            </a:r>
            <a:r>
              <a:rPr lang="en-US" altLang="zh-CN" sz="2400" dirty="0">
                <a:solidFill>
                  <a:srgbClr val="000000"/>
                </a:solidFill>
                <a:latin typeface="隶书" panose="02010509060101010101" pitchFamily="49" charset="-122"/>
                <a:ea typeface="隶书" panose="02010509060101010101" pitchFamily="49" charset="-122"/>
              </a:rPr>
              <a:t>depth</a:t>
            </a:r>
            <a:r>
              <a:rPr lang="zh-CN" altLang="en-US" sz="2400" dirty="0">
                <a:solidFill>
                  <a:srgbClr val="000000"/>
                </a:solidFill>
                <a:latin typeface="隶书" panose="02010509060101010101" pitchFamily="49" charset="-122"/>
                <a:ea typeface="隶书" panose="02010509060101010101" pitchFamily="49" charset="-122"/>
              </a:rPr>
              <a:t>）</a:t>
            </a:r>
            <a:r>
              <a:rPr lang="en-US" altLang="zh-CN" sz="2400" dirty="0">
                <a:solidFill>
                  <a:srgbClr val="000000"/>
                </a:solidFill>
                <a:ea typeface="隶书" panose="02010509060101010101" pitchFamily="49" charset="-122"/>
              </a:rPr>
              <a:t>—</a:t>
            </a:r>
            <a:r>
              <a:rPr lang="zh-CN" altLang="en-US" sz="2400" dirty="0">
                <a:solidFill>
                  <a:srgbClr val="000000"/>
                </a:solidFill>
                <a:latin typeface="隶书" panose="02010509060101010101" pitchFamily="49" charset="-122"/>
                <a:ea typeface="隶书" panose="02010509060101010101" pitchFamily="49" charset="-122"/>
              </a:rPr>
              <a:t>高度（</a:t>
            </a:r>
            <a:r>
              <a:rPr lang="en-US" altLang="zh-CN" sz="2400" dirty="0">
                <a:solidFill>
                  <a:srgbClr val="000000"/>
                </a:solidFill>
                <a:latin typeface="隶书" panose="02010509060101010101" pitchFamily="49" charset="-122"/>
                <a:ea typeface="隶书" panose="02010509060101010101" pitchFamily="49" charset="-122"/>
              </a:rPr>
              <a:t>height</a:t>
            </a:r>
            <a:r>
              <a:rPr lang="zh-CN" altLang="en-US" sz="2400" dirty="0">
                <a:solidFill>
                  <a:srgbClr val="000000"/>
                </a:solidFill>
                <a:latin typeface="隶书" panose="02010509060101010101" pitchFamily="49" charset="-122"/>
                <a:ea typeface="隶书" panose="02010509060101010101" pitchFamily="49" charset="-122"/>
              </a:rPr>
              <a:t>）</a:t>
            </a:r>
          </a:p>
          <a:p>
            <a:pPr marL="0" lvl="0" indent="0" eaLnBrk="1" hangingPunct="1">
              <a:spcBef>
                <a:spcPct val="0"/>
              </a:spcBef>
              <a:buClrTx/>
              <a:buSzPct val="100000"/>
              <a:buNone/>
            </a:pPr>
            <a:r>
              <a:rPr lang="zh-CN" altLang="en-US" sz="2400" dirty="0">
                <a:solidFill>
                  <a:srgbClr val="000000"/>
                </a:solidFill>
                <a:latin typeface="隶书" panose="02010509060101010101" pitchFamily="49" charset="-122"/>
                <a:ea typeface="隶书" panose="02010509060101010101" pitchFamily="49" charset="-122"/>
              </a:rPr>
              <a:t>有序树</a:t>
            </a:r>
          </a:p>
          <a:p>
            <a:pPr marL="0" lvl="0" indent="0" eaLnBrk="1" hangingPunct="1">
              <a:spcBef>
                <a:spcPct val="0"/>
              </a:spcBef>
              <a:buClrTx/>
              <a:buSzPct val="100000"/>
              <a:buNone/>
            </a:pPr>
            <a:r>
              <a:rPr lang="zh-CN" altLang="en-US" sz="2400" dirty="0">
                <a:solidFill>
                  <a:srgbClr val="000000"/>
                </a:solidFill>
                <a:latin typeface="隶书" panose="02010509060101010101" pitchFamily="49" charset="-122"/>
                <a:ea typeface="隶书" panose="02010509060101010101" pitchFamily="49" charset="-122"/>
              </a:rPr>
              <a:t>无序树</a:t>
            </a:r>
          </a:p>
          <a:p>
            <a:pPr marL="0" lvl="0" indent="0" eaLnBrk="1" hangingPunct="1">
              <a:spcBef>
                <a:spcPct val="0"/>
              </a:spcBef>
              <a:buClrTx/>
              <a:buSzPct val="100000"/>
              <a:buNone/>
            </a:pPr>
            <a:r>
              <a:rPr lang="zh-CN" altLang="en-US" sz="2400" dirty="0">
                <a:solidFill>
                  <a:srgbClr val="000000"/>
                </a:solidFill>
                <a:latin typeface="隶书" panose="02010509060101010101" pitchFamily="49" charset="-122"/>
                <a:ea typeface="隶书" panose="02010509060101010101" pitchFamily="49" charset="-122"/>
              </a:rPr>
              <a:t>森林</a:t>
            </a:r>
            <a:r>
              <a:rPr lang="en-US" altLang="zh-CN" sz="2400" dirty="0">
                <a:solidFill>
                  <a:srgbClr val="000000"/>
                </a:solidFill>
                <a:latin typeface="隶书" panose="02010509060101010101" pitchFamily="49" charset="-122"/>
                <a:ea typeface="隶书" panose="02010509060101010101" pitchFamily="49" charset="-122"/>
              </a:rPr>
              <a:t>(forest)</a:t>
            </a:r>
          </a:p>
        </p:txBody>
      </p:sp>
      <p:grpSp>
        <p:nvGrpSpPr>
          <p:cNvPr id="2" name="Group 4"/>
          <p:cNvGrpSpPr/>
          <p:nvPr/>
        </p:nvGrpSpPr>
        <p:grpSpPr>
          <a:xfrm>
            <a:off x="4797425" y="2843213"/>
            <a:ext cx="3914775" cy="3376612"/>
            <a:chOff x="624" y="1680"/>
            <a:chExt cx="1344" cy="1632"/>
          </a:xfrm>
        </p:grpSpPr>
        <p:sp>
          <p:nvSpPr>
            <p:cNvPr id="93189" name="Oval 5"/>
            <p:cNvSpPr>
              <a:spLocks noChangeAspect="1"/>
            </p:cNvSpPr>
            <p:nvPr/>
          </p:nvSpPr>
          <p:spPr>
            <a:xfrm>
              <a:off x="1152" y="2112"/>
              <a:ext cx="240" cy="240"/>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rPr>
                <a:t>C</a:t>
              </a:r>
            </a:p>
          </p:txBody>
        </p:sp>
        <p:sp>
          <p:nvSpPr>
            <p:cNvPr id="93190" name="Oval 6"/>
            <p:cNvSpPr>
              <a:spLocks noChangeAspect="1"/>
            </p:cNvSpPr>
            <p:nvPr/>
          </p:nvSpPr>
          <p:spPr>
            <a:xfrm>
              <a:off x="1344" y="2512"/>
              <a:ext cx="240" cy="240"/>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rPr>
                <a:t>F</a:t>
              </a:r>
            </a:p>
          </p:txBody>
        </p:sp>
        <p:sp>
          <p:nvSpPr>
            <p:cNvPr id="93191" name="Oval 7"/>
            <p:cNvSpPr>
              <a:spLocks noChangeAspect="1"/>
            </p:cNvSpPr>
            <p:nvPr/>
          </p:nvSpPr>
          <p:spPr>
            <a:xfrm>
              <a:off x="960" y="2512"/>
              <a:ext cx="240" cy="240"/>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rPr>
                <a:t>E</a:t>
              </a:r>
            </a:p>
          </p:txBody>
        </p:sp>
        <p:sp>
          <p:nvSpPr>
            <p:cNvPr id="93192" name="Oval 8"/>
            <p:cNvSpPr>
              <a:spLocks noChangeAspect="1"/>
            </p:cNvSpPr>
            <p:nvPr/>
          </p:nvSpPr>
          <p:spPr>
            <a:xfrm>
              <a:off x="1488" y="2128"/>
              <a:ext cx="240" cy="240"/>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rPr>
                <a:t>D</a:t>
              </a:r>
            </a:p>
          </p:txBody>
        </p:sp>
        <p:sp>
          <p:nvSpPr>
            <p:cNvPr id="93193" name="Oval 9"/>
            <p:cNvSpPr>
              <a:spLocks noChangeAspect="1"/>
            </p:cNvSpPr>
            <p:nvPr/>
          </p:nvSpPr>
          <p:spPr>
            <a:xfrm>
              <a:off x="816" y="2128"/>
              <a:ext cx="240" cy="240"/>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rPr>
                <a:t>B</a:t>
              </a:r>
            </a:p>
          </p:txBody>
        </p:sp>
        <p:sp>
          <p:nvSpPr>
            <p:cNvPr id="93194" name="Oval 10"/>
            <p:cNvSpPr>
              <a:spLocks noChangeAspect="1"/>
            </p:cNvSpPr>
            <p:nvPr/>
          </p:nvSpPr>
          <p:spPr>
            <a:xfrm>
              <a:off x="1152" y="1680"/>
              <a:ext cx="240" cy="240"/>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rPr>
                <a:t>A</a:t>
              </a:r>
            </a:p>
          </p:txBody>
        </p:sp>
        <p:sp>
          <p:nvSpPr>
            <p:cNvPr id="93195" name="Oval 11"/>
            <p:cNvSpPr>
              <a:spLocks noChangeAspect="1"/>
            </p:cNvSpPr>
            <p:nvPr/>
          </p:nvSpPr>
          <p:spPr>
            <a:xfrm>
              <a:off x="1728" y="2544"/>
              <a:ext cx="240" cy="240"/>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rPr>
                <a:t>G</a:t>
              </a:r>
            </a:p>
          </p:txBody>
        </p:sp>
        <p:sp>
          <p:nvSpPr>
            <p:cNvPr id="93196" name="Line 12"/>
            <p:cNvSpPr/>
            <p:nvPr/>
          </p:nvSpPr>
          <p:spPr>
            <a:xfrm flipH="1">
              <a:off x="960" y="1872"/>
              <a:ext cx="192" cy="240"/>
            </a:xfrm>
            <a:prstGeom prst="line">
              <a:avLst/>
            </a:prstGeom>
            <a:ln w="12700" cap="flat" cmpd="sng">
              <a:solidFill>
                <a:srgbClr val="00339A"/>
              </a:solidFill>
              <a:prstDash val="solid"/>
              <a:headEnd type="none" w="med" len="med"/>
              <a:tailEnd type="none" w="med" len="med"/>
            </a:ln>
          </p:spPr>
        </p:sp>
        <p:sp>
          <p:nvSpPr>
            <p:cNvPr id="93197" name="Line 13"/>
            <p:cNvSpPr/>
            <p:nvPr/>
          </p:nvSpPr>
          <p:spPr>
            <a:xfrm>
              <a:off x="1344" y="1872"/>
              <a:ext cx="192" cy="288"/>
            </a:xfrm>
            <a:prstGeom prst="line">
              <a:avLst/>
            </a:prstGeom>
            <a:ln w="12700" cap="flat" cmpd="sng">
              <a:solidFill>
                <a:srgbClr val="00339A"/>
              </a:solidFill>
              <a:prstDash val="solid"/>
              <a:headEnd type="none" w="med" len="med"/>
              <a:tailEnd type="none" w="med" len="med"/>
            </a:ln>
          </p:spPr>
        </p:sp>
        <p:sp>
          <p:nvSpPr>
            <p:cNvPr id="93198" name="Line 14"/>
            <p:cNvSpPr/>
            <p:nvPr/>
          </p:nvSpPr>
          <p:spPr>
            <a:xfrm flipH="1">
              <a:off x="1104" y="2352"/>
              <a:ext cx="96" cy="192"/>
            </a:xfrm>
            <a:prstGeom prst="line">
              <a:avLst/>
            </a:prstGeom>
            <a:ln w="12700" cap="flat" cmpd="sng">
              <a:solidFill>
                <a:srgbClr val="00339A"/>
              </a:solidFill>
              <a:prstDash val="solid"/>
              <a:headEnd type="none" w="med" len="med"/>
              <a:tailEnd type="none" w="med" len="med"/>
            </a:ln>
          </p:spPr>
        </p:sp>
        <p:sp>
          <p:nvSpPr>
            <p:cNvPr id="93199" name="Line 15"/>
            <p:cNvSpPr/>
            <p:nvPr/>
          </p:nvSpPr>
          <p:spPr>
            <a:xfrm>
              <a:off x="1248" y="1920"/>
              <a:ext cx="0" cy="192"/>
            </a:xfrm>
            <a:prstGeom prst="line">
              <a:avLst/>
            </a:prstGeom>
            <a:ln w="12700" cap="flat" cmpd="sng">
              <a:solidFill>
                <a:srgbClr val="00339A"/>
              </a:solidFill>
              <a:prstDash val="solid"/>
              <a:headEnd type="none" w="med" len="med"/>
              <a:tailEnd type="none" w="med" len="med"/>
            </a:ln>
          </p:spPr>
        </p:sp>
        <p:sp>
          <p:nvSpPr>
            <p:cNvPr id="93200" name="Line 16"/>
            <p:cNvSpPr/>
            <p:nvPr/>
          </p:nvSpPr>
          <p:spPr>
            <a:xfrm>
              <a:off x="1680" y="2352"/>
              <a:ext cx="144" cy="176"/>
            </a:xfrm>
            <a:prstGeom prst="line">
              <a:avLst/>
            </a:prstGeom>
            <a:ln w="12700" cap="flat" cmpd="sng">
              <a:solidFill>
                <a:srgbClr val="00339A"/>
              </a:solidFill>
              <a:prstDash val="solid"/>
              <a:headEnd type="none" w="med" len="med"/>
              <a:tailEnd type="none" w="med" len="med"/>
            </a:ln>
          </p:spPr>
        </p:sp>
        <p:sp>
          <p:nvSpPr>
            <p:cNvPr id="93201" name="Line 17"/>
            <p:cNvSpPr/>
            <p:nvPr/>
          </p:nvSpPr>
          <p:spPr>
            <a:xfrm>
              <a:off x="1344" y="2352"/>
              <a:ext cx="96" cy="192"/>
            </a:xfrm>
            <a:prstGeom prst="line">
              <a:avLst/>
            </a:prstGeom>
            <a:ln w="12700" cap="flat" cmpd="sng">
              <a:solidFill>
                <a:srgbClr val="00339A"/>
              </a:solidFill>
              <a:prstDash val="solid"/>
              <a:headEnd type="none" w="med" len="med"/>
              <a:tailEnd type="none" w="med" len="med"/>
            </a:ln>
          </p:spPr>
        </p:sp>
        <p:sp>
          <p:nvSpPr>
            <p:cNvPr id="93202" name="Oval 18"/>
            <p:cNvSpPr>
              <a:spLocks noChangeAspect="1"/>
            </p:cNvSpPr>
            <p:nvPr/>
          </p:nvSpPr>
          <p:spPr>
            <a:xfrm>
              <a:off x="1296" y="3072"/>
              <a:ext cx="240" cy="240"/>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rPr>
                <a:t>J</a:t>
              </a:r>
            </a:p>
          </p:txBody>
        </p:sp>
        <p:sp>
          <p:nvSpPr>
            <p:cNvPr id="93203" name="Oval 19"/>
            <p:cNvSpPr>
              <a:spLocks noChangeAspect="1"/>
            </p:cNvSpPr>
            <p:nvPr/>
          </p:nvSpPr>
          <p:spPr>
            <a:xfrm>
              <a:off x="624" y="3072"/>
              <a:ext cx="240" cy="240"/>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rPr>
                <a:t>H</a:t>
              </a:r>
            </a:p>
          </p:txBody>
        </p:sp>
        <p:sp>
          <p:nvSpPr>
            <p:cNvPr id="93204" name="Oval 20"/>
            <p:cNvSpPr>
              <a:spLocks noChangeAspect="1"/>
            </p:cNvSpPr>
            <p:nvPr/>
          </p:nvSpPr>
          <p:spPr>
            <a:xfrm>
              <a:off x="960" y="3072"/>
              <a:ext cx="240" cy="240"/>
            </a:xfrm>
            <a:prstGeom prst="ellipse">
              <a:avLst/>
            </a:prstGeom>
            <a:solidFill>
              <a:srgbClr val="C0C0C0"/>
            </a:solidFill>
            <a:ln w="12700" cap="flat" cmpd="sng">
              <a:solidFill>
                <a:srgbClr val="00339A"/>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rPr>
                <a:t>I</a:t>
              </a:r>
            </a:p>
          </p:txBody>
        </p:sp>
        <p:sp>
          <p:nvSpPr>
            <p:cNvPr id="93205" name="Line 21"/>
            <p:cNvSpPr/>
            <p:nvPr/>
          </p:nvSpPr>
          <p:spPr>
            <a:xfrm>
              <a:off x="1080" y="2736"/>
              <a:ext cx="0" cy="336"/>
            </a:xfrm>
            <a:prstGeom prst="line">
              <a:avLst/>
            </a:prstGeom>
            <a:ln w="12700" cap="flat" cmpd="sng">
              <a:solidFill>
                <a:srgbClr val="00339A"/>
              </a:solidFill>
              <a:prstDash val="solid"/>
              <a:headEnd type="none" w="med" len="med"/>
              <a:tailEnd type="none" w="med" len="med"/>
            </a:ln>
          </p:spPr>
        </p:sp>
        <p:sp>
          <p:nvSpPr>
            <p:cNvPr id="93206" name="Line 22"/>
            <p:cNvSpPr/>
            <p:nvPr/>
          </p:nvSpPr>
          <p:spPr>
            <a:xfrm flipH="1">
              <a:off x="816" y="2736"/>
              <a:ext cx="192" cy="288"/>
            </a:xfrm>
            <a:prstGeom prst="line">
              <a:avLst/>
            </a:prstGeom>
            <a:ln w="12700" cap="flat" cmpd="sng">
              <a:solidFill>
                <a:srgbClr val="00339A"/>
              </a:solidFill>
              <a:prstDash val="solid"/>
              <a:headEnd type="none" w="med" len="med"/>
              <a:tailEnd type="none" w="med" len="med"/>
            </a:ln>
          </p:spPr>
        </p:sp>
        <p:sp>
          <p:nvSpPr>
            <p:cNvPr id="93207" name="Line 23"/>
            <p:cNvSpPr/>
            <p:nvPr/>
          </p:nvSpPr>
          <p:spPr>
            <a:xfrm>
              <a:off x="1152" y="2736"/>
              <a:ext cx="240" cy="336"/>
            </a:xfrm>
            <a:prstGeom prst="line">
              <a:avLst/>
            </a:prstGeom>
            <a:ln w="12700" cap="flat" cmpd="sng">
              <a:solidFill>
                <a:srgbClr val="00339A"/>
              </a:solidFill>
              <a:prstDash val="solid"/>
              <a:headEnd type="none" w="med" len="med"/>
              <a:tailEnd type="none" w="med" len="med"/>
            </a:ln>
          </p:spPr>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3283"/>
                                        </p:tgtEl>
                                        <p:attrNameLst>
                                          <p:attrName>style.visibility</p:attrName>
                                        </p:attrNameLst>
                                      </p:cBhvr>
                                      <p:to>
                                        <p:strVal val="visible"/>
                                      </p:to>
                                    </p:set>
                                    <p:anim calcmode="lin" valueType="num">
                                      <p:cBhvr additive="base">
                                        <p:cTn id="7" dur="500" fill="hold"/>
                                        <p:tgtEl>
                                          <p:spTgt spid="353283"/>
                                        </p:tgtEl>
                                        <p:attrNameLst>
                                          <p:attrName>ppt_x</p:attrName>
                                        </p:attrNameLst>
                                      </p:cBhvr>
                                      <p:tavLst>
                                        <p:tav tm="0">
                                          <p:val>
                                            <p:strVal val="0-#ppt_w/2"/>
                                          </p:val>
                                        </p:tav>
                                        <p:tav tm="100000">
                                          <p:val>
                                            <p:strVal val="#ppt_x"/>
                                          </p:val>
                                        </p:tav>
                                      </p:tavLst>
                                    </p:anim>
                                    <p:anim calcmode="lin" valueType="num">
                                      <p:cBhvr additive="base">
                                        <p:cTn id="8" dur="500" fill="hold"/>
                                        <p:tgtEl>
                                          <p:spTgt spid="3532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6674" name="组合 68"/>
          <p:cNvGrpSpPr/>
          <p:nvPr/>
        </p:nvGrpSpPr>
        <p:grpSpPr>
          <a:xfrm>
            <a:off x="2636838" y="0"/>
            <a:ext cx="6048375" cy="4248150"/>
            <a:chOff x="971600" y="188640"/>
            <a:chExt cx="6048672" cy="4248472"/>
          </a:xfrm>
        </p:grpSpPr>
        <p:sp>
          <p:nvSpPr>
            <p:cNvPr id="5" name="椭圆 4"/>
            <p:cNvSpPr/>
            <p:nvPr/>
          </p:nvSpPr>
          <p:spPr>
            <a:xfrm>
              <a:off x="5219959" y="2997141"/>
              <a:ext cx="576290" cy="576306"/>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 name="椭圆 5"/>
            <p:cNvSpPr/>
            <p:nvPr/>
          </p:nvSpPr>
          <p:spPr>
            <a:xfrm>
              <a:off x="3924495" y="188640"/>
              <a:ext cx="576290" cy="576307"/>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 name="椭圆 6"/>
            <p:cNvSpPr/>
            <p:nvPr/>
          </p:nvSpPr>
          <p:spPr>
            <a:xfrm>
              <a:off x="2267064" y="1196779"/>
              <a:ext cx="576290" cy="576306"/>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椭圆 7"/>
            <p:cNvSpPr/>
            <p:nvPr/>
          </p:nvSpPr>
          <p:spPr>
            <a:xfrm>
              <a:off x="1403421" y="2133475"/>
              <a:ext cx="576290"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1" name="椭圆 10"/>
            <p:cNvSpPr/>
            <p:nvPr/>
          </p:nvSpPr>
          <p:spPr>
            <a:xfrm>
              <a:off x="1835242" y="2997141"/>
              <a:ext cx="576290" cy="576306"/>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2" name="椭圆 11"/>
            <p:cNvSpPr/>
            <p:nvPr/>
          </p:nvSpPr>
          <p:spPr>
            <a:xfrm>
              <a:off x="971600" y="2997141"/>
              <a:ext cx="576290" cy="576306"/>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3" name="椭圆 12"/>
            <p:cNvSpPr/>
            <p:nvPr/>
          </p:nvSpPr>
          <p:spPr>
            <a:xfrm>
              <a:off x="3203735" y="2133475"/>
              <a:ext cx="576290"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4" name="椭圆 13"/>
            <p:cNvSpPr/>
            <p:nvPr/>
          </p:nvSpPr>
          <p:spPr>
            <a:xfrm>
              <a:off x="3635556" y="2997141"/>
              <a:ext cx="576290" cy="576306"/>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15" name="椭圆 14"/>
            <p:cNvSpPr/>
            <p:nvPr/>
          </p:nvSpPr>
          <p:spPr>
            <a:xfrm>
              <a:off x="2771913" y="2997141"/>
              <a:ext cx="576290" cy="576306"/>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4" name="椭圆 23"/>
            <p:cNvSpPr/>
            <p:nvPr/>
          </p:nvSpPr>
          <p:spPr>
            <a:xfrm>
              <a:off x="5508898" y="1196779"/>
              <a:ext cx="574703" cy="576306"/>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5" name="椭圆 24"/>
            <p:cNvSpPr/>
            <p:nvPr/>
          </p:nvSpPr>
          <p:spPr>
            <a:xfrm>
              <a:off x="4643667" y="2133475"/>
              <a:ext cx="576291"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6" name="椭圆 25"/>
            <p:cNvSpPr/>
            <p:nvPr/>
          </p:nvSpPr>
          <p:spPr>
            <a:xfrm>
              <a:off x="6443981" y="2133475"/>
              <a:ext cx="576291" cy="574719"/>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27" name="椭圆 26"/>
            <p:cNvSpPr/>
            <p:nvPr/>
          </p:nvSpPr>
          <p:spPr>
            <a:xfrm>
              <a:off x="2267064" y="3860806"/>
              <a:ext cx="576290" cy="576306"/>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29" name="直接连接符 28"/>
            <p:cNvCxnSpPr>
              <a:stCxn id="6" idx="2"/>
              <a:endCxn id="7" idx="0"/>
            </p:cNvCxnSpPr>
            <p:nvPr/>
          </p:nvCxnSpPr>
          <p:spPr>
            <a:xfrm flipH="1">
              <a:off x="2556003" y="476000"/>
              <a:ext cx="1368492"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6" idx="6"/>
              <a:endCxn id="24" idx="0"/>
            </p:cNvCxnSpPr>
            <p:nvPr/>
          </p:nvCxnSpPr>
          <p:spPr>
            <a:xfrm>
              <a:off x="4500785" y="476000"/>
              <a:ext cx="1295464" cy="720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7" idx="3"/>
              <a:endCxn id="8" idx="0"/>
            </p:cNvCxnSpPr>
            <p:nvPr/>
          </p:nvCxnSpPr>
          <p:spPr>
            <a:xfrm flipH="1">
              <a:off x="1692360" y="1688942"/>
              <a:ext cx="660432"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8" idx="3"/>
              <a:endCxn id="12" idx="0"/>
            </p:cNvCxnSpPr>
            <p:nvPr/>
          </p:nvCxnSpPr>
          <p:spPr>
            <a:xfrm flipH="1">
              <a:off x="1258951" y="2624050"/>
              <a:ext cx="22861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8" idx="5"/>
              <a:endCxn id="11" idx="0"/>
            </p:cNvCxnSpPr>
            <p:nvPr/>
          </p:nvCxnSpPr>
          <p:spPr>
            <a:xfrm>
              <a:off x="1895570" y="2624050"/>
              <a:ext cx="22861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7" idx="5"/>
              <a:endCxn id="13" idx="0"/>
            </p:cNvCxnSpPr>
            <p:nvPr/>
          </p:nvCxnSpPr>
          <p:spPr>
            <a:xfrm>
              <a:off x="2759213" y="1688942"/>
              <a:ext cx="733461"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3" idx="3"/>
              <a:endCxn id="15" idx="0"/>
            </p:cNvCxnSpPr>
            <p:nvPr/>
          </p:nvCxnSpPr>
          <p:spPr>
            <a:xfrm flipH="1">
              <a:off x="3059265" y="2624050"/>
              <a:ext cx="22861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24" idx="3"/>
              <a:endCxn id="25" idx="0"/>
            </p:cNvCxnSpPr>
            <p:nvPr/>
          </p:nvCxnSpPr>
          <p:spPr>
            <a:xfrm flipH="1">
              <a:off x="4932606" y="1688942"/>
              <a:ext cx="660432"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5"/>
              <a:endCxn id="14" idx="0"/>
            </p:cNvCxnSpPr>
            <p:nvPr/>
          </p:nvCxnSpPr>
          <p:spPr>
            <a:xfrm>
              <a:off x="3695884" y="2624050"/>
              <a:ext cx="22861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24" idx="5"/>
              <a:endCxn id="26" idx="0"/>
            </p:cNvCxnSpPr>
            <p:nvPr/>
          </p:nvCxnSpPr>
          <p:spPr>
            <a:xfrm>
              <a:off x="5999459" y="1688942"/>
              <a:ext cx="733461" cy="444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5" idx="5"/>
              <a:endCxn id="5" idx="0"/>
            </p:cNvCxnSpPr>
            <p:nvPr/>
          </p:nvCxnSpPr>
          <p:spPr>
            <a:xfrm>
              <a:off x="5135816" y="2624050"/>
              <a:ext cx="373081" cy="3730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5" idx="3"/>
              <a:endCxn id="27" idx="0"/>
            </p:cNvCxnSpPr>
            <p:nvPr/>
          </p:nvCxnSpPr>
          <p:spPr>
            <a:xfrm flipH="1">
              <a:off x="2556003" y="3489303"/>
              <a:ext cx="300052" cy="371503"/>
            </a:xfrm>
            <a:prstGeom prst="line">
              <a:avLst/>
            </a:prstGeom>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3275175" y="3860806"/>
              <a:ext cx="576291" cy="576306"/>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cxnSp>
          <p:nvCxnSpPr>
            <p:cNvPr id="67" name="直接连接符 66"/>
            <p:cNvCxnSpPr>
              <a:stCxn id="15" idx="5"/>
              <a:endCxn id="65" idx="0"/>
            </p:cNvCxnSpPr>
            <p:nvPr/>
          </p:nvCxnSpPr>
          <p:spPr>
            <a:xfrm>
              <a:off x="3264063" y="3489303"/>
              <a:ext cx="300052" cy="37150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a:xfrm>
            <a:off x="827088"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835150" y="620713"/>
            <a:ext cx="0" cy="3384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27088" y="40052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827088" y="35734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27088" y="27082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827088" y="22764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827088" y="18446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27088" y="14128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827088" y="3141663"/>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27088" y="981075"/>
            <a:ext cx="1008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肘形连接符 95"/>
          <p:cNvCxnSpPr/>
          <p:nvPr/>
        </p:nvCxnSpPr>
        <p:spPr>
          <a:xfrm>
            <a:off x="827088" y="3789363"/>
            <a:ext cx="1008063" cy="863600"/>
          </a:xfrm>
          <a:prstGeom prst="bentConnector3">
            <a:avLst>
              <a:gd name="adj1" fmla="val -51466"/>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56686" name="TextBox 55"/>
          <p:cNvSpPr txBox="1"/>
          <p:nvPr/>
        </p:nvSpPr>
        <p:spPr>
          <a:xfrm>
            <a:off x="0" y="5445125"/>
            <a:ext cx="1619250"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2400" dirty="0">
                <a:solidFill>
                  <a:srgbClr val="00B050"/>
                </a:solidFill>
                <a:latin typeface="Arial" panose="020B0604020202020204" pitchFamily="34" charset="0"/>
                <a:ea typeface="宋体" panose="02010600030101010101" pitchFamily="2" charset="-122"/>
              </a:rPr>
              <a:t>遍历结果：</a:t>
            </a:r>
          </a:p>
        </p:txBody>
      </p:sp>
      <p:sp>
        <p:nvSpPr>
          <p:cNvPr id="58" name="椭圆 57"/>
          <p:cNvSpPr/>
          <p:nvPr/>
        </p:nvSpPr>
        <p:spPr>
          <a:xfrm>
            <a:off x="3952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H</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9" name="椭圆 58"/>
          <p:cNvSpPr/>
          <p:nvPr/>
        </p:nvSpPr>
        <p:spPr>
          <a:xfrm>
            <a:off x="9715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I</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3" name="椭圆 52"/>
          <p:cNvSpPr/>
          <p:nvPr/>
        </p:nvSpPr>
        <p:spPr>
          <a:xfrm>
            <a:off x="154781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D</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2" name="椭圆 61"/>
          <p:cNvSpPr/>
          <p:nvPr/>
        </p:nvSpPr>
        <p:spPr>
          <a:xfrm>
            <a:off x="21240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M</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6" name="椭圆 65"/>
          <p:cNvSpPr/>
          <p:nvPr/>
        </p:nvSpPr>
        <p:spPr>
          <a:xfrm>
            <a:off x="27003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N</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4" name="椭圆 63"/>
          <p:cNvSpPr/>
          <p:nvPr/>
        </p:nvSpPr>
        <p:spPr>
          <a:xfrm>
            <a:off x="3276600" y="6021388"/>
            <a:ext cx="574675"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J</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8" name="椭圆 67"/>
          <p:cNvSpPr/>
          <p:nvPr/>
        </p:nvSpPr>
        <p:spPr>
          <a:xfrm>
            <a:off x="385127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K</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55" name="椭圆 54"/>
          <p:cNvSpPr/>
          <p:nvPr/>
        </p:nvSpPr>
        <p:spPr>
          <a:xfrm>
            <a:off x="442753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E</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1" name="椭圆 60"/>
          <p:cNvSpPr/>
          <p:nvPr/>
        </p:nvSpPr>
        <p:spPr>
          <a:xfrm>
            <a:off x="500380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B</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3" name="椭圆 72"/>
          <p:cNvSpPr/>
          <p:nvPr/>
        </p:nvSpPr>
        <p:spPr>
          <a:xfrm>
            <a:off x="5580063"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L</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1" name="椭圆 70"/>
          <p:cNvSpPr/>
          <p:nvPr/>
        </p:nvSpPr>
        <p:spPr>
          <a:xfrm>
            <a:off x="6156325"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F</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0" name="椭圆 69"/>
          <p:cNvSpPr/>
          <p:nvPr/>
        </p:nvSpPr>
        <p:spPr>
          <a:xfrm>
            <a:off x="6732588"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G</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2" name="椭圆 71"/>
          <p:cNvSpPr/>
          <p:nvPr/>
        </p:nvSpPr>
        <p:spPr>
          <a:xfrm>
            <a:off x="7308850" y="6021388"/>
            <a:ext cx="576263"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C</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69" name="椭圆 68"/>
          <p:cNvSpPr/>
          <p:nvPr/>
        </p:nvSpPr>
        <p:spPr>
          <a:xfrm>
            <a:off x="7885113" y="6021388"/>
            <a:ext cx="574675" cy="576263"/>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mn-lt"/>
                <a:ea typeface="+mn-ea"/>
                <a:cs typeface="+mn-cs"/>
              </a:rPr>
              <a:t>A</a:t>
            </a:r>
            <a:endParaRPr kumimoji="0" lang="zh-CN" altLang="en-US" sz="3200" b="0" i="0" u="none" strike="noStrike" kern="1200" cap="none" spc="0" normalizeH="0" baseline="0" noProof="0" dirty="0">
              <a:ln>
                <a:noFill/>
              </a:ln>
              <a:solidFill>
                <a:prstClr val="black"/>
              </a:solidFill>
              <a:effectLst/>
              <a:uLnTx/>
              <a:uFillTx/>
              <a:latin typeface="+mn-lt"/>
              <a:ea typeface="+mn-ea"/>
              <a:cs typeface="+mn-cs"/>
            </a:endParaRPr>
          </a:p>
        </p:txBody>
      </p:sp>
      <p:sp>
        <p:nvSpPr>
          <p:cNvPr id="78" name="Text Box 7"/>
          <p:cNvSpPr txBox="1"/>
          <p:nvPr/>
        </p:nvSpPr>
        <p:spPr>
          <a:xfrm>
            <a:off x="6507163" y="3878263"/>
            <a:ext cx="2430462" cy="16446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30000"/>
              </a:spcBef>
              <a:buNone/>
            </a:pPr>
            <a:r>
              <a:rPr lang="zh-CN" altLang="en-US" sz="2800" dirty="0">
                <a:solidFill>
                  <a:srgbClr val="FF0000"/>
                </a:solidFill>
                <a:latin typeface="华文行楷" panose="02010800040101010101" pitchFamily="2" charset="-122"/>
                <a:ea typeface="华文行楷" panose="02010800040101010101" pitchFamily="2" charset="-122"/>
              </a:rPr>
              <a:t>出栈情况？</a:t>
            </a:r>
            <a:endParaRPr lang="en-US" altLang="zh-CN" sz="2800" dirty="0">
              <a:solidFill>
                <a:srgbClr val="FF0000"/>
              </a:solidFill>
              <a:latin typeface="华文行楷" panose="02010800040101010101" pitchFamily="2" charset="-122"/>
              <a:ea typeface="华文行楷" panose="02010800040101010101" pitchFamily="2" charset="-122"/>
            </a:endParaRPr>
          </a:p>
          <a:p>
            <a:pPr marL="0" lvl="0" indent="0" eaLnBrk="1" hangingPunct="1">
              <a:spcBef>
                <a:spcPct val="30000"/>
              </a:spcBef>
              <a:buNone/>
            </a:pPr>
            <a:r>
              <a:rPr lang="zh-CN" altLang="en-US" sz="2800" dirty="0">
                <a:solidFill>
                  <a:srgbClr val="FF0000"/>
                </a:solidFill>
                <a:latin typeface="华文行楷" panose="02010800040101010101" pitchFamily="2" charset="-122"/>
                <a:ea typeface="华文行楷" panose="02010800040101010101" pitchFamily="2" charset="-122"/>
              </a:rPr>
              <a:t>不出栈情况？</a:t>
            </a:r>
            <a:endParaRPr lang="en-US" altLang="zh-CN" sz="2800" dirty="0">
              <a:solidFill>
                <a:srgbClr val="FF0000"/>
              </a:solidFill>
              <a:latin typeface="华文行楷" panose="02010800040101010101" pitchFamily="2" charset="-122"/>
              <a:ea typeface="华文行楷" panose="02010800040101010101" pitchFamily="2" charset="-122"/>
            </a:endParaRPr>
          </a:p>
          <a:p>
            <a:pPr marL="0" lvl="0" indent="0" eaLnBrk="1" hangingPunct="1">
              <a:spcBef>
                <a:spcPct val="30000"/>
              </a:spcBef>
              <a:buNone/>
            </a:pPr>
            <a:r>
              <a:rPr lang="zh-CN" altLang="en-US" sz="2800" dirty="0">
                <a:solidFill>
                  <a:srgbClr val="FF0000"/>
                </a:solidFill>
                <a:latin typeface="华文行楷" panose="02010800040101010101" pitchFamily="2" charset="-122"/>
                <a:ea typeface="华文行楷" panose="02010800040101010101" pitchFamily="2" charset="-122"/>
                <a:sym typeface="Wingdings" panose="05000000000000000000" pitchFamily="2" charset="2"/>
              </a:rPr>
              <a:t>连续出栈情况？</a:t>
            </a:r>
            <a:endParaRPr lang="en-US" altLang="zh-CN" sz="2800" dirty="0">
              <a:solidFill>
                <a:srgbClr val="FF0000"/>
              </a:solidFill>
              <a:latin typeface="华文行楷" panose="02010800040101010101" pitchFamily="2" charset="-122"/>
              <a:ea typeface="华文行楷" panose="02010800040101010101" pitchFamily="2" charset="-122"/>
              <a:sym typeface="Wingdings" panose="05000000000000000000" pitchFamily="2"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ppt_x"/>
                                          </p:val>
                                        </p:tav>
                                        <p:tav tm="100000">
                                          <p:val>
                                            <p:strVal val="#ppt_x"/>
                                          </p:val>
                                        </p:tav>
                                      </p:tavLst>
                                    </p:anim>
                                    <p:anim calcmode="lin" valueType="num">
                                      <p:cBhvr additive="base">
                                        <p:cTn id="8"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ctrTitle"/>
          </p:nvPr>
        </p:nvSpPr>
        <p:spPr>
          <a:xfrm>
            <a:off x="0" y="0"/>
            <a:ext cx="9144000" cy="6858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解决方法</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sym typeface="Wingdings" panose="05000000000000000000" pitchFamily="2" charset="2"/>
              </a:rPr>
              <a:t>： （续）</a:t>
            </a: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endParaRPr>
          </a:p>
        </p:txBody>
      </p:sp>
      <p:sp>
        <p:nvSpPr>
          <p:cNvPr id="157699" name="Text Box 3"/>
          <p:cNvSpPr txBox="1"/>
          <p:nvPr/>
        </p:nvSpPr>
        <p:spPr>
          <a:xfrm>
            <a:off x="76200" y="533400"/>
            <a:ext cx="6019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30000"/>
              </a:spcBef>
              <a:buClrTx/>
              <a:buSzPct val="100000"/>
              <a:buNone/>
            </a:pPr>
            <a:r>
              <a:rPr lang="zh-CN" altLang="en-US" sz="2800" dirty="0">
                <a:solidFill>
                  <a:srgbClr val="000000"/>
                </a:solidFill>
                <a:ea typeface="楷体_GB2312" pitchFamily="49" charset="-122"/>
              </a:rPr>
              <a:t>（</a:t>
            </a:r>
            <a:r>
              <a:rPr lang="en-US" altLang="zh-CN" sz="2800" dirty="0">
                <a:solidFill>
                  <a:srgbClr val="000000"/>
                </a:solidFill>
                <a:ea typeface="楷体_GB2312" pitchFamily="49" charset="-122"/>
              </a:rPr>
              <a:t>2</a:t>
            </a:r>
            <a:r>
              <a:rPr lang="zh-CN" altLang="en-US" sz="2800" dirty="0">
                <a:solidFill>
                  <a:srgbClr val="000000"/>
                </a:solidFill>
                <a:ea typeface="楷体_GB2312" pitchFamily="49" charset="-122"/>
              </a:rPr>
              <a:t>）用一个栈</a:t>
            </a:r>
            <a:r>
              <a:rPr lang="en-US" altLang="zh-CN" sz="2800" dirty="0">
                <a:solidFill>
                  <a:srgbClr val="000000"/>
                </a:solidFill>
                <a:ea typeface="楷体_GB2312" pitchFamily="49" charset="-122"/>
              </a:rPr>
              <a:t>stack</a:t>
            </a:r>
            <a:r>
              <a:rPr lang="zh-CN" altLang="en-US" sz="2800" dirty="0">
                <a:solidFill>
                  <a:srgbClr val="000000"/>
                </a:solidFill>
                <a:ea typeface="楷体_GB2312" pitchFamily="49" charset="-122"/>
              </a:rPr>
              <a:t>存放结点</a:t>
            </a:r>
          </a:p>
        </p:txBody>
      </p:sp>
      <p:sp>
        <p:nvSpPr>
          <p:cNvPr id="431108" name="Text Box 4"/>
          <p:cNvSpPr txBox="1"/>
          <p:nvPr/>
        </p:nvSpPr>
        <p:spPr>
          <a:xfrm>
            <a:off x="1066800" y="914400"/>
            <a:ext cx="5105400" cy="9794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30000"/>
              </a:spcBef>
              <a:buClrTx/>
              <a:buSzPct val="100000"/>
              <a:buNone/>
            </a:pPr>
            <a:r>
              <a:rPr lang="zh-CN" altLang="en-US" sz="2400" dirty="0">
                <a:solidFill>
                  <a:srgbClr val="008000"/>
                </a:solidFill>
                <a:ea typeface="楷体_GB2312" pitchFamily="49" charset="-122"/>
              </a:rPr>
              <a:t>增设变量</a:t>
            </a:r>
            <a:r>
              <a:rPr lang="en-US" altLang="zh-CN" sz="2400" dirty="0">
                <a:solidFill>
                  <a:srgbClr val="008000"/>
                </a:solidFill>
                <a:ea typeface="楷体_GB2312" pitchFamily="49" charset="-122"/>
              </a:rPr>
              <a:t>b,q</a:t>
            </a:r>
            <a:r>
              <a:rPr lang="zh-CN" altLang="en-US" sz="2400" dirty="0">
                <a:solidFill>
                  <a:srgbClr val="008000"/>
                </a:solidFill>
                <a:ea typeface="楷体_GB2312" pitchFamily="49" charset="-122"/>
              </a:rPr>
              <a:t>，</a:t>
            </a:r>
            <a:r>
              <a:rPr lang="en-US" altLang="zh-CN" sz="2400" dirty="0">
                <a:solidFill>
                  <a:srgbClr val="008000"/>
                </a:solidFill>
                <a:ea typeface="楷体_GB2312" pitchFamily="49" charset="-122"/>
              </a:rPr>
              <a:t>q</a:t>
            </a:r>
            <a:r>
              <a:rPr lang="zh-CN" altLang="en-US" sz="2400" dirty="0">
                <a:solidFill>
                  <a:srgbClr val="008000"/>
                </a:solidFill>
                <a:ea typeface="楷体_GB2312" pitchFamily="49" charset="-122"/>
              </a:rPr>
              <a:t>表示刚刚访问过的结点，</a:t>
            </a:r>
            <a:r>
              <a:rPr lang="en-US" altLang="zh-CN" sz="2400" dirty="0">
                <a:solidFill>
                  <a:srgbClr val="008000"/>
                </a:solidFill>
                <a:ea typeface="楷体_GB2312" pitchFamily="49" charset="-122"/>
              </a:rPr>
              <a:t>b</a:t>
            </a:r>
            <a:r>
              <a:rPr lang="zh-CN" altLang="en-US" sz="2400" dirty="0">
                <a:solidFill>
                  <a:srgbClr val="008000"/>
                </a:solidFill>
                <a:ea typeface="楷体_GB2312" pitchFamily="49" charset="-122"/>
              </a:rPr>
              <a:t>表示是否继续出栈</a:t>
            </a:r>
          </a:p>
        </p:txBody>
      </p:sp>
      <p:sp>
        <p:nvSpPr>
          <p:cNvPr id="431109" name="Text Box 5"/>
          <p:cNvSpPr txBox="1"/>
          <p:nvPr/>
        </p:nvSpPr>
        <p:spPr>
          <a:xfrm>
            <a:off x="152400" y="1981200"/>
            <a:ext cx="8686800"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30000"/>
              </a:spcBef>
              <a:buClrTx/>
              <a:buSzPct val="100000"/>
              <a:buNone/>
            </a:pPr>
            <a:r>
              <a:rPr lang="en-US" altLang="zh-CN" sz="2400" dirty="0">
                <a:solidFill>
                  <a:srgbClr val="000000"/>
                </a:solidFill>
                <a:ea typeface="楷体_GB2312" pitchFamily="49" charset="-122"/>
              </a:rPr>
              <a:t>q</a:t>
            </a:r>
            <a:r>
              <a:rPr lang="zh-CN" altLang="en-US" sz="2400" dirty="0">
                <a:solidFill>
                  <a:srgbClr val="000000"/>
                </a:solidFill>
                <a:ea typeface="楷体_GB2312" pitchFamily="49" charset="-122"/>
              </a:rPr>
              <a:t>作用</a:t>
            </a:r>
            <a:r>
              <a:rPr lang="en-US" altLang="zh-CN" sz="2400" dirty="0">
                <a:solidFill>
                  <a:srgbClr val="000000"/>
                </a:solidFill>
                <a:ea typeface="楷体_GB2312" pitchFamily="49" charset="-122"/>
              </a:rPr>
              <a:t>: </a:t>
            </a:r>
            <a:r>
              <a:rPr lang="zh-CN" altLang="en-US" sz="2400" b="0" dirty="0">
                <a:solidFill>
                  <a:srgbClr val="000000"/>
                </a:solidFill>
                <a:ea typeface="楷体_GB2312" pitchFamily="49" charset="-122"/>
              </a:rPr>
              <a:t>当</a:t>
            </a:r>
            <a:r>
              <a:rPr lang="en-US" altLang="zh-CN" sz="2400" b="0" dirty="0">
                <a:solidFill>
                  <a:srgbClr val="000000"/>
                </a:solidFill>
                <a:ea typeface="楷体_GB2312" pitchFamily="49" charset="-122"/>
              </a:rPr>
              <a:t>p</a:t>
            </a:r>
            <a:r>
              <a:rPr lang="zh-CN" altLang="en-US" sz="2400" b="0" dirty="0">
                <a:solidFill>
                  <a:srgbClr val="000000"/>
                </a:solidFill>
                <a:ea typeface="楷体_GB2312" pitchFamily="49" charset="-122"/>
              </a:rPr>
              <a:t>为空时可能会出栈，假定一个结点的右孩子刚被访问过，则应该访问该结点，即此时应该真正出栈，所以出栈条件为：</a:t>
            </a:r>
          </a:p>
        </p:txBody>
      </p:sp>
      <p:sp>
        <p:nvSpPr>
          <p:cNvPr id="431110" name="Text Box 6"/>
          <p:cNvSpPr txBox="1"/>
          <p:nvPr/>
        </p:nvSpPr>
        <p:spPr>
          <a:xfrm>
            <a:off x="6019800" y="304800"/>
            <a:ext cx="19812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30000"/>
              </a:spcBef>
              <a:buClrTx/>
              <a:buSzPct val="100000"/>
              <a:buNone/>
            </a:pPr>
            <a:r>
              <a:rPr lang="zh-CN" altLang="en-US" sz="2800" dirty="0">
                <a:solidFill>
                  <a:srgbClr val="FF3300"/>
                </a:solidFill>
              </a:rPr>
              <a:t>过程及算法自己总结。</a:t>
            </a:r>
          </a:p>
        </p:txBody>
      </p:sp>
      <p:sp>
        <p:nvSpPr>
          <p:cNvPr id="431111" name="Text Box 7"/>
          <p:cNvSpPr txBox="1"/>
          <p:nvPr/>
        </p:nvSpPr>
        <p:spPr>
          <a:xfrm>
            <a:off x="228600" y="2819400"/>
            <a:ext cx="8686800" cy="9413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30000"/>
              </a:spcBef>
              <a:buClrTx/>
              <a:buSzPct val="100000"/>
              <a:buNone/>
            </a:pPr>
            <a:r>
              <a:rPr lang="en-US" altLang="zh-CN" sz="2400" b="0" dirty="0">
                <a:solidFill>
                  <a:srgbClr val="3B812F"/>
                </a:solidFill>
                <a:ea typeface="楷体_GB2312" pitchFamily="49" charset="-122"/>
              </a:rPr>
              <a:t>		p </a:t>
            </a:r>
            <a:r>
              <a:rPr lang="en-US" altLang="zh-CN" sz="2400" b="0" dirty="0">
                <a:solidFill>
                  <a:srgbClr val="3B812F"/>
                </a:solidFill>
                <a:ea typeface="楷体_GB2312" pitchFamily="49" charset="-122"/>
                <a:sym typeface="Wingdings" panose="05000000000000000000" pitchFamily="2" charset="2"/>
              </a:rPr>
              <a:t> rightChild = = q</a:t>
            </a:r>
          </a:p>
          <a:p>
            <a:pPr marL="0" lvl="0" indent="0" eaLnBrk="1" hangingPunct="1">
              <a:spcBef>
                <a:spcPct val="30000"/>
              </a:spcBef>
              <a:buClrTx/>
              <a:buSzPct val="100000"/>
              <a:buNone/>
            </a:pPr>
            <a:r>
              <a:rPr lang="en-US" altLang="zh-CN" sz="2400" b="0" dirty="0">
                <a:solidFill>
                  <a:srgbClr val="3B812F"/>
                </a:solidFill>
                <a:ea typeface="楷体_GB2312" pitchFamily="49" charset="-122"/>
                <a:sym typeface="Wingdings" panose="05000000000000000000" pitchFamily="2" charset="2"/>
              </a:rPr>
              <a:t>(</a:t>
            </a:r>
            <a:r>
              <a:rPr lang="zh-CN" altLang="en-US" sz="2400" b="0" dirty="0">
                <a:solidFill>
                  <a:srgbClr val="3B812F"/>
                </a:solidFill>
                <a:ea typeface="楷体_GB2312" pitchFamily="49" charset="-122"/>
                <a:sym typeface="Wingdings" panose="05000000000000000000" pitchFamily="2" charset="2"/>
              </a:rPr>
              <a:t>预</a:t>
            </a:r>
            <a:r>
              <a:rPr lang="zh-CN" altLang="en-US" sz="2400" b="0" dirty="0">
                <a:solidFill>
                  <a:srgbClr val="3B812F"/>
                </a:solidFill>
                <a:ea typeface="楷体_GB2312" pitchFamily="49" charset="-122"/>
              </a:rPr>
              <a:t>出栈条件为：</a:t>
            </a:r>
            <a:r>
              <a:rPr lang="en-US" altLang="zh-CN" sz="2400" b="0" dirty="0">
                <a:solidFill>
                  <a:srgbClr val="3B812F"/>
                </a:solidFill>
                <a:ea typeface="楷体_GB2312" pitchFamily="49" charset="-122"/>
              </a:rPr>
              <a:t>p </a:t>
            </a:r>
            <a:r>
              <a:rPr lang="en-US" altLang="zh-CN" sz="2400" b="0" dirty="0">
                <a:solidFill>
                  <a:srgbClr val="3B812F"/>
                </a:solidFill>
                <a:ea typeface="楷体_GB2312" pitchFamily="49" charset="-122"/>
                <a:sym typeface="Wingdings" panose="05000000000000000000" pitchFamily="2" charset="2"/>
              </a:rPr>
              <a:t> rightChild ≠ q)</a:t>
            </a:r>
          </a:p>
        </p:txBody>
      </p:sp>
      <p:sp>
        <p:nvSpPr>
          <p:cNvPr id="431112" name="Text Box 8"/>
          <p:cNvSpPr txBox="1"/>
          <p:nvPr/>
        </p:nvSpPr>
        <p:spPr>
          <a:xfrm>
            <a:off x="0" y="3962400"/>
            <a:ext cx="8686800"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30000"/>
              </a:spcBef>
              <a:buClrTx/>
              <a:buSzPct val="100000"/>
              <a:buNone/>
            </a:pPr>
            <a:r>
              <a:rPr lang="en-US" altLang="zh-CN" sz="2400" dirty="0">
                <a:solidFill>
                  <a:srgbClr val="000000"/>
                </a:solidFill>
                <a:ea typeface="楷体_GB2312" pitchFamily="49" charset="-122"/>
              </a:rPr>
              <a:t>b</a:t>
            </a:r>
            <a:r>
              <a:rPr lang="zh-CN" altLang="en-US" sz="2400" dirty="0">
                <a:solidFill>
                  <a:srgbClr val="000000"/>
                </a:solidFill>
                <a:ea typeface="楷体_GB2312" pitchFamily="49" charset="-122"/>
              </a:rPr>
              <a:t>作用</a:t>
            </a:r>
            <a:r>
              <a:rPr lang="en-US" altLang="zh-CN" sz="2400" dirty="0">
                <a:solidFill>
                  <a:srgbClr val="000000"/>
                </a:solidFill>
                <a:ea typeface="楷体_GB2312" pitchFamily="49" charset="-122"/>
              </a:rPr>
              <a:t>: b</a:t>
            </a:r>
            <a:r>
              <a:rPr lang="zh-CN" altLang="en-US" sz="2400" dirty="0">
                <a:solidFill>
                  <a:srgbClr val="000000"/>
                </a:solidFill>
                <a:ea typeface="楷体_GB2312" pitchFamily="49" charset="-122"/>
              </a:rPr>
              <a:t>表示是否继续出栈，</a:t>
            </a:r>
            <a:r>
              <a:rPr lang="zh-CN" altLang="en-US" sz="2400" b="0" dirty="0">
                <a:solidFill>
                  <a:srgbClr val="000000"/>
                </a:solidFill>
                <a:ea typeface="楷体_GB2312" pitchFamily="49" charset="-122"/>
              </a:rPr>
              <a:t>显然</a:t>
            </a:r>
            <a:r>
              <a:rPr lang="zh-CN" altLang="en-US" sz="2400" b="0" dirty="0">
                <a:solidFill>
                  <a:srgbClr val="000000"/>
                </a:solidFill>
                <a:ea typeface="楷体_GB2312" pitchFamily="49" charset="-122"/>
                <a:sym typeface="Wingdings" panose="05000000000000000000" pitchFamily="2" charset="2"/>
              </a:rPr>
              <a:t>预</a:t>
            </a:r>
            <a:r>
              <a:rPr lang="zh-CN" altLang="en-US" sz="2400" b="0" dirty="0">
                <a:solidFill>
                  <a:srgbClr val="000000"/>
                </a:solidFill>
                <a:ea typeface="楷体_GB2312" pitchFamily="49" charset="-122"/>
              </a:rPr>
              <a:t>出栈时应直接“转向”</a:t>
            </a:r>
            <a:r>
              <a:rPr lang="en-US" altLang="zh-CN" sz="2400" b="0" dirty="0">
                <a:solidFill>
                  <a:srgbClr val="000000"/>
                </a:solidFill>
                <a:ea typeface="楷体_GB2312" pitchFamily="49" charset="-122"/>
              </a:rPr>
              <a:t>p</a:t>
            </a:r>
            <a:r>
              <a:rPr lang="zh-CN" altLang="en-US" sz="2400" b="0" dirty="0">
                <a:solidFill>
                  <a:srgbClr val="000000"/>
                </a:solidFill>
                <a:ea typeface="楷体_GB2312" pitchFamily="49" charset="-122"/>
              </a:rPr>
              <a:t>的右孩子（</a:t>
            </a:r>
            <a:r>
              <a:rPr lang="en-US" altLang="zh-CN" sz="2400" b="0" dirty="0">
                <a:solidFill>
                  <a:srgbClr val="000000"/>
                </a:solidFill>
                <a:ea typeface="楷体_GB2312" pitchFamily="49" charset="-122"/>
              </a:rPr>
              <a:t>b = 0)</a:t>
            </a:r>
            <a:r>
              <a:rPr lang="zh-CN" altLang="en-US" sz="2400" b="0" dirty="0">
                <a:solidFill>
                  <a:srgbClr val="000000"/>
                </a:solidFill>
                <a:ea typeface="楷体_GB2312" pitchFamily="49" charset="-122"/>
              </a:rPr>
              <a:t>，而真正出栈时则应该“访问”该结点后（</a:t>
            </a:r>
            <a:r>
              <a:rPr lang="en-US" altLang="zh-CN" sz="2400" b="0" dirty="0">
                <a:solidFill>
                  <a:srgbClr val="000000"/>
                </a:solidFill>
                <a:ea typeface="楷体_GB2312" pitchFamily="49" charset="-122"/>
              </a:rPr>
              <a:t>p</a:t>
            </a:r>
            <a:r>
              <a:rPr lang="zh-CN" altLang="en-US" sz="2400" b="0" dirty="0">
                <a:solidFill>
                  <a:srgbClr val="000000"/>
                </a:solidFill>
                <a:ea typeface="楷体_GB2312" pitchFamily="49" charset="-122"/>
              </a:rPr>
              <a:t>不为空）继续出栈（</a:t>
            </a:r>
            <a:r>
              <a:rPr lang="en-US" altLang="zh-CN" sz="2400" b="0" dirty="0">
                <a:solidFill>
                  <a:srgbClr val="000000"/>
                </a:solidFill>
                <a:ea typeface="楷体_GB2312" pitchFamily="49" charset="-122"/>
              </a:rPr>
              <a:t>b = 1</a:t>
            </a:r>
            <a:r>
              <a:rPr lang="zh-CN" altLang="en-US" sz="2400" b="0" dirty="0">
                <a:solidFill>
                  <a:srgbClr val="000000"/>
                </a:solidFill>
                <a:ea typeface="楷体_GB2312" pitchFamily="49" charset="-122"/>
              </a:rPr>
              <a:t>）</a:t>
            </a:r>
          </a:p>
        </p:txBody>
      </p:sp>
      <p:sp>
        <p:nvSpPr>
          <p:cNvPr id="431113" name="Text Box 9"/>
          <p:cNvSpPr txBox="1"/>
          <p:nvPr/>
        </p:nvSpPr>
        <p:spPr>
          <a:xfrm>
            <a:off x="76200" y="5181600"/>
            <a:ext cx="86868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30000"/>
              </a:spcBef>
              <a:buClrTx/>
              <a:buSzPct val="100000"/>
              <a:buNone/>
            </a:pPr>
            <a:r>
              <a:rPr lang="en-US" altLang="zh-CN" sz="2800" dirty="0">
                <a:solidFill>
                  <a:srgbClr val="3B812F"/>
                </a:solidFill>
              </a:rPr>
              <a:t>Thinking:  How and when to modify b? How to judge according to b? How Initial q? q = = NULL?</a:t>
            </a:r>
            <a:endParaRPr lang="en-US" altLang="zh-CN" sz="2800" b="0" dirty="0">
              <a:solidFill>
                <a:srgbClr val="3B812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1108"/>
                                        </p:tgtEl>
                                        <p:attrNameLst>
                                          <p:attrName>style.visibility</p:attrName>
                                        </p:attrNameLst>
                                      </p:cBhvr>
                                      <p:to>
                                        <p:strVal val="visible"/>
                                      </p:to>
                                    </p:set>
                                    <p:anim calcmode="lin" valueType="num">
                                      <p:cBhvr additive="base">
                                        <p:cTn id="7" dur="500" fill="hold"/>
                                        <p:tgtEl>
                                          <p:spTgt spid="431108"/>
                                        </p:tgtEl>
                                        <p:attrNameLst>
                                          <p:attrName>ppt_x</p:attrName>
                                        </p:attrNameLst>
                                      </p:cBhvr>
                                      <p:tavLst>
                                        <p:tav tm="0">
                                          <p:val>
                                            <p:strVal val="0-#ppt_w/2"/>
                                          </p:val>
                                        </p:tav>
                                        <p:tav tm="100000">
                                          <p:val>
                                            <p:strVal val="#ppt_x"/>
                                          </p:val>
                                        </p:tav>
                                      </p:tavLst>
                                    </p:anim>
                                    <p:anim calcmode="lin" valueType="num">
                                      <p:cBhvr additive="base">
                                        <p:cTn id="8" dur="500" fill="hold"/>
                                        <p:tgtEl>
                                          <p:spTgt spid="4311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1109"/>
                                        </p:tgtEl>
                                        <p:attrNameLst>
                                          <p:attrName>style.visibility</p:attrName>
                                        </p:attrNameLst>
                                      </p:cBhvr>
                                      <p:to>
                                        <p:strVal val="visible"/>
                                      </p:to>
                                    </p:set>
                                    <p:anim calcmode="lin" valueType="num">
                                      <p:cBhvr additive="base">
                                        <p:cTn id="13" dur="500" fill="hold"/>
                                        <p:tgtEl>
                                          <p:spTgt spid="431109"/>
                                        </p:tgtEl>
                                        <p:attrNameLst>
                                          <p:attrName>ppt_x</p:attrName>
                                        </p:attrNameLst>
                                      </p:cBhvr>
                                      <p:tavLst>
                                        <p:tav tm="0">
                                          <p:val>
                                            <p:strVal val="#ppt_x"/>
                                          </p:val>
                                        </p:tav>
                                        <p:tav tm="100000">
                                          <p:val>
                                            <p:strVal val="#ppt_x"/>
                                          </p:val>
                                        </p:tav>
                                      </p:tavLst>
                                    </p:anim>
                                    <p:anim calcmode="lin" valueType="num">
                                      <p:cBhvr additive="base">
                                        <p:cTn id="14" dur="500" fill="hold"/>
                                        <p:tgtEl>
                                          <p:spTgt spid="43110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1111"/>
                                        </p:tgtEl>
                                        <p:attrNameLst>
                                          <p:attrName>style.visibility</p:attrName>
                                        </p:attrNameLst>
                                      </p:cBhvr>
                                      <p:to>
                                        <p:strVal val="visible"/>
                                      </p:to>
                                    </p:set>
                                    <p:anim calcmode="lin" valueType="num">
                                      <p:cBhvr additive="base">
                                        <p:cTn id="19" dur="500" fill="hold"/>
                                        <p:tgtEl>
                                          <p:spTgt spid="431111"/>
                                        </p:tgtEl>
                                        <p:attrNameLst>
                                          <p:attrName>ppt_x</p:attrName>
                                        </p:attrNameLst>
                                      </p:cBhvr>
                                      <p:tavLst>
                                        <p:tav tm="0">
                                          <p:val>
                                            <p:strVal val="#ppt_x"/>
                                          </p:val>
                                        </p:tav>
                                        <p:tav tm="100000">
                                          <p:val>
                                            <p:strVal val="#ppt_x"/>
                                          </p:val>
                                        </p:tav>
                                      </p:tavLst>
                                    </p:anim>
                                    <p:anim calcmode="lin" valueType="num">
                                      <p:cBhvr additive="base">
                                        <p:cTn id="20" dur="500" fill="hold"/>
                                        <p:tgtEl>
                                          <p:spTgt spid="4311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1112"/>
                                        </p:tgtEl>
                                        <p:attrNameLst>
                                          <p:attrName>style.visibility</p:attrName>
                                        </p:attrNameLst>
                                      </p:cBhvr>
                                      <p:to>
                                        <p:strVal val="visible"/>
                                      </p:to>
                                    </p:set>
                                    <p:anim calcmode="lin" valueType="num">
                                      <p:cBhvr additive="base">
                                        <p:cTn id="25" dur="500" fill="hold"/>
                                        <p:tgtEl>
                                          <p:spTgt spid="431112"/>
                                        </p:tgtEl>
                                        <p:attrNameLst>
                                          <p:attrName>ppt_x</p:attrName>
                                        </p:attrNameLst>
                                      </p:cBhvr>
                                      <p:tavLst>
                                        <p:tav tm="0">
                                          <p:val>
                                            <p:strVal val="#ppt_x"/>
                                          </p:val>
                                        </p:tav>
                                        <p:tav tm="100000">
                                          <p:val>
                                            <p:strVal val="#ppt_x"/>
                                          </p:val>
                                        </p:tav>
                                      </p:tavLst>
                                    </p:anim>
                                    <p:anim calcmode="lin" valueType="num">
                                      <p:cBhvr additive="base">
                                        <p:cTn id="26" dur="500" fill="hold"/>
                                        <p:tgtEl>
                                          <p:spTgt spid="4311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31113"/>
                                        </p:tgtEl>
                                        <p:attrNameLst>
                                          <p:attrName>style.visibility</p:attrName>
                                        </p:attrNameLst>
                                      </p:cBhvr>
                                      <p:to>
                                        <p:strVal val="visible"/>
                                      </p:to>
                                    </p:set>
                                    <p:anim calcmode="lin" valueType="num">
                                      <p:cBhvr additive="base">
                                        <p:cTn id="31" dur="500" fill="hold"/>
                                        <p:tgtEl>
                                          <p:spTgt spid="431113"/>
                                        </p:tgtEl>
                                        <p:attrNameLst>
                                          <p:attrName>ppt_x</p:attrName>
                                        </p:attrNameLst>
                                      </p:cBhvr>
                                      <p:tavLst>
                                        <p:tav tm="0">
                                          <p:val>
                                            <p:strVal val="#ppt_x"/>
                                          </p:val>
                                        </p:tav>
                                        <p:tav tm="100000">
                                          <p:val>
                                            <p:strVal val="#ppt_x"/>
                                          </p:val>
                                        </p:tav>
                                      </p:tavLst>
                                    </p:anim>
                                    <p:anim calcmode="lin" valueType="num">
                                      <p:cBhvr additive="base">
                                        <p:cTn id="32" dur="500" fill="hold"/>
                                        <p:tgtEl>
                                          <p:spTgt spid="4311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31110"/>
                                        </p:tgtEl>
                                        <p:attrNameLst>
                                          <p:attrName>style.visibility</p:attrName>
                                        </p:attrNameLst>
                                      </p:cBhvr>
                                      <p:to>
                                        <p:strVal val="visible"/>
                                      </p:to>
                                    </p:set>
                                    <p:anim calcmode="lin" valueType="num">
                                      <p:cBhvr additive="base">
                                        <p:cTn id="37" dur="500" fill="hold"/>
                                        <p:tgtEl>
                                          <p:spTgt spid="431110"/>
                                        </p:tgtEl>
                                        <p:attrNameLst>
                                          <p:attrName>ppt_x</p:attrName>
                                        </p:attrNameLst>
                                      </p:cBhvr>
                                      <p:tavLst>
                                        <p:tav tm="0">
                                          <p:val>
                                            <p:strVal val="1+#ppt_w/2"/>
                                          </p:val>
                                        </p:tav>
                                        <p:tav tm="100000">
                                          <p:val>
                                            <p:strVal val="#ppt_x"/>
                                          </p:val>
                                        </p:tav>
                                      </p:tavLst>
                                    </p:anim>
                                    <p:anim calcmode="lin" valueType="num">
                                      <p:cBhvr additive="base">
                                        <p:cTn id="38" dur="500" fill="hold"/>
                                        <p:tgtEl>
                                          <p:spTgt spid="4311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8" grpId="0"/>
      <p:bldP spid="431109" grpId="0"/>
      <p:bldP spid="431110" grpId="0"/>
      <p:bldP spid="431111" grpId="0"/>
      <p:bldP spid="431112" grpId="0"/>
      <p:bldP spid="43111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ctrTitle"/>
          </p:nvPr>
        </p:nvSpPr>
        <p:spPr>
          <a:xfrm>
            <a:off x="0" y="0"/>
            <a:ext cx="91440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rPr>
              <a:t>6.4.4 </a:t>
            </a:r>
            <a:r>
              <a:rPr kumimoji="0" lang="zh-CN" altLang="en-US" sz="3600" b="1" i="0" u="none" strike="noStrike" kern="0" cap="none" spc="0" normalizeH="0" baseline="0" noProof="0" dirty="0">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rPr>
              <a:t>层次遍历</a:t>
            </a:r>
            <a:r>
              <a:rPr kumimoji="0" lang="en-US" altLang="zh-CN" sz="3600" b="1" i="0" u="none" strike="noStrike" kern="0" cap="none" spc="0" normalizeH="0" baseline="0" noProof="0" dirty="0">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rPr>
              <a:t>(</a:t>
            </a:r>
            <a:r>
              <a:rPr kumimoji="0" lang="en-US" altLang="zh-CN" sz="3600" b="1" i="0" u="none" strike="noStrike" kern="0" cap="none" spc="0" normalizeH="0" baseline="0" noProof="0" dirty="0" err="1">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rPr>
              <a:t>Levelorder</a:t>
            </a:r>
            <a:r>
              <a:rPr kumimoji="0" lang="en-US" altLang="zh-CN" sz="3600" b="1" i="0" u="none" strike="noStrike" kern="0" cap="none" spc="0" normalizeH="0" baseline="0" noProof="0" dirty="0">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rPr>
              <a:t> traversal)</a:t>
            </a:r>
          </a:p>
        </p:txBody>
      </p:sp>
      <p:sp>
        <p:nvSpPr>
          <p:cNvPr id="466947" name="Text Box 3"/>
          <p:cNvSpPr txBox="1">
            <a:spLocks noChangeArrowheads="1"/>
          </p:cNvSpPr>
          <p:nvPr/>
        </p:nvSpPr>
        <p:spPr bwMode="auto">
          <a:xfrm>
            <a:off x="0" y="838200"/>
            <a:ext cx="9144000" cy="2462213"/>
          </a:xfrm>
          <a:prstGeom prst="rect">
            <a:avLst/>
          </a:prstGeom>
          <a:noFill/>
          <a:ln w="9525">
            <a:noFill/>
            <a:miter lim="800000"/>
          </a:ln>
          <a:effectLst/>
        </p:spPr>
        <p:txBody>
          <a:bodyPr>
            <a:spAutoFit/>
          </a:bodyPr>
          <a:lstStyle/>
          <a:p>
            <a:pPr marL="457200" marR="0" indent="-457200" defTabSz="914400" eaLnBrk="1" hangingPunct="1">
              <a:spcBef>
                <a:spcPct val="50000"/>
              </a:spcBef>
              <a:buClrTx/>
              <a:buSzTx/>
              <a:buFontTx/>
              <a:buNone/>
              <a:defRPr/>
            </a:pPr>
            <a:r>
              <a:rPr kumimoji="0" lang="en-US" altLang="zh-CN" sz="28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1.   </a:t>
            </a:r>
            <a:r>
              <a:rPr kumimoji="0" lang="zh-CN" altLang="en-US" sz="28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定义</a:t>
            </a:r>
          </a:p>
          <a:p>
            <a:pPr marL="457200" marR="0" indent="-457200" defTabSz="914400" eaLnBrk="1" hangingPunct="1">
              <a:spcBef>
                <a:spcPct val="50000"/>
              </a:spcBef>
              <a:buClrTx/>
              <a:buSzTx/>
              <a:buFontTx/>
              <a:buNone/>
              <a:defRPr/>
            </a:pPr>
            <a:r>
              <a:rPr kumimoji="0" lang="zh-CN" altLang="en-US" sz="2800" kern="1200" cap="none" spc="0" normalizeH="0" baseline="0" noProof="0" dirty="0">
                <a:solidFill>
                  <a:srgbClr val="000000"/>
                </a:solidFill>
                <a:latin typeface="Arial" panose="020B0604020202020204" pitchFamily="34" charset="0"/>
                <a:ea typeface="宋体" panose="02010600030101010101" pitchFamily="2" charset="-122"/>
                <a:cs typeface="+mn-cs"/>
              </a:rPr>
              <a:t>		</a:t>
            </a:r>
            <a:r>
              <a:rPr kumimoji="0" lang="zh-CN" altLang="en-US" sz="2800" kern="1200" cap="none" spc="0" normalizeH="0" baseline="0" noProof="0" dirty="0">
                <a:solidFill>
                  <a:srgbClr val="000000"/>
                </a:solidFill>
                <a:latin typeface="楷体_GB2312" pitchFamily="49" charset="-122"/>
                <a:ea typeface="楷体_GB2312" pitchFamily="49" charset="-122"/>
                <a:cs typeface="+mn-cs"/>
              </a:rPr>
              <a:t>所谓层次遍历</a:t>
            </a:r>
            <a:r>
              <a:rPr kumimoji="0" lang="en-US" altLang="zh-CN" sz="2800" kern="1200" cap="none" spc="0" normalizeH="0" baseline="0" noProof="0" dirty="0">
                <a:solidFill>
                  <a:srgbClr val="000000"/>
                </a:solidFill>
                <a:latin typeface="楷体_GB2312" pitchFamily="49" charset="-122"/>
                <a:ea typeface="楷体_GB2312" pitchFamily="49" charset="-122"/>
                <a:cs typeface="+mn-cs"/>
              </a:rPr>
              <a:t>(</a:t>
            </a:r>
            <a:r>
              <a:rPr kumimoji="0" lang="en-US" altLang="zh-CN" sz="2800" kern="1200" cap="none" spc="0" normalizeH="0" baseline="0" noProof="0" dirty="0" err="1">
                <a:solidFill>
                  <a:srgbClr val="000000"/>
                </a:solidFill>
                <a:latin typeface="楷体_GB2312" pitchFamily="49" charset="-122"/>
                <a:ea typeface="楷体_GB2312" pitchFamily="49" charset="-122"/>
                <a:cs typeface="+mn-cs"/>
              </a:rPr>
              <a:t>Levelorder</a:t>
            </a:r>
            <a:r>
              <a:rPr kumimoji="0" lang="en-US" altLang="zh-CN" sz="2800" kern="1200" cap="none" spc="0" normalizeH="0" baseline="0" noProof="0" dirty="0">
                <a:solidFill>
                  <a:srgbClr val="000000"/>
                </a:solidFill>
                <a:latin typeface="楷体_GB2312" pitchFamily="49" charset="-122"/>
                <a:ea typeface="楷体_GB2312" pitchFamily="49" charset="-122"/>
                <a:cs typeface="+mn-cs"/>
              </a:rPr>
              <a:t> Traversal)</a:t>
            </a:r>
            <a:r>
              <a:rPr kumimoji="0" lang="zh-CN" altLang="en-US" sz="2800" kern="1200" cap="none" spc="0" normalizeH="0" baseline="0" noProof="0" dirty="0">
                <a:solidFill>
                  <a:srgbClr val="000000"/>
                </a:solidFill>
                <a:latin typeface="楷体_GB2312" pitchFamily="49" charset="-122"/>
                <a:ea typeface="楷体_GB2312" pitchFamily="49" charset="-122"/>
                <a:cs typeface="+mn-cs"/>
              </a:rPr>
              <a:t>二叉树，是指从二叉树的第一层</a:t>
            </a:r>
            <a:r>
              <a:rPr kumimoji="0" lang="en-US" altLang="zh-CN" sz="2800" kern="1200" cap="none" spc="0" normalizeH="0" baseline="0" noProof="0" dirty="0">
                <a:solidFill>
                  <a:srgbClr val="000000"/>
                </a:solidFill>
                <a:latin typeface="楷体_GB2312" pitchFamily="49" charset="-122"/>
                <a:ea typeface="楷体_GB2312" pitchFamily="49" charset="-122"/>
                <a:cs typeface="+mn-cs"/>
              </a:rPr>
              <a:t>(</a:t>
            </a:r>
            <a:r>
              <a:rPr kumimoji="0" lang="zh-CN" altLang="en-US" sz="2800" kern="1200" cap="none" spc="0" normalizeH="0" baseline="0" noProof="0" dirty="0">
                <a:solidFill>
                  <a:srgbClr val="000000"/>
                </a:solidFill>
                <a:latin typeface="楷体_GB2312" pitchFamily="49" charset="-122"/>
                <a:ea typeface="楷体_GB2312" pitchFamily="49" charset="-122"/>
                <a:cs typeface="+mn-cs"/>
              </a:rPr>
              <a:t>根结点</a:t>
            </a:r>
            <a:r>
              <a:rPr kumimoji="0" lang="en-US" altLang="zh-CN" sz="2800" kern="1200" cap="none" spc="0" normalizeH="0" baseline="0" noProof="0" dirty="0">
                <a:solidFill>
                  <a:srgbClr val="000000"/>
                </a:solidFill>
                <a:latin typeface="楷体_GB2312" pitchFamily="49" charset="-122"/>
                <a:ea typeface="楷体_GB2312" pitchFamily="49" charset="-122"/>
                <a:cs typeface="+mn-cs"/>
              </a:rPr>
              <a:t>)</a:t>
            </a:r>
            <a:r>
              <a:rPr kumimoji="0" lang="zh-CN" altLang="en-US" sz="2800" kern="1200" cap="none" spc="0" normalizeH="0" baseline="0" noProof="0" dirty="0">
                <a:solidFill>
                  <a:srgbClr val="000000"/>
                </a:solidFill>
                <a:latin typeface="楷体_GB2312" pitchFamily="49" charset="-122"/>
                <a:ea typeface="楷体_GB2312" pitchFamily="49" charset="-122"/>
                <a:cs typeface="+mn-cs"/>
              </a:rPr>
              <a:t>开始，自上至下逐层遍历，在同一层中，则按从左到右的顺序对结点逐个访问。</a:t>
            </a:r>
          </a:p>
        </p:txBody>
      </p:sp>
      <p:grpSp>
        <p:nvGrpSpPr>
          <p:cNvPr id="2" name="Group 4"/>
          <p:cNvGrpSpPr/>
          <p:nvPr/>
        </p:nvGrpSpPr>
        <p:grpSpPr>
          <a:xfrm>
            <a:off x="4932363" y="2933700"/>
            <a:ext cx="2687637" cy="3600450"/>
            <a:chOff x="384" y="1150"/>
            <a:chExt cx="1693" cy="2268"/>
          </a:xfrm>
        </p:grpSpPr>
        <p:sp>
          <p:nvSpPr>
            <p:cNvPr id="158726" name="Oval 5"/>
            <p:cNvSpPr/>
            <p:nvPr/>
          </p:nvSpPr>
          <p:spPr>
            <a:xfrm>
              <a:off x="1067" y="123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58727" name="Oval 6"/>
            <p:cNvSpPr/>
            <p:nvPr/>
          </p:nvSpPr>
          <p:spPr>
            <a:xfrm>
              <a:off x="731" y="171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58728" name="Oval 7"/>
            <p:cNvSpPr/>
            <p:nvPr/>
          </p:nvSpPr>
          <p:spPr>
            <a:xfrm>
              <a:off x="1440" y="172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58729" name="Oval 8"/>
            <p:cNvSpPr/>
            <p:nvPr/>
          </p:nvSpPr>
          <p:spPr>
            <a:xfrm>
              <a:off x="384" y="219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58730" name="Oval 9"/>
            <p:cNvSpPr/>
            <p:nvPr/>
          </p:nvSpPr>
          <p:spPr>
            <a:xfrm>
              <a:off x="1104" y="221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58731" name="Oval 10"/>
            <p:cNvSpPr/>
            <p:nvPr/>
          </p:nvSpPr>
          <p:spPr>
            <a:xfrm>
              <a:off x="1776" y="221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58732" name="Oval 11"/>
            <p:cNvSpPr/>
            <p:nvPr/>
          </p:nvSpPr>
          <p:spPr>
            <a:xfrm>
              <a:off x="720" y="269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58733" name="Oval 12"/>
            <p:cNvSpPr/>
            <p:nvPr/>
          </p:nvSpPr>
          <p:spPr>
            <a:xfrm>
              <a:off x="1488" y="269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58734" name="Oval 13"/>
            <p:cNvSpPr/>
            <p:nvPr/>
          </p:nvSpPr>
          <p:spPr>
            <a:xfrm>
              <a:off x="1152" y="317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58735" name="Oval 14"/>
            <p:cNvSpPr/>
            <p:nvPr/>
          </p:nvSpPr>
          <p:spPr>
            <a:xfrm>
              <a:off x="1824" y="3178"/>
              <a:ext cx="240" cy="240"/>
            </a:xfrm>
            <a:prstGeom prst="ellipse">
              <a:avLst/>
            </a:prstGeom>
            <a:solidFill>
              <a:srgbClr val="00CC99"/>
            </a:solidFill>
            <a:ln w="158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58736" name="Text Box 15"/>
            <p:cNvSpPr txBox="1"/>
            <p:nvPr/>
          </p:nvSpPr>
          <p:spPr>
            <a:xfrm>
              <a:off x="1536" y="1150"/>
              <a:ext cx="267"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bt</a:t>
              </a:r>
            </a:p>
          </p:txBody>
        </p:sp>
        <p:sp>
          <p:nvSpPr>
            <p:cNvPr id="158737" name="Line 16"/>
            <p:cNvSpPr/>
            <p:nvPr/>
          </p:nvSpPr>
          <p:spPr>
            <a:xfrm>
              <a:off x="875" y="1862"/>
              <a:ext cx="336" cy="384"/>
            </a:xfrm>
            <a:prstGeom prst="line">
              <a:avLst/>
            </a:prstGeom>
            <a:ln w="12700" cap="flat" cmpd="sng">
              <a:solidFill>
                <a:srgbClr val="00CC99"/>
              </a:solidFill>
              <a:prstDash val="solid"/>
              <a:headEnd type="none" w="med" len="med"/>
              <a:tailEnd type="none" w="med" len="med"/>
            </a:ln>
          </p:spPr>
        </p:sp>
        <p:sp>
          <p:nvSpPr>
            <p:cNvPr id="158738" name="Line 17"/>
            <p:cNvSpPr/>
            <p:nvPr/>
          </p:nvSpPr>
          <p:spPr>
            <a:xfrm flipH="1">
              <a:off x="875" y="1430"/>
              <a:ext cx="288" cy="336"/>
            </a:xfrm>
            <a:prstGeom prst="line">
              <a:avLst/>
            </a:prstGeom>
            <a:ln w="12700" cap="flat" cmpd="sng">
              <a:solidFill>
                <a:srgbClr val="00CC99"/>
              </a:solidFill>
              <a:prstDash val="solid"/>
              <a:headEnd type="none" w="med" len="med"/>
              <a:tailEnd type="none" w="med" len="med"/>
            </a:ln>
          </p:spPr>
        </p:sp>
        <p:sp>
          <p:nvSpPr>
            <p:cNvPr id="158739" name="Line 18"/>
            <p:cNvSpPr/>
            <p:nvPr/>
          </p:nvSpPr>
          <p:spPr>
            <a:xfrm flipH="1">
              <a:off x="539" y="1862"/>
              <a:ext cx="288" cy="384"/>
            </a:xfrm>
            <a:prstGeom prst="line">
              <a:avLst/>
            </a:prstGeom>
            <a:ln w="12700" cap="flat" cmpd="sng">
              <a:solidFill>
                <a:srgbClr val="00CC99"/>
              </a:solidFill>
              <a:prstDash val="solid"/>
              <a:headEnd type="none" w="med" len="med"/>
              <a:tailEnd type="none" w="med" len="med"/>
            </a:ln>
          </p:spPr>
        </p:sp>
        <p:sp>
          <p:nvSpPr>
            <p:cNvPr id="158740" name="Line 19"/>
            <p:cNvSpPr/>
            <p:nvPr/>
          </p:nvSpPr>
          <p:spPr>
            <a:xfrm flipH="1">
              <a:off x="912" y="2390"/>
              <a:ext cx="251" cy="346"/>
            </a:xfrm>
            <a:prstGeom prst="line">
              <a:avLst/>
            </a:prstGeom>
            <a:ln w="12700" cap="flat" cmpd="sng">
              <a:solidFill>
                <a:srgbClr val="00CC99"/>
              </a:solidFill>
              <a:prstDash val="solid"/>
              <a:headEnd type="none" w="med" len="med"/>
              <a:tailEnd type="none" w="med" len="med"/>
            </a:ln>
          </p:spPr>
        </p:sp>
        <p:sp>
          <p:nvSpPr>
            <p:cNvPr id="158741" name="Line 20"/>
            <p:cNvSpPr/>
            <p:nvPr/>
          </p:nvSpPr>
          <p:spPr>
            <a:xfrm>
              <a:off x="1296" y="2400"/>
              <a:ext cx="240" cy="336"/>
            </a:xfrm>
            <a:prstGeom prst="line">
              <a:avLst/>
            </a:prstGeom>
            <a:ln w="12700" cap="flat" cmpd="sng">
              <a:solidFill>
                <a:srgbClr val="00CC99"/>
              </a:solidFill>
              <a:prstDash val="solid"/>
              <a:headEnd type="none" w="med" len="med"/>
              <a:tailEnd type="none" w="med" len="med"/>
            </a:ln>
          </p:spPr>
        </p:sp>
        <p:sp>
          <p:nvSpPr>
            <p:cNvPr id="158742" name="Line 21"/>
            <p:cNvSpPr/>
            <p:nvPr/>
          </p:nvSpPr>
          <p:spPr>
            <a:xfrm flipH="1">
              <a:off x="1307" y="1190"/>
              <a:ext cx="288" cy="96"/>
            </a:xfrm>
            <a:prstGeom prst="line">
              <a:avLst/>
            </a:prstGeom>
            <a:ln w="25400" cap="flat" cmpd="sng">
              <a:solidFill>
                <a:srgbClr val="00CC99"/>
              </a:solidFill>
              <a:prstDash val="solid"/>
              <a:headEnd type="none" w="med" len="med"/>
              <a:tailEnd type="triangle" w="med" len="med"/>
            </a:ln>
          </p:spPr>
        </p:sp>
        <p:sp>
          <p:nvSpPr>
            <p:cNvPr id="158743" name="Line 22"/>
            <p:cNvSpPr/>
            <p:nvPr/>
          </p:nvSpPr>
          <p:spPr>
            <a:xfrm>
              <a:off x="1248" y="1440"/>
              <a:ext cx="288" cy="336"/>
            </a:xfrm>
            <a:prstGeom prst="line">
              <a:avLst/>
            </a:prstGeom>
            <a:ln w="12700" cap="flat" cmpd="sng">
              <a:solidFill>
                <a:srgbClr val="00CC99"/>
              </a:solidFill>
              <a:prstDash val="solid"/>
              <a:headEnd type="none" w="med" len="med"/>
              <a:tailEnd type="none" w="med" len="med"/>
            </a:ln>
          </p:spPr>
        </p:sp>
        <p:sp>
          <p:nvSpPr>
            <p:cNvPr id="158744" name="Line 23"/>
            <p:cNvSpPr/>
            <p:nvPr/>
          </p:nvSpPr>
          <p:spPr>
            <a:xfrm>
              <a:off x="1632" y="1920"/>
              <a:ext cx="240" cy="288"/>
            </a:xfrm>
            <a:prstGeom prst="line">
              <a:avLst/>
            </a:prstGeom>
            <a:ln w="12700" cap="flat" cmpd="sng">
              <a:solidFill>
                <a:srgbClr val="00CC99"/>
              </a:solidFill>
              <a:prstDash val="solid"/>
              <a:headEnd type="none" w="med" len="med"/>
              <a:tailEnd type="none" w="med" len="med"/>
            </a:ln>
          </p:spPr>
        </p:sp>
        <p:sp>
          <p:nvSpPr>
            <p:cNvPr id="158745" name="Line 24"/>
            <p:cNvSpPr/>
            <p:nvPr/>
          </p:nvSpPr>
          <p:spPr>
            <a:xfrm flipH="1">
              <a:off x="1344" y="2880"/>
              <a:ext cx="240" cy="336"/>
            </a:xfrm>
            <a:prstGeom prst="line">
              <a:avLst/>
            </a:prstGeom>
            <a:ln w="12700" cap="flat" cmpd="sng">
              <a:solidFill>
                <a:srgbClr val="00CC99"/>
              </a:solidFill>
              <a:prstDash val="solid"/>
              <a:headEnd type="none" w="med" len="med"/>
              <a:tailEnd type="none" w="med" len="med"/>
            </a:ln>
          </p:spPr>
        </p:sp>
        <p:sp>
          <p:nvSpPr>
            <p:cNvPr id="158746" name="Line 25"/>
            <p:cNvSpPr/>
            <p:nvPr/>
          </p:nvSpPr>
          <p:spPr>
            <a:xfrm>
              <a:off x="1680" y="2880"/>
              <a:ext cx="240" cy="336"/>
            </a:xfrm>
            <a:prstGeom prst="line">
              <a:avLst/>
            </a:prstGeom>
            <a:ln w="12700" cap="flat" cmpd="sng">
              <a:solidFill>
                <a:srgbClr val="00CC99"/>
              </a:solidFill>
              <a:prstDash val="solid"/>
              <a:headEnd type="none" w="med" len="med"/>
              <a:tailEnd type="none" w="med" len="med"/>
            </a:ln>
          </p:spPr>
        </p:sp>
        <p:sp>
          <p:nvSpPr>
            <p:cNvPr id="158747" name="Text Box 26"/>
            <p:cNvSpPr txBox="1"/>
            <p:nvPr/>
          </p:nvSpPr>
          <p:spPr>
            <a:xfrm>
              <a:off x="1075" y="1226"/>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A</a:t>
              </a:r>
            </a:p>
          </p:txBody>
        </p:sp>
        <p:sp>
          <p:nvSpPr>
            <p:cNvPr id="158748" name="Text Box 27"/>
            <p:cNvSpPr txBox="1"/>
            <p:nvPr/>
          </p:nvSpPr>
          <p:spPr>
            <a:xfrm>
              <a:off x="739" y="1706"/>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B</a:t>
              </a:r>
            </a:p>
          </p:txBody>
        </p:sp>
        <p:sp>
          <p:nvSpPr>
            <p:cNvPr id="158749" name="Text Box 28"/>
            <p:cNvSpPr txBox="1"/>
            <p:nvPr/>
          </p:nvSpPr>
          <p:spPr>
            <a:xfrm>
              <a:off x="1448" y="1716"/>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C</a:t>
              </a:r>
            </a:p>
          </p:txBody>
        </p:sp>
        <p:sp>
          <p:nvSpPr>
            <p:cNvPr id="158750" name="Text Box 29"/>
            <p:cNvSpPr txBox="1"/>
            <p:nvPr/>
          </p:nvSpPr>
          <p:spPr>
            <a:xfrm>
              <a:off x="392" y="2186"/>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D</a:t>
              </a:r>
            </a:p>
          </p:txBody>
        </p:sp>
        <p:sp>
          <p:nvSpPr>
            <p:cNvPr id="158751" name="Text Box 30"/>
            <p:cNvSpPr txBox="1"/>
            <p:nvPr/>
          </p:nvSpPr>
          <p:spPr>
            <a:xfrm>
              <a:off x="1112" y="2206"/>
              <a:ext cx="223"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E</a:t>
              </a:r>
            </a:p>
          </p:txBody>
        </p:sp>
        <p:sp>
          <p:nvSpPr>
            <p:cNvPr id="158752" name="Text Box 31"/>
            <p:cNvSpPr txBox="1"/>
            <p:nvPr/>
          </p:nvSpPr>
          <p:spPr>
            <a:xfrm>
              <a:off x="1811" y="2206"/>
              <a:ext cx="214"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F</a:t>
              </a:r>
            </a:p>
          </p:txBody>
        </p:sp>
        <p:sp>
          <p:nvSpPr>
            <p:cNvPr id="158753" name="Text Box 32"/>
            <p:cNvSpPr txBox="1"/>
            <p:nvPr/>
          </p:nvSpPr>
          <p:spPr>
            <a:xfrm>
              <a:off x="720" y="2686"/>
              <a:ext cx="240"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G</a:t>
              </a:r>
            </a:p>
          </p:txBody>
        </p:sp>
        <p:sp>
          <p:nvSpPr>
            <p:cNvPr id="158754" name="Text Box 33"/>
            <p:cNvSpPr txBox="1"/>
            <p:nvPr/>
          </p:nvSpPr>
          <p:spPr>
            <a:xfrm>
              <a:off x="1496" y="2686"/>
              <a:ext cx="232"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H</a:t>
              </a:r>
            </a:p>
          </p:txBody>
        </p:sp>
        <p:sp>
          <p:nvSpPr>
            <p:cNvPr id="158755" name="Text Box 34"/>
            <p:cNvSpPr txBox="1"/>
            <p:nvPr/>
          </p:nvSpPr>
          <p:spPr>
            <a:xfrm>
              <a:off x="1200" y="3166"/>
              <a:ext cx="160"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I</a:t>
              </a:r>
            </a:p>
          </p:txBody>
        </p:sp>
        <p:sp>
          <p:nvSpPr>
            <p:cNvPr id="158756" name="Text Box 35"/>
            <p:cNvSpPr txBox="1"/>
            <p:nvPr/>
          </p:nvSpPr>
          <p:spPr>
            <a:xfrm>
              <a:off x="1872" y="3166"/>
              <a:ext cx="205"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000" dirty="0">
                  <a:solidFill>
                    <a:srgbClr val="000000"/>
                  </a:solidFill>
                </a:rPr>
                <a:t>J</a:t>
              </a:r>
            </a:p>
          </p:txBody>
        </p:sp>
      </p:grpSp>
      <p:sp>
        <p:nvSpPr>
          <p:cNvPr id="466980" name="Text Box 36"/>
          <p:cNvSpPr txBox="1"/>
          <p:nvPr/>
        </p:nvSpPr>
        <p:spPr>
          <a:xfrm>
            <a:off x="-514350" y="3608388"/>
            <a:ext cx="5130800" cy="12017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Pct val="100000"/>
              <a:buNone/>
            </a:pPr>
            <a:r>
              <a:rPr lang="en-US" altLang="zh-CN" sz="3600" b="0" dirty="0">
                <a:solidFill>
                  <a:srgbClr val="000000"/>
                </a:solidFill>
                <a:latin typeface="楷体_GB2312" pitchFamily="49" charset="-122"/>
                <a:ea typeface="楷体_GB2312" pitchFamily="49" charset="-122"/>
              </a:rPr>
              <a:t>		</a:t>
            </a:r>
            <a:r>
              <a:rPr lang="zh-CN" altLang="en-US" sz="3600" b="0" dirty="0">
                <a:solidFill>
                  <a:srgbClr val="000000"/>
                </a:solidFill>
                <a:latin typeface="楷体_GB2312" pitchFamily="49" charset="-122"/>
                <a:ea typeface="楷体_GB2312" pitchFamily="49" charset="-122"/>
              </a:rPr>
              <a:t>层次遍历的结果序列为： </a:t>
            </a:r>
            <a:r>
              <a:rPr lang="en-US" altLang="zh-CN" sz="3600" dirty="0">
                <a:solidFill>
                  <a:srgbClr val="00339A"/>
                </a:solidFill>
                <a:latin typeface="楷体_GB2312" pitchFamily="49" charset="-122"/>
                <a:ea typeface="楷体_GB2312" pitchFamily="49" charset="-122"/>
              </a:rPr>
              <a:t>ABCDEFGHIJ</a:t>
            </a:r>
            <a:r>
              <a:rPr lang="zh-CN" altLang="en-US" sz="3600" b="0" dirty="0">
                <a:solidFill>
                  <a:srgbClr val="000000"/>
                </a:solidFill>
                <a:latin typeface="楷体_GB2312" pitchFamily="49" charset="-122"/>
                <a:ea typeface="楷体_GB2312" pitchFamily="49"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6947"/>
                                        </p:tgtEl>
                                        <p:attrNameLst>
                                          <p:attrName>style.visibility</p:attrName>
                                        </p:attrNameLst>
                                      </p:cBhvr>
                                      <p:to>
                                        <p:strVal val="visible"/>
                                      </p:to>
                                    </p:set>
                                    <p:anim calcmode="lin" valueType="num">
                                      <p:cBhvr additive="base">
                                        <p:cTn id="7" dur="500" fill="hold"/>
                                        <p:tgtEl>
                                          <p:spTgt spid="466947"/>
                                        </p:tgtEl>
                                        <p:attrNameLst>
                                          <p:attrName>ppt_x</p:attrName>
                                        </p:attrNameLst>
                                      </p:cBhvr>
                                      <p:tavLst>
                                        <p:tav tm="0">
                                          <p:val>
                                            <p:strVal val="0-#ppt_w/2"/>
                                          </p:val>
                                        </p:tav>
                                        <p:tav tm="100000">
                                          <p:val>
                                            <p:strVal val="#ppt_x"/>
                                          </p:val>
                                        </p:tav>
                                      </p:tavLst>
                                    </p:anim>
                                    <p:anim calcmode="lin" valueType="num">
                                      <p:cBhvr additive="base">
                                        <p:cTn id="8" dur="500" fill="hold"/>
                                        <p:tgtEl>
                                          <p:spTgt spid="46694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66980"/>
                                        </p:tgtEl>
                                        <p:attrNameLst>
                                          <p:attrName>style.visibility</p:attrName>
                                        </p:attrNameLst>
                                      </p:cBhvr>
                                      <p:to>
                                        <p:strVal val="visible"/>
                                      </p:to>
                                    </p:set>
                                    <p:anim calcmode="lin" valueType="num">
                                      <p:cBhvr additive="base">
                                        <p:cTn id="19" dur="500" fill="hold"/>
                                        <p:tgtEl>
                                          <p:spTgt spid="466980"/>
                                        </p:tgtEl>
                                        <p:attrNameLst>
                                          <p:attrName>ppt_x</p:attrName>
                                        </p:attrNameLst>
                                      </p:cBhvr>
                                      <p:tavLst>
                                        <p:tav tm="0">
                                          <p:val>
                                            <p:strVal val="0-#ppt_w/2"/>
                                          </p:val>
                                        </p:tav>
                                        <p:tav tm="100000">
                                          <p:val>
                                            <p:strVal val="#ppt_x"/>
                                          </p:val>
                                        </p:tav>
                                      </p:tavLst>
                                    </p:anim>
                                    <p:anim calcmode="lin" valueType="num">
                                      <p:cBhvr additive="base">
                                        <p:cTn id="20" dur="500" fill="hold"/>
                                        <p:tgtEl>
                                          <p:spTgt spid="4669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7" grpId="0"/>
      <p:bldP spid="46698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3"/>
          <p:cNvSpPr txBox="1"/>
          <p:nvPr/>
        </p:nvSpPr>
        <p:spPr>
          <a:xfrm>
            <a:off x="1458913" y="349250"/>
            <a:ext cx="7051675" cy="7016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a:spcBef>
                <a:spcPct val="50000"/>
              </a:spcBef>
              <a:buNone/>
            </a:pPr>
            <a:r>
              <a:rPr lang="zh-CN" altLang="en-US" sz="4000" b="1" dirty="0">
                <a:solidFill>
                  <a:srgbClr val="314187"/>
                </a:solidFill>
                <a:latin typeface="Times New Roman" panose="02020603050405020304" pitchFamily="18" charset="0"/>
                <a:ea typeface="宋体" panose="02010600030101010101" pitchFamily="2" charset="-122"/>
              </a:rPr>
              <a:t>层次遍历二叉树</a:t>
            </a:r>
          </a:p>
        </p:txBody>
      </p:sp>
      <p:grpSp>
        <p:nvGrpSpPr>
          <p:cNvPr id="159747" name="Group 4"/>
          <p:cNvGrpSpPr/>
          <p:nvPr/>
        </p:nvGrpSpPr>
        <p:grpSpPr>
          <a:xfrm>
            <a:off x="657225" y="2095500"/>
            <a:ext cx="3106738" cy="3475038"/>
            <a:chOff x="3487" y="1271"/>
            <a:chExt cx="1957" cy="2189"/>
          </a:xfrm>
        </p:grpSpPr>
        <p:sp>
          <p:nvSpPr>
            <p:cNvPr id="159766" name="Line 5"/>
            <p:cNvSpPr/>
            <p:nvPr/>
          </p:nvSpPr>
          <p:spPr>
            <a:xfrm flipH="1">
              <a:off x="4058" y="1508"/>
              <a:ext cx="322" cy="354"/>
            </a:xfrm>
            <a:prstGeom prst="line">
              <a:avLst/>
            </a:prstGeom>
            <a:ln w="38100" cap="flat" cmpd="sng">
              <a:solidFill>
                <a:schemeClr val="tx1"/>
              </a:solidFill>
              <a:prstDash val="solid"/>
              <a:headEnd type="none" w="med" len="med"/>
              <a:tailEnd type="none" w="med" len="med"/>
            </a:ln>
          </p:spPr>
        </p:sp>
        <p:sp>
          <p:nvSpPr>
            <p:cNvPr id="159767" name="Line 6"/>
            <p:cNvSpPr/>
            <p:nvPr/>
          </p:nvSpPr>
          <p:spPr>
            <a:xfrm>
              <a:off x="4615" y="1527"/>
              <a:ext cx="322" cy="354"/>
            </a:xfrm>
            <a:prstGeom prst="line">
              <a:avLst/>
            </a:prstGeom>
            <a:ln w="38100" cap="flat" cmpd="sng">
              <a:solidFill>
                <a:schemeClr val="tx1"/>
              </a:solidFill>
              <a:prstDash val="solid"/>
              <a:headEnd type="none" w="med" len="med"/>
              <a:tailEnd type="none" w="med" len="med"/>
            </a:ln>
          </p:spPr>
        </p:sp>
        <p:sp>
          <p:nvSpPr>
            <p:cNvPr id="159768" name="Line 7"/>
            <p:cNvSpPr/>
            <p:nvPr/>
          </p:nvSpPr>
          <p:spPr>
            <a:xfrm flipH="1">
              <a:off x="3666" y="2082"/>
              <a:ext cx="215" cy="354"/>
            </a:xfrm>
            <a:prstGeom prst="line">
              <a:avLst/>
            </a:prstGeom>
            <a:ln w="38100" cap="flat" cmpd="sng">
              <a:solidFill>
                <a:schemeClr val="tx1"/>
              </a:solidFill>
              <a:prstDash val="solid"/>
              <a:headEnd type="none" w="med" len="med"/>
              <a:tailEnd type="none" w="med" len="med"/>
            </a:ln>
          </p:spPr>
        </p:sp>
        <p:sp>
          <p:nvSpPr>
            <p:cNvPr id="159769" name="Line 8"/>
            <p:cNvSpPr/>
            <p:nvPr/>
          </p:nvSpPr>
          <p:spPr>
            <a:xfrm>
              <a:off x="3675" y="2724"/>
              <a:ext cx="250" cy="382"/>
            </a:xfrm>
            <a:prstGeom prst="line">
              <a:avLst/>
            </a:prstGeom>
            <a:ln w="38100" cap="flat" cmpd="sng">
              <a:solidFill>
                <a:schemeClr val="tx1"/>
              </a:solidFill>
              <a:prstDash val="solid"/>
              <a:headEnd type="none" w="med" len="med"/>
              <a:tailEnd type="none" w="med" len="med"/>
            </a:ln>
          </p:spPr>
        </p:sp>
        <p:sp>
          <p:nvSpPr>
            <p:cNvPr id="159770" name="Line 9"/>
            <p:cNvSpPr/>
            <p:nvPr/>
          </p:nvSpPr>
          <p:spPr>
            <a:xfrm flipH="1">
              <a:off x="4747" y="2127"/>
              <a:ext cx="161" cy="354"/>
            </a:xfrm>
            <a:prstGeom prst="line">
              <a:avLst/>
            </a:prstGeom>
            <a:ln w="38100" cap="flat" cmpd="sng">
              <a:solidFill>
                <a:schemeClr val="tx1"/>
              </a:solidFill>
              <a:prstDash val="solid"/>
              <a:headEnd type="none" w="med" len="med"/>
              <a:tailEnd type="none" w="med" len="med"/>
            </a:ln>
          </p:spPr>
        </p:sp>
        <p:sp>
          <p:nvSpPr>
            <p:cNvPr id="159771" name="Line 10"/>
            <p:cNvSpPr/>
            <p:nvPr/>
          </p:nvSpPr>
          <p:spPr>
            <a:xfrm>
              <a:off x="5089" y="2127"/>
              <a:ext cx="167" cy="390"/>
            </a:xfrm>
            <a:prstGeom prst="line">
              <a:avLst/>
            </a:prstGeom>
            <a:ln w="38100" cap="flat" cmpd="sng">
              <a:solidFill>
                <a:schemeClr val="tx1"/>
              </a:solidFill>
              <a:prstDash val="solid"/>
              <a:headEnd type="none" w="med" len="med"/>
              <a:tailEnd type="none" w="med" len="med"/>
            </a:ln>
          </p:spPr>
        </p:sp>
        <p:sp>
          <p:nvSpPr>
            <p:cNvPr id="159772" name="Oval 11"/>
            <p:cNvSpPr/>
            <p:nvPr/>
          </p:nvSpPr>
          <p:spPr>
            <a:xfrm>
              <a:off x="4358" y="1296"/>
              <a:ext cx="295" cy="295"/>
            </a:xfrm>
            <a:prstGeom prst="ellipse">
              <a:avLst/>
            </a:prstGeom>
            <a:gradFill rotWithShape="1">
              <a:gsLst>
                <a:gs pos="0">
                  <a:schemeClr val="bg1"/>
                </a:gs>
                <a:gs pos="100000">
                  <a:srgbClr val="00B400"/>
                </a:gs>
              </a:gsLst>
              <a:path path="shape">
                <a:fillToRect l="50000" t="50000" r="50000" b="50000"/>
              </a:path>
              <a:tileRect/>
            </a:gradFill>
            <a:ln w="9525">
              <a:noFill/>
            </a:ln>
          </p:spPr>
          <p:txBody>
            <a:bodyPr lIns="0" tIns="3600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159773" name="Text Box 12"/>
            <p:cNvSpPr txBox="1"/>
            <p:nvPr/>
          </p:nvSpPr>
          <p:spPr>
            <a:xfrm>
              <a:off x="4390" y="1271"/>
              <a:ext cx="250" cy="386"/>
            </a:xfrm>
            <a:prstGeom prst="rect">
              <a:avLst/>
            </a:prstGeom>
            <a:noFill/>
            <a:ln w="9525">
              <a:noFill/>
            </a:ln>
          </p:spPr>
          <p:txBody>
            <a:bodyPr lIns="0" tIns="3600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2800" b="1" i="1" dirty="0">
                  <a:solidFill>
                    <a:srgbClr val="000000"/>
                  </a:solidFill>
                  <a:latin typeface="Times New Roman" panose="02020603050405020304" pitchFamily="18" charset="0"/>
                  <a:ea typeface="宋体" panose="02010600030101010101" pitchFamily="2" charset="-122"/>
                </a:rPr>
                <a:t>A</a:t>
              </a:r>
            </a:p>
          </p:txBody>
        </p:sp>
        <p:sp>
          <p:nvSpPr>
            <p:cNvPr id="159774" name="Oval 13"/>
            <p:cNvSpPr/>
            <p:nvPr/>
          </p:nvSpPr>
          <p:spPr>
            <a:xfrm>
              <a:off x="3810" y="1817"/>
              <a:ext cx="295" cy="295"/>
            </a:xfrm>
            <a:prstGeom prst="ellipse">
              <a:avLst/>
            </a:prstGeom>
            <a:gradFill rotWithShape="1">
              <a:gsLst>
                <a:gs pos="0">
                  <a:schemeClr val="bg1"/>
                </a:gs>
                <a:gs pos="100000">
                  <a:srgbClr val="00B400"/>
                </a:gs>
              </a:gsLst>
              <a:path path="shape">
                <a:fillToRect l="50000" t="50000" r="50000" b="50000"/>
              </a:path>
              <a:tileRect/>
            </a:gradFill>
            <a:ln w="9525">
              <a:noFill/>
            </a:ln>
          </p:spPr>
          <p:txBody>
            <a:bodyPr lIns="0" tIns="3600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159775" name="Text Box 14"/>
            <p:cNvSpPr txBox="1"/>
            <p:nvPr/>
          </p:nvSpPr>
          <p:spPr>
            <a:xfrm>
              <a:off x="3842" y="1792"/>
              <a:ext cx="250" cy="386"/>
            </a:xfrm>
            <a:prstGeom prst="rect">
              <a:avLst/>
            </a:prstGeom>
            <a:noFill/>
            <a:ln w="9525">
              <a:noFill/>
            </a:ln>
          </p:spPr>
          <p:txBody>
            <a:bodyPr lIns="0" tIns="3600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2800" b="1" i="1" dirty="0">
                  <a:solidFill>
                    <a:srgbClr val="000000"/>
                  </a:solidFill>
                  <a:latin typeface="Times New Roman" panose="02020603050405020304" pitchFamily="18" charset="0"/>
                  <a:ea typeface="宋体" panose="02010600030101010101" pitchFamily="2" charset="-122"/>
                </a:rPr>
                <a:t>B</a:t>
              </a:r>
            </a:p>
          </p:txBody>
        </p:sp>
        <p:sp>
          <p:nvSpPr>
            <p:cNvPr id="159776" name="Oval 15"/>
            <p:cNvSpPr/>
            <p:nvPr/>
          </p:nvSpPr>
          <p:spPr>
            <a:xfrm>
              <a:off x="4850" y="1855"/>
              <a:ext cx="295" cy="295"/>
            </a:xfrm>
            <a:prstGeom prst="ellipse">
              <a:avLst/>
            </a:prstGeom>
            <a:gradFill rotWithShape="1">
              <a:gsLst>
                <a:gs pos="0">
                  <a:schemeClr val="bg1"/>
                </a:gs>
                <a:gs pos="100000">
                  <a:srgbClr val="00B400"/>
                </a:gs>
              </a:gsLst>
              <a:path path="shape">
                <a:fillToRect l="50000" t="50000" r="50000" b="50000"/>
              </a:path>
              <a:tileRect/>
            </a:gradFill>
            <a:ln w="9525">
              <a:noFill/>
            </a:ln>
          </p:spPr>
          <p:txBody>
            <a:bodyPr lIns="0" tIns="3600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159777" name="Text Box 16"/>
            <p:cNvSpPr txBox="1"/>
            <p:nvPr/>
          </p:nvSpPr>
          <p:spPr>
            <a:xfrm>
              <a:off x="4882" y="1830"/>
              <a:ext cx="250" cy="386"/>
            </a:xfrm>
            <a:prstGeom prst="rect">
              <a:avLst/>
            </a:prstGeom>
            <a:noFill/>
            <a:ln w="9525">
              <a:noFill/>
            </a:ln>
          </p:spPr>
          <p:txBody>
            <a:bodyPr lIns="0" tIns="3600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2800" b="1" i="1" dirty="0">
                  <a:solidFill>
                    <a:srgbClr val="000000"/>
                  </a:solidFill>
                  <a:latin typeface="Times New Roman" panose="02020603050405020304" pitchFamily="18" charset="0"/>
                  <a:ea typeface="宋体" panose="02010600030101010101" pitchFamily="2" charset="-122"/>
                </a:rPr>
                <a:t>C</a:t>
              </a:r>
            </a:p>
          </p:txBody>
        </p:sp>
        <p:sp>
          <p:nvSpPr>
            <p:cNvPr id="159778" name="Oval 17"/>
            <p:cNvSpPr/>
            <p:nvPr/>
          </p:nvSpPr>
          <p:spPr>
            <a:xfrm>
              <a:off x="3487" y="2430"/>
              <a:ext cx="295" cy="295"/>
            </a:xfrm>
            <a:prstGeom prst="ellipse">
              <a:avLst/>
            </a:prstGeom>
            <a:gradFill rotWithShape="1">
              <a:gsLst>
                <a:gs pos="0">
                  <a:schemeClr val="bg1"/>
                </a:gs>
                <a:gs pos="100000">
                  <a:srgbClr val="00B400"/>
                </a:gs>
              </a:gsLst>
              <a:path path="shape">
                <a:fillToRect l="50000" t="50000" r="50000" b="50000"/>
              </a:path>
              <a:tileRect/>
            </a:gradFill>
            <a:ln w="9525">
              <a:noFill/>
            </a:ln>
          </p:spPr>
          <p:txBody>
            <a:bodyPr lIns="0" tIns="3600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159779" name="Text Box 18"/>
            <p:cNvSpPr txBox="1"/>
            <p:nvPr/>
          </p:nvSpPr>
          <p:spPr>
            <a:xfrm>
              <a:off x="3519" y="2414"/>
              <a:ext cx="250" cy="386"/>
            </a:xfrm>
            <a:prstGeom prst="rect">
              <a:avLst/>
            </a:prstGeom>
            <a:noFill/>
            <a:ln w="9525">
              <a:noFill/>
            </a:ln>
          </p:spPr>
          <p:txBody>
            <a:bodyPr lIns="0" tIns="3600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2800" b="1" i="1" dirty="0">
                  <a:solidFill>
                    <a:srgbClr val="000000"/>
                  </a:solidFill>
                  <a:latin typeface="Times New Roman" panose="02020603050405020304" pitchFamily="18" charset="0"/>
                  <a:ea typeface="宋体" panose="02010600030101010101" pitchFamily="2" charset="-122"/>
                </a:rPr>
                <a:t>D</a:t>
              </a:r>
            </a:p>
          </p:txBody>
        </p:sp>
        <p:sp>
          <p:nvSpPr>
            <p:cNvPr id="159780" name="Oval 19"/>
            <p:cNvSpPr/>
            <p:nvPr/>
          </p:nvSpPr>
          <p:spPr>
            <a:xfrm>
              <a:off x="4601" y="2477"/>
              <a:ext cx="295" cy="295"/>
            </a:xfrm>
            <a:prstGeom prst="ellipse">
              <a:avLst/>
            </a:prstGeom>
            <a:gradFill rotWithShape="1">
              <a:gsLst>
                <a:gs pos="0">
                  <a:schemeClr val="bg1"/>
                </a:gs>
                <a:gs pos="100000">
                  <a:srgbClr val="00B400"/>
                </a:gs>
              </a:gsLst>
              <a:path path="shape">
                <a:fillToRect l="50000" t="50000" r="50000" b="50000"/>
              </a:path>
              <a:tileRect/>
            </a:gradFill>
            <a:ln w="9525">
              <a:noFill/>
            </a:ln>
          </p:spPr>
          <p:txBody>
            <a:bodyPr lIns="0" tIns="3600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159781" name="Text Box 20"/>
            <p:cNvSpPr txBox="1"/>
            <p:nvPr/>
          </p:nvSpPr>
          <p:spPr>
            <a:xfrm>
              <a:off x="4633" y="2452"/>
              <a:ext cx="250" cy="386"/>
            </a:xfrm>
            <a:prstGeom prst="rect">
              <a:avLst/>
            </a:prstGeom>
            <a:noFill/>
            <a:ln w="9525">
              <a:noFill/>
            </a:ln>
          </p:spPr>
          <p:txBody>
            <a:bodyPr lIns="0" tIns="3600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2800" b="1" i="1" dirty="0">
                  <a:solidFill>
                    <a:srgbClr val="000000"/>
                  </a:solidFill>
                  <a:latin typeface="Times New Roman" panose="02020603050405020304" pitchFamily="18" charset="0"/>
                  <a:ea typeface="宋体" panose="02010600030101010101" pitchFamily="2" charset="-122"/>
                </a:rPr>
                <a:t>E</a:t>
              </a:r>
            </a:p>
          </p:txBody>
        </p:sp>
        <p:sp>
          <p:nvSpPr>
            <p:cNvPr id="159782" name="Oval 21"/>
            <p:cNvSpPr/>
            <p:nvPr/>
          </p:nvSpPr>
          <p:spPr>
            <a:xfrm>
              <a:off x="5149" y="2504"/>
              <a:ext cx="295" cy="295"/>
            </a:xfrm>
            <a:prstGeom prst="ellipse">
              <a:avLst/>
            </a:prstGeom>
            <a:gradFill rotWithShape="1">
              <a:gsLst>
                <a:gs pos="0">
                  <a:schemeClr val="bg1"/>
                </a:gs>
                <a:gs pos="100000">
                  <a:srgbClr val="00B400"/>
                </a:gs>
              </a:gsLst>
              <a:path path="shape">
                <a:fillToRect l="50000" t="50000" r="50000" b="50000"/>
              </a:path>
              <a:tileRect/>
            </a:gradFill>
            <a:ln w="9525">
              <a:noFill/>
            </a:ln>
          </p:spPr>
          <p:txBody>
            <a:bodyPr lIns="0" tIns="3600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159783" name="Text Box 22"/>
            <p:cNvSpPr txBox="1"/>
            <p:nvPr/>
          </p:nvSpPr>
          <p:spPr>
            <a:xfrm>
              <a:off x="5181" y="2479"/>
              <a:ext cx="250" cy="386"/>
            </a:xfrm>
            <a:prstGeom prst="rect">
              <a:avLst/>
            </a:prstGeom>
            <a:noFill/>
            <a:ln w="9525">
              <a:noFill/>
            </a:ln>
          </p:spPr>
          <p:txBody>
            <a:bodyPr lIns="0" tIns="3600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2800" b="1" i="1" dirty="0">
                  <a:solidFill>
                    <a:srgbClr val="000000"/>
                  </a:solidFill>
                  <a:latin typeface="Times New Roman" panose="02020603050405020304" pitchFamily="18" charset="0"/>
                  <a:ea typeface="宋体" panose="02010600030101010101" pitchFamily="2" charset="-122"/>
                </a:rPr>
                <a:t>F</a:t>
              </a:r>
            </a:p>
          </p:txBody>
        </p:sp>
        <p:sp>
          <p:nvSpPr>
            <p:cNvPr id="159784" name="Oval 23"/>
            <p:cNvSpPr/>
            <p:nvPr/>
          </p:nvSpPr>
          <p:spPr>
            <a:xfrm>
              <a:off x="3830" y="3099"/>
              <a:ext cx="295" cy="295"/>
            </a:xfrm>
            <a:prstGeom prst="ellipse">
              <a:avLst/>
            </a:prstGeom>
            <a:gradFill rotWithShape="1">
              <a:gsLst>
                <a:gs pos="0">
                  <a:schemeClr val="bg1"/>
                </a:gs>
                <a:gs pos="100000">
                  <a:srgbClr val="00B400"/>
                </a:gs>
              </a:gsLst>
              <a:path path="shape">
                <a:fillToRect l="50000" t="50000" r="50000" b="50000"/>
              </a:path>
              <a:tileRect/>
            </a:gradFill>
            <a:ln w="9525">
              <a:noFill/>
            </a:ln>
          </p:spPr>
          <p:txBody>
            <a:bodyPr lIns="0" tIns="3600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endParaRPr lang="zh-CN" altLang="en-US" sz="1800" dirty="0">
                <a:solidFill>
                  <a:srgbClr val="000000"/>
                </a:solidFill>
                <a:latin typeface="Arial" panose="020B0604020202020204" pitchFamily="34" charset="0"/>
                <a:ea typeface="宋体" panose="02010600030101010101" pitchFamily="2" charset="-122"/>
              </a:endParaRPr>
            </a:p>
          </p:txBody>
        </p:sp>
        <p:sp>
          <p:nvSpPr>
            <p:cNvPr id="159785" name="Text Box 24"/>
            <p:cNvSpPr txBox="1"/>
            <p:nvPr/>
          </p:nvSpPr>
          <p:spPr>
            <a:xfrm>
              <a:off x="3862" y="3074"/>
              <a:ext cx="250" cy="386"/>
            </a:xfrm>
            <a:prstGeom prst="rect">
              <a:avLst/>
            </a:prstGeom>
            <a:noFill/>
            <a:ln w="9525">
              <a:noFill/>
            </a:ln>
          </p:spPr>
          <p:txBody>
            <a:bodyPr lIns="0" tIns="36000" rIns="0" bIns="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zh-CN" sz="2800" b="1" i="1" dirty="0">
                  <a:solidFill>
                    <a:srgbClr val="000000"/>
                  </a:solidFill>
                  <a:latin typeface="Times New Roman" panose="02020603050405020304" pitchFamily="18" charset="0"/>
                  <a:ea typeface="宋体" panose="02010600030101010101" pitchFamily="2" charset="-122"/>
                </a:rPr>
                <a:t>G</a:t>
              </a:r>
            </a:p>
          </p:txBody>
        </p:sp>
      </p:grpSp>
      <p:sp>
        <p:nvSpPr>
          <p:cNvPr id="159748" name="Text Box 25"/>
          <p:cNvSpPr txBox="1"/>
          <p:nvPr/>
        </p:nvSpPr>
        <p:spPr>
          <a:xfrm>
            <a:off x="4170363" y="2803525"/>
            <a:ext cx="4079875" cy="641350"/>
          </a:xfrm>
          <a:prstGeom prst="rect">
            <a:avLst/>
          </a:prstGeom>
          <a:solidFill>
            <a:schemeClr val="bg1"/>
          </a:solidFill>
          <a:ln w="635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None/>
            </a:pPr>
            <a:endParaRPr lang="zh-CN" altLang="zh-CN" sz="3600" dirty="0">
              <a:solidFill>
                <a:srgbClr val="C0504D"/>
              </a:solidFill>
              <a:latin typeface="Arial" panose="020B0604020202020204" pitchFamily="34" charset="0"/>
              <a:ea typeface="华文行楷" panose="02010800040101010101" pitchFamily="2" charset="-122"/>
            </a:endParaRPr>
          </a:p>
        </p:txBody>
      </p:sp>
      <p:sp>
        <p:nvSpPr>
          <p:cNvPr id="159749" name="Line 26"/>
          <p:cNvSpPr/>
          <p:nvPr/>
        </p:nvSpPr>
        <p:spPr>
          <a:xfrm flipV="1">
            <a:off x="4170363" y="2787650"/>
            <a:ext cx="4076700" cy="1588"/>
          </a:xfrm>
          <a:prstGeom prst="line">
            <a:avLst/>
          </a:prstGeom>
          <a:ln w="38100" cap="flat" cmpd="sng">
            <a:solidFill>
              <a:schemeClr val="tx1"/>
            </a:solidFill>
            <a:prstDash val="solid"/>
            <a:headEnd type="none" w="med" len="med"/>
            <a:tailEnd type="none" w="med" len="med"/>
          </a:ln>
        </p:spPr>
      </p:sp>
      <p:sp>
        <p:nvSpPr>
          <p:cNvPr id="159750" name="Line 27"/>
          <p:cNvSpPr/>
          <p:nvPr/>
        </p:nvSpPr>
        <p:spPr>
          <a:xfrm flipV="1">
            <a:off x="4170363" y="3443288"/>
            <a:ext cx="4076700" cy="1587"/>
          </a:xfrm>
          <a:prstGeom prst="line">
            <a:avLst/>
          </a:prstGeom>
          <a:ln w="38100" cap="flat" cmpd="sng">
            <a:solidFill>
              <a:schemeClr val="tx1"/>
            </a:solidFill>
            <a:prstDash val="solid"/>
            <a:headEnd type="none" w="med" len="med"/>
            <a:tailEnd type="none" w="med" len="med"/>
          </a:ln>
        </p:spPr>
      </p:sp>
      <p:sp>
        <p:nvSpPr>
          <p:cNvPr id="159751" name="Text Box 28"/>
          <p:cNvSpPr txBox="1"/>
          <p:nvPr/>
        </p:nvSpPr>
        <p:spPr>
          <a:xfrm>
            <a:off x="4162425" y="4321175"/>
            <a:ext cx="4513263" cy="519113"/>
          </a:xfrm>
          <a:prstGeom prst="rect">
            <a:avLst/>
          </a:prstGeom>
          <a:noFill/>
          <a:ln w="635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000000"/>
                </a:solidFill>
                <a:latin typeface="Times New Roman" panose="02020603050405020304" pitchFamily="18" charset="0"/>
                <a:ea typeface="宋体" panose="02010600030101010101" pitchFamily="2" charset="-122"/>
              </a:rPr>
              <a:t>遍历序列：</a:t>
            </a:r>
          </a:p>
        </p:txBody>
      </p:sp>
      <p:sp>
        <p:nvSpPr>
          <p:cNvPr id="3101" name="Text Box 29"/>
          <p:cNvSpPr txBox="1"/>
          <p:nvPr/>
        </p:nvSpPr>
        <p:spPr>
          <a:xfrm>
            <a:off x="4271963" y="2860675"/>
            <a:ext cx="471487" cy="519113"/>
          </a:xfrm>
          <a:prstGeom prst="rect">
            <a:avLst/>
          </a:prstGeom>
          <a:noFill/>
          <a:ln w="635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000000"/>
                </a:solidFill>
                <a:latin typeface="Times New Roman" panose="02020603050405020304" pitchFamily="18" charset="0"/>
                <a:ea typeface="宋体" panose="02010600030101010101" pitchFamily="2" charset="-122"/>
              </a:rPr>
              <a:t>A</a:t>
            </a:r>
          </a:p>
        </p:txBody>
      </p:sp>
      <p:sp>
        <p:nvSpPr>
          <p:cNvPr id="3102" name="Text Box 30"/>
          <p:cNvSpPr txBox="1"/>
          <p:nvPr/>
        </p:nvSpPr>
        <p:spPr>
          <a:xfrm>
            <a:off x="5930900" y="4364038"/>
            <a:ext cx="471488" cy="519112"/>
          </a:xfrm>
          <a:prstGeom prst="rect">
            <a:avLst/>
          </a:prstGeom>
          <a:noFill/>
          <a:ln w="635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000000"/>
                </a:solidFill>
                <a:latin typeface="Times New Roman" panose="02020603050405020304" pitchFamily="18" charset="0"/>
                <a:ea typeface="宋体" panose="02010600030101010101" pitchFamily="2" charset="-122"/>
              </a:rPr>
              <a:t>A</a:t>
            </a:r>
          </a:p>
        </p:txBody>
      </p:sp>
      <p:sp>
        <p:nvSpPr>
          <p:cNvPr id="3103" name="Text Box 31"/>
          <p:cNvSpPr txBox="1"/>
          <p:nvPr/>
        </p:nvSpPr>
        <p:spPr>
          <a:xfrm>
            <a:off x="4757738" y="2876550"/>
            <a:ext cx="471487" cy="519113"/>
          </a:xfrm>
          <a:prstGeom prst="rect">
            <a:avLst/>
          </a:prstGeom>
          <a:noFill/>
          <a:ln w="635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000000"/>
                </a:solidFill>
                <a:latin typeface="Times New Roman" panose="02020603050405020304" pitchFamily="18" charset="0"/>
                <a:ea typeface="宋体" panose="02010600030101010101" pitchFamily="2" charset="-122"/>
              </a:rPr>
              <a:t>B</a:t>
            </a:r>
          </a:p>
        </p:txBody>
      </p:sp>
      <p:sp>
        <p:nvSpPr>
          <p:cNvPr id="3104" name="Text Box 32"/>
          <p:cNvSpPr txBox="1"/>
          <p:nvPr/>
        </p:nvSpPr>
        <p:spPr>
          <a:xfrm>
            <a:off x="5272088" y="2876550"/>
            <a:ext cx="471487" cy="519113"/>
          </a:xfrm>
          <a:prstGeom prst="rect">
            <a:avLst/>
          </a:prstGeom>
          <a:noFill/>
          <a:ln w="635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000000"/>
                </a:solidFill>
                <a:latin typeface="Times New Roman" panose="02020603050405020304" pitchFamily="18" charset="0"/>
                <a:ea typeface="宋体" panose="02010600030101010101" pitchFamily="2" charset="-122"/>
              </a:rPr>
              <a:t>C</a:t>
            </a:r>
          </a:p>
        </p:txBody>
      </p:sp>
      <p:sp>
        <p:nvSpPr>
          <p:cNvPr id="3105" name="Text Box 33"/>
          <p:cNvSpPr txBox="1"/>
          <p:nvPr/>
        </p:nvSpPr>
        <p:spPr>
          <a:xfrm>
            <a:off x="6343650" y="4365625"/>
            <a:ext cx="471488" cy="519113"/>
          </a:xfrm>
          <a:prstGeom prst="rect">
            <a:avLst/>
          </a:prstGeom>
          <a:noFill/>
          <a:ln w="635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000000"/>
                </a:solidFill>
                <a:latin typeface="Times New Roman" panose="02020603050405020304" pitchFamily="18" charset="0"/>
                <a:ea typeface="宋体" panose="02010600030101010101" pitchFamily="2" charset="-122"/>
              </a:rPr>
              <a:t>B</a:t>
            </a:r>
          </a:p>
        </p:txBody>
      </p:sp>
      <p:sp>
        <p:nvSpPr>
          <p:cNvPr id="3106" name="Text Box 34"/>
          <p:cNvSpPr txBox="1"/>
          <p:nvPr/>
        </p:nvSpPr>
        <p:spPr>
          <a:xfrm>
            <a:off x="5772150" y="2878138"/>
            <a:ext cx="471488" cy="519112"/>
          </a:xfrm>
          <a:prstGeom prst="rect">
            <a:avLst/>
          </a:prstGeom>
          <a:noFill/>
          <a:ln w="635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000000"/>
                </a:solidFill>
                <a:latin typeface="Times New Roman" panose="02020603050405020304" pitchFamily="18" charset="0"/>
                <a:ea typeface="宋体" panose="02010600030101010101" pitchFamily="2" charset="-122"/>
              </a:rPr>
              <a:t>D</a:t>
            </a:r>
          </a:p>
        </p:txBody>
      </p:sp>
      <p:sp>
        <p:nvSpPr>
          <p:cNvPr id="3107" name="Text Box 35"/>
          <p:cNvSpPr txBox="1"/>
          <p:nvPr/>
        </p:nvSpPr>
        <p:spPr>
          <a:xfrm>
            <a:off x="6715125" y="4365625"/>
            <a:ext cx="471488" cy="519113"/>
          </a:xfrm>
          <a:prstGeom prst="rect">
            <a:avLst/>
          </a:prstGeom>
          <a:noFill/>
          <a:ln w="635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000000"/>
                </a:solidFill>
                <a:latin typeface="Times New Roman" panose="02020603050405020304" pitchFamily="18" charset="0"/>
                <a:ea typeface="宋体" panose="02010600030101010101" pitchFamily="2" charset="-122"/>
              </a:rPr>
              <a:t>C</a:t>
            </a:r>
          </a:p>
        </p:txBody>
      </p:sp>
      <p:sp>
        <p:nvSpPr>
          <p:cNvPr id="3108" name="Text Box 36"/>
          <p:cNvSpPr txBox="1"/>
          <p:nvPr/>
        </p:nvSpPr>
        <p:spPr>
          <a:xfrm>
            <a:off x="6272213" y="2878138"/>
            <a:ext cx="471487" cy="519112"/>
          </a:xfrm>
          <a:prstGeom prst="rect">
            <a:avLst/>
          </a:prstGeom>
          <a:noFill/>
          <a:ln w="635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000000"/>
                </a:solidFill>
                <a:latin typeface="Times New Roman" panose="02020603050405020304" pitchFamily="18" charset="0"/>
                <a:ea typeface="宋体" panose="02010600030101010101" pitchFamily="2" charset="-122"/>
              </a:rPr>
              <a:t>E</a:t>
            </a:r>
          </a:p>
        </p:txBody>
      </p:sp>
      <p:sp>
        <p:nvSpPr>
          <p:cNvPr id="3109" name="Text Box 37"/>
          <p:cNvSpPr txBox="1"/>
          <p:nvPr/>
        </p:nvSpPr>
        <p:spPr>
          <a:xfrm>
            <a:off x="6750050" y="2878138"/>
            <a:ext cx="471488" cy="519112"/>
          </a:xfrm>
          <a:prstGeom prst="rect">
            <a:avLst/>
          </a:prstGeom>
          <a:noFill/>
          <a:ln w="635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000000"/>
                </a:solidFill>
                <a:latin typeface="Times New Roman" panose="02020603050405020304" pitchFamily="18" charset="0"/>
                <a:ea typeface="宋体" panose="02010600030101010101" pitchFamily="2" charset="-122"/>
              </a:rPr>
              <a:t>F</a:t>
            </a:r>
          </a:p>
        </p:txBody>
      </p:sp>
      <p:sp>
        <p:nvSpPr>
          <p:cNvPr id="3110" name="Text Box 38"/>
          <p:cNvSpPr txBox="1"/>
          <p:nvPr/>
        </p:nvSpPr>
        <p:spPr>
          <a:xfrm>
            <a:off x="7239000" y="2879725"/>
            <a:ext cx="471488" cy="519113"/>
          </a:xfrm>
          <a:prstGeom prst="rect">
            <a:avLst/>
          </a:prstGeom>
          <a:noFill/>
          <a:ln w="635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000000"/>
                </a:solidFill>
                <a:latin typeface="Times New Roman" panose="02020603050405020304" pitchFamily="18" charset="0"/>
                <a:ea typeface="宋体" panose="02010600030101010101" pitchFamily="2" charset="-122"/>
              </a:rPr>
              <a:t>G</a:t>
            </a:r>
          </a:p>
        </p:txBody>
      </p:sp>
      <p:sp>
        <p:nvSpPr>
          <p:cNvPr id="3111" name="Text Box 39"/>
          <p:cNvSpPr txBox="1"/>
          <p:nvPr/>
        </p:nvSpPr>
        <p:spPr>
          <a:xfrm>
            <a:off x="7161213" y="4379913"/>
            <a:ext cx="471487" cy="519112"/>
          </a:xfrm>
          <a:prstGeom prst="rect">
            <a:avLst/>
          </a:prstGeom>
          <a:noFill/>
          <a:ln w="635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000000"/>
                </a:solidFill>
                <a:latin typeface="Times New Roman" panose="02020603050405020304" pitchFamily="18" charset="0"/>
                <a:ea typeface="宋体" panose="02010600030101010101" pitchFamily="2" charset="-122"/>
              </a:rPr>
              <a:t>D</a:t>
            </a:r>
          </a:p>
        </p:txBody>
      </p:sp>
      <p:sp>
        <p:nvSpPr>
          <p:cNvPr id="3112" name="Text Box 40"/>
          <p:cNvSpPr txBox="1"/>
          <p:nvPr/>
        </p:nvSpPr>
        <p:spPr>
          <a:xfrm>
            <a:off x="7648575" y="4379913"/>
            <a:ext cx="471488" cy="519112"/>
          </a:xfrm>
          <a:prstGeom prst="rect">
            <a:avLst/>
          </a:prstGeom>
          <a:noFill/>
          <a:ln w="635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000000"/>
                </a:solidFill>
                <a:latin typeface="Times New Roman" panose="02020603050405020304" pitchFamily="18" charset="0"/>
                <a:ea typeface="宋体" panose="02010600030101010101" pitchFamily="2" charset="-122"/>
              </a:rPr>
              <a:t>E</a:t>
            </a:r>
          </a:p>
        </p:txBody>
      </p:sp>
      <p:sp>
        <p:nvSpPr>
          <p:cNvPr id="3113" name="Text Box 41"/>
          <p:cNvSpPr txBox="1"/>
          <p:nvPr/>
        </p:nvSpPr>
        <p:spPr>
          <a:xfrm>
            <a:off x="8075613" y="4379913"/>
            <a:ext cx="471487" cy="519112"/>
          </a:xfrm>
          <a:prstGeom prst="rect">
            <a:avLst/>
          </a:prstGeom>
          <a:noFill/>
          <a:ln w="635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000000"/>
                </a:solidFill>
                <a:latin typeface="Times New Roman" panose="02020603050405020304" pitchFamily="18" charset="0"/>
                <a:ea typeface="宋体" panose="02010600030101010101" pitchFamily="2" charset="-122"/>
              </a:rPr>
              <a:t>F</a:t>
            </a:r>
          </a:p>
        </p:txBody>
      </p:sp>
      <p:sp>
        <p:nvSpPr>
          <p:cNvPr id="3114" name="Text Box 42"/>
          <p:cNvSpPr txBox="1"/>
          <p:nvPr/>
        </p:nvSpPr>
        <p:spPr>
          <a:xfrm>
            <a:off x="8443913" y="4365625"/>
            <a:ext cx="471487" cy="519113"/>
          </a:xfrm>
          <a:prstGeom prst="rect">
            <a:avLst/>
          </a:prstGeom>
          <a:noFill/>
          <a:ln w="6350">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000000"/>
                </a:solidFill>
                <a:latin typeface="Times New Roman" panose="02020603050405020304" pitchFamily="18" charset="0"/>
                <a:ea typeface="宋体" panose="02010600030101010101" pitchFamily="2" charset="-122"/>
              </a:rPr>
              <a:t>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01"/>
                                        </p:tgtEl>
                                        <p:attrNameLst>
                                          <p:attrName>style.visibility</p:attrName>
                                        </p:attrNameLst>
                                      </p:cBhvr>
                                      <p:to>
                                        <p:strVal val="visible"/>
                                      </p:to>
                                    </p:set>
                                    <p:anim calcmode="lin" valueType="num">
                                      <p:cBhvr additive="base">
                                        <p:cTn id="7" dur="500" fill="hold"/>
                                        <p:tgtEl>
                                          <p:spTgt spid="3101"/>
                                        </p:tgtEl>
                                        <p:attrNameLst>
                                          <p:attrName>ppt_x</p:attrName>
                                        </p:attrNameLst>
                                      </p:cBhvr>
                                      <p:tavLst>
                                        <p:tav tm="0">
                                          <p:val>
                                            <p:strVal val="1+#ppt_w/2"/>
                                          </p:val>
                                        </p:tav>
                                        <p:tav tm="100000">
                                          <p:val>
                                            <p:strVal val="#ppt_x"/>
                                          </p:val>
                                        </p:tav>
                                      </p:tavLst>
                                    </p:anim>
                                    <p:anim calcmode="lin" valueType="num">
                                      <p:cBhvr additive="base">
                                        <p:cTn id="8" dur="500" fill="hold"/>
                                        <p:tgtEl>
                                          <p:spTgt spid="310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grpId="1" nodeType="clickEffect">
                                  <p:stCondLst>
                                    <p:cond delay="0"/>
                                  </p:stCondLst>
                                  <p:childTnLst>
                                    <p:anim calcmode="lin" valueType="num">
                                      <p:cBhvr additive="base">
                                        <p:cTn id="12" dur="500"/>
                                        <p:tgtEl>
                                          <p:spTgt spid="3101"/>
                                        </p:tgtEl>
                                        <p:attrNameLst>
                                          <p:attrName>ppt_x</p:attrName>
                                        </p:attrNameLst>
                                      </p:cBhvr>
                                      <p:tavLst>
                                        <p:tav tm="0">
                                          <p:val>
                                            <p:strVal val="ppt_x"/>
                                          </p:val>
                                        </p:tav>
                                        <p:tav tm="100000">
                                          <p:val>
                                            <p:strVal val="0-ppt_w/2"/>
                                          </p:val>
                                        </p:tav>
                                      </p:tavLst>
                                    </p:anim>
                                    <p:anim calcmode="lin" valueType="num">
                                      <p:cBhvr additive="base">
                                        <p:cTn id="13" dur="500"/>
                                        <p:tgtEl>
                                          <p:spTgt spid="3101"/>
                                        </p:tgtEl>
                                        <p:attrNameLst>
                                          <p:attrName>ppt_y</p:attrName>
                                        </p:attrNameLst>
                                      </p:cBhvr>
                                      <p:tavLst>
                                        <p:tav tm="0">
                                          <p:val>
                                            <p:strVal val="ppt_y"/>
                                          </p:val>
                                        </p:tav>
                                        <p:tav tm="100000">
                                          <p:val>
                                            <p:strVal val="ppt_y"/>
                                          </p:val>
                                        </p:tav>
                                      </p:tavLst>
                                    </p:anim>
                                    <p:set>
                                      <p:cBhvr>
                                        <p:cTn id="14" dur="1" fill="hold">
                                          <p:stCondLst>
                                            <p:cond delay="499"/>
                                          </p:stCondLst>
                                        </p:cTn>
                                        <p:tgtEl>
                                          <p:spTgt spid="310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103"/>
                                        </p:tgtEl>
                                        <p:attrNameLst>
                                          <p:attrName>style.visibility</p:attrName>
                                        </p:attrNameLst>
                                      </p:cBhvr>
                                      <p:to>
                                        <p:strVal val="visible"/>
                                      </p:to>
                                    </p:set>
                                    <p:anim calcmode="lin" valueType="num">
                                      <p:cBhvr additive="base">
                                        <p:cTn id="23" dur="500" fill="hold"/>
                                        <p:tgtEl>
                                          <p:spTgt spid="3103"/>
                                        </p:tgtEl>
                                        <p:attrNameLst>
                                          <p:attrName>ppt_x</p:attrName>
                                        </p:attrNameLst>
                                      </p:cBhvr>
                                      <p:tavLst>
                                        <p:tav tm="0">
                                          <p:val>
                                            <p:strVal val="1+#ppt_w/2"/>
                                          </p:val>
                                        </p:tav>
                                        <p:tav tm="100000">
                                          <p:val>
                                            <p:strVal val="#ppt_x"/>
                                          </p:val>
                                        </p:tav>
                                      </p:tavLst>
                                    </p:anim>
                                    <p:anim calcmode="lin" valueType="num">
                                      <p:cBhvr additive="base">
                                        <p:cTn id="24" dur="500" fill="hold"/>
                                        <p:tgtEl>
                                          <p:spTgt spid="310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104"/>
                                        </p:tgtEl>
                                        <p:attrNameLst>
                                          <p:attrName>style.visibility</p:attrName>
                                        </p:attrNameLst>
                                      </p:cBhvr>
                                      <p:to>
                                        <p:strVal val="visible"/>
                                      </p:to>
                                    </p:set>
                                    <p:anim calcmode="lin" valueType="num">
                                      <p:cBhvr additive="base">
                                        <p:cTn id="29" dur="500" fill="hold"/>
                                        <p:tgtEl>
                                          <p:spTgt spid="3104"/>
                                        </p:tgtEl>
                                        <p:attrNameLst>
                                          <p:attrName>ppt_x</p:attrName>
                                        </p:attrNameLst>
                                      </p:cBhvr>
                                      <p:tavLst>
                                        <p:tav tm="0">
                                          <p:val>
                                            <p:strVal val="1+#ppt_w/2"/>
                                          </p:val>
                                        </p:tav>
                                        <p:tav tm="100000">
                                          <p:val>
                                            <p:strVal val="#ppt_x"/>
                                          </p:val>
                                        </p:tav>
                                      </p:tavLst>
                                    </p:anim>
                                    <p:anim calcmode="lin" valueType="num">
                                      <p:cBhvr additive="base">
                                        <p:cTn id="30" dur="500" fill="hold"/>
                                        <p:tgtEl>
                                          <p:spTgt spid="3104"/>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8" fill="hold" grpId="1" nodeType="clickEffect">
                                  <p:stCondLst>
                                    <p:cond delay="0"/>
                                  </p:stCondLst>
                                  <p:childTnLst>
                                    <p:anim calcmode="lin" valueType="num">
                                      <p:cBhvr additive="base">
                                        <p:cTn id="34" dur="500"/>
                                        <p:tgtEl>
                                          <p:spTgt spid="3103"/>
                                        </p:tgtEl>
                                        <p:attrNameLst>
                                          <p:attrName>ppt_x</p:attrName>
                                        </p:attrNameLst>
                                      </p:cBhvr>
                                      <p:tavLst>
                                        <p:tav tm="0">
                                          <p:val>
                                            <p:strVal val="ppt_x"/>
                                          </p:val>
                                        </p:tav>
                                        <p:tav tm="100000">
                                          <p:val>
                                            <p:strVal val="0-ppt_w/2"/>
                                          </p:val>
                                        </p:tav>
                                      </p:tavLst>
                                    </p:anim>
                                    <p:anim calcmode="lin" valueType="num">
                                      <p:cBhvr additive="base">
                                        <p:cTn id="35" dur="500"/>
                                        <p:tgtEl>
                                          <p:spTgt spid="3103"/>
                                        </p:tgtEl>
                                        <p:attrNameLst>
                                          <p:attrName>ppt_y</p:attrName>
                                        </p:attrNameLst>
                                      </p:cBhvr>
                                      <p:tavLst>
                                        <p:tav tm="0">
                                          <p:val>
                                            <p:strVal val="ppt_y"/>
                                          </p:val>
                                        </p:tav>
                                        <p:tav tm="100000">
                                          <p:val>
                                            <p:strVal val="ppt_y"/>
                                          </p:val>
                                        </p:tav>
                                      </p:tavLst>
                                    </p:anim>
                                    <p:set>
                                      <p:cBhvr>
                                        <p:cTn id="36" dur="1" fill="hold">
                                          <p:stCondLst>
                                            <p:cond delay="499"/>
                                          </p:stCondLst>
                                        </p:cTn>
                                        <p:tgtEl>
                                          <p:spTgt spid="310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0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3106"/>
                                        </p:tgtEl>
                                        <p:attrNameLst>
                                          <p:attrName>style.visibility</p:attrName>
                                        </p:attrNameLst>
                                      </p:cBhvr>
                                      <p:to>
                                        <p:strVal val="visible"/>
                                      </p:to>
                                    </p:set>
                                    <p:anim calcmode="lin" valueType="num">
                                      <p:cBhvr additive="base">
                                        <p:cTn id="45" dur="500" fill="hold"/>
                                        <p:tgtEl>
                                          <p:spTgt spid="3106"/>
                                        </p:tgtEl>
                                        <p:attrNameLst>
                                          <p:attrName>ppt_x</p:attrName>
                                        </p:attrNameLst>
                                      </p:cBhvr>
                                      <p:tavLst>
                                        <p:tav tm="0">
                                          <p:val>
                                            <p:strVal val="1+#ppt_w/2"/>
                                          </p:val>
                                        </p:tav>
                                        <p:tav tm="100000">
                                          <p:val>
                                            <p:strVal val="#ppt_x"/>
                                          </p:val>
                                        </p:tav>
                                      </p:tavLst>
                                    </p:anim>
                                    <p:anim calcmode="lin" valueType="num">
                                      <p:cBhvr additive="base">
                                        <p:cTn id="46" dur="500" fill="hold"/>
                                        <p:tgtEl>
                                          <p:spTgt spid="310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xit" presetSubtype="8" fill="hold" grpId="1" nodeType="clickEffect">
                                  <p:stCondLst>
                                    <p:cond delay="0"/>
                                  </p:stCondLst>
                                  <p:childTnLst>
                                    <p:anim calcmode="lin" valueType="num">
                                      <p:cBhvr additive="base">
                                        <p:cTn id="50" dur="500"/>
                                        <p:tgtEl>
                                          <p:spTgt spid="3104"/>
                                        </p:tgtEl>
                                        <p:attrNameLst>
                                          <p:attrName>ppt_x</p:attrName>
                                        </p:attrNameLst>
                                      </p:cBhvr>
                                      <p:tavLst>
                                        <p:tav tm="0">
                                          <p:val>
                                            <p:strVal val="ppt_x"/>
                                          </p:val>
                                        </p:tav>
                                        <p:tav tm="100000">
                                          <p:val>
                                            <p:strVal val="0-ppt_w/2"/>
                                          </p:val>
                                        </p:tav>
                                      </p:tavLst>
                                    </p:anim>
                                    <p:anim calcmode="lin" valueType="num">
                                      <p:cBhvr additive="base">
                                        <p:cTn id="51" dur="500"/>
                                        <p:tgtEl>
                                          <p:spTgt spid="3104"/>
                                        </p:tgtEl>
                                        <p:attrNameLst>
                                          <p:attrName>ppt_y</p:attrName>
                                        </p:attrNameLst>
                                      </p:cBhvr>
                                      <p:tavLst>
                                        <p:tav tm="0">
                                          <p:val>
                                            <p:strVal val="ppt_y"/>
                                          </p:val>
                                        </p:tav>
                                        <p:tav tm="100000">
                                          <p:val>
                                            <p:strVal val="ppt_y"/>
                                          </p:val>
                                        </p:tav>
                                      </p:tavLst>
                                    </p:anim>
                                    <p:set>
                                      <p:cBhvr>
                                        <p:cTn id="52" dur="1" fill="hold">
                                          <p:stCondLst>
                                            <p:cond delay="499"/>
                                          </p:stCondLst>
                                        </p:cTn>
                                        <p:tgtEl>
                                          <p:spTgt spid="310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0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3108"/>
                                        </p:tgtEl>
                                        <p:attrNameLst>
                                          <p:attrName>style.visibility</p:attrName>
                                        </p:attrNameLst>
                                      </p:cBhvr>
                                      <p:to>
                                        <p:strVal val="visible"/>
                                      </p:to>
                                    </p:set>
                                    <p:anim calcmode="lin" valueType="num">
                                      <p:cBhvr additive="base">
                                        <p:cTn id="61" dur="500" fill="hold"/>
                                        <p:tgtEl>
                                          <p:spTgt spid="3108"/>
                                        </p:tgtEl>
                                        <p:attrNameLst>
                                          <p:attrName>ppt_x</p:attrName>
                                        </p:attrNameLst>
                                      </p:cBhvr>
                                      <p:tavLst>
                                        <p:tav tm="0">
                                          <p:val>
                                            <p:strVal val="1+#ppt_w/2"/>
                                          </p:val>
                                        </p:tav>
                                        <p:tav tm="100000">
                                          <p:val>
                                            <p:strVal val="#ppt_x"/>
                                          </p:val>
                                        </p:tav>
                                      </p:tavLst>
                                    </p:anim>
                                    <p:anim calcmode="lin" valueType="num">
                                      <p:cBhvr additive="base">
                                        <p:cTn id="62" dur="500" fill="hold"/>
                                        <p:tgtEl>
                                          <p:spTgt spid="3108"/>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3109"/>
                                        </p:tgtEl>
                                        <p:attrNameLst>
                                          <p:attrName>style.visibility</p:attrName>
                                        </p:attrNameLst>
                                      </p:cBhvr>
                                      <p:to>
                                        <p:strVal val="visible"/>
                                      </p:to>
                                    </p:set>
                                    <p:anim calcmode="lin" valueType="num">
                                      <p:cBhvr additive="base">
                                        <p:cTn id="67" dur="500" fill="hold"/>
                                        <p:tgtEl>
                                          <p:spTgt spid="3109"/>
                                        </p:tgtEl>
                                        <p:attrNameLst>
                                          <p:attrName>ppt_x</p:attrName>
                                        </p:attrNameLst>
                                      </p:cBhvr>
                                      <p:tavLst>
                                        <p:tav tm="0">
                                          <p:val>
                                            <p:strVal val="1+#ppt_w/2"/>
                                          </p:val>
                                        </p:tav>
                                        <p:tav tm="100000">
                                          <p:val>
                                            <p:strVal val="#ppt_x"/>
                                          </p:val>
                                        </p:tav>
                                      </p:tavLst>
                                    </p:anim>
                                    <p:anim calcmode="lin" valueType="num">
                                      <p:cBhvr additive="base">
                                        <p:cTn id="68" dur="500" fill="hold"/>
                                        <p:tgtEl>
                                          <p:spTgt spid="310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xit" presetSubtype="8" fill="hold" grpId="1" nodeType="clickEffect">
                                  <p:stCondLst>
                                    <p:cond delay="0"/>
                                  </p:stCondLst>
                                  <p:childTnLst>
                                    <p:anim calcmode="lin" valueType="num">
                                      <p:cBhvr additive="base">
                                        <p:cTn id="72" dur="500"/>
                                        <p:tgtEl>
                                          <p:spTgt spid="3106"/>
                                        </p:tgtEl>
                                        <p:attrNameLst>
                                          <p:attrName>ppt_x</p:attrName>
                                        </p:attrNameLst>
                                      </p:cBhvr>
                                      <p:tavLst>
                                        <p:tav tm="0">
                                          <p:val>
                                            <p:strVal val="ppt_x"/>
                                          </p:val>
                                        </p:tav>
                                        <p:tav tm="100000">
                                          <p:val>
                                            <p:strVal val="0-ppt_w/2"/>
                                          </p:val>
                                        </p:tav>
                                      </p:tavLst>
                                    </p:anim>
                                    <p:anim calcmode="lin" valueType="num">
                                      <p:cBhvr additive="base">
                                        <p:cTn id="73" dur="500"/>
                                        <p:tgtEl>
                                          <p:spTgt spid="3106"/>
                                        </p:tgtEl>
                                        <p:attrNameLst>
                                          <p:attrName>ppt_y</p:attrName>
                                        </p:attrNameLst>
                                      </p:cBhvr>
                                      <p:tavLst>
                                        <p:tav tm="0">
                                          <p:val>
                                            <p:strVal val="ppt_y"/>
                                          </p:val>
                                        </p:tav>
                                        <p:tav tm="100000">
                                          <p:val>
                                            <p:strVal val="ppt_y"/>
                                          </p:val>
                                        </p:tav>
                                      </p:tavLst>
                                    </p:anim>
                                    <p:set>
                                      <p:cBhvr>
                                        <p:cTn id="74" dur="1" fill="hold">
                                          <p:stCondLst>
                                            <p:cond delay="499"/>
                                          </p:stCondLst>
                                        </p:cTn>
                                        <p:tgtEl>
                                          <p:spTgt spid="310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1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2" fill="hold" grpId="0" nodeType="clickEffect">
                                  <p:stCondLst>
                                    <p:cond delay="0"/>
                                  </p:stCondLst>
                                  <p:childTnLst>
                                    <p:set>
                                      <p:cBhvr>
                                        <p:cTn id="82" dur="1" fill="hold">
                                          <p:stCondLst>
                                            <p:cond delay="0"/>
                                          </p:stCondLst>
                                        </p:cTn>
                                        <p:tgtEl>
                                          <p:spTgt spid="3110"/>
                                        </p:tgtEl>
                                        <p:attrNameLst>
                                          <p:attrName>style.visibility</p:attrName>
                                        </p:attrNameLst>
                                      </p:cBhvr>
                                      <p:to>
                                        <p:strVal val="visible"/>
                                      </p:to>
                                    </p:set>
                                    <p:anim calcmode="lin" valueType="num">
                                      <p:cBhvr additive="base">
                                        <p:cTn id="83" dur="500" fill="hold"/>
                                        <p:tgtEl>
                                          <p:spTgt spid="3110"/>
                                        </p:tgtEl>
                                        <p:attrNameLst>
                                          <p:attrName>ppt_x</p:attrName>
                                        </p:attrNameLst>
                                      </p:cBhvr>
                                      <p:tavLst>
                                        <p:tav tm="0">
                                          <p:val>
                                            <p:strVal val="1+#ppt_w/2"/>
                                          </p:val>
                                        </p:tav>
                                        <p:tav tm="100000">
                                          <p:val>
                                            <p:strVal val="#ppt_x"/>
                                          </p:val>
                                        </p:tav>
                                      </p:tavLst>
                                    </p:anim>
                                    <p:anim calcmode="lin" valueType="num">
                                      <p:cBhvr additive="base">
                                        <p:cTn id="84" dur="500" fill="hold"/>
                                        <p:tgtEl>
                                          <p:spTgt spid="3110"/>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xit" presetSubtype="8" fill="hold" grpId="1" nodeType="clickEffect">
                                  <p:stCondLst>
                                    <p:cond delay="0"/>
                                  </p:stCondLst>
                                  <p:childTnLst>
                                    <p:anim calcmode="lin" valueType="num">
                                      <p:cBhvr additive="base">
                                        <p:cTn id="88" dur="500"/>
                                        <p:tgtEl>
                                          <p:spTgt spid="3108"/>
                                        </p:tgtEl>
                                        <p:attrNameLst>
                                          <p:attrName>ppt_x</p:attrName>
                                        </p:attrNameLst>
                                      </p:cBhvr>
                                      <p:tavLst>
                                        <p:tav tm="0">
                                          <p:val>
                                            <p:strVal val="ppt_x"/>
                                          </p:val>
                                        </p:tav>
                                        <p:tav tm="100000">
                                          <p:val>
                                            <p:strVal val="0-ppt_w/2"/>
                                          </p:val>
                                        </p:tav>
                                      </p:tavLst>
                                    </p:anim>
                                    <p:anim calcmode="lin" valueType="num">
                                      <p:cBhvr additive="base">
                                        <p:cTn id="89" dur="500"/>
                                        <p:tgtEl>
                                          <p:spTgt spid="3108"/>
                                        </p:tgtEl>
                                        <p:attrNameLst>
                                          <p:attrName>ppt_y</p:attrName>
                                        </p:attrNameLst>
                                      </p:cBhvr>
                                      <p:tavLst>
                                        <p:tav tm="0">
                                          <p:val>
                                            <p:strVal val="ppt_y"/>
                                          </p:val>
                                        </p:tav>
                                        <p:tav tm="100000">
                                          <p:val>
                                            <p:strVal val="ppt_y"/>
                                          </p:val>
                                        </p:tav>
                                      </p:tavLst>
                                    </p:anim>
                                    <p:set>
                                      <p:cBhvr>
                                        <p:cTn id="90" dur="1" fill="hold">
                                          <p:stCondLst>
                                            <p:cond delay="499"/>
                                          </p:stCondLst>
                                        </p:cTn>
                                        <p:tgtEl>
                                          <p:spTgt spid="3108"/>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11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 presetClass="exit" presetSubtype="8" fill="hold" grpId="1" nodeType="clickEffect">
                                  <p:stCondLst>
                                    <p:cond delay="0"/>
                                  </p:stCondLst>
                                  <p:childTnLst>
                                    <p:anim calcmode="lin" valueType="num">
                                      <p:cBhvr additive="base">
                                        <p:cTn id="98" dur="500"/>
                                        <p:tgtEl>
                                          <p:spTgt spid="3109"/>
                                        </p:tgtEl>
                                        <p:attrNameLst>
                                          <p:attrName>ppt_x</p:attrName>
                                        </p:attrNameLst>
                                      </p:cBhvr>
                                      <p:tavLst>
                                        <p:tav tm="0">
                                          <p:val>
                                            <p:strVal val="ppt_x"/>
                                          </p:val>
                                        </p:tav>
                                        <p:tav tm="100000">
                                          <p:val>
                                            <p:strVal val="0-ppt_w/2"/>
                                          </p:val>
                                        </p:tav>
                                      </p:tavLst>
                                    </p:anim>
                                    <p:anim calcmode="lin" valueType="num">
                                      <p:cBhvr additive="base">
                                        <p:cTn id="99" dur="500"/>
                                        <p:tgtEl>
                                          <p:spTgt spid="3109"/>
                                        </p:tgtEl>
                                        <p:attrNameLst>
                                          <p:attrName>ppt_y</p:attrName>
                                        </p:attrNameLst>
                                      </p:cBhvr>
                                      <p:tavLst>
                                        <p:tav tm="0">
                                          <p:val>
                                            <p:strVal val="ppt_y"/>
                                          </p:val>
                                        </p:tav>
                                        <p:tav tm="100000">
                                          <p:val>
                                            <p:strVal val="ppt_y"/>
                                          </p:val>
                                        </p:tav>
                                      </p:tavLst>
                                    </p:anim>
                                    <p:set>
                                      <p:cBhvr>
                                        <p:cTn id="100" dur="1" fill="hold">
                                          <p:stCondLst>
                                            <p:cond delay="499"/>
                                          </p:stCondLst>
                                        </p:cTn>
                                        <p:tgtEl>
                                          <p:spTgt spid="310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11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 presetClass="exit" presetSubtype="8" fill="hold" grpId="1" nodeType="clickEffect">
                                  <p:stCondLst>
                                    <p:cond delay="0"/>
                                  </p:stCondLst>
                                  <p:childTnLst>
                                    <p:anim calcmode="lin" valueType="num">
                                      <p:cBhvr additive="base">
                                        <p:cTn id="108" dur="500"/>
                                        <p:tgtEl>
                                          <p:spTgt spid="3110"/>
                                        </p:tgtEl>
                                        <p:attrNameLst>
                                          <p:attrName>ppt_x</p:attrName>
                                        </p:attrNameLst>
                                      </p:cBhvr>
                                      <p:tavLst>
                                        <p:tav tm="0">
                                          <p:val>
                                            <p:strVal val="ppt_x"/>
                                          </p:val>
                                        </p:tav>
                                        <p:tav tm="100000">
                                          <p:val>
                                            <p:strVal val="0-ppt_w/2"/>
                                          </p:val>
                                        </p:tav>
                                      </p:tavLst>
                                    </p:anim>
                                    <p:anim calcmode="lin" valueType="num">
                                      <p:cBhvr additive="base">
                                        <p:cTn id="109" dur="500"/>
                                        <p:tgtEl>
                                          <p:spTgt spid="3110"/>
                                        </p:tgtEl>
                                        <p:attrNameLst>
                                          <p:attrName>ppt_y</p:attrName>
                                        </p:attrNameLst>
                                      </p:cBhvr>
                                      <p:tavLst>
                                        <p:tav tm="0">
                                          <p:val>
                                            <p:strVal val="ppt_y"/>
                                          </p:val>
                                        </p:tav>
                                        <p:tav tm="100000">
                                          <p:val>
                                            <p:strVal val="ppt_y"/>
                                          </p:val>
                                        </p:tav>
                                      </p:tavLst>
                                    </p:anim>
                                    <p:set>
                                      <p:cBhvr>
                                        <p:cTn id="110" dur="1" fill="hold">
                                          <p:stCondLst>
                                            <p:cond delay="499"/>
                                          </p:stCondLst>
                                        </p:cTn>
                                        <p:tgtEl>
                                          <p:spTgt spid="3110"/>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1" grpId="0"/>
      <p:bldP spid="3101" grpId="1"/>
      <p:bldP spid="3102" grpId="0"/>
      <p:bldP spid="3103" grpId="0"/>
      <p:bldP spid="3103" grpId="1"/>
      <p:bldP spid="3104" grpId="0"/>
      <p:bldP spid="3104" grpId="1"/>
      <p:bldP spid="3105" grpId="0"/>
      <p:bldP spid="3106" grpId="0"/>
      <p:bldP spid="3106" grpId="1"/>
      <p:bldP spid="3107" grpId="0"/>
      <p:bldP spid="3108" grpId="0"/>
      <p:bldP spid="3108" grpId="1"/>
      <p:bldP spid="3109" grpId="0"/>
      <p:bldP spid="3109" grpId="1"/>
      <p:bldP spid="3110" grpId="0"/>
      <p:bldP spid="3110" grpId="1"/>
      <p:bldP spid="3111" grpId="0"/>
      <p:bldP spid="3112" grpId="0"/>
      <p:bldP spid="3113" grpId="0"/>
      <p:bldP spid="311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ctrTitle"/>
          </p:nvPr>
        </p:nvSpPr>
        <p:spPr>
          <a:xfrm>
            <a:off x="0" y="0"/>
            <a:ext cx="91440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2.  </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算法思想</a:t>
            </a:r>
          </a:p>
        </p:txBody>
      </p:sp>
      <p:sp>
        <p:nvSpPr>
          <p:cNvPr id="467971" name="Text Box 3"/>
          <p:cNvSpPr txBox="1"/>
          <p:nvPr/>
        </p:nvSpPr>
        <p:spPr>
          <a:xfrm>
            <a:off x="0" y="952500"/>
            <a:ext cx="9144000" cy="13477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buClrTx/>
              <a:buSzPct val="100000"/>
              <a:buChar char="•"/>
            </a:pPr>
            <a:r>
              <a:rPr lang="zh-CN" altLang="en-US" sz="2400" dirty="0">
                <a:solidFill>
                  <a:srgbClr val="000000"/>
                </a:solidFill>
                <a:latin typeface="楷体_GB2312" pitchFamily="49" charset="-122"/>
                <a:ea typeface="楷体_GB2312" pitchFamily="49" charset="-122"/>
              </a:rPr>
              <a:t>递归 </a:t>
            </a:r>
            <a:r>
              <a:rPr lang="en-US" altLang="zh-CN" sz="2400" dirty="0">
                <a:solidFill>
                  <a:srgbClr val="000000"/>
                </a:solidFill>
                <a:latin typeface="楷体_GB2312" pitchFamily="49" charset="-122"/>
                <a:ea typeface="楷体_GB2312" pitchFamily="49" charset="-122"/>
              </a:rPr>
              <a:t>?</a:t>
            </a:r>
          </a:p>
          <a:p>
            <a:pPr marL="457200" lvl="0" indent="-457200" eaLnBrk="1" hangingPunct="1">
              <a:buClrTx/>
              <a:buSzPct val="100000"/>
              <a:buChar char="•"/>
            </a:pPr>
            <a:r>
              <a:rPr lang="zh-CN" altLang="en-US" sz="2400" dirty="0">
                <a:solidFill>
                  <a:srgbClr val="000000"/>
                </a:solidFill>
                <a:latin typeface="楷体_GB2312" pitchFamily="49" charset="-122"/>
                <a:ea typeface="楷体_GB2312" pitchFamily="49" charset="-122"/>
              </a:rPr>
              <a:t>非递归 </a:t>
            </a:r>
            <a:r>
              <a:rPr lang="en-US" altLang="zh-CN" sz="2400" dirty="0">
                <a:solidFill>
                  <a:srgbClr val="000000"/>
                </a:solidFill>
                <a:latin typeface="楷体_GB2312" pitchFamily="49" charset="-122"/>
                <a:ea typeface="楷体_GB2312" pitchFamily="49" charset="-122"/>
              </a:rPr>
              <a:t>?	</a:t>
            </a:r>
            <a:r>
              <a:rPr lang="zh-CN" altLang="en-US" sz="2400" dirty="0">
                <a:solidFill>
                  <a:srgbClr val="000000"/>
                </a:solidFill>
                <a:latin typeface="楷体_GB2312" pitchFamily="49" charset="-122"/>
                <a:ea typeface="楷体_GB2312" pitchFamily="49" charset="-122"/>
              </a:rPr>
              <a:t>借助栈</a:t>
            </a:r>
            <a:r>
              <a:rPr lang="en-US" altLang="zh-CN" sz="2400" dirty="0">
                <a:solidFill>
                  <a:srgbClr val="000000"/>
                </a:solidFill>
                <a:latin typeface="楷体_GB2312" pitchFamily="49" charset="-122"/>
                <a:ea typeface="楷体_GB2312" pitchFamily="49" charset="-122"/>
              </a:rPr>
              <a:t>?</a:t>
            </a:r>
          </a:p>
          <a:p>
            <a:pPr marL="457200" lvl="0" indent="-457200" eaLnBrk="1" hangingPunct="1">
              <a:buClrTx/>
              <a:buSzPct val="100000"/>
              <a:buNone/>
            </a:pPr>
            <a:r>
              <a:rPr lang="en-US" altLang="zh-CN" sz="2400" dirty="0">
                <a:solidFill>
                  <a:srgbClr val="000000"/>
                </a:solidFill>
                <a:latin typeface="楷体_GB2312" pitchFamily="49" charset="-122"/>
                <a:ea typeface="楷体_GB2312" pitchFamily="49" charset="-122"/>
              </a:rPr>
              <a:t>			</a:t>
            </a:r>
            <a:r>
              <a:rPr lang="zh-CN" altLang="en-US" sz="2400" dirty="0">
                <a:solidFill>
                  <a:srgbClr val="000000"/>
                </a:solidFill>
                <a:latin typeface="楷体_GB2312" pitchFamily="49" charset="-122"/>
                <a:ea typeface="楷体_GB2312" pitchFamily="49" charset="-122"/>
              </a:rPr>
              <a:t>借助</a:t>
            </a:r>
            <a:r>
              <a:rPr lang="en-US" altLang="zh-CN" sz="2400" dirty="0">
                <a:solidFill>
                  <a:srgbClr val="000000"/>
                </a:solidFill>
                <a:latin typeface="楷体_GB2312" pitchFamily="49" charset="-122"/>
                <a:ea typeface="楷体_GB2312" pitchFamily="49" charset="-122"/>
              </a:rPr>
              <a:t>?</a:t>
            </a:r>
          </a:p>
        </p:txBody>
      </p:sp>
      <p:sp>
        <p:nvSpPr>
          <p:cNvPr id="467972" name="Text Box 4"/>
          <p:cNvSpPr txBox="1"/>
          <p:nvPr/>
        </p:nvSpPr>
        <p:spPr>
          <a:xfrm>
            <a:off x="228600" y="2936875"/>
            <a:ext cx="8686800" cy="28987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15000"/>
              </a:spcBef>
              <a:buClrTx/>
              <a:buSzPct val="100000"/>
              <a:buNone/>
            </a:pPr>
            <a:r>
              <a:rPr lang="en-US" altLang="zh-CN" sz="2400" b="0" dirty="0">
                <a:solidFill>
                  <a:srgbClr val="000000"/>
                </a:solidFill>
                <a:latin typeface="楷体_GB2312" pitchFamily="49" charset="-122"/>
                <a:ea typeface="楷体_GB2312" pitchFamily="49" charset="-122"/>
              </a:rPr>
              <a:t>	</a:t>
            </a:r>
            <a:r>
              <a:rPr lang="zh-CN" altLang="en-US" sz="2400" b="0" dirty="0">
                <a:solidFill>
                  <a:srgbClr val="000000"/>
                </a:solidFill>
                <a:latin typeface="楷体_GB2312" pitchFamily="49" charset="-122"/>
                <a:ea typeface="楷体_GB2312" pitchFamily="49" charset="-122"/>
              </a:rPr>
              <a:t>设置一个队列结构，按下述步骤层序遍历二叉树：</a:t>
            </a:r>
          </a:p>
          <a:p>
            <a:pPr marL="0" lvl="0" indent="0" algn="just" eaLnBrk="1" hangingPunct="1">
              <a:spcBef>
                <a:spcPct val="15000"/>
              </a:spcBef>
              <a:buClrTx/>
              <a:buSzPct val="100000"/>
              <a:buNone/>
            </a:pPr>
            <a:r>
              <a:rPr lang="en-US" altLang="zh-CN" sz="2400" b="0" dirty="0">
                <a:solidFill>
                  <a:srgbClr val="000000"/>
                </a:solidFill>
                <a:latin typeface="楷体_GB2312" pitchFamily="49" charset="-122"/>
                <a:ea typeface="楷体_GB2312" pitchFamily="49" charset="-122"/>
              </a:rPr>
              <a:t>(1)</a:t>
            </a:r>
            <a:r>
              <a:rPr lang="zh-CN" altLang="en-US" sz="2400" b="0" dirty="0">
                <a:solidFill>
                  <a:srgbClr val="000000"/>
                </a:solidFill>
                <a:latin typeface="楷体_GB2312" pitchFamily="49" charset="-122"/>
                <a:ea typeface="楷体_GB2312" pitchFamily="49" charset="-122"/>
              </a:rPr>
              <a:t>初始化队列，并将根结点入队。</a:t>
            </a:r>
          </a:p>
          <a:p>
            <a:pPr marL="0" lvl="0" indent="0" algn="just" eaLnBrk="1" hangingPunct="1">
              <a:spcBef>
                <a:spcPct val="15000"/>
              </a:spcBef>
              <a:buClrTx/>
              <a:buSzPct val="100000"/>
              <a:buNone/>
            </a:pPr>
            <a:r>
              <a:rPr lang="en-US" altLang="zh-CN" sz="2400" b="0" dirty="0">
                <a:solidFill>
                  <a:srgbClr val="000000"/>
                </a:solidFill>
                <a:latin typeface="楷体_GB2312" pitchFamily="49" charset="-122"/>
                <a:ea typeface="楷体_GB2312" pitchFamily="49" charset="-122"/>
              </a:rPr>
              <a:t>(2)</a:t>
            </a:r>
            <a:r>
              <a:rPr lang="zh-CN" altLang="en-US" sz="2400" b="0" dirty="0">
                <a:solidFill>
                  <a:srgbClr val="000000"/>
                </a:solidFill>
                <a:latin typeface="楷体_GB2312" pitchFamily="49" charset="-122"/>
                <a:ea typeface="楷体_GB2312" pitchFamily="49" charset="-122"/>
              </a:rPr>
              <a:t>当队列非空时，取出队头结点</a:t>
            </a:r>
            <a:r>
              <a:rPr lang="en-US" altLang="zh-CN" sz="2400" b="0" dirty="0">
                <a:solidFill>
                  <a:srgbClr val="000000"/>
                </a:solidFill>
                <a:latin typeface="楷体_GB2312" pitchFamily="49" charset="-122"/>
                <a:ea typeface="楷体_GB2312" pitchFamily="49" charset="-122"/>
              </a:rPr>
              <a:t>p</a:t>
            </a:r>
            <a:r>
              <a:rPr lang="zh-CN" altLang="en-US" sz="2400" b="0" dirty="0">
                <a:solidFill>
                  <a:srgbClr val="000000"/>
                </a:solidFill>
                <a:latin typeface="楷体_GB2312" pitchFamily="49" charset="-122"/>
                <a:ea typeface="楷体_GB2312" pitchFamily="49" charset="-122"/>
              </a:rPr>
              <a:t>，转步骤</a:t>
            </a:r>
            <a:r>
              <a:rPr lang="en-US" altLang="zh-CN" sz="2400" b="0" dirty="0">
                <a:solidFill>
                  <a:srgbClr val="000000"/>
                </a:solidFill>
                <a:latin typeface="楷体_GB2312" pitchFamily="49" charset="-122"/>
                <a:ea typeface="楷体_GB2312" pitchFamily="49" charset="-122"/>
              </a:rPr>
              <a:t>3</a:t>
            </a:r>
            <a:r>
              <a:rPr lang="zh-CN" altLang="en-US" sz="2400" b="0" dirty="0">
                <a:solidFill>
                  <a:srgbClr val="000000"/>
                </a:solidFill>
                <a:latin typeface="楷体_GB2312" pitchFamily="49" charset="-122"/>
                <a:ea typeface="楷体_GB2312" pitchFamily="49" charset="-122"/>
              </a:rPr>
              <a:t>；如果队列为空，则结束遍历。</a:t>
            </a:r>
          </a:p>
          <a:p>
            <a:pPr marL="0" lvl="0" indent="0" algn="just" eaLnBrk="1" hangingPunct="1">
              <a:spcBef>
                <a:spcPct val="15000"/>
              </a:spcBef>
              <a:buClrTx/>
              <a:buSzPct val="100000"/>
              <a:buNone/>
            </a:pPr>
            <a:r>
              <a:rPr lang="en-US" altLang="zh-CN" sz="2400" b="0" dirty="0">
                <a:solidFill>
                  <a:srgbClr val="000000"/>
                </a:solidFill>
                <a:latin typeface="楷体_GB2312" pitchFamily="49" charset="-122"/>
                <a:ea typeface="楷体_GB2312" pitchFamily="49" charset="-122"/>
              </a:rPr>
              <a:t>(3)</a:t>
            </a:r>
            <a:r>
              <a:rPr lang="zh-CN" altLang="en-US" sz="2400" b="0" dirty="0">
                <a:solidFill>
                  <a:srgbClr val="000000"/>
                </a:solidFill>
                <a:latin typeface="楷体_GB2312" pitchFamily="49" charset="-122"/>
                <a:ea typeface="楷体_GB2312" pitchFamily="49" charset="-122"/>
              </a:rPr>
              <a:t>访问结点</a:t>
            </a:r>
            <a:r>
              <a:rPr lang="en-US" altLang="zh-CN" sz="2400" b="0" dirty="0">
                <a:solidFill>
                  <a:srgbClr val="000000"/>
                </a:solidFill>
                <a:latin typeface="楷体_GB2312" pitchFamily="49" charset="-122"/>
                <a:ea typeface="楷体_GB2312" pitchFamily="49" charset="-122"/>
              </a:rPr>
              <a:t>p</a:t>
            </a:r>
            <a:r>
              <a:rPr lang="zh-CN" altLang="en-US" sz="2400" b="0" dirty="0">
                <a:solidFill>
                  <a:srgbClr val="000000"/>
                </a:solidFill>
                <a:latin typeface="楷体_GB2312" pitchFamily="49" charset="-122"/>
                <a:ea typeface="楷体_GB2312" pitchFamily="49" charset="-122"/>
              </a:rPr>
              <a:t>；如果该结点有左孩子，则将其左孩子入队列；如果该结点有右孩子，则将其右孩子入队列。</a:t>
            </a:r>
          </a:p>
          <a:p>
            <a:pPr marL="0" lvl="0" indent="0" algn="just" eaLnBrk="1" hangingPunct="1">
              <a:spcBef>
                <a:spcPct val="15000"/>
              </a:spcBef>
              <a:buClrTx/>
              <a:buSzPct val="100000"/>
              <a:buNone/>
            </a:pPr>
            <a:r>
              <a:rPr lang="en-US" altLang="zh-CN" sz="2400" b="0" dirty="0">
                <a:solidFill>
                  <a:srgbClr val="000000"/>
                </a:solidFill>
                <a:latin typeface="楷体_GB2312" pitchFamily="49" charset="-122"/>
                <a:ea typeface="楷体_GB2312" pitchFamily="49" charset="-122"/>
              </a:rPr>
              <a:t>(4)</a:t>
            </a:r>
            <a:r>
              <a:rPr lang="zh-CN" altLang="en-US" sz="2400" b="0" dirty="0">
                <a:solidFill>
                  <a:srgbClr val="000000"/>
                </a:solidFill>
                <a:latin typeface="楷体_GB2312" pitchFamily="49" charset="-122"/>
                <a:ea typeface="楷体_GB2312" pitchFamily="49" charset="-122"/>
              </a:rPr>
              <a:t>重复步骤</a:t>
            </a:r>
            <a:r>
              <a:rPr lang="en-US" altLang="zh-CN" sz="2400" b="0" dirty="0">
                <a:solidFill>
                  <a:srgbClr val="000000"/>
                </a:solidFill>
                <a:latin typeface="楷体_GB2312" pitchFamily="49" charset="-122"/>
                <a:ea typeface="楷体_GB2312" pitchFamily="49" charset="-122"/>
              </a:rPr>
              <a:t>(2)</a:t>
            </a:r>
            <a:r>
              <a:rPr lang="zh-CN" altLang="en-US" sz="2400" b="0" dirty="0">
                <a:solidFill>
                  <a:srgbClr val="000000"/>
                </a:solidFill>
                <a:latin typeface="楷体_GB2312" pitchFamily="49" charset="-122"/>
                <a:ea typeface="楷体_GB2312" pitchFamily="49" charset="-122"/>
              </a:rPr>
              <a:t>、</a:t>
            </a:r>
            <a:r>
              <a:rPr lang="en-US" altLang="zh-CN" sz="2400" b="0" dirty="0">
                <a:solidFill>
                  <a:srgbClr val="000000"/>
                </a:solidFill>
                <a:latin typeface="楷体_GB2312" pitchFamily="49" charset="-122"/>
                <a:ea typeface="楷体_GB2312" pitchFamily="49" charset="-122"/>
              </a:rPr>
              <a:t>(3)</a:t>
            </a:r>
            <a:r>
              <a:rPr lang="zh-CN" altLang="en-US" sz="2400" b="0" dirty="0">
                <a:solidFill>
                  <a:srgbClr val="000000"/>
                </a:solidFill>
                <a:latin typeface="楷体_GB2312" pitchFamily="49" charset="-122"/>
                <a:ea typeface="楷体_GB2312" pitchFamily="49" charset="-122"/>
              </a:rPr>
              <a:t>，直到队列为空。</a:t>
            </a:r>
          </a:p>
        </p:txBody>
      </p:sp>
      <p:sp>
        <p:nvSpPr>
          <p:cNvPr id="467973" name="Text Box 5"/>
          <p:cNvSpPr txBox="1"/>
          <p:nvPr/>
        </p:nvSpPr>
        <p:spPr>
          <a:xfrm>
            <a:off x="0" y="1771650"/>
            <a:ext cx="9144000" cy="7937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buClrTx/>
              <a:buSzPct val="100000"/>
              <a:buNone/>
            </a:pPr>
            <a:r>
              <a:rPr lang="en-US" altLang="zh-CN" sz="1800" dirty="0">
                <a:solidFill>
                  <a:srgbClr val="000000"/>
                </a:solidFill>
                <a:latin typeface="楷体_GB2312" pitchFamily="49" charset="-122"/>
                <a:ea typeface="楷体_GB2312" pitchFamily="49" charset="-122"/>
              </a:rPr>
              <a:t>				</a:t>
            </a:r>
            <a:r>
              <a:rPr lang="en-US" altLang="zh-CN" sz="1800" dirty="0">
                <a:solidFill>
                  <a:srgbClr val="993300"/>
                </a:solidFill>
                <a:latin typeface="楷体_GB2312" pitchFamily="49" charset="-122"/>
                <a:ea typeface="楷体_GB2312" pitchFamily="49" charset="-122"/>
              </a:rPr>
              <a:t>	</a:t>
            </a:r>
            <a:r>
              <a:rPr lang="en-US" altLang="zh-CN" sz="2400" dirty="0">
                <a:solidFill>
                  <a:srgbClr val="993300"/>
                </a:solidFill>
                <a:latin typeface="楷体_GB2312" pitchFamily="49" charset="-122"/>
                <a:ea typeface="楷体_GB2312" pitchFamily="49" charset="-122"/>
              </a:rPr>
              <a:t>--------</a:t>
            </a:r>
            <a:r>
              <a:rPr lang="zh-CN" altLang="en-US" sz="1800" dirty="0">
                <a:solidFill>
                  <a:srgbClr val="993300"/>
                </a:solidFill>
                <a:latin typeface="楷体_GB2312" pitchFamily="49" charset="-122"/>
                <a:ea typeface="楷体_GB2312" pitchFamily="49" charset="-122"/>
              </a:rPr>
              <a:t>队列</a:t>
            </a:r>
          </a:p>
          <a:p>
            <a:pPr marL="457200" lvl="0" indent="-457200" eaLnBrk="1" hangingPunct="1">
              <a:buClrTx/>
              <a:buSzPct val="100000"/>
              <a:buChar char="•"/>
            </a:pPr>
            <a:r>
              <a:rPr lang="zh-CN" altLang="en-US" sz="1800" dirty="0">
                <a:solidFill>
                  <a:srgbClr val="000000"/>
                </a:solidFill>
                <a:latin typeface="楷体_GB2312" pitchFamily="49" charset="-122"/>
                <a:ea typeface="楷体_GB2312" pitchFamily="49" charset="-122"/>
              </a:rPr>
              <a:t>算法思想</a:t>
            </a:r>
            <a:r>
              <a:rPr lang="en-US" altLang="zh-CN" sz="1800" dirty="0">
                <a:solidFill>
                  <a:srgbClr val="000000"/>
                </a:solidFill>
                <a:latin typeface="楷体_GB2312" pitchFamily="49" charset="-122"/>
                <a:ea typeface="楷体_GB2312" pitchFamily="49"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7971"/>
                                        </p:tgtEl>
                                        <p:attrNameLst>
                                          <p:attrName>style.visibility</p:attrName>
                                        </p:attrNameLst>
                                      </p:cBhvr>
                                      <p:to>
                                        <p:strVal val="visible"/>
                                      </p:to>
                                    </p:set>
                                    <p:anim calcmode="lin" valueType="num">
                                      <p:cBhvr additive="base">
                                        <p:cTn id="7" dur="500" fill="hold"/>
                                        <p:tgtEl>
                                          <p:spTgt spid="467971"/>
                                        </p:tgtEl>
                                        <p:attrNameLst>
                                          <p:attrName>ppt_x</p:attrName>
                                        </p:attrNameLst>
                                      </p:cBhvr>
                                      <p:tavLst>
                                        <p:tav tm="0">
                                          <p:val>
                                            <p:strVal val="0-#ppt_w/2"/>
                                          </p:val>
                                        </p:tav>
                                        <p:tav tm="100000">
                                          <p:val>
                                            <p:strVal val="#ppt_x"/>
                                          </p:val>
                                        </p:tav>
                                      </p:tavLst>
                                    </p:anim>
                                    <p:anim calcmode="lin" valueType="num">
                                      <p:cBhvr additive="base">
                                        <p:cTn id="8" dur="500" fill="hold"/>
                                        <p:tgtEl>
                                          <p:spTgt spid="4679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467973"/>
                                        </p:tgtEl>
                                        <p:attrNameLst>
                                          <p:attrName>style.visibility</p:attrName>
                                        </p:attrNameLst>
                                      </p:cBhvr>
                                      <p:to>
                                        <p:strVal val="visible"/>
                                      </p:to>
                                    </p:set>
                                    <p:animEffect transition="in" filter="box(out)">
                                      <p:cBhvr>
                                        <p:cTn id="13" dur="500"/>
                                        <p:tgtEl>
                                          <p:spTgt spid="467973"/>
                                        </p:tgtEl>
                                      </p:cBhvr>
                                    </p:animEffect>
                                  </p:childTnLst>
                                  <p:subTnLst>
                                    <p:audio>
                                      <p:cMediaNode>
                                        <p:cTn display="0" masterRel="sameClick">
                                          <p:stCondLst>
                                            <p:cond evt="begin" delay="0">
                                              <p:tn val="11"/>
                                            </p:cond>
                                          </p:stCondLst>
                                          <p:endCondLst>
                                            <p:cond evt="onStopAudio" delay="0">
                                              <p:tgtEl>
                                                <p:sldTgt/>
                                              </p:tgtEl>
                                            </p:cond>
                                          </p:endCondLst>
                                        </p:cTn>
                                        <p:tgtEl>
                                          <p:sndTgt r:embed="rId2" name="type.wav"/>
                                        </p:tgtEl>
                                      </p:cMediaNode>
                                    </p:audio>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4679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1" grpId="0"/>
      <p:bldP spid="467972" grpId="0"/>
      <p:bldP spid="46797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p:cNvSpPr txBox="1"/>
          <p:nvPr/>
        </p:nvSpPr>
        <p:spPr>
          <a:xfrm>
            <a:off x="-6350" y="863600"/>
            <a:ext cx="8982075" cy="52625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ts val="600"/>
              </a:spcBef>
              <a:buClrTx/>
              <a:buSzPct val="100000"/>
              <a:buNone/>
            </a:pPr>
            <a:r>
              <a:rPr lang="en-US" altLang="zh-CN" sz="2200" dirty="0">
                <a:solidFill>
                  <a:srgbClr val="000000"/>
                </a:solidFill>
                <a:latin typeface="Times New Roman" panose="02020603050405020304" pitchFamily="18" charset="0"/>
              </a:rPr>
              <a:t>template &lt;class ElemType&gt;</a:t>
            </a:r>
          </a:p>
          <a:p>
            <a:pPr marL="0" lvl="0" indent="0" algn="just" eaLnBrk="1" hangingPunct="1">
              <a:spcBef>
                <a:spcPts val="600"/>
              </a:spcBef>
              <a:buClrTx/>
              <a:buSzPct val="100000"/>
              <a:buNone/>
            </a:pPr>
            <a:r>
              <a:rPr lang="en-US" altLang="zh-CN" sz="2200" dirty="0">
                <a:solidFill>
                  <a:srgbClr val="000000"/>
                </a:solidFill>
                <a:latin typeface="Times New Roman" panose="02020603050405020304" pitchFamily="18" charset="0"/>
              </a:rPr>
              <a:t>void BinaryTree&lt;ElemType&gt;::LevelOrder(void (*Visit)(const ElemType &amp;)) const  {</a:t>
            </a:r>
          </a:p>
          <a:p>
            <a:pPr marL="0" lvl="0" indent="0" algn="just" eaLnBrk="1" hangingPunct="1">
              <a:spcBef>
                <a:spcPts val="600"/>
              </a:spcBef>
              <a:buClrTx/>
              <a:buSzPct val="100000"/>
              <a:buNone/>
            </a:pPr>
            <a:r>
              <a:rPr lang="en-US" altLang="zh-CN" sz="2200" dirty="0">
                <a:solidFill>
                  <a:srgbClr val="000000"/>
                </a:solidFill>
                <a:latin typeface="Times New Roman" panose="02020603050405020304" pitchFamily="18" charset="0"/>
              </a:rPr>
              <a:t>	LinkQueue&lt;BinTreeNode&lt;ElemType&gt; *&gt; q;</a:t>
            </a:r>
            <a:endParaRPr lang="zh-CN" altLang="en-US" sz="2200" dirty="0">
              <a:solidFill>
                <a:srgbClr val="000000"/>
              </a:solidFill>
              <a:latin typeface="Times New Roman" panose="02020603050405020304" pitchFamily="18" charset="0"/>
            </a:endParaRPr>
          </a:p>
          <a:p>
            <a:pPr marL="0" lvl="0" indent="0" algn="just" eaLnBrk="1" hangingPunct="1">
              <a:spcBef>
                <a:spcPts val="600"/>
              </a:spcBef>
              <a:buClrTx/>
              <a:buSzPct val="100000"/>
              <a:buNone/>
            </a:pPr>
            <a:r>
              <a:rPr lang="zh-CN" altLang="en-US" sz="2200" dirty="0">
                <a:solidFill>
                  <a:srgbClr val="000000"/>
                </a:solidFill>
                <a:latin typeface="Times New Roman" panose="02020603050405020304" pitchFamily="18" charset="0"/>
              </a:rPr>
              <a:t>	</a:t>
            </a:r>
            <a:r>
              <a:rPr lang="en-US" altLang="zh-CN" sz="2200" dirty="0">
                <a:solidFill>
                  <a:srgbClr val="000000"/>
                </a:solidFill>
                <a:latin typeface="Times New Roman" panose="02020603050405020304" pitchFamily="18" charset="0"/>
              </a:rPr>
              <a:t>BinTreeNode&lt;ElemType&gt; *p ;</a:t>
            </a:r>
            <a:endParaRPr lang="zh-CN" altLang="en-US" sz="2200" dirty="0">
              <a:solidFill>
                <a:srgbClr val="000000"/>
              </a:solidFill>
              <a:latin typeface="Times New Roman" panose="02020603050405020304" pitchFamily="18" charset="0"/>
            </a:endParaRPr>
          </a:p>
          <a:p>
            <a:pPr marL="0" lvl="0" indent="0" algn="just" eaLnBrk="1" hangingPunct="1">
              <a:spcBef>
                <a:spcPts val="600"/>
              </a:spcBef>
              <a:buClrTx/>
              <a:buSzPct val="100000"/>
              <a:buNone/>
            </a:pPr>
            <a:r>
              <a:rPr lang="zh-CN" altLang="en-US" sz="2200" dirty="0">
                <a:solidFill>
                  <a:srgbClr val="000000"/>
                </a:solidFill>
                <a:latin typeface="Times New Roman" panose="02020603050405020304" pitchFamily="18" charset="0"/>
              </a:rPr>
              <a:t>	</a:t>
            </a:r>
            <a:r>
              <a:rPr lang="en-US" altLang="zh-CN" sz="2200" dirty="0">
                <a:solidFill>
                  <a:srgbClr val="000000"/>
                </a:solidFill>
                <a:latin typeface="Times New Roman" panose="02020603050405020304" pitchFamily="18" charset="0"/>
              </a:rPr>
              <a:t>if (root!= NULL) q.EnQueue(root);</a:t>
            </a:r>
            <a:endParaRPr lang="zh-CN" altLang="en-US" sz="2200" dirty="0">
              <a:solidFill>
                <a:srgbClr val="000000"/>
              </a:solidFill>
              <a:latin typeface="Times New Roman" panose="02020603050405020304" pitchFamily="18" charset="0"/>
            </a:endParaRPr>
          </a:p>
          <a:p>
            <a:pPr marL="0" lvl="0" indent="0" algn="just" eaLnBrk="1" hangingPunct="1">
              <a:spcBef>
                <a:spcPts val="600"/>
              </a:spcBef>
              <a:buClrTx/>
              <a:buSzPct val="100000"/>
              <a:buNone/>
            </a:pPr>
            <a:r>
              <a:rPr lang="zh-CN" altLang="en-US" sz="2200" dirty="0">
                <a:solidFill>
                  <a:srgbClr val="000000"/>
                </a:solidFill>
                <a:latin typeface="Times New Roman" panose="02020603050405020304" pitchFamily="18" charset="0"/>
              </a:rPr>
              <a:t>	</a:t>
            </a:r>
            <a:r>
              <a:rPr lang="en-US" altLang="zh-CN" sz="2200" dirty="0">
                <a:solidFill>
                  <a:srgbClr val="000000"/>
                </a:solidFill>
                <a:latin typeface="Times New Roman" panose="02020603050405020304" pitchFamily="18" charset="0"/>
              </a:rPr>
              <a:t>while (!q.IsEmpty())	{</a:t>
            </a:r>
          </a:p>
          <a:p>
            <a:pPr marL="0" lvl="0" indent="0" algn="just" eaLnBrk="1" hangingPunct="1">
              <a:spcBef>
                <a:spcPts val="600"/>
              </a:spcBef>
              <a:buClrTx/>
              <a:buSzPct val="100000"/>
              <a:buNone/>
            </a:pPr>
            <a:r>
              <a:rPr lang="zh-CN" altLang="en-US" sz="2200" dirty="0">
                <a:solidFill>
                  <a:srgbClr val="000000"/>
                </a:solidFill>
                <a:latin typeface="Times New Roman" panose="02020603050405020304" pitchFamily="18" charset="0"/>
              </a:rPr>
              <a:t>		</a:t>
            </a:r>
            <a:r>
              <a:rPr lang="en-US" altLang="zh-CN" sz="2200" dirty="0">
                <a:solidFill>
                  <a:srgbClr val="000000"/>
                </a:solidFill>
                <a:latin typeface="Times New Roman" panose="02020603050405020304" pitchFamily="18" charset="0"/>
              </a:rPr>
              <a:t>q.DelQueue(p);     (*Visit)(p-&gt;data);</a:t>
            </a:r>
          </a:p>
          <a:p>
            <a:pPr marL="0" lvl="0" indent="0" algn="just" eaLnBrk="1" hangingPunct="1">
              <a:spcBef>
                <a:spcPts val="600"/>
              </a:spcBef>
              <a:buClrTx/>
              <a:buSzPct val="100000"/>
              <a:buNone/>
            </a:pPr>
            <a:r>
              <a:rPr lang="en-US" altLang="zh-CN" sz="2200" dirty="0">
                <a:solidFill>
                  <a:srgbClr val="000000"/>
                </a:solidFill>
                <a:latin typeface="Times New Roman" panose="02020603050405020304" pitchFamily="18" charset="0"/>
              </a:rPr>
              <a:t>		if (p-&gt;leftChild != NULL)    q.EnQueue(p-&gt;leftChild);</a:t>
            </a:r>
            <a:endParaRPr lang="zh-CN" altLang="en-US" sz="2200" dirty="0">
              <a:solidFill>
                <a:srgbClr val="000000"/>
              </a:solidFill>
              <a:latin typeface="Times New Roman" panose="02020603050405020304" pitchFamily="18" charset="0"/>
            </a:endParaRPr>
          </a:p>
          <a:p>
            <a:pPr marL="0" lvl="0" indent="0" algn="just" eaLnBrk="1" hangingPunct="1">
              <a:spcBef>
                <a:spcPts val="600"/>
              </a:spcBef>
              <a:buClrTx/>
              <a:buSzPct val="100000"/>
              <a:buNone/>
            </a:pPr>
            <a:r>
              <a:rPr lang="zh-CN" altLang="en-US" sz="2200" dirty="0">
                <a:solidFill>
                  <a:srgbClr val="000000"/>
                </a:solidFill>
                <a:latin typeface="Times New Roman" panose="02020603050405020304" pitchFamily="18" charset="0"/>
              </a:rPr>
              <a:t>		</a:t>
            </a:r>
            <a:r>
              <a:rPr lang="en-US" altLang="zh-CN" sz="2200" dirty="0">
                <a:solidFill>
                  <a:srgbClr val="000000"/>
                </a:solidFill>
                <a:latin typeface="Times New Roman" panose="02020603050405020304" pitchFamily="18" charset="0"/>
              </a:rPr>
              <a:t>if (p-&gt;rightChild != NULL)  q.EnQueue(p-&gt;rightChild);	</a:t>
            </a:r>
            <a:endParaRPr lang="zh-CN" altLang="en-US" sz="2200" dirty="0">
              <a:solidFill>
                <a:srgbClr val="000000"/>
              </a:solidFill>
              <a:latin typeface="Times New Roman" panose="02020603050405020304" pitchFamily="18" charset="0"/>
            </a:endParaRPr>
          </a:p>
          <a:p>
            <a:pPr marL="0" lvl="0" indent="0" algn="just" eaLnBrk="1" hangingPunct="1">
              <a:spcBef>
                <a:spcPts val="600"/>
              </a:spcBef>
              <a:buClrTx/>
              <a:buSzPct val="100000"/>
              <a:buNone/>
            </a:pPr>
            <a:r>
              <a:rPr lang="zh-CN" altLang="en-US" sz="2200" dirty="0">
                <a:solidFill>
                  <a:srgbClr val="000000"/>
                </a:solidFill>
                <a:latin typeface="Times New Roman" panose="02020603050405020304" pitchFamily="18" charset="0"/>
              </a:rPr>
              <a:t>	</a:t>
            </a:r>
            <a:r>
              <a:rPr lang="en-US" altLang="zh-CN" sz="2200" dirty="0">
                <a:solidFill>
                  <a:srgbClr val="000000"/>
                </a:solidFill>
                <a:latin typeface="Times New Roman" panose="02020603050405020304" pitchFamily="18" charset="0"/>
              </a:rPr>
              <a:t>}</a:t>
            </a:r>
          </a:p>
          <a:p>
            <a:pPr marL="0" lvl="0" indent="0" algn="just" eaLnBrk="1" hangingPunct="1">
              <a:spcBef>
                <a:spcPts val="600"/>
              </a:spcBef>
              <a:buClrTx/>
              <a:buSzPct val="100000"/>
              <a:buNone/>
            </a:pPr>
            <a:r>
              <a:rPr lang="en-US" altLang="zh-CN" sz="2200" dirty="0">
                <a:solidFill>
                  <a:srgbClr val="000000"/>
                </a:solidFill>
                <a:latin typeface="Times New Roman" panose="02020603050405020304" pitchFamily="18" charset="0"/>
              </a:rPr>
              <a:t>}</a:t>
            </a:r>
          </a:p>
        </p:txBody>
      </p:sp>
      <p:sp>
        <p:nvSpPr>
          <p:cNvPr id="4" name="Rectangle 2"/>
          <p:cNvSpPr txBox="1">
            <a:spLocks noChangeArrowheads="1"/>
          </p:cNvSpPr>
          <p:nvPr/>
        </p:nvSpPr>
        <p:spPr bwMode="auto">
          <a:xfrm>
            <a:off x="0" y="0"/>
            <a:ext cx="9144000" cy="838200"/>
          </a:xfrm>
          <a:prstGeom prst="rect">
            <a:avLst/>
          </a:prstGeom>
          <a:noFill/>
          <a:ln w="9525">
            <a:noFill/>
            <a:miter lim="800000"/>
          </a:ln>
        </p:spPr>
        <p:txBody>
          <a:bodyPr/>
          <a:lstStyle/>
          <a:p>
            <a:pPr marR="0" defTabSz="914400" eaLnBrk="1" hangingPunct="1">
              <a:buClrTx/>
              <a:buSzTx/>
              <a:buFontTx/>
              <a:buNone/>
              <a:defRPr/>
            </a:pPr>
            <a:r>
              <a:rPr kumimoji="0" lang="en-US" altLang="zh-CN" sz="3600" b="1" kern="0" cap="none" spc="0" normalizeH="0" baseline="0" noProof="0" dirty="0">
                <a:solidFill>
                  <a:srgbClr val="000000"/>
                </a:solidFill>
                <a:latin typeface="华文新魏" panose="02010800040101010101" pitchFamily="2" charset="-122"/>
                <a:ea typeface="宋体" panose="02010600030101010101" pitchFamily="2" charset="-122"/>
                <a:cs typeface="+mn-cs"/>
              </a:rPr>
              <a:t>3.  </a:t>
            </a:r>
            <a:r>
              <a:rPr kumimoji="0" lang="zh-CN" altLang="en-US" sz="3600" b="1" kern="0" cap="none" spc="0" normalizeH="0" baseline="0" noProof="0" dirty="0">
                <a:solidFill>
                  <a:srgbClr val="000000"/>
                </a:solidFill>
                <a:latin typeface="华文新魏" panose="02010800040101010101" pitchFamily="2" charset="-122"/>
                <a:ea typeface="宋体" panose="02010600030101010101" pitchFamily="2" charset="-122"/>
                <a:cs typeface="+mn-cs"/>
              </a:rPr>
              <a:t>算法描述</a:t>
            </a:r>
            <a:r>
              <a:rPr kumimoji="0" lang="en-US" altLang="zh-CN" sz="3600" b="1" kern="0" cap="none" spc="0" normalizeH="0" baseline="0" noProof="0" dirty="0">
                <a:solidFill>
                  <a:srgbClr val="000000"/>
                </a:solidFill>
                <a:latin typeface="华文新魏" panose="02010800040101010101" pitchFamily="2" charset="-122"/>
                <a:ea typeface="宋体" panose="02010600030101010101" pitchFamily="2" charset="-122"/>
                <a:cs typeface="+mn-cs"/>
              </a:rPr>
              <a:t>:</a:t>
            </a:r>
          </a:p>
        </p:txBody>
      </p:sp>
      <p:sp>
        <p:nvSpPr>
          <p:cNvPr id="6" name="Text Box 5"/>
          <p:cNvSpPr txBox="1"/>
          <p:nvPr/>
        </p:nvSpPr>
        <p:spPr>
          <a:xfrm>
            <a:off x="1736725" y="5289550"/>
            <a:ext cx="6689725" cy="1568450"/>
          </a:xfrm>
          <a:prstGeom prst="rect">
            <a:avLst/>
          </a:prstGeom>
          <a:noFill/>
          <a:ln w="9525">
            <a:noFill/>
          </a:ln>
        </p:spPr>
        <p:txBody>
          <a:bodyPr>
            <a:spAutoFit/>
          </a:bodyPr>
          <a:lstStyle/>
          <a:p>
            <a:pPr eaLnBrk="1" hangingPunct="1">
              <a:spcBef>
                <a:spcPct val="50000"/>
              </a:spcBef>
            </a:pPr>
            <a:r>
              <a:rPr lang="zh-CN" altLang="en-US" sz="2400" b="1" dirty="0">
                <a:solidFill>
                  <a:srgbClr val="FF0000"/>
                </a:solidFill>
                <a:latin typeface="宋体" panose="02010600030101010101" pitchFamily="2" charset="-122"/>
              </a:rPr>
              <a:t>思考</a:t>
            </a:r>
            <a:r>
              <a:rPr lang="en-US" altLang="zh-CN" sz="2400" b="1" dirty="0">
                <a:solidFill>
                  <a:srgbClr val="FF0000"/>
                </a:solidFill>
                <a:latin typeface="宋体" panose="02010600030101010101" pitchFamily="2" charset="-122"/>
              </a:rPr>
              <a:t>1</a:t>
            </a:r>
            <a:r>
              <a:rPr lang="zh-CN" altLang="en-US" sz="2400" b="1" dirty="0">
                <a:solidFill>
                  <a:srgbClr val="FF0000"/>
                </a:solidFill>
                <a:latin typeface="宋体" panose="02010600030101010101" pitchFamily="2" charset="-122"/>
              </a:rPr>
              <a:t>：如何判断一个结点处于二叉树的第几层？</a:t>
            </a:r>
            <a:endParaRPr lang="en-US" altLang="zh-CN" sz="2400" b="1" dirty="0">
              <a:solidFill>
                <a:srgbClr val="FF0000"/>
              </a:solidFill>
              <a:latin typeface="宋体" panose="02010600030101010101" pitchFamily="2" charset="-122"/>
            </a:endParaRPr>
          </a:p>
          <a:p>
            <a:pPr eaLnBrk="1" hangingPunct="1">
              <a:spcBef>
                <a:spcPct val="50000"/>
              </a:spcBef>
            </a:pPr>
            <a:r>
              <a:rPr lang="zh-CN" altLang="en-US" sz="2400" b="1" dirty="0">
                <a:solidFill>
                  <a:srgbClr val="FF0000"/>
                </a:solidFill>
                <a:latin typeface="宋体" panose="02010600030101010101" pitchFamily="2" charset="-122"/>
              </a:rPr>
              <a:t>思考</a:t>
            </a:r>
            <a:r>
              <a:rPr lang="en-US" altLang="zh-CN" sz="2400" b="1" dirty="0">
                <a:solidFill>
                  <a:srgbClr val="FF0000"/>
                </a:solidFill>
                <a:latin typeface="宋体" panose="02010600030101010101" pitchFamily="2" charset="-122"/>
              </a:rPr>
              <a:t>2</a:t>
            </a:r>
            <a:r>
              <a:rPr lang="zh-CN" altLang="en-US" sz="2400" b="1" dirty="0">
                <a:solidFill>
                  <a:srgbClr val="FF0000"/>
                </a:solidFill>
                <a:latin typeface="宋体" panose="02010600030101010101" pitchFamily="2" charset="-122"/>
              </a:rPr>
              <a:t>：算法复杂度？</a:t>
            </a:r>
            <a:endParaRPr lang="en-US" altLang="zh-CN" sz="2400" b="1" dirty="0">
              <a:solidFill>
                <a:srgbClr val="FF0000"/>
              </a:solidFill>
              <a:latin typeface="宋体" panose="02010600030101010101" pitchFamily="2" charset="-122"/>
            </a:endParaRPr>
          </a:p>
          <a:p>
            <a:pPr eaLnBrk="1" hangingPunct="1">
              <a:spcBef>
                <a:spcPct val="50000"/>
              </a:spcBef>
            </a:pPr>
            <a:r>
              <a:rPr lang="zh-CN" altLang="en-US" sz="2400" b="1" dirty="0">
                <a:solidFill>
                  <a:srgbClr val="FF0000"/>
                </a:solidFill>
                <a:latin typeface="宋体" panose="02010600030101010101" pitchFamily="2" charset="-122"/>
              </a:rPr>
              <a:t>思考</a:t>
            </a:r>
            <a:r>
              <a:rPr lang="en-US" altLang="zh-CN" sz="2400" b="1" dirty="0">
                <a:solidFill>
                  <a:srgbClr val="FF0000"/>
                </a:solidFill>
                <a:latin typeface="宋体" panose="02010600030101010101" pitchFamily="2" charset="-122"/>
              </a:rPr>
              <a:t>3</a:t>
            </a:r>
            <a:r>
              <a:rPr lang="zh-CN" altLang="en-US" sz="2400" b="1" dirty="0">
                <a:solidFill>
                  <a:srgbClr val="FF0000"/>
                </a:solidFill>
                <a:latin typeface="宋体" panose="02010600030101010101" pitchFamily="2" charset="-122"/>
              </a:rPr>
              <a:t>：树各种遍历算法的用途？</a:t>
            </a: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2818" name="Group 4"/>
          <p:cNvGrpSpPr/>
          <p:nvPr/>
        </p:nvGrpSpPr>
        <p:grpSpPr>
          <a:xfrm>
            <a:off x="611188" y="1179513"/>
            <a:ext cx="3106737" cy="3475037"/>
            <a:chOff x="3487" y="1271"/>
            <a:chExt cx="1957" cy="2189"/>
          </a:xfrm>
        </p:grpSpPr>
        <p:sp>
          <p:nvSpPr>
            <p:cNvPr id="162840" name="Line 5"/>
            <p:cNvSpPr/>
            <p:nvPr/>
          </p:nvSpPr>
          <p:spPr>
            <a:xfrm flipH="1">
              <a:off x="4058" y="1508"/>
              <a:ext cx="322" cy="354"/>
            </a:xfrm>
            <a:prstGeom prst="line">
              <a:avLst/>
            </a:prstGeom>
            <a:ln w="38100" cap="flat" cmpd="sng">
              <a:solidFill>
                <a:schemeClr val="tx1"/>
              </a:solidFill>
              <a:prstDash val="solid"/>
              <a:headEnd type="none" w="med" len="med"/>
              <a:tailEnd type="none" w="med" len="med"/>
            </a:ln>
          </p:spPr>
        </p:sp>
        <p:sp>
          <p:nvSpPr>
            <p:cNvPr id="162841" name="Line 6"/>
            <p:cNvSpPr/>
            <p:nvPr/>
          </p:nvSpPr>
          <p:spPr>
            <a:xfrm>
              <a:off x="4615" y="1527"/>
              <a:ext cx="322" cy="354"/>
            </a:xfrm>
            <a:prstGeom prst="line">
              <a:avLst/>
            </a:prstGeom>
            <a:ln w="38100" cap="flat" cmpd="sng">
              <a:solidFill>
                <a:schemeClr val="tx1"/>
              </a:solidFill>
              <a:prstDash val="solid"/>
              <a:headEnd type="none" w="med" len="med"/>
              <a:tailEnd type="none" w="med" len="med"/>
            </a:ln>
          </p:spPr>
        </p:sp>
        <p:sp>
          <p:nvSpPr>
            <p:cNvPr id="162842" name="Line 7"/>
            <p:cNvSpPr/>
            <p:nvPr/>
          </p:nvSpPr>
          <p:spPr>
            <a:xfrm flipH="1">
              <a:off x="3666" y="2082"/>
              <a:ext cx="215" cy="354"/>
            </a:xfrm>
            <a:prstGeom prst="line">
              <a:avLst/>
            </a:prstGeom>
            <a:ln w="38100" cap="flat" cmpd="sng">
              <a:solidFill>
                <a:schemeClr val="tx1"/>
              </a:solidFill>
              <a:prstDash val="solid"/>
              <a:headEnd type="none" w="med" len="med"/>
              <a:tailEnd type="none" w="med" len="med"/>
            </a:ln>
          </p:spPr>
        </p:sp>
        <p:sp>
          <p:nvSpPr>
            <p:cNvPr id="162843" name="Line 8"/>
            <p:cNvSpPr/>
            <p:nvPr/>
          </p:nvSpPr>
          <p:spPr>
            <a:xfrm>
              <a:off x="3675" y="2724"/>
              <a:ext cx="250" cy="382"/>
            </a:xfrm>
            <a:prstGeom prst="line">
              <a:avLst/>
            </a:prstGeom>
            <a:ln w="38100" cap="flat" cmpd="sng">
              <a:solidFill>
                <a:schemeClr val="tx1"/>
              </a:solidFill>
              <a:prstDash val="solid"/>
              <a:headEnd type="none" w="med" len="med"/>
              <a:tailEnd type="none" w="med" len="med"/>
            </a:ln>
          </p:spPr>
        </p:sp>
        <p:sp>
          <p:nvSpPr>
            <p:cNvPr id="162844" name="Line 9"/>
            <p:cNvSpPr/>
            <p:nvPr/>
          </p:nvSpPr>
          <p:spPr>
            <a:xfrm flipH="1">
              <a:off x="4747" y="2127"/>
              <a:ext cx="161" cy="354"/>
            </a:xfrm>
            <a:prstGeom prst="line">
              <a:avLst/>
            </a:prstGeom>
            <a:ln w="38100" cap="flat" cmpd="sng">
              <a:solidFill>
                <a:schemeClr val="tx1"/>
              </a:solidFill>
              <a:prstDash val="solid"/>
              <a:headEnd type="none" w="med" len="med"/>
              <a:tailEnd type="none" w="med" len="med"/>
            </a:ln>
          </p:spPr>
        </p:sp>
        <p:sp>
          <p:nvSpPr>
            <p:cNvPr id="162845" name="Line 10"/>
            <p:cNvSpPr/>
            <p:nvPr/>
          </p:nvSpPr>
          <p:spPr>
            <a:xfrm>
              <a:off x="5089" y="2127"/>
              <a:ext cx="167" cy="390"/>
            </a:xfrm>
            <a:prstGeom prst="line">
              <a:avLst/>
            </a:prstGeom>
            <a:ln w="38100" cap="flat" cmpd="sng">
              <a:solidFill>
                <a:schemeClr val="tx1"/>
              </a:solidFill>
              <a:prstDash val="solid"/>
              <a:headEnd type="none" w="med" len="med"/>
              <a:tailEnd type="none" w="med" len="med"/>
            </a:ln>
          </p:spPr>
        </p:sp>
        <p:sp>
          <p:nvSpPr>
            <p:cNvPr id="162846" name="Oval 11"/>
            <p:cNvSpPr/>
            <p:nvPr/>
          </p:nvSpPr>
          <p:spPr>
            <a:xfrm>
              <a:off x="4358" y="1296"/>
              <a:ext cx="295" cy="295"/>
            </a:xfrm>
            <a:prstGeom prst="ellipse">
              <a:avLst/>
            </a:prstGeom>
            <a:gradFill rotWithShape="1">
              <a:gsLst>
                <a:gs pos="0">
                  <a:schemeClr val="bg1"/>
                </a:gs>
                <a:gs pos="100000">
                  <a:srgbClr val="00B400"/>
                </a:gs>
              </a:gsLst>
              <a:path path="shape">
                <a:fillToRect l="50000" t="50000" r="50000" b="50000"/>
              </a:path>
              <a:tileRect/>
            </a:gradFill>
            <a:ln w="9525">
              <a:noFill/>
            </a:ln>
          </p:spPr>
          <p:txBody>
            <a:bodyPr lIns="0" tIns="36000" rIns="0" bIns="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2847" name="Text Box 12"/>
            <p:cNvSpPr txBox="1"/>
            <p:nvPr/>
          </p:nvSpPr>
          <p:spPr>
            <a:xfrm>
              <a:off x="4390" y="1271"/>
              <a:ext cx="250" cy="386"/>
            </a:xfrm>
            <a:prstGeom prst="rect">
              <a:avLst/>
            </a:prstGeom>
            <a:noFill/>
            <a:ln w="9525">
              <a:noFill/>
            </a:ln>
          </p:spPr>
          <p:txBody>
            <a:bodyPr lIns="0" tIns="36000" rIns="0" bIns="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800" i="1" dirty="0">
                  <a:solidFill>
                    <a:srgbClr val="000000"/>
                  </a:solidFill>
                  <a:latin typeface="Times New Roman" panose="02020603050405020304" pitchFamily="18" charset="0"/>
                </a:rPr>
                <a:t>A</a:t>
              </a:r>
            </a:p>
          </p:txBody>
        </p:sp>
        <p:sp>
          <p:nvSpPr>
            <p:cNvPr id="162848" name="Oval 13"/>
            <p:cNvSpPr/>
            <p:nvPr/>
          </p:nvSpPr>
          <p:spPr>
            <a:xfrm>
              <a:off x="3810" y="1817"/>
              <a:ext cx="295" cy="295"/>
            </a:xfrm>
            <a:prstGeom prst="ellipse">
              <a:avLst/>
            </a:prstGeom>
            <a:gradFill rotWithShape="1">
              <a:gsLst>
                <a:gs pos="0">
                  <a:schemeClr val="bg1"/>
                </a:gs>
                <a:gs pos="100000">
                  <a:srgbClr val="00B400"/>
                </a:gs>
              </a:gsLst>
              <a:path path="shape">
                <a:fillToRect l="50000" t="50000" r="50000" b="50000"/>
              </a:path>
              <a:tileRect/>
            </a:gradFill>
            <a:ln w="9525">
              <a:noFill/>
            </a:ln>
          </p:spPr>
          <p:txBody>
            <a:bodyPr lIns="0" tIns="36000" rIns="0" bIns="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2849" name="Text Box 14"/>
            <p:cNvSpPr txBox="1"/>
            <p:nvPr/>
          </p:nvSpPr>
          <p:spPr>
            <a:xfrm>
              <a:off x="3842" y="1792"/>
              <a:ext cx="250" cy="386"/>
            </a:xfrm>
            <a:prstGeom prst="rect">
              <a:avLst/>
            </a:prstGeom>
            <a:noFill/>
            <a:ln w="9525">
              <a:noFill/>
            </a:ln>
          </p:spPr>
          <p:txBody>
            <a:bodyPr lIns="0" tIns="36000" rIns="0" bIns="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800" i="1" dirty="0">
                  <a:solidFill>
                    <a:srgbClr val="000000"/>
                  </a:solidFill>
                  <a:latin typeface="Times New Roman" panose="02020603050405020304" pitchFamily="18" charset="0"/>
                </a:rPr>
                <a:t>B</a:t>
              </a:r>
            </a:p>
          </p:txBody>
        </p:sp>
        <p:sp>
          <p:nvSpPr>
            <p:cNvPr id="162850" name="Oval 15"/>
            <p:cNvSpPr/>
            <p:nvPr/>
          </p:nvSpPr>
          <p:spPr>
            <a:xfrm>
              <a:off x="4850" y="1855"/>
              <a:ext cx="295" cy="295"/>
            </a:xfrm>
            <a:prstGeom prst="ellipse">
              <a:avLst/>
            </a:prstGeom>
            <a:gradFill rotWithShape="1">
              <a:gsLst>
                <a:gs pos="0">
                  <a:schemeClr val="bg1"/>
                </a:gs>
                <a:gs pos="100000">
                  <a:srgbClr val="00B400"/>
                </a:gs>
              </a:gsLst>
              <a:path path="shape">
                <a:fillToRect l="50000" t="50000" r="50000" b="50000"/>
              </a:path>
              <a:tileRect/>
            </a:gradFill>
            <a:ln w="9525">
              <a:noFill/>
            </a:ln>
          </p:spPr>
          <p:txBody>
            <a:bodyPr lIns="0" tIns="36000" rIns="0" bIns="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2851" name="Text Box 16"/>
            <p:cNvSpPr txBox="1"/>
            <p:nvPr/>
          </p:nvSpPr>
          <p:spPr>
            <a:xfrm>
              <a:off x="4882" y="1830"/>
              <a:ext cx="250" cy="386"/>
            </a:xfrm>
            <a:prstGeom prst="rect">
              <a:avLst/>
            </a:prstGeom>
            <a:noFill/>
            <a:ln w="9525">
              <a:noFill/>
            </a:ln>
          </p:spPr>
          <p:txBody>
            <a:bodyPr lIns="0" tIns="36000" rIns="0" bIns="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800" i="1" dirty="0">
                  <a:solidFill>
                    <a:srgbClr val="000000"/>
                  </a:solidFill>
                  <a:latin typeface="Times New Roman" panose="02020603050405020304" pitchFamily="18" charset="0"/>
                </a:rPr>
                <a:t>C</a:t>
              </a:r>
            </a:p>
          </p:txBody>
        </p:sp>
        <p:sp>
          <p:nvSpPr>
            <p:cNvPr id="162852" name="Oval 17"/>
            <p:cNvSpPr/>
            <p:nvPr/>
          </p:nvSpPr>
          <p:spPr>
            <a:xfrm>
              <a:off x="3487" y="2430"/>
              <a:ext cx="295" cy="295"/>
            </a:xfrm>
            <a:prstGeom prst="ellipse">
              <a:avLst/>
            </a:prstGeom>
            <a:gradFill rotWithShape="1">
              <a:gsLst>
                <a:gs pos="0">
                  <a:schemeClr val="bg1"/>
                </a:gs>
                <a:gs pos="100000">
                  <a:srgbClr val="00B400"/>
                </a:gs>
              </a:gsLst>
              <a:path path="shape">
                <a:fillToRect l="50000" t="50000" r="50000" b="50000"/>
              </a:path>
              <a:tileRect/>
            </a:gradFill>
            <a:ln w="9525">
              <a:noFill/>
            </a:ln>
          </p:spPr>
          <p:txBody>
            <a:bodyPr lIns="0" tIns="36000" rIns="0" bIns="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2853" name="Text Box 18"/>
            <p:cNvSpPr txBox="1"/>
            <p:nvPr/>
          </p:nvSpPr>
          <p:spPr>
            <a:xfrm>
              <a:off x="3519" y="2414"/>
              <a:ext cx="250" cy="386"/>
            </a:xfrm>
            <a:prstGeom prst="rect">
              <a:avLst/>
            </a:prstGeom>
            <a:noFill/>
            <a:ln w="9525">
              <a:noFill/>
            </a:ln>
          </p:spPr>
          <p:txBody>
            <a:bodyPr lIns="0" tIns="36000" rIns="0" bIns="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800" i="1" dirty="0">
                  <a:solidFill>
                    <a:srgbClr val="000000"/>
                  </a:solidFill>
                  <a:latin typeface="Times New Roman" panose="02020603050405020304" pitchFamily="18" charset="0"/>
                </a:rPr>
                <a:t>D</a:t>
              </a:r>
            </a:p>
          </p:txBody>
        </p:sp>
        <p:sp>
          <p:nvSpPr>
            <p:cNvPr id="162854" name="Oval 19"/>
            <p:cNvSpPr/>
            <p:nvPr/>
          </p:nvSpPr>
          <p:spPr>
            <a:xfrm>
              <a:off x="4601" y="2477"/>
              <a:ext cx="295" cy="295"/>
            </a:xfrm>
            <a:prstGeom prst="ellipse">
              <a:avLst/>
            </a:prstGeom>
            <a:gradFill rotWithShape="1">
              <a:gsLst>
                <a:gs pos="0">
                  <a:schemeClr val="bg1"/>
                </a:gs>
                <a:gs pos="100000">
                  <a:srgbClr val="00B400"/>
                </a:gs>
              </a:gsLst>
              <a:path path="shape">
                <a:fillToRect l="50000" t="50000" r="50000" b="50000"/>
              </a:path>
              <a:tileRect/>
            </a:gradFill>
            <a:ln w="9525">
              <a:noFill/>
            </a:ln>
          </p:spPr>
          <p:txBody>
            <a:bodyPr lIns="0" tIns="36000" rIns="0" bIns="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2855" name="Text Box 20"/>
            <p:cNvSpPr txBox="1"/>
            <p:nvPr/>
          </p:nvSpPr>
          <p:spPr>
            <a:xfrm>
              <a:off x="4633" y="2452"/>
              <a:ext cx="250" cy="386"/>
            </a:xfrm>
            <a:prstGeom prst="rect">
              <a:avLst/>
            </a:prstGeom>
            <a:noFill/>
            <a:ln w="9525">
              <a:noFill/>
            </a:ln>
          </p:spPr>
          <p:txBody>
            <a:bodyPr lIns="0" tIns="36000" rIns="0" bIns="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800" i="1" dirty="0">
                  <a:solidFill>
                    <a:srgbClr val="000000"/>
                  </a:solidFill>
                  <a:latin typeface="Times New Roman" panose="02020603050405020304" pitchFamily="18" charset="0"/>
                </a:rPr>
                <a:t>E</a:t>
              </a:r>
            </a:p>
          </p:txBody>
        </p:sp>
        <p:sp>
          <p:nvSpPr>
            <p:cNvPr id="162856" name="Oval 21"/>
            <p:cNvSpPr/>
            <p:nvPr/>
          </p:nvSpPr>
          <p:spPr>
            <a:xfrm>
              <a:off x="5149" y="2504"/>
              <a:ext cx="295" cy="295"/>
            </a:xfrm>
            <a:prstGeom prst="ellipse">
              <a:avLst/>
            </a:prstGeom>
            <a:gradFill rotWithShape="1">
              <a:gsLst>
                <a:gs pos="0">
                  <a:schemeClr val="bg1"/>
                </a:gs>
                <a:gs pos="100000">
                  <a:srgbClr val="00B400"/>
                </a:gs>
              </a:gsLst>
              <a:path path="shape">
                <a:fillToRect l="50000" t="50000" r="50000" b="50000"/>
              </a:path>
              <a:tileRect/>
            </a:gradFill>
            <a:ln w="9525">
              <a:noFill/>
            </a:ln>
          </p:spPr>
          <p:txBody>
            <a:bodyPr lIns="0" tIns="36000" rIns="0" bIns="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2857" name="Text Box 22"/>
            <p:cNvSpPr txBox="1"/>
            <p:nvPr/>
          </p:nvSpPr>
          <p:spPr>
            <a:xfrm>
              <a:off x="5181" y="2479"/>
              <a:ext cx="250" cy="386"/>
            </a:xfrm>
            <a:prstGeom prst="rect">
              <a:avLst/>
            </a:prstGeom>
            <a:noFill/>
            <a:ln w="9525">
              <a:noFill/>
            </a:ln>
          </p:spPr>
          <p:txBody>
            <a:bodyPr lIns="0" tIns="36000" rIns="0" bIns="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800" i="1" dirty="0">
                  <a:solidFill>
                    <a:srgbClr val="000000"/>
                  </a:solidFill>
                  <a:latin typeface="Times New Roman" panose="02020603050405020304" pitchFamily="18" charset="0"/>
                </a:rPr>
                <a:t>F</a:t>
              </a:r>
            </a:p>
          </p:txBody>
        </p:sp>
        <p:sp>
          <p:nvSpPr>
            <p:cNvPr id="162858" name="Oval 23"/>
            <p:cNvSpPr/>
            <p:nvPr/>
          </p:nvSpPr>
          <p:spPr>
            <a:xfrm>
              <a:off x="3830" y="3099"/>
              <a:ext cx="295" cy="295"/>
            </a:xfrm>
            <a:prstGeom prst="ellipse">
              <a:avLst/>
            </a:prstGeom>
            <a:gradFill rotWithShape="1">
              <a:gsLst>
                <a:gs pos="0">
                  <a:schemeClr val="bg1"/>
                </a:gs>
                <a:gs pos="100000">
                  <a:srgbClr val="00B400"/>
                </a:gs>
              </a:gsLst>
              <a:path path="shape">
                <a:fillToRect l="50000" t="50000" r="50000" b="50000"/>
              </a:path>
              <a:tileRect/>
            </a:gradFill>
            <a:ln w="9525">
              <a:noFill/>
            </a:ln>
          </p:spPr>
          <p:txBody>
            <a:bodyPr lIns="0" tIns="36000" rIns="0" bIns="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2859" name="Text Box 24"/>
            <p:cNvSpPr txBox="1"/>
            <p:nvPr/>
          </p:nvSpPr>
          <p:spPr>
            <a:xfrm>
              <a:off x="3862" y="3074"/>
              <a:ext cx="250" cy="386"/>
            </a:xfrm>
            <a:prstGeom prst="rect">
              <a:avLst/>
            </a:prstGeom>
            <a:noFill/>
            <a:ln w="9525">
              <a:noFill/>
            </a:ln>
          </p:spPr>
          <p:txBody>
            <a:bodyPr lIns="0" tIns="36000" rIns="0" bIns="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800" i="1" dirty="0">
                  <a:solidFill>
                    <a:srgbClr val="000000"/>
                  </a:solidFill>
                  <a:latin typeface="Times New Roman" panose="02020603050405020304" pitchFamily="18" charset="0"/>
                </a:rPr>
                <a:t>G</a:t>
              </a:r>
            </a:p>
          </p:txBody>
        </p:sp>
      </p:grpSp>
      <p:sp>
        <p:nvSpPr>
          <p:cNvPr id="162819" name="TextBox 37"/>
          <p:cNvSpPr txBox="1"/>
          <p:nvPr/>
        </p:nvSpPr>
        <p:spPr>
          <a:xfrm>
            <a:off x="3581400" y="684213"/>
            <a:ext cx="3511550" cy="1076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3200" b="0" dirty="0">
                <a:solidFill>
                  <a:srgbClr val="000000"/>
                </a:solidFill>
              </a:rPr>
              <a:t>中序遍历结果：</a:t>
            </a:r>
            <a:r>
              <a:rPr lang="en-US" altLang="zh-CN" sz="3200" b="0" dirty="0">
                <a:solidFill>
                  <a:srgbClr val="000000"/>
                </a:solidFill>
              </a:rPr>
              <a:t>DGBAECF</a:t>
            </a:r>
            <a:endParaRPr lang="zh-CN" altLang="en-US" sz="3200" b="0" dirty="0">
              <a:solidFill>
                <a:srgbClr val="000000"/>
              </a:solidFill>
            </a:endParaRPr>
          </a:p>
        </p:txBody>
      </p:sp>
      <p:sp>
        <p:nvSpPr>
          <p:cNvPr id="39" name="矩形 38"/>
          <p:cNvSpPr/>
          <p:nvPr/>
        </p:nvSpPr>
        <p:spPr>
          <a:xfrm>
            <a:off x="611188" y="4554538"/>
            <a:ext cx="3286125"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4000" dirty="0">
                <a:solidFill>
                  <a:srgbClr val="000000"/>
                </a:solidFill>
                <a:latin typeface="楷体_GB2312" pitchFamily="49" charset="-122"/>
                <a:ea typeface="楷体_GB2312" pitchFamily="49" charset="-122"/>
              </a:rPr>
              <a:t>非线性结构</a:t>
            </a:r>
            <a:endParaRPr lang="zh-CN" altLang="en-US" sz="4000" b="0" dirty="0">
              <a:solidFill>
                <a:srgbClr val="000000"/>
              </a:solidFill>
            </a:endParaRPr>
          </a:p>
        </p:txBody>
      </p:sp>
      <p:sp>
        <p:nvSpPr>
          <p:cNvPr id="40" name="矩形 39"/>
          <p:cNvSpPr/>
          <p:nvPr/>
        </p:nvSpPr>
        <p:spPr>
          <a:xfrm>
            <a:off x="6281738" y="1089025"/>
            <a:ext cx="2339975"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3600" dirty="0">
                <a:solidFill>
                  <a:srgbClr val="FF0000"/>
                </a:solidFill>
                <a:latin typeface="楷体_GB2312" pitchFamily="49" charset="-122"/>
                <a:ea typeface="楷体_GB2312" pitchFamily="49" charset="-122"/>
              </a:rPr>
              <a:t>线性结构</a:t>
            </a:r>
            <a:endParaRPr lang="zh-CN" altLang="en-US" sz="3600" b="0" dirty="0">
              <a:solidFill>
                <a:srgbClr val="FF0000"/>
              </a:solidFill>
            </a:endParaRPr>
          </a:p>
        </p:txBody>
      </p:sp>
      <p:cxnSp>
        <p:nvCxnSpPr>
          <p:cNvPr id="42" name="直接连接符 41"/>
          <p:cNvCxnSpPr/>
          <p:nvPr/>
        </p:nvCxnSpPr>
        <p:spPr>
          <a:xfrm>
            <a:off x="5697538" y="1449388"/>
            <a:ext cx="63023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3806825" y="1808163"/>
            <a:ext cx="4545013" cy="8318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400" dirty="0">
                <a:solidFill>
                  <a:srgbClr val="000000"/>
                </a:solidFill>
                <a:latin typeface="楷体_GB2312" pitchFamily="49" charset="-122"/>
                <a:ea typeface="楷体_GB2312" pitchFamily="49" charset="-122"/>
              </a:rPr>
              <a:t>如何获得这种</a:t>
            </a:r>
            <a:r>
              <a:rPr lang="zh-CN" altLang="en-US" sz="2400" dirty="0">
                <a:solidFill>
                  <a:srgbClr val="000000"/>
                </a:solidFill>
                <a:ea typeface="楷体_GB2312" pitchFamily="49" charset="-122"/>
              </a:rPr>
              <a:t>“</a:t>
            </a:r>
            <a:r>
              <a:rPr lang="zh-CN" altLang="en-US" sz="2400" dirty="0">
                <a:solidFill>
                  <a:srgbClr val="000000"/>
                </a:solidFill>
                <a:latin typeface="楷体_GB2312" pitchFamily="49" charset="-122"/>
                <a:ea typeface="楷体_GB2312" pitchFamily="49" charset="-122"/>
              </a:rPr>
              <a:t>直接前驱</a:t>
            </a:r>
            <a:r>
              <a:rPr lang="zh-CN" altLang="en-US" sz="2400" dirty="0">
                <a:solidFill>
                  <a:srgbClr val="000000"/>
                </a:solidFill>
                <a:ea typeface="楷体_GB2312" pitchFamily="49" charset="-122"/>
              </a:rPr>
              <a:t>”</a:t>
            </a:r>
            <a:r>
              <a:rPr lang="zh-CN" altLang="en-US" sz="2400" dirty="0">
                <a:solidFill>
                  <a:srgbClr val="000000"/>
                </a:solidFill>
                <a:latin typeface="楷体_GB2312" pitchFamily="49" charset="-122"/>
                <a:ea typeface="楷体_GB2312" pitchFamily="49" charset="-122"/>
              </a:rPr>
              <a:t>或</a:t>
            </a:r>
            <a:r>
              <a:rPr lang="zh-CN" altLang="en-US" sz="2400" dirty="0">
                <a:solidFill>
                  <a:srgbClr val="000000"/>
                </a:solidFill>
                <a:ea typeface="楷体_GB2312" pitchFamily="49" charset="-122"/>
              </a:rPr>
              <a:t>“</a:t>
            </a:r>
            <a:r>
              <a:rPr lang="zh-CN" altLang="en-US" sz="2400" dirty="0">
                <a:solidFill>
                  <a:srgbClr val="000000"/>
                </a:solidFill>
                <a:latin typeface="楷体_GB2312" pitchFamily="49" charset="-122"/>
                <a:ea typeface="楷体_GB2312" pitchFamily="49" charset="-122"/>
              </a:rPr>
              <a:t>直接后继</a:t>
            </a:r>
            <a:r>
              <a:rPr lang="zh-CN" altLang="en-US" sz="2400" dirty="0">
                <a:solidFill>
                  <a:srgbClr val="000000"/>
                </a:solidFill>
                <a:ea typeface="楷体_GB2312" pitchFamily="49" charset="-122"/>
              </a:rPr>
              <a:t>”</a:t>
            </a:r>
            <a:r>
              <a:rPr lang="zh-CN" altLang="en-US" sz="2400" dirty="0">
                <a:solidFill>
                  <a:srgbClr val="000000"/>
                </a:solidFill>
                <a:latin typeface="楷体_GB2312" pitchFamily="49" charset="-122"/>
                <a:ea typeface="楷体_GB2312" pitchFamily="49" charset="-122"/>
              </a:rPr>
              <a:t>？</a:t>
            </a:r>
          </a:p>
        </p:txBody>
      </p:sp>
      <p:sp>
        <p:nvSpPr>
          <p:cNvPr id="44" name="Text Box 3"/>
          <p:cNvSpPr txBox="1">
            <a:spLocks noChangeArrowheads="1"/>
          </p:cNvSpPr>
          <p:nvPr/>
        </p:nvSpPr>
        <p:spPr bwMode="auto">
          <a:xfrm>
            <a:off x="0" y="0"/>
            <a:ext cx="9144000" cy="1225550"/>
          </a:xfrm>
          <a:prstGeom prst="rect">
            <a:avLst/>
          </a:prstGeom>
          <a:noFill/>
          <a:ln w="9525">
            <a:noFill/>
            <a:miter lim="800000"/>
          </a:ln>
          <a:effectLst/>
        </p:spPr>
        <p:txBody>
          <a:bodyPr>
            <a:spAutoFit/>
          </a:bodyPr>
          <a:lstStyle/>
          <a:p>
            <a:pPr marL="457200" marR="0" indent="-457200" defTabSz="914400" eaLnBrk="1" hangingPunct="1">
              <a:spcBef>
                <a:spcPct val="50000"/>
              </a:spcBef>
              <a:buClrTx/>
              <a:buSzTx/>
              <a:buFontTx/>
              <a:buNone/>
              <a:defRPr/>
            </a:pPr>
            <a:r>
              <a:rPr kumimoji="0" lang="en-US" altLang="zh-CN" sz="3600" b="1" kern="1200" cap="none" spc="0" normalizeH="0" baseline="0" noProof="0" dirty="0">
                <a:solidFill>
                  <a:srgbClr val="00808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6.5.1  </a:t>
            </a:r>
            <a:r>
              <a:rPr kumimoji="0" lang="zh-CN" altLang="en-US" sz="3600" b="1" kern="1200" cap="none" spc="0" normalizeH="0" baseline="0" noProof="0" dirty="0">
                <a:solidFill>
                  <a:srgbClr val="00808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线索</a:t>
            </a:r>
            <a:r>
              <a:rPr kumimoji="0" lang="en-US" altLang="zh-CN" sz="3600" b="1" kern="1200" cap="none" spc="0" normalizeH="0" baseline="0" noProof="0" dirty="0">
                <a:solidFill>
                  <a:srgbClr val="00808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t>
            </a:r>
            <a:r>
              <a:rPr kumimoji="0" lang="zh-CN" altLang="en-US" sz="3600" b="1" kern="1200" cap="none" spc="0" normalizeH="0" baseline="0" noProof="0" dirty="0">
                <a:solidFill>
                  <a:srgbClr val="00808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穿索</a:t>
            </a:r>
            <a:r>
              <a:rPr kumimoji="0" lang="en-US" altLang="zh-CN" sz="3600" b="1" kern="1200" cap="none" spc="0" normalizeH="0" baseline="0" noProof="0" dirty="0">
                <a:solidFill>
                  <a:srgbClr val="00808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t>
            </a:r>
            <a:r>
              <a:rPr kumimoji="0" lang="zh-CN" altLang="en-US" sz="3600" b="1" kern="1200" cap="none" spc="0" normalizeH="0" baseline="0" noProof="0" dirty="0">
                <a:solidFill>
                  <a:srgbClr val="00808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二叉树的定义</a:t>
            </a:r>
            <a:endParaRPr kumimoji="0" lang="zh-CN" altLang="en-US" sz="3200" b="1" kern="1200" cap="none" spc="0" normalizeH="0" baseline="0" noProof="0" dirty="0">
              <a:solidFill>
                <a:srgbClr val="00808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a:p>
            <a:pPr marL="457200" marR="0" indent="-457200" defTabSz="914400" eaLnBrk="1" hangingPunct="1">
              <a:spcBef>
                <a:spcPct val="20000"/>
              </a:spcBef>
              <a:buClrTx/>
              <a:buSzTx/>
              <a:buFontTx/>
              <a:buNone/>
              <a:defRPr/>
            </a:pPr>
            <a:r>
              <a:rPr kumimoji="0" lang="en-US" altLang="zh-CN"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1.  </a:t>
            </a:r>
            <a:r>
              <a:rPr kumimoji="0" lang="zh-CN" altLang="en-US"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引入</a:t>
            </a:r>
          </a:p>
        </p:txBody>
      </p:sp>
      <p:sp>
        <p:nvSpPr>
          <p:cNvPr id="45" name="Rectangle 2"/>
          <p:cNvSpPr/>
          <p:nvPr/>
        </p:nvSpPr>
        <p:spPr>
          <a:xfrm>
            <a:off x="3311525" y="3743325"/>
            <a:ext cx="537210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400" dirty="0">
                <a:solidFill>
                  <a:srgbClr val="000000"/>
                </a:solidFill>
                <a:latin typeface="Times New Roman" panose="02020603050405020304" pitchFamily="18" charset="0"/>
                <a:ea typeface="楷体_GB2312" pitchFamily="49" charset="-122"/>
              </a:rPr>
              <a:t>①  </a:t>
            </a:r>
            <a:r>
              <a:rPr lang="zh-CN" altLang="en-US" sz="2400" dirty="0">
                <a:solidFill>
                  <a:srgbClr val="000000"/>
                </a:solidFill>
                <a:latin typeface="Times New Roman" panose="02020603050405020304" pitchFamily="18" charset="0"/>
                <a:ea typeface="楷体_GB2312" pitchFamily="49" charset="-122"/>
              </a:rPr>
              <a:t>每个结点增加两个域：</a:t>
            </a:r>
            <a:r>
              <a:rPr lang="en-US" altLang="zh-CN" sz="2400" dirty="0">
                <a:solidFill>
                  <a:srgbClr val="000000"/>
                </a:solidFill>
                <a:latin typeface="Times New Roman" panose="02020603050405020304" pitchFamily="18" charset="0"/>
                <a:ea typeface="楷体_GB2312" pitchFamily="49" charset="-122"/>
              </a:rPr>
              <a:t>fwd</a:t>
            </a:r>
            <a:r>
              <a:rPr lang="zh-CN" altLang="en-US" sz="2400" dirty="0">
                <a:solidFill>
                  <a:srgbClr val="000000"/>
                </a:solidFill>
                <a:latin typeface="Times New Roman" panose="02020603050405020304" pitchFamily="18" charset="0"/>
                <a:ea typeface="楷体_GB2312" pitchFamily="49" charset="-122"/>
              </a:rPr>
              <a:t>和</a:t>
            </a:r>
            <a:r>
              <a:rPr lang="en-US" altLang="zh-CN" sz="2400" dirty="0">
                <a:solidFill>
                  <a:srgbClr val="000000"/>
                </a:solidFill>
                <a:latin typeface="Times New Roman" panose="02020603050405020304" pitchFamily="18" charset="0"/>
                <a:ea typeface="楷体_GB2312" pitchFamily="49" charset="-122"/>
              </a:rPr>
              <a:t>bwd</a:t>
            </a:r>
            <a:r>
              <a:rPr lang="zh-CN" altLang="en-US" sz="2400" dirty="0">
                <a:solidFill>
                  <a:srgbClr val="000000"/>
                </a:solidFill>
                <a:latin typeface="Times New Roman" panose="02020603050405020304" pitchFamily="18" charset="0"/>
                <a:ea typeface="楷体_GB2312" pitchFamily="49" charset="-122"/>
              </a:rPr>
              <a:t>；</a:t>
            </a:r>
          </a:p>
        </p:txBody>
      </p:sp>
      <p:grpSp>
        <p:nvGrpSpPr>
          <p:cNvPr id="3" name="Group 5"/>
          <p:cNvGrpSpPr/>
          <p:nvPr/>
        </p:nvGrpSpPr>
        <p:grpSpPr>
          <a:xfrm>
            <a:off x="3844925" y="4276725"/>
            <a:ext cx="3886200" cy="633413"/>
            <a:chOff x="624" y="1296"/>
            <a:chExt cx="2448" cy="399"/>
          </a:xfrm>
        </p:grpSpPr>
        <p:sp>
          <p:nvSpPr>
            <p:cNvPr id="162830" name="Rectangle 6"/>
            <p:cNvSpPr/>
            <p:nvPr/>
          </p:nvSpPr>
          <p:spPr>
            <a:xfrm>
              <a:off x="624" y="1303"/>
              <a:ext cx="2448" cy="389"/>
            </a:xfrm>
            <a:prstGeom prst="rect">
              <a:avLst/>
            </a:prstGeom>
            <a:solidFill>
              <a:srgbClr val="CCFFCC"/>
            </a:solidFill>
            <a:ln w="12700" cap="flat" cmpd="sng">
              <a:solidFill>
                <a:schemeClr val="accent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2831" name="Rectangle 7"/>
            <p:cNvSpPr/>
            <p:nvPr/>
          </p:nvSpPr>
          <p:spPr>
            <a:xfrm>
              <a:off x="1536" y="1344"/>
              <a:ext cx="480" cy="288"/>
            </a:xfrm>
            <a:prstGeom prst="rect">
              <a:avLst/>
            </a:prstGeom>
            <a:solidFill>
              <a:srgbClr val="CCFFCC"/>
            </a:solid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2400" dirty="0">
                  <a:solidFill>
                    <a:srgbClr val="0000FF"/>
                  </a:solidFill>
                  <a:latin typeface="Times New Roman" panose="02020603050405020304" pitchFamily="18" charset="0"/>
                  <a:ea typeface="PMingLiU" pitchFamily="18" charset="-120"/>
                </a:rPr>
                <a:t>data</a:t>
              </a:r>
            </a:p>
          </p:txBody>
        </p:sp>
        <p:sp>
          <p:nvSpPr>
            <p:cNvPr id="162832" name="Rectangle 8"/>
            <p:cNvSpPr/>
            <p:nvPr/>
          </p:nvSpPr>
          <p:spPr>
            <a:xfrm>
              <a:off x="1056" y="1344"/>
              <a:ext cx="576" cy="288"/>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2400" dirty="0">
                  <a:solidFill>
                    <a:srgbClr val="0000FF"/>
                  </a:solidFill>
                  <a:latin typeface="Times New Roman" panose="02020603050405020304" pitchFamily="18" charset="0"/>
                  <a:ea typeface="PMingLiU" pitchFamily="18" charset="-120"/>
                </a:rPr>
                <a:t>lchild</a:t>
              </a:r>
            </a:p>
          </p:txBody>
        </p:sp>
        <p:sp>
          <p:nvSpPr>
            <p:cNvPr id="162833" name="Rectangle 9"/>
            <p:cNvSpPr/>
            <p:nvPr/>
          </p:nvSpPr>
          <p:spPr>
            <a:xfrm>
              <a:off x="1968" y="1344"/>
              <a:ext cx="606" cy="288"/>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2400" dirty="0">
                  <a:solidFill>
                    <a:srgbClr val="0000FF"/>
                  </a:solidFill>
                  <a:latin typeface="Times New Roman" panose="02020603050405020304" pitchFamily="18" charset="0"/>
                  <a:ea typeface="PMingLiU" pitchFamily="18" charset="-120"/>
                </a:rPr>
                <a:t>rchild</a:t>
              </a:r>
            </a:p>
          </p:txBody>
        </p:sp>
        <p:sp>
          <p:nvSpPr>
            <p:cNvPr id="162834" name="Rectangle 10"/>
            <p:cNvSpPr/>
            <p:nvPr/>
          </p:nvSpPr>
          <p:spPr>
            <a:xfrm>
              <a:off x="624" y="1344"/>
              <a:ext cx="432" cy="288"/>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2400" dirty="0">
                  <a:solidFill>
                    <a:srgbClr val="9900FF"/>
                  </a:solidFill>
                  <a:latin typeface="Times New Roman" panose="02020603050405020304" pitchFamily="18" charset="0"/>
                  <a:ea typeface="PMingLiU" pitchFamily="18" charset="-120"/>
                </a:rPr>
                <a:t>fwd</a:t>
              </a:r>
            </a:p>
          </p:txBody>
        </p:sp>
        <p:sp>
          <p:nvSpPr>
            <p:cNvPr id="162835" name="Rectangle 11"/>
            <p:cNvSpPr/>
            <p:nvPr/>
          </p:nvSpPr>
          <p:spPr>
            <a:xfrm>
              <a:off x="2592" y="1344"/>
              <a:ext cx="480" cy="288"/>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2400" dirty="0">
                  <a:solidFill>
                    <a:srgbClr val="9900FF"/>
                  </a:solidFill>
                  <a:latin typeface="Times New Roman" panose="02020603050405020304" pitchFamily="18" charset="0"/>
                  <a:ea typeface="PMingLiU" pitchFamily="18" charset="-120"/>
                </a:rPr>
                <a:t>bwd</a:t>
              </a:r>
            </a:p>
          </p:txBody>
        </p:sp>
        <p:sp>
          <p:nvSpPr>
            <p:cNvPr id="162836" name="Line 12"/>
            <p:cNvSpPr/>
            <p:nvPr/>
          </p:nvSpPr>
          <p:spPr>
            <a:xfrm>
              <a:off x="1584" y="1308"/>
              <a:ext cx="0" cy="387"/>
            </a:xfrm>
            <a:prstGeom prst="line">
              <a:avLst/>
            </a:prstGeom>
            <a:ln w="12700" cap="flat" cmpd="sng">
              <a:solidFill>
                <a:schemeClr val="accent1"/>
              </a:solidFill>
              <a:prstDash val="solid"/>
              <a:headEnd type="none" w="sm" len="sm"/>
              <a:tailEnd type="none" w="sm" len="sm"/>
            </a:ln>
          </p:spPr>
        </p:sp>
        <p:sp>
          <p:nvSpPr>
            <p:cNvPr id="162837" name="Line 13"/>
            <p:cNvSpPr/>
            <p:nvPr/>
          </p:nvSpPr>
          <p:spPr>
            <a:xfrm>
              <a:off x="1968" y="1308"/>
              <a:ext cx="0" cy="379"/>
            </a:xfrm>
            <a:prstGeom prst="line">
              <a:avLst/>
            </a:prstGeom>
            <a:ln w="12700" cap="flat" cmpd="sng">
              <a:solidFill>
                <a:schemeClr val="accent1"/>
              </a:solidFill>
              <a:prstDash val="solid"/>
              <a:headEnd type="none" w="sm" len="sm"/>
              <a:tailEnd type="none" w="sm" len="sm"/>
            </a:ln>
          </p:spPr>
        </p:sp>
        <p:sp>
          <p:nvSpPr>
            <p:cNvPr id="162838" name="Line 14"/>
            <p:cNvSpPr/>
            <p:nvPr/>
          </p:nvSpPr>
          <p:spPr>
            <a:xfrm>
              <a:off x="1056" y="1296"/>
              <a:ext cx="0" cy="387"/>
            </a:xfrm>
            <a:prstGeom prst="line">
              <a:avLst/>
            </a:prstGeom>
            <a:ln w="12700" cap="flat" cmpd="sng">
              <a:solidFill>
                <a:schemeClr val="accent1"/>
              </a:solidFill>
              <a:prstDash val="solid"/>
              <a:headEnd type="none" w="sm" len="sm"/>
              <a:tailEnd type="none" w="sm" len="sm"/>
            </a:ln>
          </p:spPr>
        </p:sp>
        <p:sp>
          <p:nvSpPr>
            <p:cNvPr id="162839" name="Line 15"/>
            <p:cNvSpPr/>
            <p:nvPr/>
          </p:nvSpPr>
          <p:spPr>
            <a:xfrm>
              <a:off x="2544" y="1296"/>
              <a:ext cx="0" cy="384"/>
            </a:xfrm>
            <a:prstGeom prst="line">
              <a:avLst/>
            </a:prstGeom>
            <a:ln w="12700" cap="flat" cmpd="sng">
              <a:solidFill>
                <a:schemeClr val="accent1"/>
              </a:solidFill>
              <a:prstDash val="solid"/>
              <a:headEnd type="none" w="sm" len="sm"/>
              <a:tailEnd type="none" w="sm" len="sm"/>
            </a:ln>
          </p:spPr>
        </p:sp>
      </p:grpSp>
      <p:sp>
        <p:nvSpPr>
          <p:cNvPr id="57" name="AutoShape 3"/>
          <p:cNvSpPr/>
          <p:nvPr/>
        </p:nvSpPr>
        <p:spPr>
          <a:xfrm flipH="1">
            <a:off x="3762375" y="6219825"/>
            <a:ext cx="1752600" cy="381000"/>
          </a:xfrm>
          <a:prstGeom prst="wedgeRoundRectCallout">
            <a:avLst>
              <a:gd name="adj1" fmla="val 28894"/>
              <a:gd name="adj2" fmla="val -409583"/>
              <a:gd name="adj3" fmla="val 16667"/>
            </a:avLst>
          </a:prstGeom>
          <a:noFill/>
          <a:ln w="9525" cap="flat" cmpd="sng">
            <a:solidFill>
              <a:srgbClr val="FF66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800" dirty="0">
                <a:solidFill>
                  <a:srgbClr val="000000"/>
                </a:solidFill>
                <a:latin typeface="Times New Roman" panose="02020603050405020304" pitchFamily="18" charset="0"/>
              </a:rPr>
              <a:t>存放前驱指针</a:t>
            </a:r>
          </a:p>
        </p:txBody>
      </p:sp>
      <p:sp>
        <p:nvSpPr>
          <p:cNvPr id="58" name="AutoShape 19"/>
          <p:cNvSpPr/>
          <p:nvPr/>
        </p:nvSpPr>
        <p:spPr>
          <a:xfrm>
            <a:off x="6911975" y="6219825"/>
            <a:ext cx="1828800" cy="381000"/>
          </a:xfrm>
          <a:prstGeom prst="wedgeRoundRectCallout">
            <a:avLst>
              <a:gd name="adj1" fmla="val -34810"/>
              <a:gd name="adj2" fmla="val -420417"/>
              <a:gd name="adj3" fmla="val 16667"/>
            </a:avLst>
          </a:prstGeom>
          <a:noFill/>
          <a:ln w="9525" cap="flat" cmpd="sng">
            <a:solidFill>
              <a:srgbClr val="FF66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zh-CN" altLang="en-US" sz="1800" dirty="0">
                <a:solidFill>
                  <a:srgbClr val="000000"/>
                </a:solidFill>
                <a:latin typeface="Times New Roman" panose="02020603050405020304" pitchFamily="18" charset="0"/>
              </a:rPr>
              <a:t>存放后继指针</a:t>
            </a:r>
          </a:p>
        </p:txBody>
      </p:sp>
      <p:sp>
        <p:nvSpPr>
          <p:cNvPr id="60430" name="矩形 62"/>
          <p:cNvSpPr/>
          <p:nvPr/>
        </p:nvSpPr>
        <p:spPr>
          <a:xfrm>
            <a:off x="3806825" y="2754313"/>
            <a:ext cx="5067300" cy="8302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1" indent="0" eaLnBrk="1" hangingPunct="1">
              <a:spcBef>
                <a:spcPct val="50000"/>
              </a:spcBef>
              <a:buClrTx/>
              <a:buSzPct val="100000"/>
              <a:buNone/>
            </a:pPr>
            <a:r>
              <a:rPr lang="zh-CN" altLang="en-US" sz="2400" b="0" dirty="0">
                <a:solidFill>
                  <a:srgbClr val="FF0000"/>
                </a:solidFill>
                <a:latin typeface="方正姚体" panose="02010601030101010101" pitchFamily="2" charset="-122"/>
                <a:ea typeface="方正姚体" panose="02010601030101010101" pitchFamily="2" charset="-122"/>
              </a:rPr>
              <a:t>思考：不再增加线性结构，利用原有二叉链结构有无可能？</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par>
                                <p:cTn id="8" presetID="9"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dissolve">
                                      <p:cBhvr>
                                        <p:cTn id="10" dur="500"/>
                                        <p:tgtEl>
                                          <p:spTgt spid="4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dissolv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grpId="0" nodeType="clickEffect">
                                  <p:stCondLst>
                                    <p:cond delay="0"/>
                                  </p:stCondLst>
                                  <p:iterate type="lt">
                                    <p:tmPct val="50000"/>
                                  </p:iterate>
                                  <p:childTnLst>
                                    <p:set>
                                      <p:cBhvr>
                                        <p:cTn id="17" dur="1" fill="hold">
                                          <p:stCondLst>
                                            <p:cond delay="0"/>
                                          </p:stCondLst>
                                        </p:cTn>
                                        <p:tgtEl>
                                          <p:spTgt spid="43"/>
                                        </p:tgtEl>
                                        <p:attrNameLst>
                                          <p:attrName>style.visibility</p:attrName>
                                        </p:attrNameLst>
                                      </p:cBhvr>
                                      <p:to>
                                        <p:strVal val="visible"/>
                                      </p:to>
                                    </p:set>
                                    <p:anim calcmode="discrete" valueType="clr">
                                      <p:cBhvr override="childStyle">
                                        <p:cTn id="18" dur="80"/>
                                        <p:tgtEl>
                                          <p:spTgt spid="43"/>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43"/>
                                        </p:tgtEl>
                                        <p:attrNameLst>
                                          <p:attrName>fillcolor</p:attrName>
                                        </p:attrNameLst>
                                      </p:cBhvr>
                                      <p:tavLst>
                                        <p:tav tm="0">
                                          <p:val>
                                            <p:clrVal>
                                              <a:schemeClr val="accent2"/>
                                            </p:clrVal>
                                          </p:val>
                                        </p:tav>
                                        <p:tav tm="50000">
                                          <p:val>
                                            <p:clrVal>
                                              <a:schemeClr val="hlink"/>
                                            </p:clrVal>
                                          </p:val>
                                        </p:tav>
                                      </p:tavLst>
                                    </p:anim>
                                    <p:set>
                                      <p:cBhvr>
                                        <p:cTn id="20" dur="80"/>
                                        <p:tgtEl>
                                          <p:spTgt spid="43"/>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
                                            <p:txEl>
                                              <p:pRg st="0" end="0"/>
                                            </p:txEl>
                                          </p:spTgt>
                                        </p:tgtEl>
                                        <p:attrNameLst>
                                          <p:attrName>style.visibility</p:attrName>
                                        </p:attrNameLst>
                                      </p:cBhvr>
                                      <p:to>
                                        <p:strVal val="visible"/>
                                      </p:to>
                                    </p:set>
                                    <p:anim calcmode="lin" valueType="num">
                                      <p:cBhvr additive="base">
                                        <p:cTn id="25" dur="500" fill="hold"/>
                                        <p:tgtEl>
                                          <p:spTgt spid="44">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4">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4">
                                            <p:txEl>
                                              <p:pRg st="1" end="1"/>
                                            </p:txEl>
                                          </p:spTgt>
                                        </p:tgtEl>
                                        <p:attrNameLst>
                                          <p:attrName>style.visibility</p:attrName>
                                        </p:attrNameLst>
                                      </p:cBhvr>
                                      <p:to>
                                        <p:strVal val="visible"/>
                                      </p:to>
                                    </p:set>
                                    <p:anim calcmode="lin" valueType="num">
                                      <p:cBhvr additive="base">
                                        <p:cTn id="29" dur="500" fill="hold"/>
                                        <p:tgtEl>
                                          <p:spTgt spid="44">
                                            <p:txEl>
                                              <p:pRg st="1" end="1"/>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left)">
                                      <p:cBhvr>
                                        <p:cTn id="35" dur="500"/>
                                        <p:tgtEl>
                                          <p:spTgt spid="45"/>
                                        </p:tgtEl>
                                      </p:cBhvr>
                                    </p:animEffect>
                                  </p:childTnLst>
                                </p:cTn>
                              </p:par>
                              <p:par>
                                <p:cTn id="36" presetID="22" presetClass="entr" presetSubtype="8"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500"/>
                                        <p:tgtEl>
                                          <p:spTgt spid="3"/>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wipe(up)">
                                      <p:cBhvr>
                                        <p:cTn id="41" dur="500"/>
                                        <p:tgtEl>
                                          <p:spTgt spid="57"/>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wipe(right)">
                                      <p:cBhvr>
                                        <p:cTn id="44" dur="500"/>
                                        <p:tgtEl>
                                          <p:spTgt spid="58"/>
                                        </p:tgtEl>
                                      </p:cBhvr>
                                    </p:animEffect>
                                  </p:childTnLst>
                                </p:cTn>
                              </p:par>
                            </p:childTnLst>
                          </p:cTn>
                        </p:par>
                      </p:childTnLst>
                    </p:cTn>
                  </p:par>
                  <p:par>
                    <p:cTn id="45" fill="hold">
                      <p:stCondLst>
                        <p:cond delay="indefinite"/>
                      </p:stCondLst>
                      <p:childTnLst>
                        <p:par>
                          <p:cTn id="46" fill="hold">
                            <p:stCondLst>
                              <p:cond delay="0"/>
                            </p:stCondLst>
                            <p:childTnLst>
                              <p:par>
                                <p:cTn id="47" presetID="27" presetClass="entr" presetSubtype="0" fill="hold" grpId="0" nodeType="clickEffect">
                                  <p:stCondLst>
                                    <p:cond delay="0"/>
                                  </p:stCondLst>
                                  <p:iterate type="lt">
                                    <p:tmPct val="50000"/>
                                  </p:iterate>
                                  <p:childTnLst>
                                    <p:set>
                                      <p:cBhvr>
                                        <p:cTn id="48" dur="1" fill="hold">
                                          <p:stCondLst>
                                            <p:cond delay="0"/>
                                          </p:stCondLst>
                                        </p:cTn>
                                        <p:tgtEl>
                                          <p:spTgt spid="60430"/>
                                        </p:tgtEl>
                                        <p:attrNameLst>
                                          <p:attrName>style.visibility</p:attrName>
                                        </p:attrNameLst>
                                      </p:cBhvr>
                                      <p:to>
                                        <p:strVal val="visible"/>
                                      </p:to>
                                    </p:set>
                                    <p:anim calcmode="discrete" valueType="clr">
                                      <p:cBhvr override="childStyle">
                                        <p:cTn id="49" dur="80"/>
                                        <p:tgtEl>
                                          <p:spTgt spid="60430"/>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60430"/>
                                        </p:tgtEl>
                                        <p:attrNameLst>
                                          <p:attrName>fillcolor</p:attrName>
                                        </p:attrNameLst>
                                      </p:cBhvr>
                                      <p:tavLst>
                                        <p:tav tm="0">
                                          <p:val>
                                            <p:clrVal>
                                              <a:schemeClr val="accent2"/>
                                            </p:clrVal>
                                          </p:val>
                                        </p:tav>
                                        <p:tav tm="50000">
                                          <p:val>
                                            <p:clrVal>
                                              <a:schemeClr val="hlink"/>
                                            </p:clrVal>
                                          </p:val>
                                        </p:tav>
                                      </p:tavLst>
                                    </p:anim>
                                    <p:set>
                                      <p:cBhvr>
                                        <p:cTn id="51" dur="80"/>
                                        <p:tgtEl>
                                          <p:spTgt spid="6043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3" grpId="0"/>
      <p:bldP spid="44" grpId="0" build="p" bldLvl="2"/>
      <p:bldP spid="45" grpId="0"/>
      <p:bldP spid="57" grpId="0" animBg="1"/>
      <p:bldP spid="58" grpId="0" animBg="1"/>
      <p:bldP spid="6043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42" name="Group 53"/>
          <p:cNvGrpSpPr/>
          <p:nvPr/>
        </p:nvGrpSpPr>
        <p:grpSpPr>
          <a:xfrm>
            <a:off x="3671888" y="1179513"/>
            <a:ext cx="4445000" cy="3141662"/>
            <a:chOff x="-208" y="336"/>
            <a:chExt cx="3119" cy="2084"/>
          </a:xfrm>
        </p:grpSpPr>
        <p:sp>
          <p:nvSpPr>
            <p:cNvPr id="163851" name="Text Box 54"/>
            <p:cNvSpPr txBox="1"/>
            <p:nvPr/>
          </p:nvSpPr>
          <p:spPr>
            <a:xfrm>
              <a:off x="1096" y="336"/>
              <a:ext cx="480" cy="2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85000"/>
                <a:buNone/>
              </a:pPr>
              <a:r>
                <a:rPr lang="en-US" altLang="zh-CN" sz="2000" dirty="0">
                  <a:solidFill>
                    <a:srgbClr val="FF0000"/>
                  </a:solidFill>
                  <a:latin typeface="Times New Roman" panose="02020603050405020304" pitchFamily="18" charset="0"/>
                  <a:ea typeface="楷体_GB2312" pitchFamily="49" charset="-122"/>
                </a:rPr>
                <a:t>root</a:t>
              </a:r>
            </a:p>
          </p:txBody>
        </p:sp>
        <p:sp>
          <p:nvSpPr>
            <p:cNvPr id="136" name="Line 55"/>
            <p:cNvSpPr>
              <a:spLocks noChangeShapeType="1"/>
            </p:cNvSpPr>
            <p:nvPr/>
          </p:nvSpPr>
          <p:spPr bwMode="auto">
            <a:xfrm>
              <a:off x="1256" y="528"/>
              <a:ext cx="0" cy="240"/>
            </a:xfrm>
            <a:prstGeom prst="line">
              <a:avLst/>
            </a:prstGeom>
            <a:noFill/>
            <a:ln w="9525">
              <a:solidFill>
                <a:srgbClr val="080808"/>
              </a:solidFill>
              <a:round/>
              <a:tailEnd type="triangle" w="med" len="me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37" name="Rectangle 56"/>
            <p:cNvSpPr>
              <a:spLocks noChangeArrowheads="1"/>
            </p:cNvSpPr>
            <p:nvPr/>
          </p:nvSpPr>
          <p:spPr bwMode="auto">
            <a:xfrm>
              <a:off x="944" y="755"/>
              <a:ext cx="613" cy="183"/>
            </a:xfrm>
            <a:prstGeom prst="rect">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38" name="Line 57"/>
            <p:cNvSpPr>
              <a:spLocks noChangeShapeType="1"/>
            </p:cNvSpPr>
            <p:nvPr/>
          </p:nvSpPr>
          <p:spPr bwMode="auto">
            <a:xfrm>
              <a:off x="1144" y="758"/>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39" name="Line 58"/>
            <p:cNvSpPr>
              <a:spLocks noChangeShapeType="1"/>
            </p:cNvSpPr>
            <p:nvPr/>
          </p:nvSpPr>
          <p:spPr bwMode="auto">
            <a:xfrm>
              <a:off x="1353" y="758"/>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63856" name="Rectangle 59"/>
            <p:cNvSpPr/>
            <p:nvPr/>
          </p:nvSpPr>
          <p:spPr>
            <a:xfrm>
              <a:off x="1153" y="720"/>
              <a:ext cx="245" cy="24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FF0000"/>
                  </a:solidFill>
                  <a:latin typeface="Times New Roman" panose="02020603050405020304" pitchFamily="18" charset="0"/>
                  <a:ea typeface="PMingLiU" pitchFamily="18" charset="-120"/>
                </a:rPr>
                <a:t>A</a:t>
              </a:r>
              <a:endParaRPr lang="en-US" altLang="zh-CN" sz="1800" b="0" dirty="0">
                <a:solidFill>
                  <a:srgbClr val="FF0000"/>
                </a:solidFill>
                <a:latin typeface="Times New Roman" panose="02020603050405020304" pitchFamily="18" charset="0"/>
                <a:ea typeface="PMingLiU" pitchFamily="18" charset="-120"/>
              </a:endParaRPr>
            </a:p>
          </p:txBody>
        </p:sp>
        <p:sp>
          <p:nvSpPr>
            <p:cNvPr id="141" name="Rectangle 60"/>
            <p:cNvSpPr>
              <a:spLocks noChangeArrowheads="1"/>
            </p:cNvSpPr>
            <p:nvPr/>
          </p:nvSpPr>
          <p:spPr bwMode="auto">
            <a:xfrm>
              <a:off x="320" y="1187"/>
              <a:ext cx="612" cy="183"/>
            </a:xfrm>
            <a:prstGeom prst="rect">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2" name="Line 61"/>
            <p:cNvSpPr>
              <a:spLocks noChangeShapeType="1"/>
            </p:cNvSpPr>
            <p:nvPr/>
          </p:nvSpPr>
          <p:spPr bwMode="auto">
            <a:xfrm>
              <a:off x="521" y="1190"/>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3" name="Line 62"/>
            <p:cNvSpPr>
              <a:spLocks noChangeShapeType="1"/>
            </p:cNvSpPr>
            <p:nvPr/>
          </p:nvSpPr>
          <p:spPr bwMode="auto">
            <a:xfrm>
              <a:off x="729" y="1190"/>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63860" name="Rectangle 63"/>
            <p:cNvSpPr/>
            <p:nvPr/>
          </p:nvSpPr>
          <p:spPr>
            <a:xfrm>
              <a:off x="700" y="1161"/>
              <a:ext cx="291" cy="24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080808"/>
                  </a:solidFill>
                  <a:latin typeface="Times New Roman" panose="02020603050405020304" pitchFamily="18" charset="0"/>
                  <a:ea typeface="PMingLiU" pitchFamily="18" charset="-120"/>
                </a:rPr>
                <a:t>∧</a:t>
              </a:r>
              <a:endParaRPr lang="en-US" altLang="zh-CN" sz="1800" b="0" dirty="0">
                <a:solidFill>
                  <a:srgbClr val="080808"/>
                </a:solidFill>
                <a:latin typeface="Times New Roman" panose="02020603050405020304" pitchFamily="18" charset="0"/>
                <a:ea typeface="PMingLiU" pitchFamily="18" charset="-120"/>
              </a:endParaRPr>
            </a:p>
          </p:txBody>
        </p:sp>
        <p:sp>
          <p:nvSpPr>
            <p:cNvPr id="163861" name="Rectangle 64"/>
            <p:cNvSpPr/>
            <p:nvPr/>
          </p:nvSpPr>
          <p:spPr>
            <a:xfrm>
              <a:off x="529" y="1152"/>
              <a:ext cx="238" cy="24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FF0000"/>
                  </a:solidFill>
                  <a:latin typeface="Times New Roman" panose="02020603050405020304" pitchFamily="18" charset="0"/>
                  <a:ea typeface="PMingLiU" pitchFamily="18" charset="-120"/>
                </a:rPr>
                <a:t>B</a:t>
              </a:r>
              <a:endParaRPr lang="en-US" altLang="zh-CN" sz="1800" b="0" dirty="0">
                <a:solidFill>
                  <a:srgbClr val="FF0000"/>
                </a:solidFill>
                <a:latin typeface="Times New Roman" panose="02020603050405020304" pitchFamily="18" charset="0"/>
                <a:ea typeface="PMingLiU" pitchFamily="18" charset="-120"/>
              </a:endParaRPr>
            </a:p>
          </p:txBody>
        </p:sp>
        <p:sp>
          <p:nvSpPr>
            <p:cNvPr id="146" name="Rectangle 65"/>
            <p:cNvSpPr>
              <a:spLocks noChangeArrowheads="1"/>
            </p:cNvSpPr>
            <p:nvPr/>
          </p:nvSpPr>
          <p:spPr bwMode="auto">
            <a:xfrm>
              <a:off x="1696" y="1187"/>
              <a:ext cx="614" cy="183"/>
            </a:xfrm>
            <a:prstGeom prst="rect">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7" name="Line 66"/>
            <p:cNvSpPr>
              <a:spLocks noChangeShapeType="1"/>
            </p:cNvSpPr>
            <p:nvPr/>
          </p:nvSpPr>
          <p:spPr bwMode="auto">
            <a:xfrm>
              <a:off x="1896" y="1190"/>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48" name="Line 67"/>
            <p:cNvSpPr>
              <a:spLocks noChangeShapeType="1"/>
            </p:cNvSpPr>
            <p:nvPr/>
          </p:nvSpPr>
          <p:spPr bwMode="auto">
            <a:xfrm>
              <a:off x="2105" y="1190"/>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63865" name="Rectangle 68"/>
            <p:cNvSpPr/>
            <p:nvPr/>
          </p:nvSpPr>
          <p:spPr>
            <a:xfrm>
              <a:off x="1905" y="1152"/>
              <a:ext cx="237" cy="24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FF0000"/>
                  </a:solidFill>
                  <a:latin typeface="Times New Roman" panose="02020603050405020304" pitchFamily="18" charset="0"/>
                  <a:ea typeface="PMingLiU" pitchFamily="18" charset="-120"/>
                </a:rPr>
                <a:t>C</a:t>
              </a:r>
              <a:endParaRPr lang="en-US" altLang="zh-CN" sz="1800" b="0" dirty="0">
                <a:solidFill>
                  <a:srgbClr val="FF0000"/>
                </a:solidFill>
                <a:latin typeface="Times New Roman" panose="02020603050405020304" pitchFamily="18" charset="0"/>
                <a:ea typeface="PMingLiU" pitchFamily="18" charset="-120"/>
              </a:endParaRPr>
            </a:p>
          </p:txBody>
        </p:sp>
        <p:sp>
          <p:nvSpPr>
            <p:cNvPr id="150" name="Rectangle 69"/>
            <p:cNvSpPr>
              <a:spLocks noChangeArrowheads="1"/>
            </p:cNvSpPr>
            <p:nvPr/>
          </p:nvSpPr>
          <p:spPr bwMode="auto">
            <a:xfrm>
              <a:off x="-176" y="1667"/>
              <a:ext cx="612" cy="183"/>
            </a:xfrm>
            <a:prstGeom prst="rect">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51" name="Line 70"/>
            <p:cNvSpPr>
              <a:spLocks noChangeShapeType="1"/>
            </p:cNvSpPr>
            <p:nvPr/>
          </p:nvSpPr>
          <p:spPr bwMode="auto">
            <a:xfrm>
              <a:off x="24" y="1670"/>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52" name="Line 71"/>
            <p:cNvSpPr>
              <a:spLocks noChangeShapeType="1"/>
            </p:cNvSpPr>
            <p:nvPr/>
          </p:nvSpPr>
          <p:spPr bwMode="auto">
            <a:xfrm>
              <a:off x="233" y="1670"/>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63869" name="Rectangle 72"/>
            <p:cNvSpPr/>
            <p:nvPr/>
          </p:nvSpPr>
          <p:spPr>
            <a:xfrm>
              <a:off x="-208" y="1641"/>
              <a:ext cx="290" cy="24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080808"/>
                  </a:solidFill>
                  <a:latin typeface="Times New Roman" panose="02020603050405020304" pitchFamily="18" charset="0"/>
                  <a:ea typeface="PMingLiU" pitchFamily="18" charset="-120"/>
                </a:rPr>
                <a:t>∧</a:t>
              </a:r>
              <a:endParaRPr lang="en-US" altLang="zh-CN" sz="1800" b="0" dirty="0">
                <a:solidFill>
                  <a:srgbClr val="080808"/>
                </a:solidFill>
                <a:latin typeface="Times New Roman" panose="02020603050405020304" pitchFamily="18" charset="0"/>
                <a:ea typeface="PMingLiU" pitchFamily="18" charset="-120"/>
              </a:endParaRPr>
            </a:p>
          </p:txBody>
        </p:sp>
        <p:sp>
          <p:nvSpPr>
            <p:cNvPr id="163870" name="Rectangle 73"/>
            <p:cNvSpPr/>
            <p:nvPr/>
          </p:nvSpPr>
          <p:spPr>
            <a:xfrm>
              <a:off x="33" y="1632"/>
              <a:ext cx="245" cy="24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FF0000"/>
                  </a:solidFill>
                  <a:latin typeface="Times New Roman" panose="02020603050405020304" pitchFamily="18" charset="0"/>
                  <a:ea typeface="PMingLiU" pitchFamily="18" charset="-120"/>
                </a:rPr>
                <a:t>D</a:t>
              </a:r>
              <a:endParaRPr lang="en-US" altLang="zh-CN" sz="1800" b="0" dirty="0">
                <a:solidFill>
                  <a:srgbClr val="FF0000"/>
                </a:solidFill>
                <a:latin typeface="Times New Roman" panose="02020603050405020304" pitchFamily="18" charset="0"/>
                <a:ea typeface="PMingLiU" pitchFamily="18" charset="-120"/>
              </a:endParaRPr>
            </a:p>
          </p:txBody>
        </p:sp>
        <p:sp>
          <p:nvSpPr>
            <p:cNvPr id="155" name="Rectangle 74"/>
            <p:cNvSpPr>
              <a:spLocks noChangeArrowheads="1"/>
            </p:cNvSpPr>
            <p:nvPr/>
          </p:nvSpPr>
          <p:spPr bwMode="auto">
            <a:xfrm>
              <a:off x="1132" y="1667"/>
              <a:ext cx="612" cy="183"/>
            </a:xfrm>
            <a:prstGeom prst="rect">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56" name="Line 75"/>
            <p:cNvSpPr>
              <a:spLocks noChangeShapeType="1"/>
            </p:cNvSpPr>
            <p:nvPr/>
          </p:nvSpPr>
          <p:spPr bwMode="auto">
            <a:xfrm>
              <a:off x="1331" y="1670"/>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57" name="Line 76"/>
            <p:cNvSpPr>
              <a:spLocks noChangeShapeType="1"/>
            </p:cNvSpPr>
            <p:nvPr/>
          </p:nvSpPr>
          <p:spPr bwMode="auto">
            <a:xfrm>
              <a:off x="1541" y="1670"/>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63874" name="Rectangle 77"/>
            <p:cNvSpPr/>
            <p:nvPr/>
          </p:nvSpPr>
          <p:spPr>
            <a:xfrm>
              <a:off x="1512" y="1641"/>
              <a:ext cx="290" cy="24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080808"/>
                  </a:solidFill>
                  <a:latin typeface="Times New Roman" panose="02020603050405020304" pitchFamily="18" charset="0"/>
                  <a:ea typeface="PMingLiU" pitchFamily="18" charset="-120"/>
                </a:rPr>
                <a:t>∧</a:t>
              </a:r>
              <a:endParaRPr lang="en-US" altLang="zh-CN" sz="1800" b="0" dirty="0">
                <a:solidFill>
                  <a:srgbClr val="080808"/>
                </a:solidFill>
                <a:latin typeface="Times New Roman" panose="02020603050405020304" pitchFamily="18" charset="0"/>
                <a:ea typeface="PMingLiU" pitchFamily="18" charset="-120"/>
              </a:endParaRPr>
            </a:p>
          </p:txBody>
        </p:sp>
        <p:sp>
          <p:nvSpPr>
            <p:cNvPr id="163875" name="Rectangle 78"/>
            <p:cNvSpPr/>
            <p:nvPr/>
          </p:nvSpPr>
          <p:spPr>
            <a:xfrm>
              <a:off x="1341" y="1632"/>
              <a:ext cx="229" cy="24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FF0000"/>
                  </a:solidFill>
                  <a:latin typeface="Times New Roman" panose="02020603050405020304" pitchFamily="18" charset="0"/>
                  <a:ea typeface="PMingLiU" pitchFamily="18" charset="-120"/>
                </a:rPr>
                <a:t>E</a:t>
              </a:r>
              <a:endParaRPr lang="en-US" altLang="zh-CN" sz="1800" b="0" dirty="0">
                <a:solidFill>
                  <a:srgbClr val="FF0000"/>
                </a:solidFill>
                <a:latin typeface="Times New Roman" panose="02020603050405020304" pitchFamily="18" charset="0"/>
                <a:ea typeface="PMingLiU" pitchFamily="18" charset="-120"/>
              </a:endParaRPr>
            </a:p>
          </p:txBody>
        </p:sp>
        <p:sp>
          <p:nvSpPr>
            <p:cNvPr id="160" name="Rectangle 79"/>
            <p:cNvSpPr>
              <a:spLocks noChangeArrowheads="1"/>
            </p:cNvSpPr>
            <p:nvPr/>
          </p:nvSpPr>
          <p:spPr bwMode="auto">
            <a:xfrm>
              <a:off x="2240" y="1667"/>
              <a:ext cx="612" cy="183"/>
            </a:xfrm>
            <a:prstGeom prst="rect">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61" name="Line 80"/>
            <p:cNvSpPr>
              <a:spLocks noChangeShapeType="1"/>
            </p:cNvSpPr>
            <p:nvPr/>
          </p:nvSpPr>
          <p:spPr bwMode="auto">
            <a:xfrm>
              <a:off x="2440" y="1670"/>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62" name="Line 81"/>
            <p:cNvSpPr>
              <a:spLocks noChangeShapeType="1"/>
            </p:cNvSpPr>
            <p:nvPr/>
          </p:nvSpPr>
          <p:spPr bwMode="auto">
            <a:xfrm>
              <a:off x="2649" y="1670"/>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63879" name="Rectangle 82"/>
            <p:cNvSpPr/>
            <p:nvPr/>
          </p:nvSpPr>
          <p:spPr>
            <a:xfrm>
              <a:off x="2620" y="1641"/>
              <a:ext cx="291" cy="24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080808"/>
                  </a:solidFill>
                  <a:latin typeface="Times New Roman" panose="02020603050405020304" pitchFamily="18" charset="0"/>
                  <a:ea typeface="PMingLiU" pitchFamily="18" charset="-120"/>
                </a:rPr>
                <a:t>∧</a:t>
              </a:r>
              <a:endParaRPr lang="en-US" altLang="zh-CN" sz="1800" b="0" dirty="0">
                <a:solidFill>
                  <a:srgbClr val="080808"/>
                </a:solidFill>
                <a:latin typeface="Times New Roman" panose="02020603050405020304" pitchFamily="18" charset="0"/>
                <a:ea typeface="PMingLiU" pitchFamily="18" charset="-120"/>
              </a:endParaRPr>
            </a:p>
          </p:txBody>
        </p:sp>
        <p:sp>
          <p:nvSpPr>
            <p:cNvPr id="163880" name="Rectangle 83"/>
            <p:cNvSpPr/>
            <p:nvPr/>
          </p:nvSpPr>
          <p:spPr>
            <a:xfrm>
              <a:off x="2449" y="1632"/>
              <a:ext cx="218" cy="24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FF0000"/>
                  </a:solidFill>
                  <a:latin typeface="Times New Roman" panose="02020603050405020304" pitchFamily="18" charset="0"/>
                  <a:ea typeface="PMingLiU" pitchFamily="18" charset="-120"/>
                </a:rPr>
                <a:t>F</a:t>
              </a:r>
              <a:endParaRPr lang="en-US" altLang="zh-CN" sz="1800" b="0" dirty="0">
                <a:solidFill>
                  <a:srgbClr val="FF0000"/>
                </a:solidFill>
                <a:latin typeface="Times New Roman" panose="02020603050405020304" pitchFamily="18" charset="0"/>
                <a:ea typeface="PMingLiU" pitchFamily="18" charset="-120"/>
              </a:endParaRPr>
            </a:p>
          </p:txBody>
        </p:sp>
        <p:sp>
          <p:nvSpPr>
            <p:cNvPr id="165" name="Rectangle 84"/>
            <p:cNvSpPr>
              <a:spLocks noChangeArrowheads="1"/>
            </p:cNvSpPr>
            <p:nvPr/>
          </p:nvSpPr>
          <p:spPr bwMode="auto">
            <a:xfrm>
              <a:off x="320" y="2195"/>
              <a:ext cx="612" cy="183"/>
            </a:xfrm>
            <a:prstGeom prst="rect">
              <a:avLst/>
            </a:prstGeom>
            <a:noFill/>
            <a:ln w="127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66" name="Line 85"/>
            <p:cNvSpPr>
              <a:spLocks noChangeShapeType="1"/>
            </p:cNvSpPr>
            <p:nvPr/>
          </p:nvSpPr>
          <p:spPr bwMode="auto">
            <a:xfrm>
              <a:off x="521" y="2198"/>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67" name="Line 86"/>
            <p:cNvSpPr>
              <a:spLocks noChangeShapeType="1"/>
            </p:cNvSpPr>
            <p:nvPr/>
          </p:nvSpPr>
          <p:spPr bwMode="auto">
            <a:xfrm>
              <a:off x="729" y="2198"/>
              <a:ext cx="0" cy="177"/>
            </a:xfrm>
            <a:prstGeom prst="line">
              <a:avLst/>
            </a:prstGeom>
            <a:noFill/>
            <a:ln w="12700">
              <a:solidFill>
                <a:schemeClr val="tx1"/>
              </a:solidFill>
              <a:round/>
              <a:headEnd type="none" w="sm" len="sm"/>
              <a:tailEnd type="none" w="sm" len="sm"/>
            </a:ln>
            <a:effectLst/>
          </p:spPr>
          <p:txBody>
            <a:bodyPr wrap="none" anchor="ct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63884" name="Rectangle 87"/>
            <p:cNvSpPr/>
            <p:nvPr/>
          </p:nvSpPr>
          <p:spPr>
            <a:xfrm>
              <a:off x="700" y="2169"/>
              <a:ext cx="289" cy="24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080808"/>
                  </a:solidFill>
                  <a:latin typeface="Times New Roman" panose="02020603050405020304" pitchFamily="18" charset="0"/>
                  <a:ea typeface="PMingLiU" pitchFamily="18" charset="-120"/>
                </a:rPr>
                <a:t>∧</a:t>
              </a:r>
              <a:endParaRPr lang="en-US" altLang="zh-CN" sz="1800" b="0" dirty="0">
                <a:solidFill>
                  <a:srgbClr val="080808"/>
                </a:solidFill>
                <a:latin typeface="Times New Roman" panose="02020603050405020304" pitchFamily="18" charset="0"/>
                <a:ea typeface="PMingLiU" pitchFamily="18" charset="-120"/>
              </a:endParaRPr>
            </a:p>
          </p:txBody>
        </p:sp>
        <p:sp>
          <p:nvSpPr>
            <p:cNvPr id="163885" name="Rectangle 88"/>
            <p:cNvSpPr/>
            <p:nvPr/>
          </p:nvSpPr>
          <p:spPr>
            <a:xfrm>
              <a:off x="529" y="2160"/>
              <a:ext cx="247" cy="24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FF0000"/>
                  </a:solidFill>
                  <a:latin typeface="Times New Roman" panose="02020603050405020304" pitchFamily="18" charset="0"/>
                  <a:ea typeface="PMingLiU" pitchFamily="18" charset="-120"/>
                </a:rPr>
                <a:t>G</a:t>
              </a:r>
              <a:endParaRPr lang="en-US" altLang="zh-CN" sz="1800" b="0" dirty="0">
                <a:solidFill>
                  <a:srgbClr val="FF0000"/>
                </a:solidFill>
                <a:latin typeface="Times New Roman" panose="02020603050405020304" pitchFamily="18" charset="0"/>
                <a:ea typeface="PMingLiU" pitchFamily="18" charset="-120"/>
              </a:endParaRPr>
            </a:p>
          </p:txBody>
        </p:sp>
        <p:sp>
          <p:nvSpPr>
            <p:cNvPr id="170" name="Line 89"/>
            <p:cNvSpPr>
              <a:spLocks noChangeShapeType="1"/>
            </p:cNvSpPr>
            <p:nvPr/>
          </p:nvSpPr>
          <p:spPr bwMode="auto">
            <a:xfrm flipH="1">
              <a:off x="656" y="816"/>
              <a:ext cx="382" cy="383"/>
            </a:xfrm>
            <a:prstGeom prst="line">
              <a:avLst/>
            </a:prstGeom>
            <a:noFill/>
            <a:ln w="9525">
              <a:solidFill>
                <a:srgbClr val="080808"/>
              </a:solidFill>
              <a:round/>
              <a:tailEnd type="triangle" w="med" len="me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63887" name="Rectangle 90"/>
            <p:cNvSpPr/>
            <p:nvPr/>
          </p:nvSpPr>
          <p:spPr>
            <a:xfrm>
              <a:off x="292" y="2177"/>
              <a:ext cx="290" cy="24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080808"/>
                  </a:solidFill>
                  <a:latin typeface="Times New Roman" panose="02020603050405020304" pitchFamily="18" charset="0"/>
                  <a:ea typeface="PMingLiU" pitchFamily="18" charset="-120"/>
                </a:rPr>
                <a:t>∧</a:t>
              </a:r>
              <a:endParaRPr lang="en-US" altLang="zh-CN" sz="1800" b="0" dirty="0">
                <a:solidFill>
                  <a:srgbClr val="080808"/>
                </a:solidFill>
                <a:latin typeface="Times New Roman" panose="02020603050405020304" pitchFamily="18" charset="0"/>
                <a:ea typeface="PMingLiU" pitchFamily="18" charset="-120"/>
              </a:endParaRPr>
            </a:p>
          </p:txBody>
        </p:sp>
        <p:sp>
          <p:nvSpPr>
            <p:cNvPr id="163888" name="Rectangle 91"/>
            <p:cNvSpPr/>
            <p:nvPr/>
          </p:nvSpPr>
          <p:spPr>
            <a:xfrm>
              <a:off x="1104" y="1648"/>
              <a:ext cx="291" cy="24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080808"/>
                  </a:solidFill>
                  <a:latin typeface="Times New Roman" panose="02020603050405020304" pitchFamily="18" charset="0"/>
                  <a:ea typeface="PMingLiU" pitchFamily="18" charset="-120"/>
                </a:rPr>
                <a:t>∧</a:t>
              </a:r>
              <a:endParaRPr lang="en-US" altLang="zh-CN" sz="1800" b="0" dirty="0">
                <a:solidFill>
                  <a:srgbClr val="080808"/>
                </a:solidFill>
                <a:latin typeface="Times New Roman" panose="02020603050405020304" pitchFamily="18" charset="0"/>
                <a:ea typeface="PMingLiU" pitchFamily="18" charset="-120"/>
              </a:endParaRPr>
            </a:p>
          </p:txBody>
        </p:sp>
        <p:sp>
          <p:nvSpPr>
            <p:cNvPr id="163889" name="Rectangle 92"/>
            <p:cNvSpPr/>
            <p:nvPr/>
          </p:nvSpPr>
          <p:spPr>
            <a:xfrm>
              <a:off x="2211" y="1657"/>
              <a:ext cx="290" cy="24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85000"/>
                <a:buNone/>
              </a:pPr>
              <a:r>
                <a:rPr lang="en-US" altLang="zh-TW" sz="1800" b="0" dirty="0">
                  <a:solidFill>
                    <a:srgbClr val="080808"/>
                  </a:solidFill>
                  <a:latin typeface="Times New Roman" panose="02020603050405020304" pitchFamily="18" charset="0"/>
                  <a:ea typeface="PMingLiU" pitchFamily="18" charset="-120"/>
                </a:rPr>
                <a:t>∧</a:t>
              </a:r>
              <a:endParaRPr lang="en-US" altLang="zh-CN" sz="1800" b="0" dirty="0">
                <a:solidFill>
                  <a:srgbClr val="080808"/>
                </a:solidFill>
                <a:latin typeface="Times New Roman" panose="02020603050405020304" pitchFamily="18" charset="0"/>
                <a:ea typeface="PMingLiU" pitchFamily="18" charset="-120"/>
              </a:endParaRPr>
            </a:p>
          </p:txBody>
        </p:sp>
        <p:sp>
          <p:nvSpPr>
            <p:cNvPr id="174" name="Line 93"/>
            <p:cNvSpPr>
              <a:spLocks noChangeShapeType="1"/>
            </p:cNvSpPr>
            <p:nvPr/>
          </p:nvSpPr>
          <p:spPr bwMode="auto">
            <a:xfrm flipH="1">
              <a:off x="81" y="1248"/>
              <a:ext cx="335" cy="432"/>
            </a:xfrm>
            <a:prstGeom prst="line">
              <a:avLst/>
            </a:prstGeom>
            <a:noFill/>
            <a:ln w="9525">
              <a:solidFill>
                <a:srgbClr val="080808"/>
              </a:solidFill>
              <a:round/>
              <a:tailEnd type="triangle" w="med" len="me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75" name="Line 94"/>
            <p:cNvSpPr>
              <a:spLocks noChangeShapeType="1"/>
            </p:cNvSpPr>
            <p:nvPr/>
          </p:nvSpPr>
          <p:spPr bwMode="auto">
            <a:xfrm>
              <a:off x="320" y="1728"/>
              <a:ext cx="336" cy="480"/>
            </a:xfrm>
            <a:prstGeom prst="line">
              <a:avLst/>
            </a:prstGeom>
            <a:noFill/>
            <a:ln w="9525">
              <a:solidFill>
                <a:srgbClr val="080808"/>
              </a:solidFill>
              <a:round/>
              <a:tailEnd type="triangle" w="med" len="me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76" name="Line 95"/>
            <p:cNvSpPr>
              <a:spLocks noChangeShapeType="1"/>
            </p:cNvSpPr>
            <p:nvPr/>
          </p:nvSpPr>
          <p:spPr bwMode="auto">
            <a:xfrm flipH="1">
              <a:off x="1440" y="1248"/>
              <a:ext cx="372" cy="432"/>
            </a:xfrm>
            <a:prstGeom prst="line">
              <a:avLst/>
            </a:prstGeom>
            <a:noFill/>
            <a:ln w="9525">
              <a:solidFill>
                <a:srgbClr val="080808"/>
              </a:solidFill>
              <a:round/>
              <a:tailEnd type="triangle" w="med" len="me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77" name="Line 96"/>
            <p:cNvSpPr>
              <a:spLocks noChangeShapeType="1"/>
            </p:cNvSpPr>
            <p:nvPr/>
          </p:nvSpPr>
          <p:spPr bwMode="auto">
            <a:xfrm>
              <a:off x="1424" y="816"/>
              <a:ext cx="576" cy="383"/>
            </a:xfrm>
            <a:prstGeom prst="line">
              <a:avLst/>
            </a:prstGeom>
            <a:noFill/>
            <a:ln w="9525">
              <a:solidFill>
                <a:srgbClr val="080808"/>
              </a:solidFill>
              <a:round/>
              <a:tailEnd type="triangle" w="med" len="me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78" name="Line 97"/>
            <p:cNvSpPr>
              <a:spLocks noChangeShapeType="1"/>
            </p:cNvSpPr>
            <p:nvPr/>
          </p:nvSpPr>
          <p:spPr bwMode="auto">
            <a:xfrm>
              <a:off x="2193" y="1248"/>
              <a:ext cx="335" cy="432"/>
            </a:xfrm>
            <a:prstGeom prst="line">
              <a:avLst/>
            </a:prstGeom>
            <a:noFill/>
            <a:ln w="9525">
              <a:solidFill>
                <a:srgbClr val="080808"/>
              </a:solidFill>
              <a:round/>
              <a:tailEnd type="triangle" w="med" len="med"/>
            </a:ln>
            <a:effectLst/>
          </p:spPr>
          <p:txBody>
            <a:bodyP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grpSp>
        <p:nvGrpSpPr>
          <p:cNvPr id="3" name="Group 3"/>
          <p:cNvGrpSpPr/>
          <p:nvPr/>
        </p:nvGrpSpPr>
        <p:grpSpPr bwMode="auto">
          <a:xfrm>
            <a:off x="386535" y="1313765"/>
            <a:ext cx="2395538" cy="2592388"/>
            <a:chOff x="3964" y="227"/>
            <a:chExt cx="1509" cy="1633"/>
          </a:xfrm>
          <a:solidFill>
            <a:schemeClr val="bg1"/>
          </a:solidFill>
        </p:grpSpPr>
        <p:sp>
          <p:nvSpPr>
            <p:cNvPr id="180" name="Oval 4"/>
            <p:cNvSpPr>
              <a:spLocks noChangeArrowheads="1"/>
            </p:cNvSpPr>
            <p:nvPr/>
          </p:nvSpPr>
          <p:spPr bwMode="auto">
            <a:xfrm>
              <a:off x="4552" y="227"/>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a:t>
              </a:r>
            </a:p>
          </p:txBody>
        </p:sp>
        <p:sp>
          <p:nvSpPr>
            <p:cNvPr id="181" name="Oval 5"/>
            <p:cNvSpPr>
              <a:spLocks noChangeArrowheads="1"/>
            </p:cNvSpPr>
            <p:nvPr/>
          </p:nvSpPr>
          <p:spPr bwMode="auto">
            <a:xfrm>
              <a:off x="4249" y="617"/>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b</a:t>
              </a:r>
            </a:p>
          </p:txBody>
        </p:sp>
        <p:sp>
          <p:nvSpPr>
            <p:cNvPr id="182" name="Oval 6"/>
            <p:cNvSpPr>
              <a:spLocks noChangeArrowheads="1"/>
            </p:cNvSpPr>
            <p:nvPr/>
          </p:nvSpPr>
          <p:spPr bwMode="auto">
            <a:xfrm>
              <a:off x="4874" y="627"/>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c</a:t>
              </a:r>
            </a:p>
          </p:txBody>
        </p:sp>
        <p:sp>
          <p:nvSpPr>
            <p:cNvPr id="183" name="Oval 7"/>
            <p:cNvSpPr>
              <a:spLocks noChangeArrowheads="1"/>
            </p:cNvSpPr>
            <p:nvPr/>
          </p:nvSpPr>
          <p:spPr bwMode="auto">
            <a:xfrm>
              <a:off x="3964" y="1068"/>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d</a:t>
              </a:r>
            </a:p>
          </p:txBody>
        </p:sp>
        <p:sp>
          <p:nvSpPr>
            <p:cNvPr id="184" name="Oval 8"/>
            <p:cNvSpPr>
              <a:spLocks noChangeArrowheads="1"/>
            </p:cNvSpPr>
            <p:nvPr/>
          </p:nvSpPr>
          <p:spPr bwMode="auto">
            <a:xfrm>
              <a:off x="4701" y="1106"/>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e</a:t>
              </a:r>
            </a:p>
          </p:txBody>
        </p:sp>
        <p:sp>
          <p:nvSpPr>
            <p:cNvPr id="185" name="Oval 9"/>
            <p:cNvSpPr>
              <a:spLocks noChangeArrowheads="1"/>
            </p:cNvSpPr>
            <p:nvPr/>
          </p:nvSpPr>
          <p:spPr bwMode="auto">
            <a:xfrm>
              <a:off x="5183" y="1163"/>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f</a:t>
              </a:r>
            </a:p>
          </p:txBody>
        </p:sp>
        <p:sp>
          <p:nvSpPr>
            <p:cNvPr id="186" name="Oval 10"/>
            <p:cNvSpPr>
              <a:spLocks noChangeArrowheads="1"/>
            </p:cNvSpPr>
            <p:nvPr/>
          </p:nvSpPr>
          <p:spPr bwMode="auto">
            <a:xfrm>
              <a:off x="4331" y="1568"/>
              <a:ext cx="290" cy="292"/>
            </a:xfrm>
            <a:prstGeom prst="ellipse">
              <a:avLst/>
            </a:prstGeom>
            <a:grpFill/>
            <a:ln w="28575">
              <a:solidFill>
                <a:schemeClr val="tx1"/>
              </a:solidFill>
              <a:roun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g</a:t>
              </a:r>
            </a:p>
          </p:txBody>
        </p:sp>
        <p:sp>
          <p:nvSpPr>
            <p:cNvPr id="187" name="Line 11"/>
            <p:cNvSpPr>
              <a:spLocks noChangeShapeType="1"/>
            </p:cNvSpPr>
            <p:nvPr/>
          </p:nvSpPr>
          <p:spPr bwMode="auto">
            <a:xfrm flipH="1">
              <a:off x="4501" y="500"/>
              <a:ext cx="111" cy="189"/>
            </a:xfrm>
            <a:prstGeom prst="line">
              <a:avLst/>
            </a:prstGeom>
            <a:grp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88" name="Line 12"/>
            <p:cNvSpPr>
              <a:spLocks noChangeShapeType="1"/>
            </p:cNvSpPr>
            <p:nvPr/>
          </p:nvSpPr>
          <p:spPr bwMode="auto">
            <a:xfrm flipH="1">
              <a:off x="4189" y="900"/>
              <a:ext cx="146" cy="211"/>
            </a:xfrm>
            <a:prstGeom prst="line">
              <a:avLst/>
            </a:prstGeom>
            <a:grpFill/>
            <a:ln w="28575">
              <a:solidFill>
                <a:schemeClr val="tx1"/>
              </a:solidFill>
              <a:round/>
            </a:ln>
            <a:effec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89" name="Line 13"/>
            <p:cNvSpPr>
              <a:spLocks noChangeShapeType="1"/>
            </p:cNvSpPr>
            <p:nvPr/>
          </p:nvSpPr>
          <p:spPr bwMode="auto">
            <a:xfrm>
              <a:off x="4812" y="456"/>
              <a:ext cx="133" cy="188"/>
            </a:xfrm>
            <a:prstGeom prst="line">
              <a:avLst/>
            </a:prstGeom>
            <a:grp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90" name="Line 14"/>
            <p:cNvSpPr>
              <a:spLocks noChangeShapeType="1"/>
            </p:cNvSpPr>
            <p:nvPr/>
          </p:nvSpPr>
          <p:spPr bwMode="auto">
            <a:xfrm flipH="1">
              <a:off x="4843" y="907"/>
              <a:ext cx="113" cy="199"/>
            </a:xfrm>
            <a:prstGeom prst="line">
              <a:avLst/>
            </a:prstGeom>
            <a:grpFill/>
            <a:ln w="28575">
              <a:solidFill>
                <a:schemeClr val="tx1"/>
              </a:solidFill>
              <a:round/>
            </a:ln>
            <a:effec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91" name="Line 15"/>
            <p:cNvSpPr>
              <a:spLocks noChangeShapeType="1"/>
            </p:cNvSpPr>
            <p:nvPr/>
          </p:nvSpPr>
          <p:spPr bwMode="auto">
            <a:xfrm>
              <a:off x="4219" y="1333"/>
              <a:ext cx="189" cy="278"/>
            </a:xfrm>
            <a:prstGeom prst="line">
              <a:avLst/>
            </a:prstGeom>
            <a:grpFill/>
            <a:ln w="28575">
              <a:solidFill>
                <a:schemeClr val="tx1"/>
              </a:solidFill>
              <a:round/>
            </a:ln>
            <a:effectLst/>
          </p:spPr>
          <p:txBody>
            <a:bodyPr wrap="none"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sp>
          <p:nvSpPr>
            <p:cNvPr id="192" name="Line 16"/>
            <p:cNvSpPr>
              <a:spLocks noChangeShapeType="1"/>
            </p:cNvSpPr>
            <p:nvPr/>
          </p:nvSpPr>
          <p:spPr bwMode="auto">
            <a:xfrm>
              <a:off x="5098" y="907"/>
              <a:ext cx="170" cy="283"/>
            </a:xfrm>
            <a:prstGeom prst="line">
              <a:avLst/>
            </a:prstGeom>
            <a:grpFill/>
            <a:ln w="28575">
              <a:solidFill>
                <a:schemeClr val="tx1"/>
              </a:solidFill>
              <a:round/>
            </a:ln>
            <a:effectLst/>
          </p:spPr>
          <p:txBody>
            <a:bodyPr anchor="ctr">
              <a:spAutoFit/>
            </a:body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黑体" panose="02010609060101010101" pitchFamily="49" charset="-122"/>
                <a:cs typeface="+mn-cs"/>
              </a:endParaRPr>
            </a:p>
          </p:txBody>
        </p:sp>
      </p:grpSp>
      <p:sp>
        <p:nvSpPr>
          <p:cNvPr id="163844" name="矩形 192"/>
          <p:cNvSpPr/>
          <p:nvPr/>
        </p:nvSpPr>
        <p:spPr>
          <a:xfrm>
            <a:off x="206375" y="188913"/>
            <a:ext cx="765175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914400" lvl="1" indent="-457200" eaLnBrk="1" hangingPunct="1">
              <a:spcBef>
                <a:spcPct val="50000"/>
              </a:spcBef>
              <a:buClrTx/>
              <a:buSzPct val="100000"/>
              <a:buFont typeface="宋体" panose="02010600030101010101" pitchFamily="2" charset="-122"/>
              <a:buAutoNum type="circleNumDbPlain" startAt="2"/>
            </a:pPr>
            <a:r>
              <a:rPr lang="zh-CN" altLang="en-US" sz="2400" b="0" dirty="0">
                <a:solidFill>
                  <a:srgbClr val="FF0000"/>
                </a:solidFill>
                <a:latin typeface="方正姚体" panose="02010601030101010101" pitchFamily="2" charset="-122"/>
                <a:ea typeface="方正姚体" panose="02010601030101010101" pitchFamily="2" charset="-122"/>
              </a:rPr>
              <a:t>利用原有二叉链结构有无可能</a:t>
            </a:r>
          </a:p>
        </p:txBody>
      </p:sp>
      <p:sp>
        <p:nvSpPr>
          <p:cNvPr id="61445" name="矩形 193"/>
          <p:cNvSpPr/>
          <p:nvPr/>
        </p:nvSpPr>
        <p:spPr>
          <a:xfrm>
            <a:off x="0" y="4824413"/>
            <a:ext cx="538162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1" indent="0" eaLnBrk="1" hangingPunct="1">
              <a:spcBef>
                <a:spcPct val="50000"/>
              </a:spcBef>
              <a:buClrTx/>
              <a:buSzPct val="100000"/>
              <a:buNone/>
            </a:pPr>
            <a:r>
              <a:rPr lang="zh-CN" altLang="en-US" sz="2400" b="0" dirty="0">
                <a:solidFill>
                  <a:srgbClr val="FF0000"/>
                </a:solidFill>
                <a:latin typeface="方正姚体" panose="02010601030101010101" pitchFamily="2" charset="-122"/>
                <a:ea typeface="方正姚体" panose="02010601030101010101" pitchFamily="2" charset="-122"/>
              </a:rPr>
              <a:t>思考：利用空指针？空指针个数？</a:t>
            </a:r>
          </a:p>
        </p:txBody>
      </p:sp>
      <p:sp>
        <p:nvSpPr>
          <p:cNvPr id="61446" name="矩形 194"/>
          <p:cNvSpPr/>
          <p:nvPr/>
        </p:nvSpPr>
        <p:spPr>
          <a:xfrm>
            <a:off x="5337175" y="4689475"/>
            <a:ext cx="3267075"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1" indent="0" eaLnBrk="1" hangingPunct="1">
              <a:spcBef>
                <a:spcPct val="50000"/>
              </a:spcBef>
              <a:buClrTx/>
              <a:buSzPct val="100000"/>
              <a:buNone/>
            </a:pPr>
            <a:r>
              <a:rPr lang="en-US" altLang="zh-CN" sz="2400" b="0" dirty="0">
                <a:solidFill>
                  <a:srgbClr val="7030A0"/>
                </a:solidFill>
                <a:latin typeface="方正姚体" panose="02010601030101010101" pitchFamily="2" charset="-122"/>
                <a:ea typeface="方正姚体" panose="02010601030101010101" pitchFamily="2" charset="-122"/>
              </a:rPr>
              <a:t>N+1</a:t>
            </a:r>
            <a:r>
              <a:rPr lang="zh-CN" altLang="en-US" sz="2400" b="0" dirty="0">
                <a:solidFill>
                  <a:srgbClr val="7030A0"/>
                </a:solidFill>
                <a:latin typeface="方正姚体" panose="02010601030101010101" pitchFamily="2" charset="-122"/>
                <a:ea typeface="方正姚体" panose="02010601030101010101" pitchFamily="2" charset="-122"/>
              </a:rPr>
              <a:t>空指针</a:t>
            </a:r>
          </a:p>
        </p:txBody>
      </p:sp>
      <p:sp>
        <p:nvSpPr>
          <p:cNvPr id="61447" name="矩形 196"/>
          <p:cNvSpPr/>
          <p:nvPr/>
        </p:nvSpPr>
        <p:spPr>
          <a:xfrm>
            <a:off x="0" y="5364163"/>
            <a:ext cx="632777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1" indent="0" eaLnBrk="1" hangingPunct="1">
              <a:spcBef>
                <a:spcPct val="50000"/>
              </a:spcBef>
              <a:buClrTx/>
              <a:buSzPct val="100000"/>
              <a:buNone/>
            </a:pPr>
            <a:r>
              <a:rPr lang="zh-CN" altLang="en-US" sz="2400" b="0" dirty="0">
                <a:solidFill>
                  <a:srgbClr val="FF0000"/>
                </a:solidFill>
                <a:latin typeface="方正姚体" panose="02010601030101010101" pitchFamily="2" charset="-122"/>
                <a:ea typeface="方正姚体" panose="02010601030101010101" pitchFamily="2" charset="-122"/>
              </a:rPr>
              <a:t>思考：左指针？右指针？</a:t>
            </a:r>
          </a:p>
        </p:txBody>
      </p:sp>
      <p:sp>
        <p:nvSpPr>
          <p:cNvPr id="61448" name="矩形 197"/>
          <p:cNvSpPr/>
          <p:nvPr/>
        </p:nvSpPr>
        <p:spPr>
          <a:xfrm>
            <a:off x="5246688" y="5094288"/>
            <a:ext cx="3267075" cy="8302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1" indent="0" eaLnBrk="1" hangingPunct="1">
              <a:spcBef>
                <a:spcPct val="50000"/>
              </a:spcBef>
              <a:buClrTx/>
              <a:buSzPct val="100000"/>
              <a:buNone/>
            </a:pPr>
            <a:r>
              <a:rPr lang="zh-CN" altLang="en-US" sz="2400" b="0" dirty="0">
                <a:solidFill>
                  <a:srgbClr val="7030A0"/>
                </a:solidFill>
                <a:latin typeface="方正姚体" panose="02010601030101010101" pitchFamily="2" charset="-122"/>
                <a:ea typeface="方正姚体" panose="02010601030101010101" pitchFamily="2" charset="-122"/>
              </a:rPr>
              <a:t>左指针表示前驱，右指针表示后继。</a:t>
            </a:r>
          </a:p>
        </p:txBody>
      </p:sp>
      <p:sp>
        <p:nvSpPr>
          <p:cNvPr id="61449" name="矩形 198"/>
          <p:cNvSpPr/>
          <p:nvPr/>
        </p:nvSpPr>
        <p:spPr>
          <a:xfrm>
            <a:off x="0" y="5859463"/>
            <a:ext cx="6327775" cy="461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1" indent="0" eaLnBrk="1" hangingPunct="1">
              <a:spcBef>
                <a:spcPct val="50000"/>
              </a:spcBef>
              <a:buClrTx/>
              <a:buSzPct val="100000"/>
              <a:buNone/>
            </a:pPr>
            <a:r>
              <a:rPr lang="zh-CN" altLang="en-US" sz="2400" b="0" dirty="0">
                <a:solidFill>
                  <a:srgbClr val="FF0000"/>
                </a:solidFill>
                <a:latin typeface="方正姚体" panose="02010601030101010101" pitchFamily="2" charset="-122"/>
                <a:ea typeface="方正姚体" panose="02010601030101010101" pitchFamily="2" charset="-122"/>
              </a:rPr>
              <a:t>思考：怎么判断是儿子还是前驱后继？</a:t>
            </a:r>
          </a:p>
        </p:txBody>
      </p:sp>
      <p:sp>
        <p:nvSpPr>
          <p:cNvPr id="61450" name="矩形 199"/>
          <p:cNvSpPr/>
          <p:nvPr/>
        </p:nvSpPr>
        <p:spPr>
          <a:xfrm>
            <a:off x="6057900" y="5903913"/>
            <a:ext cx="10795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3200" dirty="0">
                <a:solidFill>
                  <a:srgbClr val="7030A0"/>
                </a:solidFill>
                <a:latin typeface="宋体" panose="02010600030101010101" pitchFamily="2" charset="-122"/>
              </a:rPr>
              <a:t>Tag</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1445"/>
                                        </p:tgtEl>
                                        <p:attrNameLst>
                                          <p:attrName>style.visibility</p:attrName>
                                        </p:attrNameLst>
                                      </p:cBhvr>
                                      <p:to>
                                        <p:strVal val="visible"/>
                                      </p:to>
                                    </p:set>
                                    <p:anim calcmode="discrete" valueType="clr">
                                      <p:cBhvr override="childStyle">
                                        <p:cTn id="7" dur="80"/>
                                        <p:tgtEl>
                                          <p:spTgt spid="6144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1445"/>
                                        </p:tgtEl>
                                        <p:attrNameLst>
                                          <p:attrName>fillcolor</p:attrName>
                                        </p:attrNameLst>
                                      </p:cBhvr>
                                      <p:tavLst>
                                        <p:tav tm="0">
                                          <p:val>
                                            <p:clrVal>
                                              <a:schemeClr val="accent2"/>
                                            </p:clrVal>
                                          </p:val>
                                        </p:tav>
                                        <p:tav tm="50000">
                                          <p:val>
                                            <p:clrVal>
                                              <a:schemeClr val="hlink"/>
                                            </p:clrVal>
                                          </p:val>
                                        </p:tav>
                                      </p:tavLst>
                                    </p:anim>
                                    <p:set>
                                      <p:cBhvr>
                                        <p:cTn id="9" dur="80"/>
                                        <p:tgtEl>
                                          <p:spTgt spid="61445"/>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61446"/>
                                        </p:tgtEl>
                                        <p:attrNameLst>
                                          <p:attrName>style.visibility</p:attrName>
                                        </p:attrNameLst>
                                      </p:cBhvr>
                                      <p:to>
                                        <p:strVal val="visible"/>
                                      </p:to>
                                    </p:set>
                                    <p:anim calcmode="discrete" valueType="clr">
                                      <p:cBhvr override="childStyle">
                                        <p:cTn id="14" dur="80"/>
                                        <p:tgtEl>
                                          <p:spTgt spid="61446"/>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61446"/>
                                        </p:tgtEl>
                                        <p:attrNameLst>
                                          <p:attrName>fillcolor</p:attrName>
                                        </p:attrNameLst>
                                      </p:cBhvr>
                                      <p:tavLst>
                                        <p:tav tm="0">
                                          <p:val>
                                            <p:clrVal>
                                              <a:schemeClr val="accent2"/>
                                            </p:clrVal>
                                          </p:val>
                                        </p:tav>
                                        <p:tav tm="50000">
                                          <p:val>
                                            <p:clrVal>
                                              <a:schemeClr val="hlink"/>
                                            </p:clrVal>
                                          </p:val>
                                        </p:tav>
                                      </p:tavLst>
                                    </p:anim>
                                    <p:set>
                                      <p:cBhvr>
                                        <p:cTn id="16" dur="80"/>
                                        <p:tgtEl>
                                          <p:spTgt spid="61446"/>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61447"/>
                                        </p:tgtEl>
                                        <p:attrNameLst>
                                          <p:attrName>style.visibility</p:attrName>
                                        </p:attrNameLst>
                                      </p:cBhvr>
                                      <p:to>
                                        <p:strVal val="visible"/>
                                      </p:to>
                                    </p:set>
                                    <p:anim calcmode="discrete" valueType="clr">
                                      <p:cBhvr override="childStyle">
                                        <p:cTn id="21" dur="80"/>
                                        <p:tgtEl>
                                          <p:spTgt spid="61447"/>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61447"/>
                                        </p:tgtEl>
                                        <p:attrNameLst>
                                          <p:attrName>fillcolor</p:attrName>
                                        </p:attrNameLst>
                                      </p:cBhvr>
                                      <p:tavLst>
                                        <p:tav tm="0">
                                          <p:val>
                                            <p:clrVal>
                                              <a:schemeClr val="accent2"/>
                                            </p:clrVal>
                                          </p:val>
                                        </p:tav>
                                        <p:tav tm="50000">
                                          <p:val>
                                            <p:clrVal>
                                              <a:schemeClr val="hlink"/>
                                            </p:clrVal>
                                          </p:val>
                                        </p:tav>
                                      </p:tavLst>
                                    </p:anim>
                                    <p:set>
                                      <p:cBhvr>
                                        <p:cTn id="23" dur="80"/>
                                        <p:tgtEl>
                                          <p:spTgt spid="61447"/>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grpId="0" nodeType="clickEffect">
                                  <p:stCondLst>
                                    <p:cond delay="0"/>
                                  </p:stCondLst>
                                  <p:iterate type="lt">
                                    <p:tmPct val="50000"/>
                                  </p:iterate>
                                  <p:childTnLst>
                                    <p:set>
                                      <p:cBhvr>
                                        <p:cTn id="27" dur="1" fill="hold">
                                          <p:stCondLst>
                                            <p:cond delay="0"/>
                                          </p:stCondLst>
                                        </p:cTn>
                                        <p:tgtEl>
                                          <p:spTgt spid="61448"/>
                                        </p:tgtEl>
                                        <p:attrNameLst>
                                          <p:attrName>style.visibility</p:attrName>
                                        </p:attrNameLst>
                                      </p:cBhvr>
                                      <p:to>
                                        <p:strVal val="visible"/>
                                      </p:to>
                                    </p:set>
                                    <p:anim calcmode="discrete" valueType="clr">
                                      <p:cBhvr override="childStyle">
                                        <p:cTn id="28" dur="80"/>
                                        <p:tgtEl>
                                          <p:spTgt spid="61448"/>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61448"/>
                                        </p:tgtEl>
                                        <p:attrNameLst>
                                          <p:attrName>fillcolor</p:attrName>
                                        </p:attrNameLst>
                                      </p:cBhvr>
                                      <p:tavLst>
                                        <p:tav tm="0">
                                          <p:val>
                                            <p:clrVal>
                                              <a:schemeClr val="accent2"/>
                                            </p:clrVal>
                                          </p:val>
                                        </p:tav>
                                        <p:tav tm="50000">
                                          <p:val>
                                            <p:clrVal>
                                              <a:schemeClr val="hlink"/>
                                            </p:clrVal>
                                          </p:val>
                                        </p:tav>
                                      </p:tavLst>
                                    </p:anim>
                                    <p:set>
                                      <p:cBhvr>
                                        <p:cTn id="30" dur="80"/>
                                        <p:tgtEl>
                                          <p:spTgt spid="61448"/>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grpId="0" nodeType="clickEffect">
                                  <p:stCondLst>
                                    <p:cond delay="0"/>
                                  </p:stCondLst>
                                  <p:iterate type="lt">
                                    <p:tmPct val="50000"/>
                                  </p:iterate>
                                  <p:childTnLst>
                                    <p:set>
                                      <p:cBhvr>
                                        <p:cTn id="34" dur="1" fill="hold">
                                          <p:stCondLst>
                                            <p:cond delay="0"/>
                                          </p:stCondLst>
                                        </p:cTn>
                                        <p:tgtEl>
                                          <p:spTgt spid="61449"/>
                                        </p:tgtEl>
                                        <p:attrNameLst>
                                          <p:attrName>style.visibility</p:attrName>
                                        </p:attrNameLst>
                                      </p:cBhvr>
                                      <p:to>
                                        <p:strVal val="visible"/>
                                      </p:to>
                                    </p:set>
                                    <p:anim calcmode="discrete" valueType="clr">
                                      <p:cBhvr override="childStyle">
                                        <p:cTn id="35" dur="80"/>
                                        <p:tgtEl>
                                          <p:spTgt spid="61449"/>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61449"/>
                                        </p:tgtEl>
                                        <p:attrNameLst>
                                          <p:attrName>fillcolor</p:attrName>
                                        </p:attrNameLst>
                                      </p:cBhvr>
                                      <p:tavLst>
                                        <p:tav tm="0">
                                          <p:val>
                                            <p:clrVal>
                                              <a:schemeClr val="accent2"/>
                                            </p:clrVal>
                                          </p:val>
                                        </p:tav>
                                        <p:tav tm="50000">
                                          <p:val>
                                            <p:clrVal>
                                              <a:schemeClr val="hlink"/>
                                            </p:clrVal>
                                          </p:val>
                                        </p:tav>
                                      </p:tavLst>
                                    </p:anim>
                                    <p:set>
                                      <p:cBhvr>
                                        <p:cTn id="37" dur="80"/>
                                        <p:tgtEl>
                                          <p:spTgt spid="61449"/>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grpId="0" nodeType="clickEffect">
                                  <p:stCondLst>
                                    <p:cond delay="0"/>
                                  </p:stCondLst>
                                  <p:iterate type="lt">
                                    <p:tmPct val="50000"/>
                                  </p:iterate>
                                  <p:childTnLst>
                                    <p:set>
                                      <p:cBhvr>
                                        <p:cTn id="41" dur="1" fill="hold">
                                          <p:stCondLst>
                                            <p:cond delay="0"/>
                                          </p:stCondLst>
                                        </p:cTn>
                                        <p:tgtEl>
                                          <p:spTgt spid="61450"/>
                                        </p:tgtEl>
                                        <p:attrNameLst>
                                          <p:attrName>style.visibility</p:attrName>
                                        </p:attrNameLst>
                                      </p:cBhvr>
                                      <p:to>
                                        <p:strVal val="visible"/>
                                      </p:to>
                                    </p:set>
                                    <p:anim calcmode="discrete" valueType="clr">
                                      <p:cBhvr override="childStyle">
                                        <p:cTn id="42" dur="80"/>
                                        <p:tgtEl>
                                          <p:spTgt spid="61450"/>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61450"/>
                                        </p:tgtEl>
                                        <p:attrNameLst>
                                          <p:attrName>fillcolor</p:attrName>
                                        </p:attrNameLst>
                                      </p:cBhvr>
                                      <p:tavLst>
                                        <p:tav tm="0">
                                          <p:val>
                                            <p:clrVal>
                                              <a:schemeClr val="accent2"/>
                                            </p:clrVal>
                                          </p:val>
                                        </p:tav>
                                        <p:tav tm="50000">
                                          <p:val>
                                            <p:clrVal>
                                              <a:schemeClr val="hlink"/>
                                            </p:clrVal>
                                          </p:val>
                                        </p:tav>
                                      </p:tavLst>
                                    </p:anim>
                                    <p:set>
                                      <p:cBhvr>
                                        <p:cTn id="44" dur="80"/>
                                        <p:tgtEl>
                                          <p:spTgt spid="6145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p:bldP spid="61446" grpId="0"/>
      <p:bldP spid="61447" grpId="0"/>
      <p:bldP spid="61448" grpId="0"/>
      <p:bldP spid="61449" grpId="0"/>
      <p:bldP spid="6145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ctrTitle"/>
          </p:nvPr>
        </p:nvSpPr>
        <p:spPr>
          <a:xfrm>
            <a:off x="0" y="0"/>
            <a:ext cx="91440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6.5 </a:t>
            </a: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线索二叉树（</a:t>
            </a:r>
            <a:r>
              <a:rPr kumimoji="0" lang="en-US" altLang="zh-CN"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Threaded Binary Tree</a:t>
            </a: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a:t>
            </a:r>
            <a:endParaRPr kumimoji="0" lang="zh-CN" altLang="en-US" sz="3600" b="1" i="0" u="none" strike="noStrike" kern="0" cap="none" spc="0" normalizeH="0" baseline="0" noProof="0" dirty="0">
              <a:ln>
                <a:noFill/>
              </a:ln>
              <a:solidFill>
                <a:schemeClr val="tx1"/>
              </a:solidFill>
              <a:effectLst/>
              <a:uLnTx/>
              <a:uFillTx/>
              <a:latin typeface="宋体" panose="02010600030101010101" pitchFamily="2" charset="-122"/>
              <a:ea typeface="+mj-ea"/>
              <a:cs typeface="+mj-cs"/>
            </a:endParaRPr>
          </a:p>
        </p:txBody>
      </p:sp>
      <p:grpSp>
        <p:nvGrpSpPr>
          <p:cNvPr id="2" name="Group 7"/>
          <p:cNvGrpSpPr/>
          <p:nvPr/>
        </p:nvGrpSpPr>
        <p:grpSpPr>
          <a:xfrm>
            <a:off x="566738" y="2528888"/>
            <a:ext cx="7620000" cy="2460625"/>
            <a:chOff x="432" y="1776"/>
            <a:chExt cx="4800" cy="1550"/>
          </a:xfrm>
        </p:grpSpPr>
        <p:grpSp>
          <p:nvGrpSpPr>
            <p:cNvPr id="164871" name="Group 8"/>
            <p:cNvGrpSpPr/>
            <p:nvPr/>
          </p:nvGrpSpPr>
          <p:grpSpPr>
            <a:xfrm>
              <a:off x="672" y="1776"/>
              <a:ext cx="4128" cy="257"/>
              <a:chOff x="672" y="1776"/>
              <a:chExt cx="4128" cy="118"/>
            </a:xfrm>
          </p:grpSpPr>
          <p:sp>
            <p:nvSpPr>
              <p:cNvPr id="164880" name="Text Box 9"/>
              <p:cNvSpPr txBox="1"/>
              <p:nvPr/>
            </p:nvSpPr>
            <p:spPr>
              <a:xfrm>
                <a:off x="672" y="1776"/>
                <a:ext cx="864" cy="118"/>
              </a:xfrm>
              <a:prstGeom prst="rect">
                <a:avLst/>
              </a:prstGeom>
              <a:no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latin typeface="宋体" panose="02010600030101010101" pitchFamily="2" charset="-122"/>
                  </a:rPr>
                  <a:t>leftChild</a:t>
                </a:r>
              </a:p>
            </p:txBody>
          </p:sp>
          <p:sp>
            <p:nvSpPr>
              <p:cNvPr id="164881" name="Text Box 10"/>
              <p:cNvSpPr txBox="1"/>
              <p:nvPr/>
            </p:nvSpPr>
            <p:spPr>
              <a:xfrm>
                <a:off x="1536" y="1776"/>
                <a:ext cx="816" cy="118"/>
              </a:xfrm>
              <a:prstGeom prst="rect">
                <a:avLst/>
              </a:prstGeom>
              <a:no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2000" dirty="0">
                    <a:solidFill>
                      <a:srgbClr val="000000"/>
                    </a:solidFill>
                    <a:latin typeface="宋体" panose="02010600030101010101" pitchFamily="2" charset="-122"/>
                  </a:rPr>
                  <a:t>leftTag</a:t>
                </a:r>
              </a:p>
            </p:txBody>
          </p:sp>
          <p:sp>
            <p:nvSpPr>
              <p:cNvPr id="164882" name="Text Box 11"/>
              <p:cNvSpPr txBox="1"/>
              <p:nvPr/>
            </p:nvSpPr>
            <p:spPr>
              <a:xfrm>
                <a:off x="2352" y="1776"/>
                <a:ext cx="624" cy="118"/>
              </a:xfrm>
              <a:prstGeom prst="rect">
                <a:avLst/>
              </a:prstGeom>
              <a:no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2000" dirty="0">
                    <a:solidFill>
                      <a:srgbClr val="000000"/>
                    </a:solidFill>
                    <a:latin typeface="宋体" panose="02010600030101010101" pitchFamily="2" charset="-122"/>
                  </a:rPr>
                  <a:t>data</a:t>
                </a:r>
              </a:p>
            </p:txBody>
          </p:sp>
          <p:sp>
            <p:nvSpPr>
              <p:cNvPr id="164883" name="Text Box 12"/>
              <p:cNvSpPr txBox="1"/>
              <p:nvPr/>
            </p:nvSpPr>
            <p:spPr>
              <a:xfrm>
                <a:off x="2976" y="1776"/>
                <a:ext cx="816" cy="118"/>
              </a:xfrm>
              <a:prstGeom prst="rect">
                <a:avLst/>
              </a:prstGeom>
              <a:no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2000" dirty="0">
                    <a:solidFill>
                      <a:srgbClr val="000000"/>
                    </a:solidFill>
                    <a:latin typeface="宋体" panose="02010600030101010101" pitchFamily="2" charset="-122"/>
                  </a:rPr>
                  <a:t>rightTag</a:t>
                </a:r>
              </a:p>
            </p:txBody>
          </p:sp>
          <p:sp>
            <p:nvSpPr>
              <p:cNvPr id="164884" name="Text Box 13"/>
              <p:cNvSpPr txBox="1"/>
              <p:nvPr/>
            </p:nvSpPr>
            <p:spPr>
              <a:xfrm>
                <a:off x="3792" y="1776"/>
                <a:ext cx="1008" cy="118"/>
              </a:xfrm>
              <a:prstGeom prst="rect">
                <a:avLst/>
              </a:prstGeom>
              <a:no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2000" dirty="0">
                    <a:solidFill>
                      <a:srgbClr val="000000"/>
                    </a:solidFill>
                    <a:latin typeface="宋体" panose="02010600030101010101" pitchFamily="2" charset="-122"/>
                  </a:rPr>
                  <a:t>rightChild</a:t>
                </a:r>
              </a:p>
            </p:txBody>
          </p:sp>
        </p:grpSp>
        <p:grpSp>
          <p:nvGrpSpPr>
            <p:cNvPr id="164872" name="Group 14"/>
            <p:cNvGrpSpPr/>
            <p:nvPr/>
          </p:nvGrpSpPr>
          <p:grpSpPr>
            <a:xfrm>
              <a:off x="432" y="2064"/>
              <a:ext cx="4800" cy="1262"/>
              <a:chOff x="768" y="2352"/>
              <a:chExt cx="4800" cy="1262"/>
            </a:xfrm>
          </p:grpSpPr>
          <p:grpSp>
            <p:nvGrpSpPr>
              <p:cNvPr id="164873" name="Group 15"/>
              <p:cNvGrpSpPr/>
              <p:nvPr/>
            </p:nvGrpSpPr>
            <p:grpSpPr>
              <a:xfrm>
                <a:off x="1920" y="2352"/>
                <a:ext cx="3648" cy="1262"/>
                <a:chOff x="1776" y="2530"/>
                <a:chExt cx="3072" cy="1262"/>
              </a:xfrm>
            </p:grpSpPr>
            <p:sp>
              <p:nvSpPr>
                <p:cNvPr id="164876" name="AutoShape 16"/>
                <p:cNvSpPr/>
                <p:nvPr/>
              </p:nvSpPr>
              <p:spPr>
                <a:xfrm>
                  <a:off x="1776" y="2688"/>
                  <a:ext cx="96" cy="480"/>
                </a:xfrm>
                <a:prstGeom prst="leftBrace">
                  <a:avLst>
                    <a:gd name="adj1" fmla="val 41666"/>
                    <a:gd name="adj2" fmla="val 50000"/>
                  </a:avLst>
                </a:prstGeom>
                <a:noFill/>
                <a:ln w="1905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4877" name="Text Box 17"/>
                <p:cNvSpPr txBox="1"/>
                <p:nvPr/>
              </p:nvSpPr>
              <p:spPr>
                <a:xfrm>
                  <a:off x="1968" y="2530"/>
                  <a:ext cx="2880" cy="734"/>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60000"/>
                    </a:lnSpc>
                    <a:spcBef>
                      <a:spcPct val="0"/>
                    </a:spcBef>
                    <a:buClrTx/>
                    <a:buSzPct val="100000"/>
                    <a:buNone/>
                  </a:pPr>
                  <a:r>
                    <a:rPr lang="en-US" altLang="zh-CN" sz="2200" dirty="0">
                      <a:solidFill>
                        <a:srgbClr val="000000"/>
                      </a:solidFill>
                      <a:latin typeface="宋体" panose="02010600030101010101" pitchFamily="2" charset="-122"/>
                    </a:rPr>
                    <a:t>0   leftChild </a:t>
                  </a:r>
                  <a:r>
                    <a:rPr lang="zh-CN" altLang="en-US" sz="2200" dirty="0">
                      <a:solidFill>
                        <a:srgbClr val="000000"/>
                      </a:solidFill>
                      <a:latin typeface="宋体" panose="02010600030101010101" pitchFamily="2" charset="-122"/>
                    </a:rPr>
                    <a:t>域指示结点的左孩子</a:t>
                  </a:r>
                  <a:endParaRPr lang="zh-CN" altLang="en-US" sz="2200" baseline="50000" dirty="0">
                    <a:solidFill>
                      <a:srgbClr val="000000"/>
                    </a:solidFill>
                    <a:latin typeface="宋体" panose="02010600030101010101" pitchFamily="2" charset="-122"/>
                  </a:endParaRPr>
                </a:p>
                <a:p>
                  <a:pPr marL="0" lvl="0" indent="0" eaLnBrk="1" hangingPunct="1">
                    <a:lnSpc>
                      <a:spcPct val="160000"/>
                    </a:lnSpc>
                    <a:spcBef>
                      <a:spcPct val="0"/>
                    </a:spcBef>
                    <a:buClrTx/>
                    <a:buSzPct val="100000"/>
                    <a:buNone/>
                  </a:pPr>
                  <a:r>
                    <a:rPr lang="en-US" altLang="zh-CN" sz="2200" dirty="0">
                      <a:solidFill>
                        <a:srgbClr val="000000"/>
                      </a:solidFill>
                      <a:latin typeface="宋体" panose="02010600030101010101" pitchFamily="2" charset="-122"/>
                    </a:rPr>
                    <a:t>1   leftChild</a:t>
                  </a:r>
                  <a:r>
                    <a:rPr lang="zh-CN" altLang="en-US" sz="2200" dirty="0">
                      <a:solidFill>
                        <a:srgbClr val="000000"/>
                      </a:solidFill>
                      <a:latin typeface="宋体" panose="02010600030101010101" pitchFamily="2" charset="-122"/>
                    </a:rPr>
                    <a:t>域指示结点的前驱</a:t>
                  </a:r>
                </a:p>
              </p:txBody>
            </p:sp>
            <p:sp>
              <p:nvSpPr>
                <p:cNvPr id="164878" name="Text Box 18"/>
                <p:cNvSpPr txBox="1"/>
                <p:nvPr/>
              </p:nvSpPr>
              <p:spPr>
                <a:xfrm>
                  <a:off x="1968" y="3144"/>
                  <a:ext cx="2784" cy="64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40000"/>
                    </a:lnSpc>
                    <a:spcBef>
                      <a:spcPct val="0"/>
                    </a:spcBef>
                    <a:buClrTx/>
                    <a:buSzPct val="100000"/>
                    <a:buNone/>
                  </a:pPr>
                  <a:r>
                    <a:rPr lang="en-US" altLang="zh-CN" sz="2200" dirty="0">
                      <a:solidFill>
                        <a:srgbClr val="000000"/>
                      </a:solidFill>
                      <a:latin typeface="宋体" panose="02010600030101010101" pitchFamily="2" charset="-122"/>
                    </a:rPr>
                    <a:t>0   rightChild </a:t>
                  </a:r>
                  <a:r>
                    <a:rPr lang="zh-CN" altLang="en-US" sz="2200" dirty="0">
                      <a:solidFill>
                        <a:srgbClr val="000000"/>
                      </a:solidFill>
                      <a:latin typeface="宋体" panose="02010600030101010101" pitchFamily="2" charset="-122"/>
                    </a:rPr>
                    <a:t>域指示结点的右孩子 </a:t>
                  </a:r>
                </a:p>
                <a:p>
                  <a:pPr marL="0" lvl="0" indent="0" eaLnBrk="1" hangingPunct="1">
                    <a:lnSpc>
                      <a:spcPct val="140000"/>
                    </a:lnSpc>
                    <a:spcBef>
                      <a:spcPct val="0"/>
                    </a:spcBef>
                    <a:buClrTx/>
                    <a:buSzPct val="100000"/>
                    <a:buNone/>
                  </a:pPr>
                  <a:r>
                    <a:rPr lang="en-US" altLang="zh-CN" sz="2200" dirty="0">
                      <a:solidFill>
                        <a:srgbClr val="000000"/>
                      </a:solidFill>
                      <a:latin typeface="宋体" panose="02010600030101010101" pitchFamily="2" charset="-122"/>
                    </a:rPr>
                    <a:t>1   rightChild </a:t>
                  </a:r>
                  <a:r>
                    <a:rPr lang="zh-CN" altLang="en-US" sz="2200" dirty="0">
                      <a:solidFill>
                        <a:srgbClr val="000000"/>
                      </a:solidFill>
                      <a:latin typeface="宋体" panose="02010600030101010101" pitchFamily="2" charset="-122"/>
                    </a:rPr>
                    <a:t>域指示结点的后继</a:t>
                  </a:r>
                  <a:endParaRPr lang="zh-CN" altLang="en-US" sz="2200" i="1" dirty="0">
                    <a:solidFill>
                      <a:srgbClr val="000000"/>
                    </a:solidFill>
                    <a:latin typeface="宋体" panose="02010600030101010101" pitchFamily="2" charset="-122"/>
                  </a:endParaRPr>
                </a:p>
              </p:txBody>
            </p:sp>
            <p:sp>
              <p:nvSpPr>
                <p:cNvPr id="164879" name="AutoShape 19"/>
                <p:cNvSpPr/>
                <p:nvPr/>
              </p:nvSpPr>
              <p:spPr>
                <a:xfrm>
                  <a:off x="1776" y="3264"/>
                  <a:ext cx="96" cy="480"/>
                </a:xfrm>
                <a:prstGeom prst="leftBrace">
                  <a:avLst>
                    <a:gd name="adj1" fmla="val 41666"/>
                    <a:gd name="adj2" fmla="val 50000"/>
                  </a:avLst>
                </a:prstGeom>
                <a:noFill/>
                <a:ln w="1905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sp>
            <p:nvSpPr>
              <p:cNvPr id="164874" name="Text Box 20"/>
              <p:cNvSpPr txBox="1"/>
              <p:nvPr/>
            </p:nvSpPr>
            <p:spPr>
              <a:xfrm>
                <a:off x="768" y="2592"/>
                <a:ext cx="110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dirty="0">
                    <a:solidFill>
                      <a:srgbClr val="000000"/>
                    </a:solidFill>
                    <a:latin typeface="宋体" panose="02010600030101010101" pitchFamily="2" charset="-122"/>
                  </a:rPr>
                  <a:t>leftTag = </a:t>
                </a:r>
              </a:p>
            </p:txBody>
          </p:sp>
          <p:sp>
            <p:nvSpPr>
              <p:cNvPr id="164875" name="Text Box 21"/>
              <p:cNvSpPr txBox="1"/>
              <p:nvPr/>
            </p:nvSpPr>
            <p:spPr>
              <a:xfrm>
                <a:off x="768" y="3168"/>
                <a:ext cx="110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dirty="0">
                    <a:solidFill>
                      <a:srgbClr val="000000"/>
                    </a:solidFill>
                    <a:latin typeface="宋体" panose="02010600030101010101" pitchFamily="2" charset="-122"/>
                  </a:rPr>
                  <a:t>rightTag = </a:t>
                </a:r>
              </a:p>
            </p:txBody>
          </p:sp>
        </p:grpSp>
      </p:grpSp>
      <p:sp>
        <p:nvSpPr>
          <p:cNvPr id="39" name="Text Box 22"/>
          <p:cNvSpPr txBox="1"/>
          <p:nvPr/>
        </p:nvSpPr>
        <p:spPr>
          <a:xfrm>
            <a:off x="0" y="684213"/>
            <a:ext cx="8982075" cy="16795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914400" lvl="1" indent="-457200">
              <a:spcBef>
                <a:spcPct val="15000"/>
              </a:spcBef>
              <a:buClr>
                <a:srgbClr val="006600"/>
              </a:buClr>
              <a:buSzPct val="110000"/>
              <a:buChar char="•"/>
            </a:pPr>
            <a:r>
              <a:rPr lang="zh-CN" altLang="en-US" sz="2400" dirty="0">
                <a:solidFill>
                  <a:srgbClr val="000000"/>
                </a:solidFill>
                <a:latin typeface="楷体_GB2312" pitchFamily="49" charset="-122"/>
                <a:ea typeface="楷体_GB2312" pitchFamily="49" charset="-122"/>
              </a:rPr>
              <a:t>指向前驱和指向后继的指针叫做</a:t>
            </a:r>
            <a:r>
              <a:rPr lang="zh-CN" altLang="en-US" sz="2400" dirty="0">
                <a:solidFill>
                  <a:srgbClr val="00339A"/>
                </a:solidFill>
                <a:latin typeface="楷体_GB2312" pitchFamily="49" charset="-122"/>
                <a:ea typeface="楷体_GB2312" pitchFamily="49" charset="-122"/>
              </a:rPr>
              <a:t>线索</a:t>
            </a:r>
            <a:r>
              <a:rPr lang="en-US" altLang="zh-CN" sz="2400" dirty="0">
                <a:solidFill>
                  <a:srgbClr val="00339A"/>
                </a:solidFill>
                <a:latin typeface="楷体_GB2312" pitchFamily="49" charset="-122"/>
                <a:ea typeface="楷体_GB2312" pitchFamily="49" charset="-122"/>
              </a:rPr>
              <a:t>(Thread)</a:t>
            </a:r>
            <a:r>
              <a:rPr lang="zh-CN" altLang="en-US" sz="2400" dirty="0">
                <a:solidFill>
                  <a:srgbClr val="000000"/>
                </a:solidFill>
                <a:latin typeface="楷体_GB2312" pitchFamily="49" charset="-122"/>
                <a:ea typeface="楷体_GB2312" pitchFamily="49" charset="-122"/>
              </a:rPr>
              <a:t>。</a:t>
            </a:r>
          </a:p>
          <a:p>
            <a:pPr marL="914400" lvl="1" indent="-457200">
              <a:spcBef>
                <a:spcPct val="15000"/>
              </a:spcBef>
              <a:buClr>
                <a:srgbClr val="006600"/>
              </a:buClr>
              <a:buSzPct val="110000"/>
              <a:buChar char="•"/>
            </a:pPr>
            <a:r>
              <a:rPr lang="zh-CN" altLang="en-US" sz="2400" dirty="0">
                <a:solidFill>
                  <a:srgbClr val="000000"/>
                </a:solidFill>
                <a:latin typeface="楷体_GB2312" pitchFamily="49" charset="-122"/>
                <a:ea typeface="楷体_GB2312" pitchFamily="49" charset="-122"/>
              </a:rPr>
              <a:t>具有线索的二叉树叫做</a:t>
            </a:r>
            <a:r>
              <a:rPr lang="zh-CN" altLang="en-US" sz="2400" dirty="0">
                <a:solidFill>
                  <a:srgbClr val="00339A"/>
                </a:solidFill>
                <a:latin typeface="楷体_GB2312" pitchFamily="49" charset="-122"/>
                <a:ea typeface="楷体_GB2312" pitchFamily="49" charset="-122"/>
              </a:rPr>
              <a:t>线索二叉树</a:t>
            </a:r>
            <a:r>
              <a:rPr lang="zh-CN" altLang="en-US" sz="2400" dirty="0">
                <a:solidFill>
                  <a:srgbClr val="000000"/>
                </a:solidFill>
                <a:latin typeface="楷体_GB2312" pitchFamily="49" charset="-122"/>
                <a:ea typeface="楷体_GB2312" pitchFamily="49" charset="-122"/>
              </a:rPr>
              <a:t>。</a:t>
            </a:r>
          </a:p>
          <a:p>
            <a:pPr marL="914400" lvl="1" indent="-457200">
              <a:spcBef>
                <a:spcPct val="15000"/>
              </a:spcBef>
              <a:buClr>
                <a:srgbClr val="006600"/>
              </a:buClr>
              <a:buSzPct val="110000"/>
              <a:buChar char="•"/>
            </a:pPr>
            <a:r>
              <a:rPr lang="zh-CN" altLang="en-US" sz="2400" dirty="0">
                <a:solidFill>
                  <a:srgbClr val="000000"/>
                </a:solidFill>
                <a:latin typeface="楷体_GB2312" pitchFamily="49" charset="-122"/>
                <a:ea typeface="楷体_GB2312" pitchFamily="49" charset="-122"/>
              </a:rPr>
              <a:t>因遍历的次序有三种，所以线索二叉树也分</a:t>
            </a:r>
            <a:r>
              <a:rPr lang="zh-CN" altLang="en-US" sz="2400" dirty="0">
                <a:solidFill>
                  <a:srgbClr val="00339A"/>
                </a:solidFill>
                <a:latin typeface="楷体_GB2312" pitchFamily="49" charset="-122"/>
                <a:ea typeface="楷体_GB2312" pitchFamily="49" charset="-122"/>
              </a:rPr>
              <a:t>前、中、后序线索二叉树</a:t>
            </a:r>
            <a:r>
              <a:rPr lang="zh-CN" altLang="en-US" sz="2400" dirty="0">
                <a:solidFill>
                  <a:srgbClr val="000000"/>
                </a:solidFill>
                <a:latin typeface="楷体_GB2312" pitchFamily="49" charset="-122"/>
                <a:ea typeface="楷体_GB2312" pitchFamily="49" charset="-122"/>
              </a:rPr>
              <a:t>这三种。</a:t>
            </a:r>
          </a:p>
        </p:txBody>
      </p:sp>
      <p:sp>
        <p:nvSpPr>
          <p:cNvPr id="40" name="Text Box 5"/>
          <p:cNvSpPr txBox="1"/>
          <p:nvPr/>
        </p:nvSpPr>
        <p:spPr>
          <a:xfrm>
            <a:off x="701675" y="4959350"/>
            <a:ext cx="7129463" cy="904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110000"/>
              </a:lnSpc>
              <a:spcBef>
                <a:spcPct val="50000"/>
              </a:spcBef>
              <a:buClrTx/>
              <a:buSzPct val="100000"/>
              <a:buNone/>
            </a:pPr>
            <a:r>
              <a:rPr lang="zh-CN" altLang="en-US" sz="2400" dirty="0">
                <a:solidFill>
                  <a:srgbClr val="FF3300"/>
                </a:solidFill>
                <a:latin typeface="华文琥珀" panose="02010800040101010101" pitchFamily="2" charset="-122"/>
                <a:ea typeface="华文琥珀" panose="02010800040101010101" pitchFamily="2" charset="-122"/>
              </a:rPr>
              <a:t>思考</a:t>
            </a:r>
            <a:r>
              <a:rPr lang="en-US" altLang="zh-CN" sz="2400" dirty="0">
                <a:solidFill>
                  <a:srgbClr val="FF3300"/>
                </a:solidFill>
                <a:latin typeface="华文琥珀" panose="02010800040101010101" pitchFamily="2" charset="-122"/>
                <a:ea typeface="华文琥珀" panose="02010800040101010101" pitchFamily="2" charset="-122"/>
              </a:rPr>
              <a:t>1</a:t>
            </a:r>
            <a:r>
              <a:rPr lang="zh-CN" altLang="en-US" sz="2400" dirty="0">
                <a:solidFill>
                  <a:srgbClr val="FF3300"/>
                </a:solidFill>
                <a:latin typeface="华文琥珀" panose="02010800040101010101" pitchFamily="2" charset="-122"/>
                <a:ea typeface="华文琥珀" panose="02010800040101010101" pitchFamily="2" charset="-122"/>
              </a:rPr>
              <a:t>：该结点继承自二叉树结点是否可行？实现上有无便与不便？</a:t>
            </a:r>
          </a:p>
        </p:txBody>
      </p:sp>
      <p:sp>
        <p:nvSpPr>
          <p:cNvPr id="41" name="Text Box 5"/>
          <p:cNvSpPr txBox="1"/>
          <p:nvPr/>
        </p:nvSpPr>
        <p:spPr>
          <a:xfrm>
            <a:off x="701675" y="5768975"/>
            <a:ext cx="7129463" cy="904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110000"/>
              </a:lnSpc>
              <a:spcBef>
                <a:spcPct val="50000"/>
              </a:spcBef>
              <a:buClrTx/>
              <a:buSzPct val="100000"/>
              <a:buNone/>
            </a:pPr>
            <a:r>
              <a:rPr lang="zh-CN" altLang="en-US" sz="2400" dirty="0">
                <a:solidFill>
                  <a:srgbClr val="FF3300"/>
                </a:solidFill>
                <a:latin typeface="华文琥珀" panose="02010800040101010101" pitchFamily="2" charset="-122"/>
                <a:ea typeface="华文琥珀" panose="02010800040101010101" pitchFamily="2" charset="-122"/>
              </a:rPr>
              <a:t>思考</a:t>
            </a:r>
            <a:r>
              <a:rPr lang="en-US" altLang="zh-CN" sz="2400" dirty="0">
                <a:solidFill>
                  <a:srgbClr val="FF3300"/>
                </a:solidFill>
                <a:latin typeface="华文琥珀" panose="02010800040101010101" pitchFamily="2" charset="-122"/>
                <a:ea typeface="华文琥珀" panose="02010800040101010101" pitchFamily="2" charset="-122"/>
              </a:rPr>
              <a:t>2</a:t>
            </a:r>
            <a:r>
              <a:rPr lang="zh-CN" altLang="en-US" sz="2400" dirty="0">
                <a:solidFill>
                  <a:srgbClr val="FF3300"/>
                </a:solidFill>
                <a:latin typeface="华文琥珀" panose="02010800040101010101" pitchFamily="2" charset="-122"/>
                <a:ea typeface="华文琥珀" panose="02010800040101010101" pitchFamily="2" charset="-122"/>
              </a:rPr>
              <a:t>：最多孩子情况下</a:t>
            </a:r>
            <a:r>
              <a:rPr lang="en-US" altLang="zh-CN" sz="2400" dirty="0">
                <a:solidFill>
                  <a:srgbClr val="FF3300"/>
                </a:solidFill>
                <a:latin typeface="华文琥珀" panose="02010800040101010101" pitchFamily="2" charset="-122"/>
                <a:ea typeface="华文琥珀" panose="02010800040101010101" pitchFamily="2" charset="-122"/>
              </a:rPr>
              <a:t>n+1</a:t>
            </a:r>
            <a:r>
              <a:rPr lang="zh-CN" altLang="en-US" sz="2400" dirty="0">
                <a:solidFill>
                  <a:srgbClr val="FF3300"/>
                </a:solidFill>
                <a:latin typeface="华文琥珀" panose="02010800040101010101" pitchFamily="2" charset="-122"/>
                <a:ea typeface="华文琥珀" panose="02010800040101010101" pitchFamily="2" charset="-122"/>
              </a:rPr>
              <a:t>个空指针作为线索，但两种线索，线性关系并未表达全，有什么问题？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25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9">
                                            <p:txEl>
                                              <p:pRg st="0" end="0"/>
                                            </p:txEl>
                                          </p:spTgt>
                                        </p:tgtEl>
                                        <p:attrNameLst>
                                          <p:attrName>style.visibility</p:attrName>
                                        </p:attrNameLst>
                                      </p:cBhvr>
                                      <p:to>
                                        <p:strVal val="visible"/>
                                      </p:to>
                                    </p:set>
                                    <p:anim calcmode="lin" valueType="num">
                                      <p:cBhvr additive="base">
                                        <p:cTn id="12" dur="500" fill="hold"/>
                                        <p:tgtEl>
                                          <p:spTgt spid="3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grpId="0" nodeType="afterEffect">
                                  <p:stCondLst>
                                    <p:cond delay="0"/>
                                  </p:stCondLst>
                                  <p:childTnLst>
                                    <p:set>
                                      <p:cBhvr>
                                        <p:cTn id="16" dur="1" fill="hold">
                                          <p:stCondLst>
                                            <p:cond delay="0"/>
                                          </p:stCondLst>
                                        </p:cTn>
                                        <p:tgtEl>
                                          <p:spTgt spid="39">
                                            <p:txEl>
                                              <p:pRg st="1" end="1"/>
                                            </p:txEl>
                                          </p:spTgt>
                                        </p:tgtEl>
                                        <p:attrNameLst>
                                          <p:attrName>style.visibility</p:attrName>
                                        </p:attrNameLst>
                                      </p:cBhvr>
                                      <p:to>
                                        <p:strVal val="visible"/>
                                      </p:to>
                                    </p:set>
                                    <p:anim calcmode="lin" valueType="num">
                                      <p:cBhvr additive="base">
                                        <p:cTn id="17" dur="500" fill="hold"/>
                                        <p:tgtEl>
                                          <p:spTgt spid="39">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9">
                                            <p:txEl>
                                              <p:pRg st="1" end="1"/>
                                            </p:txEl>
                                          </p:spTgt>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fill="hold" grpId="0" nodeType="afterEffect">
                                  <p:stCondLst>
                                    <p:cond delay="0"/>
                                  </p:stCondLst>
                                  <p:childTnLst>
                                    <p:set>
                                      <p:cBhvr>
                                        <p:cTn id="21" dur="1" fill="hold">
                                          <p:stCondLst>
                                            <p:cond delay="0"/>
                                          </p:stCondLst>
                                        </p:cTn>
                                        <p:tgtEl>
                                          <p:spTgt spid="39">
                                            <p:txEl>
                                              <p:pRg st="2" end="2"/>
                                            </p:txEl>
                                          </p:spTgt>
                                        </p:tgtEl>
                                        <p:attrNameLst>
                                          <p:attrName>style.visibility</p:attrName>
                                        </p:attrNameLst>
                                      </p:cBhvr>
                                      <p:to>
                                        <p:strVal val="visible"/>
                                      </p:to>
                                    </p:set>
                                    <p:anim calcmode="lin" valueType="num">
                                      <p:cBhvr additive="base">
                                        <p:cTn id="22" dur="500" fill="hold"/>
                                        <p:tgtEl>
                                          <p:spTgt spid="39">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1000"/>
                                        <p:tgtEl>
                                          <p:spTgt spid="40"/>
                                        </p:tgtEl>
                                      </p:cBhvr>
                                    </p:animEffect>
                                    <p:anim calcmode="lin" valueType="num">
                                      <p:cBhvr>
                                        <p:cTn id="29" dur="1000" fill="hold"/>
                                        <p:tgtEl>
                                          <p:spTgt spid="40"/>
                                        </p:tgtEl>
                                        <p:attrNameLst>
                                          <p:attrName>ppt_x</p:attrName>
                                        </p:attrNameLst>
                                      </p:cBhvr>
                                      <p:tavLst>
                                        <p:tav tm="0">
                                          <p:val>
                                            <p:strVal val="#ppt_x"/>
                                          </p:val>
                                        </p:tav>
                                        <p:tav tm="100000">
                                          <p:val>
                                            <p:strVal val="#ppt_x"/>
                                          </p:val>
                                        </p:tav>
                                      </p:tavLst>
                                    </p:anim>
                                    <p:anim calcmode="lin" valueType="num">
                                      <p:cBhvr>
                                        <p:cTn id="30" dur="1000" fill="hold"/>
                                        <p:tgtEl>
                                          <p:spTgt spid="40"/>
                                        </p:tgtEl>
                                        <p:attrNameLst>
                                          <p:attrName>ppt_y</p:attrName>
                                        </p:attrNameLst>
                                      </p:cBhvr>
                                      <p:tavLst>
                                        <p:tav tm="0">
                                          <p:val>
                                            <p:strVal val="#ppt_y+.1"/>
                                          </p:val>
                                        </p:tav>
                                        <p:tav tm="100000">
                                          <p:val>
                                            <p:strVal val="#ppt_y"/>
                                          </p:val>
                                        </p:tav>
                                      </p:tavLst>
                                    </p:anim>
                                  </p:childTnLst>
                                </p:cTn>
                              </p:par>
                              <p:par>
                                <p:cTn id="31" presetID="2" presetClass="entr" presetSubtype="6"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additive="base">
                                        <p:cTn id="33" dur="250" fill="hold"/>
                                        <p:tgtEl>
                                          <p:spTgt spid="41"/>
                                        </p:tgtEl>
                                        <p:attrNameLst>
                                          <p:attrName>ppt_x</p:attrName>
                                        </p:attrNameLst>
                                      </p:cBhvr>
                                      <p:tavLst>
                                        <p:tav tm="0">
                                          <p:val>
                                            <p:strVal val="1+#ppt_w/2"/>
                                          </p:val>
                                        </p:tav>
                                        <p:tav tm="100000">
                                          <p:val>
                                            <p:strVal val="#ppt_x"/>
                                          </p:val>
                                        </p:tav>
                                      </p:tavLst>
                                    </p:anim>
                                    <p:anim calcmode="lin" valueType="num">
                                      <p:cBhvr additive="base">
                                        <p:cTn id="34" dur="25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bldLvl="2"/>
      <p:bldP spid="40" grpId="0"/>
      <p:bldP spid="41"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32113" y="4003675"/>
            <a:ext cx="485775" cy="2058988"/>
            <a:chOff x="1895" y="2426"/>
            <a:chExt cx="306" cy="1297"/>
          </a:xfrm>
        </p:grpSpPr>
        <p:sp>
          <p:nvSpPr>
            <p:cNvPr id="165989" name="Line 3"/>
            <p:cNvSpPr/>
            <p:nvPr/>
          </p:nvSpPr>
          <p:spPr>
            <a:xfrm>
              <a:off x="2078" y="3715"/>
              <a:ext cx="123" cy="1"/>
            </a:xfrm>
            <a:prstGeom prst="line">
              <a:avLst/>
            </a:prstGeom>
            <a:ln w="38100" cap="flat" cmpd="sng">
              <a:solidFill>
                <a:srgbClr val="FF0000"/>
              </a:solidFill>
              <a:prstDash val="sysDot"/>
              <a:headEnd type="none" w="sm" len="sm"/>
              <a:tailEnd type="none" w="sm" len="sm"/>
            </a:ln>
          </p:spPr>
        </p:sp>
        <p:sp>
          <p:nvSpPr>
            <p:cNvPr id="165990" name="Line 4"/>
            <p:cNvSpPr/>
            <p:nvPr/>
          </p:nvSpPr>
          <p:spPr>
            <a:xfrm>
              <a:off x="1895" y="2426"/>
              <a:ext cx="305" cy="1297"/>
            </a:xfrm>
            <a:prstGeom prst="line">
              <a:avLst/>
            </a:prstGeom>
            <a:ln w="38100" cap="flat" cmpd="sng">
              <a:solidFill>
                <a:srgbClr val="FF0000"/>
              </a:solidFill>
              <a:prstDash val="sysDot"/>
              <a:headEnd type="stealth" w="med" len="lg"/>
              <a:tailEnd type="none" w="sm" len="sm"/>
            </a:ln>
          </p:spPr>
        </p:sp>
      </p:grpSp>
      <p:grpSp>
        <p:nvGrpSpPr>
          <p:cNvPr id="3" name="Group 5"/>
          <p:cNvGrpSpPr/>
          <p:nvPr/>
        </p:nvGrpSpPr>
        <p:grpSpPr>
          <a:xfrm>
            <a:off x="3105150" y="3979863"/>
            <a:ext cx="762000" cy="904875"/>
            <a:chOff x="2004" y="2411"/>
            <a:chExt cx="480" cy="570"/>
          </a:xfrm>
        </p:grpSpPr>
        <p:sp>
          <p:nvSpPr>
            <p:cNvPr id="165987" name="Line 6"/>
            <p:cNvSpPr/>
            <p:nvPr/>
          </p:nvSpPr>
          <p:spPr>
            <a:xfrm flipH="1">
              <a:off x="2237" y="2973"/>
              <a:ext cx="247" cy="1"/>
            </a:xfrm>
            <a:prstGeom prst="line">
              <a:avLst/>
            </a:prstGeom>
            <a:ln w="38100" cap="flat" cmpd="sng">
              <a:solidFill>
                <a:srgbClr val="FF0000"/>
              </a:solidFill>
              <a:prstDash val="sysDot"/>
              <a:headEnd type="none" w="sm" len="sm"/>
              <a:tailEnd type="none" w="sm" len="sm"/>
            </a:ln>
          </p:spPr>
        </p:sp>
        <p:sp>
          <p:nvSpPr>
            <p:cNvPr id="165988" name="Line 7"/>
            <p:cNvSpPr/>
            <p:nvPr/>
          </p:nvSpPr>
          <p:spPr>
            <a:xfrm>
              <a:off x="2004" y="2411"/>
              <a:ext cx="233" cy="570"/>
            </a:xfrm>
            <a:prstGeom prst="line">
              <a:avLst/>
            </a:prstGeom>
            <a:ln w="38100" cap="flat" cmpd="sng">
              <a:solidFill>
                <a:srgbClr val="FF0000"/>
              </a:solidFill>
              <a:prstDash val="sysDot"/>
              <a:headEnd type="stealth" w="med" len="lg"/>
              <a:tailEnd type="none" w="sm" len="sm"/>
            </a:ln>
          </p:spPr>
        </p:sp>
      </p:grpSp>
      <p:grpSp>
        <p:nvGrpSpPr>
          <p:cNvPr id="4" name="Group 8"/>
          <p:cNvGrpSpPr/>
          <p:nvPr/>
        </p:nvGrpSpPr>
        <p:grpSpPr>
          <a:xfrm>
            <a:off x="2152650" y="5181600"/>
            <a:ext cx="438150" cy="811213"/>
            <a:chOff x="1404" y="3168"/>
            <a:chExt cx="276" cy="511"/>
          </a:xfrm>
        </p:grpSpPr>
        <p:sp>
          <p:nvSpPr>
            <p:cNvPr id="165985" name="Line 9"/>
            <p:cNvSpPr/>
            <p:nvPr/>
          </p:nvSpPr>
          <p:spPr>
            <a:xfrm flipH="1">
              <a:off x="1410" y="3678"/>
              <a:ext cx="270" cy="1"/>
            </a:xfrm>
            <a:prstGeom prst="line">
              <a:avLst/>
            </a:prstGeom>
            <a:ln w="38100" cap="flat" cmpd="sng">
              <a:solidFill>
                <a:srgbClr val="FF0000"/>
              </a:solidFill>
              <a:prstDash val="sysDot"/>
              <a:headEnd type="none" w="sm" len="sm"/>
              <a:tailEnd type="none" w="sm" len="sm"/>
            </a:ln>
          </p:spPr>
        </p:sp>
        <p:sp>
          <p:nvSpPr>
            <p:cNvPr id="165986" name="Line 10"/>
            <p:cNvSpPr/>
            <p:nvPr/>
          </p:nvSpPr>
          <p:spPr>
            <a:xfrm flipV="1">
              <a:off x="1404" y="3168"/>
              <a:ext cx="1" cy="510"/>
            </a:xfrm>
            <a:prstGeom prst="line">
              <a:avLst/>
            </a:prstGeom>
            <a:ln w="38100" cap="flat" cmpd="sng">
              <a:solidFill>
                <a:srgbClr val="FF0000"/>
              </a:solidFill>
              <a:prstDash val="sysDot"/>
              <a:headEnd type="none" w="sm" len="sm"/>
              <a:tailEnd type="stealth" w="med" len="lg"/>
            </a:ln>
          </p:spPr>
        </p:sp>
      </p:grpSp>
      <p:grpSp>
        <p:nvGrpSpPr>
          <p:cNvPr id="5" name="Group 11"/>
          <p:cNvGrpSpPr/>
          <p:nvPr/>
        </p:nvGrpSpPr>
        <p:grpSpPr>
          <a:xfrm>
            <a:off x="1512888" y="5205413"/>
            <a:ext cx="392112" cy="835025"/>
            <a:chOff x="1001" y="3183"/>
            <a:chExt cx="247" cy="526"/>
          </a:xfrm>
        </p:grpSpPr>
        <p:sp>
          <p:nvSpPr>
            <p:cNvPr id="165983" name="Line 12"/>
            <p:cNvSpPr/>
            <p:nvPr/>
          </p:nvSpPr>
          <p:spPr>
            <a:xfrm>
              <a:off x="1001" y="3708"/>
              <a:ext cx="239" cy="1"/>
            </a:xfrm>
            <a:prstGeom prst="line">
              <a:avLst/>
            </a:prstGeom>
            <a:ln w="38100" cap="flat" cmpd="sng">
              <a:solidFill>
                <a:srgbClr val="FF0000"/>
              </a:solidFill>
              <a:prstDash val="sysDot"/>
              <a:headEnd type="none" w="sm" len="sm"/>
              <a:tailEnd type="none" w="sm" len="sm"/>
            </a:ln>
          </p:spPr>
        </p:sp>
        <p:sp>
          <p:nvSpPr>
            <p:cNvPr id="165984" name="Line 13"/>
            <p:cNvSpPr/>
            <p:nvPr/>
          </p:nvSpPr>
          <p:spPr>
            <a:xfrm flipV="1">
              <a:off x="1247" y="3183"/>
              <a:ext cx="1" cy="525"/>
            </a:xfrm>
            <a:prstGeom prst="line">
              <a:avLst/>
            </a:prstGeom>
            <a:ln w="38100" cap="flat" cmpd="sng">
              <a:solidFill>
                <a:srgbClr val="FF0000"/>
              </a:solidFill>
              <a:prstDash val="sysDot"/>
              <a:headEnd type="none" w="sm" len="sm"/>
              <a:tailEnd type="stealth" w="med" len="lg"/>
            </a:ln>
          </p:spPr>
        </p:sp>
      </p:grpSp>
      <p:grpSp>
        <p:nvGrpSpPr>
          <p:cNvPr id="6" name="Group 14"/>
          <p:cNvGrpSpPr/>
          <p:nvPr/>
        </p:nvGrpSpPr>
        <p:grpSpPr>
          <a:xfrm>
            <a:off x="5192713" y="2943225"/>
            <a:ext cx="679450" cy="1893888"/>
            <a:chOff x="3319" y="1758"/>
            <a:chExt cx="428" cy="1193"/>
          </a:xfrm>
        </p:grpSpPr>
        <p:sp>
          <p:nvSpPr>
            <p:cNvPr id="165981" name="Line 15"/>
            <p:cNvSpPr/>
            <p:nvPr/>
          </p:nvSpPr>
          <p:spPr>
            <a:xfrm flipH="1" flipV="1">
              <a:off x="3332" y="2950"/>
              <a:ext cx="415" cy="1"/>
            </a:xfrm>
            <a:prstGeom prst="line">
              <a:avLst/>
            </a:prstGeom>
            <a:ln w="38100" cap="flat" cmpd="sng">
              <a:solidFill>
                <a:srgbClr val="FF0000"/>
              </a:solidFill>
              <a:prstDash val="sysDot"/>
              <a:headEnd type="none" w="sm" len="sm"/>
              <a:tailEnd type="none" w="sm" len="sm"/>
            </a:ln>
          </p:spPr>
        </p:sp>
        <p:sp>
          <p:nvSpPr>
            <p:cNvPr id="165982" name="Line 16"/>
            <p:cNvSpPr/>
            <p:nvPr/>
          </p:nvSpPr>
          <p:spPr>
            <a:xfrm flipH="1" flipV="1">
              <a:off x="3319" y="1758"/>
              <a:ext cx="6" cy="1192"/>
            </a:xfrm>
            <a:prstGeom prst="line">
              <a:avLst/>
            </a:prstGeom>
            <a:ln w="38100" cap="flat" cmpd="sng">
              <a:solidFill>
                <a:srgbClr val="FF0000"/>
              </a:solidFill>
              <a:prstDash val="sysDot"/>
              <a:headEnd type="none" w="sm" len="sm"/>
              <a:tailEnd type="stealth" w="med" len="lg"/>
            </a:ln>
          </p:spPr>
        </p:sp>
      </p:grpSp>
      <p:grpSp>
        <p:nvGrpSpPr>
          <p:cNvPr id="7" name="Group 17"/>
          <p:cNvGrpSpPr/>
          <p:nvPr/>
        </p:nvGrpSpPr>
        <p:grpSpPr>
          <a:xfrm>
            <a:off x="7265988" y="3956050"/>
            <a:ext cx="557212" cy="892175"/>
            <a:chOff x="4625" y="2396"/>
            <a:chExt cx="351" cy="562"/>
          </a:xfrm>
        </p:grpSpPr>
        <p:sp>
          <p:nvSpPr>
            <p:cNvPr id="165979" name="Line 18"/>
            <p:cNvSpPr/>
            <p:nvPr/>
          </p:nvSpPr>
          <p:spPr>
            <a:xfrm flipH="1" flipV="1">
              <a:off x="4632" y="2957"/>
              <a:ext cx="344" cy="1"/>
            </a:xfrm>
            <a:prstGeom prst="line">
              <a:avLst/>
            </a:prstGeom>
            <a:ln w="38100" cap="flat" cmpd="sng">
              <a:solidFill>
                <a:srgbClr val="FF0000"/>
              </a:solidFill>
              <a:prstDash val="sysDot"/>
              <a:headEnd type="none" w="sm" len="sm"/>
              <a:tailEnd type="none" w="sm" len="sm"/>
            </a:ln>
          </p:spPr>
        </p:sp>
        <p:sp>
          <p:nvSpPr>
            <p:cNvPr id="165980" name="Line 19"/>
            <p:cNvSpPr/>
            <p:nvPr/>
          </p:nvSpPr>
          <p:spPr>
            <a:xfrm flipV="1">
              <a:off x="4625" y="2396"/>
              <a:ext cx="2" cy="561"/>
            </a:xfrm>
            <a:prstGeom prst="line">
              <a:avLst/>
            </a:prstGeom>
            <a:ln w="38100" cap="flat" cmpd="sng">
              <a:solidFill>
                <a:srgbClr val="FF0000"/>
              </a:solidFill>
              <a:prstDash val="sysDot"/>
              <a:headEnd type="none" w="sm" len="sm"/>
              <a:tailEnd type="stealth" w="med" len="lg"/>
            </a:ln>
          </p:spPr>
        </p:sp>
      </p:grpSp>
      <p:grpSp>
        <p:nvGrpSpPr>
          <p:cNvPr id="8" name="Group 20"/>
          <p:cNvGrpSpPr/>
          <p:nvPr/>
        </p:nvGrpSpPr>
        <p:grpSpPr>
          <a:xfrm>
            <a:off x="644525" y="5251450"/>
            <a:ext cx="292100" cy="811213"/>
            <a:chOff x="454" y="3212"/>
            <a:chExt cx="184" cy="511"/>
          </a:xfrm>
        </p:grpSpPr>
        <p:sp>
          <p:nvSpPr>
            <p:cNvPr id="165977" name="Line 21"/>
            <p:cNvSpPr/>
            <p:nvPr/>
          </p:nvSpPr>
          <p:spPr>
            <a:xfrm flipH="1" flipV="1">
              <a:off x="461" y="3722"/>
              <a:ext cx="177" cy="1"/>
            </a:xfrm>
            <a:prstGeom prst="line">
              <a:avLst/>
            </a:prstGeom>
            <a:ln w="38100" cap="flat" cmpd="sng">
              <a:solidFill>
                <a:srgbClr val="FF0000"/>
              </a:solidFill>
              <a:prstDash val="sysDot"/>
              <a:headEnd type="none" w="sm" len="sm"/>
              <a:tailEnd type="none" w="sm" len="sm"/>
            </a:ln>
          </p:spPr>
        </p:sp>
        <p:sp>
          <p:nvSpPr>
            <p:cNvPr id="165978" name="Line 22"/>
            <p:cNvSpPr/>
            <p:nvPr/>
          </p:nvSpPr>
          <p:spPr>
            <a:xfrm flipV="1">
              <a:off x="454" y="3212"/>
              <a:ext cx="1" cy="510"/>
            </a:xfrm>
            <a:prstGeom prst="line">
              <a:avLst/>
            </a:prstGeom>
            <a:ln w="38100" cap="flat" cmpd="sng">
              <a:solidFill>
                <a:srgbClr val="FF0000"/>
              </a:solidFill>
              <a:prstDash val="sysDot"/>
              <a:headEnd type="none" w="sm" len="sm"/>
              <a:tailEnd type="stealth" w="med" len="lg"/>
            </a:ln>
          </p:spPr>
        </p:sp>
      </p:grpSp>
      <p:grpSp>
        <p:nvGrpSpPr>
          <p:cNvPr id="9" name="Group 23"/>
          <p:cNvGrpSpPr/>
          <p:nvPr/>
        </p:nvGrpSpPr>
        <p:grpSpPr>
          <a:xfrm>
            <a:off x="4443413" y="2967038"/>
            <a:ext cx="495300" cy="1881187"/>
            <a:chOff x="2847" y="1773"/>
            <a:chExt cx="312" cy="1185"/>
          </a:xfrm>
        </p:grpSpPr>
        <p:sp>
          <p:nvSpPr>
            <p:cNvPr id="165975" name="Line 24"/>
            <p:cNvSpPr/>
            <p:nvPr/>
          </p:nvSpPr>
          <p:spPr>
            <a:xfrm flipV="1">
              <a:off x="2847" y="2949"/>
              <a:ext cx="303" cy="9"/>
            </a:xfrm>
            <a:prstGeom prst="line">
              <a:avLst/>
            </a:prstGeom>
            <a:ln w="38100" cap="flat" cmpd="sng">
              <a:solidFill>
                <a:srgbClr val="FF0000"/>
              </a:solidFill>
              <a:prstDash val="sysDot"/>
              <a:headEnd type="none" w="sm" len="sm"/>
              <a:tailEnd type="none" w="sm" len="sm"/>
            </a:ln>
          </p:spPr>
        </p:sp>
        <p:sp>
          <p:nvSpPr>
            <p:cNvPr id="165976" name="Line 25"/>
            <p:cNvSpPr/>
            <p:nvPr/>
          </p:nvSpPr>
          <p:spPr>
            <a:xfrm flipV="1">
              <a:off x="3157" y="1773"/>
              <a:ext cx="2" cy="1176"/>
            </a:xfrm>
            <a:prstGeom prst="line">
              <a:avLst/>
            </a:prstGeom>
            <a:ln w="38100" cap="flat" cmpd="sng">
              <a:solidFill>
                <a:srgbClr val="FF0000"/>
              </a:solidFill>
              <a:prstDash val="sysDot"/>
              <a:headEnd type="none" w="sm" len="sm"/>
              <a:tailEnd type="stealth" w="med" len="lg"/>
            </a:ln>
          </p:spPr>
        </p:sp>
      </p:grpSp>
      <p:grpSp>
        <p:nvGrpSpPr>
          <p:cNvPr id="10" name="Group 26"/>
          <p:cNvGrpSpPr/>
          <p:nvPr/>
        </p:nvGrpSpPr>
        <p:grpSpPr>
          <a:xfrm>
            <a:off x="6438900" y="3967163"/>
            <a:ext cx="587375" cy="866775"/>
            <a:chOff x="4104" y="2403"/>
            <a:chExt cx="370" cy="546"/>
          </a:xfrm>
        </p:grpSpPr>
        <p:sp>
          <p:nvSpPr>
            <p:cNvPr id="165973" name="Line 27"/>
            <p:cNvSpPr/>
            <p:nvPr/>
          </p:nvSpPr>
          <p:spPr>
            <a:xfrm>
              <a:off x="4104" y="2943"/>
              <a:ext cx="362" cy="6"/>
            </a:xfrm>
            <a:prstGeom prst="line">
              <a:avLst/>
            </a:prstGeom>
            <a:ln w="38100" cap="flat" cmpd="sng">
              <a:solidFill>
                <a:srgbClr val="FF0000"/>
              </a:solidFill>
              <a:prstDash val="sysDot"/>
              <a:headEnd type="none" w="sm" len="sm"/>
              <a:tailEnd type="none" w="sm" len="sm"/>
            </a:ln>
          </p:spPr>
        </p:sp>
        <p:sp>
          <p:nvSpPr>
            <p:cNvPr id="165974" name="Line 28"/>
            <p:cNvSpPr/>
            <p:nvPr/>
          </p:nvSpPr>
          <p:spPr>
            <a:xfrm flipV="1">
              <a:off x="4472" y="2403"/>
              <a:ext cx="2" cy="546"/>
            </a:xfrm>
            <a:prstGeom prst="line">
              <a:avLst/>
            </a:prstGeom>
            <a:ln w="38100" cap="flat" cmpd="sng">
              <a:solidFill>
                <a:srgbClr val="FF0000"/>
              </a:solidFill>
              <a:prstDash val="sysDot"/>
              <a:headEnd type="none" w="sm" len="sm"/>
              <a:tailEnd type="stealth" w="med" len="lg"/>
            </a:ln>
          </p:spPr>
        </p:sp>
      </p:grpSp>
      <p:grpSp>
        <p:nvGrpSpPr>
          <p:cNvPr id="11" name="Group 29"/>
          <p:cNvGrpSpPr/>
          <p:nvPr/>
        </p:nvGrpSpPr>
        <p:grpSpPr>
          <a:xfrm>
            <a:off x="8399463" y="3514725"/>
            <a:ext cx="393700" cy="1320800"/>
            <a:chOff x="5339" y="2118"/>
            <a:chExt cx="248" cy="832"/>
          </a:xfrm>
        </p:grpSpPr>
        <p:sp>
          <p:nvSpPr>
            <p:cNvPr id="165971" name="Line 30"/>
            <p:cNvSpPr/>
            <p:nvPr/>
          </p:nvSpPr>
          <p:spPr>
            <a:xfrm>
              <a:off x="5339" y="2949"/>
              <a:ext cx="239" cy="1"/>
            </a:xfrm>
            <a:prstGeom prst="line">
              <a:avLst/>
            </a:prstGeom>
            <a:ln w="38100" cap="flat" cmpd="sng">
              <a:solidFill>
                <a:srgbClr val="FF0000"/>
              </a:solidFill>
              <a:prstDash val="sysDot"/>
              <a:headEnd type="none" w="sm" len="sm"/>
              <a:tailEnd type="none" w="sm" len="sm"/>
            </a:ln>
          </p:spPr>
        </p:sp>
        <p:sp>
          <p:nvSpPr>
            <p:cNvPr id="165972" name="Line 31"/>
            <p:cNvSpPr/>
            <p:nvPr/>
          </p:nvSpPr>
          <p:spPr>
            <a:xfrm flipV="1">
              <a:off x="5585" y="2118"/>
              <a:ext cx="2" cy="831"/>
            </a:xfrm>
            <a:prstGeom prst="line">
              <a:avLst/>
            </a:prstGeom>
            <a:ln w="38100" cap="flat" cmpd="sng">
              <a:solidFill>
                <a:srgbClr val="FF0000"/>
              </a:solidFill>
              <a:prstDash val="sysDot"/>
              <a:headEnd type="none" w="sm" len="sm"/>
              <a:tailEnd type="stealth" w="med" len="lg"/>
            </a:ln>
          </p:spPr>
        </p:sp>
      </p:grpSp>
      <p:grpSp>
        <p:nvGrpSpPr>
          <p:cNvPr id="165900" name="Group 32"/>
          <p:cNvGrpSpPr/>
          <p:nvPr/>
        </p:nvGrpSpPr>
        <p:grpSpPr>
          <a:xfrm>
            <a:off x="942975" y="2212975"/>
            <a:ext cx="7434263" cy="4111625"/>
            <a:chOff x="642" y="1298"/>
            <a:chExt cx="4683" cy="2590"/>
          </a:xfrm>
        </p:grpSpPr>
        <p:grpSp>
          <p:nvGrpSpPr>
            <p:cNvPr id="165934" name="Group 33"/>
            <p:cNvGrpSpPr/>
            <p:nvPr/>
          </p:nvGrpSpPr>
          <p:grpSpPr>
            <a:xfrm>
              <a:off x="3056" y="1321"/>
              <a:ext cx="349" cy="359"/>
              <a:chOff x="3089" y="1206"/>
              <a:chExt cx="360" cy="359"/>
            </a:xfrm>
          </p:grpSpPr>
          <p:sp>
            <p:nvSpPr>
              <p:cNvPr id="165969" name="Oval 34"/>
              <p:cNvSpPr/>
              <p:nvPr/>
            </p:nvSpPr>
            <p:spPr>
              <a:xfrm>
                <a:off x="3089" y="1206"/>
                <a:ext cx="360" cy="359"/>
              </a:xfrm>
              <a:prstGeom prst="ellipse">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5970" name="Rectangle 35"/>
              <p:cNvSpPr/>
              <p:nvPr/>
            </p:nvSpPr>
            <p:spPr>
              <a:xfrm>
                <a:off x="3158" y="1259"/>
                <a:ext cx="263" cy="288"/>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2400" b="0" dirty="0">
                    <a:solidFill>
                      <a:srgbClr val="000000"/>
                    </a:solidFill>
                    <a:latin typeface="Times New Roman" panose="02020603050405020304" pitchFamily="18" charset="0"/>
                    <a:ea typeface="PMingLiU" pitchFamily="18" charset="-120"/>
                  </a:rPr>
                  <a:t>A</a:t>
                </a:r>
              </a:p>
            </p:txBody>
          </p:sp>
        </p:grpSp>
        <p:grpSp>
          <p:nvGrpSpPr>
            <p:cNvPr id="165935" name="Group 36"/>
            <p:cNvGrpSpPr/>
            <p:nvPr/>
          </p:nvGrpSpPr>
          <p:grpSpPr>
            <a:xfrm>
              <a:off x="1774" y="2055"/>
              <a:ext cx="349" cy="359"/>
              <a:chOff x="1766" y="1940"/>
              <a:chExt cx="360" cy="359"/>
            </a:xfrm>
          </p:grpSpPr>
          <p:sp>
            <p:nvSpPr>
              <p:cNvPr id="165967" name="Oval 37"/>
              <p:cNvSpPr/>
              <p:nvPr/>
            </p:nvSpPr>
            <p:spPr>
              <a:xfrm>
                <a:off x="1766" y="1940"/>
                <a:ext cx="360" cy="359"/>
              </a:xfrm>
              <a:prstGeom prst="ellipse">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5968" name="Rectangle 38"/>
              <p:cNvSpPr/>
              <p:nvPr/>
            </p:nvSpPr>
            <p:spPr>
              <a:xfrm>
                <a:off x="1835" y="1993"/>
                <a:ext cx="252" cy="288"/>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2400" b="0" dirty="0">
                    <a:solidFill>
                      <a:srgbClr val="000000"/>
                    </a:solidFill>
                    <a:latin typeface="Times New Roman" panose="02020603050405020304" pitchFamily="18" charset="0"/>
                    <a:ea typeface="PMingLiU" pitchFamily="18" charset="-120"/>
                  </a:rPr>
                  <a:t>B</a:t>
                </a:r>
              </a:p>
            </p:txBody>
          </p:sp>
        </p:grpSp>
        <p:sp>
          <p:nvSpPr>
            <p:cNvPr id="165936" name="Line 39"/>
            <p:cNvSpPr/>
            <p:nvPr/>
          </p:nvSpPr>
          <p:spPr>
            <a:xfrm flipH="1">
              <a:off x="1931" y="1630"/>
              <a:ext cx="1183" cy="412"/>
            </a:xfrm>
            <a:prstGeom prst="line">
              <a:avLst/>
            </a:prstGeom>
            <a:ln w="12700" cap="flat" cmpd="sng">
              <a:solidFill>
                <a:schemeClr val="tx1"/>
              </a:solidFill>
              <a:prstDash val="solid"/>
              <a:headEnd type="none" w="sm" len="sm"/>
              <a:tailEnd type="none" w="sm" len="sm"/>
            </a:ln>
          </p:spPr>
        </p:sp>
        <p:grpSp>
          <p:nvGrpSpPr>
            <p:cNvPr id="165937" name="Group 40"/>
            <p:cNvGrpSpPr/>
            <p:nvPr/>
          </p:nvGrpSpPr>
          <p:grpSpPr>
            <a:xfrm>
              <a:off x="4374" y="2031"/>
              <a:ext cx="349" cy="359"/>
              <a:chOff x="4449" y="1916"/>
              <a:chExt cx="360" cy="359"/>
            </a:xfrm>
          </p:grpSpPr>
          <p:sp>
            <p:nvSpPr>
              <p:cNvPr id="165965" name="Oval 41"/>
              <p:cNvSpPr/>
              <p:nvPr/>
            </p:nvSpPr>
            <p:spPr>
              <a:xfrm>
                <a:off x="4449" y="1916"/>
                <a:ext cx="360" cy="359"/>
              </a:xfrm>
              <a:prstGeom prst="ellipse">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5966" name="Rectangle 42"/>
              <p:cNvSpPr/>
              <p:nvPr/>
            </p:nvSpPr>
            <p:spPr>
              <a:xfrm>
                <a:off x="4518" y="1969"/>
                <a:ext cx="252" cy="288"/>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2400" b="0" dirty="0">
                    <a:solidFill>
                      <a:srgbClr val="000000"/>
                    </a:solidFill>
                    <a:latin typeface="Times New Roman" panose="02020603050405020304" pitchFamily="18" charset="0"/>
                    <a:ea typeface="PMingLiU" pitchFamily="18" charset="-120"/>
                  </a:rPr>
                  <a:t>C</a:t>
                </a:r>
              </a:p>
            </p:txBody>
          </p:sp>
        </p:grpSp>
        <p:grpSp>
          <p:nvGrpSpPr>
            <p:cNvPr id="165938" name="Group 43"/>
            <p:cNvGrpSpPr/>
            <p:nvPr/>
          </p:nvGrpSpPr>
          <p:grpSpPr>
            <a:xfrm>
              <a:off x="4976" y="2729"/>
              <a:ext cx="349" cy="359"/>
              <a:chOff x="5070" y="2614"/>
              <a:chExt cx="360" cy="359"/>
            </a:xfrm>
          </p:grpSpPr>
          <p:sp>
            <p:nvSpPr>
              <p:cNvPr id="165963" name="Oval 44"/>
              <p:cNvSpPr/>
              <p:nvPr/>
            </p:nvSpPr>
            <p:spPr>
              <a:xfrm>
                <a:off x="5070" y="2614"/>
                <a:ext cx="360" cy="359"/>
              </a:xfrm>
              <a:prstGeom prst="ellipse">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5964" name="Rectangle 45"/>
              <p:cNvSpPr/>
              <p:nvPr/>
            </p:nvSpPr>
            <p:spPr>
              <a:xfrm>
                <a:off x="5139" y="2667"/>
                <a:ext cx="273" cy="288"/>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2400" dirty="0">
                    <a:solidFill>
                      <a:srgbClr val="FF33CC"/>
                    </a:solidFill>
                    <a:latin typeface="Times New Roman" panose="02020603050405020304" pitchFamily="18" charset="0"/>
                    <a:ea typeface="PMingLiU" pitchFamily="18" charset="-120"/>
                  </a:rPr>
                  <a:t>G</a:t>
                </a:r>
              </a:p>
            </p:txBody>
          </p:sp>
        </p:grpSp>
        <p:sp>
          <p:nvSpPr>
            <p:cNvPr id="165939" name="Line 46"/>
            <p:cNvSpPr/>
            <p:nvPr/>
          </p:nvSpPr>
          <p:spPr>
            <a:xfrm>
              <a:off x="4693" y="2353"/>
              <a:ext cx="436" cy="372"/>
            </a:xfrm>
            <a:prstGeom prst="line">
              <a:avLst/>
            </a:prstGeom>
            <a:ln w="12700" cap="flat" cmpd="sng">
              <a:solidFill>
                <a:schemeClr val="tx1"/>
              </a:solidFill>
              <a:prstDash val="solid"/>
              <a:headEnd type="none" w="sm" len="sm"/>
              <a:tailEnd type="none" w="sm" len="sm"/>
            </a:ln>
          </p:spPr>
        </p:sp>
        <p:grpSp>
          <p:nvGrpSpPr>
            <p:cNvPr id="165940" name="Group 47"/>
            <p:cNvGrpSpPr/>
            <p:nvPr/>
          </p:nvGrpSpPr>
          <p:grpSpPr>
            <a:xfrm>
              <a:off x="2496" y="2768"/>
              <a:ext cx="349" cy="359"/>
              <a:chOff x="2511" y="2653"/>
              <a:chExt cx="360" cy="359"/>
            </a:xfrm>
          </p:grpSpPr>
          <p:sp>
            <p:nvSpPr>
              <p:cNvPr id="165961" name="Oval 48"/>
              <p:cNvSpPr/>
              <p:nvPr/>
            </p:nvSpPr>
            <p:spPr>
              <a:xfrm>
                <a:off x="2511" y="2653"/>
                <a:ext cx="360" cy="359"/>
              </a:xfrm>
              <a:prstGeom prst="ellipse">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5962" name="Rectangle 49"/>
              <p:cNvSpPr/>
              <p:nvPr/>
            </p:nvSpPr>
            <p:spPr>
              <a:xfrm>
                <a:off x="2580" y="2706"/>
                <a:ext cx="240" cy="288"/>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2400" b="0" dirty="0">
                    <a:solidFill>
                      <a:srgbClr val="000000"/>
                    </a:solidFill>
                    <a:latin typeface="Times New Roman" panose="02020603050405020304" pitchFamily="18" charset="0"/>
                    <a:ea typeface="PMingLiU" pitchFamily="18" charset="-120"/>
                  </a:rPr>
                  <a:t>E</a:t>
                </a:r>
              </a:p>
            </p:txBody>
          </p:sp>
        </p:grpSp>
        <p:grpSp>
          <p:nvGrpSpPr>
            <p:cNvPr id="165941" name="Group 50"/>
            <p:cNvGrpSpPr/>
            <p:nvPr/>
          </p:nvGrpSpPr>
          <p:grpSpPr>
            <a:xfrm>
              <a:off x="1708" y="3514"/>
              <a:ext cx="348" cy="359"/>
              <a:chOff x="1697" y="3399"/>
              <a:chExt cx="360" cy="359"/>
            </a:xfrm>
          </p:grpSpPr>
          <p:sp>
            <p:nvSpPr>
              <p:cNvPr id="165959" name="Oval 51"/>
              <p:cNvSpPr/>
              <p:nvPr/>
            </p:nvSpPr>
            <p:spPr>
              <a:xfrm>
                <a:off x="1697" y="3399"/>
                <a:ext cx="360" cy="359"/>
              </a:xfrm>
              <a:prstGeom prst="ellipse">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5960" name="Rectangle 52"/>
              <p:cNvSpPr/>
              <p:nvPr/>
            </p:nvSpPr>
            <p:spPr>
              <a:xfrm>
                <a:off x="1766" y="3452"/>
                <a:ext cx="187" cy="288"/>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2400" b="0" dirty="0">
                    <a:solidFill>
                      <a:srgbClr val="000000"/>
                    </a:solidFill>
                    <a:latin typeface="Times New Roman" panose="02020603050405020304" pitchFamily="18" charset="0"/>
                    <a:ea typeface="PMingLiU" pitchFamily="18" charset="-120"/>
                  </a:rPr>
                  <a:t>I</a:t>
                </a:r>
              </a:p>
            </p:txBody>
          </p:sp>
        </p:grpSp>
        <p:sp>
          <p:nvSpPr>
            <p:cNvPr id="165942" name="Line 53"/>
            <p:cNvSpPr/>
            <p:nvPr/>
          </p:nvSpPr>
          <p:spPr>
            <a:xfrm>
              <a:off x="1474" y="3103"/>
              <a:ext cx="422" cy="402"/>
            </a:xfrm>
            <a:prstGeom prst="line">
              <a:avLst/>
            </a:prstGeom>
            <a:ln w="12700" cap="flat" cmpd="sng">
              <a:solidFill>
                <a:schemeClr val="tx1"/>
              </a:solidFill>
              <a:prstDash val="solid"/>
              <a:headEnd type="none" w="sm" len="sm"/>
              <a:tailEnd type="none" w="sm" len="sm"/>
            </a:ln>
          </p:spPr>
        </p:sp>
        <p:grpSp>
          <p:nvGrpSpPr>
            <p:cNvPr id="165943" name="Group 54"/>
            <p:cNvGrpSpPr/>
            <p:nvPr/>
          </p:nvGrpSpPr>
          <p:grpSpPr>
            <a:xfrm>
              <a:off x="1180" y="2772"/>
              <a:ext cx="349" cy="359"/>
              <a:chOff x="1153" y="2657"/>
              <a:chExt cx="360" cy="359"/>
            </a:xfrm>
          </p:grpSpPr>
          <p:sp>
            <p:nvSpPr>
              <p:cNvPr id="165957" name="Oval 55"/>
              <p:cNvSpPr/>
              <p:nvPr/>
            </p:nvSpPr>
            <p:spPr>
              <a:xfrm>
                <a:off x="1153" y="2657"/>
                <a:ext cx="360" cy="359"/>
              </a:xfrm>
              <a:prstGeom prst="ellipse">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5958" name="Rectangle 56"/>
              <p:cNvSpPr/>
              <p:nvPr/>
            </p:nvSpPr>
            <p:spPr>
              <a:xfrm>
                <a:off x="1222" y="2710"/>
                <a:ext cx="263" cy="288"/>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2400" b="0" dirty="0">
                    <a:solidFill>
                      <a:srgbClr val="000000"/>
                    </a:solidFill>
                    <a:latin typeface="Times New Roman" panose="02020603050405020304" pitchFamily="18" charset="0"/>
                    <a:ea typeface="PMingLiU" pitchFamily="18" charset="-120"/>
                  </a:rPr>
                  <a:t>D</a:t>
                </a:r>
              </a:p>
            </p:txBody>
          </p:sp>
        </p:grpSp>
        <p:grpSp>
          <p:nvGrpSpPr>
            <p:cNvPr id="165944" name="Group 57"/>
            <p:cNvGrpSpPr/>
            <p:nvPr/>
          </p:nvGrpSpPr>
          <p:grpSpPr>
            <a:xfrm>
              <a:off x="642" y="3529"/>
              <a:ext cx="349" cy="359"/>
              <a:chOff x="598" y="3414"/>
              <a:chExt cx="360" cy="359"/>
            </a:xfrm>
          </p:grpSpPr>
          <p:sp>
            <p:nvSpPr>
              <p:cNvPr id="165955" name="Oval 58"/>
              <p:cNvSpPr/>
              <p:nvPr/>
            </p:nvSpPr>
            <p:spPr>
              <a:xfrm>
                <a:off x="598" y="3414"/>
                <a:ext cx="360" cy="359"/>
              </a:xfrm>
              <a:prstGeom prst="ellipse">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5956" name="Rectangle 59"/>
              <p:cNvSpPr/>
              <p:nvPr/>
            </p:nvSpPr>
            <p:spPr>
              <a:xfrm>
                <a:off x="667" y="3467"/>
                <a:ext cx="273" cy="288"/>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2400" dirty="0">
                    <a:solidFill>
                      <a:srgbClr val="FF33CC"/>
                    </a:solidFill>
                    <a:latin typeface="Times New Roman" panose="02020603050405020304" pitchFamily="18" charset="0"/>
                    <a:ea typeface="PMingLiU" pitchFamily="18" charset="-120"/>
                  </a:rPr>
                  <a:t>H</a:t>
                </a:r>
              </a:p>
            </p:txBody>
          </p:sp>
        </p:grpSp>
        <p:grpSp>
          <p:nvGrpSpPr>
            <p:cNvPr id="165945" name="Group 60"/>
            <p:cNvGrpSpPr/>
            <p:nvPr/>
          </p:nvGrpSpPr>
          <p:grpSpPr>
            <a:xfrm>
              <a:off x="3750" y="2736"/>
              <a:ext cx="349" cy="359"/>
              <a:chOff x="3805" y="2621"/>
              <a:chExt cx="360" cy="359"/>
            </a:xfrm>
          </p:grpSpPr>
          <p:sp>
            <p:nvSpPr>
              <p:cNvPr id="165953" name="Oval 61"/>
              <p:cNvSpPr/>
              <p:nvPr/>
            </p:nvSpPr>
            <p:spPr>
              <a:xfrm>
                <a:off x="3805" y="2621"/>
                <a:ext cx="360" cy="359"/>
              </a:xfrm>
              <a:prstGeom prst="ellipse">
                <a:avLst/>
              </a:prstGeom>
              <a:no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5954" name="Rectangle 62"/>
              <p:cNvSpPr/>
              <p:nvPr/>
            </p:nvSpPr>
            <p:spPr>
              <a:xfrm>
                <a:off x="3874" y="2674"/>
                <a:ext cx="230" cy="288"/>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2400" b="0" dirty="0">
                    <a:solidFill>
                      <a:srgbClr val="000000"/>
                    </a:solidFill>
                    <a:latin typeface="Times New Roman" panose="02020603050405020304" pitchFamily="18" charset="0"/>
                    <a:ea typeface="PMingLiU" pitchFamily="18" charset="-120"/>
                  </a:rPr>
                  <a:t>F</a:t>
                </a:r>
              </a:p>
            </p:txBody>
          </p:sp>
        </p:grpSp>
        <p:sp>
          <p:nvSpPr>
            <p:cNvPr id="165946" name="Line 63"/>
            <p:cNvSpPr/>
            <p:nvPr/>
          </p:nvSpPr>
          <p:spPr>
            <a:xfrm flipH="1">
              <a:off x="3908" y="2344"/>
              <a:ext cx="506" cy="389"/>
            </a:xfrm>
            <a:prstGeom prst="line">
              <a:avLst/>
            </a:prstGeom>
            <a:ln w="12700" cap="flat" cmpd="sng">
              <a:solidFill>
                <a:schemeClr val="tx1"/>
              </a:solidFill>
              <a:prstDash val="solid"/>
              <a:headEnd type="none" w="sm" len="sm"/>
              <a:tailEnd type="none" w="sm" len="sm"/>
            </a:ln>
          </p:spPr>
        </p:sp>
        <p:sp>
          <p:nvSpPr>
            <p:cNvPr id="165947" name="Line 64"/>
            <p:cNvSpPr/>
            <p:nvPr/>
          </p:nvSpPr>
          <p:spPr>
            <a:xfrm>
              <a:off x="2088" y="2373"/>
              <a:ext cx="578" cy="397"/>
            </a:xfrm>
            <a:prstGeom prst="line">
              <a:avLst/>
            </a:prstGeom>
            <a:ln w="12700" cap="flat" cmpd="sng">
              <a:solidFill>
                <a:schemeClr val="tx1"/>
              </a:solidFill>
              <a:prstDash val="solid"/>
              <a:headEnd type="none" w="sm" len="sm"/>
              <a:tailEnd type="none" w="sm" len="sm"/>
            </a:ln>
          </p:spPr>
        </p:sp>
        <p:sp>
          <p:nvSpPr>
            <p:cNvPr id="165948" name="Line 65"/>
            <p:cNvSpPr/>
            <p:nvPr/>
          </p:nvSpPr>
          <p:spPr>
            <a:xfrm flipH="1">
              <a:off x="1343" y="2369"/>
              <a:ext cx="466" cy="409"/>
            </a:xfrm>
            <a:prstGeom prst="line">
              <a:avLst/>
            </a:prstGeom>
            <a:ln w="12700" cap="flat" cmpd="sng">
              <a:solidFill>
                <a:schemeClr val="tx1"/>
              </a:solidFill>
              <a:prstDash val="solid"/>
              <a:headEnd type="none" w="sm" len="sm"/>
              <a:tailEnd type="none" w="sm" len="sm"/>
            </a:ln>
          </p:spPr>
        </p:sp>
        <p:sp>
          <p:nvSpPr>
            <p:cNvPr id="165949" name="Line 66"/>
            <p:cNvSpPr/>
            <p:nvPr/>
          </p:nvSpPr>
          <p:spPr>
            <a:xfrm flipH="1">
              <a:off x="827" y="3106"/>
              <a:ext cx="392" cy="422"/>
            </a:xfrm>
            <a:prstGeom prst="line">
              <a:avLst/>
            </a:prstGeom>
            <a:ln w="12700" cap="flat" cmpd="sng">
              <a:solidFill>
                <a:schemeClr val="tx1"/>
              </a:solidFill>
              <a:prstDash val="solid"/>
              <a:headEnd type="none" w="sm" len="sm"/>
              <a:tailEnd type="none" w="sm" len="sm"/>
            </a:ln>
          </p:spPr>
        </p:sp>
        <p:sp>
          <p:nvSpPr>
            <p:cNvPr id="165950" name="Line 67"/>
            <p:cNvSpPr/>
            <p:nvPr/>
          </p:nvSpPr>
          <p:spPr>
            <a:xfrm>
              <a:off x="3342" y="1641"/>
              <a:ext cx="1191" cy="379"/>
            </a:xfrm>
            <a:prstGeom prst="line">
              <a:avLst/>
            </a:prstGeom>
            <a:ln w="12700" cap="flat" cmpd="sng">
              <a:solidFill>
                <a:schemeClr val="tx1"/>
              </a:solidFill>
              <a:prstDash val="solid"/>
              <a:headEnd type="none" w="sm" len="sm"/>
              <a:tailEnd type="none" w="sm" len="sm"/>
            </a:ln>
          </p:spPr>
        </p:sp>
        <p:sp>
          <p:nvSpPr>
            <p:cNvPr id="165951" name="Line 68"/>
            <p:cNvSpPr/>
            <p:nvPr/>
          </p:nvSpPr>
          <p:spPr>
            <a:xfrm>
              <a:off x="2019" y="1465"/>
              <a:ext cx="1024" cy="1"/>
            </a:xfrm>
            <a:prstGeom prst="line">
              <a:avLst/>
            </a:prstGeom>
            <a:ln w="12700" cap="flat" cmpd="sng">
              <a:solidFill>
                <a:schemeClr val="tx1"/>
              </a:solidFill>
              <a:prstDash val="solid"/>
              <a:headEnd type="none" w="sm" len="sm"/>
              <a:tailEnd type="stealth" w="med" len="lg"/>
            </a:ln>
          </p:spPr>
        </p:sp>
        <p:sp>
          <p:nvSpPr>
            <p:cNvPr id="165952" name="Rectangle 69"/>
            <p:cNvSpPr/>
            <p:nvPr/>
          </p:nvSpPr>
          <p:spPr>
            <a:xfrm>
              <a:off x="1570" y="1298"/>
              <a:ext cx="425" cy="288"/>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2400" b="0" dirty="0">
                  <a:solidFill>
                    <a:srgbClr val="000000"/>
                  </a:solidFill>
                  <a:latin typeface="Times New Roman" panose="02020603050405020304" pitchFamily="18" charset="0"/>
                  <a:ea typeface="PMingLiU" pitchFamily="18" charset="-120"/>
                </a:rPr>
                <a:t>root</a:t>
              </a:r>
            </a:p>
          </p:txBody>
        </p:sp>
      </p:grpSp>
      <p:sp>
        <p:nvSpPr>
          <p:cNvPr id="217158" name="Text Box 70"/>
          <p:cNvSpPr txBox="1"/>
          <p:nvPr/>
        </p:nvSpPr>
        <p:spPr>
          <a:xfrm>
            <a:off x="152400" y="4495800"/>
            <a:ext cx="11430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zh-TW" altLang="en-US" sz="2400" dirty="0">
                <a:solidFill>
                  <a:srgbClr val="000000"/>
                </a:solidFill>
                <a:latin typeface="Times New Roman" panose="02020603050405020304" pitchFamily="18" charset="0"/>
                <a:ea typeface="PMingLiU" pitchFamily="18" charset="-120"/>
              </a:rPr>
              <a:t>悬空？ </a:t>
            </a:r>
          </a:p>
          <a:p>
            <a:pPr marL="0" lvl="0" indent="0" algn="ctr" eaLnBrk="1" hangingPunct="1">
              <a:spcBef>
                <a:spcPct val="0"/>
              </a:spcBef>
              <a:buClrTx/>
              <a:buSzPct val="100000"/>
              <a:buNone/>
            </a:pPr>
            <a:r>
              <a:rPr lang="en-US" altLang="zh-CN" sz="2400" dirty="0">
                <a:solidFill>
                  <a:srgbClr val="000000"/>
                </a:solidFill>
                <a:latin typeface="楷体_GB2312" pitchFamily="49" charset="-122"/>
                <a:ea typeface="楷体_GB2312" pitchFamily="49" charset="-122"/>
              </a:rPr>
              <a:t>NIL</a:t>
            </a:r>
            <a:endParaRPr lang="zh-TW" altLang="en-US" sz="2400" dirty="0">
              <a:solidFill>
                <a:srgbClr val="000000"/>
              </a:solidFill>
              <a:latin typeface="楷体_GB2312" pitchFamily="49" charset="-122"/>
              <a:ea typeface="楷体_GB2312" pitchFamily="49" charset="-122"/>
            </a:endParaRPr>
          </a:p>
        </p:txBody>
      </p:sp>
      <p:sp>
        <p:nvSpPr>
          <p:cNvPr id="217159" name="Rectangle 71"/>
          <p:cNvSpPr/>
          <p:nvPr/>
        </p:nvSpPr>
        <p:spPr>
          <a:xfrm>
            <a:off x="8077200" y="2743200"/>
            <a:ext cx="1319213" cy="822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zh-TW" altLang="en-US" sz="2400" dirty="0">
                <a:solidFill>
                  <a:srgbClr val="000000"/>
                </a:solidFill>
                <a:latin typeface="Times New Roman" panose="02020603050405020304" pitchFamily="18" charset="0"/>
                <a:ea typeface="PMingLiU" pitchFamily="18" charset="-120"/>
              </a:rPr>
              <a:t>悬空？ </a:t>
            </a:r>
          </a:p>
          <a:p>
            <a:pPr marL="0" lvl="0" indent="0" algn="ctr" eaLnBrk="1" hangingPunct="1">
              <a:spcBef>
                <a:spcPct val="0"/>
              </a:spcBef>
              <a:buClrTx/>
              <a:buSzPct val="100000"/>
              <a:buNone/>
            </a:pPr>
            <a:r>
              <a:rPr lang="en-US" altLang="zh-CN" sz="2400" dirty="0">
                <a:solidFill>
                  <a:srgbClr val="000000"/>
                </a:solidFill>
                <a:latin typeface="楷体_GB2312" pitchFamily="49" charset="-122"/>
                <a:ea typeface="楷体_GB2312" pitchFamily="49" charset="-122"/>
              </a:rPr>
              <a:t>NIL</a:t>
            </a:r>
            <a:endParaRPr lang="zh-TW" altLang="en-US" sz="2400" dirty="0">
              <a:solidFill>
                <a:srgbClr val="000000"/>
              </a:solidFill>
              <a:latin typeface="楷体_GB2312" pitchFamily="49" charset="-122"/>
              <a:ea typeface="楷体_GB2312" pitchFamily="49" charset="-122"/>
            </a:endParaRPr>
          </a:p>
        </p:txBody>
      </p:sp>
      <p:sp>
        <p:nvSpPr>
          <p:cNvPr id="165903" name="Text Box 72"/>
          <p:cNvSpPr txBox="1"/>
          <p:nvPr/>
        </p:nvSpPr>
        <p:spPr>
          <a:xfrm>
            <a:off x="250825" y="773113"/>
            <a:ext cx="85344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400" dirty="0">
                <a:solidFill>
                  <a:srgbClr val="FF0000"/>
                </a:solidFill>
                <a:latin typeface="楷体_GB2312" pitchFamily="49" charset="-122"/>
                <a:ea typeface="楷体_GB2312" pitchFamily="49" charset="-122"/>
              </a:rPr>
              <a:t>解：对该二叉树中序遍历的结果为</a:t>
            </a:r>
            <a:r>
              <a:rPr lang="zh-TW" altLang="en-US" sz="2400" dirty="0">
                <a:solidFill>
                  <a:srgbClr val="FF0000"/>
                </a:solidFill>
                <a:latin typeface="楷体_GB2312" pitchFamily="49" charset="-122"/>
                <a:ea typeface="楷体_GB2312" pitchFamily="49" charset="-122"/>
              </a:rPr>
              <a:t>:  </a:t>
            </a:r>
            <a:r>
              <a:rPr lang="en-US" altLang="zh-TW" sz="2400" dirty="0">
                <a:solidFill>
                  <a:srgbClr val="FF0000"/>
                </a:solidFill>
                <a:latin typeface="Times New Roman" panose="02020603050405020304" pitchFamily="18" charset="0"/>
                <a:ea typeface="PMingLiU" pitchFamily="18" charset="-120"/>
              </a:rPr>
              <a:t>H, D, I, B, E, A, F, C, G</a:t>
            </a:r>
          </a:p>
          <a:p>
            <a:pPr marL="0" lvl="0" indent="0" eaLnBrk="1" hangingPunct="1">
              <a:spcBef>
                <a:spcPct val="0"/>
              </a:spcBef>
              <a:buClrTx/>
              <a:buSzPct val="100000"/>
              <a:buNone/>
            </a:pPr>
            <a:r>
              <a:rPr lang="zh-TW" altLang="en-US" sz="2400" dirty="0">
                <a:solidFill>
                  <a:srgbClr val="FF0000"/>
                </a:solidFill>
                <a:latin typeface="楷体_GB2312" pitchFamily="49" charset="-122"/>
                <a:ea typeface="楷体_GB2312" pitchFamily="49" charset="-122"/>
              </a:rPr>
              <a:t>所以添加线索应当按如下路径进行：</a:t>
            </a:r>
          </a:p>
        </p:txBody>
      </p:sp>
      <p:sp>
        <p:nvSpPr>
          <p:cNvPr id="217161" name="AutoShape 73"/>
          <p:cNvSpPr/>
          <p:nvPr/>
        </p:nvSpPr>
        <p:spPr>
          <a:xfrm>
            <a:off x="152400" y="3200400"/>
            <a:ext cx="1600200" cy="990600"/>
          </a:xfrm>
          <a:prstGeom prst="wedgeRoundRectCallout">
            <a:avLst>
              <a:gd name="adj1" fmla="val -16069"/>
              <a:gd name="adj2" fmla="val 87981"/>
              <a:gd name="adj3" fmla="val 16667"/>
            </a:avLst>
          </a:prstGeom>
          <a:solidFill>
            <a:srgbClr val="FFFF99"/>
          </a:solidFill>
          <a:ln w="9525" cap="flat" cmpd="sng">
            <a:solidFill>
              <a:srgbClr val="99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000" b="0" dirty="0">
                <a:solidFill>
                  <a:srgbClr val="000000"/>
                </a:solidFill>
                <a:latin typeface="Times New Roman" panose="02020603050405020304" pitchFamily="18" charset="0"/>
                <a:ea typeface="楷体_GB2312" pitchFamily="49" charset="-122"/>
              </a:rPr>
              <a:t>为避免悬空态，应增设一个头结点</a:t>
            </a:r>
          </a:p>
        </p:txBody>
      </p:sp>
      <p:sp>
        <p:nvSpPr>
          <p:cNvPr id="165905" name="Rectangle 74"/>
          <p:cNvSpPr>
            <a:spLocks noGrp="1"/>
          </p:cNvSpPr>
          <p:nvPr>
            <p:ph type="title"/>
          </p:nvPr>
        </p:nvSpPr>
        <p:spPr>
          <a:xfrm>
            <a:off x="206375" y="233363"/>
            <a:ext cx="7489825" cy="457200"/>
          </a:xfrm>
        </p:spPr>
        <p:txBody>
          <a:bodyPr vert="horz" wrap="square" lIns="91440" tIns="45720" rIns="91440" bIns="45720" anchor="t"/>
          <a:lstStyle/>
          <a:p>
            <a:r>
              <a:rPr lang="zh-CN" altLang="en-US" sz="2600" b="0" dirty="0">
                <a:latin typeface="宋体" panose="02010600030101010101" pitchFamily="2" charset="-122"/>
                <a:ea typeface="+mj-ea"/>
                <a:cs typeface="+mj-cs"/>
              </a:rPr>
              <a:t>实例：</a:t>
            </a:r>
            <a:r>
              <a:rPr lang="zh-CN" altLang="en-US" sz="2600" b="0" dirty="0">
                <a:latin typeface="楷体_GB2312" pitchFamily="49" charset="-122"/>
                <a:ea typeface="楷体_GB2312" pitchFamily="49" charset="-122"/>
                <a:cs typeface="+mj-cs"/>
              </a:rPr>
              <a:t>画出以下二叉树对应的中序线索二叉树。</a:t>
            </a:r>
          </a:p>
        </p:txBody>
      </p:sp>
      <p:grpSp>
        <p:nvGrpSpPr>
          <p:cNvPr id="22" name="Group 63"/>
          <p:cNvGrpSpPr/>
          <p:nvPr/>
        </p:nvGrpSpPr>
        <p:grpSpPr>
          <a:xfrm>
            <a:off x="5067300" y="5138738"/>
            <a:ext cx="3505200" cy="1316037"/>
            <a:chOff x="2784" y="1091"/>
            <a:chExt cx="2208" cy="829"/>
          </a:xfrm>
        </p:grpSpPr>
        <p:grpSp>
          <p:nvGrpSpPr>
            <p:cNvPr id="165922" name="Group 64"/>
            <p:cNvGrpSpPr/>
            <p:nvPr/>
          </p:nvGrpSpPr>
          <p:grpSpPr>
            <a:xfrm>
              <a:off x="2988" y="1091"/>
              <a:ext cx="1296" cy="294"/>
              <a:chOff x="3168" y="3456"/>
              <a:chExt cx="1296" cy="294"/>
            </a:xfrm>
          </p:grpSpPr>
          <p:grpSp>
            <p:nvGrpSpPr>
              <p:cNvPr id="165927" name="Group 65"/>
              <p:cNvGrpSpPr/>
              <p:nvPr/>
            </p:nvGrpSpPr>
            <p:grpSpPr>
              <a:xfrm>
                <a:off x="3168" y="3456"/>
                <a:ext cx="1296" cy="294"/>
                <a:chOff x="3168" y="3456"/>
                <a:chExt cx="1296" cy="294"/>
              </a:xfrm>
            </p:grpSpPr>
            <p:sp>
              <p:nvSpPr>
                <p:cNvPr id="165929" name="Text Box 66"/>
                <p:cNvSpPr txBox="1"/>
                <p:nvPr/>
              </p:nvSpPr>
              <p:spPr>
                <a:xfrm>
                  <a:off x="3168" y="3456"/>
                  <a:ext cx="1296" cy="294"/>
                </a:xfrm>
                <a:prstGeom prst="rect">
                  <a:avLst/>
                </a:prstGeom>
                <a:no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     0            1</a:t>
                  </a:r>
                </a:p>
              </p:txBody>
            </p:sp>
            <p:sp>
              <p:nvSpPr>
                <p:cNvPr id="165930" name="Line 67"/>
                <p:cNvSpPr/>
                <p:nvPr/>
              </p:nvSpPr>
              <p:spPr>
                <a:xfrm>
                  <a:off x="3408" y="3456"/>
                  <a:ext cx="0" cy="288"/>
                </a:xfrm>
                <a:prstGeom prst="line">
                  <a:avLst/>
                </a:prstGeom>
                <a:ln w="9525" cap="flat" cmpd="sng">
                  <a:solidFill>
                    <a:schemeClr val="tx1"/>
                  </a:solidFill>
                  <a:prstDash val="solid"/>
                  <a:headEnd type="none" w="med" len="med"/>
                  <a:tailEnd type="none" w="med" len="med"/>
                </a:ln>
              </p:spPr>
            </p:sp>
            <p:sp>
              <p:nvSpPr>
                <p:cNvPr id="165931" name="Line 68"/>
                <p:cNvSpPr/>
                <p:nvPr/>
              </p:nvSpPr>
              <p:spPr>
                <a:xfrm>
                  <a:off x="3648" y="3456"/>
                  <a:ext cx="0" cy="288"/>
                </a:xfrm>
                <a:prstGeom prst="line">
                  <a:avLst/>
                </a:prstGeom>
                <a:ln w="9525" cap="flat" cmpd="sng">
                  <a:solidFill>
                    <a:schemeClr val="tx1"/>
                  </a:solidFill>
                  <a:prstDash val="solid"/>
                  <a:headEnd type="none" w="med" len="med"/>
                  <a:tailEnd type="none" w="med" len="med"/>
                </a:ln>
              </p:spPr>
            </p:sp>
            <p:sp>
              <p:nvSpPr>
                <p:cNvPr id="165932" name="Line 69"/>
                <p:cNvSpPr/>
                <p:nvPr/>
              </p:nvSpPr>
              <p:spPr>
                <a:xfrm>
                  <a:off x="3936" y="3456"/>
                  <a:ext cx="0" cy="288"/>
                </a:xfrm>
                <a:prstGeom prst="line">
                  <a:avLst/>
                </a:prstGeom>
                <a:ln w="9525" cap="flat" cmpd="sng">
                  <a:solidFill>
                    <a:schemeClr val="tx1"/>
                  </a:solidFill>
                  <a:prstDash val="solid"/>
                  <a:headEnd type="none" w="med" len="med"/>
                  <a:tailEnd type="none" w="med" len="med"/>
                </a:ln>
              </p:spPr>
            </p:sp>
            <p:sp>
              <p:nvSpPr>
                <p:cNvPr id="165933" name="Line 70"/>
                <p:cNvSpPr/>
                <p:nvPr/>
              </p:nvSpPr>
              <p:spPr>
                <a:xfrm>
                  <a:off x="4224" y="3456"/>
                  <a:ext cx="0" cy="288"/>
                </a:xfrm>
                <a:prstGeom prst="line">
                  <a:avLst/>
                </a:prstGeom>
                <a:ln w="9525" cap="flat" cmpd="sng">
                  <a:solidFill>
                    <a:schemeClr val="tx1"/>
                  </a:solidFill>
                  <a:prstDash val="solid"/>
                  <a:headEnd type="none" w="med" len="med"/>
                  <a:tailEnd type="none" w="med" len="med"/>
                </a:ln>
              </p:spPr>
            </p:sp>
          </p:grpSp>
          <p:sp>
            <p:nvSpPr>
              <p:cNvPr id="165928" name="Rectangle 71" descr="宽上对角线"/>
              <p:cNvSpPr/>
              <p:nvPr/>
            </p:nvSpPr>
            <p:spPr>
              <a:xfrm>
                <a:off x="3648" y="3456"/>
                <a:ext cx="288" cy="288"/>
              </a:xfrm>
              <a:prstGeom prst="rect">
                <a:avLst/>
              </a:prstGeom>
              <a:blipFill rotWithShape="0">
                <a:blip r:embed="rId4"/>
              </a:blip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sp>
          <p:nvSpPr>
            <p:cNvPr id="165923" name="Text Box 72"/>
            <p:cNvSpPr txBox="1"/>
            <p:nvPr/>
          </p:nvSpPr>
          <p:spPr>
            <a:xfrm>
              <a:off x="2784" y="1536"/>
              <a:ext cx="672"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Pct val="100000"/>
                <a:buNone/>
              </a:pPr>
              <a:r>
                <a:rPr lang="zh-CN" altLang="en-US" sz="2000" b="0" dirty="0">
                  <a:solidFill>
                    <a:srgbClr val="000000"/>
                  </a:solidFill>
                </a:rPr>
                <a:t>根结点</a:t>
              </a:r>
            </a:p>
          </p:txBody>
        </p:sp>
        <p:sp>
          <p:nvSpPr>
            <p:cNvPr id="165924" name="Line 73"/>
            <p:cNvSpPr/>
            <p:nvPr/>
          </p:nvSpPr>
          <p:spPr>
            <a:xfrm flipH="1">
              <a:off x="3072" y="1344"/>
              <a:ext cx="48" cy="192"/>
            </a:xfrm>
            <a:prstGeom prst="line">
              <a:avLst/>
            </a:prstGeom>
            <a:ln w="9525" cap="flat" cmpd="sng">
              <a:solidFill>
                <a:schemeClr val="tx1"/>
              </a:solidFill>
              <a:prstDash val="solid"/>
              <a:headEnd type="none" w="med" len="med"/>
              <a:tailEnd type="triangle" w="med" len="med"/>
            </a:ln>
          </p:spPr>
        </p:sp>
        <p:sp>
          <p:nvSpPr>
            <p:cNvPr id="165925" name="Line 74"/>
            <p:cNvSpPr/>
            <p:nvPr/>
          </p:nvSpPr>
          <p:spPr>
            <a:xfrm>
              <a:off x="4128" y="1296"/>
              <a:ext cx="96" cy="192"/>
            </a:xfrm>
            <a:prstGeom prst="line">
              <a:avLst/>
            </a:prstGeom>
            <a:ln w="9525" cap="flat" cmpd="sng">
              <a:solidFill>
                <a:schemeClr val="tx1"/>
              </a:solidFill>
              <a:prstDash val="solid"/>
              <a:headEnd type="none" w="med" len="med"/>
              <a:tailEnd type="triangle" w="med" len="med"/>
            </a:ln>
          </p:spPr>
        </p:sp>
        <p:sp>
          <p:nvSpPr>
            <p:cNvPr id="165926" name="Text Box 75"/>
            <p:cNvSpPr txBox="1"/>
            <p:nvPr/>
          </p:nvSpPr>
          <p:spPr>
            <a:xfrm>
              <a:off x="3840" y="1478"/>
              <a:ext cx="1152" cy="44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Pct val="100000"/>
                <a:buNone/>
              </a:pPr>
              <a:r>
                <a:rPr lang="zh-CN" altLang="en-US" sz="2000" b="0" dirty="0">
                  <a:solidFill>
                    <a:srgbClr val="000000"/>
                  </a:solidFill>
                </a:rPr>
                <a:t>遍历时最后一个访问的结点</a:t>
              </a:r>
            </a:p>
          </p:txBody>
        </p:sp>
      </p:grpSp>
      <p:grpSp>
        <p:nvGrpSpPr>
          <p:cNvPr id="25" name="Group 77"/>
          <p:cNvGrpSpPr/>
          <p:nvPr/>
        </p:nvGrpSpPr>
        <p:grpSpPr>
          <a:xfrm>
            <a:off x="5832475" y="1314450"/>
            <a:ext cx="2849563" cy="1676400"/>
            <a:chOff x="1536" y="384"/>
            <a:chExt cx="1795" cy="1056"/>
          </a:xfrm>
        </p:grpSpPr>
        <p:grpSp>
          <p:nvGrpSpPr>
            <p:cNvPr id="165908" name="Group 78"/>
            <p:cNvGrpSpPr/>
            <p:nvPr/>
          </p:nvGrpSpPr>
          <p:grpSpPr>
            <a:xfrm>
              <a:off x="1536" y="576"/>
              <a:ext cx="1795" cy="779"/>
              <a:chOff x="2916" y="3229"/>
              <a:chExt cx="1795" cy="779"/>
            </a:xfrm>
          </p:grpSpPr>
          <p:grpSp>
            <p:nvGrpSpPr>
              <p:cNvPr id="165912" name="Group 79"/>
              <p:cNvGrpSpPr/>
              <p:nvPr/>
            </p:nvGrpSpPr>
            <p:grpSpPr>
              <a:xfrm>
                <a:off x="3168" y="3456"/>
                <a:ext cx="1296" cy="294"/>
                <a:chOff x="3168" y="3456"/>
                <a:chExt cx="1296" cy="294"/>
              </a:xfrm>
            </p:grpSpPr>
            <p:grpSp>
              <p:nvGrpSpPr>
                <p:cNvPr id="165915" name="Group 80"/>
                <p:cNvGrpSpPr/>
                <p:nvPr/>
              </p:nvGrpSpPr>
              <p:grpSpPr>
                <a:xfrm>
                  <a:off x="3168" y="3456"/>
                  <a:ext cx="1296" cy="294"/>
                  <a:chOff x="3168" y="3456"/>
                  <a:chExt cx="1296" cy="294"/>
                </a:xfrm>
              </p:grpSpPr>
              <p:sp>
                <p:nvSpPr>
                  <p:cNvPr id="165917" name="Text Box 81"/>
                  <p:cNvSpPr txBox="1"/>
                  <p:nvPr/>
                </p:nvSpPr>
                <p:spPr>
                  <a:xfrm>
                    <a:off x="3168" y="3456"/>
                    <a:ext cx="1296" cy="294"/>
                  </a:xfrm>
                  <a:prstGeom prst="rect">
                    <a:avLst/>
                  </a:prstGeom>
                  <a:no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     1          1</a:t>
                    </a:r>
                  </a:p>
                </p:txBody>
              </p:sp>
              <p:sp>
                <p:nvSpPr>
                  <p:cNvPr id="165918" name="Line 82"/>
                  <p:cNvSpPr/>
                  <p:nvPr/>
                </p:nvSpPr>
                <p:spPr>
                  <a:xfrm>
                    <a:off x="3408" y="3456"/>
                    <a:ext cx="0" cy="288"/>
                  </a:xfrm>
                  <a:prstGeom prst="line">
                    <a:avLst/>
                  </a:prstGeom>
                  <a:ln w="9525" cap="flat" cmpd="sng">
                    <a:solidFill>
                      <a:schemeClr val="tx1"/>
                    </a:solidFill>
                    <a:prstDash val="solid"/>
                    <a:headEnd type="none" w="med" len="med"/>
                    <a:tailEnd type="none" w="med" len="med"/>
                  </a:ln>
                </p:spPr>
              </p:sp>
              <p:sp>
                <p:nvSpPr>
                  <p:cNvPr id="165919" name="Line 83"/>
                  <p:cNvSpPr/>
                  <p:nvPr/>
                </p:nvSpPr>
                <p:spPr>
                  <a:xfrm>
                    <a:off x="3648" y="3456"/>
                    <a:ext cx="0" cy="288"/>
                  </a:xfrm>
                  <a:prstGeom prst="line">
                    <a:avLst/>
                  </a:prstGeom>
                  <a:ln w="9525" cap="flat" cmpd="sng">
                    <a:solidFill>
                      <a:schemeClr val="tx1"/>
                    </a:solidFill>
                    <a:prstDash val="solid"/>
                    <a:headEnd type="none" w="med" len="med"/>
                    <a:tailEnd type="none" w="med" len="med"/>
                  </a:ln>
                </p:spPr>
              </p:sp>
              <p:sp>
                <p:nvSpPr>
                  <p:cNvPr id="165920" name="Line 84"/>
                  <p:cNvSpPr/>
                  <p:nvPr/>
                </p:nvSpPr>
                <p:spPr>
                  <a:xfrm>
                    <a:off x="3936" y="3456"/>
                    <a:ext cx="0" cy="288"/>
                  </a:xfrm>
                  <a:prstGeom prst="line">
                    <a:avLst/>
                  </a:prstGeom>
                  <a:ln w="9525" cap="flat" cmpd="sng">
                    <a:solidFill>
                      <a:schemeClr val="tx1"/>
                    </a:solidFill>
                    <a:prstDash val="solid"/>
                    <a:headEnd type="none" w="med" len="med"/>
                    <a:tailEnd type="none" w="med" len="med"/>
                  </a:ln>
                </p:spPr>
              </p:sp>
              <p:sp>
                <p:nvSpPr>
                  <p:cNvPr id="165921" name="Line 85"/>
                  <p:cNvSpPr/>
                  <p:nvPr/>
                </p:nvSpPr>
                <p:spPr>
                  <a:xfrm>
                    <a:off x="4224" y="3456"/>
                    <a:ext cx="0" cy="288"/>
                  </a:xfrm>
                  <a:prstGeom prst="line">
                    <a:avLst/>
                  </a:prstGeom>
                  <a:ln w="9525" cap="flat" cmpd="sng">
                    <a:solidFill>
                      <a:schemeClr val="tx1"/>
                    </a:solidFill>
                    <a:prstDash val="solid"/>
                    <a:headEnd type="none" w="med" len="med"/>
                    <a:tailEnd type="none" w="med" len="med"/>
                  </a:ln>
                </p:spPr>
              </p:sp>
            </p:grpSp>
            <p:sp>
              <p:nvSpPr>
                <p:cNvPr id="165916" name="Rectangle 86" descr="宽上对角线"/>
                <p:cNvSpPr/>
                <p:nvPr/>
              </p:nvSpPr>
              <p:spPr>
                <a:xfrm>
                  <a:off x="3648" y="3456"/>
                  <a:ext cx="288" cy="288"/>
                </a:xfrm>
                <a:prstGeom prst="rect">
                  <a:avLst/>
                </a:prstGeom>
                <a:blipFill rotWithShape="0">
                  <a:blip r:embed="rId4"/>
                </a:blipFill>
                <a:ln w="9525">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sp>
            <p:nvSpPr>
              <p:cNvPr id="165913" name="Freeform 87"/>
              <p:cNvSpPr/>
              <p:nvPr/>
            </p:nvSpPr>
            <p:spPr>
              <a:xfrm>
                <a:off x="2916" y="3264"/>
                <a:ext cx="444" cy="744"/>
              </a:xfrm>
              <a:custGeom>
                <a:avLst/>
                <a:gdLst>
                  <a:gd name="txL" fmla="*/ 0 w 384"/>
                  <a:gd name="txT" fmla="*/ 0 h 744"/>
                  <a:gd name="txR" fmla="*/ 384 w 384"/>
                  <a:gd name="txB" fmla="*/ 744 h 744"/>
                </a:gdLst>
                <a:ahLst/>
                <a:cxnLst>
                  <a:cxn ang="0">
                    <a:pos x="4531" y="408"/>
                  </a:cxn>
                  <a:cxn ang="0">
                    <a:pos x="4105" y="540"/>
                  </a:cxn>
                  <a:cxn ang="0">
                    <a:pos x="3831" y="612"/>
                  </a:cxn>
                  <a:cxn ang="0">
                    <a:pos x="2822" y="744"/>
                  </a:cxn>
                  <a:cxn ang="0">
                    <a:pos x="1569" y="708"/>
                  </a:cxn>
                  <a:cxn ang="0">
                    <a:pos x="1274" y="612"/>
                  </a:cxn>
                  <a:cxn ang="0">
                    <a:pos x="435" y="480"/>
                  </a:cxn>
                  <a:cxn ang="0">
                    <a:pos x="145" y="384"/>
                  </a:cxn>
                  <a:cxn ang="0">
                    <a:pos x="0" y="336"/>
                  </a:cxn>
                  <a:cxn ang="0">
                    <a:pos x="1422" y="24"/>
                  </a:cxn>
                  <a:cxn ang="0">
                    <a:pos x="2698" y="0"/>
                  </a:cxn>
                  <a:cxn ang="0">
                    <a:pos x="3543" y="156"/>
                  </a:cxn>
                  <a:cxn ang="0">
                    <a:pos x="3680" y="204"/>
                  </a:cxn>
                </a:cxnLst>
                <a:rect l="txL" t="txT" r="txR" b="txB"/>
                <a:pathLst>
                  <a:path w="384" h="744">
                    <a:moveTo>
                      <a:pt x="384" y="408"/>
                    </a:moveTo>
                    <a:cubicBezTo>
                      <a:pt x="373" y="452"/>
                      <a:pt x="361" y="497"/>
                      <a:pt x="348" y="540"/>
                    </a:cubicBezTo>
                    <a:cubicBezTo>
                      <a:pt x="341" y="564"/>
                      <a:pt x="324" y="612"/>
                      <a:pt x="324" y="612"/>
                    </a:cubicBezTo>
                    <a:cubicBezTo>
                      <a:pt x="311" y="702"/>
                      <a:pt x="327" y="722"/>
                      <a:pt x="240" y="744"/>
                    </a:cubicBezTo>
                    <a:cubicBezTo>
                      <a:pt x="205" y="738"/>
                      <a:pt x="158" y="740"/>
                      <a:pt x="132" y="708"/>
                    </a:cubicBezTo>
                    <a:cubicBezTo>
                      <a:pt x="122" y="695"/>
                      <a:pt x="109" y="616"/>
                      <a:pt x="108" y="612"/>
                    </a:cubicBezTo>
                    <a:cubicBezTo>
                      <a:pt x="92" y="564"/>
                      <a:pt x="66" y="520"/>
                      <a:pt x="36" y="480"/>
                    </a:cubicBezTo>
                    <a:cubicBezTo>
                      <a:pt x="28" y="448"/>
                      <a:pt x="20" y="416"/>
                      <a:pt x="12" y="384"/>
                    </a:cubicBezTo>
                    <a:cubicBezTo>
                      <a:pt x="8" y="368"/>
                      <a:pt x="0" y="336"/>
                      <a:pt x="0" y="336"/>
                    </a:cubicBezTo>
                    <a:cubicBezTo>
                      <a:pt x="10" y="233"/>
                      <a:pt x="9" y="80"/>
                      <a:pt x="120" y="24"/>
                    </a:cubicBezTo>
                    <a:cubicBezTo>
                      <a:pt x="150" y="9"/>
                      <a:pt x="200" y="5"/>
                      <a:pt x="228" y="0"/>
                    </a:cubicBezTo>
                    <a:cubicBezTo>
                      <a:pt x="342" y="29"/>
                      <a:pt x="313" y="22"/>
                      <a:pt x="300" y="156"/>
                    </a:cubicBezTo>
                    <a:cubicBezTo>
                      <a:pt x="313" y="196"/>
                      <a:pt x="312" y="179"/>
                      <a:pt x="312" y="204"/>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165914" name="Freeform 88"/>
              <p:cNvSpPr/>
              <p:nvPr/>
            </p:nvSpPr>
            <p:spPr>
              <a:xfrm>
                <a:off x="4296" y="3229"/>
                <a:ext cx="415" cy="671"/>
              </a:xfrm>
              <a:custGeom>
                <a:avLst/>
                <a:gdLst>
                  <a:gd name="txL" fmla="*/ 0 w 415"/>
                  <a:gd name="txT" fmla="*/ 0 h 671"/>
                  <a:gd name="txR" fmla="*/ 415 w 415"/>
                  <a:gd name="txB" fmla="*/ 671 h 671"/>
                </a:gdLst>
                <a:ahLst/>
                <a:cxnLst>
                  <a:cxn ang="0">
                    <a:pos x="36" y="467"/>
                  </a:cxn>
                  <a:cxn ang="0">
                    <a:pos x="144" y="623"/>
                  </a:cxn>
                  <a:cxn ang="0">
                    <a:pos x="180" y="659"/>
                  </a:cxn>
                  <a:cxn ang="0">
                    <a:pos x="252" y="671"/>
                  </a:cxn>
                  <a:cxn ang="0">
                    <a:pos x="336" y="635"/>
                  </a:cxn>
                  <a:cxn ang="0">
                    <a:pos x="396" y="479"/>
                  </a:cxn>
                  <a:cxn ang="0">
                    <a:pos x="276" y="11"/>
                  </a:cxn>
                  <a:cxn ang="0">
                    <a:pos x="72" y="47"/>
                  </a:cxn>
                  <a:cxn ang="0">
                    <a:pos x="36" y="155"/>
                  </a:cxn>
                  <a:cxn ang="0">
                    <a:pos x="12" y="191"/>
                  </a:cxn>
                  <a:cxn ang="0">
                    <a:pos x="0" y="227"/>
                  </a:cxn>
                </a:cxnLst>
                <a:rect l="txL" t="txT" r="txR" b="txB"/>
                <a:pathLst>
                  <a:path w="415" h="671">
                    <a:moveTo>
                      <a:pt x="36" y="467"/>
                    </a:moveTo>
                    <a:cubicBezTo>
                      <a:pt x="54" y="538"/>
                      <a:pt x="89" y="577"/>
                      <a:pt x="144" y="623"/>
                    </a:cubicBezTo>
                    <a:cubicBezTo>
                      <a:pt x="157" y="634"/>
                      <a:pt x="164" y="652"/>
                      <a:pt x="180" y="659"/>
                    </a:cubicBezTo>
                    <a:cubicBezTo>
                      <a:pt x="202" y="669"/>
                      <a:pt x="228" y="667"/>
                      <a:pt x="252" y="671"/>
                    </a:cubicBezTo>
                    <a:cubicBezTo>
                      <a:pt x="277" y="663"/>
                      <a:pt x="316" y="651"/>
                      <a:pt x="336" y="635"/>
                    </a:cubicBezTo>
                    <a:cubicBezTo>
                      <a:pt x="377" y="601"/>
                      <a:pt x="384" y="528"/>
                      <a:pt x="396" y="479"/>
                    </a:cubicBezTo>
                    <a:cubicBezTo>
                      <a:pt x="387" y="269"/>
                      <a:pt x="415" y="150"/>
                      <a:pt x="276" y="11"/>
                    </a:cubicBezTo>
                    <a:cubicBezTo>
                      <a:pt x="244" y="13"/>
                      <a:pt x="101" y="0"/>
                      <a:pt x="72" y="47"/>
                    </a:cubicBezTo>
                    <a:cubicBezTo>
                      <a:pt x="72" y="47"/>
                      <a:pt x="42" y="137"/>
                      <a:pt x="36" y="155"/>
                    </a:cubicBezTo>
                    <a:cubicBezTo>
                      <a:pt x="31" y="169"/>
                      <a:pt x="18" y="178"/>
                      <a:pt x="12" y="191"/>
                    </a:cubicBezTo>
                    <a:cubicBezTo>
                      <a:pt x="6" y="202"/>
                      <a:pt x="0" y="227"/>
                      <a:pt x="0" y="227"/>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grpSp>
        <p:sp>
          <p:nvSpPr>
            <p:cNvPr id="165909" name="Text Box 89"/>
            <p:cNvSpPr txBox="1"/>
            <p:nvPr/>
          </p:nvSpPr>
          <p:spPr>
            <a:xfrm>
              <a:off x="1968" y="384"/>
              <a:ext cx="52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Pct val="100000"/>
                <a:buNone/>
              </a:pPr>
              <a:r>
                <a:rPr lang="en-US" altLang="zh-CN" sz="1800" b="0" dirty="0">
                  <a:solidFill>
                    <a:srgbClr val="000000"/>
                  </a:solidFill>
                </a:rPr>
                <a:t>root</a:t>
              </a:r>
            </a:p>
          </p:txBody>
        </p:sp>
        <p:sp>
          <p:nvSpPr>
            <p:cNvPr id="165910" name="Freeform 90"/>
            <p:cNvSpPr/>
            <p:nvPr/>
          </p:nvSpPr>
          <p:spPr>
            <a:xfrm>
              <a:off x="2424" y="552"/>
              <a:ext cx="174" cy="276"/>
            </a:xfrm>
            <a:custGeom>
              <a:avLst/>
              <a:gdLst>
                <a:gd name="txL" fmla="*/ 0 w 174"/>
                <a:gd name="txT" fmla="*/ 0 h 276"/>
                <a:gd name="txR" fmla="*/ 174 w 174"/>
                <a:gd name="txB" fmla="*/ 276 h 276"/>
              </a:gdLst>
              <a:ahLst/>
              <a:cxnLst>
                <a:cxn ang="0">
                  <a:pos x="0" y="0"/>
                </a:cxn>
                <a:cxn ang="0">
                  <a:pos x="36" y="12"/>
                </a:cxn>
                <a:cxn ang="0">
                  <a:pos x="60" y="48"/>
                </a:cxn>
                <a:cxn ang="0">
                  <a:pos x="132" y="108"/>
                </a:cxn>
                <a:cxn ang="0">
                  <a:pos x="168" y="276"/>
                </a:cxn>
              </a:cxnLst>
              <a:rect l="txL" t="txT" r="txR" b="txB"/>
              <a:pathLst>
                <a:path w="174" h="276">
                  <a:moveTo>
                    <a:pt x="0" y="0"/>
                  </a:moveTo>
                  <a:cubicBezTo>
                    <a:pt x="12" y="4"/>
                    <a:pt x="26" y="4"/>
                    <a:pt x="36" y="12"/>
                  </a:cubicBezTo>
                  <a:cubicBezTo>
                    <a:pt x="47" y="21"/>
                    <a:pt x="51" y="37"/>
                    <a:pt x="60" y="48"/>
                  </a:cubicBezTo>
                  <a:cubicBezTo>
                    <a:pt x="89" y="83"/>
                    <a:pt x="97" y="84"/>
                    <a:pt x="132" y="108"/>
                  </a:cubicBezTo>
                  <a:cubicBezTo>
                    <a:pt x="174" y="171"/>
                    <a:pt x="168" y="192"/>
                    <a:pt x="168" y="276"/>
                  </a:cubicBez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165911" name="Text Box 91"/>
            <p:cNvSpPr txBox="1"/>
            <p:nvPr/>
          </p:nvSpPr>
          <p:spPr>
            <a:xfrm>
              <a:off x="2016" y="1152"/>
              <a:ext cx="912"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Pct val="100000"/>
                <a:buNone/>
              </a:pPr>
              <a:r>
                <a:rPr lang="zh-CN" altLang="en-US" sz="1800" b="0" dirty="0">
                  <a:solidFill>
                    <a:srgbClr val="000000"/>
                  </a:solidFill>
                </a:rPr>
                <a:t>空树</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down)">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down)">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down)">
                                      <p:cBhvr>
                                        <p:cTn id="52" dur="500"/>
                                        <p:tgtEl>
                                          <p:spTgt spid="11"/>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iterate type="lt">
                                    <p:tmAbs val="75"/>
                                  </p:iterate>
                                  <p:childTnLst>
                                    <p:set>
                                      <p:cBhvr>
                                        <p:cTn id="56" dur="1" fill="hold">
                                          <p:stCondLst>
                                            <p:cond delay="74"/>
                                          </p:stCondLst>
                                        </p:cTn>
                                        <p:tgtEl>
                                          <p:spTgt spid="217158"/>
                                        </p:tgtEl>
                                        <p:attrNameLst>
                                          <p:attrName>style.visibility</p:attrName>
                                        </p:attrNameLst>
                                      </p:cBhvr>
                                      <p:to>
                                        <p:strVal val="visible"/>
                                      </p:to>
                                    </p:set>
                                  </p:childTnLst>
                                </p:cTn>
                              </p:par>
                            </p:childTnLst>
                          </p:cTn>
                        </p:par>
                        <p:par>
                          <p:cTn id="57" fill="hold">
                            <p:stCondLst>
                              <p:cond delay="525"/>
                            </p:stCondLst>
                            <p:childTnLst>
                              <p:par>
                                <p:cTn id="58" presetID="1" presetClass="entr" presetSubtype="0" fill="hold" grpId="0" nodeType="afterEffect">
                                  <p:stCondLst>
                                    <p:cond delay="0"/>
                                  </p:stCondLst>
                                  <p:iterate type="lt">
                                    <p:tmAbs val="75"/>
                                  </p:iterate>
                                  <p:childTnLst>
                                    <p:set>
                                      <p:cBhvr>
                                        <p:cTn id="59" dur="1" fill="hold">
                                          <p:stCondLst>
                                            <p:cond delay="74"/>
                                          </p:stCondLst>
                                        </p:cTn>
                                        <p:tgtEl>
                                          <p:spTgt spid="21715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217161"/>
                                        </p:tgtEl>
                                        <p:attrNameLst>
                                          <p:attrName>style.visibility</p:attrName>
                                        </p:attrNameLst>
                                      </p:cBhvr>
                                      <p:to>
                                        <p:strVal val="visible"/>
                                      </p:to>
                                    </p:set>
                                    <p:anim calcmode="lin" valueType="num">
                                      <p:cBhvr additive="base">
                                        <p:cTn id="64" dur="500" fill="hold"/>
                                        <p:tgtEl>
                                          <p:spTgt spid="217161"/>
                                        </p:tgtEl>
                                        <p:attrNameLst>
                                          <p:attrName>ppt_x</p:attrName>
                                        </p:attrNameLst>
                                      </p:cBhvr>
                                      <p:tavLst>
                                        <p:tav tm="0">
                                          <p:val>
                                            <p:strVal val="0-#ppt_w/2"/>
                                          </p:val>
                                        </p:tav>
                                        <p:tav tm="100000">
                                          <p:val>
                                            <p:strVal val="#ppt_x"/>
                                          </p:val>
                                        </p:tav>
                                      </p:tavLst>
                                    </p:anim>
                                    <p:anim calcmode="lin" valueType="num">
                                      <p:cBhvr additive="base">
                                        <p:cTn id="65" dur="500" fill="hold"/>
                                        <p:tgtEl>
                                          <p:spTgt spid="217161"/>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nodeType="clickEffect">
                                  <p:stCondLst>
                                    <p:cond delay="0"/>
                                  </p:stCondLst>
                                  <p:childTnLst>
                                    <p:set>
                                      <p:cBhvr>
                                        <p:cTn id="69" dur="1" fill="hold">
                                          <p:stCondLst>
                                            <p:cond delay="0"/>
                                          </p:stCondLst>
                                        </p:cTn>
                                        <p:tgtEl>
                                          <p:spTgt spid="22"/>
                                        </p:tgtEl>
                                        <p:attrNameLst>
                                          <p:attrName>style.visibility</p:attrName>
                                        </p:attrNameLst>
                                      </p:cBhvr>
                                      <p:to>
                                        <p:strVal val="visible"/>
                                      </p:to>
                                    </p:set>
                                    <p:anim calcmode="lin" valueType="num">
                                      <p:cBhvr additive="base">
                                        <p:cTn id="70" dur="500" fill="hold"/>
                                        <p:tgtEl>
                                          <p:spTgt spid="22"/>
                                        </p:tgtEl>
                                        <p:attrNameLst>
                                          <p:attrName>ppt_x</p:attrName>
                                        </p:attrNameLst>
                                      </p:cBhvr>
                                      <p:tavLst>
                                        <p:tav tm="0">
                                          <p:val>
                                            <p:strVal val="0-#ppt_w/2"/>
                                          </p:val>
                                        </p:tav>
                                        <p:tav tm="100000">
                                          <p:val>
                                            <p:strVal val="#ppt_x"/>
                                          </p:val>
                                        </p:tav>
                                      </p:tavLst>
                                    </p:anim>
                                    <p:anim calcmode="lin" valueType="num">
                                      <p:cBhvr additive="base">
                                        <p:cTn id="71"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blinds(horizontal)">
                                      <p:cBhvr>
                                        <p:cTn id="76" dur="500"/>
                                        <p:tgtEl>
                                          <p:spTgt spid="25"/>
                                        </p:tgtEl>
                                      </p:cBhvr>
                                    </p:animEffect>
                                  </p:childTnLst>
                                  <p:subTnLst>
                                    <p:audio>
                                      <p:cMediaNode>
                                        <p:cTn display="0" masterRel="sameClick">
                                          <p:stCondLst>
                                            <p:cond evt="begin" delay="0">
                                              <p:tn val="74"/>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58" grpId="0"/>
      <p:bldP spid="217159" grpId="0"/>
      <p:bldP spid="21716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ctrTitle"/>
          </p:nvPr>
        </p:nvSpPr>
        <p:spPr>
          <a:xfrm>
            <a:off x="0" y="0"/>
            <a:ext cx="75438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6.1 .3</a:t>
            </a: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树的表示</a:t>
            </a:r>
          </a:p>
        </p:txBody>
      </p:sp>
      <p:graphicFrame>
        <p:nvGraphicFramePr>
          <p:cNvPr id="352265" name="Object 9"/>
          <p:cNvGraphicFramePr>
            <a:graphicFrameLocks noChangeAspect="1"/>
          </p:cNvGraphicFramePr>
          <p:nvPr/>
        </p:nvGraphicFramePr>
        <p:xfrm>
          <a:off x="2819400" y="1905000"/>
          <a:ext cx="3886200" cy="2286000"/>
        </p:xfrm>
        <a:graphic>
          <a:graphicData uri="http://schemas.openxmlformats.org/presentationml/2006/ole">
            <mc:AlternateContent xmlns:mc="http://schemas.openxmlformats.org/markup-compatibility/2006">
              <mc:Choice xmlns:v="urn:schemas-microsoft-com:vml" Requires="v">
                <p:oleObj spid="_x0000_s4133" r:id="rId4" imgW="6875780" imgH="3817620" progId="Visio.Drawing.5">
                  <p:embed/>
                </p:oleObj>
              </mc:Choice>
              <mc:Fallback>
                <p:oleObj r:id="rId4" imgW="6875780" imgH="3817620" progId="Visio.Drawing.5">
                  <p:embed/>
                  <p:pic>
                    <p:nvPicPr>
                      <p:cNvPr id="0" name="图片 3091"/>
                      <p:cNvPicPr/>
                      <p:nvPr/>
                    </p:nvPicPr>
                    <p:blipFill>
                      <a:blip r:embed="rId5"/>
                      <a:stretch>
                        <a:fillRect/>
                      </a:stretch>
                    </p:blipFill>
                    <p:spPr>
                      <a:xfrm>
                        <a:off x="2819400" y="1905000"/>
                        <a:ext cx="3886200" cy="2286000"/>
                      </a:xfrm>
                      <a:prstGeom prst="rect">
                        <a:avLst/>
                      </a:prstGeom>
                      <a:solidFill>
                        <a:schemeClr val="bg1"/>
                      </a:solidFill>
                      <a:ln w="38100">
                        <a:noFill/>
                        <a:miter/>
                      </a:ln>
                    </p:spPr>
                  </p:pic>
                </p:oleObj>
              </mc:Fallback>
            </mc:AlternateContent>
          </a:graphicData>
        </a:graphic>
      </p:graphicFrame>
      <p:graphicFrame>
        <p:nvGraphicFramePr>
          <p:cNvPr id="352266" name="Object 10"/>
          <p:cNvGraphicFramePr>
            <a:graphicFrameLocks noChangeAspect="1"/>
          </p:cNvGraphicFramePr>
          <p:nvPr/>
        </p:nvGraphicFramePr>
        <p:xfrm>
          <a:off x="7010400" y="1447800"/>
          <a:ext cx="1949450" cy="3130550"/>
        </p:xfrm>
        <a:graphic>
          <a:graphicData uri="http://schemas.openxmlformats.org/presentationml/2006/ole">
            <mc:AlternateContent xmlns:mc="http://schemas.openxmlformats.org/markup-compatibility/2006">
              <mc:Choice xmlns:v="urn:schemas-microsoft-com:vml" Requires="v">
                <p:oleObj spid="_x0000_s4134" r:id="rId6" imgW="2376170" imgH="3816350" progId="Visio.Drawing.5">
                  <p:embed/>
                </p:oleObj>
              </mc:Choice>
              <mc:Fallback>
                <p:oleObj r:id="rId6" imgW="2376170" imgH="3816350" progId="Visio.Drawing.5">
                  <p:embed/>
                  <p:pic>
                    <p:nvPicPr>
                      <p:cNvPr id="0" name="图片 3088"/>
                      <p:cNvPicPr/>
                      <p:nvPr/>
                    </p:nvPicPr>
                    <p:blipFill>
                      <a:blip r:embed="rId7"/>
                      <a:stretch>
                        <a:fillRect/>
                      </a:stretch>
                    </p:blipFill>
                    <p:spPr>
                      <a:xfrm>
                        <a:off x="7010400" y="1447800"/>
                        <a:ext cx="1949450" cy="3130550"/>
                      </a:xfrm>
                      <a:prstGeom prst="rect">
                        <a:avLst/>
                      </a:prstGeom>
                      <a:noFill/>
                      <a:ln w="38100">
                        <a:noFill/>
                        <a:miter/>
                      </a:ln>
                    </p:spPr>
                  </p:pic>
                </p:oleObj>
              </mc:Fallback>
            </mc:AlternateContent>
          </a:graphicData>
        </a:graphic>
      </p:graphicFrame>
      <p:sp>
        <p:nvSpPr>
          <p:cNvPr id="352267" name="Text Box 11"/>
          <p:cNvSpPr txBox="1"/>
          <p:nvPr/>
        </p:nvSpPr>
        <p:spPr>
          <a:xfrm>
            <a:off x="7391400" y="4648200"/>
            <a:ext cx="14033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b="0" dirty="0">
                <a:solidFill>
                  <a:srgbClr val="000000"/>
                </a:solidFill>
              </a:rPr>
              <a:t>凹入表示</a:t>
            </a:r>
          </a:p>
        </p:txBody>
      </p:sp>
      <p:sp>
        <p:nvSpPr>
          <p:cNvPr id="352268" name="AutoShape 12"/>
          <p:cNvSpPr/>
          <p:nvPr/>
        </p:nvSpPr>
        <p:spPr>
          <a:xfrm>
            <a:off x="6019800" y="1143000"/>
            <a:ext cx="914400" cy="714375"/>
          </a:xfrm>
          <a:custGeom>
            <a:avLst/>
            <a:gdLst>
              <a:gd name="txL" fmla="*/ 12427 w 21600"/>
              <a:gd name="txT" fmla="*/ 2912 h 21600"/>
              <a:gd name="txR" fmla="*/ 18227 w 21600"/>
              <a:gd name="txB" fmla="*/ 9246 h 21600"/>
            </a:gdLst>
            <a:ahLst/>
            <a:cxnLst>
              <a:cxn ang="17694720">
                <a:pos x="2147483647" y="0"/>
              </a:cxn>
              <a:cxn ang="5898240">
                <a:pos x="2147483647" y="2147483647"/>
              </a:cxn>
              <a:cxn ang="5898240">
                <a:pos x="2147483647" y="2147483647"/>
              </a:cxn>
              <a:cxn ang="0">
                <a:pos x="2147483647" y="2147483647"/>
              </a:cxn>
            </a:cxnLst>
            <a:rect l="txL" t="txT" r="txR" b="tx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66FF33">
              <a:alpha val="100000"/>
            </a:srgbClr>
          </a:solidFill>
          <a:ln w="9525" cap="flat" cmpd="sng">
            <a:solidFill>
              <a:schemeClr val="tx1">
                <a:alpha val="100000"/>
              </a:schemeClr>
            </a:solidFill>
            <a:prstDash val="solid"/>
            <a:miter lim="800000"/>
            <a:headEnd type="none" w="med" len="med"/>
            <a:tailEnd type="none" w="med" len="med"/>
          </a:ln>
        </p:spPr>
        <p:txBody>
          <a:bodyPr/>
          <a:lstStyle/>
          <a:p>
            <a:endParaRPr lang="zh-CN" altLang="en-US"/>
          </a:p>
        </p:txBody>
      </p:sp>
      <p:graphicFrame>
        <p:nvGraphicFramePr>
          <p:cNvPr id="352269" name="Object 13"/>
          <p:cNvGraphicFramePr>
            <a:graphicFrameLocks noChangeAspect="1"/>
          </p:cNvGraphicFramePr>
          <p:nvPr/>
        </p:nvGraphicFramePr>
        <p:xfrm>
          <a:off x="381000" y="1981200"/>
          <a:ext cx="2101850" cy="1965325"/>
        </p:xfrm>
        <a:graphic>
          <a:graphicData uri="http://schemas.openxmlformats.org/presentationml/2006/ole">
            <mc:AlternateContent xmlns:mc="http://schemas.openxmlformats.org/markup-compatibility/2006">
              <mc:Choice xmlns:v="urn:schemas-microsoft-com:vml" Requires="v">
                <p:oleObj spid="_x0000_s4135" r:id="rId8" imgW="3168650" imgH="2965450" progId="Visio.Drawing.5">
                  <p:embed/>
                </p:oleObj>
              </mc:Choice>
              <mc:Fallback>
                <p:oleObj r:id="rId8" imgW="3168650" imgH="2965450" progId="Visio.Drawing.5">
                  <p:embed/>
                  <p:pic>
                    <p:nvPicPr>
                      <p:cNvPr id="0" name="图片 3089"/>
                      <p:cNvPicPr/>
                      <p:nvPr/>
                    </p:nvPicPr>
                    <p:blipFill>
                      <a:blip r:embed="rId9"/>
                      <a:stretch>
                        <a:fillRect/>
                      </a:stretch>
                    </p:blipFill>
                    <p:spPr>
                      <a:xfrm>
                        <a:off x="381000" y="1981200"/>
                        <a:ext cx="2101850" cy="1965325"/>
                      </a:xfrm>
                      <a:prstGeom prst="rect">
                        <a:avLst/>
                      </a:prstGeom>
                      <a:noFill/>
                      <a:ln w="38100">
                        <a:noFill/>
                        <a:miter/>
                      </a:ln>
                    </p:spPr>
                  </p:pic>
                </p:oleObj>
              </mc:Fallback>
            </mc:AlternateContent>
          </a:graphicData>
        </a:graphic>
      </p:graphicFrame>
      <p:sp>
        <p:nvSpPr>
          <p:cNvPr id="352270" name="Text Box 14"/>
          <p:cNvSpPr txBox="1"/>
          <p:nvPr/>
        </p:nvSpPr>
        <p:spPr>
          <a:xfrm>
            <a:off x="609600" y="4191000"/>
            <a:ext cx="14033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b="0" dirty="0">
                <a:solidFill>
                  <a:srgbClr val="000000"/>
                </a:solidFill>
              </a:rPr>
              <a:t>嵌套集合</a:t>
            </a:r>
          </a:p>
        </p:txBody>
      </p:sp>
      <p:sp>
        <p:nvSpPr>
          <p:cNvPr id="352271" name="AutoShape 15"/>
          <p:cNvSpPr/>
          <p:nvPr/>
        </p:nvSpPr>
        <p:spPr>
          <a:xfrm flipH="1">
            <a:off x="2286000" y="1219200"/>
            <a:ext cx="914400" cy="714375"/>
          </a:xfrm>
          <a:custGeom>
            <a:avLst/>
            <a:gdLst>
              <a:gd name="txL" fmla="*/ 12427 w 21600"/>
              <a:gd name="txT" fmla="*/ 2912 h 21600"/>
              <a:gd name="txR" fmla="*/ 18227 w 21600"/>
              <a:gd name="txB" fmla="*/ 9246 h 21600"/>
            </a:gdLst>
            <a:ahLst/>
            <a:cxnLst>
              <a:cxn ang="17694720">
                <a:pos x="2147483647" y="0"/>
              </a:cxn>
              <a:cxn ang="5898240">
                <a:pos x="2147483647" y="2147483647"/>
              </a:cxn>
              <a:cxn ang="5898240">
                <a:pos x="2147483647" y="2147483647"/>
              </a:cxn>
              <a:cxn ang="0">
                <a:pos x="2147483647" y="2147483647"/>
              </a:cxn>
            </a:cxnLst>
            <a:rect l="txL" t="txT" r="txR" b="tx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66FF33">
              <a:alpha val="100000"/>
            </a:srgbClr>
          </a:solidFill>
          <a:ln w="9525" cap="flat" cmpd="sng">
            <a:solidFill>
              <a:schemeClr val="tx1">
                <a:alpha val="100000"/>
              </a:schemeClr>
            </a:solidFill>
            <a:prstDash val="solid"/>
            <a:miter lim="800000"/>
            <a:headEnd type="none" w="med" len="med"/>
            <a:tailEnd type="none" w="med" len="med"/>
          </a:ln>
        </p:spPr>
        <p:txBody>
          <a:bodyPr/>
          <a:lstStyle/>
          <a:p>
            <a:endParaRPr lang="zh-CN" altLang="en-US"/>
          </a:p>
        </p:txBody>
      </p:sp>
      <p:graphicFrame>
        <p:nvGraphicFramePr>
          <p:cNvPr id="352272" name="Object 16"/>
          <p:cNvGraphicFramePr>
            <a:graphicFrameLocks noChangeAspect="1"/>
          </p:cNvGraphicFramePr>
          <p:nvPr/>
        </p:nvGraphicFramePr>
        <p:xfrm>
          <a:off x="2133600" y="4953000"/>
          <a:ext cx="5076825" cy="390525"/>
        </p:xfrm>
        <a:graphic>
          <a:graphicData uri="http://schemas.openxmlformats.org/presentationml/2006/ole">
            <mc:AlternateContent xmlns:mc="http://schemas.openxmlformats.org/markup-compatibility/2006">
              <mc:Choice xmlns:v="urn:schemas-microsoft-com:vml" Requires="v">
                <p:oleObj spid="_x0000_s4136" r:id="rId10" imgW="5609590" imgH="433070" progId="Visio.Drawing.5">
                  <p:embed/>
                </p:oleObj>
              </mc:Choice>
              <mc:Fallback>
                <p:oleObj r:id="rId10" imgW="5609590" imgH="433070" progId="Visio.Drawing.5">
                  <p:embed/>
                  <p:pic>
                    <p:nvPicPr>
                      <p:cNvPr id="0" name="图片 3090"/>
                      <p:cNvPicPr/>
                      <p:nvPr/>
                    </p:nvPicPr>
                    <p:blipFill>
                      <a:blip r:embed="rId11"/>
                      <a:stretch>
                        <a:fillRect/>
                      </a:stretch>
                    </p:blipFill>
                    <p:spPr>
                      <a:xfrm>
                        <a:off x="2133600" y="4953000"/>
                        <a:ext cx="5076825" cy="390525"/>
                      </a:xfrm>
                      <a:prstGeom prst="rect">
                        <a:avLst/>
                      </a:prstGeom>
                      <a:noFill/>
                      <a:ln w="38100">
                        <a:noFill/>
                        <a:miter/>
                      </a:ln>
                    </p:spPr>
                  </p:pic>
                </p:oleObj>
              </mc:Fallback>
            </mc:AlternateContent>
          </a:graphicData>
        </a:graphic>
      </p:graphicFrame>
      <p:sp>
        <p:nvSpPr>
          <p:cNvPr id="352273" name="Text Box 17"/>
          <p:cNvSpPr txBox="1"/>
          <p:nvPr/>
        </p:nvSpPr>
        <p:spPr>
          <a:xfrm>
            <a:off x="3962400" y="5486400"/>
            <a:ext cx="10985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b="0" dirty="0">
                <a:solidFill>
                  <a:srgbClr val="000000"/>
                </a:solidFill>
              </a:rPr>
              <a:t>广义表</a:t>
            </a:r>
          </a:p>
        </p:txBody>
      </p:sp>
      <p:sp>
        <p:nvSpPr>
          <p:cNvPr id="352274" name="AutoShape 18"/>
          <p:cNvSpPr/>
          <p:nvPr/>
        </p:nvSpPr>
        <p:spPr>
          <a:xfrm>
            <a:off x="4419600" y="4267200"/>
            <a:ext cx="457200" cy="609600"/>
          </a:xfrm>
          <a:prstGeom prst="downArrow">
            <a:avLst>
              <a:gd name="adj1" fmla="val 50000"/>
              <a:gd name="adj2" fmla="val 33333"/>
            </a:avLst>
          </a:prstGeom>
          <a:solidFill>
            <a:srgbClr val="66FF33"/>
          </a:solidFill>
          <a:ln w="9525" cap="flat" cmpd="sng">
            <a:solidFill>
              <a:schemeClr val="tx1"/>
            </a:solidFill>
            <a:prstDash val="solid"/>
            <a:miter/>
            <a:headEnd type="none" w="med" len="med"/>
            <a:tailEnd type="none" w="med" len="med"/>
          </a:ln>
        </p:spPr>
        <p:txBody>
          <a:bodyPr vert="eaVert"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522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nodeType="clickEffect">
                                  <p:stCondLst>
                                    <p:cond delay="0"/>
                                  </p:stCondLst>
                                  <p:childTnLst>
                                    <p:set>
                                      <p:cBhvr>
                                        <p:cTn id="10" dur="1" fill="hold">
                                          <p:stCondLst>
                                            <p:cond delay="0"/>
                                          </p:stCondLst>
                                        </p:cTn>
                                        <p:tgtEl>
                                          <p:spTgt spid="352271"/>
                                        </p:tgtEl>
                                        <p:attrNameLst>
                                          <p:attrName>style.visibility</p:attrName>
                                        </p:attrNameLst>
                                      </p:cBhvr>
                                      <p:to>
                                        <p:strVal val="visible"/>
                                      </p:to>
                                    </p:set>
                                    <p:animEffect transition="in" filter="barn(outVertical)">
                                      <p:cBhvr>
                                        <p:cTn id="11" dur="500"/>
                                        <p:tgtEl>
                                          <p:spTgt spid="352271"/>
                                        </p:tgtEl>
                                      </p:cBhvr>
                                    </p:animEffect>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499"/>
                                          </p:stCondLst>
                                        </p:cTn>
                                        <p:tgtEl>
                                          <p:spTgt spid="352269"/>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2270"/>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19" fill="hold">
                      <p:stCondLst>
                        <p:cond delay="indefinite"/>
                      </p:stCondLst>
                      <p:childTnLst>
                        <p:par>
                          <p:cTn id="20" fill="hold">
                            <p:stCondLst>
                              <p:cond delay="0"/>
                            </p:stCondLst>
                            <p:childTnLst>
                              <p:par>
                                <p:cTn id="21" presetID="16" presetClass="entr" presetSubtype="37" fill="hold" nodeType="clickEffect">
                                  <p:stCondLst>
                                    <p:cond delay="0"/>
                                  </p:stCondLst>
                                  <p:childTnLst>
                                    <p:set>
                                      <p:cBhvr>
                                        <p:cTn id="22" dur="1" fill="hold">
                                          <p:stCondLst>
                                            <p:cond delay="0"/>
                                          </p:stCondLst>
                                        </p:cTn>
                                        <p:tgtEl>
                                          <p:spTgt spid="352268"/>
                                        </p:tgtEl>
                                        <p:attrNameLst>
                                          <p:attrName>style.visibility</p:attrName>
                                        </p:attrNameLst>
                                      </p:cBhvr>
                                      <p:to>
                                        <p:strVal val="visible"/>
                                      </p:to>
                                    </p:set>
                                    <p:animEffect transition="in" filter="barn(outVertical)">
                                      <p:cBhvr>
                                        <p:cTn id="23" dur="500"/>
                                        <p:tgtEl>
                                          <p:spTgt spid="352268"/>
                                        </p:tgtEl>
                                      </p:cBhvr>
                                    </p:animEffect>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352266"/>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2267"/>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1" fill="hold">
                      <p:stCondLst>
                        <p:cond delay="indefinite"/>
                      </p:stCondLst>
                      <p:childTnLst>
                        <p:par>
                          <p:cTn id="32" fill="hold">
                            <p:stCondLst>
                              <p:cond delay="0"/>
                            </p:stCondLst>
                            <p:childTnLst>
                              <p:par>
                                <p:cTn id="33" presetID="17" presetClass="entr" presetSubtype="1" fill="hold" grpId="0" nodeType="clickEffect">
                                  <p:stCondLst>
                                    <p:cond delay="0"/>
                                  </p:stCondLst>
                                  <p:childTnLst>
                                    <p:set>
                                      <p:cBhvr>
                                        <p:cTn id="34" dur="1" fill="hold">
                                          <p:stCondLst>
                                            <p:cond delay="0"/>
                                          </p:stCondLst>
                                        </p:cTn>
                                        <p:tgtEl>
                                          <p:spTgt spid="352274"/>
                                        </p:tgtEl>
                                        <p:attrNameLst>
                                          <p:attrName>style.visibility</p:attrName>
                                        </p:attrNameLst>
                                      </p:cBhvr>
                                      <p:to>
                                        <p:strVal val="visible"/>
                                      </p:to>
                                    </p:set>
                                    <p:anim calcmode="lin" valueType="num">
                                      <p:cBhvr>
                                        <p:cTn id="35" dur="500" fill="hold"/>
                                        <p:tgtEl>
                                          <p:spTgt spid="352274"/>
                                        </p:tgtEl>
                                        <p:attrNameLst>
                                          <p:attrName>ppt_x</p:attrName>
                                        </p:attrNameLst>
                                      </p:cBhvr>
                                      <p:tavLst>
                                        <p:tav tm="0">
                                          <p:val>
                                            <p:strVal val="#ppt_x"/>
                                          </p:val>
                                        </p:tav>
                                        <p:tav tm="100000">
                                          <p:val>
                                            <p:strVal val="#ppt_x"/>
                                          </p:val>
                                        </p:tav>
                                      </p:tavLst>
                                    </p:anim>
                                    <p:anim calcmode="lin" valueType="num">
                                      <p:cBhvr>
                                        <p:cTn id="36" dur="500" fill="hold"/>
                                        <p:tgtEl>
                                          <p:spTgt spid="352274"/>
                                        </p:tgtEl>
                                        <p:attrNameLst>
                                          <p:attrName>ppt_y</p:attrName>
                                        </p:attrNameLst>
                                      </p:cBhvr>
                                      <p:tavLst>
                                        <p:tav tm="0">
                                          <p:val>
                                            <p:strVal val="#ppt_y-#ppt_h/2"/>
                                          </p:val>
                                        </p:tav>
                                        <p:tav tm="100000">
                                          <p:val>
                                            <p:strVal val="#ppt_y"/>
                                          </p:val>
                                        </p:tav>
                                      </p:tavLst>
                                    </p:anim>
                                    <p:anim calcmode="lin" valueType="num">
                                      <p:cBhvr>
                                        <p:cTn id="37" dur="500" fill="hold"/>
                                        <p:tgtEl>
                                          <p:spTgt spid="352274"/>
                                        </p:tgtEl>
                                        <p:attrNameLst>
                                          <p:attrName>ppt_w</p:attrName>
                                        </p:attrNameLst>
                                      </p:cBhvr>
                                      <p:tavLst>
                                        <p:tav tm="0">
                                          <p:val>
                                            <p:strVal val="#ppt_w"/>
                                          </p:val>
                                        </p:tav>
                                        <p:tav tm="100000">
                                          <p:val>
                                            <p:strVal val="#ppt_w"/>
                                          </p:val>
                                        </p:tav>
                                      </p:tavLst>
                                    </p:anim>
                                    <p:anim calcmode="lin" valueType="num">
                                      <p:cBhvr>
                                        <p:cTn id="38" dur="500" fill="hold"/>
                                        <p:tgtEl>
                                          <p:spTgt spid="35227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3" name="whoosh.wav"/>
                                        </p:tgtEl>
                                      </p:cMediaNode>
                                    </p:audio>
                                  </p:sub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499"/>
                                          </p:stCondLst>
                                        </p:cTn>
                                        <p:tgtEl>
                                          <p:spTgt spid="352272"/>
                                        </p:tgtEl>
                                        <p:attrNameLst>
                                          <p:attrName>style.visibility</p:attrName>
                                        </p:attrNameLst>
                                      </p:cBhvr>
                                      <p:to>
                                        <p:strVal val="visible"/>
                                      </p:to>
                                    </p:set>
                                  </p:childTnLst>
                                  <p:subTnLst>
                                    <p:audio>
                                      <p:cMediaNode>
                                        <p:cTn display="0" masterRel="sameClick">
                                          <p:stCondLst>
                                            <p:cond evt="begin" delay="0">
                                              <p:tn val="40"/>
                                            </p:cond>
                                          </p:stCondLst>
                                          <p:endCondLst>
                                            <p:cond evt="onStopAudio" delay="0">
                                              <p:tgtEl>
                                                <p:sldTgt/>
                                              </p:tgtEl>
                                            </p:cond>
                                          </p:endCondLst>
                                        </p:cTn>
                                        <p:tgtEl>
                                          <p:sndTgt r:embed="rId3" name="whoosh.wav"/>
                                        </p:tgtEl>
                                      </p:cMediaNode>
                                    </p:audio>
                                  </p:sub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352273"/>
                                        </p:tgtEl>
                                        <p:attrNameLst>
                                          <p:attrName>style.visibility</p:attrName>
                                        </p:attrNameLst>
                                      </p:cBhvr>
                                      <p:to>
                                        <p:strVal val="visible"/>
                                      </p:to>
                                    </p:set>
                                  </p:childTnLst>
                                  <p:subTnLst>
                                    <p:audio>
                                      <p:cMediaNode>
                                        <p:cTn display="0" masterRel="sameClick">
                                          <p:stCondLst>
                                            <p:cond evt="begin" delay="0">
                                              <p:tn val="44"/>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7" grpId="0"/>
      <p:bldP spid="352270" grpId="0"/>
      <p:bldP spid="352273" grpId="0"/>
      <p:bldP spid="35227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2563" y="2124075"/>
            <a:ext cx="3700462" cy="3667125"/>
            <a:chOff x="115" y="1134"/>
            <a:chExt cx="2331" cy="2310"/>
          </a:xfrm>
        </p:grpSpPr>
        <p:sp>
          <p:nvSpPr>
            <p:cNvPr id="167044" name="Line 3"/>
            <p:cNvSpPr/>
            <p:nvPr/>
          </p:nvSpPr>
          <p:spPr>
            <a:xfrm>
              <a:off x="551" y="3200"/>
              <a:ext cx="8" cy="218"/>
            </a:xfrm>
            <a:prstGeom prst="line">
              <a:avLst/>
            </a:prstGeom>
            <a:ln w="25400" cap="flat" cmpd="sng">
              <a:solidFill>
                <a:srgbClr val="CC3300"/>
              </a:solidFill>
              <a:prstDash val="sysDot"/>
              <a:headEnd type="none" w="sm" len="sm"/>
              <a:tailEnd type="none" w="sm" len="sm"/>
            </a:ln>
          </p:spPr>
        </p:sp>
        <p:sp>
          <p:nvSpPr>
            <p:cNvPr id="167045" name="Line 4"/>
            <p:cNvSpPr/>
            <p:nvPr/>
          </p:nvSpPr>
          <p:spPr>
            <a:xfrm>
              <a:off x="115" y="3435"/>
              <a:ext cx="447" cy="0"/>
            </a:xfrm>
            <a:prstGeom prst="line">
              <a:avLst/>
            </a:prstGeom>
            <a:ln w="25400" cap="flat" cmpd="sng">
              <a:solidFill>
                <a:srgbClr val="CC3300"/>
              </a:solidFill>
              <a:prstDash val="sysDot"/>
              <a:headEnd type="none" w="sm" len="sm"/>
              <a:tailEnd type="none" w="sm" len="sm"/>
            </a:ln>
          </p:spPr>
        </p:sp>
        <p:sp>
          <p:nvSpPr>
            <p:cNvPr id="167046" name="Line 5"/>
            <p:cNvSpPr/>
            <p:nvPr/>
          </p:nvSpPr>
          <p:spPr>
            <a:xfrm flipH="1">
              <a:off x="115" y="1788"/>
              <a:ext cx="16" cy="1656"/>
            </a:xfrm>
            <a:prstGeom prst="line">
              <a:avLst/>
            </a:prstGeom>
            <a:ln w="25400" cap="flat" cmpd="sng">
              <a:solidFill>
                <a:srgbClr val="CC3300"/>
              </a:solidFill>
              <a:prstDash val="sysDot"/>
              <a:headEnd type="none" w="sm" len="sm"/>
              <a:tailEnd type="none" w="sm" len="sm"/>
            </a:ln>
          </p:spPr>
        </p:sp>
        <p:sp>
          <p:nvSpPr>
            <p:cNvPr id="167047" name="Line 6"/>
            <p:cNvSpPr/>
            <p:nvPr/>
          </p:nvSpPr>
          <p:spPr>
            <a:xfrm flipV="1">
              <a:off x="133" y="1134"/>
              <a:ext cx="2313" cy="646"/>
            </a:xfrm>
            <a:prstGeom prst="line">
              <a:avLst/>
            </a:prstGeom>
            <a:ln w="25400" cap="flat" cmpd="sng">
              <a:solidFill>
                <a:srgbClr val="CC3300"/>
              </a:solidFill>
              <a:prstDash val="sysDot"/>
              <a:headEnd type="none" w="sm" len="sm"/>
              <a:tailEnd type="stealth" w="med" len="lg"/>
            </a:ln>
          </p:spPr>
        </p:sp>
      </p:grpSp>
      <p:grpSp>
        <p:nvGrpSpPr>
          <p:cNvPr id="3" name="Group 7"/>
          <p:cNvGrpSpPr/>
          <p:nvPr/>
        </p:nvGrpSpPr>
        <p:grpSpPr>
          <a:xfrm>
            <a:off x="5943600" y="1828800"/>
            <a:ext cx="2630488" cy="2384425"/>
            <a:chOff x="3744" y="1152"/>
            <a:chExt cx="1657" cy="1502"/>
          </a:xfrm>
        </p:grpSpPr>
        <p:sp>
          <p:nvSpPr>
            <p:cNvPr id="167042" name="Line 8"/>
            <p:cNvSpPr/>
            <p:nvPr/>
          </p:nvSpPr>
          <p:spPr>
            <a:xfrm flipV="1">
              <a:off x="3744" y="1152"/>
              <a:ext cx="1632" cy="0"/>
            </a:xfrm>
            <a:prstGeom prst="line">
              <a:avLst/>
            </a:prstGeom>
            <a:ln w="25400" cap="flat" cmpd="sng">
              <a:solidFill>
                <a:srgbClr val="CC3300"/>
              </a:solidFill>
              <a:prstDash val="sysDot"/>
              <a:headEnd type="stealth" w="med" len="lg"/>
              <a:tailEnd type="none" w="sm" len="sm"/>
            </a:ln>
          </p:spPr>
        </p:sp>
        <p:sp>
          <p:nvSpPr>
            <p:cNvPr id="167043" name="Line 9"/>
            <p:cNvSpPr/>
            <p:nvPr/>
          </p:nvSpPr>
          <p:spPr>
            <a:xfrm flipV="1">
              <a:off x="5401" y="1164"/>
              <a:ext cx="0" cy="1490"/>
            </a:xfrm>
            <a:prstGeom prst="line">
              <a:avLst/>
            </a:prstGeom>
            <a:ln w="25400" cap="flat" cmpd="sng">
              <a:solidFill>
                <a:srgbClr val="CC3300"/>
              </a:solidFill>
              <a:prstDash val="sysDot"/>
              <a:headEnd type="none" w="sm" len="sm"/>
              <a:tailEnd type="none" w="sm" len="sm"/>
            </a:ln>
          </p:spPr>
        </p:sp>
      </p:grpSp>
      <p:grpSp>
        <p:nvGrpSpPr>
          <p:cNvPr id="4" name="Group 10"/>
          <p:cNvGrpSpPr/>
          <p:nvPr/>
        </p:nvGrpSpPr>
        <p:grpSpPr>
          <a:xfrm>
            <a:off x="395288" y="2540000"/>
            <a:ext cx="8566150" cy="3111500"/>
            <a:chOff x="249" y="1600"/>
            <a:chExt cx="5396" cy="1960"/>
          </a:xfrm>
        </p:grpSpPr>
        <p:grpSp>
          <p:nvGrpSpPr>
            <p:cNvPr id="166953" name="Group 11"/>
            <p:cNvGrpSpPr/>
            <p:nvPr/>
          </p:nvGrpSpPr>
          <p:grpSpPr>
            <a:xfrm>
              <a:off x="2493" y="1602"/>
              <a:ext cx="1274" cy="274"/>
              <a:chOff x="2530" y="1805"/>
              <a:chExt cx="1274" cy="274"/>
            </a:xfrm>
          </p:grpSpPr>
          <p:sp>
            <p:nvSpPr>
              <p:cNvPr id="167037" name="Rectangle 12"/>
              <p:cNvSpPr/>
              <p:nvPr/>
            </p:nvSpPr>
            <p:spPr>
              <a:xfrm>
                <a:off x="2530" y="1809"/>
                <a:ext cx="1274" cy="270"/>
              </a:xfrm>
              <a:prstGeom prst="rect">
                <a:avLst/>
              </a:prstGeom>
              <a:no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038" name="Line 13"/>
              <p:cNvSpPr/>
              <p:nvPr/>
            </p:nvSpPr>
            <p:spPr>
              <a:xfrm>
                <a:off x="2766" y="1813"/>
                <a:ext cx="0" cy="262"/>
              </a:xfrm>
              <a:prstGeom prst="line">
                <a:avLst/>
              </a:prstGeom>
              <a:ln w="12700" cap="flat" cmpd="sng">
                <a:solidFill>
                  <a:schemeClr val="tx1"/>
                </a:solidFill>
                <a:prstDash val="solid"/>
                <a:headEnd type="none" w="sm" len="sm"/>
                <a:tailEnd type="none" w="sm" len="sm"/>
              </a:ln>
            </p:spPr>
          </p:sp>
          <p:sp>
            <p:nvSpPr>
              <p:cNvPr id="167039" name="Line 14"/>
              <p:cNvSpPr/>
              <p:nvPr/>
            </p:nvSpPr>
            <p:spPr>
              <a:xfrm>
                <a:off x="3576" y="1813"/>
                <a:ext cx="0" cy="262"/>
              </a:xfrm>
              <a:prstGeom prst="line">
                <a:avLst/>
              </a:prstGeom>
              <a:ln w="12700" cap="flat" cmpd="sng">
                <a:solidFill>
                  <a:schemeClr val="tx1"/>
                </a:solidFill>
                <a:prstDash val="solid"/>
                <a:headEnd type="none" w="sm" len="sm"/>
                <a:tailEnd type="none" w="sm" len="sm"/>
              </a:ln>
            </p:spPr>
          </p:sp>
          <p:sp>
            <p:nvSpPr>
              <p:cNvPr id="167040" name="Line 15"/>
              <p:cNvSpPr/>
              <p:nvPr/>
            </p:nvSpPr>
            <p:spPr>
              <a:xfrm>
                <a:off x="2991" y="1805"/>
                <a:ext cx="0" cy="270"/>
              </a:xfrm>
              <a:prstGeom prst="line">
                <a:avLst/>
              </a:prstGeom>
              <a:ln w="12700" cap="flat" cmpd="sng">
                <a:solidFill>
                  <a:schemeClr val="tx1"/>
                </a:solidFill>
                <a:prstDash val="solid"/>
                <a:headEnd type="none" w="sm" len="sm"/>
                <a:tailEnd type="none" w="sm" len="sm"/>
              </a:ln>
            </p:spPr>
          </p:sp>
          <p:sp>
            <p:nvSpPr>
              <p:cNvPr id="167041" name="Line 16"/>
              <p:cNvSpPr/>
              <p:nvPr/>
            </p:nvSpPr>
            <p:spPr>
              <a:xfrm>
                <a:off x="3358" y="1805"/>
                <a:ext cx="0" cy="263"/>
              </a:xfrm>
              <a:prstGeom prst="line">
                <a:avLst/>
              </a:prstGeom>
              <a:ln w="12700" cap="flat" cmpd="sng">
                <a:solidFill>
                  <a:schemeClr val="tx1"/>
                </a:solidFill>
                <a:prstDash val="solid"/>
                <a:headEnd type="none" w="sm" len="sm"/>
                <a:tailEnd type="none" w="sm" len="sm"/>
              </a:ln>
            </p:spPr>
          </p:sp>
        </p:grpSp>
        <p:sp>
          <p:nvSpPr>
            <p:cNvPr id="166954" name="Rectangle 17"/>
            <p:cNvSpPr/>
            <p:nvPr/>
          </p:nvSpPr>
          <p:spPr>
            <a:xfrm>
              <a:off x="2514" y="1622"/>
              <a:ext cx="228"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000000"/>
                  </a:solidFill>
                  <a:latin typeface="Times New Roman" panose="02020603050405020304" pitchFamily="18" charset="0"/>
                  <a:ea typeface="PMingLiU" pitchFamily="18" charset="-120"/>
                </a:rPr>
                <a:t>0</a:t>
              </a:r>
            </a:p>
          </p:txBody>
        </p:sp>
        <p:sp>
          <p:nvSpPr>
            <p:cNvPr id="166955" name="Rectangle 18"/>
            <p:cNvSpPr/>
            <p:nvPr/>
          </p:nvSpPr>
          <p:spPr>
            <a:xfrm>
              <a:off x="3562" y="1628"/>
              <a:ext cx="228"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000000"/>
                  </a:solidFill>
                  <a:latin typeface="Times New Roman" panose="02020603050405020304" pitchFamily="18" charset="0"/>
                  <a:ea typeface="PMingLiU" pitchFamily="18" charset="-120"/>
                </a:rPr>
                <a:t>0</a:t>
              </a:r>
            </a:p>
          </p:txBody>
        </p:sp>
        <p:sp>
          <p:nvSpPr>
            <p:cNvPr id="166956" name="Rectangle 19"/>
            <p:cNvSpPr/>
            <p:nvPr/>
          </p:nvSpPr>
          <p:spPr>
            <a:xfrm>
              <a:off x="3009" y="1600"/>
              <a:ext cx="278"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3B812F"/>
                  </a:solidFill>
                  <a:latin typeface="Times New Roman" panose="02020603050405020304" pitchFamily="18" charset="0"/>
                  <a:ea typeface="PMingLiU" pitchFamily="18" charset="-120"/>
                </a:rPr>
                <a:t>A</a:t>
              </a:r>
            </a:p>
          </p:txBody>
        </p:sp>
        <p:grpSp>
          <p:nvGrpSpPr>
            <p:cNvPr id="166957" name="Group 20"/>
            <p:cNvGrpSpPr/>
            <p:nvPr/>
          </p:nvGrpSpPr>
          <p:grpSpPr>
            <a:xfrm>
              <a:off x="3917" y="2098"/>
              <a:ext cx="1274" cy="274"/>
              <a:chOff x="3954" y="2301"/>
              <a:chExt cx="1274" cy="274"/>
            </a:xfrm>
          </p:grpSpPr>
          <p:sp>
            <p:nvSpPr>
              <p:cNvPr id="167032" name="Rectangle 21"/>
              <p:cNvSpPr/>
              <p:nvPr/>
            </p:nvSpPr>
            <p:spPr>
              <a:xfrm>
                <a:off x="3954" y="2305"/>
                <a:ext cx="1274" cy="270"/>
              </a:xfrm>
              <a:prstGeom prst="rect">
                <a:avLst/>
              </a:prstGeom>
              <a:no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033" name="Line 22"/>
              <p:cNvSpPr/>
              <p:nvPr/>
            </p:nvSpPr>
            <p:spPr>
              <a:xfrm>
                <a:off x="4190" y="2309"/>
                <a:ext cx="0" cy="262"/>
              </a:xfrm>
              <a:prstGeom prst="line">
                <a:avLst/>
              </a:prstGeom>
              <a:ln w="12700" cap="flat" cmpd="sng">
                <a:solidFill>
                  <a:schemeClr val="tx1"/>
                </a:solidFill>
                <a:prstDash val="solid"/>
                <a:headEnd type="none" w="sm" len="sm"/>
                <a:tailEnd type="none" w="sm" len="sm"/>
              </a:ln>
            </p:spPr>
          </p:sp>
          <p:sp>
            <p:nvSpPr>
              <p:cNvPr id="167034" name="Line 23"/>
              <p:cNvSpPr/>
              <p:nvPr/>
            </p:nvSpPr>
            <p:spPr>
              <a:xfrm>
                <a:off x="5000" y="2309"/>
                <a:ext cx="0" cy="262"/>
              </a:xfrm>
              <a:prstGeom prst="line">
                <a:avLst/>
              </a:prstGeom>
              <a:ln w="12700" cap="flat" cmpd="sng">
                <a:solidFill>
                  <a:schemeClr val="tx1"/>
                </a:solidFill>
                <a:prstDash val="solid"/>
                <a:headEnd type="none" w="sm" len="sm"/>
                <a:tailEnd type="none" w="sm" len="sm"/>
              </a:ln>
            </p:spPr>
          </p:sp>
          <p:sp>
            <p:nvSpPr>
              <p:cNvPr id="167035" name="Line 24"/>
              <p:cNvSpPr/>
              <p:nvPr/>
            </p:nvSpPr>
            <p:spPr>
              <a:xfrm>
                <a:off x="4415" y="2301"/>
                <a:ext cx="0" cy="270"/>
              </a:xfrm>
              <a:prstGeom prst="line">
                <a:avLst/>
              </a:prstGeom>
              <a:ln w="12700" cap="flat" cmpd="sng">
                <a:solidFill>
                  <a:schemeClr val="tx1"/>
                </a:solidFill>
                <a:prstDash val="solid"/>
                <a:headEnd type="none" w="sm" len="sm"/>
                <a:tailEnd type="none" w="sm" len="sm"/>
              </a:ln>
            </p:spPr>
          </p:sp>
          <p:sp>
            <p:nvSpPr>
              <p:cNvPr id="167036" name="Line 25"/>
              <p:cNvSpPr/>
              <p:nvPr/>
            </p:nvSpPr>
            <p:spPr>
              <a:xfrm>
                <a:off x="4782" y="2301"/>
                <a:ext cx="0" cy="263"/>
              </a:xfrm>
              <a:prstGeom prst="line">
                <a:avLst/>
              </a:prstGeom>
              <a:ln w="12700" cap="flat" cmpd="sng">
                <a:solidFill>
                  <a:schemeClr val="tx1"/>
                </a:solidFill>
                <a:prstDash val="solid"/>
                <a:headEnd type="none" w="sm" len="sm"/>
                <a:tailEnd type="none" w="sm" len="sm"/>
              </a:ln>
            </p:spPr>
          </p:sp>
        </p:grpSp>
        <p:sp>
          <p:nvSpPr>
            <p:cNvPr id="166958" name="Rectangle 26"/>
            <p:cNvSpPr/>
            <p:nvPr/>
          </p:nvSpPr>
          <p:spPr>
            <a:xfrm>
              <a:off x="3938" y="2118"/>
              <a:ext cx="228"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000000"/>
                  </a:solidFill>
                  <a:latin typeface="Times New Roman" panose="02020603050405020304" pitchFamily="18" charset="0"/>
                  <a:ea typeface="PMingLiU" pitchFamily="18" charset="-120"/>
                </a:rPr>
                <a:t>0</a:t>
              </a:r>
            </a:p>
          </p:txBody>
        </p:sp>
        <p:sp>
          <p:nvSpPr>
            <p:cNvPr id="166959" name="Rectangle 27"/>
            <p:cNvSpPr/>
            <p:nvPr/>
          </p:nvSpPr>
          <p:spPr>
            <a:xfrm>
              <a:off x="4986" y="2124"/>
              <a:ext cx="228"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000000"/>
                  </a:solidFill>
                  <a:latin typeface="Times New Roman" panose="02020603050405020304" pitchFamily="18" charset="0"/>
                  <a:ea typeface="PMingLiU" pitchFamily="18" charset="-120"/>
                </a:rPr>
                <a:t>0</a:t>
              </a:r>
            </a:p>
          </p:txBody>
        </p:sp>
        <p:sp>
          <p:nvSpPr>
            <p:cNvPr id="166960" name="Rectangle 28"/>
            <p:cNvSpPr/>
            <p:nvPr/>
          </p:nvSpPr>
          <p:spPr>
            <a:xfrm>
              <a:off x="4433" y="2096"/>
              <a:ext cx="278"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3B812F"/>
                  </a:solidFill>
                  <a:latin typeface="Times New Roman" panose="02020603050405020304" pitchFamily="18" charset="0"/>
                  <a:ea typeface="PMingLiU" pitchFamily="18" charset="-120"/>
                </a:rPr>
                <a:t>C</a:t>
              </a:r>
            </a:p>
          </p:txBody>
        </p:sp>
        <p:grpSp>
          <p:nvGrpSpPr>
            <p:cNvPr id="166961" name="Group 29"/>
            <p:cNvGrpSpPr/>
            <p:nvPr/>
          </p:nvGrpSpPr>
          <p:grpSpPr>
            <a:xfrm>
              <a:off x="1015" y="2105"/>
              <a:ext cx="1274" cy="274"/>
              <a:chOff x="1052" y="2308"/>
              <a:chExt cx="1274" cy="274"/>
            </a:xfrm>
          </p:grpSpPr>
          <p:sp>
            <p:nvSpPr>
              <p:cNvPr id="167027" name="Rectangle 30"/>
              <p:cNvSpPr/>
              <p:nvPr/>
            </p:nvSpPr>
            <p:spPr>
              <a:xfrm>
                <a:off x="1052" y="2312"/>
                <a:ext cx="1274" cy="270"/>
              </a:xfrm>
              <a:prstGeom prst="rect">
                <a:avLst/>
              </a:prstGeom>
              <a:no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028" name="Line 31"/>
              <p:cNvSpPr/>
              <p:nvPr/>
            </p:nvSpPr>
            <p:spPr>
              <a:xfrm>
                <a:off x="1288" y="2316"/>
                <a:ext cx="0" cy="262"/>
              </a:xfrm>
              <a:prstGeom prst="line">
                <a:avLst/>
              </a:prstGeom>
              <a:ln w="12700" cap="flat" cmpd="sng">
                <a:solidFill>
                  <a:schemeClr val="tx1"/>
                </a:solidFill>
                <a:prstDash val="solid"/>
                <a:headEnd type="none" w="sm" len="sm"/>
                <a:tailEnd type="none" w="sm" len="sm"/>
              </a:ln>
            </p:spPr>
          </p:sp>
          <p:sp>
            <p:nvSpPr>
              <p:cNvPr id="167029" name="Line 32"/>
              <p:cNvSpPr/>
              <p:nvPr/>
            </p:nvSpPr>
            <p:spPr>
              <a:xfrm>
                <a:off x="2098" y="2316"/>
                <a:ext cx="0" cy="262"/>
              </a:xfrm>
              <a:prstGeom prst="line">
                <a:avLst/>
              </a:prstGeom>
              <a:ln w="12700" cap="flat" cmpd="sng">
                <a:solidFill>
                  <a:schemeClr val="tx1"/>
                </a:solidFill>
                <a:prstDash val="solid"/>
                <a:headEnd type="none" w="sm" len="sm"/>
                <a:tailEnd type="none" w="sm" len="sm"/>
              </a:ln>
            </p:spPr>
          </p:sp>
          <p:sp>
            <p:nvSpPr>
              <p:cNvPr id="167030" name="Line 33"/>
              <p:cNvSpPr/>
              <p:nvPr/>
            </p:nvSpPr>
            <p:spPr>
              <a:xfrm>
                <a:off x="1513" y="2308"/>
                <a:ext cx="0" cy="270"/>
              </a:xfrm>
              <a:prstGeom prst="line">
                <a:avLst/>
              </a:prstGeom>
              <a:ln w="12700" cap="flat" cmpd="sng">
                <a:solidFill>
                  <a:schemeClr val="tx1"/>
                </a:solidFill>
                <a:prstDash val="solid"/>
                <a:headEnd type="none" w="sm" len="sm"/>
                <a:tailEnd type="none" w="sm" len="sm"/>
              </a:ln>
            </p:spPr>
          </p:sp>
          <p:sp>
            <p:nvSpPr>
              <p:cNvPr id="167031" name="Line 34"/>
              <p:cNvSpPr/>
              <p:nvPr/>
            </p:nvSpPr>
            <p:spPr>
              <a:xfrm>
                <a:off x="1880" y="2308"/>
                <a:ext cx="0" cy="263"/>
              </a:xfrm>
              <a:prstGeom prst="line">
                <a:avLst/>
              </a:prstGeom>
              <a:ln w="12700" cap="flat" cmpd="sng">
                <a:solidFill>
                  <a:schemeClr val="tx1"/>
                </a:solidFill>
                <a:prstDash val="solid"/>
                <a:headEnd type="none" w="sm" len="sm"/>
                <a:tailEnd type="none" w="sm" len="sm"/>
              </a:ln>
            </p:spPr>
          </p:sp>
        </p:grpSp>
        <p:sp>
          <p:nvSpPr>
            <p:cNvPr id="166962" name="Rectangle 35"/>
            <p:cNvSpPr/>
            <p:nvPr/>
          </p:nvSpPr>
          <p:spPr>
            <a:xfrm>
              <a:off x="1036" y="2125"/>
              <a:ext cx="228"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000000"/>
                  </a:solidFill>
                  <a:latin typeface="Times New Roman" panose="02020603050405020304" pitchFamily="18" charset="0"/>
                  <a:ea typeface="PMingLiU" pitchFamily="18" charset="-120"/>
                </a:rPr>
                <a:t>0</a:t>
              </a:r>
            </a:p>
          </p:txBody>
        </p:sp>
        <p:sp>
          <p:nvSpPr>
            <p:cNvPr id="166963" name="Rectangle 36"/>
            <p:cNvSpPr/>
            <p:nvPr/>
          </p:nvSpPr>
          <p:spPr>
            <a:xfrm>
              <a:off x="2084" y="2131"/>
              <a:ext cx="228"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000000"/>
                  </a:solidFill>
                  <a:latin typeface="Times New Roman" panose="02020603050405020304" pitchFamily="18" charset="0"/>
                  <a:ea typeface="PMingLiU" pitchFamily="18" charset="-120"/>
                </a:rPr>
                <a:t>0</a:t>
              </a:r>
            </a:p>
          </p:txBody>
        </p:sp>
        <p:sp>
          <p:nvSpPr>
            <p:cNvPr id="166964" name="Rectangle 37"/>
            <p:cNvSpPr/>
            <p:nvPr/>
          </p:nvSpPr>
          <p:spPr>
            <a:xfrm>
              <a:off x="1531" y="2103"/>
              <a:ext cx="265"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3B812F"/>
                  </a:solidFill>
                  <a:latin typeface="Times New Roman" panose="02020603050405020304" pitchFamily="18" charset="0"/>
                  <a:ea typeface="PMingLiU" pitchFamily="18" charset="-120"/>
                </a:rPr>
                <a:t>B</a:t>
              </a:r>
            </a:p>
          </p:txBody>
        </p:sp>
        <p:grpSp>
          <p:nvGrpSpPr>
            <p:cNvPr id="166965" name="Group 38"/>
            <p:cNvGrpSpPr/>
            <p:nvPr/>
          </p:nvGrpSpPr>
          <p:grpSpPr>
            <a:xfrm>
              <a:off x="1721" y="2630"/>
              <a:ext cx="1274" cy="274"/>
              <a:chOff x="1758" y="2833"/>
              <a:chExt cx="1274" cy="274"/>
            </a:xfrm>
          </p:grpSpPr>
          <p:sp>
            <p:nvSpPr>
              <p:cNvPr id="167022" name="Rectangle 39"/>
              <p:cNvSpPr/>
              <p:nvPr/>
            </p:nvSpPr>
            <p:spPr>
              <a:xfrm>
                <a:off x="1758" y="2837"/>
                <a:ext cx="1274" cy="270"/>
              </a:xfrm>
              <a:prstGeom prst="rect">
                <a:avLst/>
              </a:prstGeom>
              <a:no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023" name="Line 40"/>
              <p:cNvSpPr/>
              <p:nvPr/>
            </p:nvSpPr>
            <p:spPr>
              <a:xfrm>
                <a:off x="1994" y="2841"/>
                <a:ext cx="0" cy="262"/>
              </a:xfrm>
              <a:prstGeom prst="line">
                <a:avLst/>
              </a:prstGeom>
              <a:ln w="12700" cap="flat" cmpd="sng">
                <a:solidFill>
                  <a:schemeClr val="tx1"/>
                </a:solidFill>
                <a:prstDash val="solid"/>
                <a:headEnd type="none" w="sm" len="sm"/>
                <a:tailEnd type="none" w="sm" len="sm"/>
              </a:ln>
            </p:spPr>
          </p:sp>
          <p:sp>
            <p:nvSpPr>
              <p:cNvPr id="167024" name="Line 41"/>
              <p:cNvSpPr/>
              <p:nvPr/>
            </p:nvSpPr>
            <p:spPr>
              <a:xfrm>
                <a:off x="2804" y="2841"/>
                <a:ext cx="0" cy="262"/>
              </a:xfrm>
              <a:prstGeom prst="line">
                <a:avLst/>
              </a:prstGeom>
              <a:ln w="12700" cap="flat" cmpd="sng">
                <a:solidFill>
                  <a:schemeClr val="tx1"/>
                </a:solidFill>
                <a:prstDash val="solid"/>
                <a:headEnd type="none" w="sm" len="sm"/>
                <a:tailEnd type="none" w="sm" len="sm"/>
              </a:ln>
            </p:spPr>
          </p:sp>
          <p:sp>
            <p:nvSpPr>
              <p:cNvPr id="167025" name="Line 42"/>
              <p:cNvSpPr/>
              <p:nvPr/>
            </p:nvSpPr>
            <p:spPr>
              <a:xfrm>
                <a:off x="2219" y="2833"/>
                <a:ext cx="0" cy="270"/>
              </a:xfrm>
              <a:prstGeom prst="line">
                <a:avLst/>
              </a:prstGeom>
              <a:ln w="12700" cap="flat" cmpd="sng">
                <a:solidFill>
                  <a:schemeClr val="tx1"/>
                </a:solidFill>
                <a:prstDash val="solid"/>
                <a:headEnd type="none" w="sm" len="sm"/>
                <a:tailEnd type="none" w="sm" len="sm"/>
              </a:ln>
            </p:spPr>
          </p:sp>
          <p:sp>
            <p:nvSpPr>
              <p:cNvPr id="167026" name="Line 43"/>
              <p:cNvSpPr/>
              <p:nvPr/>
            </p:nvSpPr>
            <p:spPr>
              <a:xfrm>
                <a:off x="2586" y="2833"/>
                <a:ext cx="0" cy="263"/>
              </a:xfrm>
              <a:prstGeom prst="line">
                <a:avLst/>
              </a:prstGeom>
              <a:ln w="12700" cap="flat" cmpd="sng">
                <a:solidFill>
                  <a:schemeClr val="tx1"/>
                </a:solidFill>
                <a:prstDash val="solid"/>
                <a:headEnd type="none" w="sm" len="sm"/>
                <a:tailEnd type="none" w="sm" len="sm"/>
              </a:ln>
            </p:spPr>
          </p:sp>
        </p:grpSp>
        <p:sp>
          <p:nvSpPr>
            <p:cNvPr id="166966" name="Rectangle 44"/>
            <p:cNvSpPr/>
            <p:nvPr/>
          </p:nvSpPr>
          <p:spPr>
            <a:xfrm>
              <a:off x="1742" y="2650"/>
              <a:ext cx="228"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000000"/>
                  </a:solidFill>
                  <a:latin typeface="Times New Roman" panose="02020603050405020304" pitchFamily="18" charset="0"/>
                  <a:ea typeface="PMingLiU" pitchFamily="18" charset="-120"/>
                </a:rPr>
                <a:t>1</a:t>
              </a:r>
            </a:p>
          </p:txBody>
        </p:sp>
        <p:sp>
          <p:nvSpPr>
            <p:cNvPr id="166967" name="Rectangle 45"/>
            <p:cNvSpPr/>
            <p:nvPr/>
          </p:nvSpPr>
          <p:spPr>
            <a:xfrm>
              <a:off x="2790" y="2656"/>
              <a:ext cx="228"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000000"/>
                  </a:solidFill>
                  <a:latin typeface="Times New Roman" panose="02020603050405020304" pitchFamily="18" charset="0"/>
                  <a:ea typeface="PMingLiU" pitchFamily="18" charset="-120"/>
                </a:rPr>
                <a:t>1</a:t>
              </a:r>
            </a:p>
          </p:txBody>
        </p:sp>
        <p:sp>
          <p:nvSpPr>
            <p:cNvPr id="166968" name="Rectangle 46"/>
            <p:cNvSpPr/>
            <p:nvPr/>
          </p:nvSpPr>
          <p:spPr>
            <a:xfrm>
              <a:off x="2237" y="2628"/>
              <a:ext cx="265"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3B812F"/>
                  </a:solidFill>
                  <a:latin typeface="Times New Roman" panose="02020603050405020304" pitchFamily="18" charset="0"/>
                  <a:ea typeface="PMingLiU" pitchFamily="18" charset="-120"/>
                </a:rPr>
                <a:t>E</a:t>
              </a:r>
            </a:p>
          </p:txBody>
        </p:sp>
        <p:grpSp>
          <p:nvGrpSpPr>
            <p:cNvPr id="166969" name="Group 47"/>
            <p:cNvGrpSpPr/>
            <p:nvPr/>
          </p:nvGrpSpPr>
          <p:grpSpPr>
            <a:xfrm>
              <a:off x="3198" y="2623"/>
              <a:ext cx="1274" cy="274"/>
              <a:chOff x="3235" y="2826"/>
              <a:chExt cx="1274" cy="274"/>
            </a:xfrm>
          </p:grpSpPr>
          <p:sp>
            <p:nvSpPr>
              <p:cNvPr id="167017" name="Rectangle 48"/>
              <p:cNvSpPr/>
              <p:nvPr/>
            </p:nvSpPr>
            <p:spPr>
              <a:xfrm>
                <a:off x="3235" y="2830"/>
                <a:ext cx="1274" cy="270"/>
              </a:xfrm>
              <a:prstGeom prst="rect">
                <a:avLst/>
              </a:prstGeom>
              <a:no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018" name="Line 49"/>
              <p:cNvSpPr/>
              <p:nvPr/>
            </p:nvSpPr>
            <p:spPr>
              <a:xfrm>
                <a:off x="3471" y="2834"/>
                <a:ext cx="0" cy="262"/>
              </a:xfrm>
              <a:prstGeom prst="line">
                <a:avLst/>
              </a:prstGeom>
              <a:ln w="12700" cap="flat" cmpd="sng">
                <a:solidFill>
                  <a:schemeClr val="tx1"/>
                </a:solidFill>
                <a:prstDash val="solid"/>
                <a:headEnd type="none" w="sm" len="sm"/>
                <a:tailEnd type="none" w="sm" len="sm"/>
              </a:ln>
            </p:spPr>
          </p:sp>
          <p:sp>
            <p:nvSpPr>
              <p:cNvPr id="167019" name="Line 50"/>
              <p:cNvSpPr/>
              <p:nvPr/>
            </p:nvSpPr>
            <p:spPr>
              <a:xfrm>
                <a:off x="4281" y="2834"/>
                <a:ext cx="0" cy="262"/>
              </a:xfrm>
              <a:prstGeom prst="line">
                <a:avLst/>
              </a:prstGeom>
              <a:ln w="12700" cap="flat" cmpd="sng">
                <a:solidFill>
                  <a:schemeClr val="tx1"/>
                </a:solidFill>
                <a:prstDash val="solid"/>
                <a:headEnd type="none" w="sm" len="sm"/>
                <a:tailEnd type="none" w="sm" len="sm"/>
              </a:ln>
            </p:spPr>
          </p:sp>
          <p:sp>
            <p:nvSpPr>
              <p:cNvPr id="167020" name="Line 51"/>
              <p:cNvSpPr/>
              <p:nvPr/>
            </p:nvSpPr>
            <p:spPr>
              <a:xfrm>
                <a:off x="3696" y="2826"/>
                <a:ext cx="0" cy="270"/>
              </a:xfrm>
              <a:prstGeom prst="line">
                <a:avLst/>
              </a:prstGeom>
              <a:ln w="12700" cap="flat" cmpd="sng">
                <a:solidFill>
                  <a:schemeClr val="tx1"/>
                </a:solidFill>
                <a:prstDash val="solid"/>
                <a:headEnd type="none" w="sm" len="sm"/>
                <a:tailEnd type="none" w="sm" len="sm"/>
              </a:ln>
            </p:spPr>
          </p:sp>
          <p:sp>
            <p:nvSpPr>
              <p:cNvPr id="167021" name="Line 52"/>
              <p:cNvSpPr/>
              <p:nvPr/>
            </p:nvSpPr>
            <p:spPr>
              <a:xfrm>
                <a:off x="4063" y="2826"/>
                <a:ext cx="0" cy="263"/>
              </a:xfrm>
              <a:prstGeom prst="line">
                <a:avLst/>
              </a:prstGeom>
              <a:ln w="12700" cap="flat" cmpd="sng">
                <a:solidFill>
                  <a:schemeClr val="tx1"/>
                </a:solidFill>
                <a:prstDash val="solid"/>
                <a:headEnd type="none" w="sm" len="sm"/>
                <a:tailEnd type="none" w="sm" len="sm"/>
              </a:ln>
            </p:spPr>
          </p:sp>
        </p:grpSp>
        <p:sp>
          <p:nvSpPr>
            <p:cNvPr id="166970" name="Rectangle 53"/>
            <p:cNvSpPr/>
            <p:nvPr/>
          </p:nvSpPr>
          <p:spPr>
            <a:xfrm>
              <a:off x="3219" y="2643"/>
              <a:ext cx="228"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000000"/>
                  </a:solidFill>
                  <a:latin typeface="Times New Roman" panose="02020603050405020304" pitchFamily="18" charset="0"/>
                  <a:ea typeface="PMingLiU" pitchFamily="18" charset="-120"/>
                </a:rPr>
                <a:t>1</a:t>
              </a:r>
            </a:p>
          </p:txBody>
        </p:sp>
        <p:sp>
          <p:nvSpPr>
            <p:cNvPr id="166971" name="Rectangle 54"/>
            <p:cNvSpPr/>
            <p:nvPr/>
          </p:nvSpPr>
          <p:spPr>
            <a:xfrm>
              <a:off x="4267" y="2649"/>
              <a:ext cx="228"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000000"/>
                  </a:solidFill>
                  <a:latin typeface="Times New Roman" panose="02020603050405020304" pitchFamily="18" charset="0"/>
                  <a:ea typeface="PMingLiU" pitchFamily="18" charset="-120"/>
                </a:rPr>
                <a:t>1</a:t>
              </a:r>
            </a:p>
          </p:txBody>
        </p:sp>
        <p:sp>
          <p:nvSpPr>
            <p:cNvPr id="166972" name="Rectangle 55"/>
            <p:cNvSpPr/>
            <p:nvPr/>
          </p:nvSpPr>
          <p:spPr>
            <a:xfrm>
              <a:off x="3714" y="2621"/>
              <a:ext cx="253"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3B812F"/>
                  </a:solidFill>
                  <a:latin typeface="Times New Roman" panose="02020603050405020304" pitchFamily="18" charset="0"/>
                  <a:ea typeface="PMingLiU" pitchFamily="18" charset="-120"/>
                </a:rPr>
                <a:t>F</a:t>
              </a:r>
            </a:p>
          </p:txBody>
        </p:sp>
        <p:grpSp>
          <p:nvGrpSpPr>
            <p:cNvPr id="166973" name="Group 56"/>
            <p:cNvGrpSpPr/>
            <p:nvPr/>
          </p:nvGrpSpPr>
          <p:grpSpPr>
            <a:xfrm>
              <a:off x="4653" y="2608"/>
              <a:ext cx="992" cy="274"/>
              <a:chOff x="4690" y="2811"/>
              <a:chExt cx="1274" cy="274"/>
            </a:xfrm>
          </p:grpSpPr>
          <p:sp>
            <p:nvSpPr>
              <p:cNvPr id="167012" name="Rectangle 57"/>
              <p:cNvSpPr/>
              <p:nvPr/>
            </p:nvSpPr>
            <p:spPr>
              <a:xfrm>
                <a:off x="4690" y="2815"/>
                <a:ext cx="1274" cy="270"/>
              </a:xfrm>
              <a:prstGeom prst="rect">
                <a:avLst/>
              </a:prstGeom>
              <a:no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013" name="Line 58"/>
              <p:cNvSpPr/>
              <p:nvPr/>
            </p:nvSpPr>
            <p:spPr>
              <a:xfrm>
                <a:off x="4926" y="2819"/>
                <a:ext cx="0" cy="262"/>
              </a:xfrm>
              <a:prstGeom prst="line">
                <a:avLst/>
              </a:prstGeom>
              <a:ln w="12700" cap="flat" cmpd="sng">
                <a:solidFill>
                  <a:schemeClr val="tx1"/>
                </a:solidFill>
                <a:prstDash val="solid"/>
                <a:headEnd type="none" w="sm" len="sm"/>
                <a:tailEnd type="none" w="sm" len="sm"/>
              </a:ln>
            </p:spPr>
          </p:sp>
          <p:sp>
            <p:nvSpPr>
              <p:cNvPr id="167014" name="Line 59"/>
              <p:cNvSpPr/>
              <p:nvPr/>
            </p:nvSpPr>
            <p:spPr>
              <a:xfrm>
                <a:off x="5736" y="2819"/>
                <a:ext cx="0" cy="262"/>
              </a:xfrm>
              <a:prstGeom prst="line">
                <a:avLst/>
              </a:prstGeom>
              <a:ln w="12700" cap="flat" cmpd="sng">
                <a:solidFill>
                  <a:schemeClr val="tx1"/>
                </a:solidFill>
                <a:prstDash val="solid"/>
                <a:headEnd type="none" w="sm" len="sm"/>
                <a:tailEnd type="none" w="sm" len="sm"/>
              </a:ln>
            </p:spPr>
          </p:sp>
          <p:sp>
            <p:nvSpPr>
              <p:cNvPr id="167015" name="Line 60"/>
              <p:cNvSpPr/>
              <p:nvPr/>
            </p:nvSpPr>
            <p:spPr>
              <a:xfrm>
                <a:off x="5151" y="2811"/>
                <a:ext cx="0" cy="270"/>
              </a:xfrm>
              <a:prstGeom prst="line">
                <a:avLst/>
              </a:prstGeom>
              <a:ln w="12700" cap="flat" cmpd="sng">
                <a:solidFill>
                  <a:schemeClr val="tx1"/>
                </a:solidFill>
                <a:prstDash val="solid"/>
                <a:headEnd type="none" w="sm" len="sm"/>
                <a:tailEnd type="none" w="sm" len="sm"/>
              </a:ln>
            </p:spPr>
          </p:sp>
          <p:sp>
            <p:nvSpPr>
              <p:cNvPr id="167016" name="Line 61"/>
              <p:cNvSpPr/>
              <p:nvPr/>
            </p:nvSpPr>
            <p:spPr>
              <a:xfrm>
                <a:off x="5518" y="2811"/>
                <a:ext cx="0" cy="263"/>
              </a:xfrm>
              <a:prstGeom prst="line">
                <a:avLst/>
              </a:prstGeom>
              <a:ln w="12700" cap="flat" cmpd="sng">
                <a:solidFill>
                  <a:schemeClr val="tx1"/>
                </a:solidFill>
                <a:prstDash val="solid"/>
                <a:headEnd type="none" w="sm" len="sm"/>
                <a:tailEnd type="none" w="sm" len="sm"/>
              </a:ln>
            </p:spPr>
          </p:sp>
        </p:grpSp>
        <p:sp>
          <p:nvSpPr>
            <p:cNvPr id="166974" name="Rectangle 62"/>
            <p:cNvSpPr/>
            <p:nvPr/>
          </p:nvSpPr>
          <p:spPr>
            <a:xfrm>
              <a:off x="4674" y="2628"/>
              <a:ext cx="228"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000000"/>
                  </a:solidFill>
                  <a:latin typeface="Times New Roman" panose="02020603050405020304" pitchFamily="18" charset="0"/>
                  <a:ea typeface="PMingLiU" pitchFamily="18" charset="-120"/>
                </a:rPr>
                <a:t>1</a:t>
              </a:r>
            </a:p>
          </p:txBody>
        </p:sp>
        <p:sp>
          <p:nvSpPr>
            <p:cNvPr id="166975" name="Rectangle 63"/>
            <p:cNvSpPr/>
            <p:nvPr/>
          </p:nvSpPr>
          <p:spPr>
            <a:xfrm>
              <a:off x="5472" y="2605"/>
              <a:ext cx="150" cy="327"/>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000000"/>
                  </a:solidFill>
                  <a:latin typeface="Times New Roman" panose="02020603050405020304" pitchFamily="18" charset="0"/>
                  <a:ea typeface="PMingLiU" pitchFamily="18" charset="-120"/>
                </a:rPr>
                <a:t>1</a:t>
              </a:r>
            </a:p>
          </p:txBody>
        </p:sp>
        <p:sp>
          <p:nvSpPr>
            <p:cNvPr id="166976" name="Rectangle 64"/>
            <p:cNvSpPr/>
            <p:nvPr/>
          </p:nvSpPr>
          <p:spPr>
            <a:xfrm>
              <a:off x="5034" y="2606"/>
              <a:ext cx="290"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FF00FF"/>
                  </a:solidFill>
                  <a:latin typeface="Times New Roman" panose="02020603050405020304" pitchFamily="18" charset="0"/>
                  <a:ea typeface="PMingLiU" pitchFamily="18" charset="-120"/>
                </a:rPr>
                <a:t>G</a:t>
              </a:r>
            </a:p>
          </p:txBody>
        </p:sp>
        <p:grpSp>
          <p:nvGrpSpPr>
            <p:cNvPr id="166977" name="Group 65"/>
            <p:cNvGrpSpPr/>
            <p:nvPr/>
          </p:nvGrpSpPr>
          <p:grpSpPr>
            <a:xfrm>
              <a:off x="281" y="2631"/>
              <a:ext cx="1274" cy="274"/>
              <a:chOff x="318" y="2834"/>
              <a:chExt cx="1274" cy="274"/>
            </a:xfrm>
          </p:grpSpPr>
          <p:sp>
            <p:nvSpPr>
              <p:cNvPr id="167007" name="Rectangle 66"/>
              <p:cNvSpPr/>
              <p:nvPr/>
            </p:nvSpPr>
            <p:spPr>
              <a:xfrm>
                <a:off x="318" y="2838"/>
                <a:ext cx="1274" cy="270"/>
              </a:xfrm>
              <a:prstGeom prst="rect">
                <a:avLst/>
              </a:prstGeom>
              <a:no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008" name="Line 67"/>
              <p:cNvSpPr/>
              <p:nvPr/>
            </p:nvSpPr>
            <p:spPr>
              <a:xfrm>
                <a:off x="554" y="2842"/>
                <a:ext cx="0" cy="262"/>
              </a:xfrm>
              <a:prstGeom prst="line">
                <a:avLst/>
              </a:prstGeom>
              <a:ln w="12700" cap="flat" cmpd="sng">
                <a:solidFill>
                  <a:schemeClr val="tx1"/>
                </a:solidFill>
                <a:prstDash val="solid"/>
                <a:headEnd type="none" w="sm" len="sm"/>
                <a:tailEnd type="none" w="sm" len="sm"/>
              </a:ln>
            </p:spPr>
          </p:sp>
          <p:sp>
            <p:nvSpPr>
              <p:cNvPr id="167009" name="Line 68"/>
              <p:cNvSpPr/>
              <p:nvPr/>
            </p:nvSpPr>
            <p:spPr>
              <a:xfrm>
                <a:off x="1364" y="2842"/>
                <a:ext cx="0" cy="262"/>
              </a:xfrm>
              <a:prstGeom prst="line">
                <a:avLst/>
              </a:prstGeom>
              <a:ln w="12700" cap="flat" cmpd="sng">
                <a:solidFill>
                  <a:schemeClr val="tx1"/>
                </a:solidFill>
                <a:prstDash val="solid"/>
                <a:headEnd type="none" w="sm" len="sm"/>
                <a:tailEnd type="none" w="sm" len="sm"/>
              </a:ln>
            </p:spPr>
          </p:sp>
          <p:sp>
            <p:nvSpPr>
              <p:cNvPr id="167010" name="Line 69"/>
              <p:cNvSpPr/>
              <p:nvPr/>
            </p:nvSpPr>
            <p:spPr>
              <a:xfrm>
                <a:off x="779" y="2834"/>
                <a:ext cx="0" cy="270"/>
              </a:xfrm>
              <a:prstGeom prst="line">
                <a:avLst/>
              </a:prstGeom>
              <a:ln w="12700" cap="flat" cmpd="sng">
                <a:solidFill>
                  <a:schemeClr val="tx1"/>
                </a:solidFill>
                <a:prstDash val="solid"/>
                <a:headEnd type="none" w="sm" len="sm"/>
                <a:tailEnd type="none" w="sm" len="sm"/>
              </a:ln>
            </p:spPr>
          </p:sp>
          <p:sp>
            <p:nvSpPr>
              <p:cNvPr id="167011" name="Line 70"/>
              <p:cNvSpPr/>
              <p:nvPr/>
            </p:nvSpPr>
            <p:spPr>
              <a:xfrm>
                <a:off x="1146" y="2834"/>
                <a:ext cx="0" cy="263"/>
              </a:xfrm>
              <a:prstGeom prst="line">
                <a:avLst/>
              </a:prstGeom>
              <a:ln w="12700" cap="flat" cmpd="sng">
                <a:solidFill>
                  <a:schemeClr val="tx1"/>
                </a:solidFill>
                <a:prstDash val="solid"/>
                <a:headEnd type="none" w="sm" len="sm"/>
                <a:tailEnd type="none" w="sm" len="sm"/>
              </a:ln>
            </p:spPr>
          </p:sp>
        </p:grpSp>
        <p:sp>
          <p:nvSpPr>
            <p:cNvPr id="166978" name="Rectangle 71"/>
            <p:cNvSpPr/>
            <p:nvPr/>
          </p:nvSpPr>
          <p:spPr>
            <a:xfrm>
              <a:off x="302" y="2651"/>
              <a:ext cx="228"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000000"/>
                  </a:solidFill>
                  <a:latin typeface="Times New Roman" panose="02020603050405020304" pitchFamily="18" charset="0"/>
                  <a:ea typeface="PMingLiU" pitchFamily="18" charset="-120"/>
                </a:rPr>
                <a:t>0</a:t>
              </a:r>
            </a:p>
          </p:txBody>
        </p:sp>
        <p:sp>
          <p:nvSpPr>
            <p:cNvPr id="166979" name="Rectangle 72"/>
            <p:cNvSpPr/>
            <p:nvPr/>
          </p:nvSpPr>
          <p:spPr>
            <a:xfrm>
              <a:off x="1350" y="2657"/>
              <a:ext cx="228"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000000"/>
                  </a:solidFill>
                  <a:latin typeface="Times New Roman" panose="02020603050405020304" pitchFamily="18" charset="0"/>
                  <a:ea typeface="PMingLiU" pitchFamily="18" charset="-120"/>
                </a:rPr>
                <a:t>0</a:t>
              </a:r>
            </a:p>
          </p:txBody>
        </p:sp>
        <p:sp>
          <p:nvSpPr>
            <p:cNvPr id="166980" name="Rectangle 73"/>
            <p:cNvSpPr/>
            <p:nvPr/>
          </p:nvSpPr>
          <p:spPr>
            <a:xfrm>
              <a:off x="797" y="2629"/>
              <a:ext cx="278"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3B812F"/>
                  </a:solidFill>
                  <a:latin typeface="Times New Roman" panose="02020603050405020304" pitchFamily="18" charset="0"/>
                  <a:ea typeface="PMingLiU" pitchFamily="18" charset="-120"/>
                </a:rPr>
                <a:t>D</a:t>
              </a:r>
            </a:p>
          </p:txBody>
        </p:sp>
        <p:grpSp>
          <p:nvGrpSpPr>
            <p:cNvPr id="166981" name="Group 74"/>
            <p:cNvGrpSpPr/>
            <p:nvPr/>
          </p:nvGrpSpPr>
          <p:grpSpPr>
            <a:xfrm>
              <a:off x="1579" y="3207"/>
              <a:ext cx="1274" cy="274"/>
              <a:chOff x="1616" y="3410"/>
              <a:chExt cx="1274" cy="274"/>
            </a:xfrm>
          </p:grpSpPr>
          <p:sp>
            <p:nvSpPr>
              <p:cNvPr id="167002" name="Rectangle 75"/>
              <p:cNvSpPr/>
              <p:nvPr/>
            </p:nvSpPr>
            <p:spPr>
              <a:xfrm>
                <a:off x="1616" y="3414"/>
                <a:ext cx="1274" cy="270"/>
              </a:xfrm>
              <a:prstGeom prst="rect">
                <a:avLst/>
              </a:prstGeom>
              <a:no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003" name="Line 76"/>
              <p:cNvSpPr/>
              <p:nvPr/>
            </p:nvSpPr>
            <p:spPr>
              <a:xfrm>
                <a:off x="1852" y="3418"/>
                <a:ext cx="0" cy="262"/>
              </a:xfrm>
              <a:prstGeom prst="line">
                <a:avLst/>
              </a:prstGeom>
              <a:ln w="12700" cap="flat" cmpd="sng">
                <a:solidFill>
                  <a:schemeClr val="tx1"/>
                </a:solidFill>
                <a:prstDash val="solid"/>
                <a:headEnd type="none" w="sm" len="sm"/>
                <a:tailEnd type="none" w="sm" len="sm"/>
              </a:ln>
            </p:spPr>
          </p:sp>
          <p:sp>
            <p:nvSpPr>
              <p:cNvPr id="167004" name="Line 77"/>
              <p:cNvSpPr/>
              <p:nvPr/>
            </p:nvSpPr>
            <p:spPr>
              <a:xfrm>
                <a:off x="2662" y="3418"/>
                <a:ext cx="0" cy="262"/>
              </a:xfrm>
              <a:prstGeom prst="line">
                <a:avLst/>
              </a:prstGeom>
              <a:ln w="12700" cap="flat" cmpd="sng">
                <a:solidFill>
                  <a:schemeClr val="tx1"/>
                </a:solidFill>
                <a:prstDash val="solid"/>
                <a:headEnd type="none" w="sm" len="sm"/>
                <a:tailEnd type="none" w="sm" len="sm"/>
              </a:ln>
            </p:spPr>
          </p:sp>
          <p:sp>
            <p:nvSpPr>
              <p:cNvPr id="167005" name="Line 78"/>
              <p:cNvSpPr/>
              <p:nvPr/>
            </p:nvSpPr>
            <p:spPr>
              <a:xfrm>
                <a:off x="2077" y="3410"/>
                <a:ext cx="0" cy="270"/>
              </a:xfrm>
              <a:prstGeom prst="line">
                <a:avLst/>
              </a:prstGeom>
              <a:ln w="12700" cap="flat" cmpd="sng">
                <a:solidFill>
                  <a:schemeClr val="tx1"/>
                </a:solidFill>
                <a:prstDash val="solid"/>
                <a:headEnd type="none" w="sm" len="sm"/>
                <a:tailEnd type="none" w="sm" len="sm"/>
              </a:ln>
            </p:spPr>
          </p:sp>
          <p:sp>
            <p:nvSpPr>
              <p:cNvPr id="167006" name="Line 79"/>
              <p:cNvSpPr/>
              <p:nvPr/>
            </p:nvSpPr>
            <p:spPr>
              <a:xfrm>
                <a:off x="2444" y="3410"/>
                <a:ext cx="0" cy="263"/>
              </a:xfrm>
              <a:prstGeom prst="line">
                <a:avLst/>
              </a:prstGeom>
              <a:ln w="12700" cap="flat" cmpd="sng">
                <a:solidFill>
                  <a:schemeClr val="tx1"/>
                </a:solidFill>
                <a:prstDash val="solid"/>
                <a:headEnd type="none" w="sm" len="sm"/>
                <a:tailEnd type="none" w="sm" len="sm"/>
              </a:ln>
            </p:spPr>
          </p:sp>
        </p:grpSp>
        <p:sp>
          <p:nvSpPr>
            <p:cNvPr id="166982" name="Rectangle 80"/>
            <p:cNvSpPr/>
            <p:nvPr/>
          </p:nvSpPr>
          <p:spPr>
            <a:xfrm>
              <a:off x="1600" y="3227"/>
              <a:ext cx="228"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000000"/>
                  </a:solidFill>
                  <a:latin typeface="Times New Roman" panose="02020603050405020304" pitchFamily="18" charset="0"/>
                  <a:ea typeface="PMingLiU" pitchFamily="18" charset="-120"/>
                </a:rPr>
                <a:t>1</a:t>
              </a:r>
            </a:p>
          </p:txBody>
        </p:sp>
        <p:sp>
          <p:nvSpPr>
            <p:cNvPr id="166983" name="Rectangle 81"/>
            <p:cNvSpPr/>
            <p:nvPr/>
          </p:nvSpPr>
          <p:spPr>
            <a:xfrm>
              <a:off x="2648" y="3233"/>
              <a:ext cx="228"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000000"/>
                  </a:solidFill>
                  <a:latin typeface="Times New Roman" panose="02020603050405020304" pitchFamily="18" charset="0"/>
                  <a:ea typeface="PMingLiU" pitchFamily="18" charset="-120"/>
                </a:rPr>
                <a:t>1</a:t>
              </a:r>
            </a:p>
          </p:txBody>
        </p:sp>
        <p:sp>
          <p:nvSpPr>
            <p:cNvPr id="166984" name="Rectangle 82"/>
            <p:cNvSpPr/>
            <p:nvPr/>
          </p:nvSpPr>
          <p:spPr>
            <a:xfrm>
              <a:off x="2148" y="3205"/>
              <a:ext cx="203"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3B812F"/>
                  </a:solidFill>
                  <a:latin typeface="Times New Roman" panose="02020603050405020304" pitchFamily="18" charset="0"/>
                  <a:ea typeface="PMingLiU" pitchFamily="18" charset="-120"/>
                </a:rPr>
                <a:t>I</a:t>
              </a:r>
            </a:p>
          </p:txBody>
        </p:sp>
        <p:grpSp>
          <p:nvGrpSpPr>
            <p:cNvPr id="166985" name="Group 83"/>
            <p:cNvGrpSpPr/>
            <p:nvPr/>
          </p:nvGrpSpPr>
          <p:grpSpPr>
            <a:xfrm>
              <a:off x="249" y="3208"/>
              <a:ext cx="1111" cy="274"/>
              <a:chOff x="78" y="3411"/>
              <a:chExt cx="1274" cy="274"/>
            </a:xfrm>
          </p:grpSpPr>
          <p:sp>
            <p:nvSpPr>
              <p:cNvPr id="166997" name="Rectangle 84"/>
              <p:cNvSpPr/>
              <p:nvPr/>
            </p:nvSpPr>
            <p:spPr>
              <a:xfrm>
                <a:off x="78" y="3415"/>
                <a:ext cx="1274" cy="270"/>
              </a:xfrm>
              <a:prstGeom prst="rect">
                <a:avLst/>
              </a:prstGeom>
              <a:noFill/>
              <a:ln w="12700"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6998" name="Line 85"/>
              <p:cNvSpPr/>
              <p:nvPr/>
            </p:nvSpPr>
            <p:spPr>
              <a:xfrm>
                <a:off x="314" y="3419"/>
                <a:ext cx="0" cy="262"/>
              </a:xfrm>
              <a:prstGeom prst="line">
                <a:avLst/>
              </a:prstGeom>
              <a:ln w="12700" cap="flat" cmpd="sng">
                <a:solidFill>
                  <a:schemeClr val="tx1"/>
                </a:solidFill>
                <a:prstDash val="solid"/>
                <a:headEnd type="none" w="sm" len="sm"/>
                <a:tailEnd type="none" w="sm" len="sm"/>
              </a:ln>
            </p:spPr>
          </p:sp>
          <p:sp>
            <p:nvSpPr>
              <p:cNvPr id="166999" name="Line 86"/>
              <p:cNvSpPr/>
              <p:nvPr/>
            </p:nvSpPr>
            <p:spPr>
              <a:xfrm>
                <a:off x="1124" y="3419"/>
                <a:ext cx="0" cy="262"/>
              </a:xfrm>
              <a:prstGeom prst="line">
                <a:avLst/>
              </a:prstGeom>
              <a:ln w="12700" cap="flat" cmpd="sng">
                <a:solidFill>
                  <a:schemeClr val="tx1"/>
                </a:solidFill>
                <a:prstDash val="solid"/>
                <a:headEnd type="none" w="sm" len="sm"/>
                <a:tailEnd type="none" w="sm" len="sm"/>
              </a:ln>
            </p:spPr>
          </p:sp>
          <p:sp>
            <p:nvSpPr>
              <p:cNvPr id="167000" name="Line 87"/>
              <p:cNvSpPr/>
              <p:nvPr/>
            </p:nvSpPr>
            <p:spPr>
              <a:xfrm>
                <a:off x="539" y="3411"/>
                <a:ext cx="0" cy="270"/>
              </a:xfrm>
              <a:prstGeom prst="line">
                <a:avLst/>
              </a:prstGeom>
              <a:ln w="12700" cap="flat" cmpd="sng">
                <a:solidFill>
                  <a:schemeClr val="tx1"/>
                </a:solidFill>
                <a:prstDash val="solid"/>
                <a:headEnd type="none" w="sm" len="sm"/>
                <a:tailEnd type="none" w="sm" len="sm"/>
              </a:ln>
            </p:spPr>
          </p:sp>
          <p:sp>
            <p:nvSpPr>
              <p:cNvPr id="167001" name="Line 88"/>
              <p:cNvSpPr/>
              <p:nvPr/>
            </p:nvSpPr>
            <p:spPr>
              <a:xfrm>
                <a:off x="906" y="3411"/>
                <a:ext cx="0" cy="263"/>
              </a:xfrm>
              <a:prstGeom prst="line">
                <a:avLst/>
              </a:prstGeom>
              <a:ln w="12700" cap="flat" cmpd="sng">
                <a:solidFill>
                  <a:schemeClr val="tx1"/>
                </a:solidFill>
                <a:prstDash val="solid"/>
                <a:headEnd type="none" w="sm" len="sm"/>
                <a:tailEnd type="none" w="sm" len="sm"/>
              </a:ln>
            </p:spPr>
          </p:sp>
        </p:grpSp>
        <p:sp>
          <p:nvSpPr>
            <p:cNvPr id="166986" name="Rectangle 89"/>
            <p:cNvSpPr/>
            <p:nvPr/>
          </p:nvSpPr>
          <p:spPr>
            <a:xfrm>
              <a:off x="263" y="3199"/>
              <a:ext cx="228"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000000"/>
                  </a:solidFill>
                  <a:latin typeface="Times New Roman" panose="02020603050405020304" pitchFamily="18" charset="0"/>
                  <a:ea typeface="PMingLiU" pitchFamily="18" charset="-120"/>
                </a:rPr>
                <a:t>1</a:t>
              </a:r>
            </a:p>
          </p:txBody>
        </p:sp>
        <p:sp>
          <p:nvSpPr>
            <p:cNvPr id="166987" name="Rectangle 90"/>
            <p:cNvSpPr/>
            <p:nvPr/>
          </p:nvSpPr>
          <p:spPr>
            <a:xfrm>
              <a:off x="1176" y="3194"/>
              <a:ext cx="228"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000000"/>
                  </a:solidFill>
                  <a:latin typeface="Times New Roman" panose="02020603050405020304" pitchFamily="18" charset="0"/>
                  <a:ea typeface="PMingLiU" pitchFamily="18" charset="-120"/>
                </a:rPr>
                <a:t>1</a:t>
              </a:r>
            </a:p>
          </p:txBody>
        </p:sp>
        <p:sp>
          <p:nvSpPr>
            <p:cNvPr id="166988" name="Rectangle 91"/>
            <p:cNvSpPr/>
            <p:nvPr/>
          </p:nvSpPr>
          <p:spPr>
            <a:xfrm>
              <a:off x="672" y="3187"/>
              <a:ext cx="290" cy="32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TW" sz="1800" b="0" dirty="0">
                  <a:solidFill>
                    <a:srgbClr val="FF00FF"/>
                  </a:solidFill>
                  <a:latin typeface="Times New Roman" panose="02020603050405020304" pitchFamily="18" charset="0"/>
                  <a:ea typeface="PMingLiU" pitchFamily="18" charset="-120"/>
                </a:rPr>
                <a:t>H</a:t>
              </a:r>
            </a:p>
          </p:txBody>
        </p:sp>
        <p:sp>
          <p:nvSpPr>
            <p:cNvPr id="166989" name="Line 92"/>
            <p:cNvSpPr/>
            <p:nvPr/>
          </p:nvSpPr>
          <p:spPr>
            <a:xfrm flipH="1">
              <a:off x="2041" y="1747"/>
              <a:ext cx="787" cy="338"/>
            </a:xfrm>
            <a:prstGeom prst="line">
              <a:avLst/>
            </a:prstGeom>
            <a:ln w="12700" cap="flat" cmpd="sng">
              <a:solidFill>
                <a:schemeClr val="tx1"/>
              </a:solidFill>
              <a:prstDash val="solid"/>
              <a:headEnd type="none" w="sm" len="sm"/>
              <a:tailEnd type="stealth" w="med" len="lg"/>
            </a:ln>
          </p:spPr>
        </p:sp>
        <p:sp>
          <p:nvSpPr>
            <p:cNvPr id="166990" name="Line 93"/>
            <p:cNvSpPr/>
            <p:nvPr/>
          </p:nvSpPr>
          <p:spPr>
            <a:xfrm>
              <a:off x="3435" y="1754"/>
              <a:ext cx="833" cy="323"/>
            </a:xfrm>
            <a:prstGeom prst="line">
              <a:avLst/>
            </a:prstGeom>
            <a:ln w="12700" cap="flat" cmpd="sng">
              <a:solidFill>
                <a:schemeClr val="tx1"/>
              </a:solidFill>
              <a:prstDash val="solid"/>
              <a:headEnd type="none" w="sm" len="sm"/>
              <a:tailEnd type="stealth" w="med" len="lg"/>
            </a:ln>
          </p:spPr>
        </p:sp>
        <p:sp>
          <p:nvSpPr>
            <p:cNvPr id="166991" name="Line 94"/>
            <p:cNvSpPr/>
            <p:nvPr/>
          </p:nvSpPr>
          <p:spPr>
            <a:xfrm flipH="1">
              <a:off x="953" y="2272"/>
              <a:ext cx="405" cy="338"/>
            </a:xfrm>
            <a:prstGeom prst="line">
              <a:avLst/>
            </a:prstGeom>
            <a:ln w="12700" cap="flat" cmpd="sng">
              <a:solidFill>
                <a:schemeClr val="tx1"/>
              </a:solidFill>
              <a:prstDash val="solid"/>
              <a:headEnd type="none" w="sm" len="sm"/>
              <a:tailEnd type="stealth" w="med" len="lg"/>
            </a:ln>
          </p:spPr>
        </p:sp>
        <p:sp>
          <p:nvSpPr>
            <p:cNvPr id="166992" name="Line 95"/>
            <p:cNvSpPr/>
            <p:nvPr/>
          </p:nvSpPr>
          <p:spPr>
            <a:xfrm>
              <a:off x="1951" y="2272"/>
              <a:ext cx="390" cy="345"/>
            </a:xfrm>
            <a:prstGeom prst="line">
              <a:avLst/>
            </a:prstGeom>
            <a:ln w="12700" cap="flat" cmpd="sng">
              <a:solidFill>
                <a:schemeClr val="tx1"/>
              </a:solidFill>
              <a:prstDash val="solid"/>
              <a:headEnd type="none" w="sm" len="sm"/>
              <a:tailEnd type="stealth" w="med" len="lg"/>
            </a:ln>
          </p:spPr>
        </p:sp>
        <p:sp>
          <p:nvSpPr>
            <p:cNvPr id="166993" name="Line 96"/>
            <p:cNvSpPr/>
            <p:nvPr/>
          </p:nvSpPr>
          <p:spPr>
            <a:xfrm flipH="1">
              <a:off x="3870" y="2265"/>
              <a:ext cx="398" cy="337"/>
            </a:xfrm>
            <a:prstGeom prst="line">
              <a:avLst/>
            </a:prstGeom>
            <a:ln w="12700" cap="flat" cmpd="sng">
              <a:solidFill>
                <a:schemeClr val="tx1"/>
              </a:solidFill>
              <a:prstDash val="solid"/>
              <a:headEnd type="none" w="sm" len="sm"/>
              <a:tailEnd type="stealth" w="med" len="lg"/>
            </a:ln>
          </p:spPr>
        </p:sp>
        <p:sp>
          <p:nvSpPr>
            <p:cNvPr id="166994" name="Line 97"/>
            <p:cNvSpPr/>
            <p:nvPr/>
          </p:nvSpPr>
          <p:spPr>
            <a:xfrm>
              <a:off x="4860" y="2280"/>
              <a:ext cx="413" cy="315"/>
            </a:xfrm>
            <a:prstGeom prst="line">
              <a:avLst/>
            </a:prstGeom>
            <a:ln w="12700" cap="flat" cmpd="sng">
              <a:solidFill>
                <a:schemeClr val="tx1"/>
              </a:solidFill>
              <a:prstDash val="solid"/>
              <a:headEnd type="none" w="sm" len="sm"/>
              <a:tailEnd type="stealth" w="med" len="lg"/>
            </a:ln>
          </p:spPr>
        </p:sp>
        <p:sp>
          <p:nvSpPr>
            <p:cNvPr id="166995" name="Line 98"/>
            <p:cNvSpPr/>
            <p:nvPr/>
          </p:nvSpPr>
          <p:spPr>
            <a:xfrm flipH="1">
              <a:off x="524" y="2820"/>
              <a:ext cx="114" cy="408"/>
            </a:xfrm>
            <a:prstGeom prst="line">
              <a:avLst/>
            </a:prstGeom>
            <a:ln w="12700" cap="flat" cmpd="sng">
              <a:solidFill>
                <a:schemeClr val="tx1"/>
              </a:solidFill>
              <a:prstDash val="solid"/>
              <a:headEnd type="none" w="sm" len="sm"/>
              <a:tailEnd type="stealth" w="med" len="lg"/>
            </a:ln>
          </p:spPr>
        </p:sp>
        <p:sp>
          <p:nvSpPr>
            <p:cNvPr id="166996" name="Line 99"/>
            <p:cNvSpPr/>
            <p:nvPr/>
          </p:nvSpPr>
          <p:spPr>
            <a:xfrm>
              <a:off x="1231" y="2812"/>
              <a:ext cx="652" cy="375"/>
            </a:xfrm>
            <a:prstGeom prst="line">
              <a:avLst/>
            </a:prstGeom>
            <a:ln w="12700" cap="flat" cmpd="sng">
              <a:solidFill>
                <a:schemeClr val="tx1"/>
              </a:solidFill>
              <a:prstDash val="solid"/>
              <a:headEnd type="none" w="sm" len="sm"/>
              <a:tailEnd type="stealth" w="med" len="lg"/>
            </a:ln>
          </p:spPr>
        </p:sp>
      </p:grpSp>
      <p:grpSp>
        <p:nvGrpSpPr>
          <p:cNvPr id="14" name="Group 100"/>
          <p:cNvGrpSpPr/>
          <p:nvPr/>
        </p:nvGrpSpPr>
        <p:grpSpPr>
          <a:xfrm>
            <a:off x="1597025" y="3046413"/>
            <a:ext cx="6242050" cy="2668587"/>
            <a:chOff x="1006" y="1919"/>
            <a:chExt cx="3932" cy="1681"/>
          </a:xfrm>
        </p:grpSpPr>
        <p:sp>
          <p:nvSpPr>
            <p:cNvPr id="166926" name="Line 101"/>
            <p:cNvSpPr/>
            <p:nvPr/>
          </p:nvSpPr>
          <p:spPr>
            <a:xfrm>
              <a:off x="1079" y="3356"/>
              <a:ext cx="0" cy="240"/>
            </a:xfrm>
            <a:prstGeom prst="line">
              <a:avLst/>
            </a:prstGeom>
            <a:ln w="25400" cap="flat" cmpd="sng">
              <a:solidFill>
                <a:schemeClr val="tx2"/>
              </a:solidFill>
              <a:prstDash val="sysDot"/>
              <a:headEnd type="none" w="sm" len="sm"/>
              <a:tailEnd type="none" w="sm" len="sm"/>
            </a:ln>
          </p:spPr>
        </p:sp>
        <p:sp>
          <p:nvSpPr>
            <p:cNvPr id="166927" name="Line 102"/>
            <p:cNvSpPr/>
            <p:nvPr/>
          </p:nvSpPr>
          <p:spPr>
            <a:xfrm>
              <a:off x="1089" y="3599"/>
              <a:ext cx="303" cy="1"/>
            </a:xfrm>
            <a:prstGeom prst="line">
              <a:avLst/>
            </a:prstGeom>
            <a:ln w="25400" cap="flat" cmpd="sng">
              <a:solidFill>
                <a:schemeClr val="tx2"/>
              </a:solidFill>
              <a:prstDash val="sysDot"/>
              <a:headEnd type="none" w="sm" len="sm"/>
              <a:tailEnd type="none" w="sm" len="sm"/>
            </a:ln>
          </p:spPr>
        </p:sp>
        <p:sp>
          <p:nvSpPr>
            <p:cNvPr id="166928" name="Line 103"/>
            <p:cNvSpPr/>
            <p:nvPr/>
          </p:nvSpPr>
          <p:spPr>
            <a:xfrm flipH="1" flipV="1">
              <a:off x="1388" y="3157"/>
              <a:ext cx="1" cy="422"/>
            </a:xfrm>
            <a:prstGeom prst="line">
              <a:avLst/>
            </a:prstGeom>
            <a:ln w="25400" cap="flat" cmpd="sng">
              <a:solidFill>
                <a:schemeClr val="tx2"/>
              </a:solidFill>
              <a:prstDash val="sysDot"/>
              <a:headEnd type="none" w="sm" len="sm"/>
              <a:tailEnd type="none" w="sm" len="sm"/>
            </a:ln>
          </p:spPr>
        </p:sp>
        <p:sp>
          <p:nvSpPr>
            <p:cNvPr id="166929" name="Line 104"/>
            <p:cNvSpPr/>
            <p:nvPr/>
          </p:nvSpPr>
          <p:spPr>
            <a:xfrm>
              <a:off x="1006" y="2940"/>
              <a:ext cx="382" cy="217"/>
            </a:xfrm>
            <a:prstGeom prst="line">
              <a:avLst/>
            </a:prstGeom>
            <a:ln w="25400" cap="flat" cmpd="sng">
              <a:solidFill>
                <a:schemeClr val="tx2"/>
              </a:solidFill>
              <a:prstDash val="sysDot"/>
              <a:headEnd type="stealth" w="med" len="lg"/>
              <a:tailEnd type="none" w="sm" len="sm"/>
            </a:ln>
          </p:spPr>
        </p:sp>
        <p:sp>
          <p:nvSpPr>
            <p:cNvPr id="166930" name="Line 105"/>
            <p:cNvSpPr/>
            <p:nvPr/>
          </p:nvSpPr>
          <p:spPr>
            <a:xfrm>
              <a:off x="1936" y="3375"/>
              <a:ext cx="0" cy="210"/>
            </a:xfrm>
            <a:prstGeom prst="line">
              <a:avLst/>
            </a:prstGeom>
            <a:ln w="25400" cap="flat" cmpd="sng">
              <a:solidFill>
                <a:schemeClr val="tx2"/>
              </a:solidFill>
              <a:prstDash val="sysDot"/>
              <a:headEnd type="none" w="sm" len="sm"/>
              <a:tailEnd type="none" w="sm" len="sm"/>
            </a:ln>
          </p:spPr>
        </p:sp>
        <p:sp>
          <p:nvSpPr>
            <p:cNvPr id="166931" name="Line 106"/>
            <p:cNvSpPr/>
            <p:nvPr/>
          </p:nvSpPr>
          <p:spPr>
            <a:xfrm>
              <a:off x="1463" y="3592"/>
              <a:ext cx="466" cy="0"/>
            </a:xfrm>
            <a:prstGeom prst="line">
              <a:avLst/>
            </a:prstGeom>
            <a:ln w="25400" cap="flat" cmpd="sng">
              <a:solidFill>
                <a:schemeClr val="tx2"/>
              </a:solidFill>
              <a:prstDash val="sysDot"/>
              <a:headEnd type="none" w="sm" len="sm"/>
              <a:tailEnd type="none" w="sm" len="sm"/>
            </a:ln>
          </p:spPr>
        </p:sp>
        <p:sp>
          <p:nvSpPr>
            <p:cNvPr id="166932" name="Line 107"/>
            <p:cNvSpPr/>
            <p:nvPr/>
          </p:nvSpPr>
          <p:spPr>
            <a:xfrm>
              <a:off x="1463" y="2977"/>
              <a:ext cx="0" cy="615"/>
            </a:xfrm>
            <a:prstGeom prst="line">
              <a:avLst/>
            </a:prstGeom>
            <a:ln w="25400" cap="flat" cmpd="sng">
              <a:solidFill>
                <a:schemeClr val="tx2"/>
              </a:solidFill>
              <a:prstDash val="sysDot"/>
              <a:headEnd type="stealth" w="med" len="lg"/>
              <a:tailEnd type="none" w="sm" len="sm"/>
            </a:ln>
          </p:spPr>
        </p:sp>
        <p:sp>
          <p:nvSpPr>
            <p:cNvPr id="166933" name="Line 108"/>
            <p:cNvSpPr/>
            <p:nvPr/>
          </p:nvSpPr>
          <p:spPr>
            <a:xfrm>
              <a:off x="1590" y="2430"/>
              <a:ext cx="1" cy="675"/>
            </a:xfrm>
            <a:prstGeom prst="line">
              <a:avLst/>
            </a:prstGeom>
            <a:ln w="25400" cap="flat" cmpd="sng">
              <a:solidFill>
                <a:schemeClr val="tx2"/>
              </a:solidFill>
              <a:prstDash val="sysDot"/>
              <a:headEnd type="stealth" w="med" len="lg"/>
              <a:tailEnd type="none" w="sm" len="sm"/>
            </a:ln>
          </p:spPr>
        </p:sp>
        <p:sp>
          <p:nvSpPr>
            <p:cNvPr id="166934" name="Line 109"/>
            <p:cNvSpPr/>
            <p:nvPr/>
          </p:nvSpPr>
          <p:spPr>
            <a:xfrm>
              <a:off x="1591" y="3097"/>
              <a:ext cx="1372" cy="0"/>
            </a:xfrm>
            <a:prstGeom prst="line">
              <a:avLst/>
            </a:prstGeom>
            <a:ln w="25400" cap="flat" cmpd="sng">
              <a:solidFill>
                <a:schemeClr val="tx2"/>
              </a:solidFill>
              <a:prstDash val="sysDot"/>
              <a:headEnd type="none" w="sm" len="sm"/>
              <a:tailEnd type="none" w="sm" len="sm"/>
            </a:ln>
          </p:spPr>
        </p:sp>
        <p:sp>
          <p:nvSpPr>
            <p:cNvPr id="166935" name="Line 110"/>
            <p:cNvSpPr/>
            <p:nvPr/>
          </p:nvSpPr>
          <p:spPr>
            <a:xfrm>
              <a:off x="2963" y="3105"/>
              <a:ext cx="0" cy="495"/>
            </a:xfrm>
            <a:prstGeom prst="line">
              <a:avLst/>
            </a:prstGeom>
            <a:ln w="25400" cap="flat" cmpd="sng">
              <a:solidFill>
                <a:schemeClr val="tx2"/>
              </a:solidFill>
              <a:prstDash val="sysDot"/>
              <a:headEnd type="none" w="sm" len="sm"/>
              <a:tailEnd type="none" w="sm" len="sm"/>
            </a:ln>
          </p:spPr>
        </p:sp>
        <p:sp>
          <p:nvSpPr>
            <p:cNvPr id="166936" name="Line 111"/>
            <p:cNvSpPr/>
            <p:nvPr/>
          </p:nvSpPr>
          <p:spPr>
            <a:xfrm>
              <a:off x="2513" y="3600"/>
              <a:ext cx="443" cy="0"/>
            </a:xfrm>
            <a:prstGeom prst="line">
              <a:avLst/>
            </a:prstGeom>
            <a:ln w="25400" cap="flat" cmpd="sng">
              <a:solidFill>
                <a:schemeClr val="tx2"/>
              </a:solidFill>
              <a:prstDash val="sysDot"/>
              <a:headEnd type="none" w="sm" len="sm"/>
              <a:tailEnd type="none" w="sm" len="sm"/>
            </a:ln>
          </p:spPr>
        </p:sp>
        <p:sp>
          <p:nvSpPr>
            <p:cNvPr id="166937" name="Line 112"/>
            <p:cNvSpPr/>
            <p:nvPr/>
          </p:nvSpPr>
          <p:spPr>
            <a:xfrm>
              <a:off x="2513" y="3375"/>
              <a:ext cx="0" cy="210"/>
            </a:xfrm>
            <a:prstGeom prst="line">
              <a:avLst/>
            </a:prstGeom>
            <a:ln w="25400" cap="flat" cmpd="sng">
              <a:solidFill>
                <a:schemeClr val="tx2"/>
              </a:solidFill>
              <a:prstDash val="sysDot"/>
              <a:headEnd type="none" w="sm" len="sm"/>
              <a:tailEnd type="none" w="sm" len="sm"/>
            </a:ln>
          </p:spPr>
        </p:sp>
        <p:sp>
          <p:nvSpPr>
            <p:cNvPr id="166938" name="Line 113"/>
            <p:cNvSpPr/>
            <p:nvPr/>
          </p:nvSpPr>
          <p:spPr>
            <a:xfrm>
              <a:off x="2063" y="2797"/>
              <a:ext cx="8" cy="218"/>
            </a:xfrm>
            <a:prstGeom prst="line">
              <a:avLst/>
            </a:prstGeom>
            <a:ln w="25400" cap="flat" cmpd="sng">
              <a:solidFill>
                <a:schemeClr val="tx2"/>
              </a:solidFill>
              <a:prstDash val="sysDot"/>
              <a:headEnd type="none" w="sm" len="sm"/>
              <a:tailEnd type="none" w="sm" len="sm"/>
            </a:ln>
          </p:spPr>
        </p:sp>
        <p:sp>
          <p:nvSpPr>
            <p:cNvPr id="166939" name="Line 114"/>
            <p:cNvSpPr/>
            <p:nvPr/>
          </p:nvSpPr>
          <p:spPr>
            <a:xfrm>
              <a:off x="1666" y="3022"/>
              <a:ext cx="390" cy="0"/>
            </a:xfrm>
            <a:prstGeom prst="line">
              <a:avLst/>
            </a:prstGeom>
            <a:ln w="25400" cap="flat" cmpd="sng">
              <a:solidFill>
                <a:schemeClr val="tx2"/>
              </a:solidFill>
              <a:prstDash val="sysDot"/>
              <a:headEnd type="none" w="sm" len="sm"/>
              <a:tailEnd type="none" w="sm" len="sm"/>
            </a:ln>
          </p:spPr>
        </p:sp>
        <p:sp>
          <p:nvSpPr>
            <p:cNvPr id="166940" name="Line 115"/>
            <p:cNvSpPr/>
            <p:nvPr/>
          </p:nvSpPr>
          <p:spPr>
            <a:xfrm>
              <a:off x="1666" y="2430"/>
              <a:ext cx="0" cy="592"/>
            </a:xfrm>
            <a:prstGeom prst="line">
              <a:avLst/>
            </a:prstGeom>
            <a:ln w="25400" cap="flat" cmpd="sng">
              <a:solidFill>
                <a:schemeClr val="tx2"/>
              </a:solidFill>
              <a:prstDash val="sysDot"/>
              <a:headEnd type="stealth" w="med" len="lg"/>
              <a:tailEnd type="none" w="sm" len="sm"/>
            </a:ln>
          </p:spPr>
        </p:sp>
        <p:sp>
          <p:nvSpPr>
            <p:cNvPr id="166941" name="Line 116"/>
            <p:cNvSpPr/>
            <p:nvPr/>
          </p:nvSpPr>
          <p:spPr>
            <a:xfrm>
              <a:off x="3523" y="2765"/>
              <a:ext cx="8" cy="218"/>
            </a:xfrm>
            <a:prstGeom prst="line">
              <a:avLst/>
            </a:prstGeom>
            <a:ln w="25400" cap="flat" cmpd="sng">
              <a:solidFill>
                <a:schemeClr val="tx2"/>
              </a:solidFill>
              <a:prstDash val="sysDot"/>
              <a:headEnd type="none" w="sm" len="sm"/>
              <a:tailEnd type="none" w="sm" len="sm"/>
            </a:ln>
          </p:spPr>
        </p:sp>
        <p:sp>
          <p:nvSpPr>
            <p:cNvPr id="166942" name="Line 117"/>
            <p:cNvSpPr/>
            <p:nvPr/>
          </p:nvSpPr>
          <p:spPr>
            <a:xfrm>
              <a:off x="3126" y="2990"/>
              <a:ext cx="390" cy="0"/>
            </a:xfrm>
            <a:prstGeom prst="line">
              <a:avLst/>
            </a:prstGeom>
            <a:ln w="25400" cap="flat" cmpd="sng">
              <a:solidFill>
                <a:schemeClr val="tx2"/>
              </a:solidFill>
              <a:prstDash val="sysDot"/>
              <a:headEnd type="none" w="sm" len="sm"/>
              <a:tailEnd type="none" w="sm" len="sm"/>
            </a:ln>
          </p:spPr>
        </p:sp>
        <p:sp>
          <p:nvSpPr>
            <p:cNvPr id="166943" name="Line 118"/>
            <p:cNvSpPr/>
            <p:nvPr/>
          </p:nvSpPr>
          <p:spPr>
            <a:xfrm flipH="1">
              <a:off x="3126" y="1919"/>
              <a:ext cx="3" cy="1071"/>
            </a:xfrm>
            <a:prstGeom prst="line">
              <a:avLst/>
            </a:prstGeom>
            <a:ln w="25400" cap="flat" cmpd="sng">
              <a:solidFill>
                <a:schemeClr val="tx2"/>
              </a:solidFill>
              <a:prstDash val="sysDot"/>
              <a:headEnd type="stealth" w="med" len="lg"/>
              <a:tailEnd type="none" w="sm" len="sm"/>
            </a:ln>
          </p:spPr>
        </p:sp>
        <p:sp>
          <p:nvSpPr>
            <p:cNvPr id="166944" name="Line 119"/>
            <p:cNvSpPr/>
            <p:nvPr/>
          </p:nvSpPr>
          <p:spPr>
            <a:xfrm>
              <a:off x="4929" y="2752"/>
              <a:ext cx="8" cy="218"/>
            </a:xfrm>
            <a:prstGeom prst="line">
              <a:avLst/>
            </a:prstGeom>
            <a:ln w="25400" cap="flat" cmpd="sng">
              <a:solidFill>
                <a:schemeClr val="tx2"/>
              </a:solidFill>
              <a:prstDash val="sysDot"/>
              <a:headEnd type="none" w="sm" len="sm"/>
              <a:tailEnd type="none" w="sm" len="sm"/>
            </a:ln>
          </p:spPr>
        </p:sp>
        <p:sp>
          <p:nvSpPr>
            <p:cNvPr id="166945" name="Line 120"/>
            <p:cNvSpPr/>
            <p:nvPr/>
          </p:nvSpPr>
          <p:spPr>
            <a:xfrm>
              <a:off x="4596" y="2968"/>
              <a:ext cx="342" cy="0"/>
            </a:xfrm>
            <a:prstGeom prst="line">
              <a:avLst/>
            </a:prstGeom>
            <a:ln w="25400" cap="flat" cmpd="sng">
              <a:solidFill>
                <a:schemeClr val="tx2"/>
              </a:solidFill>
              <a:prstDash val="sysDot"/>
              <a:headEnd type="none" w="sm" len="sm"/>
              <a:tailEnd type="none" w="sm" len="sm"/>
            </a:ln>
          </p:spPr>
        </p:sp>
        <p:sp>
          <p:nvSpPr>
            <p:cNvPr id="166946" name="Line 121"/>
            <p:cNvSpPr/>
            <p:nvPr/>
          </p:nvSpPr>
          <p:spPr>
            <a:xfrm flipH="1">
              <a:off x="4589" y="2407"/>
              <a:ext cx="1" cy="561"/>
            </a:xfrm>
            <a:prstGeom prst="line">
              <a:avLst/>
            </a:prstGeom>
            <a:ln w="25400" cap="flat" cmpd="sng">
              <a:solidFill>
                <a:schemeClr val="tx2"/>
              </a:solidFill>
              <a:prstDash val="sysDot"/>
              <a:headEnd type="stealth" w="med" len="lg"/>
              <a:tailEnd type="none" w="sm" len="sm"/>
            </a:ln>
          </p:spPr>
        </p:sp>
        <p:sp>
          <p:nvSpPr>
            <p:cNvPr id="166947" name="Line 122"/>
            <p:cNvSpPr/>
            <p:nvPr/>
          </p:nvSpPr>
          <p:spPr>
            <a:xfrm>
              <a:off x="3054" y="1927"/>
              <a:ext cx="5" cy="1056"/>
            </a:xfrm>
            <a:prstGeom prst="line">
              <a:avLst/>
            </a:prstGeom>
            <a:ln w="25400" cap="flat" cmpd="sng">
              <a:solidFill>
                <a:schemeClr val="tx2"/>
              </a:solidFill>
              <a:prstDash val="sysDot"/>
              <a:headEnd type="stealth" w="med" len="lg"/>
              <a:tailEnd type="none" w="sm" len="sm"/>
            </a:ln>
          </p:spPr>
        </p:sp>
        <p:sp>
          <p:nvSpPr>
            <p:cNvPr id="166948" name="Line 123"/>
            <p:cNvSpPr/>
            <p:nvPr/>
          </p:nvSpPr>
          <p:spPr>
            <a:xfrm>
              <a:off x="2661" y="2983"/>
              <a:ext cx="385" cy="2"/>
            </a:xfrm>
            <a:prstGeom prst="line">
              <a:avLst/>
            </a:prstGeom>
            <a:ln w="25400" cap="flat" cmpd="sng">
              <a:solidFill>
                <a:schemeClr val="tx2"/>
              </a:solidFill>
              <a:prstDash val="sysDot"/>
              <a:headEnd type="none" w="sm" len="sm"/>
              <a:tailEnd type="none" w="sm" len="sm"/>
            </a:ln>
          </p:spPr>
        </p:sp>
        <p:sp>
          <p:nvSpPr>
            <p:cNvPr id="166949" name="Line 124"/>
            <p:cNvSpPr/>
            <p:nvPr/>
          </p:nvSpPr>
          <p:spPr>
            <a:xfrm>
              <a:off x="2661" y="2758"/>
              <a:ext cx="0" cy="210"/>
            </a:xfrm>
            <a:prstGeom prst="line">
              <a:avLst/>
            </a:prstGeom>
            <a:ln w="25400" cap="flat" cmpd="sng">
              <a:solidFill>
                <a:schemeClr val="tx2"/>
              </a:solidFill>
              <a:prstDash val="sysDot"/>
              <a:headEnd type="none" w="sm" len="sm"/>
              <a:tailEnd type="none" w="sm" len="sm"/>
            </a:ln>
          </p:spPr>
        </p:sp>
        <p:sp>
          <p:nvSpPr>
            <p:cNvPr id="166950" name="Line 125"/>
            <p:cNvSpPr/>
            <p:nvPr/>
          </p:nvSpPr>
          <p:spPr>
            <a:xfrm flipH="1">
              <a:off x="4529" y="2407"/>
              <a:ext cx="1" cy="568"/>
            </a:xfrm>
            <a:prstGeom prst="line">
              <a:avLst/>
            </a:prstGeom>
            <a:ln w="25400" cap="flat" cmpd="sng">
              <a:solidFill>
                <a:schemeClr val="tx2"/>
              </a:solidFill>
              <a:prstDash val="sysDot"/>
              <a:headEnd type="stealth" w="med" len="lg"/>
              <a:tailEnd type="none" w="sm" len="sm"/>
            </a:ln>
          </p:spPr>
        </p:sp>
        <p:sp>
          <p:nvSpPr>
            <p:cNvPr id="166951" name="Line 126"/>
            <p:cNvSpPr/>
            <p:nvPr/>
          </p:nvSpPr>
          <p:spPr>
            <a:xfrm>
              <a:off x="4139" y="2975"/>
              <a:ext cx="391" cy="2"/>
            </a:xfrm>
            <a:prstGeom prst="line">
              <a:avLst/>
            </a:prstGeom>
            <a:ln w="25400" cap="flat" cmpd="sng">
              <a:solidFill>
                <a:schemeClr val="tx2"/>
              </a:solidFill>
              <a:prstDash val="sysDot"/>
              <a:headEnd type="none" w="sm" len="sm"/>
              <a:tailEnd type="none" w="sm" len="sm"/>
            </a:ln>
          </p:spPr>
        </p:sp>
        <p:sp>
          <p:nvSpPr>
            <p:cNvPr id="166952" name="Line 127"/>
            <p:cNvSpPr/>
            <p:nvPr/>
          </p:nvSpPr>
          <p:spPr>
            <a:xfrm>
              <a:off x="4139" y="2750"/>
              <a:ext cx="0" cy="210"/>
            </a:xfrm>
            <a:prstGeom prst="line">
              <a:avLst/>
            </a:prstGeom>
            <a:ln w="25400" cap="flat" cmpd="sng">
              <a:solidFill>
                <a:schemeClr val="tx2"/>
              </a:solidFill>
              <a:prstDash val="sysDot"/>
              <a:headEnd type="none" w="sm" len="sm"/>
              <a:tailEnd type="none" w="sm" len="sm"/>
            </a:ln>
          </p:spPr>
        </p:sp>
      </p:grpSp>
      <p:sp>
        <p:nvSpPr>
          <p:cNvPr id="437376" name="Text Box 128"/>
          <p:cNvSpPr txBox="1"/>
          <p:nvPr/>
        </p:nvSpPr>
        <p:spPr>
          <a:xfrm>
            <a:off x="323850" y="836613"/>
            <a:ext cx="8228013"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b="0" dirty="0">
                <a:solidFill>
                  <a:srgbClr val="000000"/>
                </a:solidFill>
                <a:latin typeface="楷体_GB2312" pitchFamily="49" charset="-122"/>
                <a:ea typeface="楷体_GB2312" pitchFamily="49" charset="-122"/>
              </a:rPr>
              <a:t>注：此图中序遍历结果为</a:t>
            </a:r>
            <a:r>
              <a:rPr lang="zh-TW" altLang="en-US" sz="1800" b="0" dirty="0">
                <a:solidFill>
                  <a:srgbClr val="000000"/>
                </a:solidFill>
                <a:latin typeface="楷体_GB2312" pitchFamily="49" charset="-122"/>
                <a:ea typeface="楷体_GB2312" pitchFamily="49" charset="-122"/>
              </a:rPr>
              <a:t>:  </a:t>
            </a:r>
            <a:r>
              <a:rPr lang="en-US" altLang="zh-TW" sz="1800" b="0" dirty="0">
                <a:solidFill>
                  <a:srgbClr val="000000"/>
                </a:solidFill>
                <a:latin typeface="Times New Roman" panose="02020603050405020304" pitchFamily="18" charset="0"/>
                <a:ea typeface="PMingLiU" pitchFamily="18" charset="-120"/>
              </a:rPr>
              <a:t>H, D, I, B, E, A, F, C, G</a:t>
            </a:r>
          </a:p>
        </p:txBody>
      </p:sp>
      <p:sp>
        <p:nvSpPr>
          <p:cNvPr id="166919" name="Rectangle 147"/>
          <p:cNvSpPr>
            <a:spLocks noGrp="1"/>
          </p:cNvSpPr>
          <p:nvPr>
            <p:ph type="title"/>
          </p:nvPr>
        </p:nvSpPr>
        <p:spPr>
          <a:xfrm>
            <a:off x="228600" y="228600"/>
            <a:ext cx="7772400" cy="533400"/>
          </a:xfrm>
        </p:spPr>
        <p:txBody>
          <a:bodyPr vert="horz" wrap="square" lIns="91440" tIns="45720" rIns="91440" bIns="45720" anchor="t"/>
          <a:lstStyle/>
          <a:p>
            <a:r>
              <a:rPr lang="zh-CN" altLang="en-US" sz="2800" dirty="0">
                <a:ea typeface="楷体_GB2312" pitchFamily="49" charset="-122"/>
              </a:rPr>
              <a:t>对应的中序线索二叉树存储结构如图所示：</a:t>
            </a:r>
          </a:p>
        </p:txBody>
      </p:sp>
      <p:graphicFrame>
        <p:nvGraphicFramePr>
          <p:cNvPr id="437398" name="Object 2"/>
          <p:cNvGraphicFramePr>
            <a:graphicFrameLocks noChangeAspect="1"/>
          </p:cNvGraphicFramePr>
          <p:nvPr/>
        </p:nvGraphicFramePr>
        <p:xfrm>
          <a:off x="3348038" y="1484313"/>
          <a:ext cx="2592387" cy="598487"/>
        </p:xfrm>
        <a:graphic>
          <a:graphicData uri="http://schemas.openxmlformats.org/presentationml/2006/ole">
            <mc:AlternateContent xmlns:mc="http://schemas.openxmlformats.org/markup-compatibility/2006">
              <mc:Choice xmlns:v="urn:schemas-microsoft-com:vml" Requires="v">
                <p:oleObj spid="_x0000_s5130" r:id="rId4" imgW="2101215" imgH="511810" progId="Visio.Drawing.11">
                  <p:embed/>
                </p:oleObj>
              </mc:Choice>
              <mc:Fallback>
                <p:oleObj r:id="rId4" imgW="2101215" imgH="511810" progId="Visio.Drawing.11">
                  <p:embed/>
                  <p:pic>
                    <p:nvPicPr>
                      <p:cNvPr id="0" name="图片 3092"/>
                      <p:cNvPicPr/>
                      <p:nvPr/>
                    </p:nvPicPr>
                    <p:blipFill>
                      <a:blip r:embed="rId5"/>
                      <a:stretch>
                        <a:fillRect/>
                      </a:stretch>
                    </p:blipFill>
                    <p:spPr>
                      <a:xfrm>
                        <a:off x="3348038" y="1484313"/>
                        <a:ext cx="2592387" cy="598487"/>
                      </a:xfrm>
                      <a:prstGeom prst="rect">
                        <a:avLst/>
                      </a:prstGeom>
                      <a:noFill/>
                      <a:ln w="38100">
                        <a:noFill/>
                        <a:miter/>
                      </a:ln>
                    </p:spPr>
                  </p:pic>
                </p:oleObj>
              </mc:Fallback>
            </mc:AlternateContent>
          </a:graphicData>
        </a:graphic>
      </p:graphicFrame>
      <p:sp>
        <p:nvSpPr>
          <p:cNvPr id="437399" name="Line 151"/>
          <p:cNvSpPr/>
          <p:nvPr/>
        </p:nvSpPr>
        <p:spPr>
          <a:xfrm>
            <a:off x="4140200" y="1916113"/>
            <a:ext cx="647700" cy="576262"/>
          </a:xfrm>
          <a:prstGeom prst="line">
            <a:avLst/>
          </a:prstGeom>
          <a:ln w="19050" cap="flat" cmpd="sng">
            <a:solidFill>
              <a:srgbClr val="FF0000"/>
            </a:solidFill>
            <a:prstDash val="sysDot"/>
            <a:headEnd type="none" w="med" len="med"/>
            <a:tailEnd type="triangle" w="med" len="med"/>
          </a:ln>
        </p:spPr>
      </p:sp>
      <p:sp>
        <p:nvSpPr>
          <p:cNvPr id="437400" name="Line 152"/>
          <p:cNvSpPr/>
          <p:nvPr/>
        </p:nvSpPr>
        <p:spPr>
          <a:xfrm>
            <a:off x="5076825" y="1916113"/>
            <a:ext cx="3167063" cy="649287"/>
          </a:xfrm>
          <a:prstGeom prst="line">
            <a:avLst/>
          </a:prstGeom>
          <a:ln w="19050" cap="flat" cmpd="sng">
            <a:solidFill>
              <a:srgbClr val="FF0000"/>
            </a:solidFill>
            <a:prstDash val="sysDot"/>
            <a:headEnd type="none" w="med" len="med"/>
            <a:tailEnd type="none" w="med" len="med"/>
          </a:ln>
        </p:spPr>
      </p:sp>
      <p:sp>
        <p:nvSpPr>
          <p:cNvPr id="437402" name="Line 154"/>
          <p:cNvSpPr/>
          <p:nvPr/>
        </p:nvSpPr>
        <p:spPr>
          <a:xfrm>
            <a:off x="8243888" y="2565400"/>
            <a:ext cx="215900" cy="1511300"/>
          </a:xfrm>
          <a:prstGeom prst="line">
            <a:avLst/>
          </a:prstGeom>
          <a:ln w="19050" cap="flat" cmpd="sng">
            <a:solidFill>
              <a:srgbClr val="FF0000"/>
            </a:solidFill>
            <a:prstDash val="sysDot"/>
            <a:headEnd type="none" w="med" len="med"/>
            <a:tailEnd type="triangle" w="med" len="med"/>
          </a:ln>
        </p:spPr>
      </p:sp>
      <p:sp>
        <p:nvSpPr>
          <p:cNvPr id="437403" name="Line 155"/>
          <p:cNvSpPr/>
          <p:nvPr/>
        </p:nvSpPr>
        <p:spPr>
          <a:xfrm>
            <a:off x="2484438" y="1700213"/>
            <a:ext cx="863600" cy="0"/>
          </a:xfrm>
          <a:prstGeom prst="line">
            <a:avLst/>
          </a:prstGeom>
          <a:ln w="9525" cap="flat" cmpd="sng">
            <a:solidFill>
              <a:schemeClr val="tx1"/>
            </a:solidFill>
            <a:prstDash val="solid"/>
            <a:headEnd type="none" w="med" len="med"/>
            <a:tailEnd type="triangle" w="med" len="med"/>
          </a:ln>
        </p:spPr>
      </p:sp>
      <p:sp>
        <p:nvSpPr>
          <p:cNvPr id="437404" name="Text Box 156"/>
          <p:cNvSpPr txBox="1"/>
          <p:nvPr/>
        </p:nvSpPr>
        <p:spPr>
          <a:xfrm>
            <a:off x="1547813" y="1412875"/>
            <a:ext cx="115252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root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37376"/>
                                        </p:tgtEl>
                                        <p:attrNameLst>
                                          <p:attrName>style.visibility</p:attrName>
                                        </p:attrNameLst>
                                      </p:cBhvr>
                                      <p:to>
                                        <p:strVal val="visible"/>
                                      </p:to>
                                    </p:set>
                                    <p:animEffect transition="in" filter="strips(downRight)">
                                      <p:cBhvr>
                                        <p:cTn id="12" dur="500"/>
                                        <p:tgtEl>
                                          <p:spTgt spid="4373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3739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3740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3740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right)">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3739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3740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37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376" grpId="0"/>
      <p:bldP spid="43740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636838" y="414338"/>
            <a:ext cx="6210300" cy="5489575"/>
            <a:chOff x="3794125" y="166688"/>
            <a:chExt cx="4870450" cy="3142767"/>
          </a:xfrm>
        </p:grpSpPr>
        <p:sp>
          <p:nvSpPr>
            <p:cNvPr id="168354" name="Rectangle 38"/>
            <p:cNvSpPr/>
            <p:nvPr/>
          </p:nvSpPr>
          <p:spPr>
            <a:xfrm>
              <a:off x="5872163" y="606425"/>
              <a:ext cx="252413" cy="16986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55" name="Rectangle 39"/>
            <p:cNvSpPr/>
            <p:nvPr/>
          </p:nvSpPr>
          <p:spPr>
            <a:xfrm>
              <a:off x="5872163" y="606425"/>
              <a:ext cx="252413" cy="16986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56" name="Rectangle 40"/>
            <p:cNvSpPr/>
            <p:nvPr/>
          </p:nvSpPr>
          <p:spPr>
            <a:xfrm>
              <a:off x="5959475" y="633413"/>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8357" name="Rectangle 41"/>
            <p:cNvSpPr/>
            <p:nvPr/>
          </p:nvSpPr>
          <p:spPr>
            <a:xfrm>
              <a:off x="6124575" y="606425"/>
              <a:ext cx="250825" cy="169862"/>
            </a:xfrm>
            <a:prstGeom prst="rect">
              <a:avLst/>
            </a:prstGeom>
            <a:blipFill rotWithShape="0">
              <a:blip r:embed="rId2"/>
            </a:blip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58" name="Rectangle 42"/>
            <p:cNvSpPr/>
            <p:nvPr/>
          </p:nvSpPr>
          <p:spPr>
            <a:xfrm>
              <a:off x="6124575" y="606425"/>
              <a:ext cx="250825" cy="16986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59" name="Rectangle 43"/>
            <p:cNvSpPr/>
            <p:nvPr/>
          </p:nvSpPr>
          <p:spPr>
            <a:xfrm>
              <a:off x="6375400" y="606425"/>
              <a:ext cx="250825" cy="16986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60" name="Rectangle 44"/>
            <p:cNvSpPr/>
            <p:nvPr/>
          </p:nvSpPr>
          <p:spPr>
            <a:xfrm>
              <a:off x="6375400" y="606425"/>
              <a:ext cx="250825" cy="16986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61" name="Rectangle 45"/>
            <p:cNvSpPr/>
            <p:nvPr/>
          </p:nvSpPr>
          <p:spPr>
            <a:xfrm>
              <a:off x="6462713" y="633413"/>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362" name="Rectangle 46"/>
            <p:cNvSpPr/>
            <p:nvPr/>
          </p:nvSpPr>
          <p:spPr>
            <a:xfrm>
              <a:off x="5872163" y="776288"/>
              <a:ext cx="371475" cy="16986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63" name="Rectangle 47"/>
            <p:cNvSpPr/>
            <p:nvPr/>
          </p:nvSpPr>
          <p:spPr>
            <a:xfrm>
              <a:off x="5872163" y="776288"/>
              <a:ext cx="371475" cy="16986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64" name="Rectangle 48"/>
            <p:cNvSpPr/>
            <p:nvPr/>
          </p:nvSpPr>
          <p:spPr>
            <a:xfrm>
              <a:off x="6243638" y="776288"/>
              <a:ext cx="382588" cy="16986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65" name="Rectangle 49"/>
            <p:cNvSpPr/>
            <p:nvPr/>
          </p:nvSpPr>
          <p:spPr>
            <a:xfrm>
              <a:off x="6243638" y="776288"/>
              <a:ext cx="382588" cy="16986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66" name="Rectangle 50"/>
            <p:cNvSpPr/>
            <p:nvPr/>
          </p:nvSpPr>
          <p:spPr>
            <a:xfrm>
              <a:off x="5683250" y="1138238"/>
              <a:ext cx="249238" cy="16986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67" name="Rectangle 51"/>
            <p:cNvSpPr/>
            <p:nvPr/>
          </p:nvSpPr>
          <p:spPr>
            <a:xfrm>
              <a:off x="5683250" y="1138238"/>
              <a:ext cx="249238" cy="16986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68" name="Rectangle 52"/>
            <p:cNvSpPr/>
            <p:nvPr/>
          </p:nvSpPr>
          <p:spPr>
            <a:xfrm>
              <a:off x="5770563" y="1165225"/>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8369" name="Rectangle 53"/>
            <p:cNvSpPr/>
            <p:nvPr/>
          </p:nvSpPr>
          <p:spPr>
            <a:xfrm>
              <a:off x="5932488" y="1138238"/>
              <a:ext cx="250825" cy="16986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70" name="Rectangle 54"/>
            <p:cNvSpPr/>
            <p:nvPr/>
          </p:nvSpPr>
          <p:spPr>
            <a:xfrm>
              <a:off x="6019800" y="1165225"/>
              <a:ext cx="109538"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A</a:t>
              </a:r>
            </a:p>
          </p:txBody>
        </p:sp>
        <p:sp>
          <p:nvSpPr>
            <p:cNvPr id="168371" name="Rectangle 55"/>
            <p:cNvSpPr/>
            <p:nvPr/>
          </p:nvSpPr>
          <p:spPr>
            <a:xfrm>
              <a:off x="6183313" y="1138238"/>
              <a:ext cx="250825" cy="16986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72" name="Rectangle 56"/>
            <p:cNvSpPr/>
            <p:nvPr/>
          </p:nvSpPr>
          <p:spPr>
            <a:xfrm>
              <a:off x="6183313" y="1138238"/>
              <a:ext cx="250825" cy="16986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73" name="Rectangle 57"/>
            <p:cNvSpPr/>
            <p:nvPr/>
          </p:nvSpPr>
          <p:spPr>
            <a:xfrm>
              <a:off x="6270625" y="1165225"/>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8374" name="Rectangle 58"/>
            <p:cNvSpPr/>
            <p:nvPr/>
          </p:nvSpPr>
          <p:spPr>
            <a:xfrm>
              <a:off x="5683250" y="1308100"/>
              <a:ext cx="369888" cy="1682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75" name="Rectangle 59"/>
            <p:cNvSpPr/>
            <p:nvPr/>
          </p:nvSpPr>
          <p:spPr>
            <a:xfrm>
              <a:off x="5683250" y="1308100"/>
              <a:ext cx="369888" cy="1682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76" name="Rectangle 60"/>
            <p:cNvSpPr/>
            <p:nvPr/>
          </p:nvSpPr>
          <p:spPr>
            <a:xfrm>
              <a:off x="6053138" y="1308100"/>
              <a:ext cx="381000" cy="1682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77" name="Rectangle 61"/>
            <p:cNvSpPr/>
            <p:nvPr/>
          </p:nvSpPr>
          <p:spPr>
            <a:xfrm>
              <a:off x="6053138" y="1308100"/>
              <a:ext cx="381000" cy="1682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78" name="Rectangle 62"/>
            <p:cNvSpPr/>
            <p:nvPr/>
          </p:nvSpPr>
          <p:spPr>
            <a:xfrm>
              <a:off x="4784725" y="1592263"/>
              <a:ext cx="250825" cy="1682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79" name="Rectangle 63"/>
            <p:cNvSpPr/>
            <p:nvPr/>
          </p:nvSpPr>
          <p:spPr>
            <a:xfrm>
              <a:off x="4784725" y="1592263"/>
              <a:ext cx="250825" cy="1682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80" name="Rectangle 64"/>
            <p:cNvSpPr/>
            <p:nvPr/>
          </p:nvSpPr>
          <p:spPr>
            <a:xfrm>
              <a:off x="4872038" y="1617663"/>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8381" name="Rectangle 65"/>
            <p:cNvSpPr/>
            <p:nvPr/>
          </p:nvSpPr>
          <p:spPr>
            <a:xfrm>
              <a:off x="5035550" y="1592263"/>
              <a:ext cx="252413" cy="1682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82" name="Rectangle 66"/>
            <p:cNvSpPr/>
            <p:nvPr/>
          </p:nvSpPr>
          <p:spPr>
            <a:xfrm>
              <a:off x="5122863" y="1617663"/>
              <a:ext cx="1016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B</a:t>
              </a:r>
            </a:p>
          </p:txBody>
        </p:sp>
        <p:sp>
          <p:nvSpPr>
            <p:cNvPr id="168383" name="Rectangle 67"/>
            <p:cNvSpPr/>
            <p:nvPr/>
          </p:nvSpPr>
          <p:spPr>
            <a:xfrm>
              <a:off x="5287963" y="1592263"/>
              <a:ext cx="250825" cy="1682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84" name="Rectangle 68"/>
            <p:cNvSpPr/>
            <p:nvPr/>
          </p:nvSpPr>
          <p:spPr>
            <a:xfrm>
              <a:off x="5287963" y="1592263"/>
              <a:ext cx="250825" cy="1682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85" name="Rectangle 69"/>
            <p:cNvSpPr/>
            <p:nvPr/>
          </p:nvSpPr>
          <p:spPr>
            <a:xfrm>
              <a:off x="5373688" y="1617663"/>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386" name="Rectangle 70"/>
            <p:cNvSpPr/>
            <p:nvPr/>
          </p:nvSpPr>
          <p:spPr>
            <a:xfrm>
              <a:off x="4784725" y="1760538"/>
              <a:ext cx="371475" cy="16986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87" name="Rectangle 71"/>
            <p:cNvSpPr/>
            <p:nvPr/>
          </p:nvSpPr>
          <p:spPr>
            <a:xfrm>
              <a:off x="4784725" y="1760538"/>
              <a:ext cx="371475" cy="16986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88" name="Rectangle 72"/>
            <p:cNvSpPr/>
            <p:nvPr/>
          </p:nvSpPr>
          <p:spPr>
            <a:xfrm>
              <a:off x="5156200" y="1760538"/>
              <a:ext cx="382588" cy="16986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89" name="Rectangle 73"/>
            <p:cNvSpPr/>
            <p:nvPr/>
          </p:nvSpPr>
          <p:spPr>
            <a:xfrm>
              <a:off x="5156200" y="1760538"/>
              <a:ext cx="382588" cy="16986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90" name="Rectangle 74"/>
            <p:cNvSpPr/>
            <p:nvPr/>
          </p:nvSpPr>
          <p:spPr>
            <a:xfrm>
              <a:off x="6850063" y="1589088"/>
              <a:ext cx="249238" cy="1682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91" name="Rectangle 75"/>
            <p:cNvSpPr/>
            <p:nvPr/>
          </p:nvSpPr>
          <p:spPr>
            <a:xfrm>
              <a:off x="6850063" y="1589088"/>
              <a:ext cx="249238" cy="1682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92" name="Rectangle 76"/>
            <p:cNvSpPr/>
            <p:nvPr/>
          </p:nvSpPr>
          <p:spPr>
            <a:xfrm>
              <a:off x="6937375" y="1616075"/>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8393" name="Rectangle 77"/>
            <p:cNvSpPr/>
            <p:nvPr/>
          </p:nvSpPr>
          <p:spPr>
            <a:xfrm>
              <a:off x="7099300" y="1589088"/>
              <a:ext cx="250825" cy="1682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94" name="Rectangle 78"/>
            <p:cNvSpPr/>
            <p:nvPr/>
          </p:nvSpPr>
          <p:spPr>
            <a:xfrm>
              <a:off x="7186613" y="1616075"/>
              <a:ext cx="109538"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C</a:t>
              </a:r>
            </a:p>
          </p:txBody>
        </p:sp>
        <p:sp>
          <p:nvSpPr>
            <p:cNvPr id="168395" name="Rectangle 79"/>
            <p:cNvSpPr/>
            <p:nvPr/>
          </p:nvSpPr>
          <p:spPr>
            <a:xfrm>
              <a:off x="7350125" y="1589088"/>
              <a:ext cx="252413" cy="1682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96" name="Rectangle 80"/>
            <p:cNvSpPr/>
            <p:nvPr/>
          </p:nvSpPr>
          <p:spPr>
            <a:xfrm>
              <a:off x="7350125" y="1589088"/>
              <a:ext cx="252413" cy="1682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97" name="Rectangle 81"/>
            <p:cNvSpPr/>
            <p:nvPr/>
          </p:nvSpPr>
          <p:spPr>
            <a:xfrm>
              <a:off x="7437438" y="1616075"/>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8398" name="Rectangle 82"/>
            <p:cNvSpPr/>
            <p:nvPr/>
          </p:nvSpPr>
          <p:spPr>
            <a:xfrm>
              <a:off x="6850063" y="1758950"/>
              <a:ext cx="369888" cy="1682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99" name="Rectangle 83"/>
            <p:cNvSpPr/>
            <p:nvPr/>
          </p:nvSpPr>
          <p:spPr>
            <a:xfrm>
              <a:off x="6850063" y="1758950"/>
              <a:ext cx="369888" cy="1682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00" name="Rectangle 84"/>
            <p:cNvSpPr/>
            <p:nvPr/>
          </p:nvSpPr>
          <p:spPr>
            <a:xfrm>
              <a:off x="7219950" y="1758950"/>
              <a:ext cx="382588" cy="1682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01" name="Rectangle 85"/>
            <p:cNvSpPr/>
            <p:nvPr/>
          </p:nvSpPr>
          <p:spPr>
            <a:xfrm>
              <a:off x="7219950" y="1758950"/>
              <a:ext cx="382588" cy="1682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02" name="Rectangle 86"/>
            <p:cNvSpPr/>
            <p:nvPr/>
          </p:nvSpPr>
          <p:spPr>
            <a:xfrm>
              <a:off x="4149725" y="2095500"/>
              <a:ext cx="250825" cy="1682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03" name="Rectangle 87"/>
            <p:cNvSpPr/>
            <p:nvPr/>
          </p:nvSpPr>
          <p:spPr>
            <a:xfrm>
              <a:off x="4149725" y="2095500"/>
              <a:ext cx="250825" cy="1682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04" name="Rectangle 88"/>
            <p:cNvSpPr/>
            <p:nvPr/>
          </p:nvSpPr>
          <p:spPr>
            <a:xfrm>
              <a:off x="4235450" y="2122488"/>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405" name="Rectangle 89"/>
            <p:cNvSpPr/>
            <p:nvPr/>
          </p:nvSpPr>
          <p:spPr>
            <a:xfrm>
              <a:off x="4400550" y="2095500"/>
              <a:ext cx="249238" cy="1682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06" name="Rectangle 90"/>
            <p:cNvSpPr/>
            <p:nvPr/>
          </p:nvSpPr>
          <p:spPr>
            <a:xfrm>
              <a:off x="4487863" y="2122488"/>
              <a:ext cx="109538"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D</a:t>
              </a:r>
            </a:p>
          </p:txBody>
        </p:sp>
        <p:sp>
          <p:nvSpPr>
            <p:cNvPr id="168407" name="Rectangle 91"/>
            <p:cNvSpPr/>
            <p:nvPr/>
          </p:nvSpPr>
          <p:spPr>
            <a:xfrm>
              <a:off x="4649788" y="2095500"/>
              <a:ext cx="250825" cy="1682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08" name="Rectangle 92"/>
            <p:cNvSpPr/>
            <p:nvPr/>
          </p:nvSpPr>
          <p:spPr>
            <a:xfrm>
              <a:off x="4649788" y="2095500"/>
              <a:ext cx="250825" cy="1682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09" name="Rectangle 93"/>
            <p:cNvSpPr/>
            <p:nvPr/>
          </p:nvSpPr>
          <p:spPr>
            <a:xfrm>
              <a:off x="4737100" y="2122488"/>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8410" name="Rectangle 94"/>
            <p:cNvSpPr/>
            <p:nvPr/>
          </p:nvSpPr>
          <p:spPr>
            <a:xfrm>
              <a:off x="4149725" y="2265363"/>
              <a:ext cx="369888" cy="1682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11" name="Rectangle 95"/>
            <p:cNvSpPr/>
            <p:nvPr/>
          </p:nvSpPr>
          <p:spPr>
            <a:xfrm>
              <a:off x="4149725" y="2265363"/>
              <a:ext cx="369888" cy="1682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12" name="Rectangle 96"/>
            <p:cNvSpPr/>
            <p:nvPr/>
          </p:nvSpPr>
          <p:spPr>
            <a:xfrm>
              <a:off x="4519613" y="2265363"/>
              <a:ext cx="381000" cy="1682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13" name="Rectangle 97"/>
            <p:cNvSpPr/>
            <p:nvPr/>
          </p:nvSpPr>
          <p:spPr>
            <a:xfrm>
              <a:off x="4519613" y="2265363"/>
              <a:ext cx="381000" cy="1682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14" name="Rectangle 98"/>
            <p:cNvSpPr/>
            <p:nvPr/>
          </p:nvSpPr>
          <p:spPr>
            <a:xfrm>
              <a:off x="6348413" y="2092325"/>
              <a:ext cx="250825" cy="16986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15" name="Rectangle 99"/>
            <p:cNvSpPr/>
            <p:nvPr/>
          </p:nvSpPr>
          <p:spPr>
            <a:xfrm>
              <a:off x="6348413" y="2092325"/>
              <a:ext cx="250825" cy="16986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16" name="Rectangle 100"/>
            <p:cNvSpPr/>
            <p:nvPr/>
          </p:nvSpPr>
          <p:spPr>
            <a:xfrm>
              <a:off x="6435725" y="2119313"/>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417" name="Rectangle 101"/>
            <p:cNvSpPr/>
            <p:nvPr/>
          </p:nvSpPr>
          <p:spPr>
            <a:xfrm>
              <a:off x="6599238" y="2092325"/>
              <a:ext cx="250825" cy="16986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18" name="Rectangle 102"/>
            <p:cNvSpPr/>
            <p:nvPr/>
          </p:nvSpPr>
          <p:spPr>
            <a:xfrm>
              <a:off x="6686550" y="2119313"/>
              <a:ext cx="1016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E</a:t>
              </a:r>
            </a:p>
          </p:txBody>
        </p:sp>
        <p:sp>
          <p:nvSpPr>
            <p:cNvPr id="168419" name="Rectangle 103"/>
            <p:cNvSpPr/>
            <p:nvPr/>
          </p:nvSpPr>
          <p:spPr>
            <a:xfrm>
              <a:off x="6850063" y="2092325"/>
              <a:ext cx="249238" cy="16986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20" name="Rectangle 104"/>
            <p:cNvSpPr/>
            <p:nvPr/>
          </p:nvSpPr>
          <p:spPr>
            <a:xfrm>
              <a:off x="6850063" y="2092325"/>
              <a:ext cx="249238" cy="16986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21" name="Rectangle 105"/>
            <p:cNvSpPr/>
            <p:nvPr/>
          </p:nvSpPr>
          <p:spPr>
            <a:xfrm>
              <a:off x="6937375" y="2119313"/>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422" name="Rectangle 106"/>
            <p:cNvSpPr/>
            <p:nvPr/>
          </p:nvSpPr>
          <p:spPr>
            <a:xfrm>
              <a:off x="6348413" y="2262188"/>
              <a:ext cx="369888" cy="1682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23" name="Rectangle 107"/>
            <p:cNvSpPr/>
            <p:nvPr/>
          </p:nvSpPr>
          <p:spPr>
            <a:xfrm>
              <a:off x="6348413" y="2262188"/>
              <a:ext cx="369888" cy="1682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24" name="Rectangle 108"/>
            <p:cNvSpPr/>
            <p:nvPr/>
          </p:nvSpPr>
          <p:spPr>
            <a:xfrm>
              <a:off x="6718300" y="2262188"/>
              <a:ext cx="381000" cy="1682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25" name="Rectangle 109"/>
            <p:cNvSpPr/>
            <p:nvPr/>
          </p:nvSpPr>
          <p:spPr>
            <a:xfrm>
              <a:off x="6718300" y="2262188"/>
              <a:ext cx="381000" cy="1682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26" name="Rectangle 110"/>
            <p:cNvSpPr/>
            <p:nvPr/>
          </p:nvSpPr>
          <p:spPr>
            <a:xfrm>
              <a:off x="7524750" y="2092325"/>
              <a:ext cx="250825" cy="16986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27" name="Rectangle 111"/>
            <p:cNvSpPr/>
            <p:nvPr/>
          </p:nvSpPr>
          <p:spPr>
            <a:xfrm>
              <a:off x="7524750" y="2092325"/>
              <a:ext cx="250825" cy="16986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28" name="Rectangle 112"/>
            <p:cNvSpPr/>
            <p:nvPr/>
          </p:nvSpPr>
          <p:spPr>
            <a:xfrm>
              <a:off x="7610475" y="2119313"/>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429" name="Rectangle 113"/>
            <p:cNvSpPr/>
            <p:nvPr/>
          </p:nvSpPr>
          <p:spPr>
            <a:xfrm>
              <a:off x="7775575" y="2092325"/>
              <a:ext cx="250825" cy="16986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30" name="Rectangle 114"/>
            <p:cNvSpPr/>
            <p:nvPr/>
          </p:nvSpPr>
          <p:spPr>
            <a:xfrm>
              <a:off x="7862888" y="2119313"/>
              <a:ext cx="93663"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F</a:t>
              </a:r>
            </a:p>
          </p:txBody>
        </p:sp>
        <p:sp>
          <p:nvSpPr>
            <p:cNvPr id="168431" name="Rectangle 115"/>
            <p:cNvSpPr/>
            <p:nvPr/>
          </p:nvSpPr>
          <p:spPr>
            <a:xfrm>
              <a:off x="8026400" y="2092325"/>
              <a:ext cx="250825" cy="16986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32" name="Rectangle 116"/>
            <p:cNvSpPr/>
            <p:nvPr/>
          </p:nvSpPr>
          <p:spPr>
            <a:xfrm>
              <a:off x="8026400" y="2092325"/>
              <a:ext cx="250825" cy="16986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33" name="Rectangle 117"/>
            <p:cNvSpPr/>
            <p:nvPr/>
          </p:nvSpPr>
          <p:spPr>
            <a:xfrm>
              <a:off x="8113713" y="2119313"/>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434" name="Rectangle 118"/>
            <p:cNvSpPr/>
            <p:nvPr/>
          </p:nvSpPr>
          <p:spPr>
            <a:xfrm>
              <a:off x="7524750" y="2262188"/>
              <a:ext cx="369888" cy="1682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35" name="Rectangle 119"/>
            <p:cNvSpPr/>
            <p:nvPr/>
          </p:nvSpPr>
          <p:spPr>
            <a:xfrm>
              <a:off x="7524750" y="2262188"/>
              <a:ext cx="369888" cy="1682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36" name="Rectangle 120"/>
            <p:cNvSpPr/>
            <p:nvPr/>
          </p:nvSpPr>
          <p:spPr>
            <a:xfrm>
              <a:off x="7894638" y="2262188"/>
              <a:ext cx="382588" cy="1682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37" name="Rectangle 121"/>
            <p:cNvSpPr/>
            <p:nvPr/>
          </p:nvSpPr>
          <p:spPr>
            <a:xfrm>
              <a:off x="7894638" y="2262188"/>
              <a:ext cx="382588" cy="1682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38" name="Rectangle 122"/>
            <p:cNvSpPr/>
            <p:nvPr/>
          </p:nvSpPr>
          <p:spPr>
            <a:xfrm>
              <a:off x="4987925" y="2576513"/>
              <a:ext cx="250825" cy="1682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39" name="Rectangle 123"/>
            <p:cNvSpPr/>
            <p:nvPr/>
          </p:nvSpPr>
          <p:spPr>
            <a:xfrm>
              <a:off x="4987925" y="2576513"/>
              <a:ext cx="250825" cy="1682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40" name="Rectangle 124"/>
            <p:cNvSpPr/>
            <p:nvPr/>
          </p:nvSpPr>
          <p:spPr>
            <a:xfrm>
              <a:off x="5075238" y="2603500"/>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441" name="Rectangle 125"/>
            <p:cNvSpPr/>
            <p:nvPr/>
          </p:nvSpPr>
          <p:spPr>
            <a:xfrm>
              <a:off x="5238750" y="2576513"/>
              <a:ext cx="250825" cy="1682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42" name="Rectangle 126"/>
            <p:cNvSpPr/>
            <p:nvPr/>
          </p:nvSpPr>
          <p:spPr>
            <a:xfrm>
              <a:off x="5326063" y="2603500"/>
              <a:ext cx="119063"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G</a:t>
              </a:r>
            </a:p>
          </p:txBody>
        </p:sp>
        <p:sp>
          <p:nvSpPr>
            <p:cNvPr id="168443" name="Rectangle 127"/>
            <p:cNvSpPr/>
            <p:nvPr/>
          </p:nvSpPr>
          <p:spPr>
            <a:xfrm>
              <a:off x="5489575" y="2576513"/>
              <a:ext cx="250825" cy="1682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44" name="Rectangle 128"/>
            <p:cNvSpPr/>
            <p:nvPr/>
          </p:nvSpPr>
          <p:spPr>
            <a:xfrm>
              <a:off x="5489575" y="2576513"/>
              <a:ext cx="250825" cy="1682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45" name="Rectangle 129"/>
            <p:cNvSpPr/>
            <p:nvPr/>
          </p:nvSpPr>
          <p:spPr>
            <a:xfrm>
              <a:off x="5576888" y="2603500"/>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446" name="Rectangle 130"/>
            <p:cNvSpPr/>
            <p:nvPr/>
          </p:nvSpPr>
          <p:spPr>
            <a:xfrm>
              <a:off x="4987925" y="2746375"/>
              <a:ext cx="369888" cy="1682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47" name="Rectangle 131"/>
            <p:cNvSpPr/>
            <p:nvPr/>
          </p:nvSpPr>
          <p:spPr>
            <a:xfrm>
              <a:off x="4987925" y="2746375"/>
              <a:ext cx="369888" cy="1682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48" name="Rectangle 132"/>
            <p:cNvSpPr/>
            <p:nvPr/>
          </p:nvSpPr>
          <p:spPr>
            <a:xfrm>
              <a:off x="5357813" y="2746375"/>
              <a:ext cx="382588" cy="1682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49" name="Rectangle 133"/>
            <p:cNvSpPr/>
            <p:nvPr/>
          </p:nvSpPr>
          <p:spPr>
            <a:xfrm>
              <a:off x="5357813" y="2746375"/>
              <a:ext cx="382588" cy="1682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50" name="Line 134"/>
            <p:cNvSpPr/>
            <p:nvPr/>
          </p:nvSpPr>
          <p:spPr>
            <a:xfrm>
              <a:off x="6059488" y="862013"/>
              <a:ext cx="1588" cy="177800"/>
            </a:xfrm>
            <a:prstGeom prst="line">
              <a:avLst/>
            </a:prstGeom>
            <a:ln w="4763" cap="flat" cmpd="sng">
              <a:solidFill>
                <a:srgbClr val="000000"/>
              </a:solidFill>
              <a:prstDash val="solid"/>
              <a:headEnd type="none" w="med" len="med"/>
              <a:tailEnd type="none" w="med" len="med"/>
            </a:ln>
          </p:spPr>
        </p:sp>
        <p:sp>
          <p:nvSpPr>
            <p:cNvPr id="168451" name="Freeform 135"/>
            <p:cNvSpPr/>
            <p:nvPr/>
          </p:nvSpPr>
          <p:spPr>
            <a:xfrm>
              <a:off x="6005513" y="1030288"/>
              <a:ext cx="106363" cy="107950"/>
            </a:xfrm>
            <a:custGeom>
              <a:avLst/>
              <a:gdLst>
                <a:gd name="txL" fmla="*/ 0 w 67"/>
                <a:gd name="txT" fmla="*/ 0 h 137"/>
                <a:gd name="txR" fmla="*/ 67 w 67"/>
                <a:gd name="txB" fmla="*/ 137 h 137"/>
              </a:gdLst>
              <a:ahLst/>
              <a:cxnLst>
                <a:cxn ang="0">
                  <a:pos x="2147483647" y="0"/>
                </a:cxn>
                <a:cxn ang="0">
                  <a:pos x="2147483647" y="2147483647"/>
                </a:cxn>
                <a:cxn ang="0">
                  <a:pos x="0" y="0"/>
                </a:cxn>
                <a:cxn ang="0">
                  <a:pos x="2147483647" y="0"/>
                </a:cxn>
              </a:cxnLst>
              <a:rect l="txL" t="txT" r="txR" b="txB"/>
              <a:pathLst>
                <a:path w="67" h="137">
                  <a:moveTo>
                    <a:pt x="67" y="0"/>
                  </a:moveTo>
                  <a:lnTo>
                    <a:pt x="34" y="137"/>
                  </a:lnTo>
                  <a:lnTo>
                    <a:pt x="0" y="0"/>
                  </a:lnTo>
                  <a:lnTo>
                    <a:pt x="67" y="0"/>
                  </a:lnTo>
                  <a:close/>
                </a:path>
              </a:pathLst>
            </a:custGeom>
            <a:solidFill>
              <a:srgbClr val="000000">
                <a:alpha val="100000"/>
              </a:srgbClr>
            </a:solidFill>
            <a:ln w="9525">
              <a:noFill/>
            </a:ln>
          </p:spPr>
          <p:txBody>
            <a:bodyPr/>
            <a:lstStyle/>
            <a:p>
              <a:endParaRPr lang="zh-CN" altLang="en-US"/>
            </a:p>
          </p:txBody>
        </p:sp>
        <p:sp>
          <p:nvSpPr>
            <p:cNvPr id="168452" name="Line 136"/>
            <p:cNvSpPr/>
            <p:nvPr/>
          </p:nvSpPr>
          <p:spPr>
            <a:xfrm>
              <a:off x="6243638" y="1392238"/>
              <a:ext cx="842963" cy="168275"/>
            </a:xfrm>
            <a:prstGeom prst="line">
              <a:avLst/>
            </a:prstGeom>
            <a:ln w="4763" cap="flat" cmpd="sng">
              <a:solidFill>
                <a:srgbClr val="000000"/>
              </a:solidFill>
              <a:prstDash val="solid"/>
              <a:headEnd type="none" w="med" len="med"/>
              <a:tailEnd type="none" w="med" len="med"/>
            </a:ln>
          </p:spPr>
        </p:sp>
        <p:sp>
          <p:nvSpPr>
            <p:cNvPr id="168453" name="Freeform 137"/>
            <p:cNvSpPr/>
            <p:nvPr/>
          </p:nvSpPr>
          <p:spPr>
            <a:xfrm>
              <a:off x="7059613" y="1524000"/>
              <a:ext cx="166688" cy="69850"/>
            </a:xfrm>
            <a:custGeom>
              <a:avLst/>
              <a:gdLst>
                <a:gd name="txL" fmla="*/ 0 w 105"/>
                <a:gd name="txT" fmla="*/ 0 h 87"/>
                <a:gd name="txR" fmla="*/ 105 w 105"/>
                <a:gd name="txB" fmla="*/ 87 h 87"/>
              </a:gdLst>
              <a:ahLst/>
              <a:cxnLst>
                <a:cxn ang="0">
                  <a:pos x="2147483647" y="0"/>
                </a:cxn>
                <a:cxn ang="0">
                  <a:pos x="2147483647" y="2147483647"/>
                </a:cxn>
                <a:cxn ang="0">
                  <a:pos x="0" y="2147483647"/>
                </a:cxn>
                <a:cxn ang="0">
                  <a:pos x="2147483647" y="0"/>
                </a:cxn>
              </a:cxnLst>
              <a:rect l="txL" t="txT" r="txR" b="txB"/>
              <a:pathLst>
                <a:path w="105" h="87">
                  <a:moveTo>
                    <a:pt x="19" y="0"/>
                  </a:moveTo>
                  <a:lnTo>
                    <a:pt x="105" y="81"/>
                  </a:lnTo>
                  <a:lnTo>
                    <a:pt x="0" y="87"/>
                  </a:lnTo>
                  <a:lnTo>
                    <a:pt x="19" y="0"/>
                  </a:lnTo>
                  <a:close/>
                </a:path>
              </a:pathLst>
            </a:custGeom>
            <a:solidFill>
              <a:srgbClr val="000000">
                <a:alpha val="100000"/>
              </a:srgbClr>
            </a:solidFill>
            <a:ln w="9525">
              <a:noFill/>
            </a:ln>
          </p:spPr>
          <p:txBody>
            <a:bodyPr/>
            <a:lstStyle/>
            <a:p>
              <a:endParaRPr lang="zh-CN" altLang="en-US"/>
            </a:p>
          </p:txBody>
        </p:sp>
        <p:sp>
          <p:nvSpPr>
            <p:cNvPr id="168454" name="Line 138"/>
            <p:cNvSpPr/>
            <p:nvPr/>
          </p:nvSpPr>
          <p:spPr>
            <a:xfrm flipH="1">
              <a:off x="5294313" y="1392238"/>
              <a:ext cx="573088" cy="161925"/>
            </a:xfrm>
            <a:prstGeom prst="line">
              <a:avLst/>
            </a:prstGeom>
            <a:ln w="4763" cap="flat" cmpd="sng">
              <a:solidFill>
                <a:srgbClr val="000000"/>
              </a:solidFill>
              <a:prstDash val="solid"/>
              <a:headEnd type="none" w="med" len="med"/>
              <a:tailEnd type="none" w="med" len="med"/>
            </a:ln>
          </p:spPr>
        </p:sp>
        <p:sp>
          <p:nvSpPr>
            <p:cNvPr id="168455" name="Freeform 139"/>
            <p:cNvSpPr/>
            <p:nvPr/>
          </p:nvSpPr>
          <p:spPr>
            <a:xfrm>
              <a:off x="5160963" y="1517650"/>
              <a:ext cx="165100" cy="74612"/>
            </a:xfrm>
            <a:custGeom>
              <a:avLst/>
              <a:gdLst>
                <a:gd name="txL" fmla="*/ 0 w 104"/>
                <a:gd name="txT" fmla="*/ 0 h 95"/>
                <a:gd name="txR" fmla="*/ 104 w 104"/>
                <a:gd name="txB" fmla="*/ 95 h 95"/>
              </a:gdLst>
              <a:ahLst/>
              <a:cxnLst>
                <a:cxn ang="0">
                  <a:pos x="2147483647" y="2147483647"/>
                </a:cxn>
                <a:cxn ang="0">
                  <a:pos x="0" y="2147483647"/>
                </a:cxn>
                <a:cxn ang="0">
                  <a:pos x="2147483647" y="0"/>
                </a:cxn>
                <a:cxn ang="0">
                  <a:pos x="2147483647" y="2147483647"/>
                </a:cxn>
              </a:cxnLst>
              <a:rect l="txL" t="txT" r="txR" b="txB"/>
              <a:pathLst>
                <a:path w="104" h="95">
                  <a:moveTo>
                    <a:pt x="104" y="85"/>
                  </a:moveTo>
                  <a:lnTo>
                    <a:pt x="0" y="95"/>
                  </a:lnTo>
                  <a:lnTo>
                    <a:pt x="80" y="0"/>
                  </a:lnTo>
                  <a:lnTo>
                    <a:pt x="104" y="85"/>
                  </a:lnTo>
                  <a:close/>
                </a:path>
              </a:pathLst>
            </a:custGeom>
            <a:solidFill>
              <a:srgbClr val="000000">
                <a:alpha val="100000"/>
              </a:srgbClr>
            </a:solidFill>
            <a:ln w="9525">
              <a:noFill/>
            </a:ln>
          </p:spPr>
          <p:txBody>
            <a:bodyPr/>
            <a:lstStyle/>
            <a:p>
              <a:endParaRPr lang="zh-CN" altLang="en-US"/>
            </a:p>
          </p:txBody>
        </p:sp>
        <p:sp>
          <p:nvSpPr>
            <p:cNvPr id="168456" name="Line 140"/>
            <p:cNvSpPr/>
            <p:nvPr/>
          </p:nvSpPr>
          <p:spPr>
            <a:xfrm flipH="1">
              <a:off x="4637088" y="1844675"/>
              <a:ext cx="333375" cy="187325"/>
            </a:xfrm>
            <a:prstGeom prst="line">
              <a:avLst/>
            </a:prstGeom>
            <a:ln w="4763" cap="flat" cmpd="sng">
              <a:solidFill>
                <a:srgbClr val="000000"/>
              </a:solidFill>
              <a:prstDash val="solid"/>
              <a:headEnd type="none" w="med" len="med"/>
              <a:tailEnd type="none" w="med" len="med"/>
            </a:ln>
          </p:spPr>
        </p:sp>
        <p:sp>
          <p:nvSpPr>
            <p:cNvPr id="168457" name="Freeform 141"/>
            <p:cNvSpPr/>
            <p:nvPr/>
          </p:nvSpPr>
          <p:spPr>
            <a:xfrm>
              <a:off x="4524375" y="1998663"/>
              <a:ext cx="153988" cy="96837"/>
            </a:xfrm>
            <a:custGeom>
              <a:avLst/>
              <a:gdLst>
                <a:gd name="txL" fmla="*/ 0 w 97"/>
                <a:gd name="txT" fmla="*/ 0 h 121"/>
                <a:gd name="txR" fmla="*/ 97 w 97"/>
                <a:gd name="txB" fmla="*/ 121 h 121"/>
              </a:gdLst>
              <a:ahLst/>
              <a:cxnLst>
                <a:cxn ang="0">
                  <a:pos x="2147483647" y="2147483647"/>
                </a:cxn>
                <a:cxn ang="0">
                  <a:pos x="0" y="2147483647"/>
                </a:cxn>
                <a:cxn ang="0">
                  <a:pos x="2147483647" y="0"/>
                </a:cxn>
                <a:cxn ang="0">
                  <a:pos x="2147483647" y="2147483647"/>
                </a:cxn>
              </a:cxnLst>
              <a:rect l="txL" t="txT" r="txR" b="txB"/>
              <a:pathLst>
                <a:path w="97" h="121">
                  <a:moveTo>
                    <a:pt x="97" y="70"/>
                  </a:moveTo>
                  <a:lnTo>
                    <a:pt x="0" y="121"/>
                  </a:lnTo>
                  <a:lnTo>
                    <a:pt x="56" y="0"/>
                  </a:lnTo>
                  <a:lnTo>
                    <a:pt x="97" y="70"/>
                  </a:lnTo>
                  <a:close/>
                </a:path>
              </a:pathLst>
            </a:custGeom>
            <a:solidFill>
              <a:srgbClr val="000000">
                <a:alpha val="100000"/>
              </a:srgbClr>
            </a:solidFill>
            <a:ln w="9525">
              <a:noFill/>
            </a:ln>
          </p:spPr>
          <p:txBody>
            <a:bodyPr/>
            <a:lstStyle/>
            <a:p>
              <a:endParaRPr lang="zh-CN" altLang="en-US"/>
            </a:p>
          </p:txBody>
        </p:sp>
        <p:sp>
          <p:nvSpPr>
            <p:cNvPr id="168458" name="Line 142"/>
            <p:cNvSpPr/>
            <p:nvPr/>
          </p:nvSpPr>
          <p:spPr>
            <a:xfrm>
              <a:off x="4708525" y="2349500"/>
              <a:ext cx="527050" cy="180975"/>
            </a:xfrm>
            <a:prstGeom prst="line">
              <a:avLst/>
            </a:prstGeom>
            <a:ln w="4763" cap="flat" cmpd="sng">
              <a:solidFill>
                <a:srgbClr val="000000"/>
              </a:solidFill>
              <a:prstDash val="solid"/>
              <a:headEnd type="none" w="med" len="med"/>
              <a:tailEnd type="none" w="med" len="med"/>
            </a:ln>
          </p:spPr>
        </p:sp>
        <p:sp>
          <p:nvSpPr>
            <p:cNvPr id="168459" name="Freeform 143"/>
            <p:cNvSpPr/>
            <p:nvPr/>
          </p:nvSpPr>
          <p:spPr>
            <a:xfrm>
              <a:off x="5200650" y="2495550"/>
              <a:ext cx="161925" cy="80962"/>
            </a:xfrm>
            <a:custGeom>
              <a:avLst/>
              <a:gdLst>
                <a:gd name="txL" fmla="*/ 0 w 102"/>
                <a:gd name="txT" fmla="*/ 0 h 102"/>
                <a:gd name="txR" fmla="*/ 102 w 102"/>
                <a:gd name="txB" fmla="*/ 102 h 102"/>
              </a:gdLst>
              <a:ahLst/>
              <a:cxnLst>
                <a:cxn ang="0">
                  <a:pos x="2147483647" y="0"/>
                </a:cxn>
                <a:cxn ang="0">
                  <a:pos x="2147483647" y="2147483647"/>
                </a:cxn>
                <a:cxn ang="0">
                  <a:pos x="0" y="2147483647"/>
                </a:cxn>
                <a:cxn ang="0">
                  <a:pos x="2147483647" y="0"/>
                </a:cxn>
              </a:cxnLst>
              <a:rect l="txL" t="txT" r="txR" b="txB"/>
              <a:pathLst>
                <a:path w="102" h="102">
                  <a:moveTo>
                    <a:pt x="29" y="0"/>
                  </a:moveTo>
                  <a:lnTo>
                    <a:pt x="102" y="102"/>
                  </a:lnTo>
                  <a:lnTo>
                    <a:pt x="0" y="82"/>
                  </a:lnTo>
                  <a:lnTo>
                    <a:pt x="29" y="0"/>
                  </a:lnTo>
                  <a:close/>
                </a:path>
              </a:pathLst>
            </a:custGeom>
            <a:solidFill>
              <a:srgbClr val="000000">
                <a:alpha val="100000"/>
              </a:srgbClr>
            </a:solidFill>
            <a:ln w="9525">
              <a:noFill/>
            </a:ln>
          </p:spPr>
          <p:txBody>
            <a:bodyPr/>
            <a:lstStyle/>
            <a:p>
              <a:endParaRPr lang="zh-CN" altLang="en-US"/>
            </a:p>
          </p:txBody>
        </p:sp>
        <p:sp>
          <p:nvSpPr>
            <p:cNvPr id="168460" name="Line 144"/>
            <p:cNvSpPr/>
            <p:nvPr/>
          </p:nvSpPr>
          <p:spPr>
            <a:xfrm flipH="1">
              <a:off x="6816725" y="1843088"/>
              <a:ext cx="217488" cy="173037"/>
            </a:xfrm>
            <a:prstGeom prst="line">
              <a:avLst/>
            </a:prstGeom>
            <a:ln w="4763" cap="flat" cmpd="sng">
              <a:solidFill>
                <a:srgbClr val="000000"/>
              </a:solidFill>
              <a:prstDash val="solid"/>
              <a:headEnd type="none" w="med" len="med"/>
              <a:tailEnd type="none" w="med" len="med"/>
            </a:ln>
          </p:spPr>
        </p:sp>
        <p:sp>
          <p:nvSpPr>
            <p:cNvPr id="168461" name="Freeform 145"/>
            <p:cNvSpPr/>
            <p:nvPr/>
          </p:nvSpPr>
          <p:spPr>
            <a:xfrm>
              <a:off x="6723063" y="1985963"/>
              <a:ext cx="142875" cy="106362"/>
            </a:xfrm>
            <a:custGeom>
              <a:avLst/>
              <a:gdLst>
                <a:gd name="txL" fmla="*/ 0 w 90"/>
                <a:gd name="txT" fmla="*/ 0 h 134"/>
                <a:gd name="txR" fmla="*/ 90 w 90"/>
                <a:gd name="txB" fmla="*/ 134 h 134"/>
              </a:gdLst>
              <a:ahLst/>
              <a:cxnLst>
                <a:cxn ang="0">
                  <a:pos x="2147483647" y="2147483647"/>
                </a:cxn>
                <a:cxn ang="0">
                  <a:pos x="0" y="2147483647"/>
                </a:cxn>
                <a:cxn ang="0">
                  <a:pos x="2147483647" y="0"/>
                </a:cxn>
                <a:cxn ang="0">
                  <a:pos x="2147483647" y="2147483647"/>
                </a:cxn>
              </a:cxnLst>
              <a:rect l="txL" t="txT" r="txR" b="txB"/>
              <a:pathLst>
                <a:path w="90" h="134">
                  <a:moveTo>
                    <a:pt x="90" y="60"/>
                  </a:moveTo>
                  <a:lnTo>
                    <a:pt x="0" y="134"/>
                  </a:lnTo>
                  <a:lnTo>
                    <a:pt x="39" y="0"/>
                  </a:lnTo>
                  <a:lnTo>
                    <a:pt x="90" y="60"/>
                  </a:lnTo>
                  <a:close/>
                </a:path>
              </a:pathLst>
            </a:custGeom>
            <a:solidFill>
              <a:srgbClr val="000000">
                <a:alpha val="100000"/>
              </a:srgbClr>
            </a:solidFill>
            <a:ln w="9525">
              <a:noFill/>
            </a:ln>
          </p:spPr>
          <p:txBody>
            <a:bodyPr/>
            <a:lstStyle/>
            <a:p>
              <a:endParaRPr lang="zh-CN" altLang="en-US"/>
            </a:p>
          </p:txBody>
        </p:sp>
        <p:sp>
          <p:nvSpPr>
            <p:cNvPr id="168462" name="Line 146"/>
            <p:cNvSpPr/>
            <p:nvPr/>
          </p:nvSpPr>
          <p:spPr>
            <a:xfrm>
              <a:off x="7410450" y="1843088"/>
              <a:ext cx="374650" cy="190500"/>
            </a:xfrm>
            <a:prstGeom prst="line">
              <a:avLst/>
            </a:prstGeom>
            <a:ln w="4763" cap="flat" cmpd="sng">
              <a:solidFill>
                <a:srgbClr val="000000"/>
              </a:solidFill>
              <a:prstDash val="solid"/>
              <a:headEnd type="none" w="med" len="med"/>
              <a:tailEnd type="none" w="med" len="med"/>
            </a:ln>
          </p:spPr>
        </p:sp>
        <p:sp>
          <p:nvSpPr>
            <p:cNvPr id="168463" name="Freeform 147"/>
            <p:cNvSpPr/>
            <p:nvPr/>
          </p:nvSpPr>
          <p:spPr>
            <a:xfrm>
              <a:off x="7743825" y="1998663"/>
              <a:ext cx="155575" cy="93662"/>
            </a:xfrm>
            <a:custGeom>
              <a:avLst/>
              <a:gdLst>
                <a:gd name="txL" fmla="*/ 0 w 98"/>
                <a:gd name="txT" fmla="*/ 0 h 118"/>
                <a:gd name="txR" fmla="*/ 98 w 98"/>
                <a:gd name="txB" fmla="*/ 118 h 118"/>
              </a:gdLst>
              <a:ahLst/>
              <a:cxnLst>
                <a:cxn ang="0">
                  <a:pos x="2147483647" y="0"/>
                </a:cxn>
                <a:cxn ang="0">
                  <a:pos x="2147483647" y="2147483647"/>
                </a:cxn>
                <a:cxn ang="0">
                  <a:pos x="0" y="2147483647"/>
                </a:cxn>
                <a:cxn ang="0">
                  <a:pos x="2147483647" y="0"/>
                </a:cxn>
              </a:cxnLst>
              <a:rect l="txL" t="txT" r="txR" b="txB"/>
              <a:pathLst>
                <a:path w="98" h="118">
                  <a:moveTo>
                    <a:pt x="39" y="0"/>
                  </a:moveTo>
                  <a:lnTo>
                    <a:pt x="98" y="118"/>
                  </a:lnTo>
                  <a:lnTo>
                    <a:pt x="0" y="73"/>
                  </a:lnTo>
                  <a:lnTo>
                    <a:pt x="39" y="0"/>
                  </a:lnTo>
                  <a:close/>
                </a:path>
              </a:pathLst>
            </a:custGeom>
            <a:solidFill>
              <a:srgbClr val="000000">
                <a:alpha val="100000"/>
              </a:srgbClr>
            </a:solidFill>
            <a:ln w="9525">
              <a:noFill/>
            </a:ln>
          </p:spPr>
          <p:txBody>
            <a:bodyPr/>
            <a:lstStyle/>
            <a:p>
              <a:endParaRPr lang="zh-CN" altLang="en-US"/>
            </a:p>
          </p:txBody>
        </p:sp>
        <p:sp>
          <p:nvSpPr>
            <p:cNvPr id="168464" name="Freeform 148"/>
            <p:cNvSpPr>
              <a:spLocks noEditPoints="1"/>
            </p:cNvSpPr>
            <p:nvPr/>
          </p:nvSpPr>
          <p:spPr>
            <a:xfrm>
              <a:off x="5357813" y="1573213"/>
              <a:ext cx="555625" cy="441325"/>
            </a:xfrm>
            <a:custGeom>
              <a:avLst/>
              <a:gdLst>
                <a:gd name="txL" fmla="*/ 0 w 350"/>
                <a:gd name="txT" fmla="*/ 0 h 557"/>
                <a:gd name="txR" fmla="*/ 350 w 350"/>
                <a:gd name="txB" fmla="*/ 557 h 557"/>
              </a:gdLst>
              <a:ahLst/>
              <a:cxnLst>
                <a:cxn ang="0">
                  <a:pos x="2147483647" y="1492229958"/>
                </a:cxn>
                <a:cxn ang="0">
                  <a:pos x="2147483647" y="1492229958"/>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350" h="557">
                  <a:moveTo>
                    <a:pt x="350" y="3"/>
                  </a:moveTo>
                  <a:lnTo>
                    <a:pt x="350" y="3"/>
                  </a:lnTo>
                  <a:lnTo>
                    <a:pt x="349" y="5"/>
                  </a:lnTo>
                  <a:lnTo>
                    <a:pt x="348" y="5"/>
                  </a:lnTo>
                  <a:lnTo>
                    <a:pt x="347" y="3"/>
                  </a:lnTo>
                  <a:lnTo>
                    <a:pt x="348" y="2"/>
                  </a:lnTo>
                  <a:lnTo>
                    <a:pt x="349" y="0"/>
                  </a:lnTo>
                  <a:lnTo>
                    <a:pt x="350" y="2"/>
                  </a:lnTo>
                  <a:lnTo>
                    <a:pt x="350" y="3"/>
                  </a:lnTo>
                  <a:close/>
                  <a:moveTo>
                    <a:pt x="347" y="38"/>
                  </a:moveTo>
                  <a:lnTo>
                    <a:pt x="347" y="38"/>
                  </a:lnTo>
                  <a:lnTo>
                    <a:pt x="345" y="40"/>
                  </a:lnTo>
                  <a:lnTo>
                    <a:pt x="344" y="40"/>
                  </a:lnTo>
                  <a:lnTo>
                    <a:pt x="343" y="40"/>
                  </a:lnTo>
                  <a:lnTo>
                    <a:pt x="343" y="38"/>
                  </a:lnTo>
                  <a:lnTo>
                    <a:pt x="344" y="37"/>
                  </a:lnTo>
                  <a:lnTo>
                    <a:pt x="345" y="37"/>
                  </a:lnTo>
                  <a:lnTo>
                    <a:pt x="347" y="37"/>
                  </a:lnTo>
                  <a:lnTo>
                    <a:pt x="347" y="38"/>
                  </a:lnTo>
                  <a:close/>
                  <a:moveTo>
                    <a:pt x="342" y="73"/>
                  </a:moveTo>
                  <a:lnTo>
                    <a:pt x="342" y="73"/>
                  </a:lnTo>
                  <a:lnTo>
                    <a:pt x="341" y="75"/>
                  </a:lnTo>
                  <a:lnTo>
                    <a:pt x="340" y="75"/>
                  </a:lnTo>
                  <a:lnTo>
                    <a:pt x="339" y="73"/>
                  </a:lnTo>
                  <a:lnTo>
                    <a:pt x="340" y="72"/>
                  </a:lnTo>
                  <a:lnTo>
                    <a:pt x="341" y="72"/>
                  </a:lnTo>
                  <a:lnTo>
                    <a:pt x="342" y="72"/>
                  </a:lnTo>
                  <a:lnTo>
                    <a:pt x="342" y="73"/>
                  </a:lnTo>
                  <a:close/>
                  <a:moveTo>
                    <a:pt x="338" y="108"/>
                  </a:moveTo>
                  <a:lnTo>
                    <a:pt x="338" y="108"/>
                  </a:lnTo>
                  <a:lnTo>
                    <a:pt x="337" y="110"/>
                  </a:lnTo>
                  <a:lnTo>
                    <a:pt x="336" y="110"/>
                  </a:lnTo>
                  <a:lnTo>
                    <a:pt x="335" y="110"/>
                  </a:lnTo>
                  <a:lnTo>
                    <a:pt x="335" y="108"/>
                  </a:lnTo>
                  <a:lnTo>
                    <a:pt x="336" y="107"/>
                  </a:lnTo>
                  <a:lnTo>
                    <a:pt x="337" y="107"/>
                  </a:lnTo>
                  <a:lnTo>
                    <a:pt x="338" y="107"/>
                  </a:lnTo>
                  <a:lnTo>
                    <a:pt x="338" y="108"/>
                  </a:lnTo>
                  <a:close/>
                  <a:moveTo>
                    <a:pt x="333" y="143"/>
                  </a:moveTo>
                  <a:lnTo>
                    <a:pt x="333" y="143"/>
                  </a:lnTo>
                  <a:lnTo>
                    <a:pt x="333" y="145"/>
                  </a:lnTo>
                  <a:lnTo>
                    <a:pt x="332" y="145"/>
                  </a:lnTo>
                  <a:lnTo>
                    <a:pt x="331" y="145"/>
                  </a:lnTo>
                  <a:lnTo>
                    <a:pt x="331" y="143"/>
                  </a:lnTo>
                  <a:lnTo>
                    <a:pt x="331" y="142"/>
                  </a:lnTo>
                  <a:lnTo>
                    <a:pt x="332" y="142"/>
                  </a:lnTo>
                  <a:lnTo>
                    <a:pt x="333" y="142"/>
                  </a:lnTo>
                  <a:lnTo>
                    <a:pt x="333" y="143"/>
                  </a:lnTo>
                  <a:close/>
                  <a:moveTo>
                    <a:pt x="327" y="178"/>
                  </a:moveTo>
                  <a:lnTo>
                    <a:pt x="327" y="178"/>
                  </a:lnTo>
                  <a:lnTo>
                    <a:pt x="327" y="180"/>
                  </a:lnTo>
                  <a:lnTo>
                    <a:pt x="326" y="180"/>
                  </a:lnTo>
                  <a:lnTo>
                    <a:pt x="325" y="180"/>
                  </a:lnTo>
                  <a:lnTo>
                    <a:pt x="325" y="178"/>
                  </a:lnTo>
                  <a:lnTo>
                    <a:pt x="325" y="177"/>
                  </a:lnTo>
                  <a:lnTo>
                    <a:pt x="326" y="177"/>
                  </a:lnTo>
                  <a:lnTo>
                    <a:pt x="327" y="177"/>
                  </a:lnTo>
                  <a:lnTo>
                    <a:pt x="327" y="178"/>
                  </a:lnTo>
                  <a:close/>
                  <a:moveTo>
                    <a:pt x="322" y="213"/>
                  </a:moveTo>
                  <a:lnTo>
                    <a:pt x="322" y="213"/>
                  </a:lnTo>
                  <a:lnTo>
                    <a:pt x="321" y="215"/>
                  </a:lnTo>
                  <a:lnTo>
                    <a:pt x="320" y="215"/>
                  </a:lnTo>
                  <a:lnTo>
                    <a:pt x="320" y="213"/>
                  </a:lnTo>
                  <a:lnTo>
                    <a:pt x="319" y="212"/>
                  </a:lnTo>
                  <a:lnTo>
                    <a:pt x="320" y="210"/>
                  </a:lnTo>
                  <a:lnTo>
                    <a:pt x="321" y="210"/>
                  </a:lnTo>
                  <a:lnTo>
                    <a:pt x="322" y="212"/>
                  </a:lnTo>
                  <a:lnTo>
                    <a:pt x="322" y="213"/>
                  </a:lnTo>
                  <a:close/>
                  <a:moveTo>
                    <a:pt x="316" y="248"/>
                  </a:moveTo>
                  <a:lnTo>
                    <a:pt x="316" y="248"/>
                  </a:lnTo>
                  <a:lnTo>
                    <a:pt x="316" y="250"/>
                  </a:lnTo>
                  <a:lnTo>
                    <a:pt x="315" y="250"/>
                  </a:lnTo>
                  <a:lnTo>
                    <a:pt x="314" y="248"/>
                  </a:lnTo>
                  <a:lnTo>
                    <a:pt x="314" y="247"/>
                  </a:lnTo>
                  <a:lnTo>
                    <a:pt x="314" y="245"/>
                  </a:lnTo>
                  <a:lnTo>
                    <a:pt x="315" y="245"/>
                  </a:lnTo>
                  <a:lnTo>
                    <a:pt x="316" y="247"/>
                  </a:lnTo>
                  <a:lnTo>
                    <a:pt x="316" y="248"/>
                  </a:lnTo>
                  <a:close/>
                  <a:moveTo>
                    <a:pt x="309" y="282"/>
                  </a:moveTo>
                  <a:lnTo>
                    <a:pt x="309" y="282"/>
                  </a:lnTo>
                  <a:lnTo>
                    <a:pt x="309" y="283"/>
                  </a:lnTo>
                  <a:lnTo>
                    <a:pt x="308" y="283"/>
                  </a:lnTo>
                  <a:lnTo>
                    <a:pt x="307" y="283"/>
                  </a:lnTo>
                  <a:lnTo>
                    <a:pt x="307" y="282"/>
                  </a:lnTo>
                  <a:lnTo>
                    <a:pt x="307" y="280"/>
                  </a:lnTo>
                  <a:lnTo>
                    <a:pt x="308" y="280"/>
                  </a:lnTo>
                  <a:lnTo>
                    <a:pt x="309" y="280"/>
                  </a:lnTo>
                  <a:lnTo>
                    <a:pt x="309" y="282"/>
                  </a:lnTo>
                  <a:close/>
                  <a:moveTo>
                    <a:pt x="303" y="317"/>
                  </a:moveTo>
                  <a:lnTo>
                    <a:pt x="303" y="317"/>
                  </a:lnTo>
                  <a:lnTo>
                    <a:pt x="302" y="318"/>
                  </a:lnTo>
                  <a:lnTo>
                    <a:pt x="301" y="318"/>
                  </a:lnTo>
                  <a:lnTo>
                    <a:pt x="300" y="317"/>
                  </a:lnTo>
                  <a:lnTo>
                    <a:pt x="300" y="315"/>
                  </a:lnTo>
                  <a:lnTo>
                    <a:pt x="301" y="314"/>
                  </a:lnTo>
                  <a:lnTo>
                    <a:pt x="302" y="314"/>
                  </a:lnTo>
                  <a:lnTo>
                    <a:pt x="303" y="315"/>
                  </a:lnTo>
                  <a:lnTo>
                    <a:pt x="303" y="317"/>
                  </a:lnTo>
                  <a:close/>
                  <a:moveTo>
                    <a:pt x="296" y="351"/>
                  </a:moveTo>
                  <a:lnTo>
                    <a:pt x="296" y="351"/>
                  </a:lnTo>
                  <a:lnTo>
                    <a:pt x="295" y="351"/>
                  </a:lnTo>
                  <a:lnTo>
                    <a:pt x="294" y="351"/>
                  </a:lnTo>
                  <a:lnTo>
                    <a:pt x="294" y="350"/>
                  </a:lnTo>
                  <a:lnTo>
                    <a:pt x="294" y="349"/>
                  </a:lnTo>
                  <a:lnTo>
                    <a:pt x="295" y="349"/>
                  </a:lnTo>
                  <a:lnTo>
                    <a:pt x="296" y="349"/>
                  </a:lnTo>
                  <a:lnTo>
                    <a:pt x="296" y="351"/>
                  </a:lnTo>
                  <a:close/>
                  <a:moveTo>
                    <a:pt x="288" y="385"/>
                  </a:moveTo>
                  <a:lnTo>
                    <a:pt x="288" y="385"/>
                  </a:lnTo>
                  <a:lnTo>
                    <a:pt x="287" y="386"/>
                  </a:lnTo>
                  <a:lnTo>
                    <a:pt x="286" y="386"/>
                  </a:lnTo>
                  <a:lnTo>
                    <a:pt x="286" y="385"/>
                  </a:lnTo>
                  <a:lnTo>
                    <a:pt x="286" y="384"/>
                  </a:lnTo>
                  <a:lnTo>
                    <a:pt x="286" y="382"/>
                  </a:lnTo>
                  <a:lnTo>
                    <a:pt x="287" y="382"/>
                  </a:lnTo>
                  <a:lnTo>
                    <a:pt x="288" y="384"/>
                  </a:lnTo>
                  <a:lnTo>
                    <a:pt x="288" y="385"/>
                  </a:lnTo>
                  <a:close/>
                  <a:moveTo>
                    <a:pt x="281" y="418"/>
                  </a:moveTo>
                  <a:lnTo>
                    <a:pt x="281" y="418"/>
                  </a:lnTo>
                  <a:lnTo>
                    <a:pt x="280" y="420"/>
                  </a:lnTo>
                  <a:lnTo>
                    <a:pt x="279" y="420"/>
                  </a:lnTo>
                  <a:lnTo>
                    <a:pt x="278" y="418"/>
                  </a:lnTo>
                  <a:lnTo>
                    <a:pt x="278" y="417"/>
                  </a:lnTo>
                  <a:lnTo>
                    <a:pt x="279" y="416"/>
                  </a:lnTo>
                  <a:lnTo>
                    <a:pt x="280" y="416"/>
                  </a:lnTo>
                  <a:lnTo>
                    <a:pt x="280" y="417"/>
                  </a:lnTo>
                  <a:lnTo>
                    <a:pt x="281" y="418"/>
                  </a:lnTo>
                  <a:close/>
                  <a:moveTo>
                    <a:pt x="272" y="452"/>
                  </a:moveTo>
                  <a:lnTo>
                    <a:pt x="272" y="452"/>
                  </a:lnTo>
                  <a:lnTo>
                    <a:pt x="271" y="453"/>
                  </a:lnTo>
                  <a:lnTo>
                    <a:pt x="270" y="453"/>
                  </a:lnTo>
                  <a:lnTo>
                    <a:pt x="269" y="452"/>
                  </a:lnTo>
                  <a:lnTo>
                    <a:pt x="269" y="451"/>
                  </a:lnTo>
                  <a:lnTo>
                    <a:pt x="270" y="449"/>
                  </a:lnTo>
                  <a:lnTo>
                    <a:pt x="271" y="449"/>
                  </a:lnTo>
                  <a:lnTo>
                    <a:pt x="272" y="451"/>
                  </a:lnTo>
                  <a:lnTo>
                    <a:pt x="272" y="452"/>
                  </a:lnTo>
                  <a:close/>
                  <a:moveTo>
                    <a:pt x="262" y="486"/>
                  </a:moveTo>
                  <a:lnTo>
                    <a:pt x="262" y="486"/>
                  </a:lnTo>
                  <a:lnTo>
                    <a:pt x="261" y="486"/>
                  </a:lnTo>
                  <a:lnTo>
                    <a:pt x="260" y="486"/>
                  </a:lnTo>
                  <a:lnTo>
                    <a:pt x="259" y="484"/>
                  </a:lnTo>
                  <a:lnTo>
                    <a:pt x="259" y="483"/>
                  </a:lnTo>
                  <a:lnTo>
                    <a:pt x="260" y="481"/>
                  </a:lnTo>
                  <a:lnTo>
                    <a:pt x="261" y="481"/>
                  </a:lnTo>
                  <a:lnTo>
                    <a:pt x="261" y="483"/>
                  </a:lnTo>
                  <a:lnTo>
                    <a:pt x="262" y="483"/>
                  </a:lnTo>
                  <a:lnTo>
                    <a:pt x="262" y="486"/>
                  </a:lnTo>
                  <a:close/>
                  <a:moveTo>
                    <a:pt x="247" y="515"/>
                  </a:moveTo>
                  <a:lnTo>
                    <a:pt x="247" y="515"/>
                  </a:lnTo>
                  <a:lnTo>
                    <a:pt x="246" y="516"/>
                  </a:lnTo>
                  <a:lnTo>
                    <a:pt x="245" y="515"/>
                  </a:lnTo>
                  <a:lnTo>
                    <a:pt x="245" y="513"/>
                  </a:lnTo>
                  <a:lnTo>
                    <a:pt x="245" y="512"/>
                  </a:lnTo>
                  <a:lnTo>
                    <a:pt x="246" y="512"/>
                  </a:lnTo>
                  <a:lnTo>
                    <a:pt x="247" y="512"/>
                  </a:lnTo>
                  <a:lnTo>
                    <a:pt x="247" y="513"/>
                  </a:lnTo>
                  <a:lnTo>
                    <a:pt x="247" y="515"/>
                  </a:lnTo>
                  <a:close/>
                  <a:moveTo>
                    <a:pt x="228" y="539"/>
                  </a:moveTo>
                  <a:lnTo>
                    <a:pt x="228" y="539"/>
                  </a:lnTo>
                  <a:lnTo>
                    <a:pt x="227" y="539"/>
                  </a:lnTo>
                  <a:lnTo>
                    <a:pt x="226" y="538"/>
                  </a:lnTo>
                  <a:lnTo>
                    <a:pt x="227" y="536"/>
                  </a:lnTo>
                  <a:lnTo>
                    <a:pt x="228" y="536"/>
                  </a:lnTo>
                  <a:lnTo>
                    <a:pt x="229" y="536"/>
                  </a:lnTo>
                  <a:lnTo>
                    <a:pt x="229" y="538"/>
                  </a:lnTo>
                  <a:lnTo>
                    <a:pt x="228" y="539"/>
                  </a:lnTo>
                  <a:close/>
                  <a:moveTo>
                    <a:pt x="205" y="555"/>
                  </a:moveTo>
                  <a:lnTo>
                    <a:pt x="205" y="555"/>
                  </a:lnTo>
                  <a:lnTo>
                    <a:pt x="204" y="554"/>
                  </a:lnTo>
                  <a:lnTo>
                    <a:pt x="203" y="553"/>
                  </a:lnTo>
                  <a:lnTo>
                    <a:pt x="204" y="553"/>
                  </a:lnTo>
                  <a:lnTo>
                    <a:pt x="205" y="551"/>
                  </a:lnTo>
                  <a:lnTo>
                    <a:pt x="206" y="551"/>
                  </a:lnTo>
                  <a:lnTo>
                    <a:pt x="206" y="553"/>
                  </a:lnTo>
                  <a:lnTo>
                    <a:pt x="206" y="554"/>
                  </a:lnTo>
                  <a:lnTo>
                    <a:pt x="205" y="555"/>
                  </a:lnTo>
                  <a:close/>
                  <a:moveTo>
                    <a:pt x="179" y="557"/>
                  </a:moveTo>
                  <a:lnTo>
                    <a:pt x="179" y="557"/>
                  </a:lnTo>
                  <a:lnTo>
                    <a:pt x="178" y="555"/>
                  </a:lnTo>
                  <a:lnTo>
                    <a:pt x="177" y="554"/>
                  </a:lnTo>
                  <a:lnTo>
                    <a:pt x="178" y="553"/>
                  </a:lnTo>
                  <a:lnTo>
                    <a:pt x="179" y="553"/>
                  </a:lnTo>
                  <a:lnTo>
                    <a:pt x="180" y="554"/>
                  </a:lnTo>
                  <a:lnTo>
                    <a:pt x="180" y="555"/>
                  </a:lnTo>
                  <a:lnTo>
                    <a:pt x="180" y="557"/>
                  </a:lnTo>
                  <a:lnTo>
                    <a:pt x="179" y="557"/>
                  </a:lnTo>
                  <a:close/>
                  <a:moveTo>
                    <a:pt x="154" y="548"/>
                  </a:moveTo>
                  <a:lnTo>
                    <a:pt x="154" y="548"/>
                  </a:lnTo>
                  <a:lnTo>
                    <a:pt x="153" y="547"/>
                  </a:lnTo>
                  <a:lnTo>
                    <a:pt x="153" y="545"/>
                  </a:lnTo>
                  <a:lnTo>
                    <a:pt x="154" y="544"/>
                  </a:lnTo>
                  <a:lnTo>
                    <a:pt x="155" y="544"/>
                  </a:lnTo>
                  <a:lnTo>
                    <a:pt x="155" y="545"/>
                  </a:lnTo>
                  <a:lnTo>
                    <a:pt x="155" y="547"/>
                  </a:lnTo>
                  <a:lnTo>
                    <a:pt x="155" y="548"/>
                  </a:lnTo>
                  <a:lnTo>
                    <a:pt x="154" y="548"/>
                  </a:lnTo>
                  <a:close/>
                  <a:moveTo>
                    <a:pt x="130" y="532"/>
                  </a:moveTo>
                  <a:lnTo>
                    <a:pt x="130" y="532"/>
                  </a:lnTo>
                  <a:lnTo>
                    <a:pt x="129" y="531"/>
                  </a:lnTo>
                  <a:lnTo>
                    <a:pt x="129" y="529"/>
                  </a:lnTo>
                  <a:lnTo>
                    <a:pt x="130" y="528"/>
                  </a:lnTo>
                  <a:lnTo>
                    <a:pt x="132" y="528"/>
                  </a:lnTo>
                  <a:lnTo>
                    <a:pt x="133" y="529"/>
                  </a:lnTo>
                  <a:lnTo>
                    <a:pt x="133" y="531"/>
                  </a:lnTo>
                  <a:lnTo>
                    <a:pt x="132" y="532"/>
                  </a:lnTo>
                  <a:lnTo>
                    <a:pt x="130" y="532"/>
                  </a:lnTo>
                  <a:close/>
                  <a:moveTo>
                    <a:pt x="108" y="512"/>
                  </a:moveTo>
                  <a:lnTo>
                    <a:pt x="108" y="512"/>
                  </a:lnTo>
                  <a:lnTo>
                    <a:pt x="108" y="510"/>
                  </a:lnTo>
                  <a:lnTo>
                    <a:pt x="108" y="509"/>
                  </a:lnTo>
                  <a:lnTo>
                    <a:pt x="109" y="509"/>
                  </a:lnTo>
                  <a:lnTo>
                    <a:pt x="110" y="509"/>
                  </a:lnTo>
                  <a:lnTo>
                    <a:pt x="110" y="510"/>
                  </a:lnTo>
                  <a:lnTo>
                    <a:pt x="110" y="512"/>
                  </a:lnTo>
                  <a:lnTo>
                    <a:pt x="109" y="512"/>
                  </a:lnTo>
                  <a:lnTo>
                    <a:pt x="108" y="512"/>
                  </a:lnTo>
                  <a:close/>
                  <a:moveTo>
                    <a:pt x="88" y="490"/>
                  </a:moveTo>
                  <a:lnTo>
                    <a:pt x="88" y="490"/>
                  </a:lnTo>
                  <a:lnTo>
                    <a:pt x="88" y="488"/>
                  </a:lnTo>
                  <a:lnTo>
                    <a:pt x="88" y="487"/>
                  </a:lnTo>
                  <a:lnTo>
                    <a:pt x="89" y="486"/>
                  </a:lnTo>
                  <a:lnTo>
                    <a:pt x="90" y="487"/>
                  </a:lnTo>
                  <a:lnTo>
                    <a:pt x="91" y="487"/>
                  </a:lnTo>
                  <a:lnTo>
                    <a:pt x="90" y="490"/>
                  </a:lnTo>
                  <a:lnTo>
                    <a:pt x="89" y="490"/>
                  </a:lnTo>
                  <a:lnTo>
                    <a:pt x="88" y="490"/>
                  </a:lnTo>
                  <a:close/>
                  <a:moveTo>
                    <a:pt x="69" y="465"/>
                  </a:moveTo>
                  <a:lnTo>
                    <a:pt x="69" y="465"/>
                  </a:lnTo>
                  <a:lnTo>
                    <a:pt x="69" y="464"/>
                  </a:lnTo>
                  <a:lnTo>
                    <a:pt x="69" y="462"/>
                  </a:lnTo>
                  <a:lnTo>
                    <a:pt x="70" y="462"/>
                  </a:lnTo>
                  <a:lnTo>
                    <a:pt x="71" y="462"/>
                  </a:lnTo>
                  <a:lnTo>
                    <a:pt x="72" y="464"/>
                  </a:lnTo>
                  <a:lnTo>
                    <a:pt x="71" y="465"/>
                  </a:lnTo>
                  <a:lnTo>
                    <a:pt x="70" y="465"/>
                  </a:lnTo>
                  <a:lnTo>
                    <a:pt x="69" y="465"/>
                  </a:lnTo>
                  <a:close/>
                  <a:moveTo>
                    <a:pt x="51" y="440"/>
                  </a:moveTo>
                  <a:lnTo>
                    <a:pt x="51" y="440"/>
                  </a:lnTo>
                  <a:lnTo>
                    <a:pt x="51" y="439"/>
                  </a:lnTo>
                  <a:lnTo>
                    <a:pt x="51" y="437"/>
                  </a:lnTo>
                  <a:lnTo>
                    <a:pt x="52" y="436"/>
                  </a:lnTo>
                  <a:lnTo>
                    <a:pt x="53" y="437"/>
                  </a:lnTo>
                  <a:lnTo>
                    <a:pt x="53" y="439"/>
                  </a:lnTo>
                  <a:lnTo>
                    <a:pt x="53" y="440"/>
                  </a:lnTo>
                  <a:lnTo>
                    <a:pt x="52" y="440"/>
                  </a:lnTo>
                  <a:lnTo>
                    <a:pt x="51" y="440"/>
                  </a:lnTo>
                  <a:close/>
                  <a:moveTo>
                    <a:pt x="34" y="414"/>
                  </a:moveTo>
                  <a:lnTo>
                    <a:pt x="34" y="414"/>
                  </a:lnTo>
                  <a:lnTo>
                    <a:pt x="33" y="413"/>
                  </a:lnTo>
                  <a:lnTo>
                    <a:pt x="34" y="411"/>
                  </a:lnTo>
                  <a:lnTo>
                    <a:pt x="35" y="410"/>
                  </a:lnTo>
                  <a:lnTo>
                    <a:pt x="36" y="411"/>
                  </a:lnTo>
                  <a:lnTo>
                    <a:pt x="36" y="413"/>
                  </a:lnTo>
                  <a:lnTo>
                    <a:pt x="36" y="414"/>
                  </a:lnTo>
                  <a:lnTo>
                    <a:pt x="35" y="414"/>
                  </a:lnTo>
                  <a:lnTo>
                    <a:pt x="34" y="414"/>
                  </a:lnTo>
                  <a:close/>
                  <a:moveTo>
                    <a:pt x="17" y="386"/>
                  </a:moveTo>
                  <a:lnTo>
                    <a:pt x="17" y="386"/>
                  </a:lnTo>
                  <a:lnTo>
                    <a:pt x="16" y="385"/>
                  </a:lnTo>
                  <a:lnTo>
                    <a:pt x="17" y="384"/>
                  </a:lnTo>
                  <a:lnTo>
                    <a:pt x="18" y="384"/>
                  </a:lnTo>
                  <a:lnTo>
                    <a:pt x="19" y="384"/>
                  </a:lnTo>
                  <a:lnTo>
                    <a:pt x="19" y="385"/>
                  </a:lnTo>
                  <a:lnTo>
                    <a:pt x="19" y="386"/>
                  </a:lnTo>
                  <a:lnTo>
                    <a:pt x="18" y="388"/>
                  </a:lnTo>
                  <a:lnTo>
                    <a:pt x="17" y="386"/>
                  </a:lnTo>
                  <a:close/>
                  <a:moveTo>
                    <a:pt x="0" y="359"/>
                  </a:moveTo>
                  <a:lnTo>
                    <a:pt x="0" y="359"/>
                  </a:lnTo>
                  <a:lnTo>
                    <a:pt x="0" y="357"/>
                  </a:lnTo>
                  <a:lnTo>
                    <a:pt x="1" y="356"/>
                  </a:lnTo>
                  <a:lnTo>
                    <a:pt x="2" y="356"/>
                  </a:lnTo>
                  <a:lnTo>
                    <a:pt x="2" y="357"/>
                  </a:lnTo>
                  <a:lnTo>
                    <a:pt x="3" y="359"/>
                  </a:lnTo>
                  <a:lnTo>
                    <a:pt x="2" y="359"/>
                  </a:lnTo>
                  <a:lnTo>
                    <a:pt x="1" y="360"/>
                  </a:lnTo>
                  <a:lnTo>
                    <a:pt x="0" y="359"/>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465" name="Freeform 149"/>
            <p:cNvSpPr/>
            <p:nvPr/>
          </p:nvSpPr>
          <p:spPr>
            <a:xfrm>
              <a:off x="5857875" y="1476375"/>
              <a:ext cx="103188" cy="111125"/>
            </a:xfrm>
            <a:custGeom>
              <a:avLst/>
              <a:gdLst>
                <a:gd name="txL" fmla="*/ 0 w 65"/>
                <a:gd name="txT" fmla="*/ 0 h 140"/>
                <a:gd name="txR" fmla="*/ 65 w 65"/>
                <a:gd name="txB" fmla="*/ 140 h 140"/>
              </a:gdLst>
              <a:ahLst/>
              <a:cxnLst>
                <a:cxn ang="0">
                  <a:pos x="2147483647" y="2147483647"/>
                </a:cxn>
                <a:cxn ang="0">
                  <a:pos x="2147483647" y="0"/>
                </a:cxn>
                <a:cxn ang="0">
                  <a:pos x="0" y="2147483647"/>
                </a:cxn>
                <a:cxn ang="0">
                  <a:pos x="2147483647" y="2147483647"/>
                </a:cxn>
              </a:cxnLst>
              <a:rect l="txL" t="txT" r="txR" b="txB"/>
              <a:pathLst>
                <a:path w="65" h="140">
                  <a:moveTo>
                    <a:pt x="65" y="140"/>
                  </a:moveTo>
                  <a:lnTo>
                    <a:pt x="41" y="0"/>
                  </a:lnTo>
                  <a:lnTo>
                    <a:pt x="0" y="133"/>
                  </a:lnTo>
                  <a:lnTo>
                    <a:pt x="65" y="140"/>
                  </a:lnTo>
                  <a:close/>
                </a:path>
              </a:pathLst>
            </a:custGeom>
            <a:solidFill>
              <a:srgbClr val="000000">
                <a:alpha val="100000"/>
              </a:srgbClr>
            </a:solidFill>
            <a:ln w="9525">
              <a:noFill/>
            </a:ln>
          </p:spPr>
          <p:txBody>
            <a:bodyPr/>
            <a:lstStyle/>
            <a:p>
              <a:endParaRPr lang="zh-CN" altLang="en-US"/>
            </a:p>
          </p:txBody>
        </p:sp>
        <p:sp>
          <p:nvSpPr>
            <p:cNvPr id="168466" name="Freeform 150"/>
            <p:cNvSpPr>
              <a:spLocks noEditPoints="1"/>
            </p:cNvSpPr>
            <p:nvPr/>
          </p:nvSpPr>
          <p:spPr>
            <a:xfrm>
              <a:off x="3794125" y="690563"/>
              <a:ext cx="1920875" cy="1933575"/>
            </a:xfrm>
            <a:custGeom>
              <a:avLst/>
              <a:gdLst>
                <a:gd name="txL" fmla="*/ 0 w 1210"/>
                <a:gd name="txT" fmla="*/ 0 h 2438"/>
                <a:gd name="txR" fmla="*/ 1210 w 1210"/>
                <a:gd name="txB" fmla="*/ 2438 h 243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210" h="2438">
                  <a:moveTo>
                    <a:pt x="341" y="2091"/>
                  </a:moveTo>
                  <a:lnTo>
                    <a:pt x="341" y="2091"/>
                  </a:lnTo>
                  <a:lnTo>
                    <a:pt x="340" y="2092"/>
                  </a:lnTo>
                  <a:lnTo>
                    <a:pt x="339" y="2092"/>
                  </a:lnTo>
                  <a:lnTo>
                    <a:pt x="338" y="2091"/>
                  </a:lnTo>
                  <a:lnTo>
                    <a:pt x="339" y="2089"/>
                  </a:lnTo>
                  <a:lnTo>
                    <a:pt x="340" y="2088"/>
                  </a:lnTo>
                  <a:lnTo>
                    <a:pt x="341" y="2089"/>
                  </a:lnTo>
                  <a:lnTo>
                    <a:pt x="341" y="2091"/>
                  </a:lnTo>
                  <a:close/>
                  <a:moveTo>
                    <a:pt x="324" y="2119"/>
                  </a:moveTo>
                  <a:lnTo>
                    <a:pt x="324" y="2119"/>
                  </a:lnTo>
                  <a:lnTo>
                    <a:pt x="323" y="2120"/>
                  </a:lnTo>
                  <a:lnTo>
                    <a:pt x="322" y="2119"/>
                  </a:lnTo>
                  <a:lnTo>
                    <a:pt x="322" y="2117"/>
                  </a:lnTo>
                  <a:lnTo>
                    <a:pt x="322" y="2116"/>
                  </a:lnTo>
                  <a:lnTo>
                    <a:pt x="323" y="2116"/>
                  </a:lnTo>
                  <a:lnTo>
                    <a:pt x="324" y="2116"/>
                  </a:lnTo>
                  <a:lnTo>
                    <a:pt x="326" y="2117"/>
                  </a:lnTo>
                  <a:lnTo>
                    <a:pt x="324" y="2119"/>
                  </a:lnTo>
                  <a:close/>
                  <a:moveTo>
                    <a:pt x="309" y="2146"/>
                  </a:moveTo>
                  <a:lnTo>
                    <a:pt x="309" y="2146"/>
                  </a:lnTo>
                  <a:lnTo>
                    <a:pt x="308" y="2148"/>
                  </a:lnTo>
                  <a:lnTo>
                    <a:pt x="306" y="2146"/>
                  </a:lnTo>
                  <a:lnTo>
                    <a:pt x="305" y="2145"/>
                  </a:lnTo>
                  <a:lnTo>
                    <a:pt x="306" y="2143"/>
                  </a:lnTo>
                  <a:lnTo>
                    <a:pt x="308" y="2143"/>
                  </a:lnTo>
                  <a:lnTo>
                    <a:pt x="309" y="2143"/>
                  </a:lnTo>
                  <a:lnTo>
                    <a:pt x="309" y="2145"/>
                  </a:lnTo>
                  <a:lnTo>
                    <a:pt x="309" y="2146"/>
                  </a:lnTo>
                  <a:close/>
                  <a:moveTo>
                    <a:pt x="292" y="2174"/>
                  </a:moveTo>
                  <a:lnTo>
                    <a:pt x="292" y="2174"/>
                  </a:lnTo>
                  <a:lnTo>
                    <a:pt x="291" y="2174"/>
                  </a:lnTo>
                  <a:lnTo>
                    <a:pt x="289" y="2174"/>
                  </a:lnTo>
                  <a:lnTo>
                    <a:pt x="289" y="2172"/>
                  </a:lnTo>
                  <a:lnTo>
                    <a:pt x="289" y="2171"/>
                  </a:lnTo>
                  <a:lnTo>
                    <a:pt x="291" y="2170"/>
                  </a:lnTo>
                  <a:lnTo>
                    <a:pt x="292" y="2171"/>
                  </a:lnTo>
                  <a:lnTo>
                    <a:pt x="292" y="2172"/>
                  </a:lnTo>
                  <a:lnTo>
                    <a:pt x="292" y="2174"/>
                  </a:lnTo>
                  <a:close/>
                  <a:moveTo>
                    <a:pt x="275" y="2200"/>
                  </a:moveTo>
                  <a:lnTo>
                    <a:pt x="275" y="2200"/>
                  </a:lnTo>
                  <a:lnTo>
                    <a:pt x="274" y="2202"/>
                  </a:lnTo>
                  <a:lnTo>
                    <a:pt x="273" y="2200"/>
                  </a:lnTo>
                  <a:lnTo>
                    <a:pt x="273" y="2199"/>
                  </a:lnTo>
                  <a:lnTo>
                    <a:pt x="273" y="2197"/>
                  </a:lnTo>
                  <a:lnTo>
                    <a:pt x="274" y="2197"/>
                  </a:lnTo>
                  <a:lnTo>
                    <a:pt x="275" y="2197"/>
                  </a:lnTo>
                  <a:lnTo>
                    <a:pt x="275" y="2199"/>
                  </a:lnTo>
                  <a:lnTo>
                    <a:pt x="275" y="2200"/>
                  </a:lnTo>
                  <a:close/>
                  <a:moveTo>
                    <a:pt x="258" y="2226"/>
                  </a:moveTo>
                  <a:lnTo>
                    <a:pt x="258" y="2226"/>
                  </a:lnTo>
                  <a:lnTo>
                    <a:pt x="257" y="2228"/>
                  </a:lnTo>
                  <a:lnTo>
                    <a:pt x="256" y="2226"/>
                  </a:lnTo>
                  <a:lnTo>
                    <a:pt x="255" y="2225"/>
                  </a:lnTo>
                  <a:lnTo>
                    <a:pt x="256" y="2225"/>
                  </a:lnTo>
                  <a:lnTo>
                    <a:pt x="257" y="2223"/>
                  </a:lnTo>
                  <a:lnTo>
                    <a:pt x="258" y="2225"/>
                  </a:lnTo>
                  <a:lnTo>
                    <a:pt x="258" y="2226"/>
                  </a:lnTo>
                  <a:close/>
                  <a:moveTo>
                    <a:pt x="240" y="2253"/>
                  </a:moveTo>
                  <a:lnTo>
                    <a:pt x="240" y="2253"/>
                  </a:lnTo>
                  <a:lnTo>
                    <a:pt x="239" y="2254"/>
                  </a:lnTo>
                  <a:lnTo>
                    <a:pt x="238" y="2253"/>
                  </a:lnTo>
                  <a:lnTo>
                    <a:pt x="238" y="2251"/>
                  </a:lnTo>
                  <a:lnTo>
                    <a:pt x="239" y="2250"/>
                  </a:lnTo>
                  <a:lnTo>
                    <a:pt x="240" y="2251"/>
                  </a:lnTo>
                  <a:lnTo>
                    <a:pt x="241" y="2251"/>
                  </a:lnTo>
                  <a:lnTo>
                    <a:pt x="240" y="2253"/>
                  </a:lnTo>
                  <a:close/>
                  <a:moveTo>
                    <a:pt x="223" y="2279"/>
                  </a:moveTo>
                  <a:lnTo>
                    <a:pt x="223" y="2279"/>
                  </a:lnTo>
                  <a:lnTo>
                    <a:pt x="222" y="2280"/>
                  </a:lnTo>
                  <a:lnTo>
                    <a:pt x="221" y="2279"/>
                  </a:lnTo>
                  <a:lnTo>
                    <a:pt x="220" y="2277"/>
                  </a:lnTo>
                  <a:lnTo>
                    <a:pt x="221" y="2276"/>
                  </a:lnTo>
                  <a:lnTo>
                    <a:pt x="222" y="2276"/>
                  </a:lnTo>
                  <a:lnTo>
                    <a:pt x="223" y="2276"/>
                  </a:lnTo>
                  <a:lnTo>
                    <a:pt x="223" y="2277"/>
                  </a:lnTo>
                  <a:lnTo>
                    <a:pt x="223" y="2279"/>
                  </a:lnTo>
                  <a:close/>
                  <a:moveTo>
                    <a:pt x="204" y="2305"/>
                  </a:moveTo>
                  <a:lnTo>
                    <a:pt x="204" y="2305"/>
                  </a:lnTo>
                  <a:lnTo>
                    <a:pt x="203" y="2305"/>
                  </a:lnTo>
                  <a:lnTo>
                    <a:pt x="202" y="2305"/>
                  </a:lnTo>
                  <a:lnTo>
                    <a:pt x="202" y="2302"/>
                  </a:lnTo>
                  <a:lnTo>
                    <a:pt x="203" y="2302"/>
                  </a:lnTo>
                  <a:lnTo>
                    <a:pt x="203" y="2301"/>
                  </a:lnTo>
                  <a:lnTo>
                    <a:pt x="204" y="2302"/>
                  </a:lnTo>
                  <a:lnTo>
                    <a:pt x="205" y="2304"/>
                  </a:lnTo>
                  <a:lnTo>
                    <a:pt x="204" y="2305"/>
                  </a:lnTo>
                  <a:close/>
                  <a:moveTo>
                    <a:pt x="186" y="2330"/>
                  </a:moveTo>
                  <a:lnTo>
                    <a:pt x="186" y="2330"/>
                  </a:lnTo>
                  <a:lnTo>
                    <a:pt x="185" y="2330"/>
                  </a:lnTo>
                  <a:lnTo>
                    <a:pt x="184" y="2328"/>
                  </a:lnTo>
                  <a:lnTo>
                    <a:pt x="184" y="2327"/>
                  </a:lnTo>
                  <a:lnTo>
                    <a:pt x="184" y="2325"/>
                  </a:lnTo>
                  <a:lnTo>
                    <a:pt x="185" y="2325"/>
                  </a:lnTo>
                  <a:lnTo>
                    <a:pt x="186" y="2327"/>
                  </a:lnTo>
                  <a:lnTo>
                    <a:pt x="186" y="2328"/>
                  </a:lnTo>
                  <a:lnTo>
                    <a:pt x="186" y="2330"/>
                  </a:lnTo>
                  <a:close/>
                  <a:moveTo>
                    <a:pt x="167" y="2353"/>
                  </a:moveTo>
                  <a:lnTo>
                    <a:pt x="167" y="2353"/>
                  </a:lnTo>
                  <a:lnTo>
                    <a:pt x="166" y="2353"/>
                  </a:lnTo>
                  <a:lnTo>
                    <a:pt x="165" y="2353"/>
                  </a:lnTo>
                  <a:lnTo>
                    <a:pt x="165" y="2352"/>
                  </a:lnTo>
                  <a:lnTo>
                    <a:pt x="165" y="2350"/>
                  </a:lnTo>
                  <a:lnTo>
                    <a:pt x="166" y="2350"/>
                  </a:lnTo>
                  <a:lnTo>
                    <a:pt x="167" y="2350"/>
                  </a:lnTo>
                  <a:lnTo>
                    <a:pt x="167" y="2352"/>
                  </a:lnTo>
                  <a:lnTo>
                    <a:pt x="167" y="2353"/>
                  </a:lnTo>
                  <a:close/>
                  <a:moveTo>
                    <a:pt x="147" y="2376"/>
                  </a:moveTo>
                  <a:lnTo>
                    <a:pt x="147" y="2376"/>
                  </a:lnTo>
                  <a:lnTo>
                    <a:pt x="145" y="2376"/>
                  </a:lnTo>
                  <a:lnTo>
                    <a:pt x="144" y="2375"/>
                  </a:lnTo>
                  <a:lnTo>
                    <a:pt x="144" y="2374"/>
                  </a:lnTo>
                  <a:lnTo>
                    <a:pt x="145" y="2372"/>
                  </a:lnTo>
                  <a:lnTo>
                    <a:pt x="147" y="2374"/>
                  </a:lnTo>
                  <a:lnTo>
                    <a:pt x="148" y="2375"/>
                  </a:lnTo>
                  <a:lnTo>
                    <a:pt x="147" y="2376"/>
                  </a:lnTo>
                  <a:close/>
                  <a:moveTo>
                    <a:pt x="126" y="2397"/>
                  </a:moveTo>
                  <a:lnTo>
                    <a:pt x="126" y="2397"/>
                  </a:lnTo>
                  <a:lnTo>
                    <a:pt x="125" y="2398"/>
                  </a:lnTo>
                  <a:lnTo>
                    <a:pt x="124" y="2398"/>
                  </a:lnTo>
                  <a:lnTo>
                    <a:pt x="124" y="2397"/>
                  </a:lnTo>
                  <a:lnTo>
                    <a:pt x="123" y="2395"/>
                  </a:lnTo>
                  <a:lnTo>
                    <a:pt x="124" y="2394"/>
                  </a:lnTo>
                  <a:lnTo>
                    <a:pt x="125" y="2394"/>
                  </a:lnTo>
                  <a:lnTo>
                    <a:pt x="126" y="2395"/>
                  </a:lnTo>
                  <a:lnTo>
                    <a:pt x="126" y="2397"/>
                  </a:lnTo>
                  <a:close/>
                  <a:moveTo>
                    <a:pt x="104" y="2417"/>
                  </a:moveTo>
                  <a:lnTo>
                    <a:pt x="104" y="2417"/>
                  </a:lnTo>
                  <a:lnTo>
                    <a:pt x="103" y="2417"/>
                  </a:lnTo>
                  <a:lnTo>
                    <a:pt x="102" y="2416"/>
                  </a:lnTo>
                  <a:lnTo>
                    <a:pt x="102" y="2414"/>
                  </a:lnTo>
                  <a:lnTo>
                    <a:pt x="103" y="2413"/>
                  </a:lnTo>
                  <a:lnTo>
                    <a:pt x="104" y="2413"/>
                  </a:lnTo>
                  <a:lnTo>
                    <a:pt x="104" y="2414"/>
                  </a:lnTo>
                  <a:lnTo>
                    <a:pt x="104" y="2416"/>
                  </a:lnTo>
                  <a:lnTo>
                    <a:pt x="104" y="2417"/>
                  </a:lnTo>
                  <a:close/>
                  <a:moveTo>
                    <a:pt x="81" y="2432"/>
                  </a:moveTo>
                  <a:lnTo>
                    <a:pt x="81" y="2432"/>
                  </a:lnTo>
                  <a:lnTo>
                    <a:pt x="80" y="2432"/>
                  </a:lnTo>
                  <a:lnTo>
                    <a:pt x="79" y="2430"/>
                  </a:lnTo>
                  <a:lnTo>
                    <a:pt x="79" y="2429"/>
                  </a:lnTo>
                  <a:lnTo>
                    <a:pt x="80" y="2427"/>
                  </a:lnTo>
                  <a:lnTo>
                    <a:pt x="81" y="2427"/>
                  </a:lnTo>
                  <a:lnTo>
                    <a:pt x="81" y="2429"/>
                  </a:lnTo>
                  <a:lnTo>
                    <a:pt x="81" y="2430"/>
                  </a:lnTo>
                  <a:lnTo>
                    <a:pt x="81" y="2432"/>
                  </a:lnTo>
                  <a:close/>
                  <a:moveTo>
                    <a:pt x="54" y="2438"/>
                  </a:moveTo>
                  <a:lnTo>
                    <a:pt x="54" y="2438"/>
                  </a:lnTo>
                  <a:lnTo>
                    <a:pt x="53" y="2438"/>
                  </a:lnTo>
                  <a:lnTo>
                    <a:pt x="53" y="2436"/>
                  </a:lnTo>
                  <a:lnTo>
                    <a:pt x="53" y="2435"/>
                  </a:lnTo>
                  <a:lnTo>
                    <a:pt x="54" y="2435"/>
                  </a:lnTo>
                  <a:lnTo>
                    <a:pt x="55" y="2435"/>
                  </a:lnTo>
                  <a:lnTo>
                    <a:pt x="57" y="2436"/>
                  </a:lnTo>
                  <a:lnTo>
                    <a:pt x="55" y="2438"/>
                  </a:lnTo>
                  <a:lnTo>
                    <a:pt x="54" y="2438"/>
                  </a:lnTo>
                  <a:close/>
                  <a:moveTo>
                    <a:pt x="30" y="2426"/>
                  </a:moveTo>
                  <a:lnTo>
                    <a:pt x="30" y="2426"/>
                  </a:lnTo>
                  <a:lnTo>
                    <a:pt x="29" y="2425"/>
                  </a:lnTo>
                  <a:lnTo>
                    <a:pt x="29" y="2423"/>
                  </a:lnTo>
                  <a:lnTo>
                    <a:pt x="30" y="2423"/>
                  </a:lnTo>
                  <a:lnTo>
                    <a:pt x="31" y="2423"/>
                  </a:lnTo>
                  <a:lnTo>
                    <a:pt x="32" y="2425"/>
                  </a:lnTo>
                  <a:lnTo>
                    <a:pt x="32" y="2426"/>
                  </a:lnTo>
                  <a:lnTo>
                    <a:pt x="31" y="2427"/>
                  </a:lnTo>
                  <a:lnTo>
                    <a:pt x="30" y="2426"/>
                  </a:lnTo>
                  <a:close/>
                  <a:moveTo>
                    <a:pt x="14" y="2398"/>
                  </a:moveTo>
                  <a:lnTo>
                    <a:pt x="14" y="2398"/>
                  </a:lnTo>
                  <a:lnTo>
                    <a:pt x="13" y="2397"/>
                  </a:lnTo>
                  <a:lnTo>
                    <a:pt x="14" y="2397"/>
                  </a:lnTo>
                  <a:lnTo>
                    <a:pt x="14" y="2395"/>
                  </a:lnTo>
                  <a:lnTo>
                    <a:pt x="15" y="2395"/>
                  </a:lnTo>
                  <a:lnTo>
                    <a:pt x="16" y="2397"/>
                  </a:lnTo>
                  <a:lnTo>
                    <a:pt x="16" y="2398"/>
                  </a:lnTo>
                  <a:lnTo>
                    <a:pt x="15" y="2398"/>
                  </a:lnTo>
                  <a:lnTo>
                    <a:pt x="14" y="2398"/>
                  </a:lnTo>
                  <a:close/>
                  <a:moveTo>
                    <a:pt x="6" y="2363"/>
                  </a:moveTo>
                  <a:lnTo>
                    <a:pt x="6" y="2363"/>
                  </a:lnTo>
                  <a:lnTo>
                    <a:pt x="6" y="2362"/>
                  </a:lnTo>
                  <a:lnTo>
                    <a:pt x="7" y="2362"/>
                  </a:lnTo>
                  <a:lnTo>
                    <a:pt x="8" y="2362"/>
                  </a:lnTo>
                  <a:lnTo>
                    <a:pt x="9" y="2363"/>
                  </a:lnTo>
                  <a:lnTo>
                    <a:pt x="9" y="2365"/>
                  </a:lnTo>
                  <a:lnTo>
                    <a:pt x="8" y="2365"/>
                  </a:lnTo>
                  <a:lnTo>
                    <a:pt x="7" y="2365"/>
                  </a:lnTo>
                  <a:lnTo>
                    <a:pt x="6" y="2363"/>
                  </a:lnTo>
                  <a:close/>
                  <a:moveTo>
                    <a:pt x="3" y="2328"/>
                  </a:moveTo>
                  <a:lnTo>
                    <a:pt x="3" y="2328"/>
                  </a:lnTo>
                  <a:lnTo>
                    <a:pt x="3" y="2327"/>
                  </a:lnTo>
                  <a:lnTo>
                    <a:pt x="4" y="2327"/>
                  </a:lnTo>
                  <a:lnTo>
                    <a:pt x="5" y="2327"/>
                  </a:lnTo>
                  <a:lnTo>
                    <a:pt x="5" y="2328"/>
                  </a:lnTo>
                  <a:lnTo>
                    <a:pt x="5" y="2330"/>
                  </a:lnTo>
                  <a:lnTo>
                    <a:pt x="4" y="2330"/>
                  </a:lnTo>
                  <a:lnTo>
                    <a:pt x="3" y="2330"/>
                  </a:lnTo>
                  <a:lnTo>
                    <a:pt x="3" y="2328"/>
                  </a:lnTo>
                  <a:close/>
                  <a:moveTo>
                    <a:pt x="0" y="2293"/>
                  </a:moveTo>
                  <a:lnTo>
                    <a:pt x="0" y="2293"/>
                  </a:lnTo>
                  <a:lnTo>
                    <a:pt x="1" y="2292"/>
                  </a:lnTo>
                  <a:lnTo>
                    <a:pt x="3" y="2290"/>
                  </a:lnTo>
                  <a:lnTo>
                    <a:pt x="4" y="2290"/>
                  </a:lnTo>
                  <a:lnTo>
                    <a:pt x="4" y="2292"/>
                  </a:lnTo>
                  <a:lnTo>
                    <a:pt x="4" y="2293"/>
                  </a:lnTo>
                  <a:lnTo>
                    <a:pt x="3" y="2295"/>
                  </a:lnTo>
                  <a:lnTo>
                    <a:pt x="1" y="2293"/>
                  </a:lnTo>
                  <a:lnTo>
                    <a:pt x="0" y="2293"/>
                  </a:lnTo>
                  <a:close/>
                  <a:moveTo>
                    <a:pt x="1" y="2257"/>
                  </a:moveTo>
                  <a:lnTo>
                    <a:pt x="1" y="2257"/>
                  </a:lnTo>
                  <a:lnTo>
                    <a:pt x="1" y="2256"/>
                  </a:lnTo>
                  <a:lnTo>
                    <a:pt x="3" y="2256"/>
                  </a:lnTo>
                  <a:lnTo>
                    <a:pt x="4" y="2256"/>
                  </a:lnTo>
                  <a:lnTo>
                    <a:pt x="5" y="2257"/>
                  </a:lnTo>
                  <a:lnTo>
                    <a:pt x="4" y="2258"/>
                  </a:lnTo>
                  <a:lnTo>
                    <a:pt x="3" y="2260"/>
                  </a:lnTo>
                  <a:lnTo>
                    <a:pt x="1" y="2258"/>
                  </a:lnTo>
                  <a:lnTo>
                    <a:pt x="1" y="2257"/>
                  </a:lnTo>
                  <a:close/>
                  <a:moveTo>
                    <a:pt x="3" y="2222"/>
                  </a:moveTo>
                  <a:lnTo>
                    <a:pt x="3" y="2222"/>
                  </a:lnTo>
                  <a:lnTo>
                    <a:pt x="4" y="2221"/>
                  </a:lnTo>
                  <a:lnTo>
                    <a:pt x="5" y="2219"/>
                  </a:lnTo>
                  <a:lnTo>
                    <a:pt x="6" y="2221"/>
                  </a:lnTo>
                  <a:lnTo>
                    <a:pt x="6" y="2222"/>
                  </a:lnTo>
                  <a:lnTo>
                    <a:pt x="5" y="2223"/>
                  </a:lnTo>
                  <a:lnTo>
                    <a:pt x="4" y="2223"/>
                  </a:lnTo>
                  <a:lnTo>
                    <a:pt x="3" y="2222"/>
                  </a:lnTo>
                  <a:close/>
                  <a:moveTo>
                    <a:pt x="6" y="2186"/>
                  </a:moveTo>
                  <a:lnTo>
                    <a:pt x="6" y="2186"/>
                  </a:lnTo>
                  <a:lnTo>
                    <a:pt x="6" y="2184"/>
                  </a:lnTo>
                  <a:lnTo>
                    <a:pt x="7" y="2184"/>
                  </a:lnTo>
                  <a:lnTo>
                    <a:pt x="8" y="2184"/>
                  </a:lnTo>
                  <a:lnTo>
                    <a:pt x="8" y="2186"/>
                  </a:lnTo>
                  <a:lnTo>
                    <a:pt x="8" y="2187"/>
                  </a:lnTo>
                  <a:lnTo>
                    <a:pt x="8" y="2189"/>
                  </a:lnTo>
                  <a:lnTo>
                    <a:pt x="7" y="2189"/>
                  </a:lnTo>
                  <a:lnTo>
                    <a:pt x="6" y="2187"/>
                  </a:lnTo>
                  <a:lnTo>
                    <a:pt x="6" y="2186"/>
                  </a:lnTo>
                  <a:close/>
                  <a:moveTo>
                    <a:pt x="9" y="2151"/>
                  </a:moveTo>
                  <a:lnTo>
                    <a:pt x="9" y="2151"/>
                  </a:lnTo>
                  <a:lnTo>
                    <a:pt x="9" y="2149"/>
                  </a:lnTo>
                  <a:lnTo>
                    <a:pt x="10" y="2149"/>
                  </a:lnTo>
                  <a:lnTo>
                    <a:pt x="11" y="2149"/>
                  </a:lnTo>
                  <a:lnTo>
                    <a:pt x="11" y="2151"/>
                  </a:lnTo>
                  <a:lnTo>
                    <a:pt x="11" y="2152"/>
                  </a:lnTo>
                  <a:lnTo>
                    <a:pt x="10" y="2154"/>
                  </a:lnTo>
                  <a:lnTo>
                    <a:pt x="9" y="2152"/>
                  </a:lnTo>
                  <a:lnTo>
                    <a:pt x="9" y="2151"/>
                  </a:lnTo>
                  <a:close/>
                  <a:moveTo>
                    <a:pt x="12" y="2116"/>
                  </a:moveTo>
                  <a:lnTo>
                    <a:pt x="12" y="2116"/>
                  </a:lnTo>
                  <a:lnTo>
                    <a:pt x="13" y="2114"/>
                  </a:lnTo>
                  <a:lnTo>
                    <a:pt x="14" y="2114"/>
                  </a:lnTo>
                  <a:lnTo>
                    <a:pt x="15" y="2116"/>
                  </a:lnTo>
                  <a:lnTo>
                    <a:pt x="14" y="2117"/>
                  </a:lnTo>
                  <a:lnTo>
                    <a:pt x="13" y="2119"/>
                  </a:lnTo>
                  <a:lnTo>
                    <a:pt x="12" y="2117"/>
                  </a:lnTo>
                  <a:lnTo>
                    <a:pt x="12" y="2116"/>
                  </a:lnTo>
                  <a:close/>
                  <a:moveTo>
                    <a:pt x="16" y="2081"/>
                  </a:moveTo>
                  <a:lnTo>
                    <a:pt x="16" y="2081"/>
                  </a:lnTo>
                  <a:lnTo>
                    <a:pt x="16" y="2079"/>
                  </a:lnTo>
                  <a:lnTo>
                    <a:pt x="17" y="2079"/>
                  </a:lnTo>
                  <a:lnTo>
                    <a:pt x="18" y="2079"/>
                  </a:lnTo>
                  <a:lnTo>
                    <a:pt x="19" y="2081"/>
                  </a:lnTo>
                  <a:lnTo>
                    <a:pt x="18" y="2082"/>
                  </a:lnTo>
                  <a:lnTo>
                    <a:pt x="17" y="2082"/>
                  </a:lnTo>
                  <a:lnTo>
                    <a:pt x="16" y="2082"/>
                  </a:lnTo>
                  <a:lnTo>
                    <a:pt x="16" y="2081"/>
                  </a:lnTo>
                  <a:close/>
                  <a:moveTo>
                    <a:pt x="21" y="2046"/>
                  </a:moveTo>
                  <a:lnTo>
                    <a:pt x="21" y="2046"/>
                  </a:lnTo>
                  <a:lnTo>
                    <a:pt x="22" y="2044"/>
                  </a:lnTo>
                  <a:lnTo>
                    <a:pt x="23" y="2044"/>
                  </a:lnTo>
                  <a:lnTo>
                    <a:pt x="24" y="2046"/>
                  </a:lnTo>
                  <a:lnTo>
                    <a:pt x="23" y="2047"/>
                  </a:lnTo>
                  <a:lnTo>
                    <a:pt x="22" y="2047"/>
                  </a:lnTo>
                  <a:lnTo>
                    <a:pt x="21" y="2047"/>
                  </a:lnTo>
                  <a:lnTo>
                    <a:pt x="21" y="2046"/>
                  </a:lnTo>
                  <a:close/>
                  <a:moveTo>
                    <a:pt x="26" y="2011"/>
                  </a:moveTo>
                  <a:lnTo>
                    <a:pt x="26" y="2011"/>
                  </a:lnTo>
                  <a:lnTo>
                    <a:pt x="26" y="2009"/>
                  </a:lnTo>
                  <a:lnTo>
                    <a:pt x="27" y="2009"/>
                  </a:lnTo>
                  <a:lnTo>
                    <a:pt x="28" y="2009"/>
                  </a:lnTo>
                  <a:lnTo>
                    <a:pt x="28" y="2011"/>
                  </a:lnTo>
                  <a:lnTo>
                    <a:pt x="28" y="2012"/>
                  </a:lnTo>
                  <a:lnTo>
                    <a:pt x="27" y="2012"/>
                  </a:lnTo>
                  <a:lnTo>
                    <a:pt x="26" y="2012"/>
                  </a:lnTo>
                  <a:lnTo>
                    <a:pt x="26" y="2011"/>
                  </a:lnTo>
                  <a:close/>
                  <a:moveTo>
                    <a:pt x="31" y="1976"/>
                  </a:moveTo>
                  <a:lnTo>
                    <a:pt x="31" y="1976"/>
                  </a:lnTo>
                  <a:lnTo>
                    <a:pt x="31" y="1974"/>
                  </a:lnTo>
                  <a:lnTo>
                    <a:pt x="32" y="1974"/>
                  </a:lnTo>
                  <a:lnTo>
                    <a:pt x="33" y="1974"/>
                  </a:lnTo>
                  <a:lnTo>
                    <a:pt x="33" y="1976"/>
                  </a:lnTo>
                  <a:lnTo>
                    <a:pt x="33" y="1977"/>
                  </a:lnTo>
                  <a:lnTo>
                    <a:pt x="32" y="1979"/>
                  </a:lnTo>
                  <a:lnTo>
                    <a:pt x="31" y="1977"/>
                  </a:lnTo>
                  <a:lnTo>
                    <a:pt x="31" y="1976"/>
                  </a:lnTo>
                  <a:close/>
                  <a:moveTo>
                    <a:pt x="36" y="1941"/>
                  </a:moveTo>
                  <a:lnTo>
                    <a:pt x="36" y="1941"/>
                  </a:lnTo>
                  <a:lnTo>
                    <a:pt x="36" y="1939"/>
                  </a:lnTo>
                  <a:lnTo>
                    <a:pt x="37" y="1939"/>
                  </a:lnTo>
                  <a:lnTo>
                    <a:pt x="39" y="1941"/>
                  </a:lnTo>
                  <a:lnTo>
                    <a:pt x="39" y="1942"/>
                  </a:lnTo>
                  <a:lnTo>
                    <a:pt x="37" y="1944"/>
                  </a:lnTo>
                  <a:lnTo>
                    <a:pt x="36" y="1942"/>
                  </a:lnTo>
                  <a:lnTo>
                    <a:pt x="36" y="1941"/>
                  </a:lnTo>
                  <a:close/>
                  <a:moveTo>
                    <a:pt x="42" y="1906"/>
                  </a:moveTo>
                  <a:lnTo>
                    <a:pt x="42" y="1906"/>
                  </a:lnTo>
                  <a:lnTo>
                    <a:pt x="43" y="1904"/>
                  </a:lnTo>
                  <a:lnTo>
                    <a:pt x="44" y="1904"/>
                  </a:lnTo>
                  <a:lnTo>
                    <a:pt x="44" y="1906"/>
                  </a:lnTo>
                  <a:lnTo>
                    <a:pt x="45" y="1907"/>
                  </a:lnTo>
                  <a:lnTo>
                    <a:pt x="44" y="1909"/>
                  </a:lnTo>
                  <a:lnTo>
                    <a:pt x="43" y="1909"/>
                  </a:lnTo>
                  <a:lnTo>
                    <a:pt x="42" y="1907"/>
                  </a:lnTo>
                  <a:lnTo>
                    <a:pt x="42" y="1906"/>
                  </a:lnTo>
                  <a:close/>
                  <a:moveTo>
                    <a:pt x="47" y="1872"/>
                  </a:moveTo>
                  <a:lnTo>
                    <a:pt x="47" y="1872"/>
                  </a:lnTo>
                  <a:lnTo>
                    <a:pt x="48" y="1871"/>
                  </a:lnTo>
                  <a:lnTo>
                    <a:pt x="49" y="1869"/>
                  </a:lnTo>
                  <a:lnTo>
                    <a:pt x="49" y="1871"/>
                  </a:lnTo>
                  <a:lnTo>
                    <a:pt x="50" y="1871"/>
                  </a:lnTo>
                  <a:lnTo>
                    <a:pt x="50" y="1872"/>
                  </a:lnTo>
                  <a:lnTo>
                    <a:pt x="49" y="1874"/>
                  </a:lnTo>
                  <a:lnTo>
                    <a:pt x="48" y="1874"/>
                  </a:lnTo>
                  <a:lnTo>
                    <a:pt x="47" y="1872"/>
                  </a:lnTo>
                  <a:close/>
                  <a:moveTo>
                    <a:pt x="53" y="1837"/>
                  </a:moveTo>
                  <a:lnTo>
                    <a:pt x="53" y="1837"/>
                  </a:lnTo>
                  <a:lnTo>
                    <a:pt x="54" y="1836"/>
                  </a:lnTo>
                  <a:lnTo>
                    <a:pt x="55" y="1836"/>
                  </a:lnTo>
                  <a:lnTo>
                    <a:pt x="57" y="1836"/>
                  </a:lnTo>
                  <a:lnTo>
                    <a:pt x="57" y="1837"/>
                  </a:lnTo>
                  <a:lnTo>
                    <a:pt x="55" y="1839"/>
                  </a:lnTo>
                  <a:lnTo>
                    <a:pt x="54" y="1839"/>
                  </a:lnTo>
                  <a:lnTo>
                    <a:pt x="53" y="1839"/>
                  </a:lnTo>
                  <a:lnTo>
                    <a:pt x="53" y="1837"/>
                  </a:lnTo>
                  <a:close/>
                  <a:moveTo>
                    <a:pt x="60" y="1802"/>
                  </a:moveTo>
                  <a:lnTo>
                    <a:pt x="60" y="1802"/>
                  </a:lnTo>
                  <a:lnTo>
                    <a:pt x="61" y="1801"/>
                  </a:lnTo>
                  <a:lnTo>
                    <a:pt x="62" y="1801"/>
                  </a:lnTo>
                  <a:lnTo>
                    <a:pt x="62" y="1802"/>
                  </a:lnTo>
                  <a:lnTo>
                    <a:pt x="63" y="1804"/>
                  </a:lnTo>
                  <a:lnTo>
                    <a:pt x="62" y="1805"/>
                  </a:lnTo>
                  <a:lnTo>
                    <a:pt x="61" y="1805"/>
                  </a:lnTo>
                  <a:lnTo>
                    <a:pt x="60" y="1804"/>
                  </a:lnTo>
                  <a:lnTo>
                    <a:pt x="60" y="1802"/>
                  </a:lnTo>
                  <a:close/>
                  <a:moveTo>
                    <a:pt x="66" y="1767"/>
                  </a:moveTo>
                  <a:lnTo>
                    <a:pt x="66" y="1767"/>
                  </a:lnTo>
                  <a:lnTo>
                    <a:pt x="68" y="1766"/>
                  </a:lnTo>
                  <a:lnTo>
                    <a:pt x="68" y="1767"/>
                  </a:lnTo>
                  <a:lnTo>
                    <a:pt x="69" y="1767"/>
                  </a:lnTo>
                  <a:lnTo>
                    <a:pt x="69" y="1769"/>
                  </a:lnTo>
                  <a:lnTo>
                    <a:pt x="68" y="1770"/>
                  </a:lnTo>
                  <a:lnTo>
                    <a:pt x="67" y="1770"/>
                  </a:lnTo>
                  <a:lnTo>
                    <a:pt x="66" y="1769"/>
                  </a:lnTo>
                  <a:lnTo>
                    <a:pt x="66" y="1767"/>
                  </a:lnTo>
                  <a:close/>
                  <a:moveTo>
                    <a:pt x="72" y="1734"/>
                  </a:moveTo>
                  <a:lnTo>
                    <a:pt x="72" y="1734"/>
                  </a:lnTo>
                  <a:lnTo>
                    <a:pt x="73" y="1733"/>
                  </a:lnTo>
                  <a:lnTo>
                    <a:pt x="75" y="1733"/>
                  </a:lnTo>
                  <a:lnTo>
                    <a:pt x="76" y="1733"/>
                  </a:lnTo>
                  <a:lnTo>
                    <a:pt x="76" y="1734"/>
                  </a:lnTo>
                  <a:lnTo>
                    <a:pt x="75" y="1735"/>
                  </a:lnTo>
                  <a:lnTo>
                    <a:pt x="73" y="1737"/>
                  </a:lnTo>
                  <a:lnTo>
                    <a:pt x="72" y="1735"/>
                  </a:lnTo>
                  <a:lnTo>
                    <a:pt x="72" y="1734"/>
                  </a:lnTo>
                  <a:close/>
                  <a:moveTo>
                    <a:pt x="79" y="1699"/>
                  </a:moveTo>
                  <a:lnTo>
                    <a:pt x="79" y="1699"/>
                  </a:lnTo>
                  <a:lnTo>
                    <a:pt x="80" y="1698"/>
                  </a:lnTo>
                  <a:lnTo>
                    <a:pt x="81" y="1698"/>
                  </a:lnTo>
                  <a:lnTo>
                    <a:pt x="82" y="1699"/>
                  </a:lnTo>
                  <a:lnTo>
                    <a:pt x="82" y="1700"/>
                  </a:lnTo>
                  <a:lnTo>
                    <a:pt x="81" y="1702"/>
                  </a:lnTo>
                  <a:lnTo>
                    <a:pt x="80" y="1702"/>
                  </a:lnTo>
                  <a:lnTo>
                    <a:pt x="79" y="1700"/>
                  </a:lnTo>
                  <a:lnTo>
                    <a:pt x="79" y="1699"/>
                  </a:lnTo>
                  <a:close/>
                  <a:moveTo>
                    <a:pt x="86" y="1666"/>
                  </a:moveTo>
                  <a:lnTo>
                    <a:pt x="86" y="1666"/>
                  </a:lnTo>
                  <a:lnTo>
                    <a:pt x="86" y="1664"/>
                  </a:lnTo>
                  <a:lnTo>
                    <a:pt x="87" y="1664"/>
                  </a:lnTo>
                  <a:lnTo>
                    <a:pt x="88" y="1664"/>
                  </a:lnTo>
                  <a:lnTo>
                    <a:pt x="88" y="1666"/>
                  </a:lnTo>
                  <a:lnTo>
                    <a:pt x="88" y="1667"/>
                  </a:lnTo>
                  <a:lnTo>
                    <a:pt x="87" y="1667"/>
                  </a:lnTo>
                  <a:lnTo>
                    <a:pt x="86" y="1667"/>
                  </a:lnTo>
                  <a:lnTo>
                    <a:pt x="86" y="1666"/>
                  </a:lnTo>
                  <a:close/>
                  <a:moveTo>
                    <a:pt x="93" y="1631"/>
                  </a:moveTo>
                  <a:lnTo>
                    <a:pt x="93" y="1631"/>
                  </a:lnTo>
                  <a:lnTo>
                    <a:pt x="94" y="1629"/>
                  </a:lnTo>
                  <a:lnTo>
                    <a:pt x="95" y="1629"/>
                  </a:lnTo>
                  <a:lnTo>
                    <a:pt x="96" y="1631"/>
                  </a:lnTo>
                  <a:lnTo>
                    <a:pt x="96" y="1632"/>
                  </a:lnTo>
                  <a:lnTo>
                    <a:pt x="95" y="1633"/>
                  </a:lnTo>
                  <a:lnTo>
                    <a:pt x="94" y="1633"/>
                  </a:lnTo>
                  <a:lnTo>
                    <a:pt x="93" y="1632"/>
                  </a:lnTo>
                  <a:lnTo>
                    <a:pt x="93" y="1631"/>
                  </a:lnTo>
                  <a:close/>
                  <a:moveTo>
                    <a:pt x="100" y="1597"/>
                  </a:moveTo>
                  <a:lnTo>
                    <a:pt x="100" y="1597"/>
                  </a:lnTo>
                  <a:lnTo>
                    <a:pt x="100" y="1596"/>
                  </a:lnTo>
                  <a:lnTo>
                    <a:pt x="101" y="1596"/>
                  </a:lnTo>
                  <a:lnTo>
                    <a:pt x="102" y="1596"/>
                  </a:lnTo>
                  <a:lnTo>
                    <a:pt x="102" y="1597"/>
                  </a:lnTo>
                  <a:lnTo>
                    <a:pt x="102" y="1599"/>
                  </a:lnTo>
                  <a:lnTo>
                    <a:pt x="101" y="1599"/>
                  </a:lnTo>
                  <a:lnTo>
                    <a:pt x="100" y="1599"/>
                  </a:lnTo>
                  <a:lnTo>
                    <a:pt x="100" y="1597"/>
                  </a:lnTo>
                  <a:close/>
                  <a:moveTo>
                    <a:pt x="106" y="1562"/>
                  </a:moveTo>
                  <a:lnTo>
                    <a:pt x="106" y="1562"/>
                  </a:lnTo>
                  <a:lnTo>
                    <a:pt x="107" y="1561"/>
                  </a:lnTo>
                  <a:lnTo>
                    <a:pt x="108" y="1561"/>
                  </a:lnTo>
                  <a:lnTo>
                    <a:pt x="109" y="1562"/>
                  </a:lnTo>
                  <a:lnTo>
                    <a:pt x="109" y="1564"/>
                  </a:lnTo>
                  <a:lnTo>
                    <a:pt x="108" y="1565"/>
                  </a:lnTo>
                  <a:lnTo>
                    <a:pt x="107" y="1565"/>
                  </a:lnTo>
                  <a:lnTo>
                    <a:pt x="106" y="1564"/>
                  </a:lnTo>
                  <a:lnTo>
                    <a:pt x="106" y="1562"/>
                  </a:lnTo>
                  <a:close/>
                  <a:moveTo>
                    <a:pt x="114" y="1529"/>
                  </a:moveTo>
                  <a:lnTo>
                    <a:pt x="114" y="1529"/>
                  </a:lnTo>
                  <a:lnTo>
                    <a:pt x="115" y="1527"/>
                  </a:lnTo>
                  <a:lnTo>
                    <a:pt x="116" y="1527"/>
                  </a:lnTo>
                  <a:lnTo>
                    <a:pt x="117" y="1527"/>
                  </a:lnTo>
                  <a:lnTo>
                    <a:pt x="117" y="1530"/>
                  </a:lnTo>
                  <a:lnTo>
                    <a:pt x="116" y="1530"/>
                  </a:lnTo>
                  <a:lnTo>
                    <a:pt x="115" y="1531"/>
                  </a:lnTo>
                  <a:lnTo>
                    <a:pt x="114" y="1530"/>
                  </a:lnTo>
                  <a:lnTo>
                    <a:pt x="114" y="1529"/>
                  </a:lnTo>
                  <a:close/>
                  <a:moveTo>
                    <a:pt x="121" y="1494"/>
                  </a:moveTo>
                  <a:lnTo>
                    <a:pt x="121" y="1494"/>
                  </a:lnTo>
                  <a:lnTo>
                    <a:pt x="122" y="1494"/>
                  </a:lnTo>
                  <a:lnTo>
                    <a:pt x="123" y="1494"/>
                  </a:lnTo>
                  <a:lnTo>
                    <a:pt x="124" y="1494"/>
                  </a:lnTo>
                  <a:lnTo>
                    <a:pt x="124" y="1495"/>
                  </a:lnTo>
                  <a:lnTo>
                    <a:pt x="123" y="1497"/>
                  </a:lnTo>
                  <a:lnTo>
                    <a:pt x="122" y="1497"/>
                  </a:lnTo>
                  <a:lnTo>
                    <a:pt x="121" y="1495"/>
                  </a:lnTo>
                  <a:lnTo>
                    <a:pt x="121" y="1494"/>
                  </a:lnTo>
                  <a:close/>
                  <a:moveTo>
                    <a:pt x="129" y="1460"/>
                  </a:moveTo>
                  <a:lnTo>
                    <a:pt x="129" y="1460"/>
                  </a:lnTo>
                  <a:lnTo>
                    <a:pt x="130" y="1459"/>
                  </a:lnTo>
                  <a:lnTo>
                    <a:pt x="131" y="1459"/>
                  </a:lnTo>
                  <a:lnTo>
                    <a:pt x="132" y="1460"/>
                  </a:lnTo>
                  <a:lnTo>
                    <a:pt x="132" y="1462"/>
                  </a:lnTo>
                  <a:lnTo>
                    <a:pt x="131" y="1463"/>
                  </a:lnTo>
                  <a:lnTo>
                    <a:pt x="130" y="1463"/>
                  </a:lnTo>
                  <a:lnTo>
                    <a:pt x="129" y="1462"/>
                  </a:lnTo>
                  <a:lnTo>
                    <a:pt x="129" y="1460"/>
                  </a:lnTo>
                  <a:close/>
                  <a:moveTo>
                    <a:pt x="136" y="1427"/>
                  </a:moveTo>
                  <a:lnTo>
                    <a:pt x="136" y="1427"/>
                  </a:lnTo>
                  <a:lnTo>
                    <a:pt x="137" y="1425"/>
                  </a:lnTo>
                  <a:lnTo>
                    <a:pt x="138" y="1425"/>
                  </a:lnTo>
                  <a:lnTo>
                    <a:pt x="139" y="1427"/>
                  </a:lnTo>
                  <a:lnTo>
                    <a:pt x="138" y="1428"/>
                  </a:lnTo>
                  <a:lnTo>
                    <a:pt x="137" y="1428"/>
                  </a:lnTo>
                  <a:lnTo>
                    <a:pt x="136" y="1428"/>
                  </a:lnTo>
                  <a:lnTo>
                    <a:pt x="136" y="1427"/>
                  </a:lnTo>
                  <a:close/>
                  <a:moveTo>
                    <a:pt x="143" y="1392"/>
                  </a:moveTo>
                  <a:lnTo>
                    <a:pt x="143" y="1392"/>
                  </a:lnTo>
                  <a:lnTo>
                    <a:pt x="144" y="1392"/>
                  </a:lnTo>
                  <a:lnTo>
                    <a:pt x="144" y="1390"/>
                  </a:lnTo>
                  <a:lnTo>
                    <a:pt x="145" y="1390"/>
                  </a:lnTo>
                  <a:lnTo>
                    <a:pt x="147" y="1392"/>
                  </a:lnTo>
                  <a:lnTo>
                    <a:pt x="147" y="1393"/>
                  </a:lnTo>
                  <a:lnTo>
                    <a:pt x="145" y="1395"/>
                  </a:lnTo>
                  <a:lnTo>
                    <a:pt x="144" y="1395"/>
                  </a:lnTo>
                  <a:lnTo>
                    <a:pt x="143" y="1393"/>
                  </a:lnTo>
                  <a:lnTo>
                    <a:pt x="143" y="1392"/>
                  </a:lnTo>
                  <a:close/>
                  <a:moveTo>
                    <a:pt x="152" y="1358"/>
                  </a:moveTo>
                  <a:lnTo>
                    <a:pt x="152" y="1358"/>
                  </a:lnTo>
                  <a:lnTo>
                    <a:pt x="152" y="1357"/>
                  </a:lnTo>
                  <a:lnTo>
                    <a:pt x="153" y="1357"/>
                  </a:lnTo>
                  <a:lnTo>
                    <a:pt x="154" y="1358"/>
                  </a:lnTo>
                  <a:lnTo>
                    <a:pt x="154" y="1360"/>
                  </a:lnTo>
                  <a:lnTo>
                    <a:pt x="154" y="1361"/>
                  </a:lnTo>
                  <a:lnTo>
                    <a:pt x="153" y="1361"/>
                  </a:lnTo>
                  <a:lnTo>
                    <a:pt x="152" y="1360"/>
                  </a:lnTo>
                  <a:lnTo>
                    <a:pt x="152" y="1358"/>
                  </a:lnTo>
                  <a:close/>
                  <a:moveTo>
                    <a:pt x="159" y="1325"/>
                  </a:moveTo>
                  <a:lnTo>
                    <a:pt x="159" y="1325"/>
                  </a:lnTo>
                  <a:lnTo>
                    <a:pt x="160" y="1323"/>
                  </a:lnTo>
                  <a:lnTo>
                    <a:pt x="161" y="1323"/>
                  </a:lnTo>
                  <a:lnTo>
                    <a:pt x="162" y="1325"/>
                  </a:lnTo>
                  <a:lnTo>
                    <a:pt x="162" y="1326"/>
                  </a:lnTo>
                  <a:lnTo>
                    <a:pt x="161" y="1328"/>
                  </a:lnTo>
                  <a:lnTo>
                    <a:pt x="160" y="1328"/>
                  </a:lnTo>
                  <a:lnTo>
                    <a:pt x="159" y="1326"/>
                  </a:lnTo>
                  <a:lnTo>
                    <a:pt x="159" y="1325"/>
                  </a:lnTo>
                  <a:close/>
                  <a:moveTo>
                    <a:pt x="168" y="1291"/>
                  </a:moveTo>
                  <a:lnTo>
                    <a:pt x="168" y="1291"/>
                  </a:lnTo>
                  <a:lnTo>
                    <a:pt x="169" y="1290"/>
                  </a:lnTo>
                  <a:lnTo>
                    <a:pt x="170" y="1290"/>
                  </a:lnTo>
                  <a:lnTo>
                    <a:pt x="171" y="1291"/>
                  </a:lnTo>
                  <a:lnTo>
                    <a:pt x="171" y="1293"/>
                  </a:lnTo>
                  <a:lnTo>
                    <a:pt x="170" y="1293"/>
                  </a:lnTo>
                  <a:lnTo>
                    <a:pt x="169" y="1294"/>
                  </a:lnTo>
                  <a:lnTo>
                    <a:pt x="168" y="1293"/>
                  </a:lnTo>
                  <a:lnTo>
                    <a:pt x="168" y="1291"/>
                  </a:lnTo>
                  <a:close/>
                  <a:moveTo>
                    <a:pt x="176" y="1258"/>
                  </a:moveTo>
                  <a:lnTo>
                    <a:pt x="176" y="1258"/>
                  </a:lnTo>
                  <a:lnTo>
                    <a:pt x="177" y="1256"/>
                  </a:lnTo>
                  <a:lnTo>
                    <a:pt x="178" y="1256"/>
                  </a:lnTo>
                  <a:lnTo>
                    <a:pt x="179" y="1258"/>
                  </a:lnTo>
                  <a:lnTo>
                    <a:pt x="179" y="1259"/>
                  </a:lnTo>
                  <a:lnTo>
                    <a:pt x="178" y="1259"/>
                  </a:lnTo>
                  <a:lnTo>
                    <a:pt x="177" y="1261"/>
                  </a:lnTo>
                  <a:lnTo>
                    <a:pt x="176" y="1259"/>
                  </a:lnTo>
                  <a:lnTo>
                    <a:pt x="176" y="1258"/>
                  </a:lnTo>
                  <a:close/>
                  <a:moveTo>
                    <a:pt x="186" y="1224"/>
                  </a:moveTo>
                  <a:lnTo>
                    <a:pt x="186" y="1224"/>
                  </a:lnTo>
                  <a:lnTo>
                    <a:pt x="186" y="1223"/>
                  </a:lnTo>
                  <a:lnTo>
                    <a:pt x="187" y="1223"/>
                  </a:lnTo>
                  <a:lnTo>
                    <a:pt x="188" y="1224"/>
                  </a:lnTo>
                  <a:lnTo>
                    <a:pt x="188" y="1226"/>
                  </a:lnTo>
                  <a:lnTo>
                    <a:pt x="188" y="1227"/>
                  </a:lnTo>
                  <a:lnTo>
                    <a:pt x="187" y="1227"/>
                  </a:lnTo>
                  <a:lnTo>
                    <a:pt x="186" y="1226"/>
                  </a:lnTo>
                  <a:lnTo>
                    <a:pt x="186" y="1224"/>
                  </a:lnTo>
                  <a:close/>
                  <a:moveTo>
                    <a:pt x="194" y="1191"/>
                  </a:moveTo>
                  <a:lnTo>
                    <a:pt x="194" y="1191"/>
                  </a:lnTo>
                  <a:lnTo>
                    <a:pt x="195" y="1189"/>
                  </a:lnTo>
                  <a:lnTo>
                    <a:pt x="196" y="1189"/>
                  </a:lnTo>
                  <a:lnTo>
                    <a:pt x="197" y="1191"/>
                  </a:lnTo>
                  <a:lnTo>
                    <a:pt x="197" y="1192"/>
                  </a:lnTo>
                  <a:lnTo>
                    <a:pt x="196" y="1194"/>
                  </a:lnTo>
                  <a:lnTo>
                    <a:pt x="195" y="1194"/>
                  </a:lnTo>
                  <a:lnTo>
                    <a:pt x="194" y="1192"/>
                  </a:lnTo>
                  <a:lnTo>
                    <a:pt x="194" y="1191"/>
                  </a:lnTo>
                  <a:close/>
                  <a:moveTo>
                    <a:pt x="204" y="1157"/>
                  </a:moveTo>
                  <a:lnTo>
                    <a:pt x="204" y="1157"/>
                  </a:lnTo>
                  <a:lnTo>
                    <a:pt x="205" y="1157"/>
                  </a:lnTo>
                  <a:lnTo>
                    <a:pt x="206" y="1157"/>
                  </a:lnTo>
                  <a:lnTo>
                    <a:pt x="207" y="1159"/>
                  </a:lnTo>
                  <a:lnTo>
                    <a:pt x="206" y="1160"/>
                  </a:lnTo>
                  <a:lnTo>
                    <a:pt x="205" y="1160"/>
                  </a:lnTo>
                  <a:lnTo>
                    <a:pt x="204" y="1159"/>
                  </a:lnTo>
                  <a:lnTo>
                    <a:pt x="204" y="1157"/>
                  </a:lnTo>
                  <a:close/>
                  <a:moveTo>
                    <a:pt x="213" y="1125"/>
                  </a:moveTo>
                  <a:lnTo>
                    <a:pt x="213" y="1125"/>
                  </a:lnTo>
                  <a:lnTo>
                    <a:pt x="214" y="1124"/>
                  </a:lnTo>
                  <a:lnTo>
                    <a:pt x="215" y="1124"/>
                  </a:lnTo>
                  <a:lnTo>
                    <a:pt x="216" y="1125"/>
                  </a:lnTo>
                  <a:lnTo>
                    <a:pt x="216" y="1127"/>
                  </a:lnTo>
                  <a:lnTo>
                    <a:pt x="215" y="1127"/>
                  </a:lnTo>
                  <a:lnTo>
                    <a:pt x="214" y="1127"/>
                  </a:lnTo>
                  <a:lnTo>
                    <a:pt x="213" y="1127"/>
                  </a:lnTo>
                  <a:lnTo>
                    <a:pt x="213" y="1125"/>
                  </a:lnTo>
                  <a:close/>
                  <a:moveTo>
                    <a:pt x="223" y="1092"/>
                  </a:moveTo>
                  <a:lnTo>
                    <a:pt x="223" y="1092"/>
                  </a:lnTo>
                  <a:lnTo>
                    <a:pt x="224" y="1090"/>
                  </a:lnTo>
                  <a:lnTo>
                    <a:pt x="225" y="1090"/>
                  </a:lnTo>
                  <a:lnTo>
                    <a:pt x="226" y="1092"/>
                  </a:lnTo>
                  <a:lnTo>
                    <a:pt x="226" y="1093"/>
                  </a:lnTo>
                  <a:lnTo>
                    <a:pt x="225" y="1094"/>
                  </a:lnTo>
                  <a:lnTo>
                    <a:pt x="224" y="1094"/>
                  </a:lnTo>
                  <a:lnTo>
                    <a:pt x="223" y="1093"/>
                  </a:lnTo>
                  <a:lnTo>
                    <a:pt x="223" y="1092"/>
                  </a:lnTo>
                  <a:close/>
                  <a:moveTo>
                    <a:pt x="233" y="1059"/>
                  </a:moveTo>
                  <a:lnTo>
                    <a:pt x="233" y="1059"/>
                  </a:lnTo>
                  <a:lnTo>
                    <a:pt x="234" y="1058"/>
                  </a:lnTo>
                  <a:lnTo>
                    <a:pt x="235" y="1058"/>
                  </a:lnTo>
                  <a:lnTo>
                    <a:pt x="235" y="1059"/>
                  </a:lnTo>
                  <a:lnTo>
                    <a:pt x="237" y="1061"/>
                  </a:lnTo>
                  <a:lnTo>
                    <a:pt x="235" y="1061"/>
                  </a:lnTo>
                  <a:lnTo>
                    <a:pt x="234" y="1062"/>
                  </a:lnTo>
                  <a:lnTo>
                    <a:pt x="234" y="1061"/>
                  </a:lnTo>
                  <a:lnTo>
                    <a:pt x="233" y="1061"/>
                  </a:lnTo>
                  <a:lnTo>
                    <a:pt x="233" y="1059"/>
                  </a:lnTo>
                  <a:close/>
                  <a:moveTo>
                    <a:pt x="244" y="1026"/>
                  </a:moveTo>
                  <a:lnTo>
                    <a:pt x="244" y="1026"/>
                  </a:lnTo>
                  <a:lnTo>
                    <a:pt x="245" y="1026"/>
                  </a:lnTo>
                  <a:lnTo>
                    <a:pt x="246" y="1026"/>
                  </a:lnTo>
                  <a:lnTo>
                    <a:pt x="246" y="1027"/>
                  </a:lnTo>
                  <a:lnTo>
                    <a:pt x="246" y="1029"/>
                  </a:lnTo>
                  <a:lnTo>
                    <a:pt x="245" y="1029"/>
                  </a:lnTo>
                  <a:lnTo>
                    <a:pt x="244" y="1027"/>
                  </a:lnTo>
                  <a:lnTo>
                    <a:pt x="244" y="1026"/>
                  </a:lnTo>
                  <a:close/>
                  <a:moveTo>
                    <a:pt x="255" y="994"/>
                  </a:moveTo>
                  <a:lnTo>
                    <a:pt x="255" y="994"/>
                  </a:lnTo>
                  <a:lnTo>
                    <a:pt x="256" y="992"/>
                  </a:lnTo>
                  <a:lnTo>
                    <a:pt x="257" y="992"/>
                  </a:lnTo>
                  <a:lnTo>
                    <a:pt x="257" y="994"/>
                  </a:lnTo>
                  <a:lnTo>
                    <a:pt x="257" y="995"/>
                  </a:lnTo>
                  <a:lnTo>
                    <a:pt x="257" y="997"/>
                  </a:lnTo>
                  <a:lnTo>
                    <a:pt x="256" y="997"/>
                  </a:lnTo>
                  <a:lnTo>
                    <a:pt x="255" y="995"/>
                  </a:lnTo>
                  <a:lnTo>
                    <a:pt x="255" y="994"/>
                  </a:lnTo>
                  <a:close/>
                  <a:moveTo>
                    <a:pt x="265" y="962"/>
                  </a:moveTo>
                  <a:lnTo>
                    <a:pt x="265" y="962"/>
                  </a:lnTo>
                  <a:lnTo>
                    <a:pt x="266" y="960"/>
                  </a:lnTo>
                  <a:lnTo>
                    <a:pt x="267" y="960"/>
                  </a:lnTo>
                  <a:lnTo>
                    <a:pt x="268" y="962"/>
                  </a:lnTo>
                  <a:lnTo>
                    <a:pt x="268" y="963"/>
                  </a:lnTo>
                  <a:lnTo>
                    <a:pt x="267" y="965"/>
                  </a:lnTo>
                  <a:lnTo>
                    <a:pt x="266" y="965"/>
                  </a:lnTo>
                  <a:lnTo>
                    <a:pt x="265" y="963"/>
                  </a:lnTo>
                  <a:lnTo>
                    <a:pt x="265" y="962"/>
                  </a:lnTo>
                  <a:close/>
                  <a:moveTo>
                    <a:pt x="277" y="930"/>
                  </a:moveTo>
                  <a:lnTo>
                    <a:pt x="277" y="930"/>
                  </a:lnTo>
                  <a:lnTo>
                    <a:pt x="277" y="928"/>
                  </a:lnTo>
                  <a:lnTo>
                    <a:pt x="279" y="928"/>
                  </a:lnTo>
                  <a:lnTo>
                    <a:pt x="279" y="930"/>
                  </a:lnTo>
                  <a:lnTo>
                    <a:pt x="279" y="931"/>
                  </a:lnTo>
                  <a:lnTo>
                    <a:pt x="279" y="933"/>
                  </a:lnTo>
                  <a:lnTo>
                    <a:pt x="278" y="933"/>
                  </a:lnTo>
                  <a:lnTo>
                    <a:pt x="277" y="931"/>
                  </a:lnTo>
                  <a:lnTo>
                    <a:pt x="277" y="930"/>
                  </a:lnTo>
                  <a:close/>
                  <a:moveTo>
                    <a:pt x="288" y="898"/>
                  </a:moveTo>
                  <a:lnTo>
                    <a:pt x="288" y="898"/>
                  </a:lnTo>
                  <a:lnTo>
                    <a:pt x="289" y="898"/>
                  </a:lnTo>
                  <a:lnTo>
                    <a:pt x="291" y="898"/>
                  </a:lnTo>
                  <a:lnTo>
                    <a:pt x="291" y="899"/>
                  </a:lnTo>
                  <a:lnTo>
                    <a:pt x="289" y="901"/>
                  </a:lnTo>
                  <a:lnTo>
                    <a:pt x="288" y="901"/>
                  </a:lnTo>
                  <a:lnTo>
                    <a:pt x="288" y="899"/>
                  </a:lnTo>
                  <a:lnTo>
                    <a:pt x="288" y="898"/>
                  </a:lnTo>
                  <a:close/>
                  <a:moveTo>
                    <a:pt x="300" y="867"/>
                  </a:moveTo>
                  <a:lnTo>
                    <a:pt x="300" y="867"/>
                  </a:lnTo>
                  <a:lnTo>
                    <a:pt x="301" y="866"/>
                  </a:lnTo>
                  <a:lnTo>
                    <a:pt x="302" y="866"/>
                  </a:lnTo>
                  <a:lnTo>
                    <a:pt x="302" y="867"/>
                  </a:lnTo>
                  <a:lnTo>
                    <a:pt x="302" y="869"/>
                  </a:lnTo>
                  <a:lnTo>
                    <a:pt x="301" y="869"/>
                  </a:lnTo>
                  <a:lnTo>
                    <a:pt x="300" y="869"/>
                  </a:lnTo>
                  <a:lnTo>
                    <a:pt x="300" y="867"/>
                  </a:lnTo>
                  <a:close/>
                  <a:moveTo>
                    <a:pt x="313" y="835"/>
                  </a:moveTo>
                  <a:lnTo>
                    <a:pt x="313" y="835"/>
                  </a:lnTo>
                  <a:lnTo>
                    <a:pt x="313" y="834"/>
                  </a:lnTo>
                  <a:lnTo>
                    <a:pt x="314" y="834"/>
                  </a:lnTo>
                  <a:lnTo>
                    <a:pt x="315" y="835"/>
                  </a:lnTo>
                  <a:lnTo>
                    <a:pt x="315" y="837"/>
                  </a:lnTo>
                  <a:lnTo>
                    <a:pt x="314" y="838"/>
                  </a:lnTo>
                  <a:lnTo>
                    <a:pt x="313" y="838"/>
                  </a:lnTo>
                  <a:lnTo>
                    <a:pt x="312" y="837"/>
                  </a:lnTo>
                  <a:lnTo>
                    <a:pt x="313" y="835"/>
                  </a:lnTo>
                  <a:close/>
                  <a:moveTo>
                    <a:pt x="324" y="805"/>
                  </a:moveTo>
                  <a:lnTo>
                    <a:pt x="324" y="805"/>
                  </a:lnTo>
                  <a:lnTo>
                    <a:pt x="326" y="803"/>
                  </a:lnTo>
                  <a:lnTo>
                    <a:pt x="327" y="803"/>
                  </a:lnTo>
                  <a:lnTo>
                    <a:pt x="328" y="805"/>
                  </a:lnTo>
                  <a:lnTo>
                    <a:pt x="328" y="806"/>
                  </a:lnTo>
                  <a:lnTo>
                    <a:pt x="327" y="807"/>
                  </a:lnTo>
                  <a:lnTo>
                    <a:pt x="326" y="807"/>
                  </a:lnTo>
                  <a:lnTo>
                    <a:pt x="324" y="806"/>
                  </a:lnTo>
                  <a:lnTo>
                    <a:pt x="324" y="805"/>
                  </a:lnTo>
                  <a:close/>
                  <a:moveTo>
                    <a:pt x="337" y="774"/>
                  </a:moveTo>
                  <a:lnTo>
                    <a:pt x="337" y="774"/>
                  </a:lnTo>
                  <a:lnTo>
                    <a:pt x="338" y="773"/>
                  </a:lnTo>
                  <a:lnTo>
                    <a:pt x="339" y="773"/>
                  </a:lnTo>
                  <a:lnTo>
                    <a:pt x="340" y="774"/>
                  </a:lnTo>
                  <a:lnTo>
                    <a:pt x="340" y="775"/>
                  </a:lnTo>
                  <a:lnTo>
                    <a:pt x="339" y="775"/>
                  </a:lnTo>
                  <a:lnTo>
                    <a:pt x="339" y="777"/>
                  </a:lnTo>
                  <a:lnTo>
                    <a:pt x="338" y="775"/>
                  </a:lnTo>
                  <a:lnTo>
                    <a:pt x="337" y="775"/>
                  </a:lnTo>
                  <a:lnTo>
                    <a:pt x="337" y="774"/>
                  </a:lnTo>
                  <a:close/>
                  <a:moveTo>
                    <a:pt x="351" y="743"/>
                  </a:moveTo>
                  <a:lnTo>
                    <a:pt x="351" y="743"/>
                  </a:lnTo>
                  <a:lnTo>
                    <a:pt x="352" y="742"/>
                  </a:lnTo>
                  <a:lnTo>
                    <a:pt x="353" y="742"/>
                  </a:lnTo>
                  <a:lnTo>
                    <a:pt x="353" y="743"/>
                  </a:lnTo>
                  <a:lnTo>
                    <a:pt x="353" y="745"/>
                  </a:lnTo>
                  <a:lnTo>
                    <a:pt x="352" y="745"/>
                  </a:lnTo>
                  <a:lnTo>
                    <a:pt x="352" y="746"/>
                  </a:lnTo>
                  <a:lnTo>
                    <a:pt x="351" y="745"/>
                  </a:lnTo>
                  <a:lnTo>
                    <a:pt x="351" y="743"/>
                  </a:lnTo>
                  <a:close/>
                  <a:moveTo>
                    <a:pt x="365" y="713"/>
                  </a:moveTo>
                  <a:lnTo>
                    <a:pt x="365" y="713"/>
                  </a:lnTo>
                  <a:lnTo>
                    <a:pt x="365" y="711"/>
                  </a:lnTo>
                  <a:lnTo>
                    <a:pt x="367" y="711"/>
                  </a:lnTo>
                  <a:lnTo>
                    <a:pt x="367" y="713"/>
                  </a:lnTo>
                  <a:lnTo>
                    <a:pt x="367" y="714"/>
                  </a:lnTo>
                  <a:lnTo>
                    <a:pt x="366" y="716"/>
                  </a:lnTo>
                  <a:lnTo>
                    <a:pt x="365" y="716"/>
                  </a:lnTo>
                  <a:lnTo>
                    <a:pt x="365" y="714"/>
                  </a:lnTo>
                  <a:lnTo>
                    <a:pt x="365" y="713"/>
                  </a:lnTo>
                  <a:close/>
                  <a:moveTo>
                    <a:pt x="378" y="682"/>
                  </a:moveTo>
                  <a:lnTo>
                    <a:pt x="378" y="682"/>
                  </a:lnTo>
                  <a:lnTo>
                    <a:pt x="380" y="682"/>
                  </a:lnTo>
                  <a:lnTo>
                    <a:pt x="381" y="682"/>
                  </a:lnTo>
                  <a:lnTo>
                    <a:pt x="381" y="684"/>
                  </a:lnTo>
                  <a:lnTo>
                    <a:pt x="381" y="685"/>
                  </a:lnTo>
                  <a:lnTo>
                    <a:pt x="380" y="685"/>
                  </a:lnTo>
                  <a:lnTo>
                    <a:pt x="378" y="685"/>
                  </a:lnTo>
                  <a:lnTo>
                    <a:pt x="378" y="684"/>
                  </a:lnTo>
                  <a:lnTo>
                    <a:pt x="378" y="682"/>
                  </a:lnTo>
                  <a:close/>
                  <a:moveTo>
                    <a:pt x="392" y="653"/>
                  </a:moveTo>
                  <a:lnTo>
                    <a:pt x="392" y="653"/>
                  </a:lnTo>
                  <a:lnTo>
                    <a:pt x="393" y="652"/>
                  </a:lnTo>
                  <a:lnTo>
                    <a:pt x="394" y="652"/>
                  </a:lnTo>
                  <a:lnTo>
                    <a:pt x="395" y="653"/>
                  </a:lnTo>
                  <a:lnTo>
                    <a:pt x="395" y="655"/>
                  </a:lnTo>
                  <a:lnTo>
                    <a:pt x="394" y="656"/>
                  </a:lnTo>
                  <a:lnTo>
                    <a:pt x="393" y="656"/>
                  </a:lnTo>
                  <a:lnTo>
                    <a:pt x="392" y="655"/>
                  </a:lnTo>
                  <a:lnTo>
                    <a:pt x="392" y="653"/>
                  </a:lnTo>
                  <a:close/>
                  <a:moveTo>
                    <a:pt x="407" y="624"/>
                  </a:moveTo>
                  <a:lnTo>
                    <a:pt x="407" y="624"/>
                  </a:lnTo>
                  <a:lnTo>
                    <a:pt x="408" y="622"/>
                  </a:lnTo>
                  <a:lnTo>
                    <a:pt x="409" y="622"/>
                  </a:lnTo>
                  <a:lnTo>
                    <a:pt x="410" y="624"/>
                  </a:lnTo>
                  <a:lnTo>
                    <a:pt x="410" y="625"/>
                  </a:lnTo>
                  <a:lnTo>
                    <a:pt x="409" y="625"/>
                  </a:lnTo>
                  <a:lnTo>
                    <a:pt x="409" y="627"/>
                  </a:lnTo>
                  <a:lnTo>
                    <a:pt x="408" y="627"/>
                  </a:lnTo>
                  <a:lnTo>
                    <a:pt x="407" y="625"/>
                  </a:lnTo>
                  <a:lnTo>
                    <a:pt x="407" y="624"/>
                  </a:lnTo>
                  <a:close/>
                  <a:moveTo>
                    <a:pt x="422" y="595"/>
                  </a:moveTo>
                  <a:lnTo>
                    <a:pt x="422" y="595"/>
                  </a:lnTo>
                  <a:lnTo>
                    <a:pt x="423" y="593"/>
                  </a:lnTo>
                  <a:lnTo>
                    <a:pt x="424" y="595"/>
                  </a:lnTo>
                  <a:lnTo>
                    <a:pt x="425" y="595"/>
                  </a:lnTo>
                  <a:lnTo>
                    <a:pt x="425" y="596"/>
                  </a:lnTo>
                  <a:lnTo>
                    <a:pt x="424" y="598"/>
                  </a:lnTo>
                  <a:lnTo>
                    <a:pt x="423" y="598"/>
                  </a:lnTo>
                  <a:lnTo>
                    <a:pt x="422" y="596"/>
                  </a:lnTo>
                  <a:lnTo>
                    <a:pt x="422" y="595"/>
                  </a:lnTo>
                  <a:close/>
                  <a:moveTo>
                    <a:pt x="438" y="566"/>
                  </a:moveTo>
                  <a:lnTo>
                    <a:pt x="438" y="566"/>
                  </a:lnTo>
                  <a:lnTo>
                    <a:pt x="439" y="566"/>
                  </a:lnTo>
                  <a:lnTo>
                    <a:pt x="440" y="566"/>
                  </a:lnTo>
                  <a:lnTo>
                    <a:pt x="440" y="567"/>
                  </a:lnTo>
                  <a:lnTo>
                    <a:pt x="440" y="569"/>
                  </a:lnTo>
                  <a:lnTo>
                    <a:pt x="439" y="569"/>
                  </a:lnTo>
                  <a:lnTo>
                    <a:pt x="438" y="569"/>
                  </a:lnTo>
                  <a:lnTo>
                    <a:pt x="438" y="567"/>
                  </a:lnTo>
                  <a:lnTo>
                    <a:pt x="438" y="566"/>
                  </a:lnTo>
                  <a:close/>
                  <a:moveTo>
                    <a:pt x="454" y="538"/>
                  </a:moveTo>
                  <a:lnTo>
                    <a:pt x="454" y="538"/>
                  </a:lnTo>
                  <a:lnTo>
                    <a:pt x="455" y="538"/>
                  </a:lnTo>
                  <a:lnTo>
                    <a:pt x="456" y="538"/>
                  </a:lnTo>
                  <a:lnTo>
                    <a:pt x="456" y="539"/>
                  </a:lnTo>
                  <a:lnTo>
                    <a:pt x="456" y="541"/>
                  </a:lnTo>
                  <a:lnTo>
                    <a:pt x="455" y="541"/>
                  </a:lnTo>
                  <a:lnTo>
                    <a:pt x="454" y="541"/>
                  </a:lnTo>
                  <a:lnTo>
                    <a:pt x="454" y="539"/>
                  </a:lnTo>
                  <a:lnTo>
                    <a:pt x="454" y="538"/>
                  </a:lnTo>
                  <a:close/>
                  <a:moveTo>
                    <a:pt x="470" y="510"/>
                  </a:moveTo>
                  <a:lnTo>
                    <a:pt x="470" y="510"/>
                  </a:lnTo>
                  <a:lnTo>
                    <a:pt x="471" y="510"/>
                  </a:lnTo>
                  <a:lnTo>
                    <a:pt x="472" y="510"/>
                  </a:lnTo>
                  <a:lnTo>
                    <a:pt x="473" y="512"/>
                  </a:lnTo>
                  <a:lnTo>
                    <a:pt x="473" y="513"/>
                  </a:lnTo>
                  <a:lnTo>
                    <a:pt x="472" y="513"/>
                  </a:lnTo>
                  <a:lnTo>
                    <a:pt x="471" y="513"/>
                  </a:lnTo>
                  <a:lnTo>
                    <a:pt x="470" y="512"/>
                  </a:lnTo>
                  <a:lnTo>
                    <a:pt x="470" y="510"/>
                  </a:lnTo>
                  <a:close/>
                  <a:moveTo>
                    <a:pt x="486" y="483"/>
                  </a:moveTo>
                  <a:lnTo>
                    <a:pt x="486" y="483"/>
                  </a:lnTo>
                  <a:lnTo>
                    <a:pt x="488" y="483"/>
                  </a:lnTo>
                  <a:lnTo>
                    <a:pt x="489" y="483"/>
                  </a:lnTo>
                  <a:lnTo>
                    <a:pt x="489" y="484"/>
                  </a:lnTo>
                  <a:lnTo>
                    <a:pt x="489" y="486"/>
                  </a:lnTo>
                  <a:lnTo>
                    <a:pt x="488" y="487"/>
                  </a:lnTo>
                  <a:lnTo>
                    <a:pt x="486" y="486"/>
                  </a:lnTo>
                  <a:lnTo>
                    <a:pt x="486" y="484"/>
                  </a:lnTo>
                  <a:lnTo>
                    <a:pt x="486" y="483"/>
                  </a:lnTo>
                  <a:close/>
                  <a:moveTo>
                    <a:pt x="503" y="456"/>
                  </a:moveTo>
                  <a:lnTo>
                    <a:pt x="503" y="456"/>
                  </a:lnTo>
                  <a:lnTo>
                    <a:pt x="504" y="456"/>
                  </a:lnTo>
                  <a:lnTo>
                    <a:pt x="506" y="456"/>
                  </a:lnTo>
                  <a:lnTo>
                    <a:pt x="507" y="458"/>
                  </a:lnTo>
                  <a:lnTo>
                    <a:pt x="506" y="459"/>
                  </a:lnTo>
                  <a:lnTo>
                    <a:pt x="504" y="459"/>
                  </a:lnTo>
                  <a:lnTo>
                    <a:pt x="503" y="459"/>
                  </a:lnTo>
                  <a:lnTo>
                    <a:pt x="503" y="458"/>
                  </a:lnTo>
                  <a:lnTo>
                    <a:pt x="503" y="456"/>
                  </a:lnTo>
                  <a:close/>
                  <a:moveTo>
                    <a:pt x="521" y="430"/>
                  </a:moveTo>
                  <a:lnTo>
                    <a:pt x="521" y="430"/>
                  </a:lnTo>
                  <a:lnTo>
                    <a:pt x="524" y="430"/>
                  </a:lnTo>
                  <a:lnTo>
                    <a:pt x="524" y="432"/>
                  </a:lnTo>
                  <a:lnTo>
                    <a:pt x="524" y="433"/>
                  </a:lnTo>
                  <a:lnTo>
                    <a:pt x="522" y="433"/>
                  </a:lnTo>
                  <a:lnTo>
                    <a:pt x="521" y="433"/>
                  </a:lnTo>
                  <a:lnTo>
                    <a:pt x="520" y="432"/>
                  </a:lnTo>
                  <a:lnTo>
                    <a:pt x="521" y="430"/>
                  </a:lnTo>
                  <a:close/>
                  <a:moveTo>
                    <a:pt x="539" y="405"/>
                  </a:moveTo>
                  <a:lnTo>
                    <a:pt x="539" y="405"/>
                  </a:lnTo>
                  <a:lnTo>
                    <a:pt x="540" y="404"/>
                  </a:lnTo>
                  <a:lnTo>
                    <a:pt x="542" y="404"/>
                  </a:lnTo>
                  <a:lnTo>
                    <a:pt x="542" y="405"/>
                  </a:lnTo>
                  <a:lnTo>
                    <a:pt x="542" y="407"/>
                  </a:lnTo>
                  <a:lnTo>
                    <a:pt x="540" y="408"/>
                  </a:lnTo>
                  <a:lnTo>
                    <a:pt x="539" y="408"/>
                  </a:lnTo>
                  <a:lnTo>
                    <a:pt x="538" y="407"/>
                  </a:lnTo>
                  <a:lnTo>
                    <a:pt x="539" y="405"/>
                  </a:lnTo>
                  <a:close/>
                  <a:moveTo>
                    <a:pt x="557" y="379"/>
                  </a:moveTo>
                  <a:lnTo>
                    <a:pt x="557" y="379"/>
                  </a:lnTo>
                  <a:lnTo>
                    <a:pt x="558" y="379"/>
                  </a:lnTo>
                  <a:lnTo>
                    <a:pt x="560" y="379"/>
                  </a:lnTo>
                  <a:lnTo>
                    <a:pt x="560" y="381"/>
                  </a:lnTo>
                  <a:lnTo>
                    <a:pt x="560" y="382"/>
                  </a:lnTo>
                  <a:lnTo>
                    <a:pt x="558" y="384"/>
                  </a:lnTo>
                  <a:lnTo>
                    <a:pt x="557" y="382"/>
                  </a:lnTo>
                  <a:lnTo>
                    <a:pt x="557" y="381"/>
                  </a:lnTo>
                  <a:lnTo>
                    <a:pt x="557" y="379"/>
                  </a:lnTo>
                  <a:close/>
                  <a:moveTo>
                    <a:pt x="576" y="356"/>
                  </a:moveTo>
                  <a:lnTo>
                    <a:pt x="576" y="356"/>
                  </a:lnTo>
                  <a:lnTo>
                    <a:pt x="576" y="354"/>
                  </a:lnTo>
                  <a:lnTo>
                    <a:pt x="578" y="354"/>
                  </a:lnTo>
                  <a:lnTo>
                    <a:pt x="579" y="356"/>
                  </a:lnTo>
                  <a:lnTo>
                    <a:pt x="579" y="357"/>
                  </a:lnTo>
                  <a:lnTo>
                    <a:pt x="578" y="359"/>
                  </a:lnTo>
                  <a:lnTo>
                    <a:pt x="576" y="357"/>
                  </a:lnTo>
                  <a:lnTo>
                    <a:pt x="575" y="356"/>
                  </a:lnTo>
                  <a:lnTo>
                    <a:pt x="576" y="356"/>
                  </a:lnTo>
                  <a:close/>
                  <a:moveTo>
                    <a:pt x="596" y="331"/>
                  </a:moveTo>
                  <a:lnTo>
                    <a:pt x="596" y="331"/>
                  </a:lnTo>
                  <a:lnTo>
                    <a:pt x="597" y="331"/>
                  </a:lnTo>
                  <a:lnTo>
                    <a:pt x="598" y="331"/>
                  </a:lnTo>
                  <a:lnTo>
                    <a:pt x="598" y="333"/>
                  </a:lnTo>
                  <a:lnTo>
                    <a:pt x="598" y="334"/>
                  </a:lnTo>
                  <a:lnTo>
                    <a:pt x="597" y="335"/>
                  </a:lnTo>
                  <a:lnTo>
                    <a:pt x="596" y="334"/>
                  </a:lnTo>
                  <a:lnTo>
                    <a:pt x="594" y="333"/>
                  </a:lnTo>
                  <a:lnTo>
                    <a:pt x="596" y="331"/>
                  </a:lnTo>
                  <a:close/>
                  <a:moveTo>
                    <a:pt x="615" y="308"/>
                  </a:moveTo>
                  <a:lnTo>
                    <a:pt x="615" y="308"/>
                  </a:lnTo>
                  <a:lnTo>
                    <a:pt x="616" y="308"/>
                  </a:lnTo>
                  <a:lnTo>
                    <a:pt x="617" y="308"/>
                  </a:lnTo>
                  <a:lnTo>
                    <a:pt x="618" y="309"/>
                  </a:lnTo>
                  <a:lnTo>
                    <a:pt x="617" y="311"/>
                  </a:lnTo>
                  <a:lnTo>
                    <a:pt x="616" y="312"/>
                  </a:lnTo>
                  <a:lnTo>
                    <a:pt x="615" y="311"/>
                  </a:lnTo>
                  <a:lnTo>
                    <a:pt x="615" y="309"/>
                  </a:lnTo>
                  <a:lnTo>
                    <a:pt x="615" y="308"/>
                  </a:lnTo>
                  <a:close/>
                  <a:moveTo>
                    <a:pt x="635" y="286"/>
                  </a:moveTo>
                  <a:lnTo>
                    <a:pt x="635" y="286"/>
                  </a:lnTo>
                  <a:lnTo>
                    <a:pt x="636" y="284"/>
                  </a:lnTo>
                  <a:lnTo>
                    <a:pt x="637" y="286"/>
                  </a:lnTo>
                  <a:lnTo>
                    <a:pt x="637" y="287"/>
                  </a:lnTo>
                  <a:lnTo>
                    <a:pt x="637" y="289"/>
                  </a:lnTo>
                  <a:lnTo>
                    <a:pt x="636" y="289"/>
                  </a:lnTo>
                  <a:lnTo>
                    <a:pt x="635" y="289"/>
                  </a:lnTo>
                  <a:lnTo>
                    <a:pt x="635" y="287"/>
                  </a:lnTo>
                  <a:lnTo>
                    <a:pt x="635" y="286"/>
                  </a:lnTo>
                  <a:close/>
                  <a:moveTo>
                    <a:pt x="655" y="264"/>
                  </a:moveTo>
                  <a:lnTo>
                    <a:pt x="655" y="264"/>
                  </a:lnTo>
                  <a:lnTo>
                    <a:pt x="656" y="263"/>
                  </a:lnTo>
                  <a:lnTo>
                    <a:pt x="657" y="264"/>
                  </a:lnTo>
                  <a:lnTo>
                    <a:pt x="658" y="266"/>
                  </a:lnTo>
                  <a:lnTo>
                    <a:pt x="657" y="267"/>
                  </a:lnTo>
                  <a:lnTo>
                    <a:pt x="656" y="267"/>
                  </a:lnTo>
                  <a:lnTo>
                    <a:pt x="655" y="267"/>
                  </a:lnTo>
                  <a:lnTo>
                    <a:pt x="655" y="266"/>
                  </a:lnTo>
                  <a:lnTo>
                    <a:pt x="655" y="264"/>
                  </a:lnTo>
                  <a:close/>
                  <a:moveTo>
                    <a:pt x="676" y="242"/>
                  </a:moveTo>
                  <a:lnTo>
                    <a:pt x="676" y="242"/>
                  </a:lnTo>
                  <a:lnTo>
                    <a:pt x="677" y="242"/>
                  </a:lnTo>
                  <a:lnTo>
                    <a:pt x="678" y="244"/>
                  </a:lnTo>
                  <a:lnTo>
                    <a:pt x="678" y="245"/>
                  </a:lnTo>
                  <a:lnTo>
                    <a:pt x="678" y="247"/>
                  </a:lnTo>
                  <a:lnTo>
                    <a:pt x="677" y="247"/>
                  </a:lnTo>
                  <a:lnTo>
                    <a:pt x="676" y="245"/>
                  </a:lnTo>
                  <a:lnTo>
                    <a:pt x="676" y="244"/>
                  </a:lnTo>
                  <a:lnTo>
                    <a:pt x="676" y="242"/>
                  </a:lnTo>
                  <a:close/>
                  <a:moveTo>
                    <a:pt x="697" y="222"/>
                  </a:moveTo>
                  <a:lnTo>
                    <a:pt x="697" y="222"/>
                  </a:lnTo>
                  <a:lnTo>
                    <a:pt x="698" y="222"/>
                  </a:lnTo>
                  <a:lnTo>
                    <a:pt x="699" y="223"/>
                  </a:lnTo>
                  <a:lnTo>
                    <a:pt x="699" y="225"/>
                  </a:lnTo>
                  <a:lnTo>
                    <a:pt x="699" y="226"/>
                  </a:lnTo>
                  <a:lnTo>
                    <a:pt x="698" y="226"/>
                  </a:lnTo>
                  <a:lnTo>
                    <a:pt x="697" y="225"/>
                  </a:lnTo>
                  <a:lnTo>
                    <a:pt x="697" y="223"/>
                  </a:lnTo>
                  <a:lnTo>
                    <a:pt x="697" y="222"/>
                  </a:lnTo>
                  <a:close/>
                  <a:moveTo>
                    <a:pt x="719" y="203"/>
                  </a:moveTo>
                  <a:lnTo>
                    <a:pt x="719" y="203"/>
                  </a:lnTo>
                  <a:lnTo>
                    <a:pt x="720" y="203"/>
                  </a:lnTo>
                  <a:lnTo>
                    <a:pt x="722" y="203"/>
                  </a:lnTo>
                  <a:lnTo>
                    <a:pt x="722" y="204"/>
                  </a:lnTo>
                  <a:lnTo>
                    <a:pt x="720" y="206"/>
                  </a:lnTo>
                  <a:lnTo>
                    <a:pt x="719" y="206"/>
                  </a:lnTo>
                  <a:lnTo>
                    <a:pt x="718" y="206"/>
                  </a:lnTo>
                  <a:lnTo>
                    <a:pt x="718" y="204"/>
                  </a:lnTo>
                  <a:lnTo>
                    <a:pt x="719" y="203"/>
                  </a:lnTo>
                  <a:close/>
                  <a:moveTo>
                    <a:pt x="742" y="184"/>
                  </a:moveTo>
                  <a:lnTo>
                    <a:pt x="742" y="184"/>
                  </a:lnTo>
                  <a:lnTo>
                    <a:pt x="743" y="184"/>
                  </a:lnTo>
                  <a:lnTo>
                    <a:pt x="743" y="185"/>
                  </a:lnTo>
                  <a:lnTo>
                    <a:pt x="744" y="187"/>
                  </a:lnTo>
                  <a:lnTo>
                    <a:pt x="743" y="188"/>
                  </a:lnTo>
                  <a:lnTo>
                    <a:pt x="742" y="188"/>
                  </a:lnTo>
                  <a:lnTo>
                    <a:pt x="741" y="187"/>
                  </a:lnTo>
                  <a:lnTo>
                    <a:pt x="741" y="185"/>
                  </a:lnTo>
                  <a:lnTo>
                    <a:pt x="742" y="184"/>
                  </a:lnTo>
                  <a:close/>
                  <a:moveTo>
                    <a:pt x="764" y="166"/>
                  </a:moveTo>
                  <a:lnTo>
                    <a:pt x="764" y="166"/>
                  </a:lnTo>
                  <a:lnTo>
                    <a:pt x="765" y="166"/>
                  </a:lnTo>
                  <a:lnTo>
                    <a:pt x="766" y="166"/>
                  </a:lnTo>
                  <a:lnTo>
                    <a:pt x="766" y="168"/>
                  </a:lnTo>
                  <a:lnTo>
                    <a:pt x="765" y="169"/>
                  </a:lnTo>
                  <a:lnTo>
                    <a:pt x="764" y="169"/>
                  </a:lnTo>
                  <a:lnTo>
                    <a:pt x="763" y="169"/>
                  </a:lnTo>
                  <a:lnTo>
                    <a:pt x="763" y="168"/>
                  </a:lnTo>
                  <a:lnTo>
                    <a:pt x="764" y="166"/>
                  </a:lnTo>
                  <a:close/>
                  <a:moveTo>
                    <a:pt x="786" y="149"/>
                  </a:moveTo>
                  <a:lnTo>
                    <a:pt x="786" y="149"/>
                  </a:lnTo>
                  <a:lnTo>
                    <a:pt x="787" y="149"/>
                  </a:lnTo>
                  <a:lnTo>
                    <a:pt x="788" y="150"/>
                  </a:lnTo>
                  <a:lnTo>
                    <a:pt x="788" y="152"/>
                  </a:lnTo>
                  <a:lnTo>
                    <a:pt x="788" y="153"/>
                  </a:lnTo>
                  <a:lnTo>
                    <a:pt x="786" y="153"/>
                  </a:lnTo>
                  <a:lnTo>
                    <a:pt x="786" y="152"/>
                  </a:lnTo>
                  <a:lnTo>
                    <a:pt x="786" y="150"/>
                  </a:lnTo>
                  <a:lnTo>
                    <a:pt x="786" y="149"/>
                  </a:lnTo>
                  <a:close/>
                  <a:moveTo>
                    <a:pt x="809" y="133"/>
                  </a:moveTo>
                  <a:lnTo>
                    <a:pt x="809" y="133"/>
                  </a:lnTo>
                  <a:lnTo>
                    <a:pt x="811" y="133"/>
                  </a:lnTo>
                  <a:lnTo>
                    <a:pt x="812" y="134"/>
                  </a:lnTo>
                  <a:lnTo>
                    <a:pt x="812" y="136"/>
                  </a:lnTo>
                  <a:lnTo>
                    <a:pt x="811" y="137"/>
                  </a:lnTo>
                  <a:lnTo>
                    <a:pt x="809" y="137"/>
                  </a:lnTo>
                  <a:lnTo>
                    <a:pt x="808" y="136"/>
                  </a:lnTo>
                  <a:lnTo>
                    <a:pt x="808" y="134"/>
                  </a:lnTo>
                  <a:lnTo>
                    <a:pt x="809" y="133"/>
                  </a:lnTo>
                  <a:close/>
                  <a:moveTo>
                    <a:pt x="833" y="118"/>
                  </a:moveTo>
                  <a:lnTo>
                    <a:pt x="833" y="118"/>
                  </a:lnTo>
                  <a:lnTo>
                    <a:pt x="834" y="118"/>
                  </a:lnTo>
                  <a:lnTo>
                    <a:pt x="835" y="120"/>
                  </a:lnTo>
                  <a:lnTo>
                    <a:pt x="835" y="121"/>
                  </a:lnTo>
                  <a:lnTo>
                    <a:pt x="834" y="121"/>
                  </a:lnTo>
                  <a:lnTo>
                    <a:pt x="833" y="121"/>
                  </a:lnTo>
                  <a:lnTo>
                    <a:pt x="832" y="121"/>
                  </a:lnTo>
                  <a:lnTo>
                    <a:pt x="832" y="120"/>
                  </a:lnTo>
                  <a:lnTo>
                    <a:pt x="833" y="118"/>
                  </a:lnTo>
                  <a:close/>
                  <a:moveTo>
                    <a:pt x="856" y="104"/>
                  </a:moveTo>
                  <a:lnTo>
                    <a:pt x="856" y="104"/>
                  </a:lnTo>
                  <a:lnTo>
                    <a:pt x="857" y="104"/>
                  </a:lnTo>
                  <a:lnTo>
                    <a:pt x="858" y="105"/>
                  </a:lnTo>
                  <a:lnTo>
                    <a:pt x="858" y="107"/>
                  </a:lnTo>
                  <a:lnTo>
                    <a:pt x="858" y="108"/>
                  </a:lnTo>
                  <a:lnTo>
                    <a:pt x="857" y="108"/>
                  </a:lnTo>
                  <a:lnTo>
                    <a:pt x="856" y="108"/>
                  </a:lnTo>
                  <a:lnTo>
                    <a:pt x="856" y="107"/>
                  </a:lnTo>
                  <a:lnTo>
                    <a:pt x="856" y="105"/>
                  </a:lnTo>
                  <a:lnTo>
                    <a:pt x="856" y="104"/>
                  </a:lnTo>
                  <a:close/>
                  <a:moveTo>
                    <a:pt x="880" y="91"/>
                  </a:moveTo>
                  <a:lnTo>
                    <a:pt x="880" y="91"/>
                  </a:lnTo>
                  <a:lnTo>
                    <a:pt x="881" y="91"/>
                  </a:lnTo>
                  <a:lnTo>
                    <a:pt x="883" y="92"/>
                  </a:lnTo>
                  <a:lnTo>
                    <a:pt x="883" y="94"/>
                  </a:lnTo>
                  <a:lnTo>
                    <a:pt x="881" y="94"/>
                  </a:lnTo>
                  <a:lnTo>
                    <a:pt x="880" y="95"/>
                  </a:lnTo>
                  <a:lnTo>
                    <a:pt x="880" y="94"/>
                  </a:lnTo>
                  <a:lnTo>
                    <a:pt x="879" y="94"/>
                  </a:lnTo>
                  <a:lnTo>
                    <a:pt x="879" y="92"/>
                  </a:lnTo>
                  <a:lnTo>
                    <a:pt x="880" y="91"/>
                  </a:lnTo>
                  <a:close/>
                  <a:moveTo>
                    <a:pt x="905" y="79"/>
                  </a:moveTo>
                  <a:lnTo>
                    <a:pt x="905" y="79"/>
                  </a:lnTo>
                  <a:lnTo>
                    <a:pt x="906" y="79"/>
                  </a:lnTo>
                  <a:lnTo>
                    <a:pt x="907" y="79"/>
                  </a:lnTo>
                  <a:lnTo>
                    <a:pt x="907" y="81"/>
                  </a:lnTo>
                  <a:lnTo>
                    <a:pt x="906" y="82"/>
                  </a:lnTo>
                  <a:lnTo>
                    <a:pt x="905" y="82"/>
                  </a:lnTo>
                  <a:lnTo>
                    <a:pt x="904" y="81"/>
                  </a:lnTo>
                  <a:lnTo>
                    <a:pt x="904" y="79"/>
                  </a:lnTo>
                  <a:lnTo>
                    <a:pt x="905" y="79"/>
                  </a:lnTo>
                  <a:close/>
                  <a:moveTo>
                    <a:pt x="929" y="67"/>
                  </a:moveTo>
                  <a:lnTo>
                    <a:pt x="929" y="67"/>
                  </a:lnTo>
                  <a:lnTo>
                    <a:pt x="930" y="67"/>
                  </a:lnTo>
                  <a:lnTo>
                    <a:pt x="931" y="69"/>
                  </a:lnTo>
                  <a:lnTo>
                    <a:pt x="930" y="70"/>
                  </a:lnTo>
                  <a:lnTo>
                    <a:pt x="929" y="70"/>
                  </a:lnTo>
                  <a:lnTo>
                    <a:pt x="928" y="69"/>
                  </a:lnTo>
                  <a:lnTo>
                    <a:pt x="928" y="67"/>
                  </a:lnTo>
                  <a:lnTo>
                    <a:pt x="929" y="67"/>
                  </a:lnTo>
                  <a:close/>
                  <a:moveTo>
                    <a:pt x="953" y="56"/>
                  </a:moveTo>
                  <a:lnTo>
                    <a:pt x="953" y="56"/>
                  </a:lnTo>
                  <a:lnTo>
                    <a:pt x="955" y="56"/>
                  </a:lnTo>
                  <a:lnTo>
                    <a:pt x="956" y="57"/>
                  </a:lnTo>
                  <a:lnTo>
                    <a:pt x="956" y="59"/>
                  </a:lnTo>
                  <a:lnTo>
                    <a:pt x="955" y="60"/>
                  </a:lnTo>
                  <a:lnTo>
                    <a:pt x="953" y="60"/>
                  </a:lnTo>
                  <a:lnTo>
                    <a:pt x="952" y="59"/>
                  </a:lnTo>
                  <a:lnTo>
                    <a:pt x="952" y="57"/>
                  </a:lnTo>
                  <a:lnTo>
                    <a:pt x="953" y="56"/>
                  </a:lnTo>
                  <a:close/>
                  <a:moveTo>
                    <a:pt x="979" y="47"/>
                  </a:moveTo>
                  <a:lnTo>
                    <a:pt x="979" y="47"/>
                  </a:lnTo>
                  <a:lnTo>
                    <a:pt x="980" y="47"/>
                  </a:lnTo>
                  <a:lnTo>
                    <a:pt x="981" y="48"/>
                  </a:lnTo>
                  <a:lnTo>
                    <a:pt x="980" y="50"/>
                  </a:lnTo>
                  <a:lnTo>
                    <a:pt x="979" y="50"/>
                  </a:lnTo>
                  <a:lnTo>
                    <a:pt x="978" y="48"/>
                  </a:lnTo>
                  <a:lnTo>
                    <a:pt x="978" y="47"/>
                  </a:lnTo>
                  <a:lnTo>
                    <a:pt x="979" y="47"/>
                  </a:lnTo>
                  <a:close/>
                  <a:moveTo>
                    <a:pt x="1004" y="38"/>
                  </a:moveTo>
                  <a:lnTo>
                    <a:pt x="1004" y="38"/>
                  </a:lnTo>
                  <a:lnTo>
                    <a:pt x="1005" y="38"/>
                  </a:lnTo>
                  <a:lnTo>
                    <a:pt x="1005" y="40"/>
                  </a:lnTo>
                  <a:lnTo>
                    <a:pt x="1005" y="41"/>
                  </a:lnTo>
                  <a:lnTo>
                    <a:pt x="1004" y="41"/>
                  </a:lnTo>
                  <a:lnTo>
                    <a:pt x="1003" y="41"/>
                  </a:lnTo>
                  <a:lnTo>
                    <a:pt x="1003" y="40"/>
                  </a:lnTo>
                  <a:lnTo>
                    <a:pt x="1002" y="40"/>
                  </a:lnTo>
                  <a:lnTo>
                    <a:pt x="1003" y="38"/>
                  </a:lnTo>
                  <a:lnTo>
                    <a:pt x="1004" y="38"/>
                  </a:lnTo>
                  <a:close/>
                  <a:moveTo>
                    <a:pt x="1029" y="30"/>
                  </a:moveTo>
                  <a:lnTo>
                    <a:pt x="1029" y="30"/>
                  </a:lnTo>
                  <a:lnTo>
                    <a:pt x="1030" y="30"/>
                  </a:lnTo>
                  <a:lnTo>
                    <a:pt x="1030" y="31"/>
                  </a:lnTo>
                  <a:lnTo>
                    <a:pt x="1031" y="31"/>
                  </a:lnTo>
                  <a:lnTo>
                    <a:pt x="1031" y="32"/>
                  </a:lnTo>
                  <a:lnTo>
                    <a:pt x="1030" y="34"/>
                  </a:lnTo>
                  <a:lnTo>
                    <a:pt x="1029" y="34"/>
                  </a:lnTo>
                  <a:lnTo>
                    <a:pt x="1028" y="32"/>
                  </a:lnTo>
                  <a:lnTo>
                    <a:pt x="1028" y="31"/>
                  </a:lnTo>
                  <a:lnTo>
                    <a:pt x="1029" y="30"/>
                  </a:lnTo>
                  <a:close/>
                  <a:moveTo>
                    <a:pt x="1054" y="24"/>
                  </a:moveTo>
                  <a:lnTo>
                    <a:pt x="1054" y="24"/>
                  </a:lnTo>
                  <a:lnTo>
                    <a:pt x="1055" y="24"/>
                  </a:lnTo>
                  <a:lnTo>
                    <a:pt x="1056" y="25"/>
                  </a:lnTo>
                  <a:lnTo>
                    <a:pt x="1056" y="27"/>
                  </a:lnTo>
                  <a:lnTo>
                    <a:pt x="1055" y="27"/>
                  </a:lnTo>
                  <a:lnTo>
                    <a:pt x="1054" y="27"/>
                  </a:lnTo>
                  <a:lnTo>
                    <a:pt x="1053" y="25"/>
                  </a:lnTo>
                  <a:lnTo>
                    <a:pt x="1053" y="24"/>
                  </a:lnTo>
                  <a:lnTo>
                    <a:pt x="1054" y="24"/>
                  </a:lnTo>
                  <a:close/>
                  <a:moveTo>
                    <a:pt x="1079" y="16"/>
                  </a:moveTo>
                  <a:lnTo>
                    <a:pt x="1079" y="16"/>
                  </a:lnTo>
                  <a:lnTo>
                    <a:pt x="1081" y="18"/>
                  </a:lnTo>
                  <a:lnTo>
                    <a:pt x="1082" y="19"/>
                  </a:lnTo>
                  <a:lnTo>
                    <a:pt x="1081" y="21"/>
                  </a:lnTo>
                  <a:lnTo>
                    <a:pt x="1079" y="21"/>
                  </a:lnTo>
                  <a:lnTo>
                    <a:pt x="1078" y="19"/>
                  </a:lnTo>
                  <a:lnTo>
                    <a:pt x="1078" y="18"/>
                  </a:lnTo>
                  <a:lnTo>
                    <a:pt x="1079" y="16"/>
                  </a:lnTo>
                  <a:close/>
                  <a:moveTo>
                    <a:pt x="1106" y="12"/>
                  </a:moveTo>
                  <a:lnTo>
                    <a:pt x="1106" y="12"/>
                  </a:lnTo>
                  <a:lnTo>
                    <a:pt x="1107" y="12"/>
                  </a:lnTo>
                  <a:lnTo>
                    <a:pt x="1107" y="14"/>
                  </a:lnTo>
                  <a:lnTo>
                    <a:pt x="1107" y="15"/>
                  </a:lnTo>
                  <a:lnTo>
                    <a:pt x="1106" y="16"/>
                  </a:lnTo>
                  <a:lnTo>
                    <a:pt x="1105" y="15"/>
                  </a:lnTo>
                  <a:lnTo>
                    <a:pt x="1104" y="15"/>
                  </a:lnTo>
                  <a:lnTo>
                    <a:pt x="1105" y="14"/>
                  </a:lnTo>
                  <a:lnTo>
                    <a:pt x="1106" y="12"/>
                  </a:lnTo>
                  <a:close/>
                  <a:moveTo>
                    <a:pt x="1131" y="8"/>
                  </a:moveTo>
                  <a:lnTo>
                    <a:pt x="1131" y="8"/>
                  </a:lnTo>
                  <a:lnTo>
                    <a:pt x="1132" y="8"/>
                  </a:lnTo>
                  <a:lnTo>
                    <a:pt x="1132" y="9"/>
                  </a:lnTo>
                  <a:lnTo>
                    <a:pt x="1132" y="11"/>
                  </a:lnTo>
                  <a:lnTo>
                    <a:pt x="1131" y="12"/>
                  </a:lnTo>
                  <a:lnTo>
                    <a:pt x="1130" y="11"/>
                  </a:lnTo>
                  <a:lnTo>
                    <a:pt x="1130" y="9"/>
                  </a:lnTo>
                  <a:lnTo>
                    <a:pt x="1130" y="8"/>
                  </a:lnTo>
                  <a:lnTo>
                    <a:pt x="1131" y="8"/>
                  </a:lnTo>
                  <a:close/>
                  <a:moveTo>
                    <a:pt x="1157" y="5"/>
                  </a:moveTo>
                  <a:lnTo>
                    <a:pt x="1157" y="5"/>
                  </a:lnTo>
                  <a:lnTo>
                    <a:pt x="1158" y="5"/>
                  </a:lnTo>
                  <a:lnTo>
                    <a:pt x="1159" y="6"/>
                  </a:lnTo>
                  <a:lnTo>
                    <a:pt x="1158" y="6"/>
                  </a:lnTo>
                  <a:lnTo>
                    <a:pt x="1158" y="8"/>
                  </a:lnTo>
                  <a:lnTo>
                    <a:pt x="1157" y="8"/>
                  </a:lnTo>
                  <a:lnTo>
                    <a:pt x="1156" y="8"/>
                  </a:lnTo>
                  <a:lnTo>
                    <a:pt x="1156" y="6"/>
                  </a:lnTo>
                  <a:lnTo>
                    <a:pt x="1156" y="5"/>
                  </a:lnTo>
                  <a:lnTo>
                    <a:pt x="1157" y="5"/>
                  </a:lnTo>
                  <a:close/>
                  <a:moveTo>
                    <a:pt x="1182" y="2"/>
                  </a:moveTo>
                  <a:lnTo>
                    <a:pt x="1182" y="2"/>
                  </a:lnTo>
                  <a:lnTo>
                    <a:pt x="1183" y="2"/>
                  </a:lnTo>
                  <a:lnTo>
                    <a:pt x="1184" y="3"/>
                  </a:lnTo>
                  <a:lnTo>
                    <a:pt x="1184" y="5"/>
                  </a:lnTo>
                  <a:lnTo>
                    <a:pt x="1183" y="6"/>
                  </a:lnTo>
                  <a:lnTo>
                    <a:pt x="1182" y="5"/>
                  </a:lnTo>
                  <a:lnTo>
                    <a:pt x="1181" y="5"/>
                  </a:lnTo>
                  <a:lnTo>
                    <a:pt x="1181" y="3"/>
                  </a:lnTo>
                  <a:lnTo>
                    <a:pt x="1181" y="2"/>
                  </a:lnTo>
                  <a:lnTo>
                    <a:pt x="1182" y="2"/>
                  </a:lnTo>
                  <a:close/>
                  <a:moveTo>
                    <a:pt x="1209" y="0"/>
                  </a:moveTo>
                  <a:lnTo>
                    <a:pt x="1209" y="0"/>
                  </a:lnTo>
                  <a:lnTo>
                    <a:pt x="1210" y="0"/>
                  </a:lnTo>
                  <a:lnTo>
                    <a:pt x="1210" y="2"/>
                  </a:lnTo>
                  <a:lnTo>
                    <a:pt x="1210" y="3"/>
                  </a:lnTo>
                  <a:lnTo>
                    <a:pt x="1209" y="3"/>
                  </a:lnTo>
                  <a:lnTo>
                    <a:pt x="1208" y="3"/>
                  </a:lnTo>
                  <a:lnTo>
                    <a:pt x="1208" y="2"/>
                  </a:lnTo>
                  <a:lnTo>
                    <a:pt x="1208" y="0"/>
                  </a:lnTo>
                  <a:lnTo>
                    <a:pt x="1209" y="0"/>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467" name="Freeform 151"/>
            <p:cNvSpPr/>
            <p:nvPr/>
          </p:nvSpPr>
          <p:spPr>
            <a:xfrm>
              <a:off x="5716588" y="654050"/>
              <a:ext cx="155575" cy="73025"/>
            </a:xfrm>
            <a:custGeom>
              <a:avLst/>
              <a:gdLst>
                <a:gd name="txL" fmla="*/ 0 w 98"/>
                <a:gd name="txT" fmla="*/ 0 h 92"/>
                <a:gd name="txR" fmla="*/ 98 w 98"/>
                <a:gd name="txB" fmla="*/ 92 h 92"/>
              </a:gdLst>
              <a:ahLst/>
              <a:cxnLst>
                <a:cxn ang="0">
                  <a:pos x="0" y="2147483647"/>
                </a:cxn>
                <a:cxn ang="0">
                  <a:pos x="2147483647" y="2147483647"/>
                </a:cxn>
                <a:cxn ang="0">
                  <a:pos x="0" y="0"/>
                </a:cxn>
                <a:cxn ang="0">
                  <a:pos x="0" y="2147483647"/>
                </a:cxn>
              </a:cxnLst>
              <a:rect l="txL" t="txT" r="txR" b="txB"/>
              <a:pathLst>
                <a:path w="98" h="92">
                  <a:moveTo>
                    <a:pt x="0" y="92"/>
                  </a:moveTo>
                  <a:lnTo>
                    <a:pt x="98" y="47"/>
                  </a:lnTo>
                  <a:lnTo>
                    <a:pt x="0" y="0"/>
                  </a:lnTo>
                  <a:lnTo>
                    <a:pt x="0" y="92"/>
                  </a:lnTo>
                  <a:close/>
                </a:path>
              </a:pathLst>
            </a:custGeom>
            <a:solidFill>
              <a:srgbClr val="000000">
                <a:alpha val="100000"/>
              </a:srgbClr>
            </a:solidFill>
            <a:ln w="9525">
              <a:noFill/>
            </a:ln>
          </p:spPr>
          <p:txBody>
            <a:bodyPr/>
            <a:lstStyle/>
            <a:p>
              <a:endParaRPr lang="zh-CN" altLang="en-US"/>
            </a:p>
          </p:txBody>
        </p:sp>
        <p:sp>
          <p:nvSpPr>
            <p:cNvPr id="168468" name="Freeform 152"/>
            <p:cNvSpPr>
              <a:spLocks noEditPoints="1"/>
            </p:cNvSpPr>
            <p:nvPr/>
          </p:nvSpPr>
          <p:spPr>
            <a:xfrm>
              <a:off x="5351463" y="1976438"/>
              <a:ext cx="693738" cy="1016000"/>
            </a:xfrm>
            <a:custGeom>
              <a:avLst/>
              <a:gdLst>
                <a:gd name="txL" fmla="*/ 0 w 437"/>
                <a:gd name="txT" fmla="*/ 0 h 1279"/>
                <a:gd name="txR" fmla="*/ 437 w 437"/>
                <a:gd name="txB" fmla="*/ 1279 h 1279"/>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37" h="1279">
                  <a:moveTo>
                    <a:pt x="2" y="0"/>
                  </a:moveTo>
                  <a:lnTo>
                    <a:pt x="2" y="0"/>
                  </a:lnTo>
                  <a:lnTo>
                    <a:pt x="3" y="1"/>
                  </a:lnTo>
                  <a:lnTo>
                    <a:pt x="3" y="3"/>
                  </a:lnTo>
                  <a:lnTo>
                    <a:pt x="2" y="4"/>
                  </a:lnTo>
                  <a:lnTo>
                    <a:pt x="1" y="4"/>
                  </a:lnTo>
                  <a:lnTo>
                    <a:pt x="0" y="3"/>
                  </a:lnTo>
                  <a:lnTo>
                    <a:pt x="0" y="1"/>
                  </a:lnTo>
                  <a:lnTo>
                    <a:pt x="1" y="0"/>
                  </a:lnTo>
                  <a:lnTo>
                    <a:pt x="2" y="0"/>
                  </a:lnTo>
                  <a:close/>
                  <a:moveTo>
                    <a:pt x="24" y="19"/>
                  </a:moveTo>
                  <a:lnTo>
                    <a:pt x="24" y="19"/>
                  </a:lnTo>
                  <a:lnTo>
                    <a:pt x="25" y="20"/>
                  </a:lnTo>
                  <a:lnTo>
                    <a:pt x="24" y="22"/>
                  </a:lnTo>
                  <a:lnTo>
                    <a:pt x="24" y="23"/>
                  </a:lnTo>
                  <a:lnTo>
                    <a:pt x="23" y="22"/>
                  </a:lnTo>
                  <a:lnTo>
                    <a:pt x="22" y="22"/>
                  </a:lnTo>
                  <a:lnTo>
                    <a:pt x="22" y="20"/>
                  </a:lnTo>
                  <a:lnTo>
                    <a:pt x="23" y="19"/>
                  </a:lnTo>
                  <a:lnTo>
                    <a:pt x="24" y="19"/>
                  </a:lnTo>
                  <a:close/>
                  <a:moveTo>
                    <a:pt x="47" y="38"/>
                  </a:moveTo>
                  <a:lnTo>
                    <a:pt x="47" y="38"/>
                  </a:lnTo>
                  <a:lnTo>
                    <a:pt x="47" y="39"/>
                  </a:lnTo>
                  <a:lnTo>
                    <a:pt x="47" y="41"/>
                  </a:lnTo>
                  <a:lnTo>
                    <a:pt x="46" y="41"/>
                  </a:lnTo>
                  <a:lnTo>
                    <a:pt x="44" y="41"/>
                  </a:lnTo>
                  <a:lnTo>
                    <a:pt x="44" y="39"/>
                  </a:lnTo>
                  <a:lnTo>
                    <a:pt x="44" y="38"/>
                  </a:lnTo>
                  <a:lnTo>
                    <a:pt x="46" y="38"/>
                  </a:lnTo>
                  <a:lnTo>
                    <a:pt x="47" y="38"/>
                  </a:lnTo>
                  <a:close/>
                  <a:moveTo>
                    <a:pt x="68" y="58"/>
                  </a:moveTo>
                  <a:lnTo>
                    <a:pt x="68" y="58"/>
                  </a:lnTo>
                  <a:lnTo>
                    <a:pt x="69" y="58"/>
                  </a:lnTo>
                  <a:lnTo>
                    <a:pt x="68" y="60"/>
                  </a:lnTo>
                  <a:lnTo>
                    <a:pt x="68" y="61"/>
                  </a:lnTo>
                  <a:lnTo>
                    <a:pt x="67" y="61"/>
                  </a:lnTo>
                  <a:lnTo>
                    <a:pt x="66" y="60"/>
                  </a:lnTo>
                  <a:lnTo>
                    <a:pt x="66" y="58"/>
                  </a:lnTo>
                  <a:lnTo>
                    <a:pt x="67" y="57"/>
                  </a:lnTo>
                  <a:lnTo>
                    <a:pt x="68" y="58"/>
                  </a:lnTo>
                  <a:close/>
                  <a:moveTo>
                    <a:pt x="89" y="77"/>
                  </a:moveTo>
                  <a:lnTo>
                    <a:pt x="89" y="77"/>
                  </a:lnTo>
                  <a:lnTo>
                    <a:pt x="90" y="78"/>
                  </a:lnTo>
                  <a:lnTo>
                    <a:pt x="90" y="80"/>
                  </a:lnTo>
                  <a:lnTo>
                    <a:pt x="89" y="81"/>
                  </a:lnTo>
                  <a:lnTo>
                    <a:pt x="88" y="80"/>
                  </a:lnTo>
                  <a:lnTo>
                    <a:pt x="87" y="80"/>
                  </a:lnTo>
                  <a:lnTo>
                    <a:pt x="87" y="78"/>
                  </a:lnTo>
                  <a:lnTo>
                    <a:pt x="88" y="77"/>
                  </a:lnTo>
                  <a:lnTo>
                    <a:pt x="89" y="77"/>
                  </a:lnTo>
                  <a:close/>
                  <a:moveTo>
                    <a:pt x="110" y="97"/>
                  </a:moveTo>
                  <a:lnTo>
                    <a:pt x="110" y="97"/>
                  </a:lnTo>
                  <a:lnTo>
                    <a:pt x="111" y="99"/>
                  </a:lnTo>
                  <a:lnTo>
                    <a:pt x="111" y="100"/>
                  </a:lnTo>
                  <a:lnTo>
                    <a:pt x="110" y="102"/>
                  </a:lnTo>
                  <a:lnTo>
                    <a:pt x="109" y="102"/>
                  </a:lnTo>
                  <a:lnTo>
                    <a:pt x="108" y="100"/>
                  </a:lnTo>
                  <a:lnTo>
                    <a:pt x="108" y="99"/>
                  </a:lnTo>
                  <a:lnTo>
                    <a:pt x="109" y="97"/>
                  </a:lnTo>
                  <a:lnTo>
                    <a:pt x="110" y="97"/>
                  </a:lnTo>
                  <a:close/>
                  <a:moveTo>
                    <a:pt x="131" y="119"/>
                  </a:moveTo>
                  <a:lnTo>
                    <a:pt x="131" y="119"/>
                  </a:lnTo>
                  <a:lnTo>
                    <a:pt x="131" y="121"/>
                  </a:lnTo>
                  <a:lnTo>
                    <a:pt x="131" y="122"/>
                  </a:lnTo>
                  <a:lnTo>
                    <a:pt x="130" y="122"/>
                  </a:lnTo>
                  <a:lnTo>
                    <a:pt x="129" y="122"/>
                  </a:lnTo>
                  <a:lnTo>
                    <a:pt x="129" y="121"/>
                  </a:lnTo>
                  <a:lnTo>
                    <a:pt x="129" y="119"/>
                  </a:lnTo>
                  <a:lnTo>
                    <a:pt x="130" y="119"/>
                  </a:lnTo>
                  <a:lnTo>
                    <a:pt x="131" y="119"/>
                  </a:lnTo>
                  <a:close/>
                  <a:moveTo>
                    <a:pt x="151" y="141"/>
                  </a:moveTo>
                  <a:lnTo>
                    <a:pt x="151" y="141"/>
                  </a:lnTo>
                  <a:lnTo>
                    <a:pt x="152" y="143"/>
                  </a:lnTo>
                  <a:lnTo>
                    <a:pt x="151" y="144"/>
                  </a:lnTo>
                  <a:lnTo>
                    <a:pt x="150" y="144"/>
                  </a:lnTo>
                  <a:lnTo>
                    <a:pt x="149" y="144"/>
                  </a:lnTo>
                  <a:lnTo>
                    <a:pt x="149" y="143"/>
                  </a:lnTo>
                  <a:lnTo>
                    <a:pt x="149" y="141"/>
                  </a:lnTo>
                  <a:lnTo>
                    <a:pt x="150" y="140"/>
                  </a:lnTo>
                  <a:lnTo>
                    <a:pt x="151" y="141"/>
                  </a:lnTo>
                  <a:close/>
                  <a:moveTo>
                    <a:pt x="172" y="163"/>
                  </a:moveTo>
                  <a:lnTo>
                    <a:pt x="172" y="163"/>
                  </a:lnTo>
                  <a:lnTo>
                    <a:pt x="173" y="164"/>
                  </a:lnTo>
                  <a:lnTo>
                    <a:pt x="172" y="166"/>
                  </a:lnTo>
                  <a:lnTo>
                    <a:pt x="170" y="166"/>
                  </a:lnTo>
                  <a:lnTo>
                    <a:pt x="169" y="166"/>
                  </a:lnTo>
                  <a:lnTo>
                    <a:pt x="169" y="164"/>
                  </a:lnTo>
                  <a:lnTo>
                    <a:pt x="169" y="163"/>
                  </a:lnTo>
                  <a:lnTo>
                    <a:pt x="170" y="163"/>
                  </a:lnTo>
                  <a:lnTo>
                    <a:pt x="172" y="163"/>
                  </a:lnTo>
                  <a:close/>
                  <a:moveTo>
                    <a:pt x="192" y="186"/>
                  </a:moveTo>
                  <a:lnTo>
                    <a:pt x="192" y="186"/>
                  </a:lnTo>
                  <a:lnTo>
                    <a:pt x="192" y="188"/>
                  </a:lnTo>
                  <a:lnTo>
                    <a:pt x="192" y="189"/>
                  </a:lnTo>
                  <a:lnTo>
                    <a:pt x="191" y="189"/>
                  </a:lnTo>
                  <a:lnTo>
                    <a:pt x="190" y="189"/>
                  </a:lnTo>
                  <a:lnTo>
                    <a:pt x="190" y="188"/>
                  </a:lnTo>
                  <a:lnTo>
                    <a:pt x="190" y="186"/>
                  </a:lnTo>
                  <a:lnTo>
                    <a:pt x="191" y="185"/>
                  </a:lnTo>
                  <a:lnTo>
                    <a:pt x="192" y="186"/>
                  </a:lnTo>
                  <a:close/>
                  <a:moveTo>
                    <a:pt x="211" y="210"/>
                  </a:moveTo>
                  <a:lnTo>
                    <a:pt x="211" y="210"/>
                  </a:lnTo>
                  <a:lnTo>
                    <a:pt x="212" y="211"/>
                  </a:lnTo>
                  <a:lnTo>
                    <a:pt x="211" y="213"/>
                  </a:lnTo>
                  <a:lnTo>
                    <a:pt x="210" y="213"/>
                  </a:lnTo>
                  <a:lnTo>
                    <a:pt x="209" y="213"/>
                  </a:lnTo>
                  <a:lnTo>
                    <a:pt x="209" y="211"/>
                  </a:lnTo>
                  <a:lnTo>
                    <a:pt x="209" y="210"/>
                  </a:lnTo>
                  <a:lnTo>
                    <a:pt x="210" y="210"/>
                  </a:lnTo>
                  <a:lnTo>
                    <a:pt x="211" y="210"/>
                  </a:lnTo>
                  <a:close/>
                  <a:moveTo>
                    <a:pt x="230" y="234"/>
                  </a:moveTo>
                  <a:lnTo>
                    <a:pt x="230" y="234"/>
                  </a:lnTo>
                  <a:lnTo>
                    <a:pt x="231" y="234"/>
                  </a:lnTo>
                  <a:lnTo>
                    <a:pt x="230" y="236"/>
                  </a:lnTo>
                  <a:lnTo>
                    <a:pt x="229" y="237"/>
                  </a:lnTo>
                  <a:lnTo>
                    <a:pt x="228" y="236"/>
                  </a:lnTo>
                  <a:lnTo>
                    <a:pt x="228" y="234"/>
                  </a:lnTo>
                  <a:lnTo>
                    <a:pt x="228" y="233"/>
                  </a:lnTo>
                  <a:lnTo>
                    <a:pt x="229" y="233"/>
                  </a:lnTo>
                  <a:lnTo>
                    <a:pt x="230" y="234"/>
                  </a:lnTo>
                  <a:close/>
                  <a:moveTo>
                    <a:pt x="249" y="259"/>
                  </a:moveTo>
                  <a:lnTo>
                    <a:pt x="249" y="259"/>
                  </a:lnTo>
                  <a:lnTo>
                    <a:pt x="249" y="261"/>
                  </a:lnTo>
                  <a:lnTo>
                    <a:pt x="248" y="262"/>
                  </a:lnTo>
                  <a:lnTo>
                    <a:pt x="247" y="262"/>
                  </a:lnTo>
                  <a:lnTo>
                    <a:pt x="246" y="261"/>
                  </a:lnTo>
                  <a:lnTo>
                    <a:pt x="247" y="259"/>
                  </a:lnTo>
                  <a:lnTo>
                    <a:pt x="248" y="258"/>
                  </a:lnTo>
                  <a:lnTo>
                    <a:pt x="249" y="259"/>
                  </a:lnTo>
                  <a:close/>
                  <a:moveTo>
                    <a:pt x="266" y="284"/>
                  </a:moveTo>
                  <a:lnTo>
                    <a:pt x="266" y="284"/>
                  </a:lnTo>
                  <a:lnTo>
                    <a:pt x="267" y="285"/>
                  </a:lnTo>
                  <a:lnTo>
                    <a:pt x="266" y="287"/>
                  </a:lnTo>
                  <a:lnTo>
                    <a:pt x="265" y="288"/>
                  </a:lnTo>
                  <a:lnTo>
                    <a:pt x="264" y="287"/>
                  </a:lnTo>
                  <a:lnTo>
                    <a:pt x="264" y="285"/>
                  </a:lnTo>
                  <a:lnTo>
                    <a:pt x="265" y="284"/>
                  </a:lnTo>
                  <a:lnTo>
                    <a:pt x="266" y="284"/>
                  </a:lnTo>
                  <a:close/>
                  <a:moveTo>
                    <a:pt x="284" y="310"/>
                  </a:moveTo>
                  <a:lnTo>
                    <a:pt x="284" y="310"/>
                  </a:lnTo>
                  <a:lnTo>
                    <a:pt x="284" y="312"/>
                  </a:lnTo>
                  <a:lnTo>
                    <a:pt x="284" y="313"/>
                  </a:lnTo>
                  <a:lnTo>
                    <a:pt x="283" y="313"/>
                  </a:lnTo>
                  <a:lnTo>
                    <a:pt x="282" y="313"/>
                  </a:lnTo>
                  <a:lnTo>
                    <a:pt x="282" y="312"/>
                  </a:lnTo>
                  <a:lnTo>
                    <a:pt x="282" y="310"/>
                  </a:lnTo>
                  <a:lnTo>
                    <a:pt x="283" y="310"/>
                  </a:lnTo>
                  <a:lnTo>
                    <a:pt x="284" y="310"/>
                  </a:lnTo>
                  <a:close/>
                  <a:moveTo>
                    <a:pt x="301" y="338"/>
                  </a:moveTo>
                  <a:lnTo>
                    <a:pt x="301" y="338"/>
                  </a:lnTo>
                  <a:lnTo>
                    <a:pt x="301" y="339"/>
                  </a:lnTo>
                  <a:lnTo>
                    <a:pt x="300" y="341"/>
                  </a:lnTo>
                  <a:lnTo>
                    <a:pt x="299" y="341"/>
                  </a:lnTo>
                  <a:lnTo>
                    <a:pt x="298" y="339"/>
                  </a:lnTo>
                  <a:lnTo>
                    <a:pt x="299" y="338"/>
                  </a:lnTo>
                  <a:lnTo>
                    <a:pt x="300" y="336"/>
                  </a:lnTo>
                  <a:lnTo>
                    <a:pt x="301" y="338"/>
                  </a:lnTo>
                  <a:close/>
                  <a:moveTo>
                    <a:pt x="317" y="365"/>
                  </a:moveTo>
                  <a:lnTo>
                    <a:pt x="317" y="365"/>
                  </a:lnTo>
                  <a:lnTo>
                    <a:pt x="317" y="367"/>
                  </a:lnTo>
                  <a:lnTo>
                    <a:pt x="317" y="368"/>
                  </a:lnTo>
                  <a:lnTo>
                    <a:pt x="315" y="368"/>
                  </a:lnTo>
                  <a:lnTo>
                    <a:pt x="313" y="367"/>
                  </a:lnTo>
                  <a:lnTo>
                    <a:pt x="315" y="365"/>
                  </a:lnTo>
                  <a:lnTo>
                    <a:pt x="316" y="365"/>
                  </a:lnTo>
                  <a:lnTo>
                    <a:pt x="317" y="365"/>
                  </a:lnTo>
                  <a:close/>
                  <a:moveTo>
                    <a:pt x="331" y="395"/>
                  </a:moveTo>
                  <a:lnTo>
                    <a:pt x="331" y="395"/>
                  </a:lnTo>
                  <a:lnTo>
                    <a:pt x="333" y="396"/>
                  </a:lnTo>
                  <a:lnTo>
                    <a:pt x="331" y="398"/>
                  </a:lnTo>
                  <a:lnTo>
                    <a:pt x="330" y="398"/>
                  </a:lnTo>
                  <a:lnTo>
                    <a:pt x="329" y="396"/>
                  </a:lnTo>
                  <a:lnTo>
                    <a:pt x="329" y="395"/>
                  </a:lnTo>
                  <a:lnTo>
                    <a:pt x="330" y="393"/>
                  </a:lnTo>
                  <a:lnTo>
                    <a:pt x="331" y="393"/>
                  </a:lnTo>
                  <a:lnTo>
                    <a:pt x="331" y="395"/>
                  </a:lnTo>
                  <a:close/>
                  <a:moveTo>
                    <a:pt x="346" y="424"/>
                  </a:moveTo>
                  <a:lnTo>
                    <a:pt x="346" y="424"/>
                  </a:lnTo>
                  <a:lnTo>
                    <a:pt x="346" y="425"/>
                  </a:lnTo>
                  <a:lnTo>
                    <a:pt x="346" y="427"/>
                  </a:lnTo>
                  <a:lnTo>
                    <a:pt x="345" y="427"/>
                  </a:lnTo>
                  <a:lnTo>
                    <a:pt x="344" y="425"/>
                  </a:lnTo>
                  <a:lnTo>
                    <a:pt x="344" y="424"/>
                  </a:lnTo>
                  <a:lnTo>
                    <a:pt x="345" y="422"/>
                  </a:lnTo>
                  <a:lnTo>
                    <a:pt x="346" y="424"/>
                  </a:lnTo>
                  <a:close/>
                  <a:moveTo>
                    <a:pt x="360" y="454"/>
                  </a:moveTo>
                  <a:lnTo>
                    <a:pt x="360" y="454"/>
                  </a:lnTo>
                  <a:lnTo>
                    <a:pt x="360" y="456"/>
                  </a:lnTo>
                  <a:lnTo>
                    <a:pt x="359" y="457"/>
                  </a:lnTo>
                  <a:lnTo>
                    <a:pt x="358" y="457"/>
                  </a:lnTo>
                  <a:lnTo>
                    <a:pt x="358" y="456"/>
                  </a:lnTo>
                  <a:lnTo>
                    <a:pt x="358" y="454"/>
                  </a:lnTo>
                  <a:lnTo>
                    <a:pt x="358" y="453"/>
                  </a:lnTo>
                  <a:lnTo>
                    <a:pt x="359" y="453"/>
                  </a:lnTo>
                  <a:lnTo>
                    <a:pt x="360" y="454"/>
                  </a:lnTo>
                  <a:close/>
                  <a:moveTo>
                    <a:pt x="373" y="485"/>
                  </a:moveTo>
                  <a:lnTo>
                    <a:pt x="373" y="485"/>
                  </a:lnTo>
                  <a:lnTo>
                    <a:pt x="373" y="486"/>
                  </a:lnTo>
                  <a:lnTo>
                    <a:pt x="373" y="488"/>
                  </a:lnTo>
                  <a:lnTo>
                    <a:pt x="371" y="488"/>
                  </a:lnTo>
                  <a:lnTo>
                    <a:pt x="371" y="486"/>
                  </a:lnTo>
                  <a:lnTo>
                    <a:pt x="371" y="485"/>
                  </a:lnTo>
                  <a:lnTo>
                    <a:pt x="371" y="483"/>
                  </a:lnTo>
                  <a:lnTo>
                    <a:pt x="372" y="483"/>
                  </a:lnTo>
                  <a:lnTo>
                    <a:pt x="373" y="485"/>
                  </a:lnTo>
                  <a:close/>
                  <a:moveTo>
                    <a:pt x="384" y="517"/>
                  </a:moveTo>
                  <a:lnTo>
                    <a:pt x="384" y="517"/>
                  </a:lnTo>
                  <a:lnTo>
                    <a:pt x="384" y="518"/>
                  </a:lnTo>
                  <a:lnTo>
                    <a:pt x="384" y="520"/>
                  </a:lnTo>
                  <a:lnTo>
                    <a:pt x="382" y="520"/>
                  </a:lnTo>
                  <a:lnTo>
                    <a:pt x="382" y="518"/>
                  </a:lnTo>
                  <a:lnTo>
                    <a:pt x="382" y="517"/>
                  </a:lnTo>
                  <a:lnTo>
                    <a:pt x="382" y="516"/>
                  </a:lnTo>
                  <a:lnTo>
                    <a:pt x="383" y="516"/>
                  </a:lnTo>
                  <a:lnTo>
                    <a:pt x="384" y="517"/>
                  </a:lnTo>
                  <a:close/>
                  <a:moveTo>
                    <a:pt x="395" y="549"/>
                  </a:moveTo>
                  <a:lnTo>
                    <a:pt x="395" y="549"/>
                  </a:lnTo>
                  <a:lnTo>
                    <a:pt x="395" y="550"/>
                  </a:lnTo>
                  <a:lnTo>
                    <a:pt x="395" y="552"/>
                  </a:lnTo>
                  <a:lnTo>
                    <a:pt x="393" y="552"/>
                  </a:lnTo>
                  <a:lnTo>
                    <a:pt x="393" y="550"/>
                  </a:lnTo>
                  <a:lnTo>
                    <a:pt x="393" y="549"/>
                  </a:lnTo>
                  <a:lnTo>
                    <a:pt x="394" y="548"/>
                  </a:lnTo>
                  <a:lnTo>
                    <a:pt x="395" y="548"/>
                  </a:lnTo>
                  <a:lnTo>
                    <a:pt x="395" y="549"/>
                  </a:lnTo>
                  <a:close/>
                  <a:moveTo>
                    <a:pt x="405" y="583"/>
                  </a:moveTo>
                  <a:lnTo>
                    <a:pt x="405" y="583"/>
                  </a:lnTo>
                  <a:lnTo>
                    <a:pt x="405" y="584"/>
                  </a:lnTo>
                  <a:lnTo>
                    <a:pt x="403" y="584"/>
                  </a:lnTo>
                  <a:lnTo>
                    <a:pt x="402" y="584"/>
                  </a:lnTo>
                  <a:lnTo>
                    <a:pt x="402" y="581"/>
                  </a:lnTo>
                  <a:lnTo>
                    <a:pt x="403" y="581"/>
                  </a:lnTo>
                  <a:lnTo>
                    <a:pt x="405" y="581"/>
                  </a:lnTo>
                  <a:lnTo>
                    <a:pt x="405" y="583"/>
                  </a:lnTo>
                  <a:close/>
                  <a:moveTo>
                    <a:pt x="414" y="616"/>
                  </a:moveTo>
                  <a:lnTo>
                    <a:pt x="414" y="616"/>
                  </a:lnTo>
                  <a:lnTo>
                    <a:pt x="413" y="617"/>
                  </a:lnTo>
                  <a:lnTo>
                    <a:pt x="412" y="617"/>
                  </a:lnTo>
                  <a:lnTo>
                    <a:pt x="411" y="617"/>
                  </a:lnTo>
                  <a:lnTo>
                    <a:pt x="411" y="615"/>
                  </a:lnTo>
                  <a:lnTo>
                    <a:pt x="412" y="615"/>
                  </a:lnTo>
                  <a:lnTo>
                    <a:pt x="413" y="615"/>
                  </a:lnTo>
                  <a:lnTo>
                    <a:pt x="414" y="616"/>
                  </a:lnTo>
                  <a:close/>
                  <a:moveTo>
                    <a:pt x="420" y="650"/>
                  </a:moveTo>
                  <a:lnTo>
                    <a:pt x="420" y="650"/>
                  </a:lnTo>
                  <a:lnTo>
                    <a:pt x="420" y="651"/>
                  </a:lnTo>
                  <a:lnTo>
                    <a:pt x="419" y="652"/>
                  </a:lnTo>
                  <a:lnTo>
                    <a:pt x="418" y="652"/>
                  </a:lnTo>
                  <a:lnTo>
                    <a:pt x="418" y="651"/>
                  </a:lnTo>
                  <a:lnTo>
                    <a:pt x="418" y="650"/>
                  </a:lnTo>
                  <a:lnTo>
                    <a:pt x="419" y="648"/>
                  </a:lnTo>
                  <a:lnTo>
                    <a:pt x="420" y="648"/>
                  </a:lnTo>
                  <a:lnTo>
                    <a:pt x="420" y="650"/>
                  </a:lnTo>
                  <a:close/>
                  <a:moveTo>
                    <a:pt x="427" y="685"/>
                  </a:moveTo>
                  <a:lnTo>
                    <a:pt x="427" y="685"/>
                  </a:lnTo>
                  <a:lnTo>
                    <a:pt x="427" y="686"/>
                  </a:lnTo>
                  <a:lnTo>
                    <a:pt x="426" y="687"/>
                  </a:lnTo>
                  <a:lnTo>
                    <a:pt x="425" y="686"/>
                  </a:lnTo>
                  <a:lnTo>
                    <a:pt x="424" y="686"/>
                  </a:lnTo>
                  <a:lnTo>
                    <a:pt x="424" y="685"/>
                  </a:lnTo>
                  <a:lnTo>
                    <a:pt x="425" y="683"/>
                  </a:lnTo>
                  <a:lnTo>
                    <a:pt x="426" y="683"/>
                  </a:lnTo>
                  <a:lnTo>
                    <a:pt x="427" y="685"/>
                  </a:lnTo>
                  <a:close/>
                  <a:moveTo>
                    <a:pt x="431" y="719"/>
                  </a:moveTo>
                  <a:lnTo>
                    <a:pt x="431" y="719"/>
                  </a:lnTo>
                  <a:lnTo>
                    <a:pt x="431" y="721"/>
                  </a:lnTo>
                  <a:lnTo>
                    <a:pt x="430" y="722"/>
                  </a:lnTo>
                  <a:lnTo>
                    <a:pt x="429" y="721"/>
                  </a:lnTo>
                  <a:lnTo>
                    <a:pt x="429" y="719"/>
                  </a:lnTo>
                  <a:lnTo>
                    <a:pt x="429" y="718"/>
                  </a:lnTo>
                  <a:lnTo>
                    <a:pt x="430" y="718"/>
                  </a:lnTo>
                  <a:lnTo>
                    <a:pt x="431" y="718"/>
                  </a:lnTo>
                  <a:lnTo>
                    <a:pt x="431" y="719"/>
                  </a:lnTo>
                  <a:close/>
                  <a:moveTo>
                    <a:pt x="435" y="754"/>
                  </a:moveTo>
                  <a:lnTo>
                    <a:pt x="435" y="754"/>
                  </a:lnTo>
                  <a:lnTo>
                    <a:pt x="434" y="756"/>
                  </a:lnTo>
                  <a:lnTo>
                    <a:pt x="434" y="757"/>
                  </a:lnTo>
                  <a:lnTo>
                    <a:pt x="433" y="756"/>
                  </a:lnTo>
                  <a:lnTo>
                    <a:pt x="432" y="756"/>
                  </a:lnTo>
                  <a:lnTo>
                    <a:pt x="432" y="754"/>
                  </a:lnTo>
                  <a:lnTo>
                    <a:pt x="433" y="753"/>
                  </a:lnTo>
                  <a:lnTo>
                    <a:pt x="434" y="753"/>
                  </a:lnTo>
                  <a:lnTo>
                    <a:pt x="435" y="754"/>
                  </a:lnTo>
                  <a:close/>
                  <a:moveTo>
                    <a:pt x="437" y="791"/>
                  </a:moveTo>
                  <a:lnTo>
                    <a:pt x="437" y="791"/>
                  </a:lnTo>
                  <a:lnTo>
                    <a:pt x="436" y="792"/>
                  </a:lnTo>
                  <a:lnTo>
                    <a:pt x="435" y="792"/>
                  </a:lnTo>
                  <a:lnTo>
                    <a:pt x="434" y="792"/>
                  </a:lnTo>
                  <a:lnTo>
                    <a:pt x="434" y="791"/>
                  </a:lnTo>
                  <a:lnTo>
                    <a:pt x="434" y="789"/>
                  </a:lnTo>
                  <a:lnTo>
                    <a:pt x="435" y="788"/>
                  </a:lnTo>
                  <a:lnTo>
                    <a:pt x="436" y="789"/>
                  </a:lnTo>
                  <a:lnTo>
                    <a:pt x="437" y="791"/>
                  </a:lnTo>
                  <a:close/>
                  <a:moveTo>
                    <a:pt x="437" y="826"/>
                  </a:moveTo>
                  <a:lnTo>
                    <a:pt x="437" y="826"/>
                  </a:lnTo>
                  <a:lnTo>
                    <a:pt x="437" y="827"/>
                  </a:lnTo>
                  <a:lnTo>
                    <a:pt x="436" y="827"/>
                  </a:lnTo>
                  <a:lnTo>
                    <a:pt x="435" y="827"/>
                  </a:lnTo>
                  <a:lnTo>
                    <a:pt x="435" y="826"/>
                  </a:lnTo>
                  <a:lnTo>
                    <a:pt x="435" y="824"/>
                  </a:lnTo>
                  <a:lnTo>
                    <a:pt x="436" y="824"/>
                  </a:lnTo>
                  <a:lnTo>
                    <a:pt x="437" y="824"/>
                  </a:lnTo>
                  <a:lnTo>
                    <a:pt x="437" y="826"/>
                  </a:lnTo>
                  <a:close/>
                  <a:moveTo>
                    <a:pt x="437" y="862"/>
                  </a:moveTo>
                  <a:lnTo>
                    <a:pt x="437" y="862"/>
                  </a:lnTo>
                  <a:lnTo>
                    <a:pt x="436" y="864"/>
                  </a:lnTo>
                  <a:lnTo>
                    <a:pt x="435" y="864"/>
                  </a:lnTo>
                  <a:lnTo>
                    <a:pt x="435" y="862"/>
                  </a:lnTo>
                  <a:lnTo>
                    <a:pt x="435" y="861"/>
                  </a:lnTo>
                  <a:lnTo>
                    <a:pt x="435" y="859"/>
                  </a:lnTo>
                  <a:lnTo>
                    <a:pt x="436" y="859"/>
                  </a:lnTo>
                  <a:lnTo>
                    <a:pt x="437" y="861"/>
                  </a:lnTo>
                  <a:lnTo>
                    <a:pt x="437" y="862"/>
                  </a:lnTo>
                  <a:close/>
                  <a:moveTo>
                    <a:pt x="436" y="897"/>
                  </a:moveTo>
                  <a:lnTo>
                    <a:pt x="436" y="897"/>
                  </a:lnTo>
                  <a:lnTo>
                    <a:pt x="435" y="899"/>
                  </a:lnTo>
                  <a:lnTo>
                    <a:pt x="434" y="899"/>
                  </a:lnTo>
                  <a:lnTo>
                    <a:pt x="433" y="899"/>
                  </a:lnTo>
                  <a:lnTo>
                    <a:pt x="433" y="897"/>
                  </a:lnTo>
                  <a:lnTo>
                    <a:pt x="433" y="896"/>
                  </a:lnTo>
                  <a:lnTo>
                    <a:pt x="434" y="896"/>
                  </a:lnTo>
                  <a:lnTo>
                    <a:pt x="435" y="894"/>
                  </a:lnTo>
                  <a:lnTo>
                    <a:pt x="435" y="896"/>
                  </a:lnTo>
                  <a:lnTo>
                    <a:pt x="436" y="896"/>
                  </a:lnTo>
                  <a:lnTo>
                    <a:pt x="436" y="897"/>
                  </a:lnTo>
                  <a:close/>
                  <a:moveTo>
                    <a:pt x="433" y="932"/>
                  </a:moveTo>
                  <a:lnTo>
                    <a:pt x="433" y="932"/>
                  </a:lnTo>
                  <a:lnTo>
                    <a:pt x="432" y="934"/>
                  </a:lnTo>
                  <a:lnTo>
                    <a:pt x="431" y="934"/>
                  </a:lnTo>
                  <a:lnTo>
                    <a:pt x="430" y="934"/>
                  </a:lnTo>
                  <a:lnTo>
                    <a:pt x="430" y="932"/>
                  </a:lnTo>
                  <a:lnTo>
                    <a:pt x="431" y="931"/>
                  </a:lnTo>
                  <a:lnTo>
                    <a:pt x="432" y="931"/>
                  </a:lnTo>
                  <a:lnTo>
                    <a:pt x="433" y="932"/>
                  </a:lnTo>
                  <a:close/>
                  <a:moveTo>
                    <a:pt x="429" y="967"/>
                  </a:moveTo>
                  <a:lnTo>
                    <a:pt x="429" y="967"/>
                  </a:lnTo>
                  <a:lnTo>
                    <a:pt x="429" y="969"/>
                  </a:lnTo>
                  <a:lnTo>
                    <a:pt x="428" y="969"/>
                  </a:lnTo>
                  <a:lnTo>
                    <a:pt x="427" y="969"/>
                  </a:lnTo>
                  <a:lnTo>
                    <a:pt x="427" y="967"/>
                  </a:lnTo>
                  <a:lnTo>
                    <a:pt x="427" y="966"/>
                  </a:lnTo>
                  <a:lnTo>
                    <a:pt x="428" y="966"/>
                  </a:lnTo>
                  <a:lnTo>
                    <a:pt x="429" y="966"/>
                  </a:lnTo>
                  <a:lnTo>
                    <a:pt x="429" y="967"/>
                  </a:lnTo>
                  <a:close/>
                  <a:moveTo>
                    <a:pt x="426" y="1004"/>
                  </a:moveTo>
                  <a:lnTo>
                    <a:pt x="426" y="1004"/>
                  </a:lnTo>
                  <a:lnTo>
                    <a:pt x="425" y="1004"/>
                  </a:lnTo>
                  <a:lnTo>
                    <a:pt x="424" y="1005"/>
                  </a:lnTo>
                  <a:lnTo>
                    <a:pt x="423" y="1004"/>
                  </a:lnTo>
                  <a:lnTo>
                    <a:pt x="423" y="1002"/>
                  </a:lnTo>
                  <a:lnTo>
                    <a:pt x="424" y="1001"/>
                  </a:lnTo>
                  <a:lnTo>
                    <a:pt x="425" y="1001"/>
                  </a:lnTo>
                  <a:lnTo>
                    <a:pt x="425" y="1002"/>
                  </a:lnTo>
                  <a:lnTo>
                    <a:pt x="426" y="1004"/>
                  </a:lnTo>
                  <a:close/>
                  <a:moveTo>
                    <a:pt x="420" y="1039"/>
                  </a:moveTo>
                  <a:lnTo>
                    <a:pt x="420" y="1039"/>
                  </a:lnTo>
                  <a:lnTo>
                    <a:pt x="419" y="1039"/>
                  </a:lnTo>
                  <a:lnTo>
                    <a:pt x="418" y="1039"/>
                  </a:lnTo>
                  <a:lnTo>
                    <a:pt x="417" y="1039"/>
                  </a:lnTo>
                  <a:lnTo>
                    <a:pt x="417" y="1037"/>
                  </a:lnTo>
                  <a:lnTo>
                    <a:pt x="418" y="1036"/>
                  </a:lnTo>
                  <a:lnTo>
                    <a:pt x="419" y="1036"/>
                  </a:lnTo>
                  <a:lnTo>
                    <a:pt x="420" y="1036"/>
                  </a:lnTo>
                  <a:lnTo>
                    <a:pt x="420" y="1039"/>
                  </a:lnTo>
                  <a:close/>
                  <a:moveTo>
                    <a:pt x="414" y="1072"/>
                  </a:moveTo>
                  <a:lnTo>
                    <a:pt x="414" y="1072"/>
                  </a:lnTo>
                  <a:lnTo>
                    <a:pt x="414" y="1073"/>
                  </a:lnTo>
                  <a:lnTo>
                    <a:pt x="413" y="1073"/>
                  </a:lnTo>
                  <a:lnTo>
                    <a:pt x="412" y="1073"/>
                  </a:lnTo>
                  <a:lnTo>
                    <a:pt x="412" y="1072"/>
                  </a:lnTo>
                  <a:lnTo>
                    <a:pt x="412" y="1071"/>
                  </a:lnTo>
                  <a:lnTo>
                    <a:pt x="413" y="1071"/>
                  </a:lnTo>
                  <a:lnTo>
                    <a:pt x="414" y="1071"/>
                  </a:lnTo>
                  <a:lnTo>
                    <a:pt x="414" y="1072"/>
                  </a:lnTo>
                  <a:close/>
                  <a:moveTo>
                    <a:pt x="408" y="1107"/>
                  </a:moveTo>
                  <a:lnTo>
                    <a:pt x="408" y="1107"/>
                  </a:lnTo>
                  <a:lnTo>
                    <a:pt x="407" y="1108"/>
                  </a:lnTo>
                  <a:lnTo>
                    <a:pt x="406" y="1108"/>
                  </a:lnTo>
                  <a:lnTo>
                    <a:pt x="405" y="1107"/>
                  </a:lnTo>
                  <a:lnTo>
                    <a:pt x="405" y="1106"/>
                  </a:lnTo>
                  <a:lnTo>
                    <a:pt x="406" y="1104"/>
                  </a:lnTo>
                  <a:lnTo>
                    <a:pt x="407" y="1104"/>
                  </a:lnTo>
                  <a:lnTo>
                    <a:pt x="408" y="1106"/>
                  </a:lnTo>
                  <a:lnTo>
                    <a:pt x="408" y="1107"/>
                  </a:lnTo>
                  <a:close/>
                  <a:moveTo>
                    <a:pt x="399" y="1140"/>
                  </a:moveTo>
                  <a:lnTo>
                    <a:pt x="399" y="1140"/>
                  </a:lnTo>
                  <a:lnTo>
                    <a:pt x="399" y="1142"/>
                  </a:lnTo>
                  <a:lnTo>
                    <a:pt x="398" y="1142"/>
                  </a:lnTo>
                  <a:lnTo>
                    <a:pt x="397" y="1140"/>
                  </a:lnTo>
                  <a:lnTo>
                    <a:pt x="397" y="1139"/>
                  </a:lnTo>
                  <a:lnTo>
                    <a:pt x="398" y="1138"/>
                  </a:lnTo>
                  <a:lnTo>
                    <a:pt x="399" y="1138"/>
                  </a:lnTo>
                  <a:lnTo>
                    <a:pt x="399" y="1139"/>
                  </a:lnTo>
                  <a:lnTo>
                    <a:pt x="399" y="1140"/>
                  </a:lnTo>
                  <a:close/>
                  <a:moveTo>
                    <a:pt x="390" y="1174"/>
                  </a:moveTo>
                  <a:lnTo>
                    <a:pt x="390" y="1174"/>
                  </a:lnTo>
                  <a:lnTo>
                    <a:pt x="389" y="1175"/>
                  </a:lnTo>
                  <a:lnTo>
                    <a:pt x="388" y="1174"/>
                  </a:lnTo>
                  <a:lnTo>
                    <a:pt x="388" y="1173"/>
                  </a:lnTo>
                  <a:lnTo>
                    <a:pt x="389" y="1171"/>
                  </a:lnTo>
                  <a:lnTo>
                    <a:pt x="390" y="1171"/>
                  </a:lnTo>
                  <a:lnTo>
                    <a:pt x="390" y="1173"/>
                  </a:lnTo>
                  <a:lnTo>
                    <a:pt x="390" y="1174"/>
                  </a:lnTo>
                  <a:close/>
                  <a:moveTo>
                    <a:pt x="378" y="1206"/>
                  </a:moveTo>
                  <a:lnTo>
                    <a:pt x="378" y="1206"/>
                  </a:lnTo>
                  <a:lnTo>
                    <a:pt x="377" y="1206"/>
                  </a:lnTo>
                  <a:lnTo>
                    <a:pt x="376" y="1206"/>
                  </a:lnTo>
                  <a:lnTo>
                    <a:pt x="376" y="1205"/>
                  </a:lnTo>
                  <a:lnTo>
                    <a:pt x="376" y="1203"/>
                  </a:lnTo>
                  <a:lnTo>
                    <a:pt x="377" y="1203"/>
                  </a:lnTo>
                  <a:lnTo>
                    <a:pt x="378" y="1203"/>
                  </a:lnTo>
                  <a:lnTo>
                    <a:pt x="378" y="1205"/>
                  </a:lnTo>
                  <a:lnTo>
                    <a:pt x="378" y="1206"/>
                  </a:lnTo>
                  <a:close/>
                  <a:moveTo>
                    <a:pt x="363" y="1235"/>
                  </a:moveTo>
                  <a:lnTo>
                    <a:pt x="363" y="1235"/>
                  </a:lnTo>
                  <a:lnTo>
                    <a:pt x="362" y="1235"/>
                  </a:lnTo>
                  <a:lnTo>
                    <a:pt x="361" y="1235"/>
                  </a:lnTo>
                  <a:lnTo>
                    <a:pt x="361" y="1234"/>
                  </a:lnTo>
                  <a:lnTo>
                    <a:pt x="361" y="1232"/>
                  </a:lnTo>
                  <a:lnTo>
                    <a:pt x="362" y="1232"/>
                  </a:lnTo>
                  <a:lnTo>
                    <a:pt x="363" y="1232"/>
                  </a:lnTo>
                  <a:lnTo>
                    <a:pt x="364" y="1234"/>
                  </a:lnTo>
                  <a:lnTo>
                    <a:pt x="363" y="1235"/>
                  </a:lnTo>
                  <a:close/>
                  <a:moveTo>
                    <a:pt x="344" y="1260"/>
                  </a:moveTo>
                  <a:lnTo>
                    <a:pt x="344" y="1260"/>
                  </a:lnTo>
                  <a:lnTo>
                    <a:pt x="343" y="1260"/>
                  </a:lnTo>
                  <a:lnTo>
                    <a:pt x="342" y="1258"/>
                  </a:lnTo>
                  <a:lnTo>
                    <a:pt x="343" y="1257"/>
                  </a:lnTo>
                  <a:lnTo>
                    <a:pt x="344" y="1257"/>
                  </a:lnTo>
                  <a:lnTo>
                    <a:pt x="345" y="1257"/>
                  </a:lnTo>
                  <a:lnTo>
                    <a:pt x="345" y="1258"/>
                  </a:lnTo>
                  <a:lnTo>
                    <a:pt x="344" y="1260"/>
                  </a:lnTo>
                  <a:close/>
                  <a:moveTo>
                    <a:pt x="321" y="1276"/>
                  </a:moveTo>
                  <a:lnTo>
                    <a:pt x="321" y="1276"/>
                  </a:lnTo>
                  <a:lnTo>
                    <a:pt x="320" y="1276"/>
                  </a:lnTo>
                  <a:lnTo>
                    <a:pt x="320" y="1275"/>
                  </a:lnTo>
                  <a:lnTo>
                    <a:pt x="320" y="1273"/>
                  </a:lnTo>
                  <a:lnTo>
                    <a:pt x="321" y="1272"/>
                  </a:lnTo>
                  <a:lnTo>
                    <a:pt x="322" y="1272"/>
                  </a:lnTo>
                  <a:lnTo>
                    <a:pt x="322" y="1273"/>
                  </a:lnTo>
                  <a:lnTo>
                    <a:pt x="322" y="1275"/>
                  </a:lnTo>
                  <a:lnTo>
                    <a:pt x="321" y="1276"/>
                  </a:lnTo>
                  <a:close/>
                  <a:moveTo>
                    <a:pt x="295" y="1279"/>
                  </a:moveTo>
                  <a:lnTo>
                    <a:pt x="295" y="1279"/>
                  </a:lnTo>
                  <a:lnTo>
                    <a:pt x="294" y="1277"/>
                  </a:lnTo>
                  <a:lnTo>
                    <a:pt x="294" y="1276"/>
                  </a:lnTo>
                  <a:lnTo>
                    <a:pt x="294" y="1275"/>
                  </a:lnTo>
                  <a:lnTo>
                    <a:pt x="295" y="1275"/>
                  </a:lnTo>
                  <a:lnTo>
                    <a:pt x="297" y="1275"/>
                  </a:lnTo>
                  <a:lnTo>
                    <a:pt x="297" y="1277"/>
                  </a:lnTo>
                  <a:lnTo>
                    <a:pt x="295" y="1279"/>
                  </a:lnTo>
                  <a:close/>
                  <a:moveTo>
                    <a:pt x="270" y="1269"/>
                  </a:moveTo>
                  <a:lnTo>
                    <a:pt x="270" y="1269"/>
                  </a:lnTo>
                  <a:lnTo>
                    <a:pt x="269" y="1269"/>
                  </a:lnTo>
                  <a:lnTo>
                    <a:pt x="269" y="1267"/>
                  </a:lnTo>
                  <a:lnTo>
                    <a:pt x="270" y="1266"/>
                  </a:lnTo>
                  <a:lnTo>
                    <a:pt x="271" y="1266"/>
                  </a:lnTo>
                  <a:lnTo>
                    <a:pt x="272" y="1267"/>
                  </a:lnTo>
                  <a:lnTo>
                    <a:pt x="272" y="1269"/>
                  </a:lnTo>
                  <a:lnTo>
                    <a:pt x="271" y="1269"/>
                  </a:lnTo>
                  <a:lnTo>
                    <a:pt x="270" y="1269"/>
                  </a:lnTo>
                  <a:close/>
                  <a:moveTo>
                    <a:pt x="247" y="1253"/>
                  </a:moveTo>
                  <a:lnTo>
                    <a:pt x="247" y="1253"/>
                  </a:lnTo>
                  <a:lnTo>
                    <a:pt x="246" y="1251"/>
                  </a:lnTo>
                  <a:lnTo>
                    <a:pt x="247" y="1250"/>
                  </a:lnTo>
                  <a:lnTo>
                    <a:pt x="248" y="1250"/>
                  </a:lnTo>
                  <a:lnTo>
                    <a:pt x="249" y="1251"/>
                  </a:lnTo>
                  <a:lnTo>
                    <a:pt x="249" y="1253"/>
                  </a:lnTo>
                  <a:lnTo>
                    <a:pt x="248" y="1253"/>
                  </a:lnTo>
                  <a:lnTo>
                    <a:pt x="247" y="1253"/>
                  </a:lnTo>
                  <a:close/>
                  <a:moveTo>
                    <a:pt x="226" y="1232"/>
                  </a:moveTo>
                  <a:lnTo>
                    <a:pt x="226" y="1232"/>
                  </a:lnTo>
                  <a:lnTo>
                    <a:pt x="225" y="1231"/>
                  </a:lnTo>
                  <a:lnTo>
                    <a:pt x="226" y="1229"/>
                  </a:lnTo>
                  <a:lnTo>
                    <a:pt x="227" y="1229"/>
                  </a:lnTo>
                  <a:lnTo>
                    <a:pt x="228" y="1229"/>
                  </a:lnTo>
                  <a:lnTo>
                    <a:pt x="228" y="1231"/>
                  </a:lnTo>
                  <a:lnTo>
                    <a:pt x="228" y="1232"/>
                  </a:lnTo>
                  <a:lnTo>
                    <a:pt x="227" y="1232"/>
                  </a:lnTo>
                  <a:lnTo>
                    <a:pt x="226" y="1232"/>
                  </a:lnTo>
                  <a:close/>
                  <a:moveTo>
                    <a:pt x="207" y="1209"/>
                  </a:moveTo>
                  <a:lnTo>
                    <a:pt x="207" y="1209"/>
                  </a:lnTo>
                  <a:lnTo>
                    <a:pt x="205" y="1207"/>
                  </a:lnTo>
                  <a:lnTo>
                    <a:pt x="205" y="1206"/>
                  </a:lnTo>
                  <a:lnTo>
                    <a:pt x="207" y="1206"/>
                  </a:lnTo>
                  <a:lnTo>
                    <a:pt x="208" y="1206"/>
                  </a:lnTo>
                  <a:lnTo>
                    <a:pt x="209" y="1207"/>
                  </a:lnTo>
                  <a:lnTo>
                    <a:pt x="208" y="1209"/>
                  </a:lnTo>
                  <a:lnTo>
                    <a:pt x="207" y="1209"/>
                  </a:lnTo>
                  <a:close/>
                  <a:moveTo>
                    <a:pt x="187" y="1184"/>
                  </a:moveTo>
                  <a:lnTo>
                    <a:pt x="187" y="1184"/>
                  </a:lnTo>
                  <a:lnTo>
                    <a:pt x="187" y="1183"/>
                  </a:lnTo>
                  <a:lnTo>
                    <a:pt x="187" y="1181"/>
                  </a:lnTo>
                  <a:lnTo>
                    <a:pt x="189" y="1180"/>
                  </a:lnTo>
                  <a:lnTo>
                    <a:pt x="190" y="1181"/>
                  </a:lnTo>
                  <a:lnTo>
                    <a:pt x="191" y="1183"/>
                  </a:lnTo>
                  <a:lnTo>
                    <a:pt x="190" y="1184"/>
                  </a:lnTo>
                  <a:lnTo>
                    <a:pt x="189" y="1184"/>
                  </a:lnTo>
                  <a:lnTo>
                    <a:pt x="187" y="1184"/>
                  </a:lnTo>
                  <a:close/>
                  <a:moveTo>
                    <a:pt x="170" y="1158"/>
                  </a:moveTo>
                  <a:lnTo>
                    <a:pt x="170" y="1158"/>
                  </a:lnTo>
                  <a:lnTo>
                    <a:pt x="169" y="1157"/>
                  </a:lnTo>
                  <a:lnTo>
                    <a:pt x="170" y="1155"/>
                  </a:lnTo>
                  <a:lnTo>
                    <a:pt x="172" y="1154"/>
                  </a:lnTo>
                  <a:lnTo>
                    <a:pt x="173" y="1155"/>
                  </a:lnTo>
                  <a:lnTo>
                    <a:pt x="173" y="1157"/>
                  </a:lnTo>
                  <a:lnTo>
                    <a:pt x="173" y="1158"/>
                  </a:lnTo>
                  <a:lnTo>
                    <a:pt x="172" y="1158"/>
                  </a:lnTo>
                  <a:lnTo>
                    <a:pt x="170" y="1158"/>
                  </a:lnTo>
                  <a:close/>
                  <a:moveTo>
                    <a:pt x="154" y="1130"/>
                  </a:moveTo>
                  <a:lnTo>
                    <a:pt x="154" y="1130"/>
                  </a:lnTo>
                  <a:lnTo>
                    <a:pt x="154" y="1129"/>
                  </a:lnTo>
                  <a:lnTo>
                    <a:pt x="154" y="1127"/>
                  </a:lnTo>
                  <a:lnTo>
                    <a:pt x="155" y="1127"/>
                  </a:lnTo>
                  <a:lnTo>
                    <a:pt x="156" y="1127"/>
                  </a:lnTo>
                  <a:lnTo>
                    <a:pt x="157" y="1129"/>
                  </a:lnTo>
                  <a:lnTo>
                    <a:pt x="156" y="1130"/>
                  </a:lnTo>
                  <a:lnTo>
                    <a:pt x="155" y="1130"/>
                  </a:lnTo>
                  <a:lnTo>
                    <a:pt x="154" y="1130"/>
                  </a:lnTo>
                  <a:close/>
                  <a:moveTo>
                    <a:pt x="138" y="1103"/>
                  </a:moveTo>
                  <a:lnTo>
                    <a:pt x="138" y="1103"/>
                  </a:lnTo>
                  <a:lnTo>
                    <a:pt x="138" y="1101"/>
                  </a:lnTo>
                  <a:lnTo>
                    <a:pt x="138" y="1100"/>
                  </a:lnTo>
                  <a:lnTo>
                    <a:pt x="139" y="1098"/>
                  </a:lnTo>
                  <a:lnTo>
                    <a:pt x="140" y="1100"/>
                  </a:lnTo>
                  <a:lnTo>
                    <a:pt x="140" y="1101"/>
                  </a:lnTo>
                  <a:lnTo>
                    <a:pt x="140" y="1103"/>
                  </a:lnTo>
                  <a:lnTo>
                    <a:pt x="139" y="1103"/>
                  </a:lnTo>
                  <a:lnTo>
                    <a:pt x="138" y="1103"/>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469" name="Freeform 153"/>
            <p:cNvSpPr/>
            <p:nvPr/>
          </p:nvSpPr>
          <p:spPr>
            <a:xfrm>
              <a:off x="5229225" y="1930400"/>
              <a:ext cx="161925" cy="84137"/>
            </a:xfrm>
            <a:custGeom>
              <a:avLst/>
              <a:gdLst>
                <a:gd name="txL" fmla="*/ 0 w 102"/>
                <a:gd name="txT" fmla="*/ 0 h 106"/>
                <a:gd name="txR" fmla="*/ 102 w 102"/>
                <a:gd name="txB" fmla="*/ 106 h 106"/>
              </a:gdLst>
              <a:ahLst/>
              <a:cxnLst>
                <a:cxn ang="0">
                  <a:pos x="2147483647" y="2147483647"/>
                </a:cxn>
                <a:cxn ang="0">
                  <a:pos x="0" y="0"/>
                </a:cxn>
                <a:cxn ang="0">
                  <a:pos x="2147483647" y="2147483647"/>
                </a:cxn>
                <a:cxn ang="0">
                  <a:pos x="2147483647" y="2147483647"/>
                </a:cxn>
              </a:cxnLst>
              <a:rect l="txL" t="txT" r="txR" b="txB"/>
              <a:pathLst>
                <a:path w="102" h="106">
                  <a:moveTo>
                    <a:pt x="70" y="106"/>
                  </a:moveTo>
                  <a:lnTo>
                    <a:pt x="0" y="0"/>
                  </a:lnTo>
                  <a:lnTo>
                    <a:pt x="102" y="28"/>
                  </a:lnTo>
                  <a:lnTo>
                    <a:pt x="70" y="106"/>
                  </a:lnTo>
                  <a:close/>
                </a:path>
              </a:pathLst>
            </a:custGeom>
            <a:solidFill>
              <a:srgbClr val="000000">
                <a:alpha val="100000"/>
              </a:srgbClr>
            </a:solidFill>
            <a:ln w="9525">
              <a:noFill/>
            </a:ln>
          </p:spPr>
          <p:txBody>
            <a:bodyPr/>
            <a:lstStyle/>
            <a:p>
              <a:endParaRPr lang="zh-CN" altLang="en-US"/>
            </a:p>
          </p:txBody>
        </p:sp>
        <p:sp>
          <p:nvSpPr>
            <p:cNvPr id="168470" name="Freeform 154"/>
            <p:cNvSpPr>
              <a:spLocks noEditPoints="1"/>
            </p:cNvSpPr>
            <p:nvPr/>
          </p:nvSpPr>
          <p:spPr>
            <a:xfrm>
              <a:off x="4443413" y="2536825"/>
              <a:ext cx="731838" cy="517525"/>
            </a:xfrm>
            <a:custGeom>
              <a:avLst/>
              <a:gdLst>
                <a:gd name="txL" fmla="*/ 0 w 461"/>
                <a:gd name="txT" fmla="*/ 0 h 651"/>
                <a:gd name="txR" fmla="*/ 461 w 461"/>
                <a:gd name="txB" fmla="*/ 651 h 65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2147483647" y="2009683925"/>
                </a:cxn>
              </a:cxnLst>
              <a:rect l="txL" t="txT" r="txR" b="txB"/>
              <a:pathLst>
                <a:path w="461" h="651">
                  <a:moveTo>
                    <a:pt x="461" y="370"/>
                  </a:moveTo>
                  <a:lnTo>
                    <a:pt x="461" y="370"/>
                  </a:lnTo>
                  <a:lnTo>
                    <a:pt x="460" y="371"/>
                  </a:lnTo>
                  <a:lnTo>
                    <a:pt x="459" y="371"/>
                  </a:lnTo>
                  <a:lnTo>
                    <a:pt x="458" y="370"/>
                  </a:lnTo>
                  <a:lnTo>
                    <a:pt x="459" y="368"/>
                  </a:lnTo>
                  <a:lnTo>
                    <a:pt x="460" y="367"/>
                  </a:lnTo>
                  <a:lnTo>
                    <a:pt x="461" y="368"/>
                  </a:lnTo>
                  <a:lnTo>
                    <a:pt x="461" y="370"/>
                  </a:lnTo>
                  <a:close/>
                  <a:moveTo>
                    <a:pt x="445" y="399"/>
                  </a:moveTo>
                  <a:lnTo>
                    <a:pt x="445" y="399"/>
                  </a:lnTo>
                  <a:lnTo>
                    <a:pt x="444" y="399"/>
                  </a:lnTo>
                  <a:lnTo>
                    <a:pt x="443" y="399"/>
                  </a:lnTo>
                  <a:lnTo>
                    <a:pt x="443" y="398"/>
                  </a:lnTo>
                  <a:lnTo>
                    <a:pt x="443" y="396"/>
                  </a:lnTo>
                  <a:lnTo>
                    <a:pt x="444" y="396"/>
                  </a:lnTo>
                  <a:lnTo>
                    <a:pt x="445" y="396"/>
                  </a:lnTo>
                  <a:lnTo>
                    <a:pt x="446" y="398"/>
                  </a:lnTo>
                  <a:lnTo>
                    <a:pt x="445" y="399"/>
                  </a:lnTo>
                  <a:close/>
                  <a:moveTo>
                    <a:pt x="429" y="427"/>
                  </a:moveTo>
                  <a:lnTo>
                    <a:pt x="429" y="427"/>
                  </a:lnTo>
                  <a:lnTo>
                    <a:pt x="429" y="428"/>
                  </a:lnTo>
                  <a:lnTo>
                    <a:pt x="428" y="428"/>
                  </a:lnTo>
                  <a:lnTo>
                    <a:pt x="427" y="427"/>
                  </a:lnTo>
                  <a:lnTo>
                    <a:pt x="427" y="425"/>
                  </a:lnTo>
                  <a:lnTo>
                    <a:pt x="428" y="424"/>
                  </a:lnTo>
                  <a:lnTo>
                    <a:pt x="429" y="424"/>
                  </a:lnTo>
                  <a:lnTo>
                    <a:pt x="430" y="425"/>
                  </a:lnTo>
                  <a:lnTo>
                    <a:pt x="429" y="427"/>
                  </a:lnTo>
                  <a:close/>
                  <a:moveTo>
                    <a:pt x="413" y="456"/>
                  </a:moveTo>
                  <a:lnTo>
                    <a:pt x="413" y="456"/>
                  </a:lnTo>
                  <a:lnTo>
                    <a:pt x="412" y="456"/>
                  </a:lnTo>
                  <a:lnTo>
                    <a:pt x="411" y="456"/>
                  </a:lnTo>
                  <a:lnTo>
                    <a:pt x="411" y="454"/>
                  </a:lnTo>
                  <a:lnTo>
                    <a:pt x="411" y="453"/>
                  </a:lnTo>
                  <a:lnTo>
                    <a:pt x="412" y="452"/>
                  </a:lnTo>
                  <a:lnTo>
                    <a:pt x="413" y="453"/>
                  </a:lnTo>
                  <a:lnTo>
                    <a:pt x="414" y="454"/>
                  </a:lnTo>
                  <a:lnTo>
                    <a:pt x="413" y="456"/>
                  </a:lnTo>
                  <a:close/>
                  <a:moveTo>
                    <a:pt x="397" y="482"/>
                  </a:moveTo>
                  <a:lnTo>
                    <a:pt x="397" y="482"/>
                  </a:lnTo>
                  <a:lnTo>
                    <a:pt x="396" y="484"/>
                  </a:lnTo>
                  <a:lnTo>
                    <a:pt x="395" y="482"/>
                  </a:lnTo>
                  <a:lnTo>
                    <a:pt x="394" y="481"/>
                  </a:lnTo>
                  <a:lnTo>
                    <a:pt x="395" y="479"/>
                  </a:lnTo>
                  <a:lnTo>
                    <a:pt x="396" y="479"/>
                  </a:lnTo>
                  <a:lnTo>
                    <a:pt x="397" y="479"/>
                  </a:lnTo>
                  <a:lnTo>
                    <a:pt x="397" y="481"/>
                  </a:lnTo>
                  <a:lnTo>
                    <a:pt x="397" y="482"/>
                  </a:lnTo>
                  <a:close/>
                  <a:moveTo>
                    <a:pt x="379" y="508"/>
                  </a:moveTo>
                  <a:lnTo>
                    <a:pt x="379" y="508"/>
                  </a:lnTo>
                  <a:lnTo>
                    <a:pt x="378" y="510"/>
                  </a:lnTo>
                  <a:lnTo>
                    <a:pt x="377" y="508"/>
                  </a:lnTo>
                  <a:lnTo>
                    <a:pt x="377" y="507"/>
                  </a:lnTo>
                  <a:lnTo>
                    <a:pt x="377" y="505"/>
                  </a:lnTo>
                  <a:lnTo>
                    <a:pt x="378" y="505"/>
                  </a:lnTo>
                  <a:lnTo>
                    <a:pt x="379" y="505"/>
                  </a:lnTo>
                  <a:lnTo>
                    <a:pt x="380" y="507"/>
                  </a:lnTo>
                  <a:lnTo>
                    <a:pt x="379" y="508"/>
                  </a:lnTo>
                  <a:close/>
                  <a:moveTo>
                    <a:pt x="361" y="535"/>
                  </a:moveTo>
                  <a:lnTo>
                    <a:pt x="361" y="535"/>
                  </a:lnTo>
                  <a:lnTo>
                    <a:pt x="360" y="535"/>
                  </a:lnTo>
                  <a:lnTo>
                    <a:pt x="359" y="535"/>
                  </a:lnTo>
                  <a:lnTo>
                    <a:pt x="359" y="533"/>
                  </a:lnTo>
                  <a:lnTo>
                    <a:pt x="360" y="532"/>
                  </a:lnTo>
                  <a:lnTo>
                    <a:pt x="361" y="532"/>
                  </a:lnTo>
                  <a:lnTo>
                    <a:pt x="362" y="533"/>
                  </a:lnTo>
                  <a:lnTo>
                    <a:pt x="361" y="535"/>
                  </a:lnTo>
                  <a:close/>
                  <a:moveTo>
                    <a:pt x="343" y="559"/>
                  </a:moveTo>
                  <a:lnTo>
                    <a:pt x="343" y="559"/>
                  </a:lnTo>
                  <a:lnTo>
                    <a:pt x="342" y="559"/>
                  </a:lnTo>
                  <a:lnTo>
                    <a:pt x="341" y="559"/>
                  </a:lnTo>
                  <a:lnTo>
                    <a:pt x="340" y="558"/>
                  </a:lnTo>
                  <a:lnTo>
                    <a:pt x="341" y="556"/>
                  </a:lnTo>
                  <a:lnTo>
                    <a:pt x="342" y="555"/>
                  </a:lnTo>
                  <a:lnTo>
                    <a:pt x="343" y="556"/>
                  </a:lnTo>
                  <a:lnTo>
                    <a:pt x="343" y="558"/>
                  </a:lnTo>
                  <a:lnTo>
                    <a:pt x="343" y="559"/>
                  </a:lnTo>
                  <a:close/>
                  <a:moveTo>
                    <a:pt x="323" y="583"/>
                  </a:moveTo>
                  <a:lnTo>
                    <a:pt x="323" y="583"/>
                  </a:lnTo>
                  <a:lnTo>
                    <a:pt x="322" y="583"/>
                  </a:lnTo>
                  <a:lnTo>
                    <a:pt x="321" y="583"/>
                  </a:lnTo>
                  <a:lnTo>
                    <a:pt x="321" y="581"/>
                  </a:lnTo>
                  <a:lnTo>
                    <a:pt x="321" y="580"/>
                  </a:lnTo>
                  <a:lnTo>
                    <a:pt x="322" y="580"/>
                  </a:lnTo>
                  <a:lnTo>
                    <a:pt x="323" y="578"/>
                  </a:lnTo>
                  <a:lnTo>
                    <a:pt x="324" y="580"/>
                  </a:lnTo>
                  <a:lnTo>
                    <a:pt x="324" y="581"/>
                  </a:lnTo>
                  <a:lnTo>
                    <a:pt x="323" y="583"/>
                  </a:lnTo>
                  <a:close/>
                  <a:moveTo>
                    <a:pt x="303" y="604"/>
                  </a:moveTo>
                  <a:lnTo>
                    <a:pt x="303" y="604"/>
                  </a:lnTo>
                  <a:lnTo>
                    <a:pt x="302" y="604"/>
                  </a:lnTo>
                  <a:lnTo>
                    <a:pt x="301" y="603"/>
                  </a:lnTo>
                  <a:lnTo>
                    <a:pt x="301" y="602"/>
                  </a:lnTo>
                  <a:lnTo>
                    <a:pt x="301" y="600"/>
                  </a:lnTo>
                  <a:lnTo>
                    <a:pt x="302" y="600"/>
                  </a:lnTo>
                  <a:lnTo>
                    <a:pt x="303" y="602"/>
                  </a:lnTo>
                  <a:lnTo>
                    <a:pt x="303" y="603"/>
                  </a:lnTo>
                  <a:lnTo>
                    <a:pt x="303" y="604"/>
                  </a:lnTo>
                  <a:close/>
                  <a:moveTo>
                    <a:pt x="281" y="623"/>
                  </a:moveTo>
                  <a:lnTo>
                    <a:pt x="281" y="623"/>
                  </a:lnTo>
                  <a:lnTo>
                    <a:pt x="280" y="623"/>
                  </a:lnTo>
                  <a:lnTo>
                    <a:pt x="279" y="622"/>
                  </a:lnTo>
                  <a:lnTo>
                    <a:pt x="279" y="620"/>
                  </a:lnTo>
                  <a:lnTo>
                    <a:pt x="280" y="619"/>
                  </a:lnTo>
                  <a:lnTo>
                    <a:pt x="281" y="619"/>
                  </a:lnTo>
                  <a:lnTo>
                    <a:pt x="282" y="620"/>
                  </a:lnTo>
                  <a:lnTo>
                    <a:pt x="282" y="622"/>
                  </a:lnTo>
                  <a:lnTo>
                    <a:pt x="281" y="623"/>
                  </a:lnTo>
                  <a:close/>
                  <a:moveTo>
                    <a:pt x="257" y="638"/>
                  </a:moveTo>
                  <a:lnTo>
                    <a:pt x="257" y="638"/>
                  </a:lnTo>
                  <a:lnTo>
                    <a:pt x="256" y="638"/>
                  </a:lnTo>
                  <a:lnTo>
                    <a:pt x="255" y="638"/>
                  </a:lnTo>
                  <a:lnTo>
                    <a:pt x="255" y="637"/>
                  </a:lnTo>
                  <a:lnTo>
                    <a:pt x="256" y="635"/>
                  </a:lnTo>
                  <a:lnTo>
                    <a:pt x="257" y="635"/>
                  </a:lnTo>
                  <a:lnTo>
                    <a:pt x="259" y="637"/>
                  </a:lnTo>
                  <a:lnTo>
                    <a:pt x="259" y="638"/>
                  </a:lnTo>
                  <a:lnTo>
                    <a:pt x="257" y="638"/>
                  </a:lnTo>
                  <a:close/>
                  <a:moveTo>
                    <a:pt x="232" y="648"/>
                  </a:moveTo>
                  <a:lnTo>
                    <a:pt x="232" y="648"/>
                  </a:lnTo>
                  <a:lnTo>
                    <a:pt x="231" y="648"/>
                  </a:lnTo>
                  <a:lnTo>
                    <a:pt x="231" y="647"/>
                  </a:lnTo>
                  <a:lnTo>
                    <a:pt x="231" y="645"/>
                  </a:lnTo>
                  <a:lnTo>
                    <a:pt x="232" y="644"/>
                  </a:lnTo>
                  <a:lnTo>
                    <a:pt x="233" y="645"/>
                  </a:lnTo>
                  <a:lnTo>
                    <a:pt x="233" y="647"/>
                  </a:lnTo>
                  <a:lnTo>
                    <a:pt x="233" y="648"/>
                  </a:lnTo>
                  <a:lnTo>
                    <a:pt x="232" y="648"/>
                  </a:lnTo>
                  <a:close/>
                  <a:moveTo>
                    <a:pt x="207" y="651"/>
                  </a:moveTo>
                  <a:lnTo>
                    <a:pt x="207" y="651"/>
                  </a:lnTo>
                  <a:lnTo>
                    <a:pt x="206" y="650"/>
                  </a:lnTo>
                  <a:lnTo>
                    <a:pt x="205" y="648"/>
                  </a:lnTo>
                  <a:lnTo>
                    <a:pt x="206" y="647"/>
                  </a:lnTo>
                  <a:lnTo>
                    <a:pt x="207" y="647"/>
                  </a:lnTo>
                  <a:lnTo>
                    <a:pt x="208" y="648"/>
                  </a:lnTo>
                  <a:lnTo>
                    <a:pt x="208" y="650"/>
                  </a:lnTo>
                  <a:lnTo>
                    <a:pt x="208" y="651"/>
                  </a:lnTo>
                  <a:lnTo>
                    <a:pt x="207" y="651"/>
                  </a:lnTo>
                  <a:close/>
                  <a:moveTo>
                    <a:pt x="181" y="644"/>
                  </a:moveTo>
                  <a:lnTo>
                    <a:pt x="181" y="644"/>
                  </a:lnTo>
                  <a:lnTo>
                    <a:pt x="180" y="642"/>
                  </a:lnTo>
                  <a:lnTo>
                    <a:pt x="180" y="641"/>
                  </a:lnTo>
                  <a:lnTo>
                    <a:pt x="180" y="639"/>
                  </a:lnTo>
                  <a:lnTo>
                    <a:pt x="181" y="639"/>
                  </a:lnTo>
                  <a:lnTo>
                    <a:pt x="182" y="641"/>
                  </a:lnTo>
                  <a:lnTo>
                    <a:pt x="182" y="642"/>
                  </a:lnTo>
                  <a:lnTo>
                    <a:pt x="181" y="644"/>
                  </a:lnTo>
                  <a:close/>
                  <a:moveTo>
                    <a:pt x="158" y="628"/>
                  </a:moveTo>
                  <a:lnTo>
                    <a:pt x="158" y="628"/>
                  </a:lnTo>
                  <a:lnTo>
                    <a:pt x="157" y="626"/>
                  </a:lnTo>
                  <a:lnTo>
                    <a:pt x="157" y="625"/>
                  </a:lnTo>
                  <a:lnTo>
                    <a:pt x="158" y="623"/>
                  </a:lnTo>
                  <a:lnTo>
                    <a:pt x="159" y="623"/>
                  </a:lnTo>
                  <a:lnTo>
                    <a:pt x="160" y="625"/>
                  </a:lnTo>
                  <a:lnTo>
                    <a:pt x="160" y="626"/>
                  </a:lnTo>
                  <a:lnTo>
                    <a:pt x="159" y="626"/>
                  </a:lnTo>
                  <a:lnTo>
                    <a:pt x="159" y="628"/>
                  </a:lnTo>
                  <a:lnTo>
                    <a:pt x="158" y="628"/>
                  </a:lnTo>
                  <a:close/>
                  <a:moveTo>
                    <a:pt x="138" y="604"/>
                  </a:moveTo>
                  <a:lnTo>
                    <a:pt x="138" y="604"/>
                  </a:lnTo>
                  <a:lnTo>
                    <a:pt x="137" y="603"/>
                  </a:lnTo>
                  <a:lnTo>
                    <a:pt x="138" y="602"/>
                  </a:lnTo>
                  <a:lnTo>
                    <a:pt x="139" y="602"/>
                  </a:lnTo>
                  <a:lnTo>
                    <a:pt x="140" y="602"/>
                  </a:lnTo>
                  <a:lnTo>
                    <a:pt x="140" y="603"/>
                  </a:lnTo>
                  <a:lnTo>
                    <a:pt x="140" y="604"/>
                  </a:lnTo>
                  <a:lnTo>
                    <a:pt x="139" y="604"/>
                  </a:lnTo>
                  <a:lnTo>
                    <a:pt x="138" y="604"/>
                  </a:lnTo>
                  <a:close/>
                  <a:moveTo>
                    <a:pt x="121" y="577"/>
                  </a:moveTo>
                  <a:lnTo>
                    <a:pt x="121" y="577"/>
                  </a:lnTo>
                  <a:lnTo>
                    <a:pt x="121" y="575"/>
                  </a:lnTo>
                  <a:lnTo>
                    <a:pt x="121" y="574"/>
                  </a:lnTo>
                  <a:lnTo>
                    <a:pt x="122" y="574"/>
                  </a:lnTo>
                  <a:lnTo>
                    <a:pt x="123" y="575"/>
                  </a:lnTo>
                  <a:lnTo>
                    <a:pt x="123" y="577"/>
                  </a:lnTo>
                  <a:lnTo>
                    <a:pt x="122" y="578"/>
                  </a:lnTo>
                  <a:lnTo>
                    <a:pt x="121" y="577"/>
                  </a:lnTo>
                  <a:close/>
                  <a:moveTo>
                    <a:pt x="107" y="548"/>
                  </a:moveTo>
                  <a:lnTo>
                    <a:pt x="107" y="548"/>
                  </a:lnTo>
                  <a:lnTo>
                    <a:pt x="106" y="546"/>
                  </a:lnTo>
                  <a:lnTo>
                    <a:pt x="107" y="545"/>
                  </a:lnTo>
                  <a:lnTo>
                    <a:pt x="108" y="545"/>
                  </a:lnTo>
                  <a:lnTo>
                    <a:pt x="109" y="545"/>
                  </a:lnTo>
                  <a:lnTo>
                    <a:pt x="109" y="546"/>
                  </a:lnTo>
                  <a:lnTo>
                    <a:pt x="108" y="548"/>
                  </a:lnTo>
                  <a:lnTo>
                    <a:pt x="107" y="548"/>
                  </a:lnTo>
                  <a:close/>
                  <a:moveTo>
                    <a:pt x="94" y="516"/>
                  </a:moveTo>
                  <a:lnTo>
                    <a:pt x="94" y="516"/>
                  </a:lnTo>
                  <a:lnTo>
                    <a:pt x="94" y="514"/>
                  </a:lnTo>
                  <a:lnTo>
                    <a:pt x="95" y="513"/>
                  </a:lnTo>
                  <a:lnTo>
                    <a:pt x="97" y="513"/>
                  </a:lnTo>
                  <a:lnTo>
                    <a:pt x="98" y="514"/>
                  </a:lnTo>
                  <a:lnTo>
                    <a:pt x="98" y="516"/>
                  </a:lnTo>
                  <a:lnTo>
                    <a:pt x="97" y="517"/>
                  </a:lnTo>
                  <a:lnTo>
                    <a:pt x="95" y="517"/>
                  </a:lnTo>
                  <a:lnTo>
                    <a:pt x="94" y="516"/>
                  </a:lnTo>
                  <a:close/>
                  <a:moveTo>
                    <a:pt x="84" y="484"/>
                  </a:moveTo>
                  <a:lnTo>
                    <a:pt x="84" y="484"/>
                  </a:lnTo>
                  <a:lnTo>
                    <a:pt x="84" y="482"/>
                  </a:lnTo>
                  <a:lnTo>
                    <a:pt x="85" y="481"/>
                  </a:lnTo>
                  <a:lnTo>
                    <a:pt x="86" y="481"/>
                  </a:lnTo>
                  <a:lnTo>
                    <a:pt x="87" y="481"/>
                  </a:lnTo>
                  <a:lnTo>
                    <a:pt x="87" y="482"/>
                  </a:lnTo>
                  <a:lnTo>
                    <a:pt x="86" y="484"/>
                  </a:lnTo>
                  <a:lnTo>
                    <a:pt x="85" y="484"/>
                  </a:lnTo>
                  <a:lnTo>
                    <a:pt x="84" y="484"/>
                  </a:lnTo>
                  <a:close/>
                  <a:moveTo>
                    <a:pt x="74" y="450"/>
                  </a:moveTo>
                  <a:lnTo>
                    <a:pt x="74" y="450"/>
                  </a:lnTo>
                  <a:lnTo>
                    <a:pt x="74" y="449"/>
                  </a:lnTo>
                  <a:lnTo>
                    <a:pt x="74" y="447"/>
                  </a:lnTo>
                  <a:lnTo>
                    <a:pt x="75" y="447"/>
                  </a:lnTo>
                  <a:lnTo>
                    <a:pt x="76" y="449"/>
                  </a:lnTo>
                  <a:lnTo>
                    <a:pt x="76" y="450"/>
                  </a:lnTo>
                  <a:lnTo>
                    <a:pt x="75" y="452"/>
                  </a:lnTo>
                  <a:lnTo>
                    <a:pt x="74" y="452"/>
                  </a:lnTo>
                  <a:lnTo>
                    <a:pt x="74" y="450"/>
                  </a:lnTo>
                  <a:close/>
                  <a:moveTo>
                    <a:pt x="65" y="417"/>
                  </a:moveTo>
                  <a:lnTo>
                    <a:pt x="65" y="417"/>
                  </a:lnTo>
                  <a:lnTo>
                    <a:pt x="65" y="415"/>
                  </a:lnTo>
                  <a:lnTo>
                    <a:pt x="66" y="415"/>
                  </a:lnTo>
                  <a:lnTo>
                    <a:pt x="67" y="417"/>
                  </a:lnTo>
                  <a:lnTo>
                    <a:pt x="66" y="418"/>
                  </a:lnTo>
                  <a:lnTo>
                    <a:pt x="65" y="418"/>
                  </a:lnTo>
                  <a:lnTo>
                    <a:pt x="65" y="417"/>
                  </a:lnTo>
                  <a:close/>
                  <a:moveTo>
                    <a:pt x="55" y="384"/>
                  </a:moveTo>
                  <a:lnTo>
                    <a:pt x="55" y="384"/>
                  </a:lnTo>
                  <a:lnTo>
                    <a:pt x="55" y="383"/>
                  </a:lnTo>
                  <a:lnTo>
                    <a:pt x="56" y="382"/>
                  </a:lnTo>
                  <a:lnTo>
                    <a:pt x="57" y="382"/>
                  </a:lnTo>
                  <a:lnTo>
                    <a:pt x="58" y="383"/>
                  </a:lnTo>
                  <a:lnTo>
                    <a:pt x="58" y="384"/>
                  </a:lnTo>
                  <a:lnTo>
                    <a:pt x="57" y="384"/>
                  </a:lnTo>
                  <a:lnTo>
                    <a:pt x="56" y="384"/>
                  </a:lnTo>
                  <a:lnTo>
                    <a:pt x="55" y="384"/>
                  </a:lnTo>
                  <a:close/>
                  <a:moveTo>
                    <a:pt x="47" y="351"/>
                  </a:moveTo>
                  <a:lnTo>
                    <a:pt x="47" y="351"/>
                  </a:lnTo>
                  <a:lnTo>
                    <a:pt x="47" y="348"/>
                  </a:lnTo>
                  <a:lnTo>
                    <a:pt x="48" y="348"/>
                  </a:lnTo>
                  <a:lnTo>
                    <a:pt x="49" y="348"/>
                  </a:lnTo>
                  <a:lnTo>
                    <a:pt x="50" y="350"/>
                  </a:lnTo>
                  <a:lnTo>
                    <a:pt x="50" y="351"/>
                  </a:lnTo>
                  <a:lnTo>
                    <a:pt x="49" y="351"/>
                  </a:lnTo>
                  <a:lnTo>
                    <a:pt x="48" y="351"/>
                  </a:lnTo>
                  <a:lnTo>
                    <a:pt x="47" y="351"/>
                  </a:lnTo>
                  <a:close/>
                  <a:moveTo>
                    <a:pt x="39" y="316"/>
                  </a:moveTo>
                  <a:lnTo>
                    <a:pt x="39" y="316"/>
                  </a:lnTo>
                  <a:lnTo>
                    <a:pt x="39" y="315"/>
                  </a:lnTo>
                  <a:lnTo>
                    <a:pt x="40" y="313"/>
                  </a:lnTo>
                  <a:lnTo>
                    <a:pt x="40" y="315"/>
                  </a:lnTo>
                  <a:lnTo>
                    <a:pt x="41" y="315"/>
                  </a:lnTo>
                  <a:lnTo>
                    <a:pt x="41" y="316"/>
                  </a:lnTo>
                  <a:lnTo>
                    <a:pt x="40" y="317"/>
                  </a:lnTo>
                  <a:lnTo>
                    <a:pt x="39" y="317"/>
                  </a:lnTo>
                  <a:lnTo>
                    <a:pt x="39" y="316"/>
                  </a:lnTo>
                  <a:close/>
                  <a:moveTo>
                    <a:pt x="32" y="283"/>
                  </a:moveTo>
                  <a:lnTo>
                    <a:pt x="32" y="283"/>
                  </a:lnTo>
                  <a:lnTo>
                    <a:pt x="32" y="281"/>
                  </a:lnTo>
                  <a:lnTo>
                    <a:pt x="32" y="280"/>
                  </a:lnTo>
                  <a:lnTo>
                    <a:pt x="33" y="280"/>
                  </a:lnTo>
                  <a:lnTo>
                    <a:pt x="34" y="281"/>
                  </a:lnTo>
                  <a:lnTo>
                    <a:pt x="34" y="283"/>
                  </a:lnTo>
                  <a:lnTo>
                    <a:pt x="33" y="284"/>
                  </a:lnTo>
                  <a:lnTo>
                    <a:pt x="32" y="284"/>
                  </a:lnTo>
                  <a:lnTo>
                    <a:pt x="32" y="283"/>
                  </a:lnTo>
                  <a:close/>
                  <a:moveTo>
                    <a:pt x="25" y="248"/>
                  </a:moveTo>
                  <a:lnTo>
                    <a:pt x="25" y="248"/>
                  </a:lnTo>
                  <a:lnTo>
                    <a:pt x="25" y="246"/>
                  </a:lnTo>
                  <a:lnTo>
                    <a:pt x="26" y="246"/>
                  </a:lnTo>
                  <a:lnTo>
                    <a:pt x="27" y="246"/>
                  </a:lnTo>
                  <a:lnTo>
                    <a:pt x="28" y="248"/>
                  </a:lnTo>
                  <a:lnTo>
                    <a:pt x="28" y="249"/>
                  </a:lnTo>
                  <a:lnTo>
                    <a:pt x="27" y="249"/>
                  </a:lnTo>
                  <a:lnTo>
                    <a:pt x="26" y="249"/>
                  </a:lnTo>
                  <a:lnTo>
                    <a:pt x="25" y="248"/>
                  </a:lnTo>
                  <a:close/>
                  <a:moveTo>
                    <a:pt x="19" y="214"/>
                  </a:moveTo>
                  <a:lnTo>
                    <a:pt x="19" y="214"/>
                  </a:lnTo>
                  <a:lnTo>
                    <a:pt x="19" y="213"/>
                  </a:lnTo>
                  <a:lnTo>
                    <a:pt x="19" y="211"/>
                  </a:lnTo>
                  <a:lnTo>
                    <a:pt x="20" y="211"/>
                  </a:lnTo>
                  <a:lnTo>
                    <a:pt x="21" y="213"/>
                  </a:lnTo>
                  <a:lnTo>
                    <a:pt x="21" y="214"/>
                  </a:lnTo>
                  <a:lnTo>
                    <a:pt x="20" y="216"/>
                  </a:lnTo>
                  <a:lnTo>
                    <a:pt x="19" y="214"/>
                  </a:lnTo>
                  <a:close/>
                  <a:moveTo>
                    <a:pt x="13" y="179"/>
                  </a:moveTo>
                  <a:lnTo>
                    <a:pt x="13" y="179"/>
                  </a:lnTo>
                  <a:lnTo>
                    <a:pt x="14" y="178"/>
                  </a:lnTo>
                  <a:lnTo>
                    <a:pt x="14" y="176"/>
                  </a:lnTo>
                  <a:lnTo>
                    <a:pt x="15" y="176"/>
                  </a:lnTo>
                  <a:lnTo>
                    <a:pt x="16" y="178"/>
                  </a:lnTo>
                  <a:lnTo>
                    <a:pt x="16" y="179"/>
                  </a:lnTo>
                  <a:lnTo>
                    <a:pt x="15" y="181"/>
                  </a:lnTo>
                  <a:lnTo>
                    <a:pt x="14" y="181"/>
                  </a:lnTo>
                  <a:lnTo>
                    <a:pt x="13" y="179"/>
                  </a:lnTo>
                  <a:close/>
                  <a:moveTo>
                    <a:pt x="9" y="144"/>
                  </a:moveTo>
                  <a:lnTo>
                    <a:pt x="9" y="144"/>
                  </a:lnTo>
                  <a:lnTo>
                    <a:pt x="9" y="143"/>
                  </a:lnTo>
                  <a:lnTo>
                    <a:pt x="10" y="141"/>
                  </a:lnTo>
                  <a:lnTo>
                    <a:pt x="11" y="141"/>
                  </a:lnTo>
                  <a:lnTo>
                    <a:pt x="12" y="143"/>
                  </a:lnTo>
                  <a:lnTo>
                    <a:pt x="12" y="144"/>
                  </a:lnTo>
                  <a:lnTo>
                    <a:pt x="11" y="146"/>
                  </a:lnTo>
                  <a:lnTo>
                    <a:pt x="10" y="146"/>
                  </a:lnTo>
                  <a:lnTo>
                    <a:pt x="9" y="144"/>
                  </a:lnTo>
                  <a:close/>
                  <a:moveTo>
                    <a:pt x="5" y="108"/>
                  </a:moveTo>
                  <a:lnTo>
                    <a:pt x="5" y="108"/>
                  </a:lnTo>
                  <a:lnTo>
                    <a:pt x="5" y="106"/>
                  </a:lnTo>
                  <a:lnTo>
                    <a:pt x="7" y="106"/>
                  </a:lnTo>
                  <a:lnTo>
                    <a:pt x="8" y="106"/>
                  </a:lnTo>
                  <a:lnTo>
                    <a:pt x="8" y="108"/>
                  </a:lnTo>
                  <a:lnTo>
                    <a:pt x="8" y="109"/>
                  </a:lnTo>
                  <a:lnTo>
                    <a:pt x="7" y="111"/>
                  </a:lnTo>
                  <a:lnTo>
                    <a:pt x="5" y="109"/>
                  </a:lnTo>
                  <a:lnTo>
                    <a:pt x="5" y="108"/>
                  </a:lnTo>
                  <a:close/>
                  <a:moveTo>
                    <a:pt x="2" y="73"/>
                  </a:moveTo>
                  <a:lnTo>
                    <a:pt x="2" y="73"/>
                  </a:lnTo>
                  <a:lnTo>
                    <a:pt x="2" y="71"/>
                  </a:lnTo>
                  <a:lnTo>
                    <a:pt x="3" y="71"/>
                  </a:lnTo>
                  <a:lnTo>
                    <a:pt x="4" y="71"/>
                  </a:lnTo>
                  <a:lnTo>
                    <a:pt x="5" y="71"/>
                  </a:lnTo>
                  <a:lnTo>
                    <a:pt x="5" y="73"/>
                  </a:lnTo>
                  <a:lnTo>
                    <a:pt x="4" y="74"/>
                  </a:lnTo>
                  <a:lnTo>
                    <a:pt x="3" y="74"/>
                  </a:lnTo>
                  <a:lnTo>
                    <a:pt x="2" y="73"/>
                  </a:lnTo>
                  <a:close/>
                  <a:moveTo>
                    <a:pt x="0" y="38"/>
                  </a:moveTo>
                  <a:lnTo>
                    <a:pt x="0" y="38"/>
                  </a:lnTo>
                  <a:lnTo>
                    <a:pt x="1" y="36"/>
                  </a:lnTo>
                  <a:lnTo>
                    <a:pt x="2" y="35"/>
                  </a:lnTo>
                  <a:lnTo>
                    <a:pt x="3" y="36"/>
                  </a:lnTo>
                  <a:lnTo>
                    <a:pt x="3" y="38"/>
                  </a:lnTo>
                  <a:lnTo>
                    <a:pt x="3" y="39"/>
                  </a:lnTo>
                  <a:lnTo>
                    <a:pt x="2" y="39"/>
                  </a:lnTo>
                  <a:lnTo>
                    <a:pt x="1" y="39"/>
                  </a:lnTo>
                  <a:lnTo>
                    <a:pt x="0" y="38"/>
                  </a:lnTo>
                  <a:close/>
                  <a:moveTo>
                    <a:pt x="0" y="1"/>
                  </a:moveTo>
                  <a:lnTo>
                    <a:pt x="0" y="1"/>
                  </a:lnTo>
                  <a:lnTo>
                    <a:pt x="0" y="0"/>
                  </a:lnTo>
                  <a:lnTo>
                    <a:pt x="1" y="0"/>
                  </a:lnTo>
                  <a:lnTo>
                    <a:pt x="2" y="0"/>
                  </a:lnTo>
                  <a:lnTo>
                    <a:pt x="2" y="1"/>
                  </a:lnTo>
                  <a:lnTo>
                    <a:pt x="2" y="3"/>
                  </a:lnTo>
                  <a:lnTo>
                    <a:pt x="1" y="4"/>
                  </a:lnTo>
                  <a:lnTo>
                    <a:pt x="0" y="3"/>
                  </a:lnTo>
                  <a:lnTo>
                    <a:pt x="0" y="1"/>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471" name="Freeform 155"/>
            <p:cNvSpPr/>
            <p:nvPr/>
          </p:nvSpPr>
          <p:spPr>
            <a:xfrm>
              <a:off x="4391025" y="2433638"/>
              <a:ext cx="104775" cy="109537"/>
            </a:xfrm>
            <a:custGeom>
              <a:avLst/>
              <a:gdLst>
                <a:gd name="txL" fmla="*/ 0 w 66"/>
                <a:gd name="txT" fmla="*/ 0 h 139"/>
                <a:gd name="txR" fmla="*/ 66 w 66"/>
                <a:gd name="txB" fmla="*/ 139 h 139"/>
              </a:gdLst>
              <a:ahLst/>
              <a:cxnLst>
                <a:cxn ang="0">
                  <a:pos x="0" y="2147483647"/>
                </a:cxn>
                <a:cxn ang="0">
                  <a:pos x="2147483647" y="0"/>
                </a:cxn>
                <a:cxn ang="0">
                  <a:pos x="2147483647" y="2147483647"/>
                </a:cxn>
                <a:cxn ang="0">
                  <a:pos x="0" y="2147483647"/>
                </a:cxn>
              </a:cxnLst>
              <a:rect l="txL" t="txT" r="txR" b="txB"/>
              <a:pathLst>
                <a:path w="66" h="139">
                  <a:moveTo>
                    <a:pt x="0" y="131"/>
                  </a:moveTo>
                  <a:lnTo>
                    <a:pt x="42" y="0"/>
                  </a:lnTo>
                  <a:lnTo>
                    <a:pt x="66" y="139"/>
                  </a:lnTo>
                  <a:lnTo>
                    <a:pt x="0" y="131"/>
                  </a:lnTo>
                  <a:close/>
                </a:path>
              </a:pathLst>
            </a:custGeom>
            <a:solidFill>
              <a:srgbClr val="000000">
                <a:alpha val="100000"/>
              </a:srgbClr>
            </a:solidFill>
            <a:ln w="9525">
              <a:noFill/>
            </a:ln>
          </p:spPr>
          <p:txBody>
            <a:bodyPr/>
            <a:lstStyle/>
            <a:p>
              <a:endParaRPr lang="zh-CN" altLang="en-US"/>
            </a:p>
          </p:txBody>
        </p:sp>
        <p:sp>
          <p:nvSpPr>
            <p:cNvPr id="168472" name="Freeform 156"/>
            <p:cNvSpPr>
              <a:spLocks noEditPoints="1"/>
            </p:cNvSpPr>
            <p:nvPr/>
          </p:nvSpPr>
          <p:spPr>
            <a:xfrm>
              <a:off x="6096000" y="1593850"/>
              <a:ext cx="439738" cy="1004887"/>
            </a:xfrm>
            <a:custGeom>
              <a:avLst/>
              <a:gdLst>
                <a:gd name="txL" fmla="*/ 0 w 277"/>
                <a:gd name="txT" fmla="*/ 0 h 1268"/>
                <a:gd name="txR" fmla="*/ 277 w 277"/>
                <a:gd name="txB" fmla="*/ 1268 h 1268"/>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995463411"/>
                </a:cxn>
              </a:cxnLst>
              <a:rect l="txL" t="txT" r="txR" b="txB"/>
              <a:pathLst>
                <a:path w="277" h="1268">
                  <a:moveTo>
                    <a:pt x="277" y="950"/>
                  </a:moveTo>
                  <a:lnTo>
                    <a:pt x="277" y="950"/>
                  </a:lnTo>
                  <a:lnTo>
                    <a:pt x="275" y="950"/>
                  </a:lnTo>
                  <a:lnTo>
                    <a:pt x="274" y="950"/>
                  </a:lnTo>
                  <a:lnTo>
                    <a:pt x="273" y="949"/>
                  </a:lnTo>
                  <a:lnTo>
                    <a:pt x="274" y="947"/>
                  </a:lnTo>
                  <a:lnTo>
                    <a:pt x="277" y="947"/>
                  </a:lnTo>
                  <a:lnTo>
                    <a:pt x="277" y="949"/>
                  </a:lnTo>
                  <a:lnTo>
                    <a:pt x="277" y="950"/>
                  </a:lnTo>
                  <a:close/>
                  <a:moveTo>
                    <a:pt x="263" y="981"/>
                  </a:moveTo>
                  <a:lnTo>
                    <a:pt x="263" y="981"/>
                  </a:lnTo>
                  <a:lnTo>
                    <a:pt x="262" y="981"/>
                  </a:lnTo>
                  <a:lnTo>
                    <a:pt x="261" y="981"/>
                  </a:lnTo>
                  <a:lnTo>
                    <a:pt x="261" y="979"/>
                  </a:lnTo>
                  <a:lnTo>
                    <a:pt x="261" y="978"/>
                  </a:lnTo>
                  <a:lnTo>
                    <a:pt x="262" y="978"/>
                  </a:lnTo>
                  <a:lnTo>
                    <a:pt x="263" y="978"/>
                  </a:lnTo>
                  <a:lnTo>
                    <a:pt x="264" y="979"/>
                  </a:lnTo>
                  <a:lnTo>
                    <a:pt x="263" y="981"/>
                  </a:lnTo>
                  <a:close/>
                  <a:moveTo>
                    <a:pt x="250" y="1011"/>
                  </a:moveTo>
                  <a:lnTo>
                    <a:pt x="250" y="1011"/>
                  </a:lnTo>
                  <a:lnTo>
                    <a:pt x="249" y="1011"/>
                  </a:lnTo>
                  <a:lnTo>
                    <a:pt x="248" y="1011"/>
                  </a:lnTo>
                  <a:lnTo>
                    <a:pt x="247" y="1010"/>
                  </a:lnTo>
                  <a:lnTo>
                    <a:pt x="247" y="1008"/>
                  </a:lnTo>
                  <a:lnTo>
                    <a:pt x="248" y="1007"/>
                  </a:lnTo>
                  <a:lnTo>
                    <a:pt x="249" y="1007"/>
                  </a:lnTo>
                  <a:lnTo>
                    <a:pt x="249" y="1008"/>
                  </a:lnTo>
                  <a:lnTo>
                    <a:pt x="250" y="1008"/>
                  </a:lnTo>
                  <a:lnTo>
                    <a:pt x="250" y="1011"/>
                  </a:lnTo>
                  <a:close/>
                  <a:moveTo>
                    <a:pt x="235" y="1040"/>
                  </a:moveTo>
                  <a:lnTo>
                    <a:pt x="235" y="1040"/>
                  </a:lnTo>
                  <a:lnTo>
                    <a:pt x="235" y="1042"/>
                  </a:lnTo>
                  <a:lnTo>
                    <a:pt x="234" y="1040"/>
                  </a:lnTo>
                  <a:lnTo>
                    <a:pt x="233" y="1040"/>
                  </a:lnTo>
                  <a:lnTo>
                    <a:pt x="233" y="1039"/>
                  </a:lnTo>
                  <a:lnTo>
                    <a:pt x="234" y="1037"/>
                  </a:lnTo>
                  <a:lnTo>
                    <a:pt x="235" y="1037"/>
                  </a:lnTo>
                  <a:lnTo>
                    <a:pt x="236" y="1039"/>
                  </a:lnTo>
                  <a:lnTo>
                    <a:pt x="235" y="1040"/>
                  </a:lnTo>
                  <a:close/>
                  <a:moveTo>
                    <a:pt x="221" y="1071"/>
                  </a:moveTo>
                  <a:lnTo>
                    <a:pt x="221" y="1071"/>
                  </a:lnTo>
                  <a:lnTo>
                    <a:pt x="220" y="1071"/>
                  </a:lnTo>
                  <a:lnTo>
                    <a:pt x="219" y="1071"/>
                  </a:lnTo>
                  <a:lnTo>
                    <a:pt x="219" y="1069"/>
                  </a:lnTo>
                  <a:lnTo>
                    <a:pt x="219" y="1068"/>
                  </a:lnTo>
                  <a:lnTo>
                    <a:pt x="220" y="1067"/>
                  </a:lnTo>
                  <a:lnTo>
                    <a:pt x="221" y="1068"/>
                  </a:lnTo>
                  <a:lnTo>
                    <a:pt x="221" y="1069"/>
                  </a:lnTo>
                  <a:lnTo>
                    <a:pt x="221" y="1071"/>
                  </a:lnTo>
                  <a:close/>
                  <a:moveTo>
                    <a:pt x="207" y="1100"/>
                  </a:moveTo>
                  <a:lnTo>
                    <a:pt x="207" y="1100"/>
                  </a:lnTo>
                  <a:lnTo>
                    <a:pt x="206" y="1100"/>
                  </a:lnTo>
                  <a:lnTo>
                    <a:pt x="205" y="1100"/>
                  </a:lnTo>
                  <a:lnTo>
                    <a:pt x="205" y="1099"/>
                  </a:lnTo>
                  <a:lnTo>
                    <a:pt x="205" y="1097"/>
                  </a:lnTo>
                  <a:lnTo>
                    <a:pt x="206" y="1096"/>
                  </a:lnTo>
                  <a:lnTo>
                    <a:pt x="207" y="1097"/>
                  </a:lnTo>
                  <a:lnTo>
                    <a:pt x="207" y="1099"/>
                  </a:lnTo>
                  <a:lnTo>
                    <a:pt x="207" y="1100"/>
                  </a:lnTo>
                  <a:close/>
                  <a:moveTo>
                    <a:pt x="192" y="1128"/>
                  </a:moveTo>
                  <a:lnTo>
                    <a:pt x="192" y="1128"/>
                  </a:lnTo>
                  <a:lnTo>
                    <a:pt x="191" y="1129"/>
                  </a:lnTo>
                  <a:lnTo>
                    <a:pt x="190" y="1129"/>
                  </a:lnTo>
                  <a:lnTo>
                    <a:pt x="189" y="1128"/>
                  </a:lnTo>
                  <a:lnTo>
                    <a:pt x="190" y="1126"/>
                  </a:lnTo>
                  <a:lnTo>
                    <a:pt x="191" y="1125"/>
                  </a:lnTo>
                  <a:lnTo>
                    <a:pt x="192" y="1126"/>
                  </a:lnTo>
                  <a:lnTo>
                    <a:pt x="192" y="1128"/>
                  </a:lnTo>
                  <a:close/>
                  <a:moveTo>
                    <a:pt x="176" y="1157"/>
                  </a:moveTo>
                  <a:lnTo>
                    <a:pt x="176" y="1157"/>
                  </a:lnTo>
                  <a:lnTo>
                    <a:pt x="175" y="1157"/>
                  </a:lnTo>
                  <a:lnTo>
                    <a:pt x="174" y="1157"/>
                  </a:lnTo>
                  <a:lnTo>
                    <a:pt x="174" y="1155"/>
                  </a:lnTo>
                  <a:lnTo>
                    <a:pt x="174" y="1154"/>
                  </a:lnTo>
                  <a:lnTo>
                    <a:pt x="175" y="1154"/>
                  </a:lnTo>
                  <a:lnTo>
                    <a:pt x="176" y="1154"/>
                  </a:lnTo>
                  <a:lnTo>
                    <a:pt x="176" y="1155"/>
                  </a:lnTo>
                  <a:lnTo>
                    <a:pt x="176" y="1157"/>
                  </a:lnTo>
                  <a:close/>
                  <a:moveTo>
                    <a:pt x="159" y="1185"/>
                  </a:moveTo>
                  <a:lnTo>
                    <a:pt x="159" y="1185"/>
                  </a:lnTo>
                  <a:lnTo>
                    <a:pt x="158" y="1185"/>
                  </a:lnTo>
                  <a:lnTo>
                    <a:pt x="157" y="1185"/>
                  </a:lnTo>
                  <a:lnTo>
                    <a:pt x="157" y="1183"/>
                  </a:lnTo>
                  <a:lnTo>
                    <a:pt x="157" y="1182"/>
                  </a:lnTo>
                  <a:lnTo>
                    <a:pt x="158" y="1180"/>
                  </a:lnTo>
                  <a:lnTo>
                    <a:pt x="159" y="1182"/>
                  </a:lnTo>
                  <a:lnTo>
                    <a:pt x="160" y="1183"/>
                  </a:lnTo>
                  <a:lnTo>
                    <a:pt x="159" y="1185"/>
                  </a:lnTo>
                  <a:close/>
                  <a:moveTo>
                    <a:pt x="142" y="1211"/>
                  </a:moveTo>
                  <a:lnTo>
                    <a:pt x="142" y="1211"/>
                  </a:lnTo>
                  <a:lnTo>
                    <a:pt x="141" y="1211"/>
                  </a:lnTo>
                  <a:lnTo>
                    <a:pt x="140" y="1209"/>
                  </a:lnTo>
                  <a:lnTo>
                    <a:pt x="139" y="1208"/>
                  </a:lnTo>
                  <a:lnTo>
                    <a:pt x="140" y="1208"/>
                  </a:lnTo>
                  <a:lnTo>
                    <a:pt x="141" y="1206"/>
                  </a:lnTo>
                  <a:lnTo>
                    <a:pt x="142" y="1208"/>
                  </a:lnTo>
                  <a:lnTo>
                    <a:pt x="142" y="1209"/>
                  </a:lnTo>
                  <a:lnTo>
                    <a:pt x="142" y="1211"/>
                  </a:lnTo>
                  <a:close/>
                  <a:moveTo>
                    <a:pt x="123" y="1234"/>
                  </a:moveTo>
                  <a:lnTo>
                    <a:pt x="123" y="1234"/>
                  </a:lnTo>
                  <a:lnTo>
                    <a:pt x="122" y="1234"/>
                  </a:lnTo>
                  <a:lnTo>
                    <a:pt x="121" y="1234"/>
                  </a:lnTo>
                  <a:lnTo>
                    <a:pt x="120" y="1233"/>
                  </a:lnTo>
                  <a:lnTo>
                    <a:pt x="121" y="1231"/>
                  </a:lnTo>
                  <a:lnTo>
                    <a:pt x="122" y="1231"/>
                  </a:lnTo>
                  <a:lnTo>
                    <a:pt x="123" y="1231"/>
                  </a:lnTo>
                  <a:lnTo>
                    <a:pt x="123" y="1233"/>
                  </a:lnTo>
                  <a:lnTo>
                    <a:pt x="123" y="1234"/>
                  </a:lnTo>
                  <a:close/>
                  <a:moveTo>
                    <a:pt x="101" y="1254"/>
                  </a:moveTo>
                  <a:lnTo>
                    <a:pt x="101" y="1254"/>
                  </a:lnTo>
                  <a:lnTo>
                    <a:pt x="100" y="1254"/>
                  </a:lnTo>
                  <a:lnTo>
                    <a:pt x="100" y="1252"/>
                  </a:lnTo>
                  <a:lnTo>
                    <a:pt x="101" y="1252"/>
                  </a:lnTo>
                  <a:lnTo>
                    <a:pt x="102" y="1253"/>
                  </a:lnTo>
                  <a:lnTo>
                    <a:pt x="102" y="1254"/>
                  </a:lnTo>
                  <a:lnTo>
                    <a:pt x="101" y="1254"/>
                  </a:lnTo>
                  <a:close/>
                  <a:moveTo>
                    <a:pt x="76" y="1268"/>
                  </a:moveTo>
                  <a:lnTo>
                    <a:pt x="76" y="1268"/>
                  </a:lnTo>
                  <a:lnTo>
                    <a:pt x="76" y="1266"/>
                  </a:lnTo>
                  <a:lnTo>
                    <a:pt x="75" y="1266"/>
                  </a:lnTo>
                  <a:lnTo>
                    <a:pt x="75" y="1265"/>
                  </a:lnTo>
                  <a:lnTo>
                    <a:pt x="75" y="1263"/>
                  </a:lnTo>
                  <a:lnTo>
                    <a:pt x="76" y="1263"/>
                  </a:lnTo>
                  <a:lnTo>
                    <a:pt x="77" y="1263"/>
                  </a:lnTo>
                  <a:lnTo>
                    <a:pt x="78" y="1265"/>
                  </a:lnTo>
                  <a:lnTo>
                    <a:pt x="77" y="1266"/>
                  </a:lnTo>
                  <a:lnTo>
                    <a:pt x="76" y="1268"/>
                  </a:lnTo>
                  <a:close/>
                  <a:moveTo>
                    <a:pt x="51" y="1260"/>
                  </a:moveTo>
                  <a:lnTo>
                    <a:pt x="51" y="1260"/>
                  </a:lnTo>
                  <a:lnTo>
                    <a:pt x="50" y="1260"/>
                  </a:lnTo>
                  <a:lnTo>
                    <a:pt x="50" y="1259"/>
                  </a:lnTo>
                  <a:lnTo>
                    <a:pt x="51" y="1257"/>
                  </a:lnTo>
                  <a:lnTo>
                    <a:pt x="52" y="1257"/>
                  </a:lnTo>
                  <a:lnTo>
                    <a:pt x="53" y="1259"/>
                  </a:lnTo>
                  <a:lnTo>
                    <a:pt x="53" y="1260"/>
                  </a:lnTo>
                  <a:lnTo>
                    <a:pt x="52" y="1260"/>
                  </a:lnTo>
                  <a:lnTo>
                    <a:pt x="51" y="1260"/>
                  </a:lnTo>
                  <a:close/>
                  <a:moveTo>
                    <a:pt x="33" y="1234"/>
                  </a:moveTo>
                  <a:lnTo>
                    <a:pt x="33" y="1234"/>
                  </a:lnTo>
                  <a:lnTo>
                    <a:pt x="33" y="1233"/>
                  </a:lnTo>
                  <a:lnTo>
                    <a:pt x="34" y="1231"/>
                  </a:lnTo>
                  <a:lnTo>
                    <a:pt x="35" y="1233"/>
                  </a:lnTo>
                  <a:lnTo>
                    <a:pt x="35" y="1234"/>
                  </a:lnTo>
                  <a:lnTo>
                    <a:pt x="35" y="1236"/>
                  </a:lnTo>
                  <a:lnTo>
                    <a:pt x="34" y="1236"/>
                  </a:lnTo>
                  <a:lnTo>
                    <a:pt x="33" y="1234"/>
                  </a:lnTo>
                  <a:close/>
                  <a:moveTo>
                    <a:pt x="21" y="1202"/>
                  </a:moveTo>
                  <a:lnTo>
                    <a:pt x="21" y="1202"/>
                  </a:lnTo>
                  <a:lnTo>
                    <a:pt x="21" y="1201"/>
                  </a:lnTo>
                  <a:lnTo>
                    <a:pt x="22" y="1199"/>
                  </a:lnTo>
                  <a:lnTo>
                    <a:pt x="23" y="1199"/>
                  </a:lnTo>
                  <a:lnTo>
                    <a:pt x="24" y="1201"/>
                  </a:lnTo>
                  <a:lnTo>
                    <a:pt x="24" y="1202"/>
                  </a:lnTo>
                  <a:lnTo>
                    <a:pt x="23" y="1203"/>
                  </a:lnTo>
                  <a:lnTo>
                    <a:pt x="22" y="1203"/>
                  </a:lnTo>
                  <a:lnTo>
                    <a:pt x="21" y="1202"/>
                  </a:lnTo>
                  <a:close/>
                  <a:moveTo>
                    <a:pt x="14" y="1169"/>
                  </a:moveTo>
                  <a:lnTo>
                    <a:pt x="14" y="1169"/>
                  </a:lnTo>
                  <a:lnTo>
                    <a:pt x="14" y="1167"/>
                  </a:lnTo>
                  <a:lnTo>
                    <a:pt x="15" y="1166"/>
                  </a:lnTo>
                  <a:lnTo>
                    <a:pt x="16" y="1166"/>
                  </a:lnTo>
                  <a:lnTo>
                    <a:pt x="17" y="1167"/>
                  </a:lnTo>
                  <a:lnTo>
                    <a:pt x="17" y="1169"/>
                  </a:lnTo>
                  <a:lnTo>
                    <a:pt x="16" y="1170"/>
                  </a:lnTo>
                  <a:lnTo>
                    <a:pt x="15" y="1170"/>
                  </a:lnTo>
                  <a:lnTo>
                    <a:pt x="14" y="1169"/>
                  </a:lnTo>
                  <a:close/>
                  <a:moveTo>
                    <a:pt x="9" y="1134"/>
                  </a:moveTo>
                  <a:lnTo>
                    <a:pt x="9" y="1134"/>
                  </a:lnTo>
                  <a:lnTo>
                    <a:pt x="9" y="1132"/>
                  </a:lnTo>
                  <a:lnTo>
                    <a:pt x="10" y="1131"/>
                  </a:lnTo>
                  <a:lnTo>
                    <a:pt x="11" y="1131"/>
                  </a:lnTo>
                  <a:lnTo>
                    <a:pt x="12" y="1132"/>
                  </a:lnTo>
                  <a:lnTo>
                    <a:pt x="12" y="1134"/>
                  </a:lnTo>
                  <a:lnTo>
                    <a:pt x="11" y="1135"/>
                  </a:lnTo>
                  <a:lnTo>
                    <a:pt x="10" y="1135"/>
                  </a:lnTo>
                  <a:lnTo>
                    <a:pt x="9" y="1134"/>
                  </a:lnTo>
                  <a:close/>
                  <a:moveTo>
                    <a:pt x="5" y="1099"/>
                  </a:moveTo>
                  <a:lnTo>
                    <a:pt x="5" y="1099"/>
                  </a:lnTo>
                  <a:lnTo>
                    <a:pt x="5" y="1096"/>
                  </a:lnTo>
                  <a:lnTo>
                    <a:pt x="6" y="1096"/>
                  </a:lnTo>
                  <a:lnTo>
                    <a:pt x="8" y="1096"/>
                  </a:lnTo>
                  <a:lnTo>
                    <a:pt x="9" y="1097"/>
                  </a:lnTo>
                  <a:lnTo>
                    <a:pt x="8" y="1099"/>
                  </a:lnTo>
                  <a:lnTo>
                    <a:pt x="8" y="1100"/>
                  </a:lnTo>
                  <a:lnTo>
                    <a:pt x="6" y="1099"/>
                  </a:lnTo>
                  <a:lnTo>
                    <a:pt x="5" y="1099"/>
                  </a:lnTo>
                  <a:close/>
                  <a:moveTo>
                    <a:pt x="3" y="1062"/>
                  </a:moveTo>
                  <a:lnTo>
                    <a:pt x="3" y="1062"/>
                  </a:lnTo>
                  <a:lnTo>
                    <a:pt x="3" y="1061"/>
                  </a:lnTo>
                  <a:lnTo>
                    <a:pt x="4" y="1061"/>
                  </a:lnTo>
                  <a:lnTo>
                    <a:pt x="5" y="1061"/>
                  </a:lnTo>
                  <a:lnTo>
                    <a:pt x="5" y="1062"/>
                  </a:lnTo>
                  <a:lnTo>
                    <a:pt x="5" y="1064"/>
                  </a:lnTo>
                  <a:lnTo>
                    <a:pt x="4" y="1064"/>
                  </a:lnTo>
                  <a:lnTo>
                    <a:pt x="3" y="1064"/>
                  </a:lnTo>
                  <a:lnTo>
                    <a:pt x="3" y="1062"/>
                  </a:lnTo>
                  <a:close/>
                  <a:moveTo>
                    <a:pt x="1" y="1027"/>
                  </a:moveTo>
                  <a:lnTo>
                    <a:pt x="1" y="1027"/>
                  </a:lnTo>
                  <a:lnTo>
                    <a:pt x="1" y="1026"/>
                  </a:lnTo>
                  <a:lnTo>
                    <a:pt x="2" y="1026"/>
                  </a:lnTo>
                  <a:lnTo>
                    <a:pt x="3" y="1024"/>
                  </a:lnTo>
                  <a:lnTo>
                    <a:pt x="3" y="1026"/>
                  </a:lnTo>
                  <a:lnTo>
                    <a:pt x="4" y="1027"/>
                  </a:lnTo>
                  <a:lnTo>
                    <a:pt x="4" y="1029"/>
                  </a:lnTo>
                  <a:lnTo>
                    <a:pt x="3" y="1029"/>
                  </a:lnTo>
                  <a:lnTo>
                    <a:pt x="2" y="1029"/>
                  </a:lnTo>
                  <a:lnTo>
                    <a:pt x="1" y="1027"/>
                  </a:lnTo>
                  <a:close/>
                  <a:moveTo>
                    <a:pt x="0" y="991"/>
                  </a:moveTo>
                  <a:lnTo>
                    <a:pt x="0" y="991"/>
                  </a:lnTo>
                  <a:lnTo>
                    <a:pt x="1" y="989"/>
                  </a:lnTo>
                  <a:lnTo>
                    <a:pt x="2" y="989"/>
                  </a:lnTo>
                  <a:lnTo>
                    <a:pt x="3" y="989"/>
                  </a:lnTo>
                  <a:lnTo>
                    <a:pt x="3" y="991"/>
                  </a:lnTo>
                  <a:lnTo>
                    <a:pt x="3" y="992"/>
                  </a:lnTo>
                  <a:lnTo>
                    <a:pt x="2" y="994"/>
                  </a:lnTo>
                  <a:lnTo>
                    <a:pt x="1" y="992"/>
                  </a:lnTo>
                  <a:lnTo>
                    <a:pt x="0" y="991"/>
                  </a:lnTo>
                  <a:close/>
                  <a:moveTo>
                    <a:pt x="0" y="956"/>
                  </a:moveTo>
                  <a:lnTo>
                    <a:pt x="0" y="956"/>
                  </a:lnTo>
                  <a:lnTo>
                    <a:pt x="0" y="954"/>
                  </a:lnTo>
                  <a:lnTo>
                    <a:pt x="1" y="954"/>
                  </a:lnTo>
                  <a:lnTo>
                    <a:pt x="2" y="954"/>
                  </a:lnTo>
                  <a:lnTo>
                    <a:pt x="3" y="956"/>
                  </a:lnTo>
                  <a:lnTo>
                    <a:pt x="2" y="957"/>
                  </a:lnTo>
                  <a:lnTo>
                    <a:pt x="1" y="957"/>
                  </a:lnTo>
                  <a:lnTo>
                    <a:pt x="0" y="957"/>
                  </a:lnTo>
                  <a:lnTo>
                    <a:pt x="0" y="956"/>
                  </a:lnTo>
                  <a:close/>
                  <a:moveTo>
                    <a:pt x="0" y="921"/>
                  </a:moveTo>
                  <a:lnTo>
                    <a:pt x="0" y="921"/>
                  </a:lnTo>
                  <a:lnTo>
                    <a:pt x="1" y="919"/>
                  </a:lnTo>
                  <a:lnTo>
                    <a:pt x="2" y="918"/>
                  </a:lnTo>
                  <a:lnTo>
                    <a:pt x="3" y="919"/>
                  </a:lnTo>
                  <a:lnTo>
                    <a:pt x="3" y="921"/>
                  </a:lnTo>
                  <a:lnTo>
                    <a:pt x="2" y="922"/>
                  </a:lnTo>
                  <a:lnTo>
                    <a:pt x="1" y="921"/>
                  </a:lnTo>
                  <a:lnTo>
                    <a:pt x="0" y="921"/>
                  </a:lnTo>
                  <a:close/>
                  <a:moveTo>
                    <a:pt x="1" y="884"/>
                  </a:moveTo>
                  <a:lnTo>
                    <a:pt x="1" y="884"/>
                  </a:lnTo>
                  <a:lnTo>
                    <a:pt x="1" y="883"/>
                  </a:lnTo>
                  <a:lnTo>
                    <a:pt x="2" y="883"/>
                  </a:lnTo>
                  <a:lnTo>
                    <a:pt x="3" y="883"/>
                  </a:lnTo>
                  <a:lnTo>
                    <a:pt x="3" y="884"/>
                  </a:lnTo>
                  <a:lnTo>
                    <a:pt x="3" y="886"/>
                  </a:lnTo>
                  <a:lnTo>
                    <a:pt x="2" y="887"/>
                  </a:lnTo>
                  <a:lnTo>
                    <a:pt x="1" y="886"/>
                  </a:lnTo>
                  <a:lnTo>
                    <a:pt x="1" y="884"/>
                  </a:lnTo>
                  <a:close/>
                  <a:moveTo>
                    <a:pt x="1" y="849"/>
                  </a:moveTo>
                  <a:lnTo>
                    <a:pt x="1" y="849"/>
                  </a:lnTo>
                  <a:lnTo>
                    <a:pt x="2" y="848"/>
                  </a:lnTo>
                  <a:lnTo>
                    <a:pt x="3" y="847"/>
                  </a:lnTo>
                  <a:lnTo>
                    <a:pt x="3" y="848"/>
                  </a:lnTo>
                  <a:lnTo>
                    <a:pt x="4" y="849"/>
                  </a:lnTo>
                  <a:lnTo>
                    <a:pt x="3" y="851"/>
                  </a:lnTo>
                  <a:lnTo>
                    <a:pt x="2" y="851"/>
                  </a:lnTo>
                  <a:lnTo>
                    <a:pt x="1" y="849"/>
                  </a:lnTo>
                  <a:close/>
                  <a:moveTo>
                    <a:pt x="2" y="813"/>
                  </a:moveTo>
                  <a:lnTo>
                    <a:pt x="2" y="813"/>
                  </a:lnTo>
                  <a:lnTo>
                    <a:pt x="2" y="812"/>
                  </a:lnTo>
                  <a:lnTo>
                    <a:pt x="3" y="812"/>
                  </a:lnTo>
                  <a:lnTo>
                    <a:pt x="4" y="812"/>
                  </a:lnTo>
                  <a:lnTo>
                    <a:pt x="5" y="813"/>
                  </a:lnTo>
                  <a:lnTo>
                    <a:pt x="4" y="815"/>
                  </a:lnTo>
                  <a:lnTo>
                    <a:pt x="3" y="816"/>
                  </a:lnTo>
                  <a:lnTo>
                    <a:pt x="2" y="815"/>
                  </a:lnTo>
                  <a:lnTo>
                    <a:pt x="2" y="813"/>
                  </a:lnTo>
                  <a:close/>
                  <a:moveTo>
                    <a:pt x="3" y="778"/>
                  </a:moveTo>
                  <a:lnTo>
                    <a:pt x="3" y="778"/>
                  </a:lnTo>
                  <a:lnTo>
                    <a:pt x="3" y="777"/>
                  </a:lnTo>
                  <a:lnTo>
                    <a:pt x="4" y="777"/>
                  </a:lnTo>
                  <a:lnTo>
                    <a:pt x="5" y="777"/>
                  </a:lnTo>
                  <a:lnTo>
                    <a:pt x="5" y="778"/>
                  </a:lnTo>
                  <a:lnTo>
                    <a:pt x="5" y="780"/>
                  </a:lnTo>
                  <a:lnTo>
                    <a:pt x="4" y="780"/>
                  </a:lnTo>
                  <a:lnTo>
                    <a:pt x="3" y="780"/>
                  </a:lnTo>
                  <a:lnTo>
                    <a:pt x="3" y="778"/>
                  </a:lnTo>
                  <a:close/>
                  <a:moveTo>
                    <a:pt x="3" y="743"/>
                  </a:moveTo>
                  <a:lnTo>
                    <a:pt x="3" y="743"/>
                  </a:lnTo>
                  <a:lnTo>
                    <a:pt x="4" y="742"/>
                  </a:lnTo>
                  <a:lnTo>
                    <a:pt x="5" y="740"/>
                  </a:lnTo>
                  <a:lnTo>
                    <a:pt x="6" y="742"/>
                  </a:lnTo>
                  <a:lnTo>
                    <a:pt x="6" y="743"/>
                  </a:lnTo>
                  <a:lnTo>
                    <a:pt x="6" y="745"/>
                  </a:lnTo>
                  <a:lnTo>
                    <a:pt x="5" y="745"/>
                  </a:lnTo>
                  <a:lnTo>
                    <a:pt x="4" y="745"/>
                  </a:lnTo>
                  <a:lnTo>
                    <a:pt x="3" y="743"/>
                  </a:lnTo>
                  <a:close/>
                  <a:moveTo>
                    <a:pt x="4" y="707"/>
                  </a:moveTo>
                  <a:lnTo>
                    <a:pt x="4" y="707"/>
                  </a:lnTo>
                  <a:lnTo>
                    <a:pt x="5" y="705"/>
                  </a:lnTo>
                  <a:lnTo>
                    <a:pt x="6" y="705"/>
                  </a:lnTo>
                  <a:lnTo>
                    <a:pt x="8" y="705"/>
                  </a:lnTo>
                  <a:lnTo>
                    <a:pt x="8" y="707"/>
                  </a:lnTo>
                  <a:lnTo>
                    <a:pt x="8" y="708"/>
                  </a:lnTo>
                  <a:lnTo>
                    <a:pt x="6" y="710"/>
                  </a:lnTo>
                  <a:lnTo>
                    <a:pt x="5" y="708"/>
                  </a:lnTo>
                  <a:lnTo>
                    <a:pt x="4" y="707"/>
                  </a:lnTo>
                  <a:close/>
                  <a:moveTo>
                    <a:pt x="6" y="672"/>
                  </a:moveTo>
                  <a:lnTo>
                    <a:pt x="6" y="672"/>
                  </a:lnTo>
                  <a:lnTo>
                    <a:pt x="6" y="670"/>
                  </a:lnTo>
                  <a:lnTo>
                    <a:pt x="8" y="670"/>
                  </a:lnTo>
                  <a:lnTo>
                    <a:pt x="9" y="670"/>
                  </a:lnTo>
                  <a:lnTo>
                    <a:pt x="9" y="672"/>
                  </a:lnTo>
                  <a:lnTo>
                    <a:pt x="9" y="673"/>
                  </a:lnTo>
                  <a:lnTo>
                    <a:pt x="8" y="673"/>
                  </a:lnTo>
                  <a:lnTo>
                    <a:pt x="6" y="673"/>
                  </a:lnTo>
                  <a:lnTo>
                    <a:pt x="6" y="672"/>
                  </a:lnTo>
                  <a:close/>
                  <a:moveTo>
                    <a:pt x="8" y="637"/>
                  </a:moveTo>
                  <a:lnTo>
                    <a:pt x="8" y="637"/>
                  </a:lnTo>
                  <a:lnTo>
                    <a:pt x="8" y="635"/>
                  </a:lnTo>
                  <a:lnTo>
                    <a:pt x="9" y="634"/>
                  </a:lnTo>
                  <a:lnTo>
                    <a:pt x="10" y="635"/>
                  </a:lnTo>
                  <a:lnTo>
                    <a:pt x="10" y="637"/>
                  </a:lnTo>
                  <a:lnTo>
                    <a:pt x="9" y="638"/>
                  </a:lnTo>
                  <a:lnTo>
                    <a:pt x="8" y="637"/>
                  </a:lnTo>
                  <a:close/>
                  <a:moveTo>
                    <a:pt x="9" y="600"/>
                  </a:moveTo>
                  <a:lnTo>
                    <a:pt x="9" y="600"/>
                  </a:lnTo>
                  <a:lnTo>
                    <a:pt x="9" y="599"/>
                  </a:lnTo>
                  <a:lnTo>
                    <a:pt x="10" y="599"/>
                  </a:lnTo>
                  <a:lnTo>
                    <a:pt x="11" y="599"/>
                  </a:lnTo>
                  <a:lnTo>
                    <a:pt x="12" y="600"/>
                  </a:lnTo>
                  <a:lnTo>
                    <a:pt x="11" y="602"/>
                  </a:lnTo>
                  <a:lnTo>
                    <a:pt x="10" y="603"/>
                  </a:lnTo>
                  <a:lnTo>
                    <a:pt x="9" y="602"/>
                  </a:lnTo>
                  <a:lnTo>
                    <a:pt x="9" y="600"/>
                  </a:lnTo>
                  <a:close/>
                  <a:moveTo>
                    <a:pt x="10" y="565"/>
                  </a:moveTo>
                  <a:lnTo>
                    <a:pt x="10" y="565"/>
                  </a:lnTo>
                  <a:lnTo>
                    <a:pt x="11" y="564"/>
                  </a:lnTo>
                  <a:lnTo>
                    <a:pt x="12" y="564"/>
                  </a:lnTo>
                  <a:lnTo>
                    <a:pt x="13" y="564"/>
                  </a:lnTo>
                  <a:lnTo>
                    <a:pt x="13" y="565"/>
                  </a:lnTo>
                  <a:lnTo>
                    <a:pt x="13" y="567"/>
                  </a:lnTo>
                  <a:lnTo>
                    <a:pt x="12" y="567"/>
                  </a:lnTo>
                  <a:lnTo>
                    <a:pt x="11" y="567"/>
                  </a:lnTo>
                  <a:lnTo>
                    <a:pt x="10" y="565"/>
                  </a:lnTo>
                  <a:close/>
                  <a:moveTo>
                    <a:pt x="12" y="530"/>
                  </a:moveTo>
                  <a:lnTo>
                    <a:pt x="12" y="530"/>
                  </a:lnTo>
                  <a:lnTo>
                    <a:pt x="12" y="529"/>
                  </a:lnTo>
                  <a:lnTo>
                    <a:pt x="13" y="528"/>
                  </a:lnTo>
                  <a:lnTo>
                    <a:pt x="14" y="529"/>
                  </a:lnTo>
                  <a:lnTo>
                    <a:pt x="15" y="530"/>
                  </a:lnTo>
                  <a:lnTo>
                    <a:pt x="14" y="530"/>
                  </a:lnTo>
                  <a:lnTo>
                    <a:pt x="13" y="532"/>
                  </a:lnTo>
                  <a:lnTo>
                    <a:pt x="12" y="530"/>
                  </a:lnTo>
                  <a:close/>
                  <a:moveTo>
                    <a:pt x="14" y="494"/>
                  </a:moveTo>
                  <a:lnTo>
                    <a:pt x="14" y="494"/>
                  </a:lnTo>
                  <a:lnTo>
                    <a:pt x="14" y="493"/>
                  </a:lnTo>
                  <a:lnTo>
                    <a:pt x="15" y="493"/>
                  </a:lnTo>
                  <a:lnTo>
                    <a:pt x="16" y="493"/>
                  </a:lnTo>
                  <a:lnTo>
                    <a:pt x="16" y="494"/>
                  </a:lnTo>
                  <a:lnTo>
                    <a:pt x="16" y="495"/>
                  </a:lnTo>
                  <a:lnTo>
                    <a:pt x="15" y="497"/>
                  </a:lnTo>
                  <a:lnTo>
                    <a:pt x="14" y="495"/>
                  </a:lnTo>
                  <a:lnTo>
                    <a:pt x="14" y="494"/>
                  </a:lnTo>
                  <a:close/>
                  <a:moveTo>
                    <a:pt x="16" y="459"/>
                  </a:moveTo>
                  <a:lnTo>
                    <a:pt x="16" y="459"/>
                  </a:lnTo>
                  <a:lnTo>
                    <a:pt x="16" y="458"/>
                  </a:lnTo>
                  <a:lnTo>
                    <a:pt x="17" y="458"/>
                  </a:lnTo>
                  <a:lnTo>
                    <a:pt x="18" y="458"/>
                  </a:lnTo>
                  <a:lnTo>
                    <a:pt x="18" y="459"/>
                  </a:lnTo>
                  <a:lnTo>
                    <a:pt x="18" y="461"/>
                  </a:lnTo>
                  <a:lnTo>
                    <a:pt x="17" y="461"/>
                  </a:lnTo>
                  <a:lnTo>
                    <a:pt x="16" y="461"/>
                  </a:lnTo>
                  <a:lnTo>
                    <a:pt x="16" y="459"/>
                  </a:lnTo>
                  <a:close/>
                  <a:moveTo>
                    <a:pt x="18" y="424"/>
                  </a:moveTo>
                  <a:lnTo>
                    <a:pt x="18" y="424"/>
                  </a:lnTo>
                  <a:lnTo>
                    <a:pt x="18" y="423"/>
                  </a:lnTo>
                  <a:lnTo>
                    <a:pt x="19" y="421"/>
                  </a:lnTo>
                  <a:lnTo>
                    <a:pt x="20" y="423"/>
                  </a:lnTo>
                  <a:lnTo>
                    <a:pt x="20" y="424"/>
                  </a:lnTo>
                  <a:lnTo>
                    <a:pt x="19" y="426"/>
                  </a:lnTo>
                  <a:lnTo>
                    <a:pt x="18" y="424"/>
                  </a:lnTo>
                  <a:close/>
                  <a:moveTo>
                    <a:pt x="20" y="388"/>
                  </a:moveTo>
                  <a:lnTo>
                    <a:pt x="20" y="388"/>
                  </a:lnTo>
                  <a:lnTo>
                    <a:pt x="20" y="386"/>
                  </a:lnTo>
                  <a:lnTo>
                    <a:pt x="21" y="386"/>
                  </a:lnTo>
                  <a:lnTo>
                    <a:pt x="22" y="386"/>
                  </a:lnTo>
                  <a:lnTo>
                    <a:pt x="23" y="388"/>
                  </a:lnTo>
                  <a:lnTo>
                    <a:pt x="22" y="389"/>
                  </a:lnTo>
                  <a:lnTo>
                    <a:pt x="21" y="391"/>
                  </a:lnTo>
                  <a:lnTo>
                    <a:pt x="20" y="389"/>
                  </a:lnTo>
                  <a:lnTo>
                    <a:pt x="20" y="388"/>
                  </a:lnTo>
                  <a:close/>
                  <a:moveTo>
                    <a:pt x="22" y="353"/>
                  </a:moveTo>
                  <a:lnTo>
                    <a:pt x="22" y="353"/>
                  </a:lnTo>
                  <a:lnTo>
                    <a:pt x="23" y="351"/>
                  </a:lnTo>
                  <a:lnTo>
                    <a:pt x="24" y="351"/>
                  </a:lnTo>
                  <a:lnTo>
                    <a:pt x="26" y="351"/>
                  </a:lnTo>
                  <a:lnTo>
                    <a:pt x="26" y="353"/>
                  </a:lnTo>
                  <a:lnTo>
                    <a:pt x="24" y="354"/>
                  </a:lnTo>
                  <a:lnTo>
                    <a:pt x="23" y="354"/>
                  </a:lnTo>
                  <a:lnTo>
                    <a:pt x="22" y="354"/>
                  </a:lnTo>
                  <a:lnTo>
                    <a:pt x="22" y="353"/>
                  </a:lnTo>
                  <a:close/>
                  <a:moveTo>
                    <a:pt x="26" y="318"/>
                  </a:moveTo>
                  <a:lnTo>
                    <a:pt x="26" y="318"/>
                  </a:lnTo>
                  <a:lnTo>
                    <a:pt x="26" y="316"/>
                  </a:lnTo>
                  <a:lnTo>
                    <a:pt x="27" y="315"/>
                  </a:lnTo>
                  <a:lnTo>
                    <a:pt x="28" y="316"/>
                  </a:lnTo>
                  <a:lnTo>
                    <a:pt x="28" y="318"/>
                  </a:lnTo>
                  <a:lnTo>
                    <a:pt x="28" y="319"/>
                  </a:lnTo>
                  <a:lnTo>
                    <a:pt x="27" y="319"/>
                  </a:lnTo>
                  <a:lnTo>
                    <a:pt x="26" y="319"/>
                  </a:lnTo>
                  <a:lnTo>
                    <a:pt x="26" y="318"/>
                  </a:lnTo>
                  <a:close/>
                  <a:moveTo>
                    <a:pt x="29" y="281"/>
                  </a:moveTo>
                  <a:lnTo>
                    <a:pt x="29" y="281"/>
                  </a:lnTo>
                  <a:lnTo>
                    <a:pt x="29" y="280"/>
                  </a:lnTo>
                  <a:lnTo>
                    <a:pt x="30" y="280"/>
                  </a:lnTo>
                  <a:lnTo>
                    <a:pt x="31" y="281"/>
                  </a:lnTo>
                  <a:lnTo>
                    <a:pt x="31" y="283"/>
                  </a:lnTo>
                  <a:lnTo>
                    <a:pt x="31" y="284"/>
                  </a:lnTo>
                  <a:lnTo>
                    <a:pt x="30" y="284"/>
                  </a:lnTo>
                  <a:lnTo>
                    <a:pt x="29" y="283"/>
                  </a:lnTo>
                  <a:lnTo>
                    <a:pt x="29" y="281"/>
                  </a:lnTo>
                  <a:close/>
                  <a:moveTo>
                    <a:pt x="32" y="246"/>
                  </a:moveTo>
                  <a:lnTo>
                    <a:pt x="32" y="246"/>
                  </a:lnTo>
                  <a:lnTo>
                    <a:pt x="32" y="245"/>
                  </a:lnTo>
                  <a:lnTo>
                    <a:pt x="33" y="245"/>
                  </a:lnTo>
                  <a:lnTo>
                    <a:pt x="34" y="245"/>
                  </a:lnTo>
                  <a:lnTo>
                    <a:pt x="34" y="246"/>
                  </a:lnTo>
                  <a:lnTo>
                    <a:pt x="34" y="248"/>
                  </a:lnTo>
                  <a:lnTo>
                    <a:pt x="33" y="249"/>
                  </a:lnTo>
                  <a:lnTo>
                    <a:pt x="32" y="249"/>
                  </a:lnTo>
                  <a:lnTo>
                    <a:pt x="32" y="248"/>
                  </a:lnTo>
                  <a:lnTo>
                    <a:pt x="32" y="246"/>
                  </a:lnTo>
                  <a:close/>
                  <a:moveTo>
                    <a:pt x="35" y="211"/>
                  </a:moveTo>
                  <a:lnTo>
                    <a:pt x="35" y="211"/>
                  </a:lnTo>
                  <a:lnTo>
                    <a:pt x="35" y="210"/>
                  </a:lnTo>
                  <a:lnTo>
                    <a:pt x="36" y="210"/>
                  </a:lnTo>
                  <a:lnTo>
                    <a:pt x="37" y="210"/>
                  </a:lnTo>
                  <a:lnTo>
                    <a:pt x="37" y="211"/>
                  </a:lnTo>
                  <a:lnTo>
                    <a:pt x="37" y="213"/>
                  </a:lnTo>
                  <a:lnTo>
                    <a:pt x="36" y="214"/>
                  </a:lnTo>
                  <a:lnTo>
                    <a:pt x="35" y="213"/>
                  </a:lnTo>
                  <a:lnTo>
                    <a:pt x="35" y="211"/>
                  </a:lnTo>
                  <a:close/>
                  <a:moveTo>
                    <a:pt x="38" y="176"/>
                  </a:moveTo>
                  <a:lnTo>
                    <a:pt x="38" y="176"/>
                  </a:lnTo>
                  <a:lnTo>
                    <a:pt x="39" y="175"/>
                  </a:lnTo>
                  <a:lnTo>
                    <a:pt x="40" y="175"/>
                  </a:lnTo>
                  <a:lnTo>
                    <a:pt x="41" y="175"/>
                  </a:lnTo>
                  <a:lnTo>
                    <a:pt x="41" y="176"/>
                  </a:lnTo>
                  <a:lnTo>
                    <a:pt x="40" y="178"/>
                  </a:lnTo>
                  <a:lnTo>
                    <a:pt x="39" y="178"/>
                  </a:lnTo>
                  <a:lnTo>
                    <a:pt x="38" y="178"/>
                  </a:lnTo>
                  <a:lnTo>
                    <a:pt x="38" y="176"/>
                  </a:lnTo>
                  <a:close/>
                  <a:moveTo>
                    <a:pt x="42" y="141"/>
                  </a:moveTo>
                  <a:lnTo>
                    <a:pt x="42" y="141"/>
                  </a:lnTo>
                  <a:lnTo>
                    <a:pt x="42" y="140"/>
                  </a:lnTo>
                  <a:lnTo>
                    <a:pt x="44" y="140"/>
                  </a:lnTo>
                  <a:lnTo>
                    <a:pt x="45" y="140"/>
                  </a:lnTo>
                  <a:lnTo>
                    <a:pt x="46" y="141"/>
                  </a:lnTo>
                  <a:lnTo>
                    <a:pt x="45" y="143"/>
                  </a:lnTo>
                  <a:lnTo>
                    <a:pt x="44" y="143"/>
                  </a:lnTo>
                  <a:lnTo>
                    <a:pt x="42" y="143"/>
                  </a:lnTo>
                  <a:lnTo>
                    <a:pt x="42" y="141"/>
                  </a:lnTo>
                  <a:close/>
                  <a:moveTo>
                    <a:pt x="47" y="107"/>
                  </a:moveTo>
                  <a:lnTo>
                    <a:pt x="47" y="107"/>
                  </a:lnTo>
                  <a:lnTo>
                    <a:pt x="47" y="105"/>
                  </a:lnTo>
                  <a:lnTo>
                    <a:pt x="48" y="105"/>
                  </a:lnTo>
                  <a:lnTo>
                    <a:pt x="49" y="105"/>
                  </a:lnTo>
                  <a:lnTo>
                    <a:pt x="50" y="105"/>
                  </a:lnTo>
                  <a:lnTo>
                    <a:pt x="50" y="107"/>
                  </a:lnTo>
                  <a:lnTo>
                    <a:pt x="50" y="108"/>
                  </a:lnTo>
                  <a:lnTo>
                    <a:pt x="49" y="108"/>
                  </a:lnTo>
                  <a:lnTo>
                    <a:pt x="48" y="108"/>
                  </a:lnTo>
                  <a:lnTo>
                    <a:pt x="47" y="108"/>
                  </a:lnTo>
                  <a:lnTo>
                    <a:pt x="47" y="107"/>
                  </a:lnTo>
                  <a:close/>
                  <a:moveTo>
                    <a:pt x="51" y="72"/>
                  </a:moveTo>
                  <a:lnTo>
                    <a:pt x="51" y="72"/>
                  </a:lnTo>
                  <a:lnTo>
                    <a:pt x="52" y="70"/>
                  </a:lnTo>
                  <a:lnTo>
                    <a:pt x="53" y="70"/>
                  </a:lnTo>
                  <a:lnTo>
                    <a:pt x="54" y="70"/>
                  </a:lnTo>
                  <a:lnTo>
                    <a:pt x="54" y="72"/>
                  </a:lnTo>
                  <a:lnTo>
                    <a:pt x="53" y="73"/>
                  </a:lnTo>
                  <a:lnTo>
                    <a:pt x="52" y="73"/>
                  </a:lnTo>
                  <a:lnTo>
                    <a:pt x="51" y="72"/>
                  </a:lnTo>
                  <a:close/>
                  <a:moveTo>
                    <a:pt x="56" y="37"/>
                  </a:moveTo>
                  <a:lnTo>
                    <a:pt x="56" y="37"/>
                  </a:lnTo>
                  <a:lnTo>
                    <a:pt x="57" y="35"/>
                  </a:lnTo>
                  <a:lnTo>
                    <a:pt x="58" y="35"/>
                  </a:lnTo>
                  <a:lnTo>
                    <a:pt x="59" y="35"/>
                  </a:lnTo>
                  <a:lnTo>
                    <a:pt x="59" y="37"/>
                  </a:lnTo>
                  <a:lnTo>
                    <a:pt x="58" y="38"/>
                  </a:lnTo>
                  <a:lnTo>
                    <a:pt x="57" y="38"/>
                  </a:lnTo>
                  <a:lnTo>
                    <a:pt x="56" y="38"/>
                  </a:lnTo>
                  <a:lnTo>
                    <a:pt x="56" y="37"/>
                  </a:lnTo>
                  <a:close/>
                  <a:moveTo>
                    <a:pt x="62" y="2"/>
                  </a:moveTo>
                  <a:lnTo>
                    <a:pt x="62" y="2"/>
                  </a:lnTo>
                  <a:lnTo>
                    <a:pt x="63" y="0"/>
                  </a:lnTo>
                  <a:lnTo>
                    <a:pt x="64" y="0"/>
                  </a:lnTo>
                  <a:lnTo>
                    <a:pt x="65" y="0"/>
                  </a:lnTo>
                  <a:lnTo>
                    <a:pt x="65" y="2"/>
                  </a:lnTo>
                  <a:lnTo>
                    <a:pt x="64" y="3"/>
                  </a:lnTo>
                  <a:lnTo>
                    <a:pt x="63" y="3"/>
                  </a:lnTo>
                  <a:lnTo>
                    <a:pt x="62" y="3"/>
                  </a:lnTo>
                  <a:lnTo>
                    <a:pt x="62" y="2"/>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473" name="Freeform 157"/>
            <p:cNvSpPr/>
            <p:nvPr/>
          </p:nvSpPr>
          <p:spPr>
            <a:xfrm>
              <a:off x="6149975" y="1476375"/>
              <a:ext cx="101600" cy="114300"/>
            </a:xfrm>
            <a:custGeom>
              <a:avLst/>
              <a:gdLst>
                <a:gd name="txL" fmla="*/ 0 w 64"/>
                <a:gd name="txT" fmla="*/ 0 h 144"/>
                <a:gd name="txR" fmla="*/ 64 w 64"/>
                <a:gd name="txB" fmla="*/ 144 h 144"/>
              </a:gdLst>
              <a:ahLst/>
              <a:cxnLst>
                <a:cxn ang="0">
                  <a:pos x="0" y="2147483647"/>
                </a:cxn>
                <a:cxn ang="0">
                  <a:pos x="2147483647" y="0"/>
                </a:cxn>
                <a:cxn ang="0">
                  <a:pos x="2147483647" y="2147483647"/>
                </a:cxn>
                <a:cxn ang="0">
                  <a:pos x="0" y="2147483647"/>
                </a:cxn>
              </a:cxnLst>
              <a:rect l="txL" t="txT" r="txR" b="txB"/>
              <a:pathLst>
                <a:path w="64" h="144">
                  <a:moveTo>
                    <a:pt x="0" y="119"/>
                  </a:moveTo>
                  <a:lnTo>
                    <a:pt x="59" y="0"/>
                  </a:lnTo>
                  <a:lnTo>
                    <a:pt x="64" y="144"/>
                  </a:lnTo>
                  <a:lnTo>
                    <a:pt x="0" y="119"/>
                  </a:lnTo>
                  <a:close/>
                </a:path>
              </a:pathLst>
            </a:custGeom>
            <a:solidFill>
              <a:srgbClr val="000000">
                <a:alpha val="100000"/>
              </a:srgbClr>
            </a:solidFill>
            <a:ln w="9525">
              <a:noFill/>
            </a:ln>
          </p:spPr>
          <p:txBody>
            <a:bodyPr/>
            <a:lstStyle/>
            <a:p>
              <a:endParaRPr lang="zh-CN" altLang="en-US"/>
            </a:p>
          </p:txBody>
        </p:sp>
        <p:sp>
          <p:nvSpPr>
            <p:cNvPr id="168474" name="Freeform 158"/>
            <p:cNvSpPr>
              <a:spLocks noEditPoints="1"/>
            </p:cNvSpPr>
            <p:nvPr/>
          </p:nvSpPr>
          <p:spPr>
            <a:xfrm>
              <a:off x="6445250" y="865188"/>
              <a:ext cx="1719263" cy="1136650"/>
            </a:xfrm>
            <a:custGeom>
              <a:avLst/>
              <a:gdLst>
                <a:gd name="txL" fmla="*/ 0 w 1083"/>
                <a:gd name="txT" fmla="*/ 0 h 1434"/>
                <a:gd name="txR" fmla="*/ 1083 w 1083"/>
                <a:gd name="txB" fmla="*/ 1434 h 143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1083" h="1434">
                  <a:moveTo>
                    <a:pt x="1081" y="1434"/>
                  </a:moveTo>
                  <a:lnTo>
                    <a:pt x="1081" y="1434"/>
                  </a:lnTo>
                  <a:lnTo>
                    <a:pt x="1081" y="1431"/>
                  </a:lnTo>
                  <a:lnTo>
                    <a:pt x="1082" y="1429"/>
                  </a:lnTo>
                  <a:lnTo>
                    <a:pt x="1083" y="1431"/>
                  </a:lnTo>
                  <a:lnTo>
                    <a:pt x="1083" y="1432"/>
                  </a:lnTo>
                  <a:lnTo>
                    <a:pt x="1083" y="1434"/>
                  </a:lnTo>
                  <a:lnTo>
                    <a:pt x="1082" y="1434"/>
                  </a:lnTo>
                  <a:lnTo>
                    <a:pt x="1081" y="1434"/>
                  </a:lnTo>
                  <a:close/>
                  <a:moveTo>
                    <a:pt x="1070" y="1400"/>
                  </a:moveTo>
                  <a:lnTo>
                    <a:pt x="1070" y="1400"/>
                  </a:lnTo>
                  <a:lnTo>
                    <a:pt x="1069" y="1400"/>
                  </a:lnTo>
                  <a:lnTo>
                    <a:pt x="1069" y="1399"/>
                  </a:lnTo>
                  <a:lnTo>
                    <a:pt x="1070" y="1399"/>
                  </a:lnTo>
                  <a:lnTo>
                    <a:pt x="1071" y="1397"/>
                  </a:lnTo>
                  <a:lnTo>
                    <a:pt x="1071" y="1399"/>
                  </a:lnTo>
                  <a:lnTo>
                    <a:pt x="1072" y="1399"/>
                  </a:lnTo>
                  <a:lnTo>
                    <a:pt x="1072" y="1400"/>
                  </a:lnTo>
                  <a:lnTo>
                    <a:pt x="1071" y="1402"/>
                  </a:lnTo>
                  <a:lnTo>
                    <a:pt x="1070" y="1402"/>
                  </a:lnTo>
                  <a:lnTo>
                    <a:pt x="1070" y="1400"/>
                  </a:lnTo>
                  <a:close/>
                  <a:moveTo>
                    <a:pt x="1058" y="1368"/>
                  </a:moveTo>
                  <a:lnTo>
                    <a:pt x="1058" y="1368"/>
                  </a:lnTo>
                  <a:lnTo>
                    <a:pt x="1058" y="1367"/>
                  </a:lnTo>
                  <a:lnTo>
                    <a:pt x="1059" y="1367"/>
                  </a:lnTo>
                  <a:lnTo>
                    <a:pt x="1059" y="1365"/>
                  </a:lnTo>
                  <a:lnTo>
                    <a:pt x="1060" y="1365"/>
                  </a:lnTo>
                  <a:lnTo>
                    <a:pt x="1060" y="1367"/>
                  </a:lnTo>
                  <a:lnTo>
                    <a:pt x="1061" y="1367"/>
                  </a:lnTo>
                  <a:lnTo>
                    <a:pt x="1061" y="1368"/>
                  </a:lnTo>
                  <a:lnTo>
                    <a:pt x="1060" y="1368"/>
                  </a:lnTo>
                  <a:lnTo>
                    <a:pt x="1060" y="1370"/>
                  </a:lnTo>
                  <a:lnTo>
                    <a:pt x="1059" y="1370"/>
                  </a:lnTo>
                  <a:lnTo>
                    <a:pt x="1058" y="1368"/>
                  </a:lnTo>
                  <a:close/>
                  <a:moveTo>
                    <a:pt x="1047" y="1338"/>
                  </a:moveTo>
                  <a:lnTo>
                    <a:pt x="1047" y="1338"/>
                  </a:lnTo>
                  <a:lnTo>
                    <a:pt x="1047" y="1336"/>
                  </a:lnTo>
                  <a:lnTo>
                    <a:pt x="1047" y="1335"/>
                  </a:lnTo>
                  <a:lnTo>
                    <a:pt x="1048" y="1335"/>
                  </a:lnTo>
                  <a:lnTo>
                    <a:pt x="1049" y="1335"/>
                  </a:lnTo>
                  <a:lnTo>
                    <a:pt x="1050" y="1335"/>
                  </a:lnTo>
                  <a:lnTo>
                    <a:pt x="1050" y="1336"/>
                  </a:lnTo>
                  <a:lnTo>
                    <a:pt x="1049" y="1338"/>
                  </a:lnTo>
                  <a:lnTo>
                    <a:pt x="1048" y="1338"/>
                  </a:lnTo>
                  <a:lnTo>
                    <a:pt x="1047" y="1338"/>
                  </a:lnTo>
                  <a:close/>
                  <a:moveTo>
                    <a:pt x="1035" y="1306"/>
                  </a:moveTo>
                  <a:lnTo>
                    <a:pt x="1035" y="1306"/>
                  </a:lnTo>
                  <a:lnTo>
                    <a:pt x="1035" y="1304"/>
                  </a:lnTo>
                  <a:lnTo>
                    <a:pt x="1035" y="1303"/>
                  </a:lnTo>
                  <a:lnTo>
                    <a:pt x="1036" y="1303"/>
                  </a:lnTo>
                  <a:lnTo>
                    <a:pt x="1037" y="1303"/>
                  </a:lnTo>
                  <a:lnTo>
                    <a:pt x="1037" y="1304"/>
                  </a:lnTo>
                  <a:lnTo>
                    <a:pt x="1038" y="1304"/>
                  </a:lnTo>
                  <a:lnTo>
                    <a:pt x="1037" y="1306"/>
                  </a:lnTo>
                  <a:lnTo>
                    <a:pt x="1036" y="1307"/>
                  </a:lnTo>
                  <a:lnTo>
                    <a:pt x="1036" y="1306"/>
                  </a:lnTo>
                  <a:lnTo>
                    <a:pt x="1035" y="1306"/>
                  </a:lnTo>
                  <a:close/>
                  <a:moveTo>
                    <a:pt x="1023" y="1274"/>
                  </a:moveTo>
                  <a:lnTo>
                    <a:pt x="1023" y="1274"/>
                  </a:lnTo>
                  <a:lnTo>
                    <a:pt x="1022" y="1272"/>
                  </a:lnTo>
                  <a:lnTo>
                    <a:pt x="1023" y="1272"/>
                  </a:lnTo>
                  <a:lnTo>
                    <a:pt x="1024" y="1271"/>
                  </a:lnTo>
                  <a:lnTo>
                    <a:pt x="1025" y="1272"/>
                  </a:lnTo>
                  <a:lnTo>
                    <a:pt x="1025" y="1274"/>
                  </a:lnTo>
                  <a:lnTo>
                    <a:pt x="1025" y="1275"/>
                  </a:lnTo>
                  <a:lnTo>
                    <a:pt x="1024" y="1275"/>
                  </a:lnTo>
                  <a:lnTo>
                    <a:pt x="1023" y="1275"/>
                  </a:lnTo>
                  <a:lnTo>
                    <a:pt x="1023" y="1274"/>
                  </a:lnTo>
                  <a:close/>
                  <a:moveTo>
                    <a:pt x="1011" y="1243"/>
                  </a:moveTo>
                  <a:lnTo>
                    <a:pt x="1011" y="1243"/>
                  </a:lnTo>
                  <a:lnTo>
                    <a:pt x="1011" y="1242"/>
                  </a:lnTo>
                  <a:lnTo>
                    <a:pt x="1011" y="1240"/>
                  </a:lnTo>
                  <a:lnTo>
                    <a:pt x="1012" y="1240"/>
                  </a:lnTo>
                  <a:lnTo>
                    <a:pt x="1013" y="1242"/>
                  </a:lnTo>
                  <a:lnTo>
                    <a:pt x="1013" y="1243"/>
                  </a:lnTo>
                  <a:lnTo>
                    <a:pt x="1013" y="1244"/>
                  </a:lnTo>
                  <a:lnTo>
                    <a:pt x="1012" y="1244"/>
                  </a:lnTo>
                  <a:lnTo>
                    <a:pt x="1011" y="1243"/>
                  </a:lnTo>
                  <a:close/>
                  <a:moveTo>
                    <a:pt x="998" y="1212"/>
                  </a:moveTo>
                  <a:lnTo>
                    <a:pt x="998" y="1212"/>
                  </a:lnTo>
                  <a:lnTo>
                    <a:pt x="998" y="1211"/>
                  </a:lnTo>
                  <a:lnTo>
                    <a:pt x="998" y="1210"/>
                  </a:lnTo>
                  <a:lnTo>
                    <a:pt x="999" y="1210"/>
                  </a:lnTo>
                  <a:lnTo>
                    <a:pt x="1000" y="1210"/>
                  </a:lnTo>
                  <a:lnTo>
                    <a:pt x="1000" y="1211"/>
                  </a:lnTo>
                  <a:lnTo>
                    <a:pt x="1000" y="1212"/>
                  </a:lnTo>
                  <a:lnTo>
                    <a:pt x="999" y="1212"/>
                  </a:lnTo>
                  <a:lnTo>
                    <a:pt x="998" y="1212"/>
                  </a:lnTo>
                  <a:close/>
                  <a:moveTo>
                    <a:pt x="984" y="1182"/>
                  </a:moveTo>
                  <a:lnTo>
                    <a:pt x="984" y="1182"/>
                  </a:lnTo>
                  <a:lnTo>
                    <a:pt x="984" y="1180"/>
                  </a:lnTo>
                  <a:lnTo>
                    <a:pt x="985" y="1179"/>
                  </a:lnTo>
                  <a:lnTo>
                    <a:pt x="986" y="1179"/>
                  </a:lnTo>
                  <a:lnTo>
                    <a:pt x="987" y="1179"/>
                  </a:lnTo>
                  <a:lnTo>
                    <a:pt x="987" y="1180"/>
                  </a:lnTo>
                  <a:lnTo>
                    <a:pt x="986" y="1182"/>
                  </a:lnTo>
                  <a:lnTo>
                    <a:pt x="985" y="1182"/>
                  </a:lnTo>
                  <a:lnTo>
                    <a:pt x="984" y="1182"/>
                  </a:lnTo>
                  <a:close/>
                  <a:moveTo>
                    <a:pt x="971" y="1151"/>
                  </a:moveTo>
                  <a:lnTo>
                    <a:pt x="971" y="1151"/>
                  </a:lnTo>
                  <a:lnTo>
                    <a:pt x="971" y="1150"/>
                  </a:lnTo>
                  <a:lnTo>
                    <a:pt x="971" y="1148"/>
                  </a:lnTo>
                  <a:lnTo>
                    <a:pt x="973" y="1148"/>
                  </a:lnTo>
                  <a:lnTo>
                    <a:pt x="974" y="1148"/>
                  </a:lnTo>
                  <a:lnTo>
                    <a:pt x="974" y="1150"/>
                  </a:lnTo>
                  <a:lnTo>
                    <a:pt x="974" y="1151"/>
                  </a:lnTo>
                  <a:lnTo>
                    <a:pt x="973" y="1153"/>
                  </a:lnTo>
                  <a:lnTo>
                    <a:pt x="971" y="1151"/>
                  </a:lnTo>
                  <a:close/>
                  <a:moveTo>
                    <a:pt x="958" y="1121"/>
                  </a:moveTo>
                  <a:lnTo>
                    <a:pt x="958" y="1121"/>
                  </a:lnTo>
                  <a:lnTo>
                    <a:pt x="957" y="1119"/>
                  </a:lnTo>
                  <a:lnTo>
                    <a:pt x="958" y="1119"/>
                  </a:lnTo>
                  <a:lnTo>
                    <a:pt x="959" y="1118"/>
                  </a:lnTo>
                  <a:lnTo>
                    <a:pt x="960" y="1119"/>
                  </a:lnTo>
                  <a:lnTo>
                    <a:pt x="960" y="1121"/>
                  </a:lnTo>
                  <a:lnTo>
                    <a:pt x="960" y="1122"/>
                  </a:lnTo>
                  <a:lnTo>
                    <a:pt x="959" y="1122"/>
                  </a:lnTo>
                  <a:lnTo>
                    <a:pt x="958" y="1122"/>
                  </a:lnTo>
                  <a:lnTo>
                    <a:pt x="958" y="1121"/>
                  </a:lnTo>
                  <a:close/>
                  <a:moveTo>
                    <a:pt x="944" y="1092"/>
                  </a:moveTo>
                  <a:lnTo>
                    <a:pt x="944" y="1092"/>
                  </a:lnTo>
                  <a:lnTo>
                    <a:pt x="943" y="1090"/>
                  </a:lnTo>
                  <a:lnTo>
                    <a:pt x="944" y="1089"/>
                  </a:lnTo>
                  <a:lnTo>
                    <a:pt x="945" y="1089"/>
                  </a:lnTo>
                  <a:lnTo>
                    <a:pt x="946" y="1089"/>
                  </a:lnTo>
                  <a:lnTo>
                    <a:pt x="946" y="1090"/>
                  </a:lnTo>
                  <a:lnTo>
                    <a:pt x="946" y="1092"/>
                  </a:lnTo>
                  <a:lnTo>
                    <a:pt x="945" y="1092"/>
                  </a:lnTo>
                  <a:lnTo>
                    <a:pt x="944" y="1093"/>
                  </a:lnTo>
                  <a:lnTo>
                    <a:pt x="944" y="1092"/>
                  </a:lnTo>
                  <a:close/>
                  <a:moveTo>
                    <a:pt x="929" y="1062"/>
                  </a:moveTo>
                  <a:lnTo>
                    <a:pt x="929" y="1062"/>
                  </a:lnTo>
                  <a:lnTo>
                    <a:pt x="928" y="1061"/>
                  </a:lnTo>
                  <a:lnTo>
                    <a:pt x="929" y="1059"/>
                  </a:lnTo>
                  <a:lnTo>
                    <a:pt x="930" y="1059"/>
                  </a:lnTo>
                  <a:lnTo>
                    <a:pt x="931" y="1059"/>
                  </a:lnTo>
                  <a:lnTo>
                    <a:pt x="931" y="1061"/>
                  </a:lnTo>
                  <a:lnTo>
                    <a:pt x="931" y="1062"/>
                  </a:lnTo>
                  <a:lnTo>
                    <a:pt x="930" y="1062"/>
                  </a:lnTo>
                  <a:lnTo>
                    <a:pt x="929" y="1062"/>
                  </a:lnTo>
                  <a:close/>
                  <a:moveTo>
                    <a:pt x="914" y="1033"/>
                  </a:moveTo>
                  <a:lnTo>
                    <a:pt x="914" y="1033"/>
                  </a:lnTo>
                  <a:lnTo>
                    <a:pt x="913" y="1032"/>
                  </a:lnTo>
                  <a:lnTo>
                    <a:pt x="914" y="1030"/>
                  </a:lnTo>
                  <a:lnTo>
                    <a:pt x="915" y="1030"/>
                  </a:lnTo>
                  <a:lnTo>
                    <a:pt x="916" y="1030"/>
                  </a:lnTo>
                  <a:lnTo>
                    <a:pt x="916" y="1032"/>
                  </a:lnTo>
                  <a:lnTo>
                    <a:pt x="916" y="1033"/>
                  </a:lnTo>
                  <a:lnTo>
                    <a:pt x="915" y="1033"/>
                  </a:lnTo>
                  <a:lnTo>
                    <a:pt x="914" y="1033"/>
                  </a:lnTo>
                  <a:close/>
                  <a:moveTo>
                    <a:pt x="899" y="1004"/>
                  </a:moveTo>
                  <a:lnTo>
                    <a:pt x="899" y="1004"/>
                  </a:lnTo>
                  <a:lnTo>
                    <a:pt x="898" y="1003"/>
                  </a:lnTo>
                  <a:lnTo>
                    <a:pt x="899" y="1001"/>
                  </a:lnTo>
                  <a:lnTo>
                    <a:pt x="901" y="1001"/>
                  </a:lnTo>
                  <a:lnTo>
                    <a:pt x="902" y="1003"/>
                  </a:lnTo>
                  <a:lnTo>
                    <a:pt x="902" y="1004"/>
                  </a:lnTo>
                  <a:lnTo>
                    <a:pt x="901" y="1004"/>
                  </a:lnTo>
                  <a:lnTo>
                    <a:pt x="899" y="1006"/>
                  </a:lnTo>
                  <a:lnTo>
                    <a:pt x="899" y="1004"/>
                  </a:lnTo>
                  <a:close/>
                  <a:moveTo>
                    <a:pt x="884" y="976"/>
                  </a:moveTo>
                  <a:lnTo>
                    <a:pt x="884" y="976"/>
                  </a:lnTo>
                  <a:lnTo>
                    <a:pt x="883" y="975"/>
                  </a:lnTo>
                  <a:lnTo>
                    <a:pt x="884" y="974"/>
                  </a:lnTo>
                  <a:lnTo>
                    <a:pt x="885" y="974"/>
                  </a:lnTo>
                  <a:lnTo>
                    <a:pt x="886" y="974"/>
                  </a:lnTo>
                  <a:lnTo>
                    <a:pt x="886" y="975"/>
                  </a:lnTo>
                  <a:lnTo>
                    <a:pt x="886" y="976"/>
                  </a:lnTo>
                  <a:lnTo>
                    <a:pt x="885" y="976"/>
                  </a:lnTo>
                  <a:lnTo>
                    <a:pt x="884" y="976"/>
                  </a:lnTo>
                  <a:close/>
                  <a:moveTo>
                    <a:pt x="868" y="949"/>
                  </a:moveTo>
                  <a:lnTo>
                    <a:pt x="868" y="949"/>
                  </a:lnTo>
                  <a:lnTo>
                    <a:pt x="867" y="947"/>
                  </a:lnTo>
                  <a:lnTo>
                    <a:pt x="868" y="946"/>
                  </a:lnTo>
                  <a:lnTo>
                    <a:pt x="868" y="944"/>
                  </a:lnTo>
                  <a:lnTo>
                    <a:pt x="869" y="944"/>
                  </a:lnTo>
                  <a:lnTo>
                    <a:pt x="870" y="946"/>
                  </a:lnTo>
                  <a:lnTo>
                    <a:pt x="870" y="947"/>
                  </a:lnTo>
                  <a:lnTo>
                    <a:pt x="870" y="949"/>
                  </a:lnTo>
                  <a:lnTo>
                    <a:pt x="869" y="949"/>
                  </a:lnTo>
                  <a:lnTo>
                    <a:pt x="868" y="949"/>
                  </a:lnTo>
                  <a:close/>
                  <a:moveTo>
                    <a:pt x="852" y="921"/>
                  </a:moveTo>
                  <a:lnTo>
                    <a:pt x="852" y="921"/>
                  </a:lnTo>
                  <a:lnTo>
                    <a:pt x="851" y="920"/>
                  </a:lnTo>
                  <a:lnTo>
                    <a:pt x="852" y="918"/>
                  </a:lnTo>
                  <a:lnTo>
                    <a:pt x="852" y="917"/>
                  </a:lnTo>
                  <a:lnTo>
                    <a:pt x="853" y="917"/>
                  </a:lnTo>
                  <a:lnTo>
                    <a:pt x="854" y="918"/>
                  </a:lnTo>
                  <a:lnTo>
                    <a:pt x="854" y="920"/>
                  </a:lnTo>
                  <a:lnTo>
                    <a:pt x="853" y="921"/>
                  </a:lnTo>
                  <a:lnTo>
                    <a:pt x="852" y="921"/>
                  </a:lnTo>
                  <a:close/>
                  <a:moveTo>
                    <a:pt x="835" y="893"/>
                  </a:moveTo>
                  <a:lnTo>
                    <a:pt x="835" y="893"/>
                  </a:lnTo>
                  <a:lnTo>
                    <a:pt x="834" y="892"/>
                  </a:lnTo>
                  <a:lnTo>
                    <a:pt x="835" y="890"/>
                  </a:lnTo>
                  <a:lnTo>
                    <a:pt x="836" y="890"/>
                  </a:lnTo>
                  <a:lnTo>
                    <a:pt x="837" y="890"/>
                  </a:lnTo>
                  <a:lnTo>
                    <a:pt x="837" y="892"/>
                  </a:lnTo>
                  <a:lnTo>
                    <a:pt x="837" y="893"/>
                  </a:lnTo>
                  <a:lnTo>
                    <a:pt x="836" y="893"/>
                  </a:lnTo>
                  <a:lnTo>
                    <a:pt x="835" y="893"/>
                  </a:lnTo>
                  <a:close/>
                  <a:moveTo>
                    <a:pt x="818" y="866"/>
                  </a:moveTo>
                  <a:lnTo>
                    <a:pt x="818" y="866"/>
                  </a:lnTo>
                  <a:lnTo>
                    <a:pt x="818" y="864"/>
                  </a:lnTo>
                  <a:lnTo>
                    <a:pt x="819" y="863"/>
                  </a:lnTo>
                  <a:lnTo>
                    <a:pt x="820" y="864"/>
                  </a:lnTo>
                  <a:lnTo>
                    <a:pt x="820" y="866"/>
                  </a:lnTo>
                  <a:lnTo>
                    <a:pt x="820" y="867"/>
                  </a:lnTo>
                  <a:lnTo>
                    <a:pt x="819" y="867"/>
                  </a:lnTo>
                  <a:lnTo>
                    <a:pt x="818" y="867"/>
                  </a:lnTo>
                  <a:lnTo>
                    <a:pt x="818" y="866"/>
                  </a:lnTo>
                  <a:close/>
                  <a:moveTo>
                    <a:pt x="801" y="839"/>
                  </a:moveTo>
                  <a:lnTo>
                    <a:pt x="801" y="839"/>
                  </a:lnTo>
                  <a:lnTo>
                    <a:pt x="800" y="838"/>
                  </a:lnTo>
                  <a:lnTo>
                    <a:pt x="801" y="837"/>
                  </a:lnTo>
                  <a:lnTo>
                    <a:pt x="802" y="837"/>
                  </a:lnTo>
                  <a:lnTo>
                    <a:pt x="803" y="838"/>
                  </a:lnTo>
                  <a:lnTo>
                    <a:pt x="803" y="839"/>
                  </a:lnTo>
                  <a:lnTo>
                    <a:pt x="802" y="841"/>
                  </a:lnTo>
                  <a:lnTo>
                    <a:pt x="801" y="839"/>
                  </a:lnTo>
                  <a:close/>
                  <a:moveTo>
                    <a:pt x="783" y="815"/>
                  </a:moveTo>
                  <a:lnTo>
                    <a:pt x="783" y="815"/>
                  </a:lnTo>
                  <a:lnTo>
                    <a:pt x="783" y="812"/>
                  </a:lnTo>
                  <a:lnTo>
                    <a:pt x="784" y="810"/>
                  </a:lnTo>
                  <a:lnTo>
                    <a:pt x="785" y="812"/>
                  </a:lnTo>
                  <a:lnTo>
                    <a:pt x="785" y="815"/>
                  </a:lnTo>
                  <a:lnTo>
                    <a:pt x="784" y="815"/>
                  </a:lnTo>
                  <a:lnTo>
                    <a:pt x="783" y="815"/>
                  </a:lnTo>
                  <a:close/>
                  <a:moveTo>
                    <a:pt x="765" y="789"/>
                  </a:moveTo>
                  <a:lnTo>
                    <a:pt x="765" y="789"/>
                  </a:lnTo>
                  <a:lnTo>
                    <a:pt x="765" y="787"/>
                  </a:lnTo>
                  <a:lnTo>
                    <a:pt x="765" y="786"/>
                  </a:lnTo>
                  <a:lnTo>
                    <a:pt x="766" y="786"/>
                  </a:lnTo>
                  <a:lnTo>
                    <a:pt x="767" y="786"/>
                  </a:lnTo>
                  <a:lnTo>
                    <a:pt x="767" y="787"/>
                  </a:lnTo>
                  <a:lnTo>
                    <a:pt x="767" y="789"/>
                  </a:lnTo>
                  <a:lnTo>
                    <a:pt x="766" y="789"/>
                  </a:lnTo>
                  <a:lnTo>
                    <a:pt x="765" y="789"/>
                  </a:lnTo>
                  <a:close/>
                  <a:moveTo>
                    <a:pt x="747" y="764"/>
                  </a:moveTo>
                  <a:lnTo>
                    <a:pt x="747" y="764"/>
                  </a:lnTo>
                  <a:lnTo>
                    <a:pt x="747" y="762"/>
                  </a:lnTo>
                  <a:lnTo>
                    <a:pt x="746" y="762"/>
                  </a:lnTo>
                  <a:lnTo>
                    <a:pt x="747" y="761"/>
                  </a:lnTo>
                  <a:lnTo>
                    <a:pt x="748" y="759"/>
                  </a:lnTo>
                  <a:lnTo>
                    <a:pt x="749" y="761"/>
                  </a:lnTo>
                  <a:lnTo>
                    <a:pt x="749" y="762"/>
                  </a:lnTo>
                  <a:lnTo>
                    <a:pt x="749" y="764"/>
                  </a:lnTo>
                  <a:lnTo>
                    <a:pt x="748" y="764"/>
                  </a:lnTo>
                  <a:lnTo>
                    <a:pt x="747" y="764"/>
                  </a:lnTo>
                  <a:close/>
                  <a:moveTo>
                    <a:pt x="729" y="739"/>
                  </a:moveTo>
                  <a:lnTo>
                    <a:pt x="729" y="739"/>
                  </a:lnTo>
                  <a:lnTo>
                    <a:pt x="728" y="738"/>
                  </a:lnTo>
                  <a:lnTo>
                    <a:pt x="729" y="736"/>
                  </a:lnTo>
                  <a:lnTo>
                    <a:pt x="729" y="735"/>
                  </a:lnTo>
                  <a:lnTo>
                    <a:pt x="730" y="735"/>
                  </a:lnTo>
                  <a:lnTo>
                    <a:pt x="730" y="736"/>
                  </a:lnTo>
                  <a:lnTo>
                    <a:pt x="731" y="736"/>
                  </a:lnTo>
                  <a:lnTo>
                    <a:pt x="731" y="738"/>
                  </a:lnTo>
                  <a:lnTo>
                    <a:pt x="730" y="739"/>
                  </a:lnTo>
                  <a:lnTo>
                    <a:pt x="729" y="739"/>
                  </a:lnTo>
                  <a:close/>
                  <a:moveTo>
                    <a:pt x="710" y="714"/>
                  </a:moveTo>
                  <a:lnTo>
                    <a:pt x="710" y="714"/>
                  </a:lnTo>
                  <a:lnTo>
                    <a:pt x="709" y="713"/>
                  </a:lnTo>
                  <a:lnTo>
                    <a:pt x="710" y="711"/>
                  </a:lnTo>
                  <a:lnTo>
                    <a:pt x="711" y="711"/>
                  </a:lnTo>
                  <a:lnTo>
                    <a:pt x="712" y="711"/>
                  </a:lnTo>
                  <a:lnTo>
                    <a:pt x="712" y="713"/>
                  </a:lnTo>
                  <a:lnTo>
                    <a:pt x="712" y="714"/>
                  </a:lnTo>
                  <a:lnTo>
                    <a:pt x="711" y="714"/>
                  </a:lnTo>
                  <a:lnTo>
                    <a:pt x="710" y="714"/>
                  </a:lnTo>
                  <a:close/>
                  <a:moveTo>
                    <a:pt x="691" y="691"/>
                  </a:moveTo>
                  <a:lnTo>
                    <a:pt x="691" y="691"/>
                  </a:lnTo>
                  <a:lnTo>
                    <a:pt x="690" y="689"/>
                  </a:lnTo>
                  <a:lnTo>
                    <a:pt x="690" y="688"/>
                  </a:lnTo>
                  <a:lnTo>
                    <a:pt x="691" y="688"/>
                  </a:lnTo>
                  <a:lnTo>
                    <a:pt x="692" y="688"/>
                  </a:lnTo>
                  <a:lnTo>
                    <a:pt x="693" y="689"/>
                  </a:lnTo>
                  <a:lnTo>
                    <a:pt x="693" y="691"/>
                  </a:lnTo>
                  <a:lnTo>
                    <a:pt x="692" y="691"/>
                  </a:lnTo>
                  <a:lnTo>
                    <a:pt x="691" y="691"/>
                  </a:lnTo>
                  <a:close/>
                  <a:moveTo>
                    <a:pt x="671" y="668"/>
                  </a:moveTo>
                  <a:lnTo>
                    <a:pt x="671" y="668"/>
                  </a:lnTo>
                  <a:lnTo>
                    <a:pt x="670" y="666"/>
                  </a:lnTo>
                  <a:lnTo>
                    <a:pt x="671" y="665"/>
                  </a:lnTo>
                  <a:lnTo>
                    <a:pt x="672" y="665"/>
                  </a:lnTo>
                  <a:lnTo>
                    <a:pt x="673" y="665"/>
                  </a:lnTo>
                  <a:lnTo>
                    <a:pt x="673" y="666"/>
                  </a:lnTo>
                  <a:lnTo>
                    <a:pt x="673" y="668"/>
                  </a:lnTo>
                  <a:lnTo>
                    <a:pt x="672" y="668"/>
                  </a:lnTo>
                  <a:lnTo>
                    <a:pt x="671" y="668"/>
                  </a:lnTo>
                  <a:close/>
                  <a:moveTo>
                    <a:pt x="651" y="646"/>
                  </a:moveTo>
                  <a:lnTo>
                    <a:pt x="651" y="646"/>
                  </a:lnTo>
                  <a:lnTo>
                    <a:pt x="651" y="644"/>
                  </a:lnTo>
                  <a:lnTo>
                    <a:pt x="651" y="643"/>
                  </a:lnTo>
                  <a:lnTo>
                    <a:pt x="652" y="641"/>
                  </a:lnTo>
                  <a:lnTo>
                    <a:pt x="653" y="641"/>
                  </a:lnTo>
                  <a:lnTo>
                    <a:pt x="653" y="643"/>
                  </a:lnTo>
                  <a:lnTo>
                    <a:pt x="653" y="644"/>
                  </a:lnTo>
                  <a:lnTo>
                    <a:pt x="652" y="646"/>
                  </a:lnTo>
                  <a:lnTo>
                    <a:pt x="651" y="646"/>
                  </a:lnTo>
                  <a:close/>
                  <a:moveTo>
                    <a:pt x="632" y="622"/>
                  </a:moveTo>
                  <a:lnTo>
                    <a:pt x="632" y="622"/>
                  </a:lnTo>
                  <a:lnTo>
                    <a:pt x="630" y="621"/>
                  </a:lnTo>
                  <a:lnTo>
                    <a:pt x="632" y="620"/>
                  </a:lnTo>
                  <a:lnTo>
                    <a:pt x="632" y="618"/>
                  </a:lnTo>
                  <a:lnTo>
                    <a:pt x="633" y="618"/>
                  </a:lnTo>
                  <a:lnTo>
                    <a:pt x="633" y="620"/>
                  </a:lnTo>
                  <a:lnTo>
                    <a:pt x="634" y="620"/>
                  </a:lnTo>
                  <a:lnTo>
                    <a:pt x="634" y="621"/>
                  </a:lnTo>
                  <a:lnTo>
                    <a:pt x="633" y="622"/>
                  </a:lnTo>
                  <a:lnTo>
                    <a:pt x="632" y="622"/>
                  </a:lnTo>
                  <a:close/>
                  <a:moveTo>
                    <a:pt x="611" y="599"/>
                  </a:moveTo>
                  <a:lnTo>
                    <a:pt x="611" y="599"/>
                  </a:lnTo>
                  <a:lnTo>
                    <a:pt x="610" y="598"/>
                  </a:lnTo>
                  <a:lnTo>
                    <a:pt x="611" y="596"/>
                  </a:lnTo>
                  <a:lnTo>
                    <a:pt x="612" y="596"/>
                  </a:lnTo>
                  <a:lnTo>
                    <a:pt x="614" y="596"/>
                  </a:lnTo>
                  <a:lnTo>
                    <a:pt x="614" y="598"/>
                  </a:lnTo>
                  <a:lnTo>
                    <a:pt x="614" y="599"/>
                  </a:lnTo>
                  <a:lnTo>
                    <a:pt x="612" y="599"/>
                  </a:lnTo>
                  <a:lnTo>
                    <a:pt x="611" y="599"/>
                  </a:lnTo>
                  <a:close/>
                  <a:moveTo>
                    <a:pt x="591" y="577"/>
                  </a:moveTo>
                  <a:lnTo>
                    <a:pt x="591" y="577"/>
                  </a:lnTo>
                  <a:lnTo>
                    <a:pt x="591" y="576"/>
                  </a:lnTo>
                  <a:lnTo>
                    <a:pt x="590" y="576"/>
                  </a:lnTo>
                  <a:lnTo>
                    <a:pt x="591" y="574"/>
                  </a:lnTo>
                  <a:lnTo>
                    <a:pt x="591" y="573"/>
                  </a:lnTo>
                  <a:lnTo>
                    <a:pt x="592" y="573"/>
                  </a:lnTo>
                  <a:lnTo>
                    <a:pt x="593" y="574"/>
                  </a:lnTo>
                  <a:lnTo>
                    <a:pt x="593" y="576"/>
                  </a:lnTo>
                  <a:lnTo>
                    <a:pt x="593" y="577"/>
                  </a:lnTo>
                  <a:lnTo>
                    <a:pt x="592" y="577"/>
                  </a:lnTo>
                  <a:lnTo>
                    <a:pt x="591" y="577"/>
                  </a:lnTo>
                  <a:close/>
                  <a:moveTo>
                    <a:pt x="571" y="555"/>
                  </a:moveTo>
                  <a:lnTo>
                    <a:pt x="571" y="555"/>
                  </a:lnTo>
                  <a:lnTo>
                    <a:pt x="571" y="554"/>
                  </a:lnTo>
                  <a:lnTo>
                    <a:pt x="570" y="554"/>
                  </a:lnTo>
                  <a:lnTo>
                    <a:pt x="571" y="553"/>
                  </a:lnTo>
                  <a:lnTo>
                    <a:pt x="571" y="551"/>
                  </a:lnTo>
                  <a:lnTo>
                    <a:pt x="572" y="551"/>
                  </a:lnTo>
                  <a:lnTo>
                    <a:pt x="573" y="551"/>
                  </a:lnTo>
                  <a:lnTo>
                    <a:pt x="573" y="553"/>
                  </a:lnTo>
                  <a:lnTo>
                    <a:pt x="573" y="554"/>
                  </a:lnTo>
                  <a:lnTo>
                    <a:pt x="572" y="555"/>
                  </a:lnTo>
                  <a:lnTo>
                    <a:pt x="571" y="555"/>
                  </a:lnTo>
                  <a:close/>
                  <a:moveTo>
                    <a:pt x="551" y="532"/>
                  </a:moveTo>
                  <a:lnTo>
                    <a:pt x="551" y="532"/>
                  </a:lnTo>
                  <a:lnTo>
                    <a:pt x="550" y="531"/>
                  </a:lnTo>
                  <a:lnTo>
                    <a:pt x="551" y="531"/>
                  </a:lnTo>
                  <a:lnTo>
                    <a:pt x="551" y="529"/>
                  </a:lnTo>
                  <a:lnTo>
                    <a:pt x="553" y="529"/>
                  </a:lnTo>
                  <a:lnTo>
                    <a:pt x="553" y="531"/>
                  </a:lnTo>
                  <a:lnTo>
                    <a:pt x="553" y="532"/>
                  </a:lnTo>
                  <a:lnTo>
                    <a:pt x="552" y="532"/>
                  </a:lnTo>
                  <a:lnTo>
                    <a:pt x="552" y="534"/>
                  </a:lnTo>
                  <a:lnTo>
                    <a:pt x="551" y="532"/>
                  </a:lnTo>
                  <a:close/>
                  <a:moveTo>
                    <a:pt x="531" y="510"/>
                  </a:moveTo>
                  <a:lnTo>
                    <a:pt x="531" y="510"/>
                  </a:lnTo>
                  <a:lnTo>
                    <a:pt x="530" y="509"/>
                  </a:lnTo>
                  <a:lnTo>
                    <a:pt x="530" y="507"/>
                  </a:lnTo>
                  <a:lnTo>
                    <a:pt x="531" y="507"/>
                  </a:lnTo>
                  <a:lnTo>
                    <a:pt x="532" y="507"/>
                  </a:lnTo>
                  <a:lnTo>
                    <a:pt x="533" y="509"/>
                  </a:lnTo>
                  <a:lnTo>
                    <a:pt x="533" y="510"/>
                  </a:lnTo>
                  <a:lnTo>
                    <a:pt x="532" y="512"/>
                  </a:lnTo>
                  <a:lnTo>
                    <a:pt x="531" y="512"/>
                  </a:lnTo>
                  <a:lnTo>
                    <a:pt x="531" y="510"/>
                  </a:lnTo>
                  <a:close/>
                  <a:moveTo>
                    <a:pt x="510" y="488"/>
                  </a:moveTo>
                  <a:lnTo>
                    <a:pt x="510" y="488"/>
                  </a:lnTo>
                  <a:lnTo>
                    <a:pt x="510" y="487"/>
                  </a:lnTo>
                  <a:lnTo>
                    <a:pt x="510" y="485"/>
                  </a:lnTo>
                  <a:lnTo>
                    <a:pt x="511" y="485"/>
                  </a:lnTo>
                  <a:lnTo>
                    <a:pt x="512" y="485"/>
                  </a:lnTo>
                  <a:lnTo>
                    <a:pt x="512" y="487"/>
                  </a:lnTo>
                  <a:lnTo>
                    <a:pt x="513" y="487"/>
                  </a:lnTo>
                  <a:lnTo>
                    <a:pt x="513" y="488"/>
                  </a:lnTo>
                  <a:lnTo>
                    <a:pt x="512" y="488"/>
                  </a:lnTo>
                  <a:lnTo>
                    <a:pt x="511" y="490"/>
                  </a:lnTo>
                  <a:lnTo>
                    <a:pt x="510" y="488"/>
                  </a:lnTo>
                  <a:close/>
                  <a:moveTo>
                    <a:pt x="490" y="468"/>
                  </a:moveTo>
                  <a:lnTo>
                    <a:pt x="490" y="468"/>
                  </a:lnTo>
                  <a:lnTo>
                    <a:pt x="490" y="467"/>
                  </a:lnTo>
                  <a:lnTo>
                    <a:pt x="490" y="465"/>
                  </a:lnTo>
                  <a:lnTo>
                    <a:pt x="491" y="464"/>
                  </a:lnTo>
                  <a:lnTo>
                    <a:pt x="492" y="464"/>
                  </a:lnTo>
                  <a:lnTo>
                    <a:pt x="492" y="465"/>
                  </a:lnTo>
                  <a:lnTo>
                    <a:pt x="492" y="467"/>
                  </a:lnTo>
                  <a:lnTo>
                    <a:pt x="491" y="468"/>
                  </a:lnTo>
                  <a:lnTo>
                    <a:pt x="490" y="468"/>
                  </a:lnTo>
                  <a:close/>
                  <a:moveTo>
                    <a:pt x="470" y="446"/>
                  </a:moveTo>
                  <a:lnTo>
                    <a:pt x="470" y="446"/>
                  </a:lnTo>
                  <a:lnTo>
                    <a:pt x="468" y="445"/>
                  </a:lnTo>
                  <a:lnTo>
                    <a:pt x="468" y="443"/>
                  </a:lnTo>
                  <a:lnTo>
                    <a:pt x="470" y="442"/>
                  </a:lnTo>
                  <a:lnTo>
                    <a:pt x="471" y="442"/>
                  </a:lnTo>
                  <a:lnTo>
                    <a:pt x="471" y="443"/>
                  </a:lnTo>
                  <a:lnTo>
                    <a:pt x="472" y="443"/>
                  </a:lnTo>
                  <a:lnTo>
                    <a:pt x="472" y="445"/>
                  </a:lnTo>
                  <a:lnTo>
                    <a:pt x="472" y="446"/>
                  </a:lnTo>
                  <a:lnTo>
                    <a:pt x="471" y="446"/>
                  </a:lnTo>
                  <a:lnTo>
                    <a:pt x="470" y="446"/>
                  </a:lnTo>
                  <a:close/>
                  <a:moveTo>
                    <a:pt x="448" y="424"/>
                  </a:moveTo>
                  <a:lnTo>
                    <a:pt x="448" y="424"/>
                  </a:lnTo>
                  <a:lnTo>
                    <a:pt x="448" y="423"/>
                  </a:lnTo>
                  <a:lnTo>
                    <a:pt x="448" y="421"/>
                  </a:lnTo>
                  <a:lnTo>
                    <a:pt x="449" y="421"/>
                  </a:lnTo>
                  <a:lnTo>
                    <a:pt x="450" y="421"/>
                  </a:lnTo>
                  <a:lnTo>
                    <a:pt x="450" y="423"/>
                  </a:lnTo>
                  <a:lnTo>
                    <a:pt x="450" y="424"/>
                  </a:lnTo>
                  <a:lnTo>
                    <a:pt x="449" y="424"/>
                  </a:lnTo>
                  <a:lnTo>
                    <a:pt x="448" y="424"/>
                  </a:lnTo>
                  <a:close/>
                  <a:moveTo>
                    <a:pt x="428" y="404"/>
                  </a:moveTo>
                  <a:lnTo>
                    <a:pt x="428" y="404"/>
                  </a:lnTo>
                  <a:lnTo>
                    <a:pt x="427" y="402"/>
                  </a:lnTo>
                  <a:lnTo>
                    <a:pt x="427" y="401"/>
                  </a:lnTo>
                  <a:lnTo>
                    <a:pt x="428" y="400"/>
                  </a:lnTo>
                  <a:lnTo>
                    <a:pt x="429" y="400"/>
                  </a:lnTo>
                  <a:lnTo>
                    <a:pt x="430" y="401"/>
                  </a:lnTo>
                  <a:lnTo>
                    <a:pt x="430" y="402"/>
                  </a:lnTo>
                  <a:lnTo>
                    <a:pt x="429" y="402"/>
                  </a:lnTo>
                  <a:lnTo>
                    <a:pt x="429" y="404"/>
                  </a:lnTo>
                  <a:lnTo>
                    <a:pt x="428" y="404"/>
                  </a:lnTo>
                  <a:close/>
                  <a:moveTo>
                    <a:pt x="407" y="382"/>
                  </a:moveTo>
                  <a:lnTo>
                    <a:pt x="407" y="382"/>
                  </a:lnTo>
                  <a:lnTo>
                    <a:pt x="407" y="381"/>
                  </a:lnTo>
                  <a:lnTo>
                    <a:pt x="407" y="379"/>
                  </a:lnTo>
                  <a:lnTo>
                    <a:pt x="408" y="379"/>
                  </a:lnTo>
                  <a:lnTo>
                    <a:pt x="409" y="379"/>
                  </a:lnTo>
                  <a:lnTo>
                    <a:pt x="409" y="381"/>
                  </a:lnTo>
                  <a:lnTo>
                    <a:pt x="409" y="382"/>
                  </a:lnTo>
                  <a:lnTo>
                    <a:pt x="408" y="382"/>
                  </a:lnTo>
                  <a:lnTo>
                    <a:pt x="407" y="382"/>
                  </a:lnTo>
                  <a:close/>
                  <a:moveTo>
                    <a:pt x="386" y="362"/>
                  </a:moveTo>
                  <a:lnTo>
                    <a:pt x="386" y="362"/>
                  </a:lnTo>
                  <a:lnTo>
                    <a:pt x="386" y="360"/>
                  </a:lnTo>
                  <a:lnTo>
                    <a:pt x="386" y="359"/>
                  </a:lnTo>
                  <a:lnTo>
                    <a:pt x="387" y="357"/>
                  </a:lnTo>
                  <a:lnTo>
                    <a:pt x="388" y="357"/>
                  </a:lnTo>
                  <a:lnTo>
                    <a:pt x="389" y="359"/>
                  </a:lnTo>
                  <a:lnTo>
                    <a:pt x="389" y="360"/>
                  </a:lnTo>
                  <a:lnTo>
                    <a:pt x="388" y="360"/>
                  </a:lnTo>
                  <a:lnTo>
                    <a:pt x="387" y="362"/>
                  </a:lnTo>
                  <a:lnTo>
                    <a:pt x="386" y="362"/>
                  </a:lnTo>
                  <a:close/>
                  <a:moveTo>
                    <a:pt x="366" y="340"/>
                  </a:moveTo>
                  <a:lnTo>
                    <a:pt x="366" y="340"/>
                  </a:lnTo>
                  <a:lnTo>
                    <a:pt x="365" y="338"/>
                  </a:lnTo>
                  <a:lnTo>
                    <a:pt x="365" y="337"/>
                  </a:lnTo>
                  <a:lnTo>
                    <a:pt x="366" y="337"/>
                  </a:lnTo>
                  <a:lnTo>
                    <a:pt x="367" y="337"/>
                  </a:lnTo>
                  <a:lnTo>
                    <a:pt x="368" y="338"/>
                  </a:lnTo>
                  <a:lnTo>
                    <a:pt x="368" y="340"/>
                  </a:lnTo>
                  <a:lnTo>
                    <a:pt x="367" y="341"/>
                  </a:lnTo>
                  <a:lnTo>
                    <a:pt x="366" y="341"/>
                  </a:lnTo>
                  <a:lnTo>
                    <a:pt x="366" y="340"/>
                  </a:lnTo>
                  <a:close/>
                  <a:moveTo>
                    <a:pt x="345" y="319"/>
                  </a:moveTo>
                  <a:lnTo>
                    <a:pt x="345" y="319"/>
                  </a:lnTo>
                  <a:lnTo>
                    <a:pt x="344" y="318"/>
                  </a:lnTo>
                  <a:lnTo>
                    <a:pt x="345" y="317"/>
                  </a:lnTo>
                  <a:lnTo>
                    <a:pt x="346" y="317"/>
                  </a:lnTo>
                  <a:lnTo>
                    <a:pt x="347" y="317"/>
                  </a:lnTo>
                  <a:lnTo>
                    <a:pt x="347" y="318"/>
                  </a:lnTo>
                  <a:lnTo>
                    <a:pt x="347" y="319"/>
                  </a:lnTo>
                  <a:lnTo>
                    <a:pt x="346" y="319"/>
                  </a:lnTo>
                  <a:lnTo>
                    <a:pt x="345" y="319"/>
                  </a:lnTo>
                  <a:close/>
                  <a:moveTo>
                    <a:pt x="323" y="299"/>
                  </a:moveTo>
                  <a:lnTo>
                    <a:pt x="323" y="299"/>
                  </a:lnTo>
                  <a:lnTo>
                    <a:pt x="322" y="298"/>
                  </a:lnTo>
                  <a:lnTo>
                    <a:pt x="323" y="296"/>
                  </a:lnTo>
                  <a:lnTo>
                    <a:pt x="323" y="295"/>
                  </a:lnTo>
                  <a:lnTo>
                    <a:pt x="325" y="296"/>
                  </a:lnTo>
                  <a:lnTo>
                    <a:pt x="325" y="298"/>
                  </a:lnTo>
                  <a:lnTo>
                    <a:pt x="325" y="299"/>
                  </a:lnTo>
                  <a:lnTo>
                    <a:pt x="324" y="299"/>
                  </a:lnTo>
                  <a:lnTo>
                    <a:pt x="323" y="299"/>
                  </a:lnTo>
                  <a:close/>
                  <a:moveTo>
                    <a:pt x="302" y="279"/>
                  </a:moveTo>
                  <a:lnTo>
                    <a:pt x="302" y="279"/>
                  </a:lnTo>
                  <a:lnTo>
                    <a:pt x="302" y="277"/>
                  </a:lnTo>
                  <a:lnTo>
                    <a:pt x="302" y="276"/>
                  </a:lnTo>
                  <a:lnTo>
                    <a:pt x="303" y="274"/>
                  </a:lnTo>
                  <a:lnTo>
                    <a:pt x="304" y="276"/>
                  </a:lnTo>
                  <a:lnTo>
                    <a:pt x="304" y="279"/>
                  </a:lnTo>
                  <a:lnTo>
                    <a:pt x="303" y="279"/>
                  </a:lnTo>
                  <a:lnTo>
                    <a:pt x="302" y="279"/>
                  </a:lnTo>
                  <a:close/>
                  <a:moveTo>
                    <a:pt x="281" y="258"/>
                  </a:moveTo>
                  <a:lnTo>
                    <a:pt x="281" y="258"/>
                  </a:lnTo>
                  <a:lnTo>
                    <a:pt x="281" y="257"/>
                  </a:lnTo>
                  <a:lnTo>
                    <a:pt x="281" y="255"/>
                  </a:lnTo>
                  <a:lnTo>
                    <a:pt x="281" y="254"/>
                  </a:lnTo>
                  <a:lnTo>
                    <a:pt x="283" y="255"/>
                  </a:lnTo>
                  <a:lnTo>
                    <a:pt x="283" y="258"/>
                  </a:lnTo>
                  <a:lnTo>
                    <a:pt x="282" y="258"/>
                  </a:lnTo>
                  <a:lnTo>
                    <a:pt x="281" y="258"/>
                  </a:lnTo>
                  <a:close/>
                  <a:moveTo>
                    <a:pt x="260" y="238"/>
                  </a:moveTo>
                  <a:lnTo>
                    <a:pt x="260" y="238"/>
                  </a:lnTo>
                  <a:lnTo>
                    <a:pt x="259" y="236"/>
                  </a:lnTo>
                  <a:lnTo>
                    <a:pt x="260" y="235"/>
                  </a:lnTo>
                  <a:lnTo>
                    <a:pt x="261" y="235"/>
                  </a:lnTo>
                  <a:lnTo>
                    <a:pt x="262" y="235"/>
                  </a:lnTo>
                  <a:lnTo>
                    <a:pt x="262" y="236"/>
                  </a:lnTo>
                  <a:lnTo>
                    <a:pt x="262" y="238"/>
                  </a:lnTo>
                  <a:lnTo>
                    <a:pt x="261" y="238"/>
                  </a:lnTo>
                  <a:lnTo>
                    <a:pt x="260" y="238"/>
                  </a:lnTo>
                  <a:close/>
                  <a:moveTo>
                    <a:pt x="239" y="217"/>
                  </a:moveTo>
                  <a:lnTo>
                    <a:pt x="239" y="217"/>
                  </a:lnTo>
                  <a:lnTo>
                    <a:pt x="238" y="216"/>
                  </a:lnTo>
                  <a:lnTo>
                    <a:pt x="239" y="215"/>
                  </a:lnTo>
                  <a:lnTo>
                    <a:pt x="240" y="215"/>
                  </a:lnTo>
                  <a:lnTo>
                    <a:pt x="241" y="216"/>
                  </a:lnTo>
                  <a:lnTo>
                    <a:pt x="241" y="217"/>
                  </a:lnTo>
                  <a:lnTo>
                    <a:pt x="240" y="217"/>
                  </a:lnTo>
                  <a:lnTo>
                    <a:pt x="239" y="217"/>
                  </a:lnTo>
                  <a:close/>
                  <a:moveTo>
                    <a:pt x="217" y="199"/>
                  </a:moveTo>
                  <a:lnTo>
                    <a:pt x="217" y="199"/>
                  </a:lnTo>
                  <a:lnTo>
                    <a:pt x="216" y="197"/>
                  </a:lnTo>
                  <a:lnTo>
                    <a:pt x="216" y="196"/>
                  </a:lnTo>
                  <a:lnTo>
                    <a:pt x="217" y="194"/>
                  </a:lnTo>
                  <a:lnTo>
                    <a:pt x="219" y="194"/>
                  </a:lnTo>
                  <a:lnTo>
                    <a:pt x="220" y="196"/>
                  </a:lnTo>
                  <a:lnTo>
                    <a:pt x="220" y="197"/>
                  </a:lnTo>
                  <a:lnTo>
                    <a:pt x="219" y="197"/>
                  </a:lnTo>
                  <a:lnTo>
                    <a:pt x="219" y="199"/>
                  </a:lnTo>
                  <a:lnTo>
                    <a:pt x="217" y="199"/>
                  </a:lnTo>
                  <a:close/>
                  <a:moveTo>
                    <a:pt x="196" y="178"/>
                  </a:moveTo>
                  <a:lnTo>
                    <a:pt x="196" y="178"/>
                  </a:lnTo>
                  <a:lnTo>
                    <a:pt x="195" y="177"/>
                  </a:lnTo>
                  <a:lnTo>
                    <a:pt x="195" y="175"/>
                  </a:lnTo>
                  <a:lnTo>
                    <a:pt x="196" y="174"/>
                  </a:lnTo>
                  <a:lnTo>
                    <a:pt x="197" y="175"/>
                  </a:lnTo>
                  <a:lnTo>
                    <a:pt x="198" y="175"/>
                  </a:lnTo>
                  <a:lnTo>
                    <a:pt x="198" y="178"/>
                  </a:lnTo>
                  <a:lnTo>
                    <a:pt x="197" y="178"/>
                  </a:lnTo>
                  <a:lnTo>
                    <a:pt x="196" y="178"/>
                  </a:lnTo>
                  <a:close/>
                  <a:moveTo>
                    <a:pt x="174" y="158"/>
                  </a:moveTo>
                  <a:lnTo>
                    <a:pt x="174" y="158"/>
                  </a:lnTo>
                  <a:lnTo>
                    <a:pt x="174" y="156"/>
                  </a:lnTo>
                  <a:lnTo>
                    <a:pt x="175" y="155"/>
                  </a:lnTo>
                  <a:lnTo>
                    <a:pt x="176" y="155"/>
                  </a:lnTo>
                  <a:lnTo>
                    <a:pt x="176" y="156"/>
                  </a:lnTo>
                  <a:lnTo>
                    <a:pt x="176" y="158"/>
                  </a:lnTo>
                  <a:lnTo>
                    <a:pt x="175" y="158"/>
                  </a:lnTo>
                  <a:lnTo>
                    <a:pt x="175" y="159"/>
                  </a:lnTo>
                  <a:lnTo>
                    <a:pt x="174" y="158"/>
                  </a:lnTo>
                  <a:close/>
                  <a:moveTo>
                    <a:pt x="153" y="139"/>
                  </a:moveTo>
                  <a:lnTo>
                    <a:pt x="153" y="139"/>
                  </a:lnTo>
                  <a:lnTo>
                    <a:pt x="152" y="137"/>
                  </a:lnTo>
                  <a:lnTo>
                    <a:pt x="152" y="136"/>
                  </a:lnTo>
                  <a:lnTo>
                    <a:pt x="153" y="136"/>
                  </a:lnTo>
                  <a:lnTo>
                    <a:pt x="153" y="134"/>
                  </a:lnTo>
                  <a:lnTo>
                    <a:pt x="154" y="134"/>
                  </a:lnTo>
                  <a:lnTo>
                    <a:pt x="154" y="136"/>
                  </a:lnTo>
                  <a:lnTo>
                    <a:pt x="155" y="136"/>
                  </a:lnTo>
                  <a:lnTo>
                    <a:pt x="155" y="137"/>
                  </a:lnTo>
                  <a:lnTo>
                    <a:pt x="154" y="139"/>
                  </a:lnTo>
                  <a:lnTo>
                    <a:pt x="153" y="139"/>
                  </a:lnTo>
                  <a:close/>
                  <a:moveTo>
                    <a:pt x="132" y="120"/>
                  </a:moveTo>
                  <a:lnTo>
                    <a:pt x="132" y="120"/>
                  </a:lnTo>
                  <a:lnTo>
                    <a:pt x="131" y="118"/>
                  </a:lnTo>
                  <a:lnTo>
                    <a:pt x="131" y="117"/>
                  </a:lnTo>
                  <a:lnTo>
                    <a:pt x="132" y="115"/>
                  </a:lnTo>
                  <a:lnTo>
                    <a:pt x="133" y="115"/>
                  </a:lnTo>
                  <a:lnTo>
                    <a:pt x="134" y="117"/>
                  </a:lnTo>
                  <a:lnTo>
                    <a:pt x="134" y="118"/>
                  </a:lnTo>
                  <a:lnTo>
                    <a:pt x="133" y="118"/>
                  </a:lnTo>
                  <a:lnTo>
                    <a:pt x="133" y="120"/>
                  </a:lnTo>
                  <a:lnTo>
                    <a:pt x="132" y="120"/>
                  </a:lnTo>
                  <a:close/>
                  <a:moveTo>
                    <a:pt x="109" y="99"/>
                  </a:moveTo>
                  <a:lnTo>
                    <a:pt x="109" y="99"/>
                  </a:lnTo>
                  <a:lnTo>
                    <a:pt x="109" y="98"/>
                  </a:lnTo>
                  <a:lnTo>
                    <a:pt x="109" y="97"/>
                  </a:lnTo>
                  <a:lnTo>
                    <a:pt x="111" y="97"/>
                  </a:lnTo>
                  <a:lnTo>
                    <a:pt x="112" y="97"/>
                  </a:lnTo>
                  <a:lnTo>
                    <a:pt x="112" y="98"/>
                  </a:lnTo>
                  <a:lnTo>
                    <a:pt x="112" y="99"/>
                  </a:lnTo>
                  <a:lnTo>
                    <a:pt x="111" y="99"/>
                  </a:lnTo>
                  <a:lnTo>
                    <a:pt x="109" y="99"/>
                  </a:lnTo>
                  <a:close/>
                  <a:moveTo>
                    <a:pt x="88" y="81"/>
                  </a:moveTo>
                  <a:lnTo>
                    <a:pt x="88" y="81"/>
                  </a:lnTo>
                  <a:lnTo>
                    <a:pt x="87" y="79"/>
                  </a:lnTo>
                  <a:lnTo>
                    <a:pt x="87" y="78"/>
                  </a:lnTo>
                  <a:lnTo>
                    <a:pt x="88" y="78"/>
                  </a:lnTo>
                  <a:lnTo>
                    <a:pt x="88" y="76"/>
                  </a:lnTo>
                  <a:lnTo>
                    <a:pt x="89" y="78"/>
                  </a:lnTo>
                  <a:lnTo>
                    <a:pt x="90" y="78"/>
                  </a:lnTo>
                  <a:lnTo>
                    <a:pt x="90" y="79"/>
                  </a:lnTo>
                  <a:lnTo>
                    <a:pt x="90" y="81"/>
                  </a:lnTo>
                  <a:lnTo>
                    <a:pt x="89" y="81"/>
                  </a:lnTo>
                  <a:lnTo>
                    <a:pt x="88" y="81"/>
                  </a:lnTo>
                  <a:close/>
                  <a:moveTo>
                    <a:pt x="66" y="62"/>
                  </a:moveTo>
                  <a:lnTo>
                    <a:pt x="66" y="62"/>
                  </a:lnTo>
                  <a:lnTo>
                    <a:pt x="66" y="60"/>
                  </a:lnTo>
                  <a:lnTo>
                    <a:pt x="66" y="59"/>
                  </a:lnTo>
                  <a:lnTo>
                    <a:pt x="66" y="57"/>
                  </a:lnTo>
                  <a:lnTo>
                    <a:pt x="67" y="57"/>
                  </a:lnTo>
                  <a:lnTo>
                    <a:pt x="68" y="59"/>
                  </a:lnTo>
                  <a:lnTo>
                    <a:pt x="68" y="60"/>
                  </a:lnTo>
                  <a:lnTo>
                    <a:pt x="68" y="62"/>
                  </a:lnTo>
                  <a:lnTo>
                    <a:pt x="67" y="62"/>
                  </a:lnTo>
                  <a:lnTo>
                    <a:pt x="66" y="62"/>
                  </a:lnTo>
                  <a:close/>
                  <a:moveTo>
                    <a:pt x="45" y="43"/>
                  </a:moveTo>
                  <a:lnTo>
                    <a:pt x="45" y="43"/>
                  </a:lnTo>
                  <a:lnTo>
                    <a:pt x="44" y="41"/>
                  </a:lnTo>
                  <a:lnTo>
                    <a:pt x="44" y="40"/>
                  </a:lnTo>
                  <a:lnTo>
                    <a:pt x="45" y="38"/>
                  </a:lnTo>
                  <a:lnTo>
                    <a:pt x="46" y="38"/>
                  </a:lnTo>
                  <a:lnTo>
                    <a:pt x="47" y="40"/>
                  </a:lnTo>
                  <a:lnTo>
                    <a:pt x="47" y="41"/>
                  </a:lnTo>
                  <a:lnTo>
                    <a:pt x="46" y="43"/>
                  </a:lnTo>
                  <a:lnTo>
                    <a:pt x="45" y="43"/>
                  </a:lnTo>
                  <a:close/>
                  <a:moveTo>
                    <a:pt x="23" y="24"/>
                  </a:moveTo>
                  <a:lnTo>
                    <a:pt x="23" y="24"/>
                  </a:lnTo>
                  <a:lnTo>
                    <a:pt x="22" y="22"/>
                  </a:lnTo>
                  <a:lnTo>
                    <a:pt x="22" y="21"/>
                  </a:lnTo>
                  <a:lnTo>
                    <a:pt x="23" y="21"/>
                  </a:lnTo>
                  <a:lnTo>
                    <a:pt x="23" y="19"/>
                  </a:lnTo>
                  <a:lnTo>
                    <a:pt x="24" y="19"/>
                  </a:lnTo>
                  <a:lnTo>
                    <a:pt x="25" y="21"/>
                  </a:lnTo>
                  <a:lnTo>
                    <a:pt x="25" y="22"/>
                  </a:lnTo>
                  <a:lnTo>
                    <a:pt x="24" y="24"/>
                  </a:lnTo>
                  <a:lnTo>
                    <a:pt x="23" y="24"/>
                  </a:lnTo>
                  <a:close/>
                  <a:moveTo>
                    <a:pt x="0" y="5"/>
                  </a:moveTo>
                  <a:lnTo>
                    <a:pt x="0" y="5"/>
                  </a:lnTo>
                  <a:lnTo>
                    <a:pt x="0" y="3"/>
                  </a:lnTo>
                  <a:lnTo>
                    <a:pt x="0" y="2"/>
                  </a:lnTo>
                  <a:lnTo>
                    <a:pt x="0" y="0"/>
                  </a:lnTo>
                  <a:lnTo>
                    <a:pt x="1" y="0"/>
                  </a:lnTo>
                  <a:lnTo>
                    <a:pt x="3" y="0"/>
                  </a:lnTo>
                  <a:lnTo>
                    <a:pt x="3" y="2"/>
                  </a:lnTo>
                  <a:lnTo>
                    <a:pt x="3" y="3"/>
                  </a:lnTo>
                  <a:lnTo>
                    <a:pt x="1" y="5"/>
                  </a:lnTo>
                  <a:lnTo>
                    <a:pt x="0" y="5"/>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475" name="Freeform 159"/>
            <p:cNvSpPr/>
            <p:nvPr/>
          </p:nvSpPr>
          <p:spPr>
            <a:xfrm>
              <a:off x="8108950" y="1978025"/>
              <a:ext cx="111125" cy="114300"/>
            </a:xfrm>
            <a:custGeom>
              <a:avLst/>
              <a:gdLst>
                <a:gd name="txL" fmla="*/ 0 w 70"/>
                <a:gd name="txT" fmla="*/ 0 h 144"/>
                <a:gd name="txR" fmla="*/ 70 w 70"/>
                <a:gd name="txB" fmla="*/ 144 h 144"/>
              </a:gdLst>
              <a:ahLst/>
              <a:cxnLst>
                <a:cxn ang="0">
                  <a:pos x="2147483647" y="0"/>
                </a:cxn>
                <a:cxn ang="0">
                  <a:pos x="2147483647" y="2147483647"/>
                </a:cxn>
                <a:cxn ang="0">
                  <a:pos x="0" y="2147483647"/>
                </a:cxn>
                <a:cxn ang="0">
                  <a:pos x="2147483647" y="0"/>
                </a:cxn>
              </a:cxnLst>
              <a:rect l="txL" t="txT" r="txR" b="txB"/>
              <a:pathLst>
                <a:path w="70" h="144">
                  <a:moveTo>
                    <a:pt x="61" y="0"/>
                  </a:moveTo>
                  <a:lnTo>
                    <a:pt x="70" y="144"/>
                  </a:lnTo>
                  <a:lnTo>
                    <a:pt x="0" y="37"/>
                  </a:lnTo>
                  <a:lnTo>
                    <a:pt x="61" y="0"/>
                  </a:lnTo>
                  <a:close/>
                </a:path>
              </a:pathLst>
            </a:custGeom>
            <a:solidFill>
              <a:srgbClr val="000000">
                <a:alpha val="100000"/>
              </a:srgbClr>
            </a:solidFill>
            <a:ln w="9525">
              <a:noFill/>
            </a:ln>
          </p:spPr>
          <p:txBody>
            <a:bodyPr/>
            <a:lstStyle/>
            <a:p>
              <a:endParaRPr lang="zh-CN" altLang="en-US"/>
            </a:p>
          </p:txBody>
        </p:sp>
        <p:sp>
          <p:nvSpPr>
            <p:cNvPr id="168476" name="Freeform 160"/>
            <p:cNvSpPr>
              <a:spLocks noEditPoints="1"/>
            </p:cNvSpPr>
            <p:nvPr/>
          </p:nvSpPr>
          <p:spPr>
            <a:xfrm>
              <a:off x="6753225" y="733425"/>
              <a:ext cx="1911350" cy="1785937"/>
            </a:xfrm>
            <a:custGeom>
              <a:avLst/>
              <a:gdLst>
                <a:gd name="txL" fmla="*/ 0 w 1204"/>
                <a:gd name="txT" fmla="*/ 0 h 2251"/>
                <a:gd name="txR" fmla="*/ 1204 w 1204"/>
                <a:gd name="txB" fmla="*/ 2251 h 225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204" h="2251">
                  <a:moveTo>
                    <a:pt x="2" y="0"/>
                  </a:moveTo>
                  <a:lnTo>
                    <a:pt x="2" y="0"/>
                  </a:lnTo>
                  <a:lnTo>
                    <a:pt x="2" y="2"/>
                  </a:lnTo>
                  <a:lnTo>
                    <a:pt x="3" y="2"/>
                  </a:lnTo>
                  <a:lnTo>
                    <a:pt x="2" y="3"/>
                  </a:lnTo>
                  <a:lnTo>
                    <a:pt x="1" y="3"/>
                  </a:lnTo>
                  <a:lnTo>
                    <a:pt x="0" y="2"/>
                  </a:lnTo>
                  <a:lnTo>
                    <a:pt x="0" y="0"/>
                  </a:lnTo>
                  <a:lnTo>
                    <a:pt x="1" y="0"/>
                  </a:lnTo>
                  <a:lnTo>
                    <a:pt x="2" y="0"/>
                  </a:lnTo>
                  <a:close/>
                  <a:moveTo>
                    <a:pt x="26" y="16"/>
                  </a:moveTo>
                  <a:lnTo>
                    <a:pt x="26" y="16"/>
                  </a:lnTo>
                  <a:lnTo>
                    <a:pt x="26" y="18"/>
                  </a:lnTo>
                  <a:lnTo>
                    <a:pt x="26" y="19"/>
                  </a:lnTo>
                  <a:lnTo>
                    <a:pt x="25" y="19"/>
                  </a:lnTo>
                  <a:lnTo>
                    <a:pt x="25" y="21"/>
                  </a:lnTo>
                  <a:lnTo>
                    <a:pt x="23" y="19"/>
                  </a:lnTo>
                  <a:lnTo>
                    <a:pt x="23" y="18"/>
                  </a:lnTo>
                  <a:lnTo>
                    <a:pt x="23" y="16"/>
                  </a:lnTo>
                  <a:lnTo>
                    <a:pt x="25" y="16"/>
                  </a:lnTo>
                  <a:lnTo>
                    <a:pt x="26" y="16"/>
                  </a:lnTo>
                  <a:close/>
                  <a:moveTo>
                    <a:pt x="48" y="32"/>
                  </a:moveTo>
                  <a:lnTo>
                    <a:pt x="48" y="32"/>
                  </a:lnTo>
                  <a:lnTo>
                    <a:pt x="49" y="34"/>
                  </a:lnTo>
                  <a:lnTo>
                    <a:pt x="49" y="35"/>
                  </a:lnTo>
                  <a:lnTo>
                    <a:pt x="48" y="35"/>
                  </a:lnTo>
                  <a:lnTo>
                    <a:pt x="48" y="37"/>
                  </a:lnTo>
                  <a:lnTo>
                    <a:pt x="47" y="37"/>
                  </a:lnTo>
                  <a:lnTo>
                    <a:pt x="46" y="35"/>
                  </a:lnTo>
                  <a:lnTo>
                    <a:pt x="46" y="34"/>
                  </a:lnTo>
                  <a:lnTo>
                    <a:pt x="47" y="34"/>
                  </a:lnTo>
                  <a:lnTo>
                    <a:pt x="47" y="32"/>
                  </a:lnTo>
                  <a:lnTo>
                    <a:pt x="48" y="32"/>
                  </a:lnTo>
                  <a:close/>
                  <a:moveTo>
                    <a:pt x="71" y="48"/>
                  </a:moveTo>
                  <a:lnTo>
                    <a:pt x="71" y="48"/>
                  </a:lnTo>
                  <a:lnTo>
                    <a:pt x="72" y="50"/>
                  </a:lnTo>
                  <a:lnTo>
                    <a:pt x="72" y="51"/>
                  </a:lnTo>
                  <a:lnTo>
                    <a:pt x="71" y="53"/>
                  </a:lnTo>
                  <a:lnTo>
                    <a:pt x="70" y="53"/>
                  </a:lnTo>
                  <a:lnTo>
                    <a:pt x="69" y="51"/>
                  </a:lnTo>
                  <a:lnTo>
                    <a:pt x="69" y="50"/>
                  </a:lnTo>
                  <a:lnTo>
                    <a:pt x="70" y="48"/>
                  </a:lnTo>
                  <a:lnTo>
                    <a:pt x="71" y="48"/>
                  </a:lnTo>
                  <a:close/>
                  <a:moveTo>
                    <a:pt x="93" y="66"/>
                  </a:moveTo>
                  <a:lnTo>
                    <a:pt x="93" y="66"/>
                  </a:lnTo>
                  <a:lnTo>
                    <a:pt x="94" y="66"/>
                  </a:lnTo>
                  <a:lnTo>
                    <a:pt x="94" y="67"/>
                  </a:lnTo>
                  <a:lnTo>
                    <a:pt x="94" y="69"/>
                  </a:lnTo>
                  <a:lnTo>
                    <a:pt x="93" y="69"/>
                  </a:lnTo>
                  <a:lnTo>
                    <a:pt x="93" y="70"/>
                  </a:lnTo>
                  <a:lnTo>
                    <a:pt x="92" y="69"/>
                  </a:lnTo>
                  <a:lnTo>
                    <a:pt x="91" y="67"/>
                  </a:lnTo>
                  <a:lnTo>
                    <a:pt x="92" y="67"/>
                  </a:lnTo>
                  <a:lnTo>
                    <a:pt x="92" y="66"/>
                  </a:lnTo>
                  <a:lnTo>
                    <a:pt x="93" y="66"/>
                  </a:lnTo>
                  <a:close/>
                  <a:moveTo>
                    <a:pt x="117" y="83"/>
                  </a:moveTo>
                  <a:lnTo>
                    <a:pt x="117" y="83"/>
                  </a:lnTo>
                  <a:lnTo>
                    <a:pt x="118" y="85"/>
                  </a:lnTo>
                  <a:lnTo>
                    <a:pt x="117" y="86"/>
                  </a:lnTo>
                  <a:lnTo>
                    <a:pt x="116" y="86"/>
                  </a:lnTo>
                  <a:lnTo>
                    <a:pt x="115" y="85"/>
                  </a:lnTo>
                  <a:lnTo>
                    <a:pt x="115" y="83"/>
                  </a:lnTo>
                  <a:lnTo>
                    <a:pt x="116" y="82"/>
                  </a:lnTo>
                  <a:lnTo>
                    <a:pt x="117" y="83"/>
                  </a:lnTo>
                  <a:close/>
                  <a:moveTo>
                    <a:pt x="139" y="101"/>
                  </a:moveTo>
                  <a:lnTo>
                    <a:pt x="139" y="101"/>
                  </a:lnTo>
                  <a:lnTo>
                    <a:pt x="140" y="101"/>
                  </a:lnTo>
                  <a:lnTo>
                    <a:pt x="140" y="102"/>
                  </a:lnTo>
                  <a:lnTo>
                    <a:pt x="139" y="104"/>
                  </a:lnTo>
                  <a:lnTo>
                    <a:pt x="138" y="104"/>
                  </a:lnTo>
                  <a:lnTo>
                    <a:pt x="137" y="102"/>
                  </a:lnTo>
                  <a:lnTo>
                    <a:pt x="137" y="101"/>
                  </a:lnTo>
                  <a:lnTo>
                    <a:pt x="138" y="101"/>
                  </a:lnTo>
                  <a:lnTo>
                    <a:pt x="138" y="99"/>
                  </a:lnTo>
                  <a:lnTo>
                    <a:pt x="139" y="99"/>
                  </a:lnTo>
                  <a:lnTo>
                    <a:pt x="139" y="101"/>
                  </a:lnTo>
                  <a:close/>
                  <a:moveTo>
                    <a:pt x="161" y="118"/>
                  </a:moveTo>
                  <a:lnTo>
                    <a:pt x="161" y="118"/>
                  </a:lnTo>
                  <a:lnTo>
                    <a:pt x="162" y="118"/>
                  </a:lnTo>
                  <a:lnTo>
                    <a:pt x="162" y="120"/>
                  </a:lnTo>
                  <a:lnTo>
                    <a:pt x="162" y="121"/>
                  </a:lnTo>
                  <a:lnTo>
                    <a:pt x="161" y="121"/>
                  </a:lnTo>
                  <a:lnTo>
                    <a:pt x="160" y="121"/>
                  </a:lnTo>
                  <a:lnTo>
                    <a:pt x="159" y="120"/>
                  </a:lnTo>
                  <a:lnTo>
                    <a:pt x="159" y="118"/>
                  </a:lnTo>
                  <a:lnTo>
                    <a:pt x="160" y="118"/>
                  </a:lnTo>
                  <a:lnTo>
                    <a:pt x="161" y="118"/>
                  </a:lnTo>
                  <a:close/>
                  <a:moveTo>
                    <a:pt x="183" y="136"/>
                  </a:moveTo>
                  <a:lnTo>
                    <a:pt x="183" y="136"/>
                  </a:lnTo>
                  <a:lnTo>
                    <a:pt x="184" y="137"/>
                  </a:lnTo>
                  <a:lnTo>
                    <a:pt x="184" y="139"/>
                  </a:lnTo>
                  <a:lnTo>
                    <a:pt x="183" y="139"/>
                  </a:lnTo>
                  <a:lnTo>
                    <a:pt x="182" y="139"/>
                  </a:lnTo>
                  <a:lnTo>
                    <a:pt x="181" y="137"/>
                  </a:lnTo>
                  <a:lnTo>
                    <a:pt x="182" y="136"/>
                  </a:lnTo>
                  <a:lnTo>
                    <a:pt x="183" y="136"/>
                  </a:lnTo>
                  <a:close/>
                  <a:moveTo>
                    <a:pt x="206" y="155"/>
                  </a:moveTo>
                  <a:lnTo>
                    <a:pt x="206" y="155"/>
                  </a:lnTo>
                  <a:lnTo>
                    <a:pt x="207" y="155"/>
                  </a:lnTo>
                  <a:lnTo>
                    <a:pt x="207" y="156"/>
                  </a:lnTo>
                  <a:lnTo>
                    <a:pt x="206" y="158"/>
                  </a:lnTo>
                  <a:lnTo>
                    <a:pt x="205" y="158"/>
                  </a:lnTo>
                  <a:lnTo>
                    <a:pt x="204" y="156"/>
                  </a:lnTo>
                  <a:lnTo>
                    <a:pt x="204" y="155"/>
                  </a:lnTo>
                  <a:lnTo>
                    <a:pt x="205" y="155"/>
                  </a:lnTo>
                  <a:lnTo>
                    <a:pt x="205" y="153"/>
                  </a:lnTo>
                  <a:lnTo>
                    <a:pt x="206" y="153"/>
                  </a:lnTo>
                  <a:lnTo>
                    <a:pt x="206" y="155"/>
                  </a:lnTo>
                  <a:close/>
                  <a:moveTo>
                    <a:pt x="228" y="172"/>
                  </a:moveTo>
                  <a:lnTo>
                    <a:pt x="228" y="172"/>
                  </a:lnTo>
                  <a:lnTo>
                    <a:pt x="228" y="174"/>
                  </a:lnTo>
                  <a:lnTo>
                    <a:pt x="229" y="174"/>
                  </a:lnTo>
                  <a:lnTo>
                    <a:pt x="229" y="175"/>
                  </a:lnTo>
                  <a:lnTo>
                    <a:pt x="228" y="175"/>
                  </a:lnTo>
                  <a:lnTo>
                    <a:pt x="228" y="177"/>
                  </a:lnTo>
                  <a:lnTo>
                    <a:pt x="227" y="177"/>
                  </a:lnTo>
                  <a:lnTo>
                    <a:pt x="226" y="175"/>
                  </a:lnTo>
                  <a:lnTo>
                    <a:pt x="226" y="174"/>
                  </a:lnTo>
                  <a:lnTo>
                    <a:pt x="227" y="172"/>
                  </a:lnTo>
                  <a:lnTo>
                    <a:pt x="228" y="172"/>
                  </a:lnTo>
                  <a:close/>
                  <a:moveTo>
                    <a:pt x="250" y="191"/>
                  </a:moveTo>
                  <a:lnTo>
                    <a:pt x="250" y="191"/>
                  </a:lnTo>
                  <a:lnTo>
                    <a:pt x="250" y="193"/>
                  </a:lnTo>
                  <a:lnTo>
                    <a:pt x="251" y="193"/>
                  </a:lnTo>
                  <a:lnTo>
                    <a:pt x="250" y="194"/>
                  </a:lnTo>
                  <a:lnTo>
                    <a:pt x="249" y="194"/>
                  </a:lnTo>
                  <a:lnTo>
                    <a:pt x="249" y="196"/>
                  </a:lnTo>
                  <a:lnTo>
                    <a:pt x="248" y="194"/>
                  </a:lnTo>
                  <a:lnTo>
                    <a:pt x="248" y="193"/>
                  </a:lnTo>
                  <a:lnTo>
                    <a:pt x="248" y="191"/>
                  </a:lnTo>
                  <a:lnTo>
                    <a:pt x="249" y="191"/>
                  </a:lnTo>
                  <a:lnTo>
                    <a:pt x="250" y="191"/>
                  </a:lnTo>
                  <a:close/>
                  <a:moveTo>
                    <a:pt x="271" y="210"/>
                  </a:moveTo>
                  <a:lnTo>
                    <a:pt x="271" y="210"/>
                  </a:lnTo>
                  <a:lnTo>
                    <a:pt x="272" y="212"/>
                  </a:lnTo>
                  <a:lnTo>
                    <a:pt x="272" y="213"/>
                  </a:lnTo>
                  <a:lnTo>
                    <a:pt x="271" y="213"/>
                  </a:lnTo>
                  <a:lnTo>
                    <a:pt x="271" y="214"/>
                  </a:lnTo>
                  <a:lnTo>
                    <a:pt x="270" y="214"/>
                  </a:lnTo>
                  <a:lnTo>
                    <a:pt x="269" y="213"/>
                  </a:lnTo>
                  <a:lnTo>
                    <a:pt x="269" y="212"/>
                  </a:lnTo>
                  <a:lnTo>
                    <a:pt x="270" y="212"/>
                  </a:lnTo>
                  <a:lnTo>
                    <a:pt x="270" y="210"/>
                  </a:lnTo>
                  <a:lnTo>
                    <a:pt x="271" y="210"/>
                  </a:lnTo>
                  <a:close/>
                  <a:moveTo>
                    <a:pt x="294" y="230"/>
                  </a:moveTo>
                  <a:lnTo>
                    <a:pt x="294" y="230"/>
                  </a:lnTo>
                  <a:lnTo>
                    <a:pt x="294" y="232"/>
                  </a:lnTo>
                  <a:lnTo>
                    <a:pt x="294" y="233"/>
                  </a:lnTo>
                  <a:lnTo>
                    <a:pt x="292" y="233"/>
                  </a:lnTo>
                  <a:lnTo>
                    <a:pt x="291" y="233"/>
                  </a:lnTo>
                  <a:lnTo>
                    <a:pt x="291" y="232"/>
                  </a:lnTo>
                  <a:lnTo>
                    <a:pt x="291" y="230"/>
                  </a:lnTo>
                  <a:lnTo>
                    <a:pt x="291" y="229"/>
                  </a:lnTo>
                  <a:lnTo>
                    <a:pt x="292" y="229"/>
                  </a:lnTo>
                  <a:lnTo>
                    <a:pt x="294" y="230"/>
                  </a:lnTo>
                  <a:close/>
                  <a:moveTo>
                    <a:pt x="315" y="249"/>
                  </a:moveTo>
                  <a:lnTo>
                    <a:pt x="315" y="249"/>
                  </a:lnTo>
                  <a:lnTo>
                    <a:pt x="316" y="251"/>
                  </a:lnTo>
                  <a:lnTo>
                    <a:pt x="316" y="252"/>
                  </a:lnTo>
                  <a:lnTo>
                    <a:pt x="315" y="254"/>
                  </a:lnTo>
                  <a:lnTo>
                    <a:pt x="314" y="254"/>
                  </a:lnTo>
                  <a:lnTo>
                    <a:pt x="314" y="252"/>
                  </a:lnTo>
                  <a:lnTo>
                    <a:pt x="313" y="251"/>
                  </a:lnTo>
                  <a:lnTo>
                    <a:pt x="313" y="249"/>
                  </a:lnTo>
                  <a:lnTo>
                    <a:pt x="314" y="249"/>
                  </a:lnTo>
                  <a:lnTo>
                    <a:pt x="315" y="249"/>
                  </a:lnTo>
                  <a:close/>
                  <a:moveTo>
                    <a:pt x="336" y="270"/>
                  </a:moveTo>
                  <a:lnTo>
                    <a:pt x="336" y="270"/>
                  </a:lnTo>
                  <a:lnTo>
                    <a:pt x="337" y="271"/>
                  </a:lnTo>
                  <a:lnTo>
                    <a:pt x="337" y="273"/>
                  </a:lnTo>
                  <a:lnTo>
                    <a:pt x="336" y="273"/>
                  </a:lnTo>
                  <a:lnTo>
                    <a:pt x="335" y="273"/>
                  </a:lnTo>
                  <a:lnTo>
                    <a:pt x="334" y="273"/>
                  </a:lnTo>
                  <a:lnTo>
                    <a:pt x="334" y="271"/>
                  </a:lnTo>
                  <a:lnTo>
                    <a:pt x="334" y="270"/>
                  </a:lnTo>
                  <a:lnTo>
                    <a:pt x="335" y="270"/>
                  </a:lnTo>
                  <a:lnTo>
                    <a:pt x="336" y="270"/>
                  </a:lnTo>
                  <a:close/>
                  <a:moveTo>
                    <a:pt x="357" y="290"/>
                  </a:moveTo>
                  <a:lnTo>
                    <a:pt x="357" y="290"/>
                  </a:lnTo>
                  <a:lnTo>
                    <a:pt x="358" y="290"/>
                  </a:lnTo>
                  <a:lnTo>
                    <a:pt x="358" y="293"/>
                  </a:lnTo>
                  <a:lnTo>
                    <a:pt x="357" y="293"/>
                  </a:lnTo>
                  <a:lnTo>
                    <a:pt x="356" y="293"/>
                  </a:lnTo>
                  <a:lnTo>
                    <a:pt x="355" y="292"/>
                  </a:lnTo>
                  <a:lnTo>
                    <a:pt x="355" y="290"/>
                  </a:lnTo>
                  <a:lnTo>
                    <a:pt x="356" y="290"/>
                  </a:lnTo>
                  <a:lnTo>
                    <a:pt x="356" y="289"/>
                  </a:lnTo>
                  <a:lnTo>
                    <a:pt x="357" y="290"/>
                  </a:lnTo>
                  <a:close/>
                  <a:moveTo>
                    <a:pt x="378" y="311"/>
                  </a:moveTo>
                  <a:lnTo>
                    <a:pt x="378" y="311"/>
                  </a:lnTo>
                  <a:lnTo>
                    <a:pt x="379" y="312"/>
                  </a:lnTo>
                  <a:lnTo>
                    <a:pt x="378" y="314"/>
                  </a:lnTo>
                  <a:lnTo>
                    <a:pt x="377" y="314"/>
                  </a:lnTo>
                  <a:lnTo>
                    <a:pt x="376" y="314"/>
                  </a:lnTo>
                  <a:lnTo>
                    <a:pt x="376" y="312"/>
                  </a:lnTo>
                  <a:lnTo>
                    <a:pt x="376" y="311"/>
                  </a:lnTo>
                  <a:lnTo>
                    <a:pt x="377" y="311"/>
                  </a:lnTo>
                  <a:lnTo>
                    <a:pt x="378" y="311"/>
                  </a:lnTo>
                  <a:close/>
                  <a:moveTo>
                    <a:pt x="399" y="331"/>
                  </a:moveTo>
                  <a:lnTo>
                    <a:pt x="399" y="331"/>
                  </a:lnTo>
                  <a:lnTo>
                    <a:pt x="399" y="332"/>
                  </a:lnTo>
                  <a:lnTo>
                    <a:pt x="399" y="334"/>
                  </a:lnTo>
                  <a:lnTo>
                    <a:pt x="398" y="335"/>
                  </a:lnTo>
                  <a:lnTo>
                    <a:pt x="397" y="335"/>
                  </a:lnTo>
                  <a:lnTo>
                    <a:pt x="397" y="334"/>
                  </a:lnTo>
                  <a:lnTo>
                    <a:pt x="397" y="332"/>
                  </a:lnTo>
                  <a:lnTo>
                    <a:pt x="398" y="331"/>
                  </a:lnTo>
                  <a:lnTo>
                    <a:pt x="399" y="331"/>
                  </a:lnTo>
                  <a:close/>
                  <a:moveTo>
                    <a:pt x="421" y="353"/>
                  </a:moveTo>
                  <a:lnTo>
                    <a:pt x="421" y="353"/>
                  </a:lnTo>
                  <a:lnTo>
                    <a:pt x="421" y="354"/>
                  </a:lnTo>
                  <a:lnTo>
                    <a:pt x="421" y="356"/>
                  </a:lnTo>
                  <a:lnTo>
                    <a:pt x="420" y="356"/>
                  </a:lnTo>
                  <a:lnTo>
                    <a:pt x="418" y="356"/>
                  </a:lnTo>
                  <a:lnTo>
                    <a:pt x="417" y="354"/>
                  </a:lnTo>
                  <a:lnTo>
                    <a:pt x="417" y="353"/>
                  </a:lnTo>
                  <a:lnTo>
                    <a:pt x="418" y="353"/>
                  </a:lnTo>
                  <a:lnTo>
                    <a:pt x="420" y="353"/>
                  </a:lnTo>
                  <a:lnTo>
                    <a:pt x="421" y="353"/>
                  </a:lnTo>
                  <a:close/>
                  <a:moveTo>
                    <a:pt x="441" y="375"/>
                  </a:moveTo>
                  <a:lnTo>
                    <a:pt x="441" y="375"/>
                  </a:lnTo>
                  <a:lnTo>
                    <a:pt x="441" y="376"/>
                  </a:lnTo>
                  <a:lnTo>
                    <a:pt x="441" y="378"/>
                  </a:lnTo>
                  <a:lnTo>
                    <a:pt x="440" y="378"/>
                  </a:lnTo>
                  <a:lnTo>
                    <a:pt x="439" y="378"/>
                  </a:lnTo>
                  <a:lnTo>
                    <a:pt x="439" y="376"/>
                  </a:lnTo>
                  <a:lnTo>
                    <a:pt x="439" y="375"/>
                  </a:lnTo>
                  <a:lnTo>
                    <a:pt x="440" y="373"/>
                  </a:lnTo>
                  <a:lnTo>
                    <a:pt x="441" y="375"/>
                  </a:lnTo>
                  <a:close/>
                  <a:moveTo>
                    <a:pt x="461" y="397"/>
                  </a:moveTo>
                  <a:lnTo>
                    <a:pt x="461" y="397"/>
                  </a:lnTo>
                  <a:lnTo>
                    <a:pt x="462" y="398"/>
                  </a:lnTo>
                  <a:lnTo>
                    <a:pt x="461" y="399"/>
                  </a:lnTo>
                  <a:lnTo>
                    <a:pt x="460" y="399"/>
                  </a:lnTo>
                  <a:lnTo>
                    <a:pt x="459" y="399"/>
                  </a:lnTo>
                  <a:lnTo>
                    <a:pt x="459" y="398"/>
                  </a:lnTo>
                  <a:lnTo>
                    <a:pt x="459" y="397"/>
                  </a:lnTo>
                  <a:lnTo>
                    <a:pt x="460" y="395"/>
                  </a:lnTo>
                  <a:lnTo>
                    <a:pt x="461" y="397"/>
                  </a:lnTo>
                  <a:close/>
                  <a:moveTo>
                    <a:pt x="481" y="418"/>
                  </a:moveTo>
                  <a:lnTo>
                    <a:pt x="481" y="418"/>
                  </a:lnTo>
                  <a:lnTo>
                    <a:pt x="482" y="420"/>
                  </a:lnTo>
                  <a:lnTo>
                    <a:pt x="481" y="421"/>
                  </a:lnTo>
                  <a:lnTo>
                    <a:pt x="480" y="421"/>
                  </a:lnTo>
                  <a:lnTo>
                    <a:pt x="479" y="421"/>
                  </a:lnTo>
                  <a:lnTo>
                    <a:pt x="479" y="420"/>
                  </a:lnTo>
                  <a:lnTo>
                    <a:pt x="479" y="418"/>
                  </a:lnTo>
                  <a:lnTo>
                    <a:pt x="480" y="418"/>
                  </a:lnTo>
                  <a:lnTo>
                    <a:pt x="481" y="418"/>
                  </a:lnTo>
                  <a:close/>
                  <a:moveTo>
                    <a:pt x="501" y="442"/>
                  </a:moveTo>
                  <a:lnTo>
                    <a:pt x="501" y="442"/>
                  </a:lnTo>
                  <a:lnTo>
                    <a:pt x="501" y="443"/>
                  </a:lnTo>
                  <a:lnTo>
                    <a:pt x="501" y="445"/>
                  </a:lnTo>
                  <a:lnTo>
                    <a:pt x="500" y="445"/>
                  </a:lnTo>
                  <a:lnTo>
                    <a:pt x="499" y="445"/>
                  </a:lnTo>
                  <a:lnTo>
                    <a:pt x="499" y="443"/>
                  </a:lnTo>
                  <a:lnTo>
                    <a:pt x="499" y="442"/>
                  </a:lnTo>
                  <a:lnTo>
                    <a:pt x="500" y="440"/>
                  </a:lnTo>
                  <a:lnTo>
                    <a:pt x="501" y="442"/>
                  </a:lnTo>
                  <a:close/>
                  <a:moveTo>
                    <a:pt x="521" y="464"/>
                  </a:moveTo>
                  <a:lnTo>
                    <a:pt x="521" y="464"/>
                  </a:lnTo>
                  <a:lnTo>
                    <a:pt x="521" y="465"/>
                  </a:lnTo>
                  <a:lnTo>
                    <a:pt x="521" y="466"/>
                  </a:lnTo>
                  <a:lnTo>
                    <a:pt x="520" y="466"/>
                  </a:lnTo>
                  <a:lnTo>
                    <a:pt x="519" y="466"/>
                  </a:lnTo>
                  <a:lnTo>
                    <a:pt x="518" y="465"/>
                  </a:lnTo>
                  <a:lnTo>
                    <a:pt x="519" y="464"/>
                  </a:lnTo>
                  <a:lnTo>
                    <a:pt x="520" y="464"/>
                  </a:lnTo>
                  <a:lnTo>
                    <a:pt x="521" y="464"/>
                  </a:lnTo>
                  <a:close/>
                  <a:moveTo>
                    <a:pt x="540" y="487"/>
                  </a:moveTo>
                  <a:lnTo>
                    <a:pt x="540" y="487"/>
                  </a:lnTo>
                  <a:lnTo>
                    <a:pt x="541" y="488"/>
                  </a:lnTo>
                  <a:lnTo>
                    <a:pt x="540" y="490"/>
                  </a:lnTo>
                  <a:lnTo>
                    <a:pt x="539" y="490"/>
                  </a:lnTo>
                  <a:lnTo>
                    <a:pt x="538" y="490"/>
                  </a:lnTo>
                  <a:lnTo>
                    <a:pt x="538" y="488"/>
                  </a:lnTo>
                  <a:lnTo>
                    <a:pt x="538" y="487"/>
                  </a:lnTo>
                  <a:lnTo>
                    <a:pt x="539" y="487"/>
                  </a:lnTo>
                  <a:lnTo>
                    <a:pt x="540" y="487"/>
                  </a:lnTo>
                  <a:close/>
                  <a:moveTo>
                    <a:pt x="560" y="510"/>
                  </a:moveTo>
                  <a:lnTo>
                    <a:pt x="560" y="510"/>
                  </a:lnTo>
                  <a:lnTo>
                    <a:pt x="560" y="512"/>
                  </a:lnTo>
                  <a:lnTo>
                    <a:pt x="560" y="513"/>
                  </a:lnTo>
                  <a:lnTo>
                    <a:pt x="559" y="513"/>
                  </a:lnTo>
                  <a:lnTo>
                    <a:pt x="558" y="513"/>
                  </a:lnTo>
                  <a:lnTo>
                    <a:pt x="557" y="512"/>
                  </a:lnTo>
                  <a:lnTo>
                    <a:pt x="558" y="510"/>
                  </a:lnTo>
                  <a:lnTo>
                    <a:pt x="559" y="510"/>
                  </a:lnTo>
                  <a:lnTo>
                    <a:pt x="560" y="510"/>
                  </a:lnTo>
                  <a:close/>
                  <a:moveTo>
                    <a:pt x="579" y="535"/>
                  </a:moveTo>
                  <a:lnTo>
                    <a:pt x="579" y="535"/>
                  </a:lnTo>
                  <a:lnTo>
                    <a:pt x="579" y="538"/>
                  </a:lnTo>
                  <a:lnTo>
                    <a:pt x="578" y="538"/>
                  </a:lnTo>
                  <a:lnTo>
                    <a:pt x="577" y="538"/>
                  </a:lnTo>
                  <a:lnTo>
                    <a:pt x="576" y="536"/>
                  </a:lnTo>
                  <a:lnTo>
                    <a:pt x="577" y="535"/>
                  </a:lnTo>
                  <a:lnTo>
                    <a:pt x="578" y="533"/>
                  </a:lnTo>
                  <a:lnTo>
                    <a:pt x="579" y="535"/>
                  </a:lnTo>
                  <a:close/>
                  <a:moveTo>
                    <a:pt x="599" y="558"/>
                  </a:moveTo>
                  <a:lnTo>
                    <a:pt x="599" y="558"/>
                  </a:lnTo>
                  <a:lnTo>
                    <a:pt x="599" y="560"/>
                  </a:lnTo>
                  <a:lnTo>
                    <a:pt x="599" y="561"/>
                  </a:lnTo>
                  <a:lnTo>
                    <a:pt x="597" y="561"/>
                  </a:lnTo>
                  <a:lnTo>
                    <a:pt x="596" y="561"/>
                  </a:lnTo>
                  <a:lnTo>
                    <a:pt x="595" y="561"/>
                  </a:lnTo>
                  <a:lnTo>
                    <a:pt x="595" y="560"/>
                  </a:lnTo>
                  <a:lnTo>
                    <a:pt x="596" y="558"/>
                  </a:lnTo>
                  <a:lnTo>
                    <a:pt x="597" y="558"/>
                  </a:lnTo>
                  <a:lnTo>
                    <a:pt x="599" y="558"/>
                  </a:lnTo>
                  <a:close/>
                  <a:moveTo>
                    <a:pt x="618" y="583"/>
                  </a:moveTo>
                  <a:lnTo>
                    <a:pt x="618" y="583"/>
                  </a:lnTo>
                  <a:lnTo>
                    <a:pt x="618" y="584"/>
                  </a:lnTo>
                  <a:lnTo>
                    <a:pt x="617" y="586"/>
                  </a:lnTo>
                  <a:lnTo>
                    <a:pt x="615" y="586"/>
                  </a:lnTo>
                  <a:lnTo>
                    <a:pt x="614" y="586"/>
                  </a:lnTo>
                  <a:lnTo>
                    <a:pt x="614" y="584"/>
                  </a:lnTo>
                  <a:lnTo>
                    <a:pt x="615" y="583"/>
                  </a:lnTo>
                  <a:lnTo>
                    <a:pt x="617" y="582"/>
                  </a:lnTo>
                  <a:lnTo>
                    <a:pt x="618" y="583"/>
                  </a:lnTo>
                  <a:close/>
                  <a:moveTo>
                    <a:pt x="636" y="608"/>
                  </a:moveTo>
                  <a:lnTo>
                    <a:pt x="636" y="608"/>
                  </a:lnTo>
                  <a:lnTo>
                    <a:pt x="636" y="609"/>
                  </a:lnTo>
                  <a:lnTo>
                    <a:pt x="636" y="611"/>
                  </a:lnTo>
                  <a:lnTo>
                    <a:pt x="635" y="611"/>
                  </a:lnTo>
                  <a:lnTo>
                    <a:pt x="633" y="611"/>
                  </a:lnTo>
                  <a:lnTo>
                    <a:pt x="632" y="609"/>
                  </a:lnTo>
                  <a:lnTo>
                    <a:pt x="633" y="608"/>
                  </a:lnTo>
                  <a:lnTo>
                    <a:pt x="635" y="606"/>
                  </a:lnTo>
                  <a:lnTo>
                    <a:pt x="635" y="608"/>
                  </a:lnTo>
                  <a:lnTo>
                    <a:pt x="636" y="608"/>
                  </a:lnTo>
                  <a:close/>
                  <a:moveTo>
                    <a:pt x="654" y="633"/>
                  </a:moveTo>
                  <a:lnTo>
                    <a:pt x="654" y="633"/>
                  </a:lnTo>
                  <a:lnTo>
                    <a:pt x="655" y="634"/>
                  </a:lnTo>
                  <a:lnTo>
                    <a:pt x="654" y="634"/>
                  </a:lnTo>
                  <a:lnTo>
                    <a:pt x="654" y="635"/>
                  </a:lnTo>
                  <a:lnTo>
                    <a:pt x="653" y="635"/>
                  </a:lnTo>
                  <a:lnTo>
                    <a:pt x="651" y="635"/>
                  </a:lnTo>
                  <a:lnTo>
                    <a:pt x="651" y="634"/>
                  </a:lnTo>
                  <a:lnTo>
                    <a:pt x="651" y="633"/>
                  </a:lnTo>
                  <a:lnTo>
                    <a:pt x="653" y="633"/>
                  </a:lnTo>
                  <a:lnTo>
                    <a:pt x="653" y="631"/>
                  </a:lnTo>
                  <a:lnTo>
                    <a:pt x="654" y="633"/>
                  </a:lnTo>
                  <a:close/>
                  <a:moveTo>
                    <a:pt x="672" y="659"/>
                  </a:moveTo>
                  <a:lnTo>
                    <a:pt x="672" y="659"/>
                  </a:lnTo>
                  <a:lnTo>
                    <a:pt x="673" y="659"/>
                  </a:lnTo>
                  <a:lnTo>
                    <a:pt x="672" y="660"/>
                  </a:lnTo>
                  <a:lnTo>
                    <a:pt x="671" y="662"/>
                  </a:lnTo>
                  <a:lnTo>
                    <a:pt x="669" y="660"/>
                  </a:lnTo>
                  <a:lnTo>
                    <a:pt x="669" y="659"/>
                  </a:lnTo>
                  <a:lnTo>
                    <a:pt x="669" y="657"/>
                  </a:lnTo>
                  <a:lnTo>
                    <a:pt x="671" y="657"/>
                  </a:lnTo>
                  <a:lnTo>
                    <a:pt x="672" y="659"/>
                  </a:lnTo>
                  <a:close/>
                  <a:moveTo>
                    <a:pt x="690" y="684"/>
                  </a:moveTo>
                  <a:lnTo>
                    <a:pt x="690" y="684"/>
                  </a:lnTo>
                  <a:lnTo>
                    <a:pt x="691" y="685"/>
                  </a:lnTo>
                  <a:lnTo>
                    <a:pt x="690" y="686"/>
                  </a:lnTo>
                  <a:lnTo>
                    <a:pt x="689" y="686"/>
                  </a:lnTo>
                  <a:lnTo>
                    <a:pt x="687" y="686"/>
                  </a:lnTo>
                  <a:lnTo>
                    <a:pt x="687" y="685"/>
                  </a:lnTo>
                  <a:lnTo>
                    <a:pt x="687" y="684"/>
                  </a:lnTo>
                  <a:lnTo>
                    <a:pt x="689" y="684"/>
                  </a:lnTo>
                  <a:lnTo>
                    <a:pt x="690" y="684"/>
                  </a:lnTo>
                  <a:close/>
                  <a:moveTo>
                    <a:pt x="708" y="710"/>
                  </a:moveTo>
                  <a:lnTo>
                    <a:pt x="708" y="710"/>
                  </a:lnTo>
                  <a:lnTo>
                    <a:pt x="708" y="711"/>
                  </a:lnTo>
                  <a:lnTo>
                    <a:pt x="708" y="713"/>
                  </a:lnTo>
                  <a:lnTo>
                    <a:pt x="707" y="713"/>
                  </a:lnTo>
                  <a:lnTo>
                    <a:pt x="705" y="713"/>
                  </a:lnTo>
                  <a:lnTo>
                    <a:pt x="704" y="711"/>
                  </a:lnTo>
                  <a:lnTo>
                    <a:pt x="705" y="710"/>
                  </a:lnTo>
                  <a:lnTo>
                    <a:pt x="707" y="708"/>
                  </a:lnTo>
                  <a:lnTo>
                    <a:pt x="708" y="710"/>
                  </a:lnTo>
                  <a:close/>
                  <a:moveTo>
                    <a:pt x="725" y="736"/>
                  </a:moveTo>
                  <a:lnTo>
                    <a:pt x="725" y="736"/>
                  </a:lnTo>
                  <a:lnTo>
                    <a:pt x="726" y="736"/>
                  </a:lnTo>
                  <a:lnTo>
                    <a:pt x="726" y="737"/>
                  </a:lnTo>
                  <a:lnTo>
                    <a:pt x="725" y="737"/>
                  </a:lnTo>
                  <a:lnTo>
                    <a:pt x="725" y="739"/>
                  </a:lnTo>
                  <a:lnTo>
                    <a:pt x="723" y="739"/>
                  </a:lnTo>
                  <a:lnTo>
                    <a:pt x="722" y="739"/>
                  </a:lnTo>
                  <a:lnTo>
                    <a:pt x="722" y="737"/>
                  </a:lnTo>
                  <a:lnTo>
                    <a:pt x="722" y="736"/>
                  </a:lnTo>
                  <a:lnTo>
                    <a:pt x="723" y="735"/>
                  </a:lnTo>
                  <a:lnTo>
                    <a:pt x="725" y="736"/>
                  </a:lnTo>
                  <a:close/>
                  <a:moveTo>
                    <a:pt x="743" y="762"/>
                  </a:moveTo>
                  <a:lnTo>
                    <a:pt x="743" y="762"/>
                  </a:lnTo>
                  <a:lnTo>
                    <a:pt x="743" y="764"/>
                  </a:lnTo>
                  <a:lnTo>
                    <a:pt x="743" y="765"/>
                  </a:lnTo>
                  <a:lnTo>
                    <a:pt x="741" y="765"/>
                  </a:lnTo>
                  <a:lnTo>
                    <a:pt x="740" y="765"/>
                  </a:lnTo>
                  <a:lnTo>
                    <a:pt x="739" y="764"/>
                  </a:lnTo>
                  <a:lnTo>
                    <a:pt x="739" y="762"/>
                  </a:lnTo>
                  <a:lnTo>
                    <a:pt x="740" y="762"/>
                  </a:lnTo>
                  <a:lnTo>
                    <a:pt x="741" y="762"/>
                  </a:lnTo>
                  <a:lnTo>
                    <a:pt x="743" y="762"/>
                  </a:lnTo>
                  <a:close/>
                  <a:moveTo>
                    <a:pt x="758" y="790"/>
                  </a:moveTo>
                  <a:lnTo>
                    <a:pt x="758" y="790"/>
                  </a:lnTo>
                  <a:lnTo>
                    <a:pt x="759" y="791"/>
                  </a:lnTo>
                  <a:lnTo>
                    <a:pt x="758" y="791"/>
                  </a:lnTo>
                  <a:lnTo>
                    <a:pt x="758" y="793"/>
                  </a:lnTo>
                  <a:lnTo>
                    <a:pt x="757" y="793"/>
                  </a:lnTo>
                  <a:lnTo>
                    <a:pt x="756" y="791"/>
                  </a:lnTo>
                  <a:lnTo>
                    <a:pt x="756" y="790"/>
                  </a:lnTo>
                  <a:lnTo>
                    <a:pt x="757" y="788"/>
                  </a:lnTo>
                  <a:lnTo>
                    <a:pt x="758" y="788"/>
                  </a:lnTo>
                  <a:lnTo>
                    <a:pt x="758" y="790"/>
                  </a:lnTo>
                  <a:close/>
                  <a:moveTo>
                    <a:pt x="775" y="816"/>
                  </a:moveTo>
                  <a:lnTo>
                    <a:pt x="775" y="816"/>
                  </a:lnTo>
                  <a:lnTo>
                    <a:pt x="775" y="818"/>
                  </a:lnTo>
                  <a:lnTo>
                    <a:pt x="775" y="819"/>
                  </a:lnTo>
                  <a:lnTo>
                    <a:pt x="774" y="819"/>
                  </a:lnTo>
                  <a:lnTo>
                    <a:pt x="773" y="819"/>
                  </a:lnTo>
                  <a:lnTo>
                    <a:pt x="773" y="818"/>
                  </a:lnTo>
                  <a:lnTo>
                    <a:pt x="773" y="816"/>
                  </a:lnTo>
                  <a:lnTo>
                    <a:pt x="774" y="816"/>
                  </a:lnTo>
                  <a:lnTo>
                    <a:pt x="775" y="816"/>
                  </a:lnTo>
                  <a:close/>
                  <a:moveTo>
                    <a:pt x="792" y="844"/>
                  </a:moveTo>
                  <a:lnTo>
                    <a:pt x="792" y="844"/>
                  </a:lnTo>
                  <a:lnTo>
                    <a:pt x="792" y="845"/>
                  </a:lnTo>
                  <a:lnTo>
                    <a:pt x="791" y="847"/>
                  </a:lnTo>
                  <a:lnTo>
                    <a:pt x="790" y="847"/>
                  </a:lnTo>
                  <a:lnTo>
                    <a:pt x="789" y="847"/>
                  </a:lnTo>
                  <a:lnTo>
                    <a:pt x="789" y="845"/>
                  </a:lnTo>
                  <a:lnTo>
                    <a:pt x="789" y="844"/>
                  </a:lnTo>
                  <a:lnTo>
                    <a:pt x="790" y="844"/>
                  </a:lnTo>
                  <a:lnTo>
                    <a:pt x="791" y="844"/>
                  </a:lnTo>
                  <a:lnTo>
                    <a:pt x="792" y="844"/>
                  </a:lnTo>
                  <a:close/>
                  <a:moveTo>
                    <a:pt x="808" y="871"/>
                  </a:moveTo>
                  <a:lnTo>
                    <a:pt x="808" y="871"/>
                  </a:lnTo>
                  <a:lnTo>
                    <a:pt x="808" y="873"/>
                  </a:lnTo>
                  <a:lnTo>
                    <a:pt x="808" y="874"/>
                  </a:lnTo>
                  <a:lnTo>
                    <a:pt x="806" y="874"/>
                  </a:lnTo>
                  <a:lnTo>
                    <a:pt x="805" y="873"/>
                  </a:lnTo>
                  <a:lnTo>
                    <a:pt x="806" y="871"/>
                  </a:lnTo>
                  <a:lnTo>
                    <a:pt x="807" y="871"/>
                  </a:lnTo>
                  <a:lnTo>
                    <a:pt x="808" y="871"/>
                  </a:lnTo>
                  <a:close/>
                  <a:moveTo>
                    <a:pt x="824" y="899"/>
                  </a:moveTo>
                  <a:lnTo>
                    <a:pt x="824" y="899"/>
                  </a:lnTo>
                  <a:lnTo>
                    <a:pt x="824" y="901"/>
                  </a:lnTo>
                  <a:lnTo>
                    <a:pt x="824" y="902"/>
                  </a:lnTo>
                  <a:lnTo>
                    <a:pt x="823" y="904"/>
                  </a:lnTo>
                  <a:lnTo>
                    <a:pt x="822" y="902"/>
                  </a:lnTo>
                  <a:lnTo>
                    <a:pt x="821" y="901"/>
                  </a:lnTo>
                  <a:lnTo>
                    <a:pt x="822" y="899"/>
                  </a:lnTo>
                  <a:lnTo>
                    <a:pt x="823" y="899"/>
                  </a:lnTo>
                  <a:lnTo>
                    <a:pt x="824" y="899"/>
                  </a:lnTo>
                  <a:close/>
                  <a:moveTo>
                    <a:pt x="840" y="928"/>
                  </a:moveTo>
                  <a:lnTo>
                    <a:pt x="840" y="928"/>
                  </a:lnTo>
                  <a:lnTo>
                    <a:pt x="840" y="930"/>
                  </a:lnTo>
                  <a:lnTo>
                    <a:pt x="839" y="930"/>
                  </a:lnTo>
                  <a:lnTo>
                    <a:pt x="839" y="931"/>
                  </a:lnTo>
                  <a:lnTo>
                    <a:pt x="838" y="931"/>
                  </a:lnTo>
                  <a:lnTo>
                    <a:pt x="837" y="931"/>
                  </a:lnTo>
                  <a:lnTo>
                    <a:pt x="837" y="930"/>
                  </a:lnTo>
                  <a:lnTo>
                    <a:pt x="837" y="928"/>
                  </a:lnTo>
                  <a:lnTo>
                    <a:pt x="838" y="928"/>
                  </a:lnTo>
                  <a:lnTo>
                    <a:pt x="839" y="927"/>
                  </a:lnTo>
                  <a:lnTo>
                    <a:pt x="839" y="928"/>
                  </a:lnTo>
                  <a:lnTo>
                    <a:pt x="840" y="928"/>
                  </a:lnTo>
                  <a:close/>
                  <a:moveTo>
                    <a:pt x="855" y="957"/>
                  </a:moveTo>
                  <a:lnTo>
                    <a:pt x="855" y="957"/>
                  </a:lnTo>
                  <a:lnTo>
                    <a:pt x="855" y="959"/>
                  </a:lnTo>
                  <a:lnTo>
                    <a:pt x="854" y="960"/>
                  </a:lnTo>
                  <a:lnTo>
                    <a:pt x="853" y="959"/>
                  </a:lnTo>
                  <a:lnTo>
                    <a:pt x="853" y="957"/>
                  </a:lnTo>
                  <a:lnTo>
                    <a:pt x="853" y="956"/>
                  </a:lnTo>
                  <a:lnTo>
                    <a:pt x="854" y="956"/>
                  </a:lnTo>
                  <a:lnTo>
                    <a:pt x="855" y="956"/>
                  </a:lnTo>
                  <a:lnTo>
                    <a:pt x="855" y="957"/>
                  </a:lnTo>
                  <a:close/>
                  <a:moveTo>
                    <a:pt x="870" y="987"/>
                  </a:moveTo>
                  <a:lnTo>
                    <a:pt x="870" y="987"/>
                  </a:lnTo>
                  <a:lnTo>
                    <a:pt x="870" y="988"/>
                  </a:lnTo>
                  <a:lnTo>
                    <a:pt x="869" y="989"/>
                  </a:lnTo>
                  <a:lnTo>
                    <a:pt x="867" y="988"/>
                  </a:lnTo>
                  <a:lnTo>
                    <a:pt x="867" y="987"/>
                  </a:lnTo>
                  <a:lnTo>
                    <a:pt x="867" y="985"/>
                  </a:lnTo>
                  <a:lnTo>
                    <a:pt x="869" y="985"/>
                  </a:lnTo>
                  <a:lnTo>
                    <a:pt x="870" y="987"/>
                  </a:lnTo>
                  <a:close/>
                  <a:moveTo>
                    <a:pt x="884" y="1016"/>
                  </a:moveTo>
                  <a:lnTo>
                    <a:pt x="884" y="1016"/>
                  </a:lnTo>
                  <a:lnTo>
                    <a:pt x="884" y="1017"/>
                  </a:lnTo>
                  <a:lnTo>
                    <a:pt x="883" y="1019"/>
                  </a:lnTo>
                  <a:lnTo>
                    <a:pt x="882" y="1017"/>
                  </a:lnTo>
                  <a:lnTo>
                    <a:pt x="882" y="1016"/>
                  </a:lnTo>
                  <a:lnTo>
                    <a:pt x="882" y="1014"/>
                  </a:lnTo>
                  <a:lnTo>
                    <a:pt x="883" y="1014"/>
                  </a:lnTo>
                  <a:lnTo>
                    <a:pt x="884" y="1014"/>
                  </a:lnTo>
                  <a:lnTo>
                    <a:pt x="884" y="1016"/>
                  </a:lnTo>
                  <a:close/>
                  <a:moveTo>
                    <a:pt x="899" y="1045"/>
                  </a:moveTo>
                  <a:lnTo>
                    <a:pt x="899" y="1045"/>
                  </a:lnTo>
                  <a:lnTo>
                    <a:pt x="899" y="1046"/>
                  </a:lnTo>
                  <a:lnTo>
                    <a:pt x="899" y="1048"/>
                  </a:lnTo>
                  <a:lnTo>
                    <a:pt x="897" y="1048"/>
                  </a:lnTo>
                  <a:lnTo>
                    <a:pt x="897" y="1046"/>
                  </a:lnTo>
                  <a:lnTo>
                    <a:pt x="896" y="1045"/>
                  </a:lnTo>
                  <a:lnTo>
                    <a:pt x="897" y="1045"/>
                  </a:lnTo>
                  <a:lnTo>
                    <a:pt x="897" y="1043"/>
                  </a:lnTo>
                  <a:lnTo>
                    <a:pt x="898" y="1043"/>
                  </a:lnTo>
                  <a:lnTo>
                    <a:pt x="899" y="1045"/>
                  </a:lnTo>
                  <a:close/>
                  <a:moveTo>
                    <a:pt x="913" y="1074"/>
                  </a:moveTo>
                  <a:lnTo>
                    <a:pt x="913" y="1074"/>
                  </a:lnTo>
                  <a:lnTo>
                    <a:pt x="913" y="1075"/>
                  </a:lnTo>
                  <a:lnTo>
                    <a:pt x="913" y="1077"/>
                  </a:lnTo>
                  <a:lnTo>
                    <a:pt x="912" y="1077"/>
                  </a:lnTo>
                  <a:lnTo>
                    <a:pt x="911" y="1077"/>
                  </a:lnTo>
                  <a:lnTo>
                    <a:pt x="911" y="1075"/>
                  </a:lnTo>
                  <a:lnTo>
                    <a:pt x="911" y="1074"/>
                  </a:lnTo>
                  <a:lnTo>
                    <a:pt x="912" y="1073"/>
                  </a:lnTo>
                  <a:lnTo>
                    <a:pt x="913" y="1074"/>
                  </a:lnTo>
                  <a:close/>
                  <a:moveTo>
                    <a:pt x="928" y="1105"/>
                  </a:moveTo>
                  <a:lnTo>
                    <a:pt x="928" y="1105"/>
                  </a:lnTo>
                  <a:lnTo>
                    <a:pt x="927" y="1106"/>
                  </a:lnTo>
                  <a:lnTo>
                    <a:pt x="927" y="1107"/>
                  </a:lnTo>
                  <a:lnTo>
                    <a:pt x="926" y="1107"/>
                  </a:lnTo>
                  <a:lnTo>
                    <a:pt x="926" y="1106"/>
                  </a:lnTo>
                  <a:lnTo>
                    <a:pt x="925" y="1106"/>
                  </a:lnTo>
                  <a:lnTo>
                    <a:pt x="925" y="1105"/>
                  </a:lnTo>
                  <a:lnTo>
                    <a:pt x="926" y="1103"/>
                  </a:lnTo>
                  <a:lnTo>
                    <a:pt x="927" y="1103"/>
                  </a:lnTo>
                  <a:lnTo>
                    <a:pt x="928" y="1105"/>
                  </a:lnTo>
                  <a:close/>
                  <a:moveTo>
                    <a:pt x="941" y="1135"/>
                  </a:moveTo>
                  <a:lnTo>
                    <a:pt x="941" y="1135"/>
                  </a:lnTo>
                  <a:lnTo>
                    <a:pt x="941" y="1137"/>
                  </a:lnTo>
                  <a:lnTo>
                    <a:pt x="939" y="1137"/>
                  </a:lnTo>
                  <a:lnTo>
                    <a:pt x="938" y="1137"/>
                  </a:lnTo>
                  <a:lnTo>
                    <a:pt x="938" y="1134"/>
                  </a:lnTo>
                  <a:lnTo>
                    <a:pt x="939" y="1134"/>
                  </a:lnTo>
                  <a:lnTo>
                    <a:pt x="941" y="1134"/>
                  </a:lnTo>
                  <a:lnTo>
                    <a:pt x="941" y="1135"/>
                  </a:lnTo>
                  <a:close/>
                  <a:moveTo>
                    <a:pt x="954" y="1164"/>
                  </a:moveTo>
                  <a:lnTo>
                    <a:pt x="954" y="1164"/>
                  </a:lnTo>
                  <a:lnTo>
                    <a:pt x="954" y="1166"/>
                  </a:lnTo>
                  <a:lnTo>
                    <a:pt x="953" y="1167"/>
                  </a:lnTo>
                  <a:lnTo>
                    <a:pt x="952" y="1167"/>
                  </a:lnTo>
                  <a:lnTo>
                    <a:pt x="952" y="1166"/>
                  </a:lnTo>
                  <a:lnTo>
                    <a:pt x="951" y="1164"/>
                  </a:lnTo>
                  <a:lnTo>
                    <a:pt x="952" y="1164"/>
                  </a:lnTo>
                  <a:lnTo>
                    <a:pt x="953" y="1164"/>
                  </a:lnTo>
                  <a:lnTo>
                    <a:pt x="954" y="1164"/>
                  </a:lnTo>
                  <a:close/>
                  <a:moveTo>
                    <a:pt x="967" y="1195"/>
                  </a:moveTo>
                  <a:lnTo>
                    <a:pt x="967" y="1195"/>
                  </a:lnTo>
                  <a:lnTo>
                    <a:pt x="967" y="1196"/>
                  </a:lnTo>
                  <a:lnTo>
                    <a:pt x="967" y="1198"/>
                  </a:lnTo>
                  <a:lnTo>
                    <a:pt x="966" y="1198"/>
                  </a:lnTo>
                  <a:lnTo>
                    <a:pt x="965" y="1198"/>
                  </a:lnTo>
                  <a:lnTo>
                    <a:pt x="965" y="1195"/>
                  </a:lnTo>
                  <a:lnTo>
                    <a:pt x="966" y="1195"/>
                  </a:lnTo>
                  <a:lnTo>
                    <a:pt x="967" y="1195"/>
                  </a:lnTo>
                  <a:close/>
                  <a:moveTo>
                    <a:pt x="980" y="1227"/>
                  </a:moveTo>
                  <a:lnTo>
                    <a:pt x="980" y="1227"/>
                  </a:lnTo>
                  <a:lnTo>
                    <a:pt x="980" y="1228"/>
                  </a:lnTo>
                  <a:lnTo>
                    <a:pt x="979" y="1228"/>
                  </a:lnTo>
                  <a:lnTo>
                    <a:pt x="978" y="1228"/>
                  </a:lnTo>
                  <a:lnTo>
                    <a:pt x="978" y="1227"/>
                  </a:lnTo>
                  <a:lnTo>
                    <a:pt x="979" y="1225"/>
                  </a:lnTo>
                  <a:lnTo>
                    <a:pt x="980" y="1225"/>
                  </a:lnTo>
                  <a:lnTo>
                    <a:pt x="980" y="1227"/>
                  </a:lnTo>
                  <a:close/>
                  <a:moveTo>
                    <a:pt x="992" y="1258"/>
                  </a:moveTo>
                  <a:lnTo>
                    <a:pt x="992" y="1258"/>
                  </a:lnTo>
                  <a:lnTo>
                    <a:pt x="992" y="1259"/>
                  </a:lnTo>
                  <a:lnTo>
                    <a:pt x="992" y="1260"/>
                  </a:lnTo>
                  <a:lnTo>
                    <a:pt x="991" y="1260"/>
                  </a:lnTo>
                  <a:lnTo>
                    <a:pt x="990" y="1260"/>
                  </a:lnTo>
                  <a:lnTo>
                    <a:pt x="990" y="1259"/>
                  </a:lnTo>
                  <a:lnTo>
                    <a:pt x="989" y="1258"/>
                  </a:lnTo>
                  <a:lnTo>
                    <a:pt x="990" y="1258"/>
                  </a:lnTo>
                  <a:lnTo>
                    <a:pt x="990" y="1256"/>
                  </a:lnTo>
                  <a:lnTo>
                    <a:pt x="991" y="1256"/>
                  </a:lnTo>
                  <a:lnTo>
                    <a:pt x="992" y="1258"/>
                  </a:lnTo>
                  <a:close/>
                  <a:moveTo>
                    <a:pt x="1005" y="1290"/>
                  </a:moveTo>
                  <a:lnTo>
                    <a:pt x="1005" y="1290"/>
                  </a:lnTo>
                  <a:lnTo>
                    <a:pt x="1005" y="1291"/>
                  </a:lnTo>
                  <a:lnTo>
                    <a:pt x="1004" y="1291"/>
                  </a:lnTo>
                  <a:lnTo>
                    <a:pt x="1003" y="1291"/>
                  </a:lnTo>
                  <a:lnTo>
                    <a:pt x="1002" y="1291"/>
                  </a:lnTo>
                  <a:lnTo>
                    <a:pt x="1002" y="1288"/>
                  </a:lnTo>
                  <a:lnTo>
                    <a:pt x="1003" y="1288"/>
                  </a:lnTo>
                  <a:lnTo>
                    <a:pt x="1004" y="1288"/>
                  </a:lnTo>
                  <a:lnTo>
                    <a:pt x="1005" y="1290"/>
                  </a:lnTo>
                  <a:close/>
                  <a:moveTo>
                    <a:pt x="1017" y="1320"/>
                  </a:moveTo>
                  <a:lnTo>
                    <a:pt x="1017" y="1320"/>
                  </a:lnTo>
                  <a:lnTo>
                    <a:pt x="1017" y="1322"/>
                  </a:lnTo>
                  <a:lnTo>
                    <a:pt x="1016" y="1323"/>
                  </a:lnTo>
                  <a:lnTo>
                    <a:pt x="1015" y="1323"/>
                  </a:lnTo>
                  <a:lnTo>
                    <a:pt x="1014" y="1322"/>
                  </a:lnTo>
                  <a:lnTo>
                    <a:pt x="1014" y="1320"/>
                  </a:lnTo>
                  <a:lnTo>
                    <a:pt x="1015" y="1319"/>
                  </a:lnTo>
                  <a:lnTo>
                    <a:pt x="1016" y="1319"/>
                  </a:lnTo>
                  <a:lnTo>
                    <a:pt x="1017" y="1320"/>
                  </a:lnTo>
                  <a:close/>
                  <a:moveTo>
                    <a:pt x="1028" y="1352"/>
                  </a:moveTo>
                  <a:lnTo>
                    <a:pt x="1028" y="1352"/>
                  </a:lnTo>
                  <a:lnTo>
                    <a:pt x="1028" y="1354"/>
                  </a:lnTo>
                  <a:lnTo>
                    <a:pt x="1027" y="1354"/>
                  </a:lnTo>
                  <a:lnTo>
                    <a:pt x="1027" y="1355"/>
                  </a:lnTo>
                  <a:lnTo>
                    <a:pt x="1026" y="1355"/>
                  </a:lnTo>
                  <a:lnTo>
                    <a:pt x="1025" y="1354"/>
                  </a:lnTo>
                  <a:lnTo>
                    <a:pt x="1025" y="1352"/>
                  </a:lnTo>
                  <a:lnTo>
                    <a:pt x="1026" y="1351"/>
                  </a:lnTo>
                  <a:lnTo>
                    <a:pt x="1027" y="1351"/>
                  </a:lnTo>
                  <a:lnTo>
                    <a:pt x="1028" y="1352"/>
                  </a:lnTo>
                  <a:close/>
                  <a:moveTo>
                    <a:pt x="1039" y="1384"/>
                  </a:moveTo>
                  <a:lnTo>
                    <a:pt x="1039" y="1384"/>
                  </a:lnTo>
                  <a:lnTo>
                    <a:pt x="1039" y="1386"/>
                  </a:lnTo>
                  <a:lnTo>
                    <a:pt x="1039" y="1387"/>
                  </a:lnTo>
                  <a:lnTo>
                    <a:pt x="1038" y="1387"/>
                  </a:lnTo>
                  <a:lnTo>
                    <a:pt x="1037" y="1387"/>
                  </a:lnTo>
                  <a:lnTo>
                    <a:pt x="1037" y="1386"/>
                  </a:lnTo>
                  <a:lnTo>
                    <a:pt x="1037" y="1384"/>
                  </a:lnTo>
                  <a:lnTo>
                    <a:pt x="1038" y="1383"/>
                  </a:lnTo>
                  <a:lnTo>
                    <a:pt x="1039" y="1383"/>
                  </a:lnTo>
                  <a:lnTo>
                    <a:pt x="1039" y="1384"/>
                  </a:lnTo>
                  <a:close/>
                  <a:moveTo>
                    <a:pt x="1051" y="1416"/>
                  </a:moveTo>
                  <a:lnTo>
                    <a:pt x="1051" y="1416"/>
                  </a:lnTo>
                  <a:lnTo>
                    <a:pt x="1051" y="1418"/>
                  </a:lnTo>
                  <a:lnTo>
                    <a:pt x="1050" y="1419"/>
                  </a:lnTo>
                  <a:lnTo>
                    <a:pt x="1049" y="1419"/>
                  </a:lnTo>
                  <a:lnTo>
                    <a:pt x="1048" y="1418"/>
                  </a:lnTo>
                  <a:lnTo>
                    <a:pt x="1048" y="1416"/>
                  </a:lnTo>
                  <a:lnTo>
                    <a:pt x="1049" y="1415"/>
                  </a:lnTo>
                  <a:lnTo>
                    <a:pt x="1050" y="1415"/>
                  </a:lnTo>
                  <a:lnTo>
                    <a:pt x="1051" y="1416"/>
                  </a:lnTo>
                  <a:close/>
                  <a:moveTo>
                    <a:pt x="1061" y="1448"/>
                  </a:moveTo>
                  <a:lnTo>
                    <a:pt x="1061" y="1448"/>
                  </a:lnTo>
                  <a:lnTo>
                    <a:pt x="1061" y="1450"/>
                  </a:lnTo>
                  <a:lnTo>
                    <a:pt x="1060" y="1451"/>
                  </a:lnTo>
                  <a:lnTo>
                    <a:pt x="1059" y="1451"/>
                  </a:lnTo>
                  <a:lnTo>
                    <a:pt x="1058" y="1451"/>
                  </a:lnTo>
                  <a:lnTo>
                    <a:pt x="1058" y="1450"/>
                  </a:lnTo>
                  <a:lnTo>
                    <a:pt x="1058" y="1448"/>
                  </a:lnTo>
                  <a:lnTo>
                    <a:pt x="1059" y="1448"/>
                  </a:lnTo>
                  <a:lnTo>
                    <a:pt x="1060" y="1448"/>
                  </a:lnTo>
                  <a:lnTo>
                    <a:pt x="1061" y="1448"/>
                  </a:lnTo>
                  <a:close/>
                  <a:moveTo>
                    <a:pt x="1072" y="1482"/>
                  </a:moveTo>
                  <a:lnTo>
                    <a:pt x="1072" y="1482"/>
                  </a:lnTo>
                  <a:lnTo>
                    <a:pt x="1072" y="1483"/>
                  </a:lnTo>
                  <a:lnTo>
                    <a:pt x="1071" y="1483"/>
                  </a:lnTo>
                  <a:lnTo>
                    <a:pt x="1070" y="1483"/>
                  </a:lnTo>
                  <a:lnTo>
                    <a:pt x="1069" y="1483"/>
                  </a:lnTo>
                  <a:lnTo>
                    <a:pt x="1069" y="1480"/>
                  </a:lnTo>
                  <a:lnTo>
                    <a:pt x="1070" y="1480"/>
                  </a:lnTo>
                  <a:lnTo>
                    <a:pt x="1071" y="1480"/>
                  </a:lnTo>
                  <a:lnTo>
                    <a:pt x="1072" y="1482"/>
                  </a:lnTo>
                  <a:close/>
                  <a:moveTo>
                    <a:pt x="1081" y="1514"/>
                  </a:moveTo>
                  <a:lnTo>
                    <a:pt x="1081" y="1514"/>
                  </a:lnTo>
                  <a:lnTo>
                    <a:pt x="1081" y="1515"/>
                  </a:lnTo>
                  <a:lnTo>
                    <a:pt x="1080" y="1517"/>
                  </a:lnTo>
                  <a:lnTo>
                    <a:pt x="1079" y="1517"/>
                  </a:lnTo>
                  <a:lnTo>
                    <a:pt x="1078" y="1515"/>
                  </a:lnTo>
                  <a:lnTo>
                    <a:pt x="1078" y="1514"/>
                  </a:lnTo>
                  <a:lnTo>
                    <a:pt x="1079" y="1512"/>
                  </a:lnTo>
                  <a:lnTo>
                    <a:pt x="1080" y="1512"/>
                  </a:lnTo>
                  <a:lnTo>
                    <a:pt x="1081" y="1514"/>
                  </a:lnTo>
                  <a:close/>
                  <a:moveTo>
                    <a:pt x="1091" y="1547"/>
                  </a:moveTo>
                  <a:lnTo>
                    <a:pt x="1091" y="1547"/>
                  </a:lnTo>
                  <a:lnTo>
                    <a:pt x="1091" y="1549"/>
                  </a:lnTo>
                  <a:lnTo>
                    <a:pt x="1090" y="1550"/>
                  </a:lnTo>
                  <a:lnTo>
                    <a:pt x="1089" y="1550"/>
                  </a:lnTo>
                  <a:lnTo>
                    <a:pt x="1088" y="1549"/>
                  </a:lnTo>
                  <a:lnTo>
                    <a:pt x="1088" y="1547"/>
                  </a:lnTo>
                  <a:lnTo>
                    <a:pt x="1089" y="1546"/>
                  </a:lnTo>
                  <a:lnTo>
                    <a:pt x="1090" y="1546"/>
                  </a:lnTo>
                  <a:lnTo>
                    <a:pt x="1091" y="1547"/>
                  </a:lnTo>
                  <a:close/>
                  <a:moveTo>
                    <a:pt x="1100" y="1579"/>
                  </a:moveTo>
                  <a:lnTo>
                    <a:pt x="1100" y="1579"/>
                  </a:lnTo>
                  <a:lnTo>
                    <a:pt x="1100" y="1581"/>
                  </a:lnTo>
                  <a:lnTo>
                    <a:pt x="1099" y="1582"/>
                  </a:lnTo>
                  <a:lnTo>
                    <a:pt x="1098" y="1582"/>
                  </a:lnTo>
                  <a:lnTo>
                    <a:pt x="1097" y="1581"/>
                  </a:lnTo>
                  <a:lnTo>
                    <a:pt x="1097" y="1579"/>
                  </a:lnTo>
                  <a:lnTo>
                    <a:pt x="1098" y="1579"/>
                  </a:lnTo>
                  <a:lnTo>
                    <a:pt x="1099" y="1578"/>
                  </a:lnTo>
                  <a:lnTo>
                    <a:pt x="1099" y="1579"/>
                  </a:lnTo>
                  <a:lnTo>
                    <a:pt x="1100" y="1579"/>
                  </a:lnTo>
                  <a:close/>
                  <a:moveTo>
                    <a:pt x="1110" y="1613"/>
                  </a:moveTo>
                  <a:lnTo>
                    <a:pt x="1110" y="1613"/>
                  </a:lnTo>
                  <a:lnTo>
                    <a:pt x="1110" y="1614"/>
                  </a:lnTo>
                  <a:lnTo>
                    <a:pt x="1109" y="1616"/>
                  </a:lnTo>
                  <a:lnTo>
                    <a:pt x="1108" y="1616"/>
                  </a:lnTo>
                  <a:lnTo>
                    <a:pt x="1108" y="1614"/>
                  </a:lnTo>
                  <a:lnTo>
                    <a:pt x="1107" y="1614"/>
                  </a:lnTo>
                  <a:lnTo>
                    <a:pt x="1107" y="1613"/>
                  </a:lnTo>
                  <a:lnTo>
                    <a:pt x="1108" y="1612"/>
                  </a:lnTo>
                  <a:lnTo>
                    <a:pt x="1109" y="1612"/>
                  </a:lnTo>
                  <a:lnTo>
                    <a:pt x="1110" y="1613"/>
                  </a:lnTo>
                  <a:close/>
                  <a:moveTo>
                    <a:pt x="1120" y="1646"/>
                  </a:moveTo>
                  <a:lnTo>
                    <a:pt x="1120" y="1646"/>
                  </a:lnTo>
                  <a:lnTo>
                    <a:pt x="1118" y="1648"/>
                  </a:lnTo>
                  <a:lnTo>
                    <a:pt x="1118" y="1649"/>
                  </a:lnTo>
                  <a:lnTo>
                    <a:pt x="1117" y="1649"/>
                  </a:lnTo>
                  <a:lnTo>
                    <a:pt x="1117" y="1648"/>
                  </a:lnTo>
                  <a:lnTo>
                    <a:pt x="1116" y="1648"/>
                  </a:lnTo>
                  <a:lnTo>
                    <a:pt x="1116" y="1646"/>
                  </a:lnTo>
                  <a:lnTo>
                    <a:pt x="1116" y="1645"/>
                  </a:lnTo>
                  <a:lnTo>
                    <a:pt x="1117" y="1645"/>
                  </a:lnTo>
                  <a:lnTo>
                    <a:pt x="1118" y="1645"/>
                  </a:lnTo>
                  <a:lnTo>
                    <a:pt x="1120" y="1646"/>
                  </a:lnTo>
                  <a:close/>
                  <a:moveTo>
                    <a:pt x="1128" y="1680"/>
                  </a:moveTo>
                  <a:lnTo>
                    <a:pt x="1128" y="1680"/>
                  </a:lnTo>
                  <a:lnTo>
                    <a:pt x="1128" y="1681"/>
                  </a:lnTo>
                  <a:lnTo>
                    <a:pt x="1127" y="1683"/>
                  </a:lnTo>
                  <a:lnTo>
                    <a:pt x="1126" y="1683"/>
                  </a:lnTo>
                  <a:lnTo>
                    <a:pt x="1126" y="1681"/>
                  </a:lnTo>
                  <a:lnTo>
                    <a:pt x="1125" y="1680"/>
                  </a:lnTo>
                  <a:lnTo>
                    <a:pt x="1126" y="1679"/>
                  </a:lnTo>
                  <a:lnTo>
                    <a:pt x="1127" y="1679"/>
                  </a:lnTo>
                  <a:lnTo>
                    <a:pt x="1128" y="1679"/>
                  </a:lnTo>
                  <a:lnTo>
                    <a:pt x="1128" y="1680"/>
                  </a:lnTo>
                  <a:close/>
                  <a:moveTo>
                    <a:pt x="1136" y="1713"/>
                  </a:moveTo>
                  <a:lnTo>
                    <a:pt x="1136" y="1713"/>
                  </a:lnTo>
                  <a:lnTo>
                    <a:pt x="1136" y="1715"/>
                  </a:lnTo>
                  <a:lnTo>
                    <a:pt x="1135" y="1716"/>
                  </a:lnTo>
                  <a:lnTo>
                    <a:pt x="1134" y="1715"/>
                  </a:lnTo>
                  <a:lnTo>
                    <a:pt x="1134" y="1712"/>
                  </a:lnTo>
                  <a:lnTo>
                    <a:pt x="1135" y="1712"/>
                  </a:lnTo>
                  <a:lnTo>
                    <a:pt x="1136" y="1712"/>
                  </a:lnTo>
                  <a:lnTo>
                    <a:pt x="1136" y="1713"/>
                  </a:lnTo>
                  <a:close/>
                  <a:moveTo>
                    <a:pt x="1145" y="1747"/>
                  </a:moveTo>
                  <a:lnTo>
                    <a:pt x="1145" y="1747"/>
                  </a:lnTo>
                  <a:lnTo>
                    <a:pt x="1145" y="1748"/>
                  </a:lnTo>
                  <a:lnTo>
                    <a:pt x="1144" y="1750"/>
                  </a:lnTo>
                  <a:lnTo>
                    <a:pt x="1143" y="1748"/>
                  </a:lnTo>
                  <a:lnTo>
                    <a:pt x="1143" y="1746"/>
                  </a:lnTo>
                  <a:lnTo>
                    <a:pt x="1144" y="1746"/>
                  </a:lnTo>
                  <a:lnTo>
                    <a:pt x="1145" y="1746"/>
                  </a:lnTo>
                  <a:lnTo>
                    <a:pt x="1145" y="1747"/>
                  </a:lnTo>
                  <a:close/>
                  <a:moveTo>
                    <a:pt x="1153" y="1781"/>
                  </a:moveTo>
                  <a:lnTo>
                    <a:pt x="1153" y="1781"/>
                  </a:lnTo>
                  <a:lnTo>
                    <a:pt x="1153" y="1782"/>
                  </a:lnTo>
                  <a:lnTo>
                    <a:pt x="1152" y="1783"/>
                  </a:lnTo>
                  <a:lnTo>
                    <a:pt x="1151" y="1782"/>
                  </a:lnTo>
                  <a:lnTo>
                    <a:pt x="1150" y="1782"/>
                  </a:lnTo>
                  <a:lnTo>
                    <a:pt x="1150" y="1781"/>
                  </a:lnTo>
                  <a:lnTo>
                    <a:pt x="1151" y="1779"/>
                  </a:lnTo>
                  <a:lnTo>
                    <a:pt x="1152" y="1779"/>
                  </a:lnTo>
                  <a:lnTo>
                    <a:pt x="1153" y="1781"/>
                  </a:lnTo>
                  <a:close/>
                  <a:moveTo>
                    <a:pt x="1161" y="1814"/>
                  </a:moveTo>
                  <a:lnTo>
                    <a:pt x="1161" y="1814"/>
                  </a:lnTo>
                  <a:lnTo>
                    <a:pt x="1161" y="1815"/>
                  </a:lnTo>
                  <a:lnTo>
                    <a:pt x="1160" y="1817"/>
                  </a:lnTo>
                  <a:lnTo>
                    <a:pt x="1159" y="1817"/>
                  </a:lnTo>
                  <a:lnTo>
                    <a:pt x="1159" y="1815"/>
                  </a:lnTo>
                  <a:lnTo>
                    <a:pt x="1159" y="1814"/>
                  </a:lnTo>
                  <a:lnTo>
                    <a:pt x="1159" y="1813"/>
                  </a:lnTo>
                  <a:lnTo>
                    <a:pt x="1160" y="1813"/>
                  </a:lnTo>
                  <a:lnTo>
                    <a:pt x="1161" y="1813"/>
                  </a:lnTo>
                  <a:lnTo>
                    <a:pt x="1161" y="1814"/>
                  </a:lnTo>
                  <a:close/>
                  <a:moveTo>
                    <a:pt x="1169" y="1849"/>
                  </a:moveTo>
                  <a:lnTo>
                    <a:pt x="1169" y="1849"/>
                  </a:lnTo>
                  <a:lnTo>
                    <a:pt x="1168" y="1850"/>
                  </a:lnTo>
                  <a:lnTo>
                    <a:pt x="1167" y="1850"/>
                  </a:lnTo>
                  <a:lnTo>
                    <a:pt x="1166" y="1850"/>
                  </a:lnTo>
                  <a:lnTo>
                    <a:pt x="1166" y="1849"/>
                  </a:lnTo>
                  <a:lnTo>
                    <a:pt x="1166" y="1848"/>
                  </a:lnTo>
                  <a:lnTo>
                    <a:pt x="1167" y="1848"/>
                  </a:lnTo>
                  <a:lnTo>
                    <a:pt x="1168" y="1848"/>
                  </a:lnTo>
                  <a:lnTo>
                    <a:pt x="1169" y="1849"/>
                  </a:lnTo>
                  <a:close/>
                  <a:moveTo>
                    <a:pt x="1176" y="1882"/>
                  </a:moveTo>
                  <a:lnTo>
                    <a:pt x="1176" y="1882"/>
                  </a:lnTo>
                  <a:lnTo>
                    <a:pt x="1176" y="1884"/>
                  </a:lnTo>
                  <a:lnTo>
                    <a:pt x="1175" y="1885"/>
                  </a:lnTo>
                  <a:lnTo>
                    <a:pt x="1174" y="1884"/>
                  </a:lnTo>
                  <a:lnTo>
                    <a:pt x="1172" y="1882"/>
                  </a:lnTo>
                  <a:lnTo>
                    <a:pt x="1174" y="1882"/>
                  </a:lnTo>
                  <a:lnTo>
                    <a:pt x="1175" y="1881"/>
                  </a:lnTo>
                  <a:lnTo>
                    <a:pt x="1176" y="1881"/>
                  </a:lnTo>
                  <a:lnTo>
                    <a:pt x="1176" y="1882"/>
                  </a:lnTo>
                  <a:close/>
                  <a:moveTo>
                    <a:pt x="1182" y="1917"/>
                  </a:moveTo>
                  <a:lnTo>
                    <a:pt x="1182" y="1917"/>
                  </a:lnTo>
                  <a:lnTo>
                    <a:pt x="1182" y="1919"/>
                  </a:lnTo>
                  <a:lnTo>
                    <a:pt x="1181" y="1919"/>
                  </a:lnTo>
                  <a:lnTo>
                    <a:pt x="1180" y="1919"/>
                  </a:lnTo>
                  <a:lnTo>
                    <a:pt x="1180" y="1917"/>
                  </a:lnTo>
                  <a:lnTo>
                    <a:pt x="1180" y="1916"/>
                  </a:lnTo>
                  <a:lnTo>
                    <a:pt x="1181" y="1916"/>
                  </a:lnTo>
                  <a:lnTo>
                    <a:pt x="1182" y="1916"/>
                  </a:lnTo>
                  <a:lnTo>
                    <a:pt x="1182" y="1917"/>
                  </a:lnTo>
                  <a:close/>
                  <a:moveTo>
                    <a:pt x="1188" y="1951"/>
                  </a:moveTo>
                  <a:lnTo>
                    <a:pt x="1188" y="1952"/>
                  </a:lnTo>
                  <a:lnTo>
                    <a:pt x="1187" y="1954"/>
                  </a:lnTo>
                  <a:lnTo>
                    <a:pt x="1186" y="1954"/>
                  </a:lnTo>
                  <a:lnTo>
                    <a:pt x="1185" y="1952"/>
                  </a:lnTo>
                  <a:lnTo>
                    <a:pt x="1186" y="1951"/>
                  </a:lnTo>
                  <a:lnTo>
                    <a:pt x="1187" y="1949"/>
                  </a:lnTo>
                  <a:lnTo>
                    <a:pt x="1187" y="1951"/>
                  </a:lnTo>
                  <a:lnTo>
                    <a:pt x="1188" y="1951"/>
                  </a:lnTo>
                  <a:close/>
                  <a:moveTo>
                    <a:pt x="1194" y="1986"/>
                  </a:moveTo>
                  <a:lnTo>
                    <a:pt x="1194" y="1986"/>
                  </a:lnTo>
                  <a:lnTo>
                    <a:pt x="1194" y="1987"/>
                  </a:lnTo>
                  <a:lnTo>
                    <a:pt x="1194" y="1989"/>
                  </a:lnTo>
                  <a:lnTo>
                    <a:pt x="1193" y="1989"/>
                  </a:lnTo>
                  <a:lnTo>
                    <a:pt x="1192" y="1989"/>
                  </a:lnTo>
                  <a:lnTo>
                    <a:pt x="1192" y="1987"/>
                  </a:lnTo>
                  <a:lnTo>
                    <a:pt x="1190" y="1986"/>
                  </a:lnTo>
                  <a:lnTo>
                    <a:pt x="1192" y="1986"/>
                  </a:lnTo>
                  <a:lnTo>
                    <a:pt x="1192" y="1984"/>
                  </a:lnTo>
                  <a:lnTo>
                    <a:pt x="1193" y="1984"/>
                  </a:lnTo>
                  <a:lnTo>
                    <a:pt x="1194" y="1984"/>
                  </a:lnTo>
                  <a:lnTo>
                    <a:pt x="1194" y="1986"/>
                  </a:lnTo>
                  <a:close/>
                  <a:moveTo>
                    <a:pt x="1198" y="2022"/>
                  </a:moveTo>
                  <a:lnTo>
                    <a:pt x="1198" y="2022"/>
                  </a:lnTo>
                  <a:lnTo>
                    <a:pt x="1197" y="2024"/>
                  </a:lnTo>
                  <a:lnTo>
                    <a:pt x="1196" y="2022"/>
                  </a:lnTo>
                  <a:lnTo>
                    <a:pt x="1196" y="2021"/>
                  </a:lnTo>
                  <a:lnTo>
                    <a:pt x="1197" y="2019"/>
                  </a:lnTo>
                  <a:lnTo>
                    <a:pt x="1198" y="2021"/>
                  </a:lnTo>
                  <a:lnTo>
                    <a:pt x="1198" y="2022"/>
                  </a:lnTo>
                  <a:close/>
                  <a:moveTo>
                    <a:pt x="1202" y="2057"/>
                  </a:moveTo>
                  <a:lnTo>
                    <a:pt x="1202" y="2057"/>
                  </a:lnTo>
                  <a:lnTo>
                    <a:pt x="1201" y="2059"/>
                  </a:lnTo>
                  <a:lnTo>
                    <a:pt x="1200" y="2059"/>
                  </a:lnTo>
                  <a:lnTo>
                    <a:pt x="1199" y="2059"/>
                  </a:lnTo>
                  <a:lnTo>
                    <a:pt x="1199" y="2057"/>
                  </a:lnTo>
                  <a:lnTo>
                    <a:pt x="1199" y="2056"/>
                  </a:lnTo>
                  <a:lnTo>
                    <a:pt x="1200" y="2054"/>
                  </a:lnTo>
                  <a:lnTo>
                    <a:pt x="1201" y="2054"/>
                  </a:lnTo>
                  <a:lnTo>
                    <a:pt x="1201" y="2056"/>
                  </a:lnTo>
                  <a:lnTo>
                    <a:pt x="1202" y="2057"/>
                  </a:lnTo>
                  <a:close/>
                  <a:moveTo>
                    <a:pt x="1204" y="2092"/>
                  </a:moveTo>
                  <a:lnTo>
                    <a:pt x="1204" y="2092"/>
                  </a:lnTo>
                  <a:lnTo>
                    <a:pt x="1203" y="2094"/>
                  </a:lnTo>
                  <a:lnTo>
                    <a:pt x="1202" y="2094"/>
                  </a:lnTo>
                  <a:lnTo>
                    <a:pt x="1201" y="2094"/>
                  </a:lnTo>
                  <a:lnTo>
                    <a:pt x="1201" y="2092"/>
                  </a:lnTo>
                  <a:lnTo>
                    <a:pt x="1201" y="2091"/>
                  </a:lnTo>
                  <a:lnTo>
                    <a:pt x="1202" y="2091"/>
                  </a:lnTo>
                  <a:lnTo>
                    <a:pt x="1203" y="2091"/>
                  </a:lnTo>
                  <a:lnTo>
                    <a:pt x="1204" y="2092"/>
                  </a:lnTo>
                  <a:close/>
                  <a:moveTo>
                    <a:pt x="1204" y="2129"/>
                  </a:moveTo>
                  <a:lnTo>
                    <a:pt x="1204" y="2129"/>
                  </a:lnTo>
                  <a:lnTo>
                    <a:pt x="1203" y="2129"/>
                  </a:lnTo>
                  <a:lnTo>
                    <a:pt x="1202" y="2130"/>
                  </a:lnTo>
                  <a:lnTo>
                    <a:pt x="1201" y="2129"/>
                  </a:lnTo>
                  <a:lnTo>
                    <a:pt x="1201" y="2127"/>
                  </a:lnTo>
                  <a:lnTo>
                    <a:pt x="1201" y="2126"/>
                  </a:lnTo>
                  <a:lnTo>
                    <a:pt x="1202" y="2126"/>
                  </a:lnTo>
                  <a:lnTo>
                    <a:pt x="1203" y="2127"/>
                  </a:lnTo>
                  <a:lnTo>
                    <a:pt x="1204" y="2129"/>
                  </a:lnTo>
                  <a:close/>
                  <a:moveTo>
                    <a:pt x="1201" y="2164"/>
                  </a:moveTo>
                  <a:lnTo>
                    <a:pt x="1201" y="2164"/>
                  </a:lnTo>
                  <a:lnTo>
                    <a:pt x="1200" y="2165"/>
                  </a:lnTo>
                  <a:lnTo>
                    <a:pt x="1199" y="2165"/>
                  </a:lnTo>
                  <a:lnTo>
                    <a:pt x="1198" y="2164"/>
                  </a:lnTo>
                  <a:lnTo>
                    <a:pt x="1198" y="2162"/>
                  </a:lnTo>
                  <a:lnTo>
                    <a:pt x="1199" y="2161"/>
                  </a:lnTo>
                  <a:lnTo>
                    <a:pt x="1200" y="2161"/>
                  </a:lnTo>
                  <a:lnTo>
                    <a:pt x="1201" y="2162"/>
                  </a:lnTo>
                  <a:lnTo>
                    <a:pt x="1201" y="2164"/>
                  </a:lnTo>
                  <a:close/>
                  <a:moveTo>
                    <a:pt x="1194" y="2199"/>
                  </a:moveTo>
                  <a:lnTo>
                    <a:pt x="1194" y="2199"/>
                  </a:lnTo>
                  <a:lnTo>
                    <a:pt x="1193" y="2199"/>
                  </a:lnTo>
                  <a:lnTo>
                    <a:pt x="1192" y="2199"/>
                  </a:lnTo>
                  <a:lnTo>
                    <a:pt x="1190" y="2197"/>
                  </a:lnTo>
                  <a:lnTo>
                    <a:pt x="1190" y="2196"/>
                  </a:lnTo>
                  <a:lnTo>
                    <a:pt x="1192" y="2194"/>
                  </a:lnTo>
                  <a:lnTo>
                    <a:pt x="1193" y="2196"/>
                  </a:lnTo>
                  <a:lnTo>
                    <a:pt x="1194" y="2196"/>
                  </a:lnTo>
                  <a:lnTo>
                    <a:pt x="1194" y="2199"/>
                  </a:lnTo>
                  <a:close/>
                  <a:moveTo>
                    <a:pt x="1179" y="2228"/>
                  </a:moveTo>
                  <a:lnTo>
                    <a:pt x="1179" y="2228"/>
                  </a:lnTo>
                  <a:lnTo>
                    <a:pt x="1178" y="2228"/>
                  </a:lnTo>
                  <a:lnTo>
                    <a:pt x="1177" y="2228"/>
                  </a:lnTo>
                  <a:lnTo>
                    <a:pt x="1176" y="2226"/>
                  </a:lnTo>
                  <a:lnTo>
                    <a:pt x="1177" y="2225"/>
                  </a:lnTo>
                  <a:lnTo>
                    <a:pt x="1178" y="2223"/>
                  </a:lnTo>
                  <a:lnTo>
                    <a:pt x="1179" y="2225"/>
                  </a:lnTo>
                  <a:lnTo>
                    <a:pt x="1179" y="2226"/>
                  </a:lnTo>
                  <a:lnTo>
                    <a:pt x="1179" y="2228"/>
                  </a:lnTo>
                  <a:close/>
                  <a:moveTo>
                    <a:pt x="1156" y="2247"/>
                  </a:moveTo>
                  <a:lnTo>
                    <a:pt x="1156" y="2247"/>
                  </a:lnTo>
                  <a:lnTo>
                    <a:pt x="1154" y="2245"/>
                  </a:lnTo>
                  <a:lnTo>
                    <a:pt x="1154" y="2244"/>
                  </a:lnTo>
                  <a:lnTo>
                    <a:pt x="1156" y="2242"/>
                  </a:lnTo>
                  <a:lnTo>
                    <a:pt x="1157" y="2242"/>
                  </a:lnTo>
                  <a:lnTo>
                    <a:pt x="1157" y="2244"/>
                  </a:lnTo>
                  <a:lnTo>
                    <a:pt x="1157" y="2245"/>
                  </a:lnTo>
                  <a:lnTo>
                    <a:pt x="1156" y="2247"/>
                  </a:lnTo>
                  <a:close/>
                  <a:moveTo>
                    <a:pt x="1130" y="2251"/>
                  </a:moveTo>
                  <a:lnTo>
                    <a:pt x="1130" y="2251"/>
                  </a:lnTo>
                  <a:lnTo>
                    <a:pt x="1129" y="2250"/>
                  </a:lnTo>
                  <a:lnTo>
                    <a:pt x="1129" y="2248"/>
                  </a:lnTo>
                  <a:lnTo>
                    <a:pt x="1129" y="2247"/>
                  </a:lnTo>
                  <a:lnTo>
                    <a:pt x="1130" y="2247"/>
                  </a:lnTo>
                  <a:lnTo>
                    <a:pt x="1131" y="2247"/>
                  </a:lnTo>
                  <a:lnTo>
                    <a:pt x="1131" y="2250"/>
                  </a:lnTo>
                  <a:lnTo>
                    <a:pt x="1130" y="2251"/>
                  </a:lnTo>
                  <a:close/>
                  <a:moveTo>
                    <a:pt x="1105" y="2247"/>
                  </a:moveTo>
                  <a:lnTo>
                    <a:pt x="1105" y="2247"/>
                  </a:lnTo>
                  <a:lnTo>
                    <a:pt x="1104" y="2245"/>
                  </a:lnTo>
                  <a:lnTo>
                    <a:pt x="1103" y="2245"/>
                  </a:lnTo>
                  <a:lnTo>
                    <a:pt x="1104" y="2244"/>
                  </a:lnTo>
                  <a:lnTo>
                    <a:pt x="1105" y="2242"/>
                  </a:lnTo>
                  <a:lnTo>
                    <a:pt x="1106" y="2244"/>
                  </a:lnTo>
                  <a:lnTo>
                    <a:pt x="1106" y="2245"/>
                  </a:lnTo>
                  <a:lnTo>
                    <a:pt x="1106" y="2247"/>
                  </a:lnTo>
                  <a:lnTo>
                    <a:pt x="1105" y="2247"/>
                  </a:lnTo>
                  <a:close/>
                  <a:moveTo>
                    <a:pt x="1079" y="2238"/>
                  </a:moveTo>
                  <a:lnTo>
                    <a:pt x="1079" y="2238"/>
                  </a:lnTo>
                  <a:lnTo>
                    <a:pt x="1078" y="2236"/>
                  </a:lnTo>
                  <a:lnTo>
                    <a:pt x="1078" y="2235"/>
                  </a:lnTo>
                  <a:lnTo>
                    <a:pt x="1078" y="2234"/>
                  </a:lnTo>
                  <a:lnTo>
                    <a:pt x="1079" y="2234"/>
                  </a:lnTo>
                  <a:lnTo>
                    <a:pt x="1080" y="2234"/>
                  </a:lnTo>
                  <a:lnTo>
                    <a:pt x="1080" y="2235"/>
                  </a:lnTo>
                  <a:lnTo>
                    <a:pt x="1081" y="2235"/>
                  </a:lnTo>
                  <a:lnTo>
                    <a:pt x="1081" y="2236"/>
                  </a:lnTo>
                  <a:lnTo>
                    <a:pt x="1080" y="2238"/>
                  </a:lnTo>
                  <a:lnTo>
                    <a:pt x="1079" y="2238"/>
                  </a:lnTo>
                  <a:close/>
                  <a:moveTo>
                    <a:pt x="1055" y="2225"/>
                  </a:moveTo>
                  <a:lnTo>
                    <a:pt x="1055" y="2225"/>
                  </a:lnTo>
                  <a:lnTo>
                    <a:pt x="1054" y="2223"/>
                  </a:lnTo>
                  <a:lnTo>
                    <a:pt x="1054" y="2222"/>
                  </a:lnTo>
                  <a:lnTo>
                    <a:pt x="1055" y="2222"/>
                  </a:lnTo>
                  <a:lnTo>
                    <a:pt x="1056" y="2222"/>
                  </a:lnTo>
                  <a:lnTo>
                    <a:pt x="1057" y="2222"/>
                  </a:lnTo>
                  <a:lnTo>
                    <a:pt x="1057" y="2223"/>
                  </a:lnTo>
                  <a:lnTo>
                    <a:pt x="1056" y="2225"/>
                  </a:lnTo>
                  <a:lnTo>
                    <a:pt x="1055" y="2225"/>
                  </a:lnTo>
                  <a:close/>
                  <a:moveTo>
                    <a:pt x="1032" y="2210"/>
                  </a:moveTo>
                  <a:lnTo>
                    <a:pt x="1032" y="2210"/>
                  </a:lnTo>
                  <a:lnTo>
                    <a:pt x="1031" y="2209"/>
                  </a:lnTo>
                  <a:lnTo>
                    <a:pt x="1031" y="2207"/>
                  </a:lnTo>
                  <a:lnTo>
                    <a:pt x="1032" y="2206"/>
                  </a:lnTo>
                  <a:lnTo>
                    <a:pt x="1033" y="2206"/>
                  </a:lnTo>
                  <a:lnTo>
                    <a:pt x="1034" y="2207"/>
                  </a:lnTo>
                  <a:lnTo>
                    <a:pt x="1034" y="2209"/>
                  </a:lnTo>
                  <a:lnTo>
                    <a:pt x="1033" y="2210"/>
                  </a:lnTo>
                  <a:lnTo>
                    <a:pt x="1032" y="2210"/>
                  </a:lnTo>
                  <a:close/>
                  <a:moveTo>
                    <a:pt x="1008" y="2194"/>
                  </a:moveTo>
                  <a:lnTo>
                    <a:pt x="1008" y="2194"/>
                  </a:lnTo>
                  <a:lnTo>
                    <a:pt x="1007" y="2193"/>
                  </a:lnTo>
                  <a:lnTo>
                    <a:pt x="1007" y="2191"/>
                  </a:lnTo>
                  <a:lnTo>
                    <a:pt x="1008" y="2191"/>
                  </a:lnTo>
                  <a:lnTo>
                    <a:pt x="1008" y="2190"/>
                  </a:lnTo>
                  <a:lnTo>
                    <a:pt x="1009" y="2190"/>
                  </a:lnTo>
                  <a:lnTo>
                    <a:pt x="1010" y="2191"/>
                  </a:lnTo>
                  <a:lnTo>
                    <a:pt x="1010" y="2193"/>
                  </a:lnTo>
                  <a:lnTo>
                    <a:pt x="1009" y="2193"/>
                  </a:lnTo>
                  <a:lnTo>
                    <a:pt x="1009" y="2194"/>
                  </a:lnTo>
                  <a:lnTo>
                    <a:pt x="1008" y="2194"/>
                  </a:lnTo>
                  <a:close/>
                  <a:moveTo>
                    <a:pt x="986" y="2175"/>
                  </a:moveTo>
                  <a:lnTo>
                    <a:pt x="986" y="2175"/>
                  </a:lnTo>
                  <a:lnTo>
                    <a:pt x="985" y="2175"/>
                  </a:lnTo>
                  <a:lnTo>
                    <a:pt x="985" y="2174"/>
                  </a:lnTo>
                  <a:lnTo>
                    <a:pt x="986" y="2172"/>
                  </a:lnTo>
                  <a:lnTo>
                    <a:pt x="987" y="2172"/>
                  </a:lnTo>
                  <a:lnTo>
                    <a:pt x="988" y="2172"/>
                  </a:lnTo>
                  <a:lnTo>
                    <a:pt x="988" y="2174"/>
                  </a:lnTo>
                  <a:lnTo>
                    <a:pt x="988" y="2175"/>
                  </a:lnTo>
                  <a:lnTo>
                    <a:pt x="987" y="2175"/>
                  </a:lnTo>
                  <a:lnTo>
                    <a:pt x="986" y="2177"/>
                  </a:lnTo>
                  <a:lnTo>
                    <a:pt x="986" y="2175"/>
                  </a:lnTo>
                  <a:close/>
                  <a:moveTo>
                    <a:pt x="964" y="2158"/>
                  </a:moveTo>
                  <a:lnTo>
                    <a:pt x="964" y="2158"/>
                  </a:lnTo>
                  <a:lnTo>
                    <a:pt x="964" y="2156"/>
                  </a:lnTo>
                  <a:lnTo>
                    <a:pt x="963" y="2156"/>
                  </a:lnTo>
                  <a:lnTo>
                    <a:pt x="964" y="2155"/>
                  </a:lnTo>
                  <a:lnTo>
                    <a:pt x="964" y="2153"/>
                  </a:lnTo>
                  <a:lnTo>
                    <a:pt x="965" y="2153"/>
                  </a:lnTo>
                  <a:lnTo>
                    <a:pt x="966" y="2153"/>
                  </a:lnTo>
                  <a:lnTo>
                    <a:pt x="966" y="2155"/>
                  </a:lnTo>
                  <a:lnTo>
                    <a:pt x="966" y="2156"/>
                  </a:lnTo>
                  <a:lnTo>
                    <a:pt x="965" y="2158"/>
                  </a:lnTo>
                  <a:lnTo>
                    <a:pt x="964" y="2158"/>
                  </a:lnTo>
                  <a:close/>
                  <a:moveTo>
                    <a:pt x="943" y="2137"/>
                  </a:moveTo>
                  <a:lnTo>
                    <a:pt x="943" y="2137"/>
                  </a:lnTo>
                  <a:lnTo>
                    <a:pt x="942" y="2136"/>
                  </a:lnTo>
                  <a:lnTo>
                    <a:pt x="942" y="2135"/>
                  </a:lnTo>
                  <a:lnTo>
                    <a:pt x="943" y="2135"/>
                  </a:lnTo>
                  <a:lnTo>
                    <a:pt x="944" y="2135"/>
                  </a:lnTo>
                  <a:lnTo>
                    <a:pt x="945" y="2136"/>
                  </a:lnTo>
                  <a:lnTo>
                    <a:pt x="945" y="2137"/>
                  </a:lnTo>
                  <a:lnTo>
                    <a:pt x="944" y="2137"/>
                  </a:lnTo>
                  <a:lnTo>
                    <a:pt x="943" y="2137"/>
                  </a:lnTo>
                  <a:close/>
                  <a:moveTo>
                    <a:pt x="920" y="2118"/>
                  </a:moveTo>
                  <a:lnTo>
                    <a:pt x="920" y="2118"/>
                  </a:lnTo>
                  <a:lnTo>
                    <a:pt x="920" y="2117"/>
                  </a:lnTo>
                  <a:lnTo>
                    <a:pt x="920" y="2116"/>
                  </a:lnTo>
                  <a:lnTo>
                    <a:pt x="920" y="2114"/>
                  </a:lnTo>
                  <a:lnTo>
                    <a:pt x="921" y="2114"/>
                  </a:lnTo>
                  <a:lnTo>
                    <a:pt x="923" y="2114"/>
                  </a:lnTo>
                  <a:lnTo>
                    <a:pt x="923" y="2116"/>
                  </a:lnTo>
                  <a:lnTo>
                    <a:pt x="923" y="2117"/>
                  </a:lnTo>
                  <a:lnTo>
                    <a:pt x="921" y="2118"/>
                  </a:lnTo>
                  <a:lnTo>
                    <a:pt x="920" y="2118"/>
                  </a:lnTo>
                  <a:close/>
                  <a:moveTo>
                    <a:pt x="899" y="2098"/>
                  </a:moveTo>
                  <a:lnTo>
                    <a:pt x="899" y="2098"/>
                  </a:lnTo>
                  <a:lnTo>
                    <a:pt x="899" y="2097"/>
                  </a:lnTo>
                  <a:lnTo>
                    <a:pt x="899" y="2095"/>
                  </a:lnTo>
                  <a:lnTo>
                    <a:pt x="900" y="2094"/>
                  </a:lnTo>
                  <a:lnTo>
                    <a:pt x="901" y="2094"/>
                  </a:lnTo>
                  <a:lnTo>
                    <a:pt x="902" y="2095"/>
                  </a:lnTo>
                  <a:lnTo>
                    <a:pt x="902" y="2097"/>
                  </a:lnTo>
                  <a:lnTo>
                    <a:pt x="901" y="2097"/>
                  </a:lnTo>
                  <a:lnTo>
                    <a:pt x="900" y="2098"/>
                  </a:lnTo>
                  <a:lnTo>
                    <a:pt x="899" y="2098"/>
                  </a:lnTo>
                  <a:close/>
                  <a:moveTo>
                    <a:pt x="879" y="2076"/>
                  </a:moveTo>
                  <a:lnTo>
                    <a:pt x="879" y="2076"/>
                  </a:lnTo>
                  <a:lnTo>
                    <a:pt x="878" y="2076"/>
                  </a:lnTo>
                  <a:lnTo>
                    <a:pt x="878" y="2075"/>
                  </a:lnTo>
                  <a:lnTo>
                    <a:pt x="878" y="2073"/>
                  </a:lnTo>
                  <a:lnTo>
                    <a:pt x="879" y="2073"/>
                  </a:lnTo>
                  <a:lnTo>
                    <a:pt x="880" y="2073"/>
                  </a:lnTo>
                  <a:lnTo>
                    <a:pt x="881" y="2075"/>
                  </a:lnTo>
                  <a:lnTo>
                    <a:pt x="881" y="2076"/>
                  </a:lnTo>
                  <a:lnTo>
                    <a:pt x="880" y="2076"/>
                  </a:lnTo>
                  <a:lnTo>
                    <a:pt x="879" y="2076"/>
                  </a:lnTo>
                  <a:close/>
                  <a:moveTo>
                    <a:pt x="858" y="2054"/>
                  </a:moveTo>
                  <a:lnTo>
                    <a:pt x="858" y="2054"/>
                  </a:lnTo>
                  <a:lnTo>
                    <a:pt x="858" y="2053"/>
                  </a:lnTo>
                  <a:lnTo>
                    <a:pt x="858" y="2051"/>
                  </a:lnTo>
                  <a:lnTo>
                    <a:pt x="859" y="2051"/>
                  </a:lnTo>
                  <a:lnTo>
                    <a:pt x="860" y="2051"/>
                  </a:lnTo>
                  <a:lnTo>
                    <a:pt x="860" y="2053"/>
                  </a:lnTo>
                  <a:lnTo>
                    <a:pt x="860" y="2054"/>
                  </a:lnTo>
                  <a:lnTo>
                    <a:pt x="859" y="2056"/>
                  </a:lnTo>
                  <a:lnTo>
                    <a:pt x="858" y="2054"/>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477" name="Freeform 161"/>
            <p:cNvSpPr/>
            <p:nvPr/>
          </p:nvSpPr>
          <p:spPr>
            <a:xfrm>
              <a:off x="6626225" y="690563"/>
              <a:ext cx="163513" cy="80962"/>
            </a:xfrm>
            <a:custGeom>
              <a:avLst/>
              <a:gdLst>
                <a:gd name="txL" fmla="*/ 0 w 103"/>
                <a:gd name="txT" fmla="*/ 0 h 100"/>
                <a:gd name="txR" fmla="*/ 103 w 103"/>
                <a:gd name="txB" fmla="*/ 100 h 100"/>
              </a:gdLst>
              <a:ahLst/>
              <a:cxnLst>
                <a:cxn ang="0">
                  <a:pos x="2147483647" y="2147483647"/>
                </a:cxn>
                <a:cxn ang="0">
                  <a:pos x="0" y="0"/>
                </a:cxn>
                <a:cxn ang="0">
                  <a:pos x="2147483647" y="2147483647"/>
                </a:cxn>
                <a:cxn ang="0">
                  <a:pos x="2147483647" y="2147483647"/>
                </a:cxn>
              </a:cxnLst>
              <a:rect l="txL" t="txT" r="txR" b="txB"/>
              <a:pathLst>
                <a:path w="103" h="100">
                  <a:moveTo>
                    <a:pt x="75" y="100"/>
                  </a:moveTo>
                  <a:lnTo>
                    <a:pt x="0" y="0"/>
                  </a:lnTo>
                  <a:lnTo>
                    <a:pt x="103" y="17"/>
                  </a:lnTo>
                  <a:lnTo>
                    <a:pt x="75" y="100"/>
                  </a:lnTo>
                  <a:close/>
                </a:path>
              </a:pathLst>
            </a:custGeom>
            <a:solidFill>
              <a:srgbClr val="000000">
                <a:alpha val="100000"/>
              </a:srgbClr>
            </a:solidFill>
            <a:ln w="9525">
              <a:noFill/>
            </a:ln>
          </p:spPr>
          <p:txBody>
            <a:bodyPr/>
            <a:lstStyle/>
            <a:p>
              <a:endParaRPr lang="zh-CN" altLang="en-US"/>
            </a:p>
          </p:txBody>
        </p:sp>
        <p:sp>
          <p:nvSpPr>
            <p:cNvPr id="168478" name="Freeform 162"/>
            <p:cNvSpPr>
              <a:spLocks noEditPoints="1"/>
            </p:cNvSpPr>
            <p:nvPr/>
          </p:nvSpPr>
          <p:spPr>
            <a:xfrm>
              <a:off x="6916738" y="2020888"/>
              <a:ext cx="339725" cy="546100"/>
            </a:xfrm>
            <a:custGeom>
              <a:avLst/>
              <a:gdLst>
                <a:gd name="txL" fmla="*/ 0 w 214"/>
                <a:gd name="txT" fmla="*/ 0 h 688"/>
                <a:gd name="txR" fmla="*/ 214 w 214"/>
                <a:gd name="txB" fmla="*/ 688 h 688"/>
              </a:gdLst>
              <a:ahLst/>
              <a:cxnLst>
                <a:cxn ang="0">
                  <a:pos x="2147483647" y="1500123206"/>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txL" t="txT" r="txR" b="txB"/>
              <a:pathLst>
                <a:path w="214" h="688">
                  <a:moveTo>
                    <a:pt x="188" y="2"/>
                  </a:moveTo>
                  <a:lnTo>
                    <a:pt x="188" y="2"/>
                  </a:lnTo>
                  <a:lnTo>
                    <a:pt x="188" y="3"/>
                  </a:lnTo>
                  <a:lnTo>
                    <a:pt x="187" y="5"/>
                  </a:lnTo>
                  <a:lnTo>
                    <a:pt x="186" y="5"/>
                  </a:lnTo>
                  <a:lnTo>
                    <a:pt x="186" y="3"/>
                  </a:lnTo>
                  <a:lnTo>
                    <a:pt x="186" y="2"/>
                  </a:lnTo>
                  <a:lnTo>
                    <a:pt x="187" y="0"/>
                  </a:lnTo>
                  <a:lnTo>
                    <a:pt x="188" y="0"/>
                  </a:lnTo>
                  <a:lnTo>
                    <a:pt x="188" y="2"/>
                  </a:lnTo>
                  <a:close/>
                  <a:moveTo>
                    <a:pt x="194" y="37"/>
                  </a:moveTo>
                  <a:lnTo>
                    <a:pt x="194" y="37"/>
                  </a:lnTo>
                  <a:lnTo>
                    <a:pt x="194" y="38"/>
                  </a:lnTo>
                  <a:lnTo>
                    <a:pt x="193" y="40"/>
                  </a:lnTo>
                  <a:lnTo>
                    <a:pt x="192" y="38"/>
                  </a:lnTo>
                  <a:lnTo>
                    <a:pt x="191" y="38"/>
                  </a:lnTo>
                  <a:lnTo>
                    <a:pt x="192" y="37"/>
                  </a:lnTo>
                  <a:lnTo>
                    <a:pt x="192" y="35"/>
                  </a:lnTo>
                  <a:lnTo>
                    <a:pt x="193" y="35"/>
                  </a:lnTo>
                  <a:lnTo>
                    <a:pt x="194" y="37"/>
                  </a:lnTo>
                  <a:close/>
                  <a:moveTo>
                    <a:pt x="198" y="72"/>
                  </a:moveTo>
                  <a:lnTo>
                    <a:pt x="198" y="72"/>
                  </a:lnTo>
                  <a:lnTo>
                    <a:pt x="198" y="73"/>
                  </a:lnTo>
                  <a:lnTo>
                    <a:pt x="197" y="74"/>
                  </a:lnTo>
                  <a:lnTo>
                    <a:pt x="196" y="74"/>
                  </a:lnTo>
                  <a:lnTo>
                    <a:pt x="196" y="73"/>
                  </a:lnTo>
                  <a:lnTo>
                    <a:pt x="195" y="73"/>
                  </a:lnTo>
                  <a:lnTo>
                    <a:pt x="195" y="72"/>
                  </a:lnTo>
                  <a:lnTo>
                    <a:pt x="196" y="70"/>
                  </a:lnTo>
                  <a:lnTo>
                    <a:pt x="197" y="70"/>
                  </a:lnTo>
                  <a:lnTo>
                    <a:pt x="198" y="72"/>
                  </a:lnTo>
                  <a:close/>
                  <a:moveTo>
                    <a:pt x="201" y="107"/>
                  </a:moveTo>
                  <a:lnTo>
                    <a:pt x="201" y="107"/>
                  </a:lnTo>
                  <a:lnTo>
                    <a:pt x="201" y="108"/>
                  </a:lnTo>
                  <a:lnTo>
                    <a:pt x="201" y="109"/>
                  </a:lnTo>
                  <a:lnTo>
                    <a:pt x="200" y="109"/>
                  </a:lnTo>
                  <a:lnTo>
                    <a:pt x="199" y="109"/>
                  </a:lnTo>
                  <a:lnTo>
                    <a:pt x="199" y="108"/>
                  </a:lnTo>
                  <a:lnTo>
                    <a:pt x="199" y="107"/>
                  </a:lnTo>
                  <a:lnTo>
                    <a:pt x="199" y="105"/>
                  </a:lnTo>
                  <a:lnTo>
                    <a:pt x="200" y="105"/>
                  </a:lnTo>
                  <a:lnTo>
                    <a:pt x="201" y="107"/>
                  </a:lnTo>
                  <a:close/>
                  <a:moveTo>
                    <a:pt x="204" y="143"/>
                  </a:moveTo>
                  <a:lnTo>
                    <a:pt x="204" y="143"/>
                  </a:lnTo>
                  <a:lnTo>
                    <a:pt x="204" y="144"/>
                  </a:lnTo>
                  <a:lnTo>
                    <a:pt x="203" y="144"/>
                  </a:lnTo>
                  <a:lnTo>
                    <a:pt x="202" y="144"/>
                  </a:lnTo>
                  <a:lnTo>
                    <a:pt x="201" y="143"/>
                  </a:lnTo>
                  <a:lnTo>
                    <a:pt x="202" y="141"/>
                  </a:lnTo>
                  <a:lnTo>
                    <a:pt x="203" y="140"/>
                  </a:lnTo>
                  <a:lnTo>
                    <a:pt x="204" y="141"/>
                  </a:lnTo>
                  <a:lnTo>
                    <a:pt x="204" y="143"/>
                  </a:lnTo>
                  <a:close/>
                  <a:moveTo>
                    <a:pt x="207" y="178"/>
                  </a:moveTo>
                  <a:lnTo>
                    <a:pt x="207" y="178"/>
                  </a:lnTo>
                  <a:lnTo>
                    <a:pt x="206" y="179"/>
                  </a:lnTo>
                  <a:lnTo>
                    <a:pt x="205" y="179"/>
                  </a:lnTo>
                  <a:lnTo>
                    <a:pt x="204" y="179"/>
                  </a:lnTo>
                  <a:lnTo>
                    <a:pt x="204" y="178"/>
                  </a:lnTo>
                  <a:lnTo>
                    <a:pt x="204" y="176"/>
                  </a:lnTo>
                  <a:lnTo>
                    <a:pt x="205" y="176"/>
                  </a:lnTo>
                  <a:lnTo>
                    <a:pt x="206" y="176"/>
                  </a:lnTo>
                  <a:lnTo>
                    <a:pt x="207" y="178"/>
                  </a:lnTo>
                  <a:close/>
                  <a:moveTo>
                    <a:pt x="210" y="213"/>
                  </a:moveTo>
                  <a:lnTo>
                    <a:pt x="210" y="213"/>
                  </a:lnTo>
                  <a:lnTo>
                    <a:pt x="209" y="214"/>
                  </a:lnTo>
                  <a:lnTo>
                    <a:pt x="207" y="216"/>
                  </a:lnTo>
                  <a:lnTo>
                    <a:pt x="206" y="214"/>
                  </a:lnTo>
                  <a:lnTo>
                    <a:pt x="206" y="213"/>
                  </a:lnTo>
                  <a:lnTo>
                    <a:pt x="206" y="211"/>
                  </a:lnTo>
                  <a:lnTo>
                    <a:pt x="207" y="211"/>
                  </a:lnTo>
                  <a:lnTo>
                    <a:pt x="209" y="211"/>
                  </a:lnTo>
                  <a:lnTo>
                    <a:pt x="210" y="213"/>
                  </a:lnTo>
                  <a:close/>
                  <a:moveTo>
                    <a:pt x="211" y="249"/>
                  </a:moveTo>
                  <a:lnTo>
                    <a:pt x="211" y="249"/>
                  </a:lnTo>
                  <a:lnTo>
                    <a:pt x="211" y="251"/>
                  </a:lnTo>
                  <a:lnTo>
                    <a:pt x="210" y="251"/>
                  </a:lnTo>
                  <a:lnTo>
                    <a:pt x="209" y="251"/>
                  </a:lnTo>
                  <a:lnTo>
                    <a:pt x="207" y="249"/>
                  </a:lnTo>
                  <a:lnTo>
                    <a:pt x="209" y="248"/>
                  </a:lnTo>
                  <a:lnTo>
                    <a:pt x="210" y="246"/>
                  </a:lnTo>
                  <a:lnTo>
                    <a:pt x="211" y="248"/>
                  </a:lnTo>
                  <a:lnTo>
                    <a:pt x="211" y="249"/>
                  </a:lnTo>
                  <a:close/>
                  <a:moveTo>
                    <a:pt x="212" y="284"/>
                  </a:moveTo>
                  <a:lnTo>
                    <a:pt x="212" y="284"/>
                  </a:lnTo>
                  <a:lnTo>
                    <a:pt x="212" y="286"/>
                  </a:lnTo>
                  <a:lnTo>
                    <a:pt x="211" y="286"/>
                  </a:lnTo>
                  <a:lnTo>
                    <a:pt x="210" y="286"/>
                  </a:lnTo>
                  <a:lnTo>
                    <a:pt x="210" y="284"/>
                  </a:lnTo>
                  <a:lnTo>
                    <a:pt x="210" y="283"/>
                  </a:lnTo>
                  <a:lnTo>
                    <a:pt x="211" y="283"/>
                  </a:lnTo>
                  <a:lnTo>
                    <a:pt x="212" y="283"/>
                  </a:lnTo>
                  <a:lnTo>
                    <a:pt x="212" y="284"/>
                  </a:lnTo>
                  <a:close/>
                  <a:moveTo>
                    <a:pt x="213" y="319"/>
                  </a:moveTo>
                  <a:lnTo>
                    <a:pt x="213" y="319"/>
                  </a:lnTo>
                  <a:lnTo>
                    <a:pt x="213" y="321"/>
                  </a:lnTo>
                  <a:lnTo>
                    <a:pt x="212" y="322"/>
                  </a:lnTo>
                  <a:lnTo>
                    <a:pt x="211" y="321"/>
                  </a:lnTo>
                  <a:lnTo>
                    <a:pt x="211" y="319"/>
                  </a:lnTo>
                  <a:lnTo>
                    <a:pt x="211" y="318"/>
                  </a:lnTo>
                  <a:lnTo>
                    <a:pt x="212" y="318"/>
                  </a:lnTo>
                  <a:lnTo>
                    <a:pt x="213" y="318"/>
                  </a:lnTo>
                  <a:lnTo>
                    <a:pt x="213" y="319"/>
                  </a:lnTo>
                  <a:close/>
                  <a:moveTo>
                    <a:pt x="214" y="356"/>
                  </a:moveTo>
                  <a:lnTo>
                    <a:pt x="214" y="356"/>
                  </a:lnTo>
                  <a:lnTo>
                    <a:pt x="214" y="357"/>
                  </a:lnTo>
                  <a:lnTo>
                    <a:pt x="213" y="357"/>
                  </a:lnTo>
                  <a:lnTo>
                    <a:pt x="212" y="357"/>
                  </a:lnTo>
                  <a:lnTo>
                    <a:pt x="211" y="356"/>
                  </a:lnTo>
                  <a:lnTo>
                    <a:pt x="212" y="354"/>
                  </a:lnTo>
                  <a:lnTo>
                    <a:pt x="213" y="353"/>
                  </a:lnTo>
                  <a:lnTo>
                    <a:pt x="214" y="354"/>
                  </a:lnTo>
                  <a:lnTo>
                    <a:pt x="214" y="356"/>
                  </a:lnTo>
                  <a:close/>
                  <a:moveTo>
                    <a:pt x="214" y="391"/>
                  </a:moveTo>
                  <a:lnTo>
                    <a:pt x="214" y="391"/>
                  </a:lnTo>
                  <a:lnTo>
                    <a:pt x="214" y="392"/>
                  </a:lnTo>
                  <a:lnTo>
                    <a:pt x="213" y="394"/>
                  </a:lnTo>
                  <a:lnTo>
                    <a:pt x="212" y="392"/>
                  </a:lnTo>
                  <a:lnTo>
                    <a:pt x="212" y="391"/>
                  </a:lnTo>
                  <a:lnTo>
                    <a:pt x="212" y="389"/>
                  </a:lnTo>
                  <a:lnTo>
                    <a:pt x="213" y="389"/>
                  </a:lnTo>
                  <a:lnTo>
                    <a:pt x="214" y="389"/>
                  </a:lnTo>
                  <a:lnTo>
                    <a:pt x="214" y="391"/>
                  </a:lnTo>
                  <a:close/>
                  <a:moveTo>
                    <a:pt x="214" y="427"/>
                  </a:moveTo>
                  <a:lnTo>
                    <a:pt x="214" y="427"/>
                  </a:lnTo>
                  <a:lnTo>
                    <a:pt x="213" y="428"/>
                  </a:lnTo>
                  <a:lnTo>
                    <a:pt x="212" y="427"/>
                  </a:lnTo>
                  <a:lnTo>
                    <a:pt x="212" y="426"/>
                  </a:lnTo>
                  <a:lnTo>
                    <a:pt x="213" y="424"/>
                  </a:lnTo>
                  <a:lnTo>
                    <a:pt x="214" y="426"/>
                  </a:lnTo>
                  <a:lnTo>
                    <a:pt x="214" y="427"/>
                  </a:lnTo>
                  <a:close/>
                  <a:moveTo>
                    <a:pt x="214" y="462"/>
                  </a:moveTo>
                  <a:lnTo>
                    <a:pt x="214" y="462"/>
                  </a:lnTo>
                  <a:lnTo>
                    <a:pt x="214" y="463"/>
                  </a:lnTo>
                  <a:lnTo>
                    <a:pt x="213" y="463"/>
                  </a:lnTo>
                  <a:lnTo>
                    <a:pt x="212" y="463"/>
                  </a:lnTo>
                  <a:lnTo>
                    <a:pt x="212" y="462"/>
                  </a:lnTo>
                  <a:lnTo>
                    <a:pt x="212" y="461"/>
                  </a:lnTo>
                  <a:lnTo>
                    <a:pt x="213" y="461"/>
                  </a:lnTo>
                  <a:lnTo>
                    <a:pt x="214" y="461"/>
                  </a:lnTo>
                  <a:lnTo>
                    <a:pt x="214" y="462"/>
                  </a:lnTo>
                  <a:close/>
                  <a:moveTo>
                    <a:pt x="214" y="497"/>
                  </a:moveTo>
                  <a:lnTo>
                    <a:pt x="214" y="498"/>
                  </a:lnTo>
                  <a:lnTo>
                    <a:pt x="213" y="498"/>
                  </a:lnTo>
                  <a:lnTo>
                    <a:pt x="213" y="500"/>
                  </a:lnTo>
                  <a:lnTo>
                    <a:pt x="212" y="500"/>
                  </a:lnTo>
                  <a:lnTo>
                    <a:pt x="211" y="498"/>
                  </a:lnTo>
                  <a:lnTo>
                    <a:pt x="211" y="497"/>
                  </a:lnTo>
                  <a:lnTo>
                    <a:pt x="211" y="495"/>
                  </a:lnTo>
                  <a:lnTo>
                    <a:pt x="212" y="495"/>
                  </a:lnTo>
                  <a:lnTo>
                    <a:pt x="213" y="495"/>
                  </a:lnTo>
                  <a:lnTo>
                    <a:pt x="214" y="497"/>
                  </a:lnTo>
                  <a:close/>
                  <a:moveTo>
                    <a:pt x="213" y="533"/>
                  </a:moveTo>
                  <a:lnTo>
                    <a:pt x="213" y="533"/>
                  </a:lnTo>
                  <a:lnTo>
                    <a:pt x="212" y="535"/>
                  </a:lnTo>
                  <a:lnTo>
                    <a:pt x="211" y="535"/>
                  </a:lnTo>
                  <a:lnTo>
                    <a:pt x="210" y="535"/>
                  </a:lnTo>
                  <a:lnTo>
                    <a:pt x="210" y="533"/>
                  </a:lnTo>
                  <a:lnTo>
                    <a:pt x="211" y="532"/>
                  </a:lnTo>
                  <a:lnTo>
                    <a:pt x="211" y="530"/>
                  </a:lnTo>
                  <a:lnTo>
                    <a:pt x="212" y="530"/>
                  </a:lnTo>
                  <a:lnTo>
                    <a:pt x="212" y="532"/>
                  </a:lnTo>
                  <a:lnTo>
                    <a:pt x="213" y="532"/>
                  </a:lnTo>
                  <a:lnTo>
                    <a:pt x="213" y="533"/>
                  </a:lnTo>
                  <a:close/>
                  <a:moveTo>
                    <a:pt x="211" y="568"/>
                  </a:moveTo>
                  <a:lnTo>
                    <a:pt x="211" y="568"/>
                  </a:lnTo>
                  <a:lnTo>
                    <a:pt x="211" y="570"/>
                  </a:lnTo>
                  <a:lnTo>
                    <a:pt x="210" y="570"/>
                  </a:lnTo>
                  <a:lnTo>
                    <a:pt x="209" y="570"/>
                  </a:lnTo>
                  <a:lnTo>
                    <a:pt x="209" y="568"/>
                  </a:lnTo>
                  <a:lnTo>
                    <a:pt x="209" y="567"/>
                  </a:lnTo>
                  <a:lnTo>
                    <a:pt x="210" y="567"/>
                  </a:lnTo>
                  <a:lnTo>
                    <a:pt x="211" y="567"/>
                  </a:lnTo>
                  <a:lnTo>
                    <a:pt x="211" y="568"/>
                  </a:lnTo>
                  <a:close/>
                  <a:moveTo>
                    <a:pt x="207" y="605"/>
                  </a:moveTo>
                  <a:lnTo>
                    <a:pt x="207" y="605"/>
                  </a:lnTo>
                  <a:lnTo>
                    <a:pt x="206" y="605"/>
                  </a:lnTo>
                  <a:lnTo>
                    <a:pt x="205" y="606"/>
                  </a:lnTo>
                  <a:lnTo>
                    <a:pt x="204" y="605"/>
                  </a:lnTo>
                  <a:lnTo>
                    <a:pt x="204" y="603"/>
                  </a:lnTo>
                  <a:lnTo>
                    <a:pt x="205" y="602"/>
                  </a:lnTo>
                  <a:lnTo>
                    <a:pt x="206" y="602"/>
                  </a:lnTo>
                  <a:lnTo>
                    <a:pt x="207" y="605"/>
                  </a:lnTo>
                  <a:close/>
                  <a:moveTo>
                    <a:pt x="201" y="638"/>
                  </a:moveTo>
                  <a:lnTo>
                    <a:pt x="201" y="638"/>
                  </a:lnTo>
                  <a:lnTo>
                    <a:pt x="200" y="640"/>
                  </a:lnTo>
                  <a:lnTo>
                    <a:pt x="199" y="640"/>
                  </a:lnTo>
                  <a:lnTo>
                    <a:pt x="198" y="638"/>
                  </a:lnTo>
                  <a:lnTo>
                    <a:pt x="198" y="637"/>
                  </a:lnTo>
                  <a:lnTo>
                    <a:pt x="199" y="637"/>
                  </a:lnTo>
                  <a:lnTo>
                    <a:pt x="200" y="637"/>
                  </a:lnTo>
                  <a:lnTo>
                    <a:pt x="201" y="637"/>
                  </a:lnTo>
                  <a:lnTo>
                    <a:pt x="201" y="638"/>
                  </a:lnTo>
                  <a:close/>
                  <a:moveTo>
                    <a:pt x="188" y="670"/>
                  </a:moveTo>
                  <a:lnTo>
                    <a:pt x="188" y="670"/>
                  </a:lnTo>
                  <a:lnTo>
                    <a:pt x="187" y="672"/>
                  </a:lnTo>
                  <a:lnTo>
                    <a:pt x="186" y="670"/>
                  </a:lnTo>
                  <a:lnTo>
                    <a:pt x="186" y="669"/>
                  </a:lnTo>
                  <a:lnTo>
                    <a:pt x="186" y="667"/>
                  </a:lnTo>
                  <a:lnTo>
                    <a:pt x="187" y="667"/>
                  </a:lnTo>
                  <a:lnTo>
                    <a:pt x="188" y="667"/>
                  </a:lnTo>
                  <a:lnTo>
                    <a:pt x="189" y="669"/>
                  </a:lnTo>
                  <a:lnTo>
                    <a:pt x="188" y="670"/>
                  </a:lnTo>
                  <a:close/>
                  <a:moveTo>
                    <a:pt x="166" y="688"/>
                  </a:moveTo>
                  <a:lnTo>
                    <a:pt x="166" y="688"/>
                  </a:lnTo>
                  <a:lnTo>
                    <a:pt x="165" y="686"/>
                  </a:lnTo>
                  <a:lnTo>
                    <a:pt x="164" y="686"/>
                  </a:lnTo>
                  <a:lnTo>
                    <a:pt x="164" y="685"/>
                  </a:lnTo>
                  <a:lnTo>
                    <a:pt x="165" y="683"/>
                  </a:lnTo>
                  <a:lnTo>
                    <a:pt x="166" y="683"/>
                  </a:lnTo>
                  <a:lnTo>
                    <a:pt x="167" y="683"/>
                  </a:lnTo>
                  <a:lnTo>
                    <a:pt x="167" y="685"/>
                  </a:lnTo>
                  <a:lnTo>
                    <a:pt x="166" y="686"/>
                  </a:lnTo>
                  <a:lnTo>
                    <a:pt x="166" y="688"/>
                  </a:lnTo>
                  <a:close/>
                  <a:moveTo>
                    <a:pt x="141" y="676"/>
                  </a:moveTo>
                  <a:lnTo>
                    <a:pt x="141" y="676"/>
                  </a:lnTo>
                  <a:lnTo>
                    <a:pt x="140" y="675"/>
                  </a:lnTo>
                  <a:lnTo>
                    <a:pt x="141" y="673"/>
                  </a:lnTo>
                  <a:lnTo>
                    <a:pt x="142" y="673"/>
                  </a:lnTo>
                  <a:lnTo>
                    <a:pt x="143" y="675"/>
                  </a:lnTo>
                  <a:lnTo>
                    <a:pt x="143" y="676"/>
                  </a:lnTo>
                  <a:lnTo>
                    <a:pt x="142" y="676"/>
                  </a:lnTo>
                  <a:lnTo>
                    <a:pt x="141" y="676"/>
                  </a:lnTo>
                  <a:close/>
                  <a:moveTo>
                    <a:pt x="121" y="654"/>
                  </a:moveTo>
                  <a:lnTo>
                    <a:pt x="121" y="654"/>
                  </a:lnTo>
                  <a:lnTo>
                    <a:pt x="120" y="653"/>
                  </a:lnTo>
                  <a:lnTo>
                    <a:pt x="120" y="651"/>
                  </a:lnTo>
                  <a:lnTo>
                    <a:pt x="121" y="651"/>
                  </a:lnTo>
                  <a:lnTo>
                    <a:pt x="122" y="651"/>
                  </a:lnTo>
                  <a:lnTo>
                    <a:pt x="123" y="653"/>
                  </a:lnTo>
                  <a:lnTo>
                    <a:pt x="122" y="654"/>
                  </a:lnTo>
                  <a:lnTo>
                    <a:pt x="121" y="654"/>
                  </a:lnTo>
                  <a:close/>
                  <a:moveTo>
                    <a:pt x="102" y="630"/>
                  </a:moveTo>
                  <a:lnTo>
                    <a:pt x="102" y="630"/>
                  </a:lnTo>
                  <a:lnTo>
                    <a:pt x="102" y="628"/>
                  </a:lnTo>
                  <a:lnTo>
                    <a:pt x="102" y="627"/>
                  </a:lnTo>
                  <a:lnTo>
                    <a:pt x="103" y="625"/>
                  </a:lnTo>
                  <a:lnTo>
                    <a:pt x="104" y="627"/>
                  </a:lnTo>
                  <a:lnTo>
                    <a:pt x="105" y="628"/>
                  </a:lnTo>
                  <a:lnTo>
                    <a:pt x="104" y="630"/>
                  </a:lnTo>
                  <a:lnTo>
                    <a:pt x="103" y="630"/>
                  </a:lnTo>
                  <a:lnTo>
                    <a:pt x="102" y="630"/>
                  </a:lnTo>
                  <a:close/>
                  <a:moveTo>
                    <a:pt x="86" y="602"/>
                  </a:moveTo>
                  <a:lnTo>
                    <a:pt x="86" y="602"/>
                  </a:lnTo>
                  <a:lnTo>
                    <a:pt x="85" y="600"/>
                  </a:lnTo>
                  <a:lnTo>
                    <a:pt x="86" y="599"/>
                  </a:lnTo>
                  <a:lnTo>
                    <a:pt x="87" y="599"/>
                  </a:lnTo>
                  <a:lnTo>
                    <a:pt x="88" y="599"/>
                  </a:lnTo>
                  <a:lnTo>
                    <a:pt x="88" y="600"/>
                  </a:lnTo>
                  <a:lnTo>
                    <a:pt x="87" y="602"/>
                  </a:lnTo>
                  <a:lnTo>
                    <a:pt x="86" y="602"/>
                  </a:lnTo>
                  <a:close/>
                  <a:moveTo>
                    <a:pt x="70" y="574"/>
                  </a:moveTo>
                  <a:lnTo>
                    <a:pt x="70" y="574"/>
                  </a:lnTo>
                  <a:lnTo>
                    <a:pt x="69" y="571"/>
                  </a:lnTo>
                  <a:lnTo>
                    <a:pt x="70" y="571"/>
                  </a:lnTo>
                  <a:lnTo>
                    <a:pt x="71" y="570"/>
                  </a:lnTo>
                  <a:lnTo>
                    <a:pt x="72" y="571"/>
                  </a:lnTo>
                  <a:lnTo>
                    <a:pt x="72" y="573"/>
                  </a:lnTo>
                  <a:lnTo>
                    <a:pt x="72" y="574"/>
                  </a:lnTo>
                  <a:lnTo>
                    <a:pt x="71" y="574"/>
                  </a:lnTo>
                  <a:lnTo>
                    <a:pt x="70" y="574"/>
                  </a:lnTo>
                  <a:close/>
                  <a:moveTo>
                    <a:pt x="55" y="545"/>
                  </a:moveTo>
                  <a:lnTo>
                    <a:pt x="55" y="545"/>
                  </a:lnTo>
                  <a:lnTo>
                    <a:pt x="54" y="544"/>
                  </a:lnTo>
                  <a:lnTo>
                    <a:pt x="55" y="542"/>
                  </a:lnTo>
                  <a:lnTo>
                    <a:pt x="56" y="541"/>
                  </a:lnTo>
                  <a:lnTo>
                    <a:pt x="57" y="542"/>
                  </a:lnTo>
                  <a:lnTo>
                    <a:pt x="57" y="544"/>
                  </a:lnTo>
                  <a:lnTo>
                    <a:pt x="57" y="545"/>
                  </a:lnTo>
                  <a:lnTo>
                    <a:pt x="56" y="545"/>
                  </a:lnTo>
                  <a:lnTo>
                    <a:pt x="55" y="545"/>
                  </a:lnTo>
                  <a:close/>
                  <a:moveTo>
                    <a:pt x="40" y="514"/>
                  </a:moveTo>
                  <a:lnTo>
                    <a:pt x="40" y="514"/>
                  </a:lnTo>
                  <a:lnTo>
                    <a:pt x="40" y="513"/>
                  </a:lnTo>
                  <a:lnTo>
                    <a:pt x="40" y="512"/>
                  </a:lnTo>
                  <a:lnTo>
                    <a:pt x="41" y="512"/>
                  </a:lnTo>
                  <a:lnTo>
                    <a:pt x="42" y="513"/>
                  </a:lnTo>
                  <a:lnTo>
                    <a:pt x="43" y="514"/>
                  </a:lnTo>
                  <a:lnTo>
                    <a:pt x="42" y="516"/>
                  </a:lnTo>
                  <a:lnTo>
                    <a:pt x="41" y="516"/>
                  </a:lnTo>
                  <a:lnTo>
                    <a:pt x="40" y="514"/>
                  </a:lnTo>
                  <a:close/>
                  <a:moveTo>
                    <a:pt x="26" y="485"/>
                  </a:moveTo>
                  <a:lnTo>
                    <a:pt x="26" y="485"/>
                  </a:lnTo>
                  <a:lnTo>
                    <a:pt x="26" y="484"/>
                  </a:lnTo>
                  <a:lnTo>
                    <a:pt x="26" y="482"/>
                  </a:lnTo>
                  <a:lnTo>
                    <a:pt x="27" y="482"/>
                  </a:lnTo>
                  <a:lnTo>
                    <a:pt x="28" y="482"/>
                  </a:lnTo>
                  <a:lnTo>
                    <a:pt x="28" y="484"/>
                  </a:lnTo>
                  <a:lnTo>
                    <a:pt x="28" y="485"/>
                  </a:lnTo>
                  <a:lnTo>
                    <a:pt x="27" y="485"/>
                  </a:lnTo>
                  <a:lnTo>
                    <a:pt x="26" y="485"/>
                  </a:lnTo>
                  <a:close/>
                  <a:moveTo>
                    <a:pt x="13" y="455"/>
                  </a:moveTo>
                  <a:lnTo>
                    <a:pt x="13" y="455"/>
                  </a:lnTo>
                  <a:lnTo>
                    <a:pt x="13" y="453"/>
                  </a:lnTo>
                  <a:lnTo>
                    <a:pt x="14" y="452"/>
                  </a:lnTo>
                  <a:lnTo>
                    <a:pt x="15" y="452"/>
                  </a:lnTo>
                  <a:lnTo>
                    <a:pt x="16" y="453"/>
                  </a:lnTo>
                  <a:lnTo>
                    <a:pt x="15" y="455"/>
                  </a:lnTo>
                  <a:lnTo>
                    <a:pt x="14" y="455"/>
                  </a:lnTo>
                  <a:lnTo>
                    <a:pt x="13" y="455"/>
                  </a:lnTo>
                  <a:close/>
                  <a:moveTo>
                    <a:pt x="0" y="424"/>
                  </a:moveTo>
                  <a:lnTo>
                    <a:pt x="0" y="424"/>
                  </a:lnTo>
                  <a:lnTo>
                    <a:pt x="0" y="423"/>
                  </a:lnTo>
                  <a:lnTo>
                    <a:pt x="0" y="421"/>
                  </a:lnTo>
                  <a:lnTo>
                    <a:pt x="1" y="421"/>
                  </a:lnTo>
                  <a:lnTo>
                    <a:pt x="2" y="423"/>
                  </a:lnTo>
                  <a:lnTo>
                    <a:pt x="2" y="424"/>
                  </a:lnTo>
                  <a:lnTo>
                    <a:pt x="1" y="426"/>
                  </a:lnTo>
                  <a:lnTo>
                    <a:pt x="0" y="424"/>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479" name="Freeform 163"/>
            <p:cNvSpPr/>
            <p:nvPr/>
          </p:nvSpPr>
          <p:spPr>
            <a:xfrm>
              <a:off x="7167563" y="1927225"/>
              <a:ext cx="100013" cy="112712"/>
            </a:xfrm>
            <a:custGeom>
              <a:avLst/>
              <a:gdLst>
                <a:gd name="txL" fmla="*/ 0 w 63"/>
                <a:gd name="txT" fmla="*/ 0 h 143"/>
                <a:gd name="txR" fmla="*/ 63 w 63"/>
                <a:gd name="txB" fmla="*/ 143 h 143"/>
              </a:gdLst>
              <a:ahLst/>
              <a:cxnLst>
                <a:cxn ang="0">
                  <a:pos x="2147483647" y="2147483647"/>
                </a:cxn>
                <a:cxn ang="0">
                  <a:pos x="2147483647" y="0"/>
                </a:cxn>
                <a:cxn ang="0">
                  <a:pos x="0" y="2147483647"/>
                </a:cxn>
                <a:cxn ang="0">
                  <a:pos x="2147483647" y="2147483647"/>
                </a:cxn>
              </a:cxnLst>
              <a:rect l="txL" t="txT" r="txR" b="txB"/>
              <a:pathLst>
                <a:path w="63" h="143">
                  <a:moveTo>
                    <a:pt x="63" y="120"/>
                  </a:moveTo>
                  <a:lnTo>
                    <a:pt x="6" y="0"/>
                  </a:lnTo>
                  <a:lnTo>
                    <a:pt x="0" y="143"/>
                  </a:lnTo>
                  <a:lnTo>
                    <a:pt x="63" y="120"/>
                  </a:lnTo>
                  <a:close/>
                </a:path>
              </a:pathLst>
            </a:custGeom>
            <a:solidFill>
              <a:srgbClr val="000000">
                <a:alpha val="100000"/>
              </a:srgbClr>
            </a:solidFill>
            <a:ln w="9525">
              <a:noFill/>
            </a:ln>
          </p:spPr>
          <p:txBody>
            <a:bodyPr/>
            <a:lstStyle/>
            <a:p>
              <a:endParaRPr lang="zh-CN" altLang="en-US"/>
            </a:p>
          </p:txBody>
        </p:sp>
        <p:sp>
          <p:nvSpPr>
            <p:cNvPr id="168480" name="Freeform 164"/>
            <p:cNvSpPr>
              <a:spLocks noEditPoints="1"/>
            </p:cNvSpPr>
            <p:nvPr/>
          </p:nvSpPr>
          <p:spPr>
            <a:xfrm>
              <a:off x="7340600" y="2024063"/>
              <a:ext cx="355600" cy="554037"/>
            </a:xfrm>
            <a:custGeom>
              <a:avLst/>
              <a:gdLst>
                <a:gd name="txL" fmla="*/ 0 w 224"/>
                <a:gd name="txT" fmla="*/ 0 h 699"/>
                <a:gd name="txR" fmla="*/ 224 w 224"/>
                <a:gd name="txB" fmla="*/ 699 h 699"/>
              </a:gdLst>
              <a:ahLst/>
              <a:cxnLst>
                <a:cxn ang="0">
                  <a:pos x="2147483647" y="1493946107"/>
                </a:cxn>
                <a:cxn ang="0">
                  <a:pos x="2147483647" y="995755086"/>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4" h="699">
                  <a:moveTo>
                    <a:pt x="33" y="3"/>
                  </a:moveTo>
                  <a:lnTo>
                    <a:pt x="33" y="3"/>
                  </a:lnTo>
                  <a:lnTo>
                    <a:pt x="33" y="4"/>
                  </a:lnTo>
                  <a:lnTo>
                    <a:pt x="32" y="4"/>
                  </a:lnTo>
                  <a:lnTo>
                    <a:pt x="30" y="4"/>
                  </a:lnTo>
                  <a:lnTo>
                    <a:pt x="30" y="3"/>
                  </a:lnTo>
                  <a:lnTo>
                    <a:pt x="29" y="3"/>
                  </a:lnTo>
                  <a:lnTo>
                    <a:pt x="30" y="2"/>
                  </a:lnTo>
                  <a:lnTo>
                    <a:pt x="30" y="0"/>
                  </a:lnTo>
                  <a:lnTo>
                    <a:pt x="32" y="0"/>
                  </a:lnTo>
                  <a:lnTo>
                    <a:pt x="33" y="0"/>
                  </a:lnTo>
                  <a:lnTo>
                    <a:pt x="33" y="2"/>
                  </a:lnTo>
                  <a:lnTo>
                    <a:pt x="33" y="3"/>
                  </a:lnTo>
                  <a:close/>
                  <a:moveTo>
                    <a:pt x="29" y="38"/>
                  </a:moveTo>
                  <a:lnTo>
                    <a:pt x="29" y="38"/>
                  </a:lnTo>
                  <a:lnTo>
                    <a:pt x="29" y="39"/>
                  </a:lnTo>
                  <a:lnTo>
                    <a:pt x="28" y="39"/>
                  </a:lnTo>
                  <a:lnTo>
                    <a:pt x="27" y="38"/>
                  </a:lnTo>
                  <a:lnTo>
                    <a:pt x="26" y="38"/>
                  </a:lnTo>
                  <a:lnTo>
                    <a:pt x="27" y="38"/>
                  </a:lnTo>
                  <a:lnTo>
                    <a:pt x="27" y="37"/>
                  </a:lnTo>
                  <a:lnTo>
                    <a:pt x="28" y="35"/>
                  </a:lnTo>
                  <a:lnTo>
                    <a:pt x="29" y="37"/>
                  </a:lnTo>
                  <a:lnTo>
                    <a:pt x="29" y="38"/>
                  </a:lnTo>
                  <a:close/>
                  <a:moveTo>
                    <a:pt x="26" y="73"/>
                  </a:moveTo>
                  <a:lnTo>
                    <a:pt x="26" y="73"/>
                  </a:lnTo>
                  <a:lnTo>
                    <a:pt x="26" y="74"/>
                  </a:lnTo>
                  <a:lnTo>
                    <a:pt x="25" y="74"/>
                  </a:lnTo>
                  <a:lnTo>
                    <a:pt x="24" y="74"/>
                  </a:lnTo>
                  <a:lnTo>
                    <a:pt x="24" y="73"/>
                  </a:lnTo>
                  <a:lnTo>
                    <a:pt x="24" y="71"/>
                  </a:lnTo>
                  <a:lnTo>
                    <a:pt x="25" y="71"/>
                  </a:lnTo>
                  <a:lnTo>
                    <a:pt x="26" y="71"/>
                  </a:lnTo>
                  <a:lnTo>
                    <a:pt x="26" y="73"/>
                  </a:lnTo>
                  <a:close/>
                  <a:moveTo>
                    <a:pt x="24" y="109"/>
                  </a:moveTo>
                  <a:lnTo>
                    <a:pt x="24" y="109"/>
                  </a:lnTo>
                  <a:lnTo>
                    <a:pt x="23" y="109"/>
                  </a:lnTo>
                  <a:lnTo>
                    <a:pt x="22" y="111"/>
                  </a:lnTo>
                  <a:lnTo>
                    <a:pt x="21" y="109"/>
                  </a:lnTo>
                  <a:lnTo>
                    <a:pt x="21" y="108"/>
                  </a:lnTo>
                  <a:lnTo>
                    <a:pt x="22" y="106"/>
                  </a:lnTo>
                  <a:lnTo>
                    <a:pt x="23" y="106"/>
                  </a:lnTo>
                  <a:lnTo>
                    <a:pt x="24" y="106"/>
                  </a:lnTo>
                  <a:lnTo>
                    <a:pt x="24" y="109"/>
                  </a:lnTo>
                  <a:close/>
                  <a:moveTo>
                    <a:pt x="21" y="144"/>
                  </a:moveTo>
                  <a:lnTo>
                    <a:pt x="21" y="144"/>
                  </a:lnTo>
                  <a:lnTo>
                    <a:pt x="21" y="146"/>
                  </a:lnTo>
                  <a:lnTo>
                    <a:pt x="20" y="146"/>
                  </a:lnTo>
                  <a:lnTo>
                    <a:pt x="19" y="144"/>
                  </a:lnTo>
                  <a:lnTo>
                    <a:pt x="19" y="143"/>
                  </a:lnTo>
                  <a:lnTo>
                    <a:pt x="19" y="141"/>
                  </a:lnTo>
                  <a:lnTo>
                    <a:pt x="20" y="141"/>
                  </a:lnTo>
                  <a:lnTo>
                    <a:pt x="21" y="143"/>
                  </a:lnTo>
                  <a:lnTo>
                    <a:pt x="21" y="144"/>
                  </a:lnTo>
                  <a:close/>
                  <a:moveTo>
                    <a:pt x="19" y="179"/>
                  </a:moveTo>
                  <a:lnTo>
                    <a:pt x="19" y="179"/>
                  </a:lnTo>
                  <a:lnTo>
                    <a:pt x="18" y="181"/>
                  </a:lnTo>
                  <a:lnTo>
                    <a:pt x="17" y="181"/>
                  </a:lnTo>
                  <a:lnTo>
                    <a:pt x="16" y="179"/>
                  </a:lnTo>
                  <a:lnTo>
                    <a:pt x="17" y="178"/>
                  </a:lnTo>
                  <a:lnTo>
                    <a:pt x="18" y="176"/>
                  </a:lnTo>
                  <a:lnTo>
                    <a:pt x="19" y="178"/>
                  </a:lnTo>
                  <a:lnTo>
                    <a:pt x="19" y="179"/>
                  </a:lnTo>
                  <a:close/>
                  <a:moveTo>
                    <a:pt x="17" y="214"/>
                  </a:moveTo>
                  <a:lnTo>
                    <a:pt x="17" y="214"/>
                  </a:lnTo>
                  <a:lnTo>
                    <a:pt x="16" y="216"/>
                  </a:lnTo>
                  <a:lnTo>
                    <a:pt x="15" y="216"/>
                  </a:lnTo>
                  <a:lnTo>
                    <a:pt x="14" y="214"/>
                  </a:lnTo>
                  <a:lnTo>
                    <a:pt x="14" y="213"/>
                  </a:lnTo>
                  <a:lnTo>
                    <a:pt x="15" y="213"/>
                  </a:lnTo>
                  <a:lnTo>
                    <a:pt x="16" y="213"/>
                  </a:lnTo>
                  <a:lnTo>
                    <a:pt x="17" y="213"/>
                  </a:lnTo>
                  <a:lnTo>
                    <a:pt x="17" y="214"/>
                  </a:lnTo>
                  <a:close/>
                  <a:moveTo>
                    <a:pt x="15" y="251"/>
                  </a:moveTo>
                  <a:lnTo>
                    <a:pt x="15" y="251"/>
                  </a:lnTo>
                  <a:lnTo>
                    <a:pt x="14" y="251"/>
                  </a:lnTo>
                  <a:lnTo>
                    <a:pt x="14" y="252"/>
                  </a:lnTo>
                  <a:lnTo>
                    <a:pt x="12" y="251"/>
                  </a:lnTo>
                  <a:lnTo>
                    <a:pt x="11" y="249"/>
                  </a:lnTo>
                  <a:lnTo>
                    <a:pt x="12" y="248"/>
                  </a:lnTo>
                  <a:lnTo>
                    <a:pt x="14" y="248"/>
                  </a:lnTo>
                  <a:lnTo>
                    <a:pt x="15" y="248"/>
                  </a:lnTo>
                  <a:lnTo>
                    <a:pt x="15" y="251"/>
                  </a:lnTo>
                  <a:close/>
                  <a:moveTo>
                    <a:pt x="12" y="286"/>
                  </a:moveTo>
                  <a:lnTo>
                    <a:pt x="12" y="286"/>
                  </a:lnTo>
                  <a:lnTo>
                    <a:pt x="12" y="287"/>
                  </a:lnTo>
                  <a:lnTo>
                    <a:pt x="11" y="287"/>
                  </a:lnTo>
                  <a:lnTo>
                    <a:pt x="10" y="287"/>
                  </a:lnTo>
                  <a:lnTo>
                    <a:pt x="10" y="286"/>
                  </a:lnTo>
                  <a:lnTo>
                    <a:pt x="10" y="284"/>
                  </a:lnTo>
                  <a:lnTo>
                    <a:pt x="11" y="283"/>
                  </a:lnTo>
                  <a:lnTo>
                    <a:pt x="12" y="283"/>
                  </a:lnTo>
                  <a:lnTo>
                    <a:pt x="12" y="284"/>
                  </a:lnTo>
                  <a:lnTo>
                    <a:pt x="12" y="286"/>
                  </a:lnTo>
                  <a:close/>
                  <a:moveTo>
                    <a:pt x="11" y="321"/>
                  </a:moveTo>
                  <a:lnTo>
                    <a:pt x="11" y="321"/>
                  </a:lnTo>
                  <a:lnTo>
                    <a:pt x="10" y="322"/>
                  </a:lnTo>
                  <a:lnTo>
                    <a:pt x="9" y="322"/>
                  </a:lnTo>
                  <a:lnTo>
                    <a:pt x="8" y="322"/>
                  </a:lnTo>
                  <a:lnTo>
                    <a:pt x="8" y="321"/>
                  </a:lnTo>
                  <a:lnTo>
                    <a:pt x="8" y="319"/>
                  </a:lnTo>
                  <a:lnTo>
                    <a:pt x="9" y="319"/>
                  </a:lnTo>
                  <a:lnTo>
                    <a:pt x="10" y="319"/>
                  </a:lnTo>
                  <a:lnTo>
                    <a:pt x="11" y="321"/>
                  </a:lnTo>
                  <a:close/>
                  <a:moveTo>
                    <a:pt x="9" y="357"/>
                  </a:moveTo>
                  <a:lnTo>
                    <a:pt x="9" y="357"/>
                  </a:lnTo>
                  <a:lnTo>
                    <a:pt x="8" y="357"/>
                  </a:lnTo>
                  <a:lnTo>
                    <a:pt x="8" y="358"/>
                  </a:lnTo>
                  <a:lnTo>
                    <a:pt x="7" y="357"/>
                  </a:lnTo>
                  <a:lnTo>
                    <a:pt x="6" y="356"/>
                  </a:lnTo>
                  <a:lnTo>
                    <a:pt x="7" y="354"/>
                  </a:lnTo>
                  <a:lnTo>
                    <a:pt x="8" y="354"/>
                  </a:lnTo>
                  <a:lnTo>
                    <a:pt x="9" y="354"/>
                  </a:lnTo>
                  <a:lnTo>
                    <a:pt x="9" y="357"/>
                  </a:lnTo>
                  <a:close/>
                  <a:moveTo>
                    <a:pt x="8" y="392"/>
                  </a:moveTo>
                  <a:lnTo>
                    <a:pt x="8" y="392"/>
                  </a:lnTo>
                  <a:lnTo>
                    <a:pt x="7" y="392"/>
                  </a:lnTo>
                  <a:lnTo>
                    <a:pt x="7" y="393"/>
                  </a:lnTo>
                  <a:lnTo>
                    <a:pt x="6" y="393"/>
                  </a:lnTo>
                  <a:lnTo>
                    <a:pt x="5" y="393"/>
                  </a:lnTo>
                  <a:lnTo>
                    <a:pt x="5" y="392"/>
                  </a:lnTo>
                  <a:lnTo>
                    <a:pt x="5" y="391"/>
                  </a:lnTo>
                  <a:lnTo>
                    <a:pt x="6" y="389"/>
                  </a:lnTo>
                  <a:lnTo>
                    <a:pt x="7" y="389"/>
                  </a:lnTo>
                  <a:lnTo>
                    <a:pt x="7" y="391"/>
                  </a:lnTo>
                  <a:lnTo>
                    <a:pt x="8" y="392"/>
                  </a:lnTo>
                  <a:close/>
                  <a:moveTo>
                    <a:pt x="6" y="427"/>
                  </a:moveTo>
                  <a:lnTo>
                    <a:pt x="6" y="427"/>
                  </a:lnTo>
                  <a:lnTo>
                    <a:pt x="6" y="428"/>
                  </a:lnTo>
                  <a:lnTo>
                    <a:pt x="5" y="428"/>
                  </a:lnTo>
                  <a:lnTo>
                    <a:pt x="4" y="428"/>
                  </a:lnTo>
                  <a:lnTo>
                    <a:pt x="4" y="427"/>
                  </a:lnTo>
                  <a:lnTo>
                    <a:pt x="4" y="425"/>
                  </a:lnTo>
                  <a:lnTo>
                    <a:pt x="5" y="425"/>
                  </a:lnTo>
                  <a:lnTo>
                    <a:pt x="6" y="425"/>
                  </a:lnTo>
                  <a:lnTo>
                    <a:pt x="6" y="427"/>
                  </a:lnTo>
                  <a:close/>
                  <a:moveTo>
                    <a:pt x="5" y="463"/>
                  </a:moveTo>
                  <a:lnTo>
                    <a:pt x="5" y="463"/>
                  </a:lnTo>
                  <a:lnTo>
                    <a:pt x="4" y="465"/>
                  </a:lnTo>
                  <a:lnTo>
                    <a:pt x="3" y="463"/>
                  </a:lnTo>
                  <a:lnTo>
                    <a:pt x="3" y="462"/>
                  </a:lnTo>
                  <a:lnTo>
                    <a:pt x="3" y="460"/>
                  </a:lnTo>
                  <a:lnTo>
                    <a:pt x="4" y="460"/>
                  </a:lnTo>
                  <a:lnTo>
                    <a:pt x="5" y="460"/>
                  </a:lnTo>
                  <a:lnTo>
                    <a:pt x="5" y="462"/>
                  </a:lnTo>
                  <a:lnTo>
                    <a:pt x="5" y="463"/>
                  </a:lnTo>
                  <a:close/>
                  <a:moveTo>
                    <a:pt x="4" y="498"/>
                  </a:moveTo>
                  <a:lnTo>
                    <a:pt x="4" y="498"/>
                  </a:lnTo>
                  <a:lnTo>
                    <a:pt x="4" y="500"/>
                  </a:lnTo>
                  <a:lnTo>
                    <a:pt x="3" y="500"/>
                  </a:lnTo>
                  <a:lnTo>
                    <a:pt x="2" y="500"/>
                  </a:lnTo>
                  <a:lnTo>
                    <a:pt x="2" y="498"/>
                  </a:lnTo>
                  <a:lnTo>
                    <a:pt x="2" y="497"/>
                  </a:lnTo>
                  <a:lnTo>
                    <a:pt x="3" y="495"/>
                  </a:lnTo>
                  <a:lnTo>
                    <a:pt x="4" y="497"/>
                  </a:lnTo>
                  <a:lnTo>
                    <a:pt x="4" y="498"/>
                  </a:lnTo>
                  <a:close/>
                  <a:moveTo>
                    <a:pt x="4" y="533"/>
                  </a:moveTo>
                  <a:lnTo>
                    <a:pt x="4" y="533"/>
                  </a:lnTo>
                  <a:lnTo>
                    <a:pt x="3" y="535"/>
                  </a:lnTo>
                  <a:lnTo>
                    <a:pt x="2" y="536"/>
                  </a:lnTo>
                  <a:lnTo>
                    <a:pt x="1" y="535"/>
                  </a:lnTo>
                  <a:lnTo>
                    <a:pt x="1" y="533"/>
                  </a:lnTo>
                  <a:lnTo>
                    <a:pt x="1" y="532"/>
                  </a:lnTo>
                  <a:lnTo>
                    <a:pt x="2" y="532"/>
                  </a:lnTo>
                  <a:lnTo>
                    <a:pt x="3" y="532"/>
                  </a:lnTo>
                  <a:lnTo>
                    <a:pt x="4" y="533"/>
                  </a:lnTo>
                  <a:close/>
                  <a:moveTo>
                    <a:pt x="3" y="570"/>
                  </a:moveTo>
                  <a:lnTo>
                    <a:pt x="3" y="570"/>
                  </a:lnTo>
                  <a:lnTo>
                    <a:pt x="2" y="571"/>
                  </a:lnTo>
                  <a:lnTo>
                    <a:pt x="1" y="571"/>
                  </a:lnTo>
                  <a:lnTo>
                    <a:pt x="0" y="570"/>
                  </a:lnTo>
                  <a:lnTo>
                    <a:pt x="0" y="568"/>
                  </a:lnTo>
                  <a:lnTo>
                    <a:pt x="1" y="567"/>
                  </a:lnTo>
                  <a:lnTo>
                    <a:pt x="2" y="567"/>
                  </a:lnTo>
                  <a:lnTo>
                    <a:pt x="2" y="568"/>
                  </a:lnTo>
                  <a:lnTo>
                    <a:pt x="3" y="570"/>
                  </a:lnTo>
                  <a:close/>
                  <a:moveTo>
                    <a:pt x="4" y="605"/>
                  </a:moveTo>
                  <a:lnTo>
                    <a:pt x="4" y="605"/>
                  </a:lnTo>
                  <a:lnTo>
                    <a:pt x="3" y="606"/>
                  </a:lnTo>
                  <a:lnTo>
                    <a:pt x="2" y="606"/>
                  </a:lnTo>
                  <a:lnTo>
                    <a:pt x="1" y="606"/>
                  </a:lnTo>
                  <a:lnTo>
                    <a:pt x="1" y="605"/>
                  </a:lnTo>
                  <a:lnTo>
                    <a:pt x="1" y="603"/>
                  </a:lnTo>
                  <a:lnTo>
                    <a:pt x="2" y="603"/>
                  </a:lnTo>
                  <a:lnTo>
                    <a:pt x="3" y="603"/>
                  </a:lnTo>
                  <a:lnTo>
                    <a:pt x="4" y="605"/>
                  </a:lnTo>
                  <a:close/>
                  <a:moveTo>
                    <a:pt x="7" y="640"/>
                  </a:moveTo>
                  <a:lnTo>
                    <a:pt x="7" y="640"/>
                  </a:lnTo>
                  <a:lnTo>
                    <a:pt x="6" y="641"/>
                  </a:lnTo>
                  <a:lnTo>
                    <a:pt x="5" y="641"/>
                  </a:lnTo>
                  <a:lnTo>
                    <a:pt x="4" y="641"/>
                  </a:lnTo>
                  <a:lnTo>
                    <a:pt x="4" y="640"/>
                  </a:lnTo>
                  <a:lnTo>
                    <a:pt x="4" y="638"/>
                  </a:lnTo>
                  <a:lnTo>
                    <a:pt x="5" y="638"/>
                  </a:lnTo>
                  <a:lnTo>
                    <a:pt x="6" y="638"/>
                  </a:lnTo>
                  <a:lnTo>
                    <a:pt x="7" y="640"/>
                  </a:lnTo>
                  <a:close/>
                  <a:moveTo>
                    <a:pt x="15" y="673"/>
                  </a:moveTo>
                  <a:lnTo>
                    <a:pt x="15" y="673"/>
                  </a:lnTo>
                  <a:lnTo>
                    <a:pt x="14" y="675"/>
                  </a:lnTo>
                  <a:lnTo>
                    <a:pt x="14" y="676"/>
                  </a:lnTo>
                  <a:lnTo>
                    <a:pt x="12" y="676"/>
                  </a:lnTo>
                  <a:lnTo>
                    <a:pt x="11" y="675"/>
                  </a:lnTo>
                  <a:lnTo>
                    <a:pt x="11" y="673"/>
                  </a:lnTo>
                  <a:lnTo>
                    <a:pt x="12" y="672"/>
                  </a:lnTo>
                  <a:lnTo>
                    <a:pt x="14" y="672"/>
                  </a:lnTo>
                  <a:lnTo>
                    <a:pt x="15" y="673"/>
                  </a:lnTo>
                  <a:close/>
                  <a:moveTo>
                    <a:pt x="30" y="696"/>
                  </a:moveTo>
                  <a:lnTo>
                    <a:pt x="30" y="696"/>
                  </a:lnTo>
                  <a:lnTo>
                    <a:pt x="32" y="696"/>
                  </a:lnTo>
                  <a:lnTo>
                    <a:pt x="32" y="699"/>
                  </a:lnTo>
                  <a:lnTo>
                    <a:pt x="30" y="699"/>
                  </a:lnTo>
                  <a:lnTo>
                    <a:pt x="29" y="699"/>
                  </a:lnTo>
                  <a:lnTo>
                    <a:pt x="29" y="698"/>
                  </a:lnTo>
                  <a:lnTo>
                    <a:pt x="29" y="696"/>
                  </a:lnTo>
                  <a:lnTo>
                    <a:pt x="30" y="696"/>
                  </a:lnTo>
                  <a:close/>
                  <a:moveTo>
                    <a:pt x="55" y="692"/>
                  </a:moveTo>
                  <a:lnTo>
                    <a:pt x="55" y="692"/>
                  </a:lnTo>
                  <a:lnTo>
                    <a:pt x="56" y="692"/>
                  </a:lnTo>
                  <a:lnTo>
                    <a:pt x="57" y="694"/>
                  </a:lnTo>
                  <a:lnTo>
                    <a:pt x="57" y="695"/>
                  </a:lnTo>
                  <a:lnTo>
                    <a:pt x="56" y="696"/>
                  </a:lnTo>
                  <a:lnTo>
                    <a:pt x="55" y="696"/>
                  </a:lnTo>
                  <a:lnTo>
                    <a:pt x="54" y="695"/>
                  </a:lnTo>
                  <a:lnTo>
                    <a:pt x="54" y="694"/>
                  </a:lnTo>
                  <a:lnTo>
                    <a:pt x="55" y="692"/>
                  </a:lnTo>
                  <a:close/>
                  <a:moveTo>
                    <a:pt x="76" y="675"/>
                  </a:moveTo>
                  <a:lnTo>
                    <a:pt x="76" y="675"/>
                  </a:lnTo>
                  <a:lnTo>
                    <a:pt x="77" y="673"/>
                  </a:lnTo>
                  <a:lnTo>
                    <a:pt x="78" y="675"/>
                  </a:lnTo>
                  <a:lnTo>
                    <a:pt x="78" y="676"/>
                  </a:lnTo>
                  <a:lnTo>
                    <a:pt x="78" y="677"/>
                  </a:lnTo>
                  <a:lnTo>
                    <a:pt x="77" y="677"/>
                  </a:lnTo>
                  <a:lnTo>
                    <a:pt x="76" y="677"/>
                  </a:lnTo>
                  <a:lnTo>
                    <a:pt x="76" y="676"/>
                  </a:lnTo>
                  <a:lnTo>
                    <a:pt x="76" y="675"/>
                  </a:lnTo>
                  <a:close/>
                  <a:moveTo>
                    <a:pt x="95" y="651"/>
                  </a:moveTo>
                  <a:lnTo>
                    <a:pt x="95" y="651"/>
                  </a:lnTo>
                  <a:lnTo>
                    <a:pt x="96" y="651"/>
                  </a:lnTo>
                  <a:lnTo>
                    <a:pt x="96" y="650"/>
                  </a:lnTo>
                  <a:lnTo>
                    <a:pt x="97" y="651"/>
                  </a:lnTo>
                  <a:lnTo>
                    <a:pt x="98" y="651"/>
                  </a:lnTo>
                  <a:lnTo>
                    <a:pt x="98" y="653"/>
                  </a:lnTo>
                  <a:lnTo>
                    <a:pt x="98" y="654"/>
                  </a:lnTo>
                  <a:lnTo>
                    <a:pt x="97" y="654"/>
                  </a:lnTo>
                  <a:lnTo>
                    <a:pt x="96" y="654"/>
                  </a:lnTo>
                  <a:lnTo>
                    <a:pt x="95" y="653"/>
                  </a:lnTo>
                  <a:lnTo>
                    <a:pt x="95" y="651"/>
                  </a:lnTo>
                  <a:close/>
                  <a:moveTo>
                    <a:pt x="113" y="627"/>
                  </a:moveTo>
                  <a:lnTo>
                    <a:pt x="113" y="627"/>
                  </a:lnTo>
                  <a:lnTo>
                    <a:pt x="114" y="625"/>
                  </a:lnTo>
                  <a:lnTo>
                    <a:pt x="115" y="625"/>
                  </a:lnTo>
                  <a:lnTo>
                    <a:pt x="116" y="627"/>
                  </a:lnTo>
                  <a:lnTo>
                    <a:pt x="116" y="628"/>
                  </a:lnTo>
                  <a:lnTo>
                    <a:pt x="115" y="629"/>
                  </a:lnTo>
                  <a:lnTo>
                    <a:pt x="114" y="629"/>
                  </a:lnTo>
                  <a:lnTo>
                    <a:pt x="114" y="628"/>
                  </a:lnTo>
                  <a:lnTo>
                    <a:pt x="113" y="627"/>
                  </a:lnTo>
                  <a:close/>
                  <a:moveTo>
                    <a:pt x="130" y="599"/>
                  </a:moveTo>
                  <a:lnTo>
                    <a:pt x="130" y="599"/>
                  </a:lnTo>
                  <a:lnTo>
                    <a:pt x="131" y="599"/>
                  </a:lnTo>
                  <a:lnTo>
                    <a:pt x="131" y="597"/>
                  </a:lnTo>
                  <a:lnTo>
                    <a:pt x="132" y="599"/>
                  </a:lnTo>
                  <a:lnTo>
                    <a:pt x="133" y="599"/>
                  </a:lnTo>
                  <a:lnTo>
                    <a:pt x="133" y="600"/>
                  </a:lnTo>
                  <a:lnTo>
                    <a:pt x="133" y="602"/>
                  </a:lnTo>
                  <a:lnTo>
                    <a:pt x="132" y="602"/>
                  </a:lnTo>
                  <a:lnTo>
                    <a:pt x="131" y="602"/>
                  </a:lnTo>
                  <a:lnTo>
                    <a:pt x="130" y="600"/>
                  </a:lnTo>
                  <a:lnTo>
                    <a:pt x="130" y="599"/>
                  </a:lnTo>
                  <a:close/>
                  <a:moveTo>
                    <a:pt x="147" y="571"/>
                  </a:moveTo>
                  <a:lnTo>
                    <a:pt x="147" y="571"/>
                  </a:lnTo>
                  <a:lnTo>
                    <a:pt x="148" y="571"/>
                  </a:lnTo>
                  <a:lnTo>
                    <a:pt x="149" y="571"/>
                  </a:lnTo>
                  <a:lnTo>
                    <a:pt x="149" y="573"/>
                  </a:lnTo>
                  <a:lnTo>
                    <a:pt x="149" y="574"/>
                  </a:lnTo>
                  <a:lnTo>
                    <a:pt x="148" y="574"/>
                  </a:lnTo>
                  <a:lnTo>
                    <a:pt x="147" y="574"/>
                  </a:lnTo>
                  <a:lnTo>
                    <a:pt x="146" y="573"/>
                  </a:lnTo>
                  <a:lnTo>
                    <a:pt x="147" y="571"/>
                  </a:lnTo>
                  <a:close/>
                  <a:moveTo>
                    <a:pt x="162" y="543"/>
                  </a:moveTo>
                  <a:lnTo>
                    <a:pt x="162" y="543"/>
                  </a:lnTo>
                  <a:lnTo>
                    <a:pt x="163" y="542"/>
                  </a:lnTo>
                  <a:lnTo>
                    <a:pt x="164" y="542"/>
                  </a:lnTo>
                  <a:lnTo>
                    <a:pt x="165" y="543"/>
                  </a:lnTo>
                  <a:lnTo>
                    <a:pt x="165" y="545"/>
                  </a:lnTo>
                  <a:lnTo>
                    <a:pt x="164" y="546"/>
                  </a:lnTo>
                  <a:lnTo>
                    <a:pt x="163" y="546"/>
                  </a:lnTo>
                  <a:lnTo>
                    <a:pt x="162" y="545"/>
                  </a:lnTo>
                  <a:lnTo>
                    <a:pt x="162" y="543"/>
                  </a:lnTo>
                  <a:close/>
                  <a:moveTo>
                    <a:pt x="178" y="514"/>
                  </a:moveTo>
                  <a:lnTo>
                    <a:pt x="178" y="514"/>
                  </a:lnTo>
                  <a:lnTo>
                    <a:pt x="179" y="513"/>
                  </a:lnTo>
                  <a:lnTo>
                    <a:pt x="180" y="514"/>
                  </a:lnTo>
                  <a:lnTo>
                    <a:pt x="180" y="516"/>
                  </a:lnTo>
                  <a:lnTo>
                    <a:pt x="180" y="517"/>
                  </a:lnTo>
                  <a:lnTo>
                    <a:pt x="179" y="517"/>
                  </a:lnTo>
                  <a:lnTo>
                    <a:pt x="178" y="517"/>
                  </a:lnTo>
                  <a:lnTo>
                    <a:pt x="178" y="516"/>
                  </a:lnTo>
                  <a:lnTo>
                    <a:pt x="178" y="514"/>
                  </a:lnTo>
                  <a:close/>
                  <a:moveTo>
                    <a:pt x="192" y="485"/>
                  </a:moveTo>
                  <a:lnTo>
                    <a:pt x="192" y="485"/>
                  </a:lnTo>
                  <a:lnTo>
                    <a:pt x="194" y="485"/>
                  </a:lnTo>
                  <a:lnTo>
                    <a:pt x="195" y="485"/>
                  </a:lnTo>
                  <a:lnTo>
                    <a:pt x="195" y="487"/>
                  </a:lnTo>
                  <a:lnTo>
                    <a:pt x="195" y="488"/>
                  </a:lnTo>
                  <a:lnTo>
                    <a:pt x="194" y="488"/>
                  </a:lnTo>
                  <a:lnTo>
                    <a:pt x="192" y="488"/>
                  </a:lnTo>
                  <a:lnTo>
                    <a:pt x="192" y="487"/>
                  </a:lnTo>
                  <a:lnTo>
                    <a:pt x="192" y="485"/>
                  </a:lnTo>
                  <a:close/>
                  <a:moveTo>
                    <a:pt x="207" y="456"/>
                  </a:moveTo>
                  <a:lnTo>
                    <a:pt x="207" y="456"/>
                  </a:lnTo>
                  <a:lnTo>
                    <a:pt x="207" y="455"/>
                  </a:lnTo>
                  <a:lnTo>
                    <a:pt x="209" y="456"/>
                  </a:lnTo>
                  <a:lnTo>
                    <a:pt x="209" y="459"/>
                  </a:lnTo>
                  <a:lnTo>
                    <a:pt x="208" y="459"/>
                  </a:lnTo>
                  <a:lnTo>
                    <a:pt x="207" y="459"/>
                  </a:lnTo>
                  <a:lnTo>
                    <a:pt x="206" y="458"/>
                  </a:lnTo>
                  <a:lnTo>
                    <a:pt x="207" y="456"/>
                  </a:lnTo>
                  <a:close/>
                  <a:moveTo>
                    <a:pt x="221" y="427"/>
                  </a:moveTo>
                  <a:lnTo>
                    <a:pt x="221" y="427"/>
                  </a:lnTo>
                  <a:lnTo>
                    <a:pt x="222" y="425"/>
                  </a:lnTo>
                  <a:lnTo>
                    <a:pt x="223" y="425"/>
                  </a:lnTo>
                  <a:lnTo>
                    <a:pt x="223" y="427"/>
                  </a:lnTo>
                  <a:lnTo>
                    <a:pt x="224" y="427"/>
                  </a:lnTo>
                  <a:lnTo>
                    <a:pt x="224" y="428"/>
                  </a:lnTo>
                  <a:lnTo>
                    <a:pt x="223" y="430"/>
                  </a:lnTo>
                  <a:lnTo>
                    <a:pt x="222" y="430"/>
                  </a:lnTo>
                  <a:lnTo>
                    <a:pt x="221" y="428"/>
                  </a:lnTo>
                  <a:lnTo>
                    <a:pt x="221" y="427"/>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481" name="Freeform 165"/>
            <p:cNvSpPr/>
            <p:nvPr/>
          </p:nvSpPr>
          <p:spPr>
            <a:xfrm>
              <a:off x="7337425" y="1927225"/>
              <a:ext cx="103188" cy="112712"/>
            </a:xfrm>
            <a:custGeom>
              <a:avLst/>
              <a:gdLst>
                <a:gd name="txL" fmla="*/ 0 w 65"/>
                <a:gd name="txT" fmla="*/ 0 h 141"/>
                <a:gd name="txR" fmla="*/ 65 w 65"/>
                <a:gd name="txB" fmla="*/ 141 h 141"/>
              </a:gdLst>
              <a:ahLst/>
              <a:cxnLst>
                <a:cxn ang="0">
                  <a:pos x="0" y="2147483647"/>
                </a:cxn>
                <a:cxn ang="0">
                  <a:pos x="2147483647" y="0"/>
                </a:cxn>
                <a:cxn ang="0">
                  <a:pos x="2147483647" y="2147483647"/>
                </a:cxn>
                <a:cxn ang="0">
                  <a:pos x="0" y="2147483647"/>
                </a:cxn>
              </a:cxnLst>
              <a:rect l="txL" t="txT" r="txR" b="txB"/>
              <a:pathLst>
                <a:path w="65" h="141">
                  <a:moveTo>
                    <a:pt x="0" y="128"/>
                  </a:moveTo>
                  <a:lnTo>
                    <a:pt x="46" y="0"/>
                  </a:lnTo>
                  <a:lnTo>
                    <a:pt x="65" y="141"/>
                  </a:lnTo>
                  <a:lnTo>
                    <a:pt x="0" y="128"/>
                  </a:lnTo>
                  <a:close/>
                </a:path>
              </a:pathLst>
            </a:custGeom>
            <a:solidFill>
              <a:srgbClr val="000000">
                <a:alpha val="100000"/>
              </a:srgbClr>
            </a:solidFill>
            <a:ln w="9525">
              <a:noFill/>
            </a:ln>
          </p:spPr>
          <p:txBody>
            <a:bodyPr/>
            <a:lstStyle/>
            <a:p>
              <a:endParaRPr lang="zh-CN" altLang="en-US"/>
            </a:p>
          </p:txBody>
        </p:sp>
        <p:sp>
          <p:nvSpPr>
            <p:cNvPr id="168482" name="Rectangle 167"/>
            <p:cNvSpPr/>
            <p:nvPr/>
          </p:nvSpPr>
          <p:spPr>
            <a:xfrm>
              <a:off x="6523038" y="3054350"/>
              <a:ext cx="2039340" cy="25510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400" b="0" dirty="0">
                  <a:solidFill>
                    <a:srgbClr val="0000FF"/>
                  </a:solidFill>
                </a:rPr>
                <a:t>中序线索二叉树</a:t>
              </a:r>
              <a:endParaRPr lang="en-US" altLang="zh-CN" sz="2400" b="0" dirty="0">
                <a:solidFill>
                  <a:srgbClr val="0000FF"/>
                </a:solidFill>
              </a:endParaRPr>
            </a:p>
          </p:txBody>
        </p:sp>
        <p:sp>
          <p:nvSpPr>
            <p:cNvPr id="168483" name="Rectangle 428"/>
            <p:cNvSpPr/>
            <p:nvPr/>
          </p:nvSpPr>
          <p:spPr>
            <a:xfrm>
              <a:off x="5972175" y="166688"/>
              <a:ext cx="671513" cy="3063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484" name="Rectangle 429"/>
            <p:cNvSpPr/>
            <p:nvPr/>
          </p:nvSpPr>
          <p:spPr>
            <a:xfrm>
              <a:off x="6080125" y="233363"/>
              <a:ext cx="271463"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root</a:t>
              </a:r>
            </a:p>
          </p:txBody>
        </p:sp>
        <p:sp>
          <p:nvSpPr>
            <p:cNvPr id="168485" name="Line 430"/>
            <p:cNvSpPr/>
            <p:nvPr/>
          </p:nvSpPr>
          <p:spPr>
            <a:xfrm>
              <a:off x="6240463" y="398463"/>
              <a:ext cx="1588" cy="104775"/>
            </a:xfrm>
            <a:prstGeom prst="line">
              <a:avLst/>
            </a:prstGeom>
            <a:ln w="4763" cap="flat" cmpd="sng">
              <a:solidFill>
                <a:srgbClr val="000000"/>
              </a:solidFill>
              <a:prstDash val="solid"/>
              <a:headEnd type="none" w="med" len="med"/>
              <a:tailEnd type="none" w="med" len="med"/>
            </a:ln>
          </p:spPr>
        </p:sp>
        <p:sp>
          <p:nvSpPr>
            <p:cNvPr id="168486" name="Freeform 431"/>
            <p:cNvSpPr/>
            <p:nvPr/>
          </p:nvSpPr>
          <p:spPr>
            <a:xfrm>
              <a:off x="6188075" y="493713"/>
              <a:ext cx="104775" cy="107950"/>
            </a:xfrm>
            <a:custGeom>
              <a:avLst/>
              <a:gdLst>
                <a:gd name="txL" fmla="*/ 0 w 66"/>
                <a:gd name="txT" fmla="*/ 0 h 137"/>
                <a:gd name="txR" fmla="*/ 66 w 66"/>
                <a:gd name="txB" fmla="*/ 137 h 137"/>
              </a:gdLst>
              <a:ahLst/>
              <a:cxnLst>
                <a:cxn ang="0">
                  <a:pos x="2147483647" y="0"/>
                </a:cxn>
                <a:cxn ang="0">
                  <a:pos x="2147483647" y="2147483647"/>
                </a:cxn>
                <a:cxn ang="0">
                  <a:pos x="0" y="0"/>
                </a:cxn>
                <a:cxn ang="0">
                  <a:pos x="2147483647" y="0"/>
                </a:cxn>
              </a:cxnLst>
              <a:rect l="txL" t="txT" r="txR" b="txB"/>
              <a:pathLst>
                <a:path w="66" h="137">
                  <a:moveTo>
                    <a:pt x="66" y="0"/>
                  </a:moveTo>
                  <a:lnTo>
                    <a:pt x="33" y="137"/>
                  </a:lnTo>
                  <a:lnTo>
                    <a:pt x="0" y="0"/>
                  </a:lnTo>
                  <a:lnTo>
                    <a:pt x="66" y="0"/>
                  </a:lnTo>
                  <a:close/>
                </a:path>
              </a:pathLst>
            </a:custGeom>
            <a:solidFill>
              <a:srgbClr val="000000">
                <a:alpha val="100000"/>
              </a:srgbClr>
            </a:solidFill>
            <a:ln w="9525">
              <a:noFill/>
            </a:ln>
          </p:spPr>
          <p:txBody>
            <a:bodyPr/>
            <a:lstStyle/>
            <a:p>
              <a:endParaRPr lang="zh-CN" altLang="en-US"/>
            </a:p>
          </p:txBody>
        </p:sp>
      </p:grpSp>
      <p:grpSp>
        <p:nvGrpSpPr>
          <p:cNvPr id="167939" name="组合 136"/>
          <p:cNvGrpSpPr/>
          <p:nvPr/>
        </p:nvGrpSpPr>
        <p:grpSpPr>
          <a:xfrm>
            <a:off x="385763" y="1179513"/>
            <a:ext cx="3106737" cy="3284537"/>
            <a:chOff x="1052513" y="1665288"/>
            <a:chExt cx="1843087" cy="1290637"/>
          </a:xfrm>
        </p:grpSpPr>
        <p:sp>
          <p:nvSpPr>
            <p:cNvPr id="168325" name="Freeform 7"/>
            <p:cNvSpPr/>
            <p:nvPr/>
          </p:nvSpPr>
          <p:spPr>
            <a:xfrm>
              <a:off x="1828800" y="1665288"/>
              <a:ext cx="269875" cy="185737"/>
            </a:xfrm>
            <a:custGeom>
              <a:avLst/>
              <a:gdLst>
                <a:gd name="txL" fmla="*/ 0 w 170"/>
                <a:gd name="txT" fmla="*/ 0 h 233"/>
                <a:gd name="txR" fmla="*/ 170 w 170"/>
                <a:gd name="txB" fmla="*/ 233 h 233"/>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026467197"/>
                </a:cxn>
                <a:cxn ang="0">
                  <a:pos x="2147483647" y="0"/>
                </a:cxn>
                <a:cxn ang="0">
                  <a:pos x="2147483647" y="0"/>
                </a:cxn>
                <a:cxn ang="0">
                  <a:pos x="2147483647" y="202646719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170" h="233">
                  <a:moveTo>
                    <a:pt x="0" y="116"/>
                  </a:moveTo>
                  <a:lnTo>
                    <a:pt x="0" y="105"/>
                  </a:lnTo>
                  <a:lnTo>
                    <a:pt x="3" y="93"/>
                  </a:lnTo>
                  <a:lnTo>
                    <a:pt x="5" y="82"/>
                  </a:lnTo>
                  <a:lnTo>
                    <a:pt x="7" y="71"/>
                  </a:lnTo>
                  <a:lnTo>
                    <a:pt x="11" y="61"/>
                  </a:lnTo>
                  <a:lnTo>
                    <a:pt x="15" y="51"/>
                  </a:lnTo>
                  <a:lnTo>
                    <a:pt x="20" y="42"/>
                  </a:lnTo>
                  <a:lnTo>
                    <a:pt x="25" y="33"/>
                  </a:lnTo>
                  <a:lnTo>
                    <a:pt x="31" y="26"/>
                  </a:lnTo>
                  <a:lnTo>
                    <a:pt x="38" y="19"/>
                  </a:lnTo>
                  <a:lnTo>
                    <a:pt x="45" y="13"/>
                  </a:lnTo>
                  <a:lnTo>
                    <a:pt x="52" y="9"/>
                  </a:lnTo>
                  <a:lnTo>
                    <a:pt x="60" y="4"/>
                  </a:lnTo>
                  <a:lnTo>
                    <a:pt x="68" y="1"/>
                  </a:lnTo>
                  <a:lnTo>
                    <a:pt x="77" y="0"/>
                  </a:lnTo>
                  <a:lnTo>
                    <a:pt x="85" y="0"/>
                  </a:lnTo>
                  <a:lnTo>
                    <a:pt x="94" y="0"/>
                  </a:lnTo>
                  <a:lnTo>
                    <a:pt x="102" y="1"/>
                  </a:lnTo>
                  <a:lnTo>
                    <a:pt x="111" y="4"/>
                  </a:lnTo>
                  <a:lnTo>
                    <a:pt x="118" y="9"/>
                  </a:lnTo>
                  <a:lnTo>
                    <a:pt x="125" y="13"/>
                  </a:lnTo>
                  <a:lnTo>
                    <a:pt x="133" y="19"/>
                  </a:lnTo>
                  <a:lnTo>
                    <a:pt x="139" y="26"/>
                  </a:lnTo>
                  <a:lnTo>
                    <a:pt x="146" y="33"/>
                  </a:lnTo>
                  <a:lnTo>
                    <a:pt x="151" y="42"/>
                  </a:lnTo>
                  <a:lnTo>
                    <a:pt x="155" y="51"/>
                  </a:lnTo>
                  <a:lnTo>
                    <a:pt x="159" y="61"/>
                  </a:lnTo>
                  <a:lnTo>
                    <a:pt x="164" y="71"/>
                  </a:lnTo>
                  <a:lnTo>
                    <a:pt x="166" y="82"/>
                  </a:lnTo>
                  <a:lnTo>
                    <a:pt x="168" y="93"/>
                  </a:lnTo>
                  <a:lnTo>
                    <a:pt x="170" y="105"/>
                  </a:lnTo>
                  <a:lnTo>
                    <a:pt x="170" y="116"/>
                  </a:lnTo>
                  <a:lnTo>
                    <a:pt x="170" y="128"/>
                  </a:lnTo>
                  <a:lnTo>
                    <a:pt x="168" y="140"/>
                  </a:lnTo>
                  <a:lnTo>
                    <a:pt x="166" y="151"/>
                  </a:lnTo>
                  <a:lnTo>
                    <a:pt x="164" y="162"/>
                  </a:lnTo>
                  <a:lnTo>
                    <a:pt x="159" y="172"/>
                  </a:lnTo>
                  <a:lnTo>
                    <a:pt x="155" y="182"/>
                  </a:lnTo>
                  <a:lnTo>
                    <a:pt x="151" y="191"/>
                  </a:lnTo>
                  <a:lnTo>
                    <a:pt x="146" y="198"/>
                  </a:lnTo>
                  <a:lnTo>
                    <a:pt x="139" y="207"/>
                  </a:lnTo>
                  <a:lnTo>
                    <a:pt x="133" y="213"/>
                  </a:lnTo>
                  <a:lnTo>
                    <a:pt x="125" y="218"/>
                  </a:lnTo>
                  <a:lnTo>
                    <a:pt x="118" y="223"/>
                  </a:lnTo>
                  <a:lnTo>
                    <a:pt x="111" y="227"/>
                  </a:lnTo>
                  <a:lnTo>
                    <a:pt x="102" y="230"/>
                  </a:lnTo>
                  <a:lnTo>
                    <a:pt x="94" y="232"/>
                  </a:lnTo>
                  <a:lnTo>
                    <a:pt x="85" y="233"/>
                  </a:lnTo>
                  <a:lnTo>
                    <a:pt x="77" y="232"/>
                  </a:lnTo>
                  <a:lnTo>
                    <a:pt x="68" y="230"/>
                  </a:lnTo>
                  <a:lnTo>
                    <a:pt x="60" y="227"/>
                  </a:lnTo>
                  <a:lnTo>
                    <a:pt x="52" y="223"/>
                  </a:lnTo>
                  <a:lnTo>
                    <a:pt x="45" y="218"/>
                  </a:lnTo>
                  <a:lnTo>
                    <a:pt x="38" y="213"/>
                  </a:lnTo>
                  <a:lnTo>
                    <a:pt x="31" y="207"/>
                  </a:lnTo>
                  <a:lnTo>
                    <a:pt x="25" y="198"/>
                  </a:lnTo>
                  <a:lnTo>
                    <a:pt x="20" y="191"/>
                  </a:lnTo>
                  <a:lnTo>
                    <a:pt x="15" y="182"/>
                  </a:lnTo>
                  <a:lnTo>
                    <a:pt x="11" y="172"/>
                  </a:lnTo>
                  <a:lnTo>
                    <a:pt x="7" y="162"/>
                  </a:lnTo>
                  <a:lnTo>
                    <a:pt x="5" y="151"/>
                  </a:lnTo>
                  <a:lnTo>
                    <a:pt x="3" y="140"/>
                  </a:lnTo>
                  <a:lnTo>
                    <a:pt x="0" y="128"/>
                  </a:lnTo>
                  <a:lnTo>
                    <a:pt x="0" y="116"/>
                  </a:lnTo>
                  <a:close/>
                </a:path>
              </a:pathLst>
            </a:custGeom>
            <a:solidFill>
              <a:srgbClr val="FFFFFF">
                <a:alpha val="100000"/>
              </a:srgbClr>
            </a:solidFill>
            <a:ln w="9525">
              <a:noFill/>
            </a:ln>
          </p:spPr>
          <p:txBody>
            <a:bodyPr/>
            <a:lstStyle/>
            <a:p>
              <a:endParaRPr lang="zh-CN" altLang="en-US"/>
            </a:p>
          </p:txBody>
        </p:sp>
        <p:sp>
          <p:nvSpPr>
            <p:cNvPr id="168326" name="Freeform 8"/>
            <p:cNvSpPr/>
            <p:nvPr/>
          </p:nvSpPr>
          <p:spPr>
            <a:xfrm>
              <a:off x="1828800" y="1665288"/>
              <a:ext cx="269875" cy="185737"/>
            </a:xfrm>
            <a:custGeom>
              <a:avLst/>
              <a:gdLst>
                <a:gd name="txL" fmla="*/ 0 w 170"/>
                <a:gd name="txT" fmla="*/ 0 h 233"/>
                <a:gd name="txR" fmla="*/ 170 w 170"/>
                <a:gd name="txB" fmla="*/ 233 h 233"/>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026467197"/>
                </a:cxn>
                <a:cxn ang="0">
                  <a:pos x="2147483647" y="0"/>
                </a:cxn>
                <a:cxn ang="0">
                  <a:pos x="2147483647" y="0"/>
                </a:cxn>
                <a:cxn ang="0">
                  <a:pos x="2147483647" y="202646719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170" h="233">
                  <a:moveTo>
                    <a:pt x="0" y="116"/>
                  </a:moveTo>
                  <a:lnTo>
                    <a:pt x="0" y="105"/>
                  </a:lnTo>
                  <a:lnTo>
                    <a:pt x="3" y="93"/>
                  </a:lnTo>
                  <a:lnTo>
                    <a:pt x="5" y="82"/>
                  </a:lnTo>
                  <a:lnTo>
                    <a:pt x="7" y="71"/>
                  </a:lnTo>
                  <a:lnTo>
                    <a:pt x="11" y="61"/>
                  </a:lnTo>
                  <a:lnTo>
                    <a:pt x="15" y="51"/>
                  </a:lnTo>
                  <a:lnTo>
                    <a:pt x="20" y="42"/>
                  </a:lnTo>
                  <a:lnTo>
                    <a:pt x="25" y="33"/>
                  </a:lnTo>
                  <a:lnTo>
                    <a:pt x="31" y="26"/>
                  </a:lnTo>
                  <a:lnTo>
                    <a:pt x="38" y="19"/>
                  </a:lnTo>
                  <a:lnTo>
                    <a:pt x="45" y="13"/>
                  </a:lnTo>
                  <a:lnTo>
                    <a:pt x="52" y="9"/>
                  </a:lnTo>
                  <a:lnTo>
                    <a:pt x="60" y="4"/>
                  </a:lnTo>
                  <a:lnTo>
                    <a:pt x="68" y="1"/>
                  </a:lnTo>
                  <a:lnTo>
                    <a:pt x="77" y="0"/>
                  </a:lnTo>
                  <a:lnTo>
                    <a:pt x="85" y="0"/>
                  </a:lnTo>
                  <a:lnTo>
                    <a:pt x="94" y="0"/>
                  </a:lnTo>
                  <a:lnTo>
                    <a:pt x="102" y="1"/>
                  </a:lnTo>
                  <a:lnTo>
                    <a:pt x="111" y="4"/>
                  </a:lnTo>
                  <a:lnTo>
                    <a:pt x="118" y="9"/>
                  </a:lnTo>
                  <a:lnTo>
                    <a:pt x="125" y="13"/>
                  </a:lnTo>
                  <a:lnTo>
                    <a:pt x="133" y="19"/>
                  </a:lnTo>
                  <a:lnTo>
                    <a:pt x="139" y="26"/>
                  </a:lnTo>
                  <a:lnTo>
                    <a:pt x="146" y="33"/>
                  </a:lnTo>
                  <a:lnTo>
                    <a:pt x="151" y="42"/>
                  </a:lnTo>
                  <a:lnTo>
                    <a:pt x="155" y="51"/>
                  </a:lnTo>
                  <a:lnTo>
                    <a:pt x="159" y="61"/>
                  </a:lnTo>
                  <a:lnTo>
                    <a:pt x="164" y="71"/>
                  </a:lnTo>
                  <a:lnTo>
                    <a:pt x="166" y="82"/>
                  </a:lnTo>
                  <a:lnTo>
                    <a:pt x="168" y="93"/>
                  </a:lnTo>
                  <a:lnTo>
                    <a:pt x="170" y="105"/>
                  </a:lnTo>
                  <a:lnTo>
                    <a:pt x="170" y="116"/>
                  </a:lnTo>
                  <a:lnTo>
                    <a:pt x="170" y="128"/>
                  </a:lnTo>
                  <a:lnTo>
                    <a:pt x="168" y="140"/>
                  </a:lnTo>
                  <a:lnTo>
                    <a:pt x="166" y="151"/>
                  </a:lnTo>
                  <a:lnTo>
                    <a:pt x="164" y="162"/>
                  </a:lnTo>
                  <a:lnTo>
                    <a:pt x="159" y="172"/>
                  </a:lnTo>
                  <a:lnTo>
                    <a:pt x="155" y="182"/>
                  </a:lnTo>
                  <a:lnTo>
                    <a:pt x="151" y="191"/>
                  </a:lnTo>
                  <a:lnTo>
                    <a:pt x="146" y="198"/>
                  </a:lnTo>
                  <a:lnTo>
                    <a:pt x="139" y="207"/>
                  </a:lnTo>
                  <a:lnTo>
                    <a:pt x="133" y="213"/>
                  </a:lnTo>
                  <a:lnTo>
                    <a:pt x="125" y="218"/>
                  </a:lnTo>
                  <a:lnTo>
                    <a:pt x="118" y="223"/>
                  </a:lnTo>
                  <a:lnTo>
                    <a:pt x="111" y="227"/>
                  </a:lnTo>
                  <a:lnTo>
                    <a:pt x="102" y="230"/>
                  </a:lnTo>
                  <a:lnTo>
                    <a:pt x="94" y="232"/>
                  </a:lnTo>
                  <a:lnTo>
                    <a:pt x="85" y="233"/>
                  </a:lnTo>
                  <a:lnTo>
                    <a:pt x="77" y="232"/>
                  </a:lnTo>
                  <a:lnTo>
                    <a:pt x="68" y="230"/>
                  </a:lnTo>
                  <a:lnTo>
                    <a:pt x="60" y="227"/>
                  </a:lnTo>
                  <a:lnTo>
                    <a:pt x="52" y="223"/>
                  </a:lnTo>
                  <a:lnTo>
                    <a:pt x="45" y="218"/>
                  </a:lnTo>
                  <a:lnTo>
                    <a:pt x="38" y="213"/>
                  </a:lnTo>
                  <a:lnTo>
                    <a:pt x="31" y="207"/>
                  </a:lnTo>
                  <a:lnTo>
                    <a:pt x="25" y="198"/>
                  </a:lnTo>
                  <a:lnTo>
                    <a:pt x="20" y="191"/>
                  </a:lnTo>
                  <a:lnTo>
                    <a:pt x="15" y="182"/>
                  </a:lnTo>
                  <a:lnTo>
                    <a:pt x="11" y="172"/>
                  </a:lnTo>
                  <a:lnTo>
                    <a:pt x="7" y="162"/>
                  </a:lnTo>
                  <a:lnTo>
                    <a:pt x="5" y="151"/>
                  </a:lnTo>
                  <a:lnTo>
                    <a:pt x="3" y="140"/>
                  </a:lnTo>
                  <a:lnTo>
                    <a:pt x="0" y="128"/>
                  </a:lnTo>
                  <a:lnTo>
                    <a:pt x="0" y="116"/>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327" name="Rectangle 9"/>
            <p:cNvSpPr/>
            <p:nvPr/>
          </p:nvSpPr>
          <p:spPr>
            <a:xfrm>
              <a:off x="1924050" y="1700213"/>
              <a:ext cx="109538"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A</a:t>
              </a:r>
            </a:p>
          </p:txBody>
        </p:sp>
        <p:sp>
          <p:nvSpPr>
            <p:cNvPr id="168328" name="Freeform 10"/>
            <p:cNvSpPr/>
            <p:nvPr/>
          </p:nvSpPr>
          <p:spPr>
            <a:xfrm>
              <a:off x="1052513" y="2371725"/>
              <a:ext cx="269875" cy="184150"/>
            </a:xfrm>
            <a:custGeom>
              <a:avLst/>
              <a:gdLst>
                <a:gd name="txL" fmla="*/ 0 w 170"/>
                <a:gd name="txT" fmla="*/ 0 h 233"/>
                <a:gd name="txR" fmla="*/ 170 w 170"/>
                <a:gd name="txB" fmla="*/ 233 h 233"/>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493467466"/>
                </a:cxn>
                <a:cxn ang="0">
                  <a:pos x="2147483647" y="493467466"/>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170" h="233">
                  <a:moveTo>
                    <a:pt x="0" y="116"/>
                  </a:moveTo>
                  <a:lnTo>
                    <a:pt x="0" y="104"/>
                  </a:lnTo>
                  <a:lnTo>
                    <a:pt x="2" y="93"/>
                  </a:lnTo>
                  <a:lnTo>
                    <a:pt x="3" y="81"/>
                  </a:lnTo>
                  <a:lnTo>
                    <a:pt x="7" y="71"/>
                  </a:lnTo>
                  <a:lnTo>
                    <a:pt x="11" y="61"/>
                  </a:lnTo>
                  <a:lnTo>
                    <a:pt x="15" y="52"/>
                  </a:lnTo>
                  <a:lnTo>
                    <a:pt x="19" y="42"/>
                  </a:lnTo>
                  <a:lnTo>
                    <a:pt x="25" y="35"/>
                  </a:lnTo>
                  <a:lnTo>
                    <a:pt x="31" y="27"/>
                  </a:lnTo>
                  <a:lnTo>
                    <a:pt x="37" y="20"/>
                  </a:lnTo>
                  <a:lnTo>
                    <a:pt x="45" y="14"/>
                  </a:lnTo>
                  <a:lnTo>
                    <a:pt x="52" y="10"/>
                  </a:lnTo>
                  <a:lnTo>
                    <a:pt x="60" y="5"/>
                  </a:lnTo>
                  <a:lnTo>
                    <a:pt x="68" y="2"/>
                  </a:lnTo>
                  <a:lnTo>
                    <a:pt x="76" y="1"/>
                  </a:lnTo>
                  <a:lnTo>
                    <a:pt x="85" y="0"/>
                  </a:lnTo>
                  <a:lnTo>
                    <a:pt x="93" y="1"/>
                  </a:lnTo>
                  <a:lnTo>
                    <a:pt x="102" y="2"/>
                  </a:lnTo>
                  <a:lnTo>
                    <a:pt x="110" y="5"/>
                  </a:lnTo>
                  <a:lnTo>
                    <a:pt x="118" y="10"/>
                  </a:lnTo>
                  <a:lnTo>
                    <a:pt x="125" y="14"/>
                  </a:lnTo>
                  <a:lnTo>
                    <a:pt x="133" y="20"/>
                  </a:lnTo>
                  <a:lnTo>
                    <a:pt x="139" y="27"/>
                  </a:lnTo>
                  <a:lnTo>
                    <a:pt x="144" y="35"/>
                  </a:lnTo>
                  <a:lnTo>
                    <a:pt x="151" y="42"/>
                  </a:lnTo>
                  <a:lnTo>
                    <a:pt x="155" y="52"/>
                  </a:lnTo>
                  <a:lnTo>
                    <a:pt x="159" y="61"/>
                  </a:lnTo>
                  <a:lnTo>
                    <a:pt x="163" y="71"/>
                  </a:lnTo>
                  <a:lnTo>
                    <a:pt x="165" y="81"/>
                  </a:lnTo>
                  <a:lnTo>
                    <a:pt x="168" y="93"/>
                  </a:lnTo>
                  <a:lnTo>
                    <a:pt x="169" y="104"/>
                  </a:lnTo>
                  <a:lnTo>
                    <a:pt x="170" y="116"/>
                  </a:lnTo>
                  <a:lnTo>
                    <a:pt x="169" y="128"/>
                  </a:lnTo>
                  <a:lnTo>
                    <a:pt x="168" y="139"/>
                  </a:lnTo>
                  <a:lnTo>
                    <a:pt x="165" y="151"/>
                  </a:lnTo>
                  <a:lnTo>
                    <a:pt x="163" y="161"/>
                  </a:lnTo>
                  <a:lnTo>
                    <a:pt x="159" y="171"/>
                  </a:lnTo>
                  <a:lnTo>
                    <a:pt x="155" y="182"/>
                  </a:lnTo>
                  <a:lnTo>
                    <a:pt x="151" y="190"/>
                  </a:lnTo>
                  <a:lnTo>
                    <a:pt x="144" y="199"/>
                  </a:lnTo>
                  <a:lnTo>
                    <a:pt x="139" y="206"/>
                  </a:lnTo>
                  <a:lnTo>
                    <a:pt x="133" y="214"/>
                  </a:lnTo>
                  <a:lnTo>
                    <a:pt x="125" y="220"/>
                  </a:lnTo>
                  <a:lnTo>
                    <a:pt x="118" y="224"/>
                  </a:lnTo>
                  <a:lnTo>
                    <a:pt x="110" y="228"/>
                  </a:lnTo>
                  <a:lnTo>
                    <a:pt x="102" y="231"/>
                  </a:lnTo>
                  <a:lnTo>
                    <a:pt x="93" y="233"/>
                  </a:lnTo>
                  <a:lnTo>
                    <a:pt x="85" y="233"/>
                  </a:lnTo>
                  <a:lnTo>
                    <a:pt x="76" y="233"/>
                  </a:lnTo>
                  <a:lnTo>
                    <a:pt x="68" y="231"/>
                  </a:lnTo>
                  <a:lnTo>
                    <a:pt x="60" y="228"/>
                  </a:lnTo>
                  <a:lnTo>
                    <a:pt x="52" y="224"/>
                  </a:lnTo>
                  <a:lnTo>
                    <a:pt x="45" y="220"/>
                  </a:lnTo>
                  <a:lnTo>
                    <a:pt x="37" y="214"/>
                  </a:lnTo>
                  <a:lnTo>
                    <a:pt x="31" y="206"/>
                  </a:lnTo>
                  <a:lnTo>
                    <a:pt x="25" y="199"/>
                  </a:lnTo>
                  <a:lnTo>
                    <a:pt x="19" y="190"/>
                  </a:lnTo>
                  <a:lnTo>
                    <a:pt x="15" y="182"/>
                  </a:lnTo>
                  <a:lnTo>
                    <a:pt x="11" y="171"/>
                  </a:lnTo>
                  <a:lnTo>
                    <a:pt x="7" y="161"/>
                  </a:lnTo>
                  <a:lnTo>
                    <a:pt x="3" y="151"/>
                  </a:lnTo>
                  <a:lnTo>
                    <a:pt x="2" y="139"/>
                  </a:lnTo>
                  <a:lnTo>
                    <a:pt x="0" y="128"/>
                  </a:lnTo>
                  <a:lnTo>
                    <a:pt x="0" y="116"/>
                  </a:lnTo>
                  <a:close/>
                </a:path>
              </a:pathLst>
            </a:custGeom>
            <a:solidFill>
              <a:srgbClr val="FFFFFF">
                <a:alpha val="100000"/>
              </a:srgbClr>
            </a:solidFill>
            <a:ln w="9525">
              <a:noFill/>
            </a:ln>
          </p:spPr>
          <p:txBody>
            <a:bodyPr/>
            <a:lstStyle/>
            <a:p>
              <a:endParaRPr lang="zh-CN" altLang="en-US"/>
            </a:p>
          </p:txBody>
        </p:sp>
        <p:sp>
          <p:nvSpPr>
            <p:cNvPr id="168329" name="Freeform 11"/>
            <p:cNvSpPr/>
            <p:nvPr/>
          </p:nvSpPr>
          <p:spPr>
            <a:xfrm>
              <a:off x="1052513" y="2371725"/>
              <a:ext cx="269875" cy="184150"/>
            </a:xfrm>
            <a:custGeom>
              <a:avLst/>
              <a:gdLst>
                <a:gd name="txL" fmla="*/ 0 w 170"/>
                <a:gd name="txT" fmla="*/ 0 h 233"/>
                <a:gd name="txR" fmla="*/ 170 w 170"/>
                <a:gd name="txB" fmla="*/ 233 h 233"/>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493467466"/>
                </a:cxn>
                <a:cxn ang="0">
                  <a:pos x="2147483647" y="493467466"/>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170" h="233">
                  <a:moveTo>
                    <a:pt x="0" y="116"/>
                  </a:moveTo>
                  <a:lnTo>
                    <a:pt x="0" y="104"/>
                  </a:lnTo>
                  <a:lnTo>
                    <a:pt x="2" y="93"/>
                  </a:lnTo>
                  <a:lnTo>
                    <a:pt x="3" y="81"/>
                  </a:lnTo>
                  <a:lnTo>
                    <a:pt x="7" y="71"/>
                  </a:lnTo>
                  <a:lnTo>
                    <a:pt x="11" y="61"/>
                  </a:lnTo>
                  <a:lnTo>
                    <a:pt x="15" y="52"/>
                  </a:lnTo>
                  <a:lnTo>
                    <a:pt x="19" y="42"/>
                  </a:lnTo>
                  <a:lnTo>
                    <a:pt x="25" y="35"/>
                  </a:lnTo>
                  <a:lnTo>
                    <a:pt x="31" y="27"/>
                  </a:lnTo>
                  <a:lnTo>
                    <a:pt x="37" y="20"/>
                  </a:lnTo>
                  <a:lnTo>
                    <a:pt x="45" y="14"/>
                  </a:lnTo>
                  <a:lnTo>
                    <a:pt x="52" y="10"/>
                  </a:lnTo>
                  <a:lnTo>
                    <a:pt x="60" y="5"/>
                  </a:lnTo>
                  <a:lnTo>
                    <a:pt x="68" y="2"/>
                  </a:lnTo>
                  <a:lnTo>
                    <a:pt x="76" y="1"/>
                  </a:lnTo>
                  <a:lnTo>
                    <a:pt x="85" y="0"/>
                  </a:lnTo>
                  <a:lnTo>
                    <a:pt x="93" y="1"/>
                  </a:lnTo>
                  <a:lnTo>
                    <a:pt x="102" y="2"/>
                  </a:lnTo>
                  <a:lnTo>
                    <a:pt x="110" y="5"/>
                  </a:lnTo>
                  <a:lnTo>
                    <a:pt x="118" y="10"/>
                  </a:lnTo>
                  <a:lnTo>
                    <a:pt x="125" y="14"/>
                  </a:lnTo>
                  <a:lnTo>
                    <a:pt x="133" y="20"/>
                  </a:lnTo>
                  <a:lnTo>
                    <a:pt x="139" y="27"/>
                  </a:lnTo>
                  <a:lnTo>
                    <a:pt x="144" y="35"/>
                  </a:lnTo>
                  <a:lnTo>
                    <a:pt x="151" y="42"/>
                  </a:lnTo>
                  <a:lnTo>
                    <a:pt x="155" y="52"/>
                  </a:lnTo>
                  <a:lnTo>
                    <a:pt x="159" y="61"/>
                  </a:lnTo>
                  <a:lnTo>
                    <a:pt x="163" y="71"/>
                  </a:lnTo>
                  <a:lnTo>
                    <a:pt x="165" y="81"/>
                  </a:lnTo>
                  <a:lnTo>
                    <a:pt x="168" y="93"/>
                  </a:lnTo>
                  <a:lnTo>
                    <a:pt x="169" y="104"/>
                  </a:lnTo>
                  <a:lnTo>
                    <a:pt x="170" y="116"/>
                  </a:lnTo>
                  <a:lnTo>
                    <a:pt x="169" y="128"/>
                  </a:lnTo>
                  <a:lnTo>
                    <a:pt x="168" y="139"/>
                  </a:lnTo>
                  <a:lnTo>
                    <a:pt x="165" y="151"/>
                  </a:lnTo>
                  <a:lnTo>
                    <a:pt x="163" y="161"/>
                  </a:lnTo>
                  <a:lnTo>
                    <a:pt x="159" y="171"/>
                  </a:lnTo>
                  <a:lnTo>
                    <a:pt x="155" y="182"/>
                  </a:lnTo>
                  <a:lnTo>
                    <a:pt x="151" y="190"/>
                  </a:lnTo>
                  <a:lnTo>
                    <a:pt x="144" y="199"/>
                  </a:lnTo>
                  <a:lnTo>
                    <a:pt x="139" y="206"/>
                  </a:lnTo>
                  <a:lnTo>
                    <a:pt x="133" y="214"/>
                  </a:lnTo>
                  <a:lnTo>
                    <a:pt x="125" y="220"/>
                  </a:lnTo>
                  <a:lnTo>
                    <a:pt x="118" y="224"/>
                  </a:lnTo>
                  <a:lnTo>
                    <a:pt x="110" y="228"/>
                  </a:lnTo>
                  <a:lnTo>
                    <a:pt x="102" y="231"/>
                  </a:lnTo>
                  <a:lnTo>
                    <a:pt x="93" y="233"/>
                  </a:lnTo>
                  <a:lnTo>
                    <a:pt x="85" y="233"/>
                  </a:lnTo>
                  <a:lnTo>
                    <a:pt x="76" y="233"/>
                  </a:lnTo>
                  <a:lnTo>
                    <a:pt x="68" y="231"/>
                  </a:lnTo>
                  <a:lnTo>
                    <a:pt x="60" y="228"/>
                  </a:lnTo>
                  <a:lnTo>
                    <a:pt x="52" y="224"/>
                  </a:lnTo>
                  <a:lnTo>
                    <a:pt x="45" y="220"/>
                  </a:lnTo>
                  <a:lnTo>
                    <a:pt x="37" y="214"/>
                  </a:lnTo>
                  <a:lnTo>
                    <a:pt x="31" y="206"/>
                  </a:lnTo>
                  <a:lnTo>
                    <a:pt x="25" y="199"/>
                  </a:lnTo>
                  <a:lnTo>
                    <a:pt x="19" y="190"/>
                  </a:lnTo>
                  <a:lnTo>
                    <a:pt x="15" y="182"/>
                  </a:lnTo>
                  <a:lnTo>
                    <a:pt x="11" y="171"/>
                  </a:lnTo>
                  <a:lnTo>
                    <a:pt x="7" y="161"/>
                  </a:lnTo>
                  <a:lnTo>
                    <a:pt x="3" y="151"/>
                  </a:lnTo>
                  <a:lnTo>
                    <a:pt x="2" y="139"/>
                  </a:lnTo>
                  <a:lnTo>
                    <a:pt x="0" y="128"/>
                  </a:lnTo>
                  <a:lnTo>
                    <a:pt x="0" y="116"/>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330" name="Rectangle 12"/>
            <p:cNvSpPr/>
            <p:nvPr/>
          </p:nvSpPr>
          <p:spPr>
            <a:xfrm>
              <a:off x="1149350" y="2406650"/>
              <a:ext cx="109538"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D</a:t>
              </a:r>
            </a:p>
          </p:txBody>
        </p:sp>
        <p:sp>
          <p:nvSpPr>
            <p:cNvPr id="168331" name="Freeform 13"/>
            <p:cNvSpPr/>
            <p:nvPr/>
          </p:nvSpPr>
          <p:spPr>
            <a:xfrm>
              <a:off x="1420813" y="2735263"/>
              <a:ext cx="269875" cy="193675"/>
            </a:xfrm>
            <a:custGeom>
              <a:avLst/>
              <a:gdLst>
                <a:gd name="txL" fmla="*/ 0 w 170"/>
                <a:gd name="txT" fmla="*/ 0 h 245"/>
                <a:gd name="txR" fmla="*/ 170 w 170"/>
                <a:gd name="txB" fmla="*/ 245 h 245"/>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170" h="245">
                  <a:moveTo>
                    <a:pt x="0" y="122"/>
                  </a:moveTo>
                  <a:lnTo>
                    <a:pt x="0" y="109"/>
                  </a:lnTo>
                  <a:lnTo>
                    <a:pt x="2" y="98"/>
                  </a:lnTo>
                  <a:lnTo>
                    <a:pt x="3" y="86"/>
                  </a:lnTo>
                  <a:lnTo>
                    <a:pt x="6" y="74"/>
                  </a:lnTo>
                  <a:lnTo>
                    <a:pt x="11" y="64"/>
                  </a:lnTo>
                  <a:lnTo>
                    <a:pt x="15" y="54"/>
                  </a:lnTo>
                  <a:lnTo>
                    <a:pt x="19" y="44"/>
                  </a:lnTo>
                  <a:lnTo>
                    <a:pt x="24" y="35"/>
                  </a:lnTo>
                  <a:lnTo>
                    <a:pt x="31" y="28"/>
                  </a:lnTo>
                  <a:lnTo>
                    <a:pt x="37" y="20"/>
                  </a:lnTo>
                  <a:lnTo>
                    <a:pt x="45" y="15"/>
                  </a:lnTo>
                  <a:lnTo>
                    <a:pt x="52" y="9"/>
                  </a:lnTo>
                  <a:lnTo>
                    <a:pt x="59" y="6"/>
                  </a:lnTo>
                  <a:lnTo>
                    <a:pt x="68" y="1"/>
                  </a:lnTo>
                  <a:lnTo>
                    <a:pt x="76" y="0"/>
                  </a:lnTo>
                  <a:lnTo>
                    <a:pt x="85" y="0"/>
                  </a:lnTo>
                  <a:lnTo>
                    <a:pt x="93" y="0"/>
                  </a:lnTo>
                  <a:lnTo>
                    <a:pt x="102" y="1"/>
                  </a:lnTo>
                  <a:lnTo>
                    <a:pt x="110" y="6"/>
                  </a:lnTo>
                  <a:lnTo>
                    <a:pt x="118" y="9"/>
                  </a:lnTo>
                  <a:lnTo>
                    <a:pt x="125" y="15"/>
                  </a:lnTo>
                  <a:lnTo>
                    <a:pt x="133" y="20"/>
                  </a:lnTo>
                  <a:lnTo>
                    <a:pt x="139" y="28"/>
                  </a:lnTo>
                  <a:lnTo>
                    <a:pt x="144" y="35"/>
                  </a:lnTo>
                  <a:lnTo>
                    <a:pt x="151" y="44"/>
                  </a:lnTo>
                  <a:lnTo>
                    <a:pt x="155" y="54"/>
                  </a:lnTo>
                  <a:lnTo>
                    <a:pt x="159" y="64"/>
                  </a:lnTo>
                  <a:lnTo>
                    <a:pt x="163" y="74"/>
                  </a:lnTo>
                  <a:lnTo>
                    <a:pt x="165" y="86"/>
                  </a:lnTo>
                  <a:lnTo>
                    <a:pt x="167" y="98"/>
                  </a:lnTo>
                  <a:lnTo>
                    <a:pt x="169" y="109"/>
                  </a:lnTo>
                  <a:lnTo>
                    <a:pt x="170" y="122"/>
                  </a:lnTo>
                  <a:lnTo>
                    <a:pt x="169" y="134"/>
                  </a:lnTo>
                  <a:lnTo>
                    <a:pt x="167" y="147"/>
                  </a:lnTo>
                  <a:lnTo>
                    <a:pt x="165" y="159"/>
                  </a:lnTo>
                  <a:lnTo>
                    <a:pt x="163" y="169"/>
                  </a:lnTo>
                  <a:lnTo>
                    <a:pt x="159" y="181"/>
                  </a:lnTo>
                  <a:lnTo>
                    <a:pt x="155" y="191"/>
                  </a:lnTo>
                  <a:lnTo>
                    <a:pt x="151" y="200"/>
                  </a:lnTo>
                  <a:lnTo>
                    <a:pt x="144" y="208"/>
                  </a:lnTo>
                  <a:lnTo>
                    <a:pt x="139" y="217"/>
                  </a:lnTo>
                  <a:lnTo>
                    <a:pt x="133" y="223"/>
                  </a:lnTo>
                  <a:lnTo>
                    <a:pt x="125" y="230"/>
                  </a:lnTo>
                  <a:lnTo>
                    <a:pt x="118" y="235"/>
                  </a:lnTo>
                  <a:lnTo>
                    <a:pt x="110" y="239"/>
                  </a:lnTo>
                  <a:lnTo>
                    <a:pt x="102" y="242"/>
                  </a:lnTo>
                  <a:lnTo>
                    <a:pt x="93" y="243"/>
                  </a:lnTo>
                  <a:lnTo>
                    <a:pt x="85" y="245"/>
                  </a:lnTo>
                  <a:lnTo>
                    <a:pt x="76" y="243"/>
                  </a:lnTo>
                  <a:lnTo>
                    <a:pt x="68" y="242"/>
                  </a:lnTo>
                  <a:lnTo>
                    <a:pt x="59" y="239"/>
                  </a:lnTo>
                  <a:lnTo>
                    <a:pt x="52" y="235"/>
                  </a:lnTo>
                  <a:lnTo>
                    <a:pt x="45" y="230"/>
                  </a:lnTo>
                  <a:lnTo>
                    <a:pt x="37" y="223"/>
                  </a:lnTo>
                  <a:lnTo>
                    <a:pt x="31" y="217"/>
                  </a:lnTo>
                  <a:lnTo>
                    <a:pt x="24" y="208"/>
                  </a:lnTo>
                  <a:lnTo>
                    <a:pt x="19" y="200"/>
                  </a:lnTo>
                  <a:lnTo>
                    <a:pt x="15" y="191"/>
                  </a:lnTo>
                  <a:lnTo>
                    <a:pt x="11" y="181"/>
                  </a:lnTo>
                  <a:lnTo>
                    <a:pt x="6" y="169"/>
                  </a:lnTo>
                  <a:lnTo>
                    <a:pt x="3" y="159"/>
                  </a:lnTo>
                  <a:lnTo>
                    <a:pt x="2" y="147"/>
                  </a:lnTo>
                  <a:lnTo>
                    <a:pt x="0" y="134"/>
                  </a:lnTo>
                  <a:lnTo>
                    <a:pt x="0" y="122"/>
                  </a:lnTo>
                  <a:close/>
                </a:path>
              </a:pathLst>
            </a:custGeom>
            <a:solidFill>
              <a:srgbClr val="FFFFFF">
                <a:alpha val="100000"/>
              </a:srgbClr>
            </a:solidFill>
            <a:ln w="9525">
              <a:noFill/>
            </a:ln>
          </p:spPr>
          <p:txBody>
            <a:bodyPr/>
            <a:lstStyle/>
            <a:p>
              <a:endParaRPr lang="zh-CN" altLang="en-US"/>
            </a:p>
          </p:txBody>
        </p:sp>
        <p:sp>
          <p:nvSpPr>
            <p:cNvPr id="168332" name="Freeform 14"/>
            <p:cNvSpPr/>
            <p:nvPr/>
          </p:nvSpPr>
          <p:spPr>
            <a:xfrm>
              <a:off x="1420813" y="2735263"/>
              <a:ext cx="269875" cy="193675"/>
            </a:xfrm>
            <a:custGeom>
              <a:avLst/>
              <a:gdLst>
                <a:gd name="txL" fmla="*/ 0 w 170"/>
                <a:gd name="txT" fmla="*/ 0 h 245"/>
                <a:gd name="txR" fmla="*/ 170 w 170"/>
                <a:gd name="txB" fmla="*/ 245 h 245"/>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170" h="245">
                  <a:moveTo>
                    <a:pt x="0" y="122"/>
                  </a:moveTo>
                  <a:lnTo>
                    <a:pt x="0" y="109"/>
                  </a:lnTo>
                  <a:lnTo>
                    <a:pt x="2" y="98"/>
                  </a:lnTo>
                  <a:lnTo>
                    <a:pt x="3" y="86"/>
                  </a:lnTo>
                  <a:lnTo>
                    <a:pt x="6" y="74"/>
                  </a:lnTo>
                  <a:lnTo>
                    <a:pt x="11" y="64"/>
                  </a:lnTo>
                  <a:lnTo>
                    <a:pt x="15" y="54"/>
                  </a:lnTo>
                  <a:lnTo>
                    <a:pt x="19" y="44"/>
                  </a:lnTo>
                  <a:lnTo>
                    <a:pt x="24" y="35"/>
                  </a:lnTo>
                  <a:lnTo>
                    <a:pt x="31" y="28"/>
                  </a:lnTo>
                  <a:lnTo>
                    <a:pt x="37" y="20"/>
                  </a:lnTo>
                  <a:lnTo>
                    <a:pt x="45" y="15"/>
                  </a:lnTo>
                  <a:lnTo>
                    <a:pt x="52" y="9"/>
                  </a:lnTo>
                  <a:lnTo>
                    <a:pt x="59" y="6"/>
                  </a:lnTo>
                  <a:lnTo>
                    <a:pt x="68" y="1"/>
                  </a:lnTo>
                  <a:lnTo>
                    <a:pt x="76" y="0"/>
                  </a:lnTo>
                  <a:lnTo>
                    <a:pt x="85" y="0"/>
                  </a:lnTo>
                  <a:lnTo>
                    <a:pt x="93" y="0"/>
                  </a:lnTo>
                  <a:lnTo>
                    <a:pt x="102" y="1"/>
                  </a:lnTo>
                  <a:lnTo>
                    <a:pt x="110" y="6"/>
                  </a:lnTo>
                  <a:lnTo>
                    <a:pt x="118" y="9"/>
                  </a:lnTo>
                  <a:lnTo>
                    <a:pt x="125" y="15"/>
                  </a:lnTo>
                  <a:lnTo>
                    <a:pt x="133" y="20"/>
                  </a:lnTo>
                  <a:lnTo>
                    <a:pt x="139" y="28"/>
                  </a:lnTo>
                  <a:lnTo>
                    <a:pt x="144" y="35"/>
                  </a:lnTo>
                  <a:lnTo>
                    <a:pt x="151" y="44"/>
                  </a:lnTo>
                  <a:lnTo>
                    <a:pt x="155" y="54"/>
                  </a:lnTo>
                  <a:lnTo>
                    <a:pt x="159" y="64"/>
                  </a:lnTo>
                  <a:lnTo>
                    <a:pt x="163" y="74"/>
                  </a:lnTo>
                  <a:lnTo>
                    <a:pt x="165" y="86"/>
                  </a:lnTo>
                  <a:lnTo>
                    <a:pt x="167" y="98"/>
                  </a:lnTo>
                  <a:lnTo>
                    <a:pt x="169" y="109"/>
                  </a:lnTo>
                  <a:lnTo>
                    <a:pt x="170" y="122"/>
                  </a:lnTo>
                  <a:lnTo>
                    <a:pt x="169" y="134"/>
                  </a:lnTo>
                  <a:lnTo>
                    <a:pt x="167" y="147"/>
                  </a:lnTo>
                  <a:lnTo>
                    <a:pt x="165" y="159"/>
                  </a:lnTo>
                  <a:lnTo>
                    <a:pt x="163" y="169"/>
                  </a:lnTo>
                  <a:lnTo>
                    <a:pt x="159" y="181"/>
                  </a:lnTo>
                  <a:lnTo>
                    <a:pt x="155" y="191"/>
                  </a:lnTo>
                  <a:lnTo>
                    <a:pt x="151" y="200"/>
                  </a:lnTo>
                  <a:lnTo>
                    <a:pt x="144" y="208"/>
                  </a:lnTo>
                  <a:lnTo>
                    <a:pt x="139" y="217"/>
                  </a:lnTo>
                  <a:lnTo>
                    <a:pt x="133" y="223"/>
                  </a:lnTo>
                  <a:lnTo>
                    <a:pt x="125" y="230"/>
                  </a:lnTo>
                  <a:lnTo>
                    <a:pt x="118" y="235"/>
                  </a:lnTo>
                  <a:lnTo>
                    <a:pt x="110" y="239"/>
                  </a:lnTo>
                  <a:lnTo>
                    <a:pt x="102" y="242"/>
                  </a:lnTo>
                  <a:lnTo>
                    <a:pt x="93" y="243"/>
                  </a:lnTo>
                  <a:lnTo>
                    <a:pt x="85" y="245"/>
                  </a:lnTo>
                  <a:lnTo>
                    <a:pt x="76" y="243"/>
                  </a:lnTo>
                  <a:lnTo>
                    <a:pt x="68" y="242"/>
                  </a:lnTo>
                  <a:lnTo>
                    <a:pt x="59" y="239"/>
                  </a:lnTo>
                  <a:lnTo>
                    <a:pt x="52" y="235"/>
                  </a:lnTo>
                  <a:lnTo>
                    <a:pt x="45" y="230"/>
                  </a:lnTo>
                  <a:lnTo>
                    <a:pt x="37" y="223"/>
                  </a:lnTo>
                  <a:lnTo>
                    <a:pt x="31" y="217"/>
                  </a:lnTo>
                  <a:lnTo>
                    <a:pt x="24" y="208"/>
                  </a:lnTo>
                  <a:lnTo>
                    <a:pt x="19" y="200"/>
                  </a:lnTo>
                  <a:lnTo>
                    <a:pt x="15" y="191"/>
                  </a:lnTo>
                  <a:lnTo>
                    <a:pt x="11" y="181"/>
                  </a:lnTo>
                  <a:lnTo>
                    <a:pt x="6" y="169"/>
                  </a:lnTo>
                  <a:lnTo>
                    <a:pt x="3" y="159"/>
                  </a:lnTo>
                  <a:lnTo>
                    <a:pt x="2" y="147"/>
                  </a:lnTo>
                  <a:lnTo>
                    <a:pt x="0" y="134"/>
                  </a:lnTo>
                  <a:lnTo>
                    <a:pt x="0" y="122"/>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333" name="Rectangle 15"/>
            <p:cNvSpPr/>
            <p:nvPr/>
          </p:nvSpPr>
          <p:spPr>
            <a:xfrm>
              <a:off x="1516063" y="2773363"/>
              <a:ext cx="119063"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G</a:t>
              </a:r>
            </a:p>
          </p:txBody>
        </p:sp>
        <p:sp>
          <p:nvSpPr>
            <p:cNvPr id="168334" name="Freeform 16"/>
            <p:cNvSpPr/>
            <p:nvPr/>
          </p:nvSpPr>
          <p:spPr>
            <a:xfrm>
              <a:off x="1803400" y="2389188"/>
              <a:ext cx="268288" cy="195262"/>
            </a:xfrm>
            <a:custGeom>
              <a:avLst/>
              <a:gdLst>
                <a:gd name="txL" fmla="*/ 0 w 169"/>
                <a:gd name="txT" fmla="*/ 0 h 245"/>
                <a:gd name="txR" fmla="*/ 169 w 169"/>
                <a:gd name="txB" fmla="*/ 245 h 245"/>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024984097"/>
                </a:cxn>
                <a:cxn ang="0">
                  <a:pos x="2147483647" y="0"/>
                </a:cxn>
                <a:cxn ang="0">
                  <a:pos x="2147483647" y="0"/>
                </a:cxn>
                <a:cxn ang="0">
                  <a:pos x="2147483647" y="202498409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169" h="245">
                  <a:moveTo>
                    <a:pt x="0" y="122"/>
                  </a:moveTo>
                  <a:lnTo>
                    <a:pt x="0" y="109"/>
                  </a:lnTo>
                  <a:lnTo>
                    <a:pt x="2" y="97"/>
                  </a:lnTo>
                  <a:lnTo>
                    <a:pt x="4" y="86"/>
                  </a:lnTo>
                  <a:lnTo>
                    <a:pt x="6" y="74"/>
                  </a:lnTo>
                  <a:lnTo>
                    <a:pt x="10" y="64"/>
                  </a:lnTo>
                  <a:lnTo>
                    <a:pt x="14" y="54"/>
                  </a:lnTo>
                  <a:lnTo>
                    <a:pt x="19" y="44"/>
                  </a:lnTo>
                  <a:lnTo>
                    <a:pt x="24" y="35"/>
                  </a:lnTo>
                  <a:lnTo>
                    <a:pt x="30" y="28"/>
                  </a:lnTo>
                  <a:lnTo>
                    <a:pt x="37" y="20"/>
                  </a:lnTo>
                  <a:lnTo>
                    <a:pt x="44" y="14"/>
                  </a:lnTo>
                  <a:lnTo>
                    <a:pt x="51" y="9"/>
                  </a:lnTo>
                  <a:lnTo>
                    <a:pt x="59" y="4"/>
                  </a:lnTo>
                  <a:lnTo>
                    <a:pt x="67" y="1"/>
                  </a:lnTo>
                  <a:lnTo>
                    <a:pt x="76" y="0"/>
                  </a:lnTo>
                  <a:lnTo>
                    <a:pt x="84" y="0"/>
                  </a:lnTo>
                  <a:lnTo>
                    <a:pt x="93" y="0"/>
                  </a:lnTo>
                  <a:lnTo>
                    <a:pt x="101" y="1"/>
                  </a:lnTo>
                  <a:lnTo>
                    <a:pt x="110" y="4"/>
                  </a:lnTo>
                  <a:lnTo>
                    <a:pt x="117" y="9"/>
                  </a:lnTo>
                  <a:lnTo>
                    <a:pt x="124" y="14"/>
                  </a:lnTo>
                  <a:lnTo>
                    <a:pt x="132" y="20"/>
                  </a:lnTo>
                  <a:lnTo>
                    <a:pt x="138" y="28"/>
                  </a:lnTo>
                  <a:lnTo>
                    <a:pt x="145" y="35"/>
                  </a:lnTo>
                  <a:lnTo>
                    <a:pt x="150" y="44"/>
                  </a:lnTo>
                  <a:lnTo>
                    <a:pt x="154" y="54"/>
                  </a:lnTo>
                  <a:lnTo>
                    <a:pt x="158" y="64"/>
                  </a:lnTo>
                  <a:lnTo>
                    <a:pt x="163" y="74"/>
                  </a:lnTo>
                  <a:lnTo>
                    <a:pt x="165" y="86"/>
                  </a:lnTo>
                  <a:lnTo>
                    <a:pt x="167" y="97"/>
                  </a:lnTo>
                  <a:lnTo>
                    <a:pt x="169" y="109"/>
                  </a:lnTo>
                  <a:lnTo>
                    <a:pt x="169" y="122"/>
                  </a:lnTo>
                  <a:lnTo>
                    <a:pt x="169" y="134"/>
                  </a:lnTo>
                  <a:lnTo>
                    <a:pt x="167" y="147"/>
                  </a:lnTo>
                  <a:lnTo>
                    <a:pt x="165" y="159"/>
                  </a:lnTo>
                  <a:lnTo>
                    <a:pt x="163" y="169"/>
                  </a:lnTo>
                  <a:lnTo>
                    <a:pt x="158" y="181"/>
                  </a:lnTo>
                  <a:lnTo>
                    <a:pt x="154" y="191"/>
                  </a:lnTo>
                  <a:lnTo>
                    <a:pt x="150" y="199"/>
                  </a:lnTo>
                  <a:lnTo>
                    <a:pt x="145" y="208"/>
                  </a:lnTo>
                  <a:lnTo>
                    <a:pt x="138" y="215"/>
                  </a:lnTo>
                  <a:lnTo>
                    <a:pt x="132" y="223"/>
                  </a:lnTo>
                  <a:lnTo>
                    <a:pt x="124" y="230"/>
                  </a:lnTo>
                  <a:lnTo>
                    <a:pt x="117" y="234"/>
                  </a:lnTo>
                  <a:lnTo>
                    <a:pt x="110" y="239"/>
                  </a:lnTo>
                  <a:lnTo>
                    <a:pt x="101" y="242"/>
                  </a:lnTo>
                  <a:lnTo>
                    <a:pt x="93" y="243"/>
                  </a:lnTo>
                  <a:lnTo>
                    <a:pt x="84" y="245"/>
                  </a:lnTo>
                  <a:lnTo>
                    <a:pt x="76" y="243"/>
                  </a:lnTo>
                  <a:lnTo>
                    <a:pt x="67" y="242"/>
                  </a:lnTo>
                  <a:lnTo>
                    <a:pt x="59" y="239"/>
                  </a:lnTo>
                  <a:lnTo>
                    <a:pt x="51" y="234"/>
                  </a:lnTo>
                  <a:lnTo>
                    <a:pt x="44" y="230"/>
                  </a:lnTo>
                  <a:lnTo>
                    <a:pt x="37" y="223"/>
                  </a:lnTo>
                  <a:lnTo>
                    <a:pt x="30" y="215"/>
                  </a:lnTo>
                  <a:lnTo>
                    <a:pt x="24" y="208"/>
                  </a:lnTo>
                  <a:lnTo>
                    <a:pt x="19" y="199"/>
                  </a:lnTo>
                  <a:lnTo>
                    <a:pt x="14" y="191"/>
                  </a:lnTo>
                  <a:lnTo>
                    <a:pt x="10" y="181"/>
                  </a:lnTo>
                  <a:lnTo>
                    <a:pt x="6" y="169"/>
                  </a:lnTo>
                  <a:lnTo>
                    <a:pt x="4" y="159"/>
                  </a:lnTo>
                  <a:lnTo>
                    <a:pt x="2" y="147"/>
                  </a:lnTo>
                  <a:lnTo>
                    <a:pt x="0" y="134"/>
                  </a:lnTo>
                  <a:lnTo>
                    <a:pt x="0" y="122"/>
                  </a:lnTo>
                  <a:close/>
                </a:path>
              </a:pathLst>
            </a:custGeom>
            <a:solidFill>
              <a:srgbClr val="FFFFFF">
                <a:alpha val="100000"/>
              </a:srgbClr>
            </a:solidFill>
            <a:ln w="9525">
              <a:noFill/>
            </a:ln>
          </p:spPr>
          <p:txBody>
            <a:bodyPr/>
            <a:lstStyle/>
            <a:p>
              <a:endParaRPr lang="zh-CN" altLang="en-US"/>
            </a:p>
          </p:txBody>
        </p:sp>
        <p:sp>
          <p:nvSpPr>
            <p:cNvPr id="168335" name="Freeform 17"/>
            <p:cNvSpPr/>
            <p:nvPr/>
          </p:nvSpPr>
          <p:spPr>
            <a:xfrm>
              <a:off x="1803400" y="2389188"/>
              <a:ext cx="268288" cy="195262"/>
            </a:xfrm>
            <a:custGeom>
              <a:avLst/>
              <a:gdLst>
                <a:gd name="txL" fmla="*/ 0 w 169"/>
                <a:gd name="txT" fmla="*/ 0 h 245"/>
                <a:gd name="txR" fmla="*/ 169 w 169"/>
                <a:gd name="txB" fmla="*/ 245 h 245"/>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024984097"/>
                </a:cxn>
                <a:cxn ang="0">
                  <a:pos x="2147483647" y="0"/>
                </a:cxn>
                <a:cxn ang="0">
                  <a:pos x="2147483647" y="0"/>
                </a:cxn>
                <a:cxn ang="0">
                  <a:pos x="2147483647" y="202498409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169" h="245">
                  <a:moveTo>
                    <a:pt x="0" y="122"/>
                  </a:moveTo>
                  <a:lnTo>
                    <a:pt x="0" y="109"/>
                  </a:lnTo>
                  <a:lnTo>
                    <a:pt x="2" y="97"/>
                  </a:lnTo>
                  <a:lnTo>
                    <a:pt x="4" y="86"/>
                  </a:lnTo>
                  <a:lnTo>
                    <a:pt x="6" y="74"/>
                  </a:lnTo>
                  <a:lnTo>
                    <a:pt x="10" y="64"/>
                  </a:lnTo>
                  <a:lnTo>
                    <a:pt x="14" y="54"/>
                  </a:lnTo>
                  <a:lnTo>
                    <a:pt x="19" y="44"/>
                  </a:lnTo>
                  <a:lnTo>
                    <a:pt x="24" y="35"/>
                  </a:lnTo>
                  <a:lnTo>
                    <a:pt x="30" y="28"/>
                  </a:lnTo>
                  <a:lnTo>
                    <a:pt x="37" y="20"/>
                  </a:lnTo>
                  <a:lnTo>
                    <a:pt x="44" y="14"/>
                  </a:lnTo>
                  <a:lnTo>
                    <a:pt x="51" y="9"/>
                  </a:lnTo>
                  <a:lnTo>
                    <a:pt x="59" y="4"/>
                  </a:lnTo>
                  <a:lnTo>
                    <a:pt x="67" y="1"/>
                  </a:lnTo>
                  <a:lnTo>
                    <a:pt x="76" y="0"/>
                  </a:lnTo>
                  <a:lnTo>
                    <a:pt x="84" y="0"/>
                  </a:lnTo>
                  <a:lnTo>
                    <a:pt x="93" y="0"/>
                  </a:lnTo>
                  <a:lnTo>
                    <a:pt x="101" y="1"/>
                  </a:lnTo>
                  <a:lnTo>
                    <a:pt x="110" y="4"/>
                  </a:lnTo>
                  <a:lnTo>
                    <a:pt x="117" y="9"/>
                  </a:lnTo>
                  <a:lnTo>
                    <a:pt x="124" y="14"/>
                  </a:lnTo>
                  <a:lnTo>
                    <a:pt x="132" y="20"/>
                  </a:lnTo>
                  <a:lnTo>
                    <a:pt x="138" y="28"/>
                  </a:lnTo>
                  <a:lnTo>
                    <a:pt x="145" y="35"/>
                  </a:lnTo>
                  <a:lnTo>
                    <a:pt x="150" y="44"/>
                  </a:lnTo>
                  <a:lnTo>
                    <a:pt x="154" y="54"/>
                  </a:lnTo>
                  <a:lnTo>
                    <a:pt x="158" y="64"/>
                  </a:lnTo>
                  <a:lnTo>
                    <a:pt x="163" y="74"/>
                  </a:lnTo>
                  <a:lnTo>
                    <a:pt x="165" y="86"/>
                  </a:lnTo>
                  <a:lnTo>
                    <a:pt x="167" y="97"/>
                  </a:lnTo>
                  <a:lnTo>
                    <a:pt x="169" y="109"/>
                  </a:lnTo>
                  <a:lnTo>
                    <a:pt x="169" y="122"/>
                  </a:lnTo>
                  <a:lnTo>
                    <a:pt x="169" y="134"/>
                  </a:lnTo>
                  <a:lnTo>
                    <a:pt x="167" y="147"/>
                  </a:lnTo>
                  <a:lnTo>
                    <a:pt x="165" y="159"/>
                  </a:lnTo>
                  <a:lnTo>
                    <a:pt x="163" y="169"/>
                  </a:lnTo>
                  <a:lnTo>
                    <a:pt x="158" y="181"/>
                  </a:lnTo>
                  <a:lnTo>
                    <a:pt x="154" y="191"/>
                  </a:lnTo>
                  <a:lnTo>
                    <a:pt x="150" y="199"/>
                  </a:lnTo>
                  <a:lnTo>
                    <a:pt x="145" y="208"/>
                  </a:lnTo>
                  <a:lnTo>
                    <a:pt x="138" y="215"/>
                  </a:lnTo>
                  <a:lnTo>
                    <a:pt x="132" y="223"/>
                  </a:lnTo>
                  <a:lnTo>
                    <a:pt x="124" y="230"/>
                  </a:lnTo>
                  <a:lnTo>
                    <a:pt x="117" y="234"/>
                  </a:lnTo>
                  <a:lnTo>
                    <a:pt x="110" y="239"/>
                  </a:lnTo>
                  <a:lnTo>
                    <a:pt x="101" y="242"/>
                  </a:lnTo>
                  <a:lnTo>
                    <a:pt x="93" y="243"/>
                  </a:lnTo>
                  <a:lnTo>
                    <a:pt x="84" y="245"/>
                  </a:lnTo>
                  <a:lnTo>
                    <a:pt x="76" y="243"/>
                  </a:lnTo>
                  <a:lnTo>
                    <a:pt x="67" y="242"/>
                  </a:lnTo>
                  <a:lnTo>
                    <a:pt x="59" y="239"/>
                  </a:lnTo>
                  <a:lnTo>
                    <a:pt x="51" y="234"/>
                  </a:lnTo>
                  <a:lnTo>
                    <a:pt x="44" y="230"/>
                  </a:lnTo>
                  <a:lnTo>
                    <a:pt x="37" y="223"/>
                  </a:lnTo>
                  <a:lnTo>
                    <a:pt x="30" y="215"/>
                  </a:lnTo>
                  <a:lnTo>
                    <a:pt x="24" y="208"/>
                  </a:lnTo>
                  <a:lnTo>
                    <a:pt x="19" y="199"/>
                  </a:lnTo>
                  <a:lnTo>
                    <a:pt x="14" y="191"/>
                  </a:lnTo>
                  <a:lnTo>
                    <a:pt x="10" y="181"/>
                  </a:lnTo>
                  <a:lnTo>
                    <a:pt x="6" y="169"/>
                  </a:lnTo>
                  <a:lnTo>
                    <a:pt x="4" y="159"/>
                  </a:lnTo>
                  <a:lnTo>
                    <a:pt x="2" y="147"/>
                  </a:lnTo>
                  <a:lnTo>
                    <a:pt x="0" y="134"/>
                  </a:lnTo>
                  <a:lnTo>
                    <a:pt x="0" y="122"/>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336" name="Rectangle 18"/>
            <p:cNvSpPr/>
            <p:nvPr/>
          </p:nvSpPr>
          <p:spPr>
            <a:xfrm>
              <a:off x="1898650" y="2428875"/>
              <a:ext cx="1016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E</a:t>
              </a:r>
            </a:p>
          </p:txBody>
        </p:sp>
        <p:sp>
          <p:nvSpPr>
            <p:cNvPr id="168337" name="Freeform 19"/>
            <p:cNvSpPr/>
            <p:nvPr/>
          </p:nvSpPr>
          <p:spPr>
            <a:xfrm>
              <a:off x="2206625" y="2032000"/>
              <a:ext cx="268288" cy="193675"/>
            </a:xfrm>
            <a:custGeom>
              <a:avLst/>
              <a:gdLst>
                <a:gd name="txL" fmla="*/ 0 w 169"/>
                <a:gd name="txT" fmla="*/ 0 h 245"/>
                <a:gd name="txR" fmla="*/ 169 w 169"/>
                <a:gd name="txB" fmla="*/ 245 h 245"/>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169" h="245">
                  <a:moveTo>
                    <a:pt x="0" y="123"/>
                  </a:moveTo>
                  <a:lnTo>
                    <a:pt x="0" y="110"/>
                  </a:lnTo>
                  <a:lnTo>
                    <a:pt x="2" y="98"/>
                  </a:lnTo>
                  <a:lnTo>
                    <a:pt x="4" y="86"/>
                  </a:lnTo>
                  <a:lnTo>
                    <a:pt x="6" y="75"/>
                  </a:lnTo>
                  <a:lnTo>
                    <a:pt x="10" y="64"/>
                  </a:lnTo>
                  <a:lnTo>
                    <a:pt x="14" y="54"/>
                  </a:lnTo>
                  <a:lnTo>
                    <a:pt x="19" y="44"/>
                  </a:lnTo>
                  <a:lnTo>
                    <a:pt x="24" y="35"/>
                  </a:lnTo>
                  <a:lnTo>
                    <a:pt x="30" y="28"/>
                  </a:lnTo>
                  <a:lnTo>
                    <a:pt x="37" y="21"/>
                  </a:lnTo>
                  <a:lnTo>
                    <a:pt x="44" y="15"/>
                  </a:lnTo>
                  <a:lnTo>
                    <a:pt x="52" y="9"/>
                  </a:lnTo>
                  <a:lnTo>
                    <a:pt x="59" y="6"/>
                  </a:lnTo>
                  <a:lnTo>
                    <a:pt x="67" y="2"/>
                  </a:lnTo>
                  <a:lnTo>
                    <a:pt x="76" y="0"/>
                  </a:lnTo>
                  <a:lnTo>
                    <a:pt x="84" y="0"/>
                  </a:lnTo>
                  <a:lnTo>
                    <a:pt x="93" y="0"/>
                  </a:lnTo>
                  <a:lnTo>
                    <a:pt x="101" y="2"/>
                  </a:lnTo>
                  <a:lnTo>
                    <a:pt x="110" y="6"/>
                  </a:lnTo>
                  <a:lnTo>
                    <a:pt x="117" y="9"/>
                  </a:lnTo>
                  <a:lnTo>
                    <a:pt x="125" y="15"/>
                  </a:lnTo>
                  <a:lnTo>
                    <a:pt x="132" y="21"/>
                  </a:lnTo>
                  <a:lnTo>
                    <a:pt x="138" y="28"/>
                  </a:lnTo>
                  <a:lnTo>
                    <a:pt x="145" y="35"/>
                  </a:lnTo>
                  <a:lnTo>
                    <a:pt x="150" y="44"/>
                  </a:lnTo>
                  <a:lnTo>
                    <a:pt x="154" y="54"/>
                  </a:lnTo>
                  <a:lnTo>
                    <a:pt x="159" y="64"/>
                  </a:lnTo>
                  <a:lnTo>
                    <a:pt x="163" y="75"/>
                  </a:lnTo>
                  <a:lnTo>
                    <a:pt x="165" y="86"/>
                  </a:lnTo>
                  <a:lnTo>
                    <a:pt x="167" y="98"/>
                  </a:lnTo>
                  <a:lnTo>
                    <a:pt x="169" y="110"/>
                  </a:lnTo>
                  <a:lnTo>
                    <a:pt x="169" y="123"/>
                  </a:lnTo>
                  <a:lnTo>
                    <a:pt x="169" y="134"/>
                  </a:lnTo>
                  <a:lnTo>
                    <a:pt x="167" y="147"/>
                  </a:lnTo>
                  <a:lnTo>
                    <a:pt x="165" y="159"/>
                  </a:lnTo>
                  <a:lnTo>
                    <a:pt x="163" y="169"/>
                  </a:lnTo>
                  <a:lnTo>
                    <a:pt x="159" y="181"/>
                  </a:lnTo>
                  <a:lnTo>
                    <a:pt x="154" y="191"/>
                  </a:lnTo>
                  <a:lnTo>
                    <a:pt x="150" y="200"/>
                  </a:lnTo>
                  <a:lnTo>
                    <a:pt x="145" y="209"/>
                  </a:lnTo>
                  <a:lnTo>
                    <a:pt x="138" y="217"/>
                  </a:lnTo>
                  <a:lnTo>
                    <a:pt x="132" y="223"/>
                  </a:lnTo>
                  <a:lnTo>
                    <a:pt x="125" y="230"/>
                  </a:lnTo>
                  <a:lnTo>
                    <a:pt x="117" y="235"/>
                  </a:lnTo>
                  <a:lnTo>
                    <a:pt x="110" y="239"/>
                  </a:lnTo>
                  <a:lnTo>
                    <a:pt x="101" y="242"/>
                  </a:lnTo>
                  <a:lnTo>
                    <a:pt x="93" y="244"/>
                  </a:lnTo>
                  <a:lnTo>
                    <a:pt x="84" y="245"/>
                  </a:lnTo>
                  <a:lnTo>
                    <a:pt x="76" y="244"/>
                  </a:lnTo>
                  <a:lnTo>
                    <a:pt x="67" y="242"/>
                  </a:lnTo>
                  <a:lnTo>
                    <a:pt x="59" y="239"/>
                  </a:lnTo>
                  <a:lnTo>
                    <a:pt x="52" y="235"/>
                  </a:lnTo>
                  <a:lnTo>
                    <a:pt x="44" y="230"/>
                  </a:lnTo>
                  <a:lnTo>
                    <a:pt x="37" y="223"/>
                  </a:lnTo>
                  <a:lnTo>
                    <a:pt x="30" y="217"/>
                  </a:lnTo>
                  <a:lnTo>
                    <a:pt x="24" y="209"/>
                  </a:lnTo>
                  <a:lnTo>
                    <a:pt x="19" y="200"/>
                  </a:lnTo>
                  <a:lnTo>
                    <a:pt x="14" y="191"/>
                  </a:lnTo>
                  <a:lnTo>
                    <a:pt x="10" y="181"/>
                  </a:lnTo>
                  <a:lnTo>
                    <a:pt x="6" y="169"/>
                  </a:lnTo>
                  <a:lnTo>
                    <a:pt x="4" y="159"/>
                  </a:lnTo>
                  <a:lnTo>
                    <a:pt x="2" y="147"/>
                  </a:lnTo>
                  <a:lnTo>
                    <a:pt x="0" y="134"/>
                  </a:lnTo>
                  <a:lnTo>
                    <a:pt x="0" y="123"/>
                  </a:lnTo>
                  <a:close/>
                </a:path>
              </a:pathLst>
            </a:custGeom>
            <a:solidFill>
              <a:srgbClr val="FFFFFF">
                <a:alpha val="100000"/>
              </a:srgbClr>
            </a:solidFill>
            <a:ln w="9525">
              <a:noFill/>
            </a:ln>
          </p:spPr>
          <p:txBody>
            <a:bodyPr/>
            <a:lstStyle/>
            <a:p>
              <a:endParaRPr lang="zh-CN" altLang="en-US"/>
            </a:p>
          </p:txBody>
        </p:sp>
        <p:sp>
          <p:nvSpPr>
            <p:cNvPr id="168338" name="Freeform 20"/>
            <p:cNvSpPr/>
            <p:nvPr/>
          </p:nvSpPr>
          <p:spPr>
            <a:xfrm>
              <a:off x="2206625" y="2032000"/>
              <a:ext cx="268288" cy="193675"/>
            </a:xfrm>
            <a:custGeom>
              <a:avLst/>
              <a:gdLst>
                <a:gd name="txL" fmla="*/ 0 w 169"/>
                <a:gd name="txT" fmla="*/ 0 h 245"/>
                <a:gd name="txR" fmla="*/ 169 w 169"/>
                <a:gd name="txB" fmla="*/ 245 h 245"/>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169" h="245">
                  <a:moveTo>
                    <a:pt x="0" y="123"/>
                  </a:moveTo>
                  <a:lnTo>
                    <a:pt x="0" y="110"/>
                  </a:lnTo>
                  <a:lnTo>
                    <a:pt x="2" y="98"/>
                  </a:lnTo>
                  <a:lnTo>
                    <a:pt x="4" y="86"/>
                  </a:lnTo>
                  <a:lnTo>
                    <a:pt x="6" y="75"/>
                  </a:lnTo>
                  <a:lnTo>
                    <a:pt x="10" y="64"/>
                  </a:lnTo>
                  <a:lnTo>
                    <a:pt x="14" y="54"/>
                  </a:lnTo>
                  <a:lnTo>
                    <a:pt x="19" y="44"/>
                  </a:lnTo>
                  <a:lnTo>
                    <a:pt x="24" y="35"/>
                  </a:lnTo>
                  <a:lnTo>
                    <a:pt x="30" y="28"/>
                  </a:lnTo>
                  <a:lnTo>
                    <a:pt x="37" y="21"/>
                  </a:lnTo>
                  <a:lnTo>
                    <a:pt x="44" y="15"/>
                  </a:lnTo>
                  <a:lnTo>
                    <a:pt x="52" y="9"/>
                  </a:lnTo>
                  <a:lnTo>
                    <a:pt x="59" y="6"/>
                  </a:lnTo>
                  <a:lnTo>
                    <a:pt x="67" y="2"/>
                  </a:lnTo>
                  <a:lnTo>
                    <a:pt x="76" y="0"/>
                  </a:lnTo>
                  <a:lnTo>
                    <a:pt x="84" y="0"/>
                  </a:lnTo>
                  <a:lnTo>
                    <a:pt x="93" y="0"/>
                  </a:lnTo>
                  <a:lnTo>
                    <a:pt x="101" y="2"/>
                  </a:lnTo>
                  <a:lnTo>
                    <a:pt x="110" y="6"/>
                  </a:lnTo>
                  <a:lnTo>
                    <a:pt x="117" y="9"/>
                  </a:lnTo>
                  <a:lnTo>
                    <a:pt x="125" y="15"/>
                  </a:lnTo>
                  <a:lnTo>
                    <a:pt x="132" y="21"/>
                  </a:lnTo>
                  <a:lnTo>
                    <a:pt x="138" y="28"/>
                  </a:lnTo>
                  <a:lnTo>
                    <a:pt x="145" y="35"/>
                  </a:lnTo>
                  <a:lnTo>
                    <a:pt x="150" y="44"/>
                  </a:lnTo>
                  <a:lnTo>
                    <a:pt x="154" y="54"/>
                  </a:lnTo>
                  <a:lnTo>
                    <a:pt x="159" y="64"/>
                  </a:lnTo>
                  <a:lnTo>
                    <a:pt x="163" y="75"/>
                  </a:lnTo>
                  <a:lnTo>
                    <a:pt x="165" y="86"/>
                  </a:lnTo>
                  <a:lnTo>
                    <a:pt x="167" y="98"/>
                  </a:lnTo>
                  <a:lnTo>
                    <a:pt x="169" y="110"/>
                  </a:lnTo>
                  <a:lnTo>
                    <a:pt x="169" y="123"/>
                  </a:lnTo>
                  <a:lnTo>
                    <a:pt x="169" y="134"/>
                  </a:lnTo>
                  <a:lnTo>
                    <a:pt x="167" y="147"/>
                  </a:lnTo>
                  <a:lnTo>
                    <a:pt x="165" y="159"/>
                  </a:lnTo>
                  <a:lnTo>
                    <a:pt x="163" y="169"/>
                  </a:lnTo>
                  <a:lnTo>
                    <a:pt x="159" y="181"/>
                  </a:lnTo>
                  <a:lnTo>
                    <a:pt x="154" y="191"/>
                  </a:lnTo>
                  <a:lnTo>
                    <a:pt x="150" y="200"/>
                  </a:lnTo>
                  <a:lnTo>
                    <a:pt x="145" y="209"/>
                  </a:lnTo>
                  <a:lnTo>
                    <a:pt x="138" y="217"/>
                  </a:lnTo>
                  <a:lnTo>
                    <a:pt x="132" y="223"/>
                  </a:lnTo>
                  <a:lnTo>
                    <a:pt x="125" y="230"/>
                  </a:lnTo>
                  <a:lnTo>
                    <a:pt x="117" y="235"/>
                  </a:lnTo>
                  <a:lnTo>
                    <a:pt x="110" y="239"/>
                  </a:lnTo>
                  <a:lnTo>
                    <a:pt x="101" y="242"/>
                  </a:lnTo>
                  <a:lnTo>
                    <a:pt x="93" y="244"/>
                  </a:lnTo>
                  <a:lnTo>
                    <a:pt x="84" y="245"/>
                  </a:lnTo>
                  <a:lnTo>
                    <a:pt x="76" y="244"/>
                  </a:lnTo>
                  <a:lnTo>
                    <a:pt x="67" y="242"/>
                  </a:lnTo>
                  <a:lnTo>
                    <a:pt x="59" y="239"/>
                  </a:lnTo>
                  <a:lnTo>
                    <a:pt x="52" y="235"/>
                  </a:lnTo>
                  <a:lnTo>
                    <a:pt x="44" y="230"/>
                  </a:lnTo>
                  <a:lnTo>
                    <a:pt x="37" y="223"/>
                  </a:lnTo>
                  <a:lnTo>
                    <a:pt x="30" y="217"/>
                  </a:lnTo>
                  <a:lnTo>
                    <a:pt x="24" y="209"/>
                  </a:lnTo>
                  <a:lnTo>
                    <a:pt x="19" y="200"/>
                  </a:lnTo>
                  <a:lnTo>
                    <a:pt x="14" y="191"/>
                  </a:lnTo>
                  <a:lnTo>
                    <a:pt x="10" y="181"/>
                  </a:lnTo>
                  <a:lnTo>
                    <a:pt x="6" y="169"/>
                  </a:lnTo>
                  <a:lnTo>
                    <a:pt x="4" y="159"/>
                  </a:lnTo>
                  <a:lnTo>
                    <a:pt x="2" y="147"/>
                  </a:lnTo>
                  <a:lnTo>
                    <a:pt x="0" y="134"/>
                  </a:lnTo>
                  <a:lnTo>
                    <a:pt x="0" y="123"/>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339" name="Rectangle 21"/>
            <p:cNvSpPr/>
            <p:nvPr/>
          </p:nvSpPr>
          <p:spPr>
            <a:xfrm>
              <a:off x="2301875" y="2070100"/>
              <a:ext cx="109538"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C</a:t>
              </a:r>
            </a:p>
          </p:txBody>
        </p:sp>
        <p:sp>
          <p:nvSpPr>
            <p:cNvPr id="168340" name="Line 22"/>
            <p:cNvSpPr/>
            <p:nvPr/>
          </p:nvSpPr>
          <p:spPr>
            <a:xfrm>
              <a:off x="2046288" y="1831975"/>
              <a:ext cx="214313" cy="217487"/>
            </a:xfrm>
            <a:prstGeom prst="line">
              <a:avLst/>
            </a:prstGeom>
            <a:ln w="4763" cap="flat" cmpd="sng">
              <a:solidFill>
                <a:srgbClr val="000000"/>
              </a:solidFill>
              <a:prstDash val="solid"/>
              <a:headEnd type="none" w="med" len="med"/>
              <a:tailEnd type="none" w="med" len="med"/>
            </a:ln>
          </p:spPr>
        </p:sp>
        <p:sp>
          <p:nvSpPr>
            <p:cNvPr id="168341" name="Line 23"/>
            <p:cNvSpPr/>
            <p:nvPr/>
          </p:nvSpPr>
          <p:spPr>
            <a:xfrm flipH="1">
              <a:off x="2033588" y="2209800"/>
              <a:ext cx="233363" cy="204787"/>
            </a:xfrm>
            <a:prstGeom prst="line">
              <a:avLst/>
            </a:prstGeom>
            <a:ln w="4763" cap="flat" cmpd="sng">
              <a:solidFill>
                <a:srgbClr val="000000"/>
              </a:solidFill>
              <a:prstDash val="solid"/>
              <a:headEnd type="none" w="med" len="med"/>
              <a:tailEnd type="none" w="med" len="med"/>
            </a:ln>
          </p:spPr>
        </p:sp>
        <p:sp>
          <p:nvSpPr>
            <p:cNvPr id="168342" name="Line 24"/>
            <p:cNvSpPr/>
            <p:nvPr/>
          </p:nvSpPr>
          <p:spPr>
            <a:xfrm flipH="1">
              <a:off x="1619250" y="2354263"/>
              <a:ext cx="7938" cy="3175"/>
            </a:xfrm>
            <a:prstGeom prst="line">
              <a:avLst/>
            </a:prstGeom>
            <a:ln w="4763" cap="flat" cmpd="sng">
              <a:solidFill>
                <a:srgbClr val="000000"/>
              </a:solidFill>
              <a:prstDash val="solid"/>
              <a:headEnd type="none" w="med" len="med"/>
              <a:tailEnd type="none" w="med" len="med"/>
            </a:ln>
          </p:spPr>
        </p:sp>
        <p:sp>
          <p:nvSpPr>
            <p:cNvPr id="168343" name="Line 25"/>
            <p:cNvSpPr/>
            <p:nvPr/>
          </p:nvSpPr>
          <p:spPr>
            <a:xfrm flipH="1">
              <a:off x="1500188" y="2301875"/>
              <a:ext cx="9525" cy="6350"/>
            </a:xfrm>
            <a:prstGeom prst="line">
              <a:avLst/>
            </a:prstGeom>
            <a:ln w="4763" cap="flat" cmpd="sng">
              <a:solidFill>
                <a:srgbClr val="000000"/>
              </a:solidFill>
              <a:prstDash val="solid"/>
              <a:headEnd type="none" w="med" len="med"/>
              <a:tailEnd type="none" w="med" len="med"/>
            </a:ln>
          </p:spPr>
        </p:sp>
        <p:sp>
          <p:nvSpPr>
            <p:cNvPr id="168344" name="Freeform 26"/>
            <p:cNvSpPr/>
            <p:nvPr/>
          </p:nvSpPr>
          <p:spPr>
            <a:xfrm>
              <a:off x="2625725" y="2397125"/>
              <a:ext cx="269875" cy="193675"/>
            </a:xfrm>
            <a:custGeom>
              <a:avLst/>
              <a:gdLst>
                <a:gd name="txL" fmla="*/ 0 w 170"/>
                <a:gd name="txT" fmla="*/ 0 h 244"/>
                <a:gd name="txR" fmla="*/ 170 w 170"/>
                <a:gd name="txB" fmla="*/ 244 h 244"/>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170" h="244">
                  <a:moveTo>
                    <a:pt x="0" y="122"/>
                  </a:moveTo>
                  <a:lnTo>
                    <a:pt x="0" y="109"/>
                  </a:lnTo>
                  <a:lnTo>
                    <a:pt x="1" y="97"/>
                  </a:lnTo>
                  <a:lnTo>
                    <a:pt x="4" y="86"/>
                  </a:lnTo>
                  <a:lnTo>
                    <a:pt x="7" y="74"/>
                  </a:lnTo>
                  <a:lnTo>
                    <a:pt x="10" y="64"/>
                  </a:lnTo>
                  <a:lnTo>
                    <a:pt x="14" y="54"/>
                  </a:lnTo>
                  <a:lnTo>
                    <a:pt x="19" y="43"/>
                  </a:lnTo>
                  <a:lnTo>
                    <a:pt x="25" y="35"/>
                  </a:lnTo>
                  <a:lnTo>
                    <a:pt x="31" y="27"/>
                  </a:lnTo>
                  <a:lnTo>
                    <a:pt x="37" y="20"/>
                  </a:lnTo>
                  <a:lnTo>
                    <a:pt x="44" y="14"/>
                  </a:lnTo>
                  <a:lnTo>
                    <a:pt x="51" y="8"/>
                  </a:lnTo>
                  <a:lnTo>
                    <a:pt x="60" y="5"/>
                  </a:lnTo>
                  <a:lnTo>
                    <a:pt x="68" y="1"/>
                  </a:lnTo>
                  <a:lnTo>
                    <a:pt x="76" y="0"/>
                  </a:lnTo>
                  <a:lnTo>
                    <a:pt x="85" y="0"/>
                  </a:lnTo>
                  <a:lnTo>
                    <a:pt x="94" y="0"/>
                  </a:lnTo>
                  <a:lnTo>
                    <a:pt x="102" y="1"/>
                  </a:lnTo>
                  <a:lnTo>
                    <a:pt x="109" y="5"/>
                  </a:lnTo>
                  <a:lnTo>
                    <a:pt x="118" y="8"/>
                  </a:lnTo>
                  <a:lnTo>
                    <a:pt x="125" y="14"/>
                  </a:lnTo>
                  <a:lnTo>
                    <a:pt x="132" y="20"/>
                  </a:lnTo>
                  <a:lnTo>
                    <a:pt x="139" y="27"/>
                  </a:lnTo>
                  <a:lnTo>
                    <a:pt x="144" y="35"/>
                  </a:lnTo>
                  <a:lnTo>
                    <a:pt x="150" y="43"/>
                  </a:lnTo>
                  <a:lnTo>
                    <a:pt x="155" y="54"/>
                  </a:lnTo>
                  <a:lnTo>
                    <a:pt x="159" y="64"/>
                  </a:lnTo>
                  <a:lnTo>
                    <a:pt x="162" y="74"/>
                  </a:lnTo>
                  <a:lnTo>
                    <a:pt x="166" y="86"/>
                  </a:lnTo>
                  <a:lnTo>
                    <a:pt x="168" y="97"/>
                  </a:lnTo>
                  <a:lnTo>
                    <a:pt x="169" y="109"/>
                  </a:lnTo>
                  <a:lnTo>
                    <a:pt x="170" y="122"/>
                  </a:lnTo>
                  <a:lnTo>
                    <a:pt x="169" y="134"/>
                  </a:lnTo>
                  <a:lnTo>
                    <a:pt x="168" y="147"/>
                  </a:lnTo>
                  <a:lnTo>
                    <a:pt x="166" y="158"/>
                  </a:lnTo>
                  <a:lnTo>
                    <a:pt x="162" y="169"/>
                  </a:lnTo>
                  <a:lnTo>
                    <a:pt x="159" y="180"/>
                  </a:lnTo>
                  <a:lnTo>
                    <a:pt x="155" y="190"/>
                  </a:lnTo>
                  <a:lnTo>
                    <a:pt x="150" y="199"/>
                  </a:lnTo>
                  <a:lnTo>
                    <a:pt x="144" y="208"/>
                  </a:lnTo>
                  <a:lnTo>
                    <a:pt x="139" y="217"/>
                  </a:lnTo>
                  <a:lnTo>
                    <a:pt x="132" y="223"/>
                  </a:lnTo>
                  <a:lnTo>
                    <a:pt x="125" y="230"/>
                  </a:lnTo>
                  <a:lnTo>
                    <a:pt x="118" y="234"/>
                  </a:lnTo>
                  <a:lnTo>
                    <a:pt x="109" y="239"/>
                  </a:lnTo>
                  <a:lnTo>
                    <a:pt x="102" y="241"/>
                  </a:lnTo>
                  <a:lnTo>
                    <a:pt x="94" y="243"/>
                  </a:lnTo>
                  <a:lnTo>
                    <a:pt x="85" y="244"/>
                  </a:lnTo>
                  <a:lnTo>
                    <a:pt x="76" y="243"/>
                  </a:lnTo>
                  <a:lnTo>
                    <a:pt x="68" y="241"/>
                  </a:lnTo>
                  <a:lnTo>
                    <a:pt x="60" y="239"/>
                  </a:lnTo>
                  <a:lnTo>
                    <a:pt x="51" y="234"/>
                  </a:lnTo>
                  <a:lnTo>
                    <a:pt x="44" y="230"/>
                  </a:lnTo>
                  <a:lnTo>
                    <a:pt x="37" y="223"/>
                  </a:lnTo>
                  <a:lnTo>
                    <a:pt x="31" y="217"/>
                  </a:lnTo>
                  <a:lnTo>
                    <a:pt x="25" y="208"/>
                  </a:lnTo>
                  <a:lnTo>
                    <a:pt x="19" y="199"/>
                  </a:lnTo>
                  <a:lnTo>
                    <a:pt x="14" y="190"/>
                  </a:lnTo>
                  <a:lnTo>
                    <a:pt x="10" y="180"/>
                  </a:lnTo>
                  <a:lnTo>
                    <a:pt x="7" y="169"/>
                  </a:lnTo>
                  <a:lnTo>
                    <a:pt x="4" y="158"/>
                  </a:lnTo>
                  <a:lnTo>
                    <a:pt x="1" y="147"/>
                  </a:lnTo>
                  <a:lnTo>
                    <a:pt x="0" y="134"/>
                  </a:lnTo>
                  <a:lnTo>
                    <a:pt x="0" y="122"/>
                  </a:lnTo>
                  <a:close/>
                </a:path>
              </a:pathLst>
            </a:custGeom>
            <a:solidFill>
              <a:srgbClr val="FFFFFF">
                <a:alpha val="100000"/>
              </a:srgbClr>
            </a:solidFill>
            <a:ln w="9525">
              <a:noFill/>
            </a:ln>
          </p:spPr>
          <p:txBody>
            <a:bodyPr/>
            <a:lstStyle/>
            <a:p>
              <a:endParaRPr lang="zh-CN" altLang="en-US"/>
            </a:p>
          </p:txBody>
        </p:sp>
        <p:sp>
          <p:nvSpPr>
            <p:cNvPr id="168345" name="Freeform 27"/>
            <p:cNvSpPr/>
            <p:nvPr/>
          </p:nvSpPr>
          <p:spPr>
            <a:xfrm>
              <a:off x="2625725" y="2397125"/>
              <a:ext cx="269875" cy="193675"/>
            </a:xfrm>
            <a:custGeom>
              <a:avLst/>
              <a:gdLst>
                <a:gd name="txL" fmla="*/ 0 w 170"/>
                <a:gd name="txT" fmla="*/ 0 h 244"/>
                <a:gd name="txR" fmla="*/ 170 w 170"/>
                <a:gd name="txB" fmla="*/ 244 h 244"/>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170" h="244">
                  <a:moveTo>
                    <a:pt x="0" y="122"/>
                  </a:moveTo>
                  <a:lnTo>
                    <a:pt x="0" y="109"/>
                  </a:lnTo>
                  <a:lnTo>
                    <a:pt x="1" y="97"/>
                  </a:lnTo>
                  <a:lnTo>
                    <a:pt x="4" y="86"/>
                  </a:lnTo>
                  <a:lnTo>
                    <a:pt x="7" y="74"/>
                  </a:lnTo>
                  <a:lnTo>
                    <a:pt x="10" y="64"/>
                  </a:lnTo>
                  <a:lnTo>
                    <a:pt x="14" y="54"/>
                  </a:lnTo>
                  <a:lnTo>
                    <a:pt x="19" y="43"/>
                  </a:lnTo>
                  <a:lnTo>
                    <a:pt x="25" y="35"/>
                  </a:lnTo>
                  <a:lnTo>
                    <a:pt x="31" y="27"/>
                  </a:lnTo>
                  <a:lnTo>
                    <a:pt x="37" y="20"/>
                  </a:lnTo>
                  <a:lnTo>
                    <a:pt x="44" y="14"/>
                  </a:lnTo>
                  <a:lnTo>
                    <a:pt x="51" y="8"/>
                  </a:lnTo>
                  <a:lnTo>
                    <a:pt x="60" y="5"/>
                  </a:lnTo>
                  <a:lnTo>
                    <a:pt x="68" y="1"/>
                  </a:lnTo>
                  <a:lnTo>
                    <a:pt x="76" y="0"/>
                  </a:lnTo>
                  <a:lnTo>
                    <a:pt x="85" y="0"/>
                  </a:lnTo>
                  <a:lnTo>
                    <a:pt x="94" y="0"/>
                  </a:lnTo>
                  <a:lnTo>
                    <a:pt x="102" y="1"/>
                  </a:lnTo>
                  <a:lnTo>
                    <a:pt x="109" y="5"/>
                  </a:lnTo>
                  <a:lnTo>
                    <a:pt x="118" y="8"/>
                  </a:lnTo>
                  <a:lnTo>
                    <a:pt x="125" y="14"/>
                  </a:lnTo>
                  <a:lnTo>
                    <a:pt x="132" y="20"/>
                  </a:lnTo>
                  <a:lnTo>
                    <a:pt x="139" y="27"/>
                  </a:lnTo>
                  <a:lnTo>
                    <a:pt x="144" y="35"/>
                  </a:lnTo>
                  <a:lnTo>
                    <a:pt x="150" y="43"/>
                  </a:lnTo>
                  <a:lnTo>
                    <a:pt x="155" y="54"/>
                  </a:lnTo>
                  <a:lnTo>
                    <a:pt x="159" y="64"/>
                  </a:lnTo>
                  <a:lnTo>
                    <a:pt x="162" y="74"/>
                  </a:lnTo>
                  <a:lnTo>
                    <a:pt x="166" y="86"/>
                  </a:lnTo>
                  <a:lnTo>
                    <a:pt x="168" y="97"/>
                  </a:lnTo>
                  <a:lnTo>
                    <a:pt x="169" y="109"/>
                  </a:lnTo>
                  <a:lnTo>
                    <a:pt x="170" y="122"/>
                  </a:lnTo>
                  <a:lnTo>
                    <a:pt x="169" y="134"/>
                  </a:lnTo>
                  <a:lnTo>
                    <a:pt x="168" y="147"/>
                  </a:lnTo>
                  <a:lnTo>
                    <a:pt x="166" y="158"/>
                  </a:lnTo>
                  <a:lnTo>
                    <a:pt x="162" y="169"/>
                  </a:lnTo>
                  <a:lnTo>
                    <a:pt x="159" y="180"/>
                  </a:lnTo>
                  <a:lnTo>
                    <a:pt x="155" y="190"/>
                  </a:lnTo>
                  <a:lnTo>
                    <a:pt x="150" y="199"/>
                  </a:lnTo>
                  <a:lnTo>
                    <a:pt x="144" y="208"/>
                  </a:lnTo>
                  <a:lnTo>
                    <a:pt x="139" y="217"/>
                  </a:lnTo>
                  <a:lnTo>
                    <a:pt x="132" y="223"/>
                  </a:lnTo>
                  <a:lnTo>
                    <a:pt x="125" y="230"/>
                  </a:lnTo>
                  <a:lnTo>
                    <a:pt x="118" y="234"/>
                  </a:lnTo>
                  <a:lnTo>
                    <a:pt x="109" y="239"/>
                  </a:lnTo>
                  <a:lnTo>
                    <a:pt x="102" y="241"/>
                  </a:lnTo>
                  <a:lnTo>
                    <a:pt x="94" y="243"/>
                  </a:lnTo>
                  <a:lnTo>
                    <a:pt x="85" y="244"/>
                  </a:lnTo>
                  <a:lnTo>
                    <a:pt x="76" y="243"/>
                  </a:lnTo>
                  <a:lnTo>
                    <a:pt x="68" y="241"/>
                  </a:lnTo>
                  <a:lnTo>
                    <a:pt x="60" y="239"/>
                  </a:lnTo>
                  <a:lnTo>
                    <a:pt x="51" y="234"/>
                  </a:lnTo>
                  <a:lnTo>
                    <a:pt x="44" y="230"/>
                  </a:lnTo>
                  <a:lnTo>
                    <a:pt x="37" y="223"/>
                  </a:lnTo>
                  <a:lnTo>
                    <a:pt x="31" y="217"/>
                  </a:lnTo>
                  <a:lnTo>
                    <a:pt x="25" y="208"/>
                  </a:lnTo>
                  <a:lnTo>
                    <a:pt x="19" y="199"/>
                  </a:lnTo>
                  <a:lnTo>
                    <a:pt x="14" y="190"/>
                  </a:lnTo>
                  <a:lnTo>
                    <a:pt x="10" y="180"/>
                  </a:lnTo>
                  <a:lnTo>
                    <a:pt x="7" y="169"/>
                  </a:lnTo>
                  <a:lnTo>
                    <a:pt x="4" y="158"/>
                  </a:lnTo>
                  <a:lnTo>
                    <a:pt x="1" y="147"/>
                  </a:lnTo>
                  <a:lnTo>
                    <a:pt x="0" y="134"/>
                  </a:lnTo>
                  <a:lnTo>
                    <a:pt x="0" y="122"/>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346" name="Rectangle 28"/>
            <p:cNvSpPr/>
            <p:nvPr/>
          </p:nvSpPr>
          <p:spPr>
            <a:xfrm>
              <a:off x="2722563" y="2436813"/>
              <a:ext cx="93663"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F</a:t>
              </a:r>
            </a:p>
          </p:txBody>
        </p:sp>
        <p:sp>
          <p:nvSpPr>
            <p:cNvPr id="168347" name="Line 29"/>
            <p:cNvSpPr/>
            <p:nvPr/>
          </p:nvSpPr>
          <p:spPr>
            <a:xfrm>
              <a:off x="2425700" y="2203450"/>
              <a:ext cx="244475" cy="219075"/>
            </a:xfrm>
            <a:prstGeom prst="line">
              <a:avLst/>
            </a:prstGeom>
            <a:ln w="4763" cap="flat" cmpd="sng">
              <a:solidFill>
                <a:srgbClr val="000000"/>
              </a:solidFill>
              <a:prstDash val="solid"/>
              <a:headEnd type="none" w="med" len="med"/>
              <a:tailEnd type="none" w="med" len="med"/>
            </a:ln>
          </p:spPr>
        </p:sp>
        <p:sp>
          <p:nvSpPr>
            <p:cNvPr id="168348" name="Freeform 32"/>
            <p:cNvSpPr/>
            <p:nvPr/>
          </p:nvSpPr>
          <p:spPr>
            <a:xfrm>
              <a:off x="1436688" y="2024063"/>
              <a:ext cx="268288" cy="185737"/>
            </a:xfrm>
            <a:custGeom>
              <a:avLst/>
              <a:gdLst>
                <a:gd name="txL" fmla="*/ 0 w 169"/>
                <a:gd name="txT" fmla="*/ 0 h 233"/>
                <a:gd name="txR" fmla="*/ 169 w 169"/>
                <a:gd name="txB" fmla="*/ 233 h 2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506457767"/>
                </a:cxn>
                <a:cxn ang="0">
                  <a:pos x="2147483647" y="50645776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169" h="233">
                  <a:moveTo>
                    <a:pt x="0" y="116"/>
                  </a:moveTo>
                  <a:lnTo>
                    <a:pt x="1" y="104"/>
                  </a:lnTo>
                  <a:lnTo>
                    <a:pt x="2" y="93"/>
                  </a:lnTo>
                  <a:lnTo>
                    <a:pt x="4" y="81"/>
                  </a:lnTo>
                  <a:lnTo>
                    <a:pt x="7" y="71"/>
                  </a:lnTo>
                  <a:lnTo>
                    <a:pt x="10" y="61"/>
                  </a:lnTo>
                  <a:lnTo>
                    <a:pt x="14" y="51"/>
                  </a:lnTo>
                  <a:lnTo>
                    <a:pt x="20" y="42"/>
                  </a:lnTo>
                  <a:lnTo>
                    <a:pt x="25" y="35"/>
                  </a:lnTo>
                  <a:lnTo>
                    <a:pt x="31" y="26"/>
                  </a:lnTo>
                  <a:lnTo>
                    <a:pt x="38" y="20"/>
                  </a:lnTo>
                  <a:lnTo>
                    <a:pt x="44" y="14"/>
                  </a:lnTo>
                  <a:lnTo>
                    <a:pt x="52" y="8"/>
                  </a:lnTo>
                  <a:lnTo>
                    <a:pt x="60" y="5"/>
                  </a:lnTo>
                  <a:lnTo>
                    <a:pt x="67" y="2"/>
                  </a:lnTo>
                  <a:lnTo>
                    <a:pt x="76" y="1"/>
                  </a:lnTo>
                  <a:lnTo>
                    <a:pt x="84" y="0"/>
                  </a:lnTo>
                  <a:lnTo>
                    <a:pt x="94" y="1"/>
                  </a:lnTo>
                  <a:lnTo>
                    <a:pt x="102" y="2"/>
                  </a:lnTo>
                  <a:lnTo>
                    <a:pt x="110" y="5"/>
                  </a:lnTo>
                  <a:lnTo>
                    <a:pt x="118" y="8"/>
                  </a:lnTo>
                  <a:lnTo>
                    <a:pt x="126" y="14"/>
                  </a:lnTo>
                  <a:lnTo>
                    <a:pt x="132" y="20"/>
                  </a:lnTo>
                  <a:lnTo>
                    <a:pt x="138" y="26"/>
                  </a:lnTo>
                  <a:lnTo>
                    <a:pt x="145" y="35"/>
                  </a:lnTo>
                  <a:lnTo>
                    <a:pt x="150" y="42"/>
                  </a:lnTo>
                  <a:lnTo>
                    <a:pt x="155" y="51"/>
                  </a:lnTo>
                  <a:lnTo>
                    <a:pt x="160" y="61"/>
                  </a:lnTo>
                  <a:lnTo>
                    <a:pt x="163" y="71"/>
                  </a:lnTo>
                  <a:lnTo>
                    <a:pt x="166" y="81"/>
                  </a:lnTo>
                  <a:lnTo>
                    <a:pt x="168" y="93"/>
                  </a:lnTo>
                  <a:lnTo>
                    <a:pt x="169" y="104"/>
                  </a:lnTo>
                  <a:lnTo>
                    <a:pt x="169" y="116"/>
                  </a:lnTo>
                  <a:lnTo>
                    <a:pt x="169" y="128"/>
                  </a:lnTo>
                  <a:lnTo>
                    <a:pt x="168" y="139"/>
                  </a:lnTo>
                  <a:lnTo>
                    <a:pt x="166" y="151"/>
                  </a:lnTo>
                  <a:lnTo>
                    <a:pt x="163" y="161"/>
                  </a:lnTo>
                  <a:lnTo>
                    <a:pt x="160" y="171"/>
                  </a:lnTo>
                  <a:lnTo>
                    <a:pt x="155" y="182"/>
                  </a:lnTo>
                  <a:lnTo>
                    <a:pt x="150" y="190"/>
                  </a:lnTo>
                  <a:lnTo>
                    <a:pt x="145" y="199"/>
                  </a:lnTo>
                  <a:lnTo>
                    <a:pt x="138" y="206"/>
                  </a:lnTo>
                  <a:lnTo>
                    <a:pt x="132" y="212"/>
                  </a:lnTo>
                  <a:lnTo>
                    <a:pt x="126" y="218"/>
                  </a:lnTo>
                  <a:lnTo>
                    <a:pt x="118" y="224"/>
                  </a:lnTo>
                  <a:lnTo>
                    <a:pt x="110" y="228"/>
                  </a:lnTo>
                  <a:lnTo>
                    <a:pt x="102" y="231"/>
                  </a:lnTo>
                  <a:lnTo>
                    <a:pt x="94" y="233"/>
                  </a:lnTo>
                  <a:lnTo>
                    <a:pt x="84" y="233"/>
                  </a:lnTo>
                  <a:lnTo>
                    <a:pt x="76" y="233"/>
                  </a:lnTo>
                  <a:lnTo>
                    <a:pt x="67" y="231"/>
                  </a:lnTo>
                  <a:lnTo>
                    <a:pt x="60" y="228"/>
                  </a:lnTo>
                  <a:lnTo>
                    <a:pt x="52" y="224"/>
                  </a:lnTo>
                  <a:lnTo>
                    <a:pt x="44" y="218"/>
                  </a:lnTo>
                  <a:lnTo>
                    <a:pt x="38" y="212"/>
                  </a:lnTo>
                  <a:lnTo>
                    <a:pt x="31" y="206"/>
                  </a:lnTo>
                  <a:lnTo>
                    <a:pt x="25" y="199"/>
                  </a:lnTo>
                  <a:lnTo>
                    <a:pt x="20" y="190"/>
                  </a:lnTo>
                  <a:lnTo>
                    <a:pt x="14" y="182"/>
                  </a:lnTo>
                  <a:lnTo>
                    <a:pt x="10" y="171"/>
                  </a:lnTo>
                  <a:lnTo>
                    <a:pt x="7" y="161"/>
                  </a:lnTo>
                  <a:lnTo>
                    <a:pt x="4" y="151"/>
                  </a:lnTo>
                  <a:lnTo>
                    <a:pt x="2" y="139"/>
                  </a:lnTo>
                  <a:lnTo>
                    <a:pt x="1" y="128"/>
                  </a:lnTo>
                  <a:lnTo>
                    <a:pt x="0" y="116"/>
                  </a:lnTo>
                  <a:close/>
                </a:path>
              </a:pathLst>
            </a:custGeom>
            <a:solidFill>
              <a:srgbClr val="FFFFFF">
                <a:alpha val="100000"/>
              </a:srgbClr>
            </a:solidFill>
            <a:ln w="9525">
              <a:noFill/>
            </a:ln>
          </p:spPr>
          <p:txBody>
            <a:bodyPr/>
            <a:lstStyle/>
            <a:p>
              <a:endParaRPr lang="zh-CN" altLang="en-US"/>
            </a:p>
          </p:txBody>
        </p:sp>
        <p:sp>
          <p:nvSpPr>
            <p:cNvPr id="168349" name="Freeform 33"/>
            <p:cNvSpPr/>
            <p:nvPr/>
          </p:nvSpPr>
          <p:spPr>
            <a:xfrm>
              <a:off x="1436688" y="2024063"/>
              <a:ext cx="268288" cy="185737"/>
            </a:xfrm>
            <a:custGeom>
              <a:avLst/>
              <a:gdLst>
                <a:gd name="txL" fmla="*/ 0 w 169"/>
                <a:gd name="txT" fmla="*/ 0 h 233"/>
                <a:gd name="txR" fmla="*/ 169 w 169"/>
                <a:gd name="txB" fmla="*/ 233 h 23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506457767"/>
                </a:cxn>
                <a:cxn ang="0">
                  <a:pos x="2147483647" y="50645776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169" h="233">
                  <a:moveTo>
                    <a:pt x="0" y="116"/>
                  </a:moveTo>
                  <a:lnTo>
                    <a:pt x="1" y="104"/>
                  </a:lnTo>
                  <a:lnTo>
                    <a:pt x="2" y="93"/>
                  </a:lnTo>
                  <a:lnTo>
                    <a:pt x="4" y="81"/>
                  </a:lnTo>
                  <a:lnTo>
                    <a:pt x="7" y="71"/>
                  </a:lnTo>
                  <a:lnTo>
                    <a:pt x="10" y="61"/>
                  </a:lnTo>
                  <a:lnTo>
                    <a:pt x="14" y="51"/>
                  </a:lnTo>
                  <a:lnTo>
                    <a:pt x="20" y="42"/>
                  </a:lnTo>
                  <a:lnTo>
                    <a:pt x="25" y="35"/>
                  </a:lnTo>
                  <a:lnTo>
                    <a:pt x="31" y="26"/>
                  </a:lnTo>
                  <a:lnTo>
                    <a:pt x="38" y="20"/>
                  </a:lnTo>
                  <a:lnTo>
                    <a:pt x="44" y="14"/>
                  </a:lnTo>
                  <a:lnTo>
                    <a:pt x="52" y="8"/>
                  </a:lnTo>
                  <a:lnTo>
                    <a:pt x="60" y="5"/>
                  </a:lnTo>
                  <a:lnTo>
                    <a:pt x="67" y="2"/>
                  </a:lnTo>
                  <a:lnTo>
                    <a:pt x="76" y="1"/>
                  </a:lnTo>
                  <a:lnTo>
                    <a:pt x="84" y="0"/>
                  </a:lnTo>
                  <a:lnTo>
                    <a:pt x="94" y="1"/>
                  </a:lnTo>
                  <a:lnTo>
                    <a:pt x="102" y="2"/>
                  </a:lnTo>
                  <a:lnTo>
                    <a:pt x="110" y="5"/>
                  </a:lnTo>
                  <a:lnTo>
                    <a:pt x="118" y="8"/>
                  </a:lnTo>
                  <a:lnTo>
                    <a:pt x="126" y="14"/>
                  </a:lnTo>
                  <a:lnTo>
                    <a:pt x="132" y="20"/>
                  </a:lnTo>
                  <a:lnTo>
                    <a:pt x="138" y="26"/>
                  </a:lnTo>
                  <a:lnTo>
                    <a:pt x="145" y="35"/>
                  </a:lnTo>
                  <a:lnTo>
                    <a:pt x="150" y="42"/>
                  </a:lnTo>
                  <a:lnTo>
                    <a:pt x="155" y="51"/>
                  </a:lnTo>
                  <a:lnTo>
                    <a:pt x="160" y="61"/>
                  </a:lnTo>
                  <a:lnTo>
                    <a:pt x="163" y="71"/>
                  </a:lnTo>
                  <a:lnTo>
                    <a:pt x="166" y="81"/>
                  </a:lnTo>
                  <a:lnTo>
                    <a:pt x="168" y="93"/>
                  </a:lnTo>
                  <a:lnTo>
                    <a:pt x="169" y="104"/>
                  </a:lnTo>
                  <a:lnTo>
                    <a:pt x="169" y="116"/>
                  </a:lnTo>
                  <a:lnTo>
                    <a:pt x="169" y="128"/>
                  </a:lnTo>
                  <a:lnTo>
                    <a:pt x="168" y="139"/>
                  </a:lnTo>
                  <a:lnTo>
                    <a:pt x="166" y="151"/>
                  </a:lnTo>
                  <a:lnTo>
                    <a:pt x="163" y="161"/>
                  </a:lnTo>
                  <a:lnTo>
                    <a:pt x="160" y="171"/>
                  </a:lnTo>
                  <a:lnTo>
                    <a:pt x="155" y="182"/>
                  </a:lnTo>
                  <a:lnTo>
                    <a:pt x="150" y="190"/>
                  </a:lnTo>
                  <a:lnTo>
                    <a:pt x="145" y="199"/>
                  </a:lnTo>
                  <a:lnTo>
                    <a:pt x="138" y="206"/>
                  </a:lnTo>
                  <a:lnTo>
                    <a:pt x="132" y="212"/>
                  </a:lnTo>
                  <a:lnTo>
                    <a:pt x="126" y="218"/>
                  </a:lnTo>
                  <a:lnTo>
                    <a:pt x="118" y="224"/>
                  </a:lnTo>
                  <a:lnTo>
                    <a:pt x="110" y="228"/>
                  </a:lnTo>
                  <a:lnTo>
                    <a:pt x="102" y="231"/>
                  </a:lnTo>
                  <a:lnTo>
                    <a:pt x="94" y="233"/>
                  </a:lnTo>
                  <a:lnTo>
                    <a:pt x="84" y="233"/>
                  </a:lnTo>
                  <a:lnTo>
                    <a:pt x="76" y="233"/>
                  </a:lnTo>
                  <a:lnTo>
                    <a:pt x="67" y="231"/>
                  </a:lnTo>
                  <a:lnTo>
                    <a:pt x="60" y="228"/>
                  </a:lnTo>
                  <a:lnTo>
                    <a:pt x="52" y="224"/>
                  </a:lnTo>
                  <a:lnTo>
                    <a:pt x="44" y="218"/>
                  </a:lnTo>
                  <a:lnTo>
                    <a:pt x="38" y="212"/>
                  </a:lnTo>
                  <a:lnTo>
                    <a:pt x="31" y="206"/>
                  </a:lnTo>
                  <a:lnTo>
                    <a:pt x="25" y="199"/>
                  </a:lnTo>
                  <a:lnTo>
                    <a:pt x="20" y="190"/>
                  </a:lnTo>
                  <a:lnTo>
                    <a:pt x="14" y="182"/>
                  </a:lnTo>
                  <a:lnTo>
                    <a:pt x="10" y="171"/>
                  </a:lnTo>
                  <a:lnTo>
                    <a:pt x="7" y="161"/>
                  </a:lnTo>
                  <a:lnTo>
                    <a:pt x="4" y="151"/>
                  </a:lnTo>
                  <a:lnTo>
                    <a:pt x="2" y="139"/>
                  </a:lnTo>
                  <a:lnTo>
                    <a:pt x="1" y="128"/>
                  </a:lnTo>
                  <a:lnTo>
                    <a:pt x="0" y="116"/>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350" name="Rectangle 34"/>
            <p:cNvSpPr/>
            <p:nvPr/>
          </p:nvSpPr>
          <p:spPr>
            <a:xfrm>
              <a:off x="1531938" y="2058988"/>
              <a:ext cx="1016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B</a:t>
              </a:r>
            </a:p>
          </p:txBody>
        </p:sp>
        <p:sp>
          <p:nvSpPr>
            <p:cNvPr id="168351" name="Line 35"/>
            <p:cNvSpPr/>
            <p:nvPr/>
          </p:nvSpPr>
          <p:spPr>
            <a:xfrm flipH="1">
              <a:off x="1646238" y="1824038"/>
              <a:ext cx="222250" cy="215900"/>
            </a:xfrm>
            <a:prstGeom prst="line">
              <a:avLst/>
            </a:prstGeom>
            <a:ln w="4763" cap="flat" cmpd="sng">
              <a:solidFill>
                <a:srgbClr val="000000"/>
              </a:solidFill>
              <a:prstDash val="solid"/>
              <a:headEnd type="none" w="med" len="med"/>
              <a:tailEnd type="none" w="med" len="med"/>
            </a:ln>
          </p:spPr>
        </p:sp>
        <p:sp>
          <p:nvSpPr>
            <p:cNvPr id="168352" name="Line 36"/>
            <p:cNvSpPr/>
            <p:nvPr/>
          </p:nvSpPr>
          <p:spPr>
            <a:xfrm flipH="1">
              <a:off x="1281113" y="2190750"/>
              <a:ext cx="209550" cy="207962"/>
            </a:xfrm>
            <a:prstGeom prst="line">
              <a:avLst/>
            </a:prstGeom>
            <a:ln w="4763" cap="flat" cmpd="sng">
              <a:solidFill>
                <a:srgbClr val="000000"/>
              </a:solidFill>
              <a:prstDash val="solid"/>
              <a:headEnd type="none" w="med" len="med"/>
              <a:tailEnd type="none" w="med" len="med"/>
            </a:ln>
          </p:spPr>
        </p:sp>
        <p:sp>
          <p:nvSpPr>
            <p:cNvPr id="168353" name="Line 37"/>
            <p:cNvSpPr/>
            <p:nvPr/>
          </p:nvSpPr>
          <p:spPr>
            <a:xfrm>
              <a:off x="1271588" y="2536825"/>
              <a:ext cx="206375" cy="214312"/>
            </a:xfrm>
            <a:prstGeom prst="line">
              <a:avLst/>
            </a:prstGeom>
            <a:ln w="4763" cap="flat" cmpd="sng">
              <a:solidFill>
                <a:srgbClr val="000000"/>
              </a:solidFill>
              <a:prstDash val="solid"/>
              <a:headEnd type="none" w="med" len="med"/>
              <a:tailEnd type="none" w="med" len="med"/>
            </a:ln>
          </p:spPr>
        </p:sp>
      </p:grpSp>
      <p:grpSp>
        <p:nvGrpSpPr>
          <p:cNvPr id="4" name="组合 301"/>
          <p:cNvGrpSpPr/>
          <p:nvPr/>
        </p:nvGrpSpPr>
        <p:grpSpPr>
          <a:xfrm>
            <a:off x="3357563" y="549275"/>
            <a:ext cx="5580062" cy="5040313"/>
            <a:chOff x="5148064" y="2780928"/>
            <a:chExt cx="3519488" cy="2943224"/>
          </a:xfrm>
        </p:grpSpPr>
        <p:sp>
          <p:nvSpPr>
            <p:cNvPr id="168191" name="Rectangle 31"/>
            <p:cNvSpPr/>
            <p:nvPr/>
          </p:nvSpPr>
          <p:spPr>
            <a:xfrm>
              <a:off x="7092280" y="5517232"/>
              <a:ext cx="1376483" cy="199286"/>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000" b="0" dirty="0">
                  <a:solidFill>
                    <a:srgbClr val="0000FF"/>
                  </a:solidFill>
                </a:rPr>
                <a:t>后序线索二叉树</a:t>
              </a:r>
              <a:endParaRPr lang="en-US" altLang="zh-CN" sz="2000" b="0" dirty="0">
                <a:solidFill>
                  <a:srgbClr val="0000FF"/>
                </a:solidFill>
              </a:endParaRPr>
            </a:p>
          </p:txBody>
        </p:sp>
        <p:grpSp>
          <p:nvGrpSpPr>
            <p:cNvPr id="168192" name="组合 440"/>
            <p:cNvGrpSpPr/>
            <p:nvPr/>
          </p:nvGrpSpPr>
          <p:grpSpPr>
            <a:xfrm>
              <a:off x="5148064" y="2780928"/>
              <a:ext cx="3519488" cy="2943224"/>
              <a:chOff x="5083175" y="3090863"/>
              <a:chExt cx="3519488" cy="2943224"/>
            </a:xfrm>
          </p:grpSpPr>
          <p:sp>
            <p:nvSpPr>
              <p:cNvPr id="168193" name="Rectangle 168"/>
              <p:cNvSpPr/>
              <p:nvPr/>
            </p:nvSpPr>
            <p:spPr>
              <a:xfrm>
                <a:off x="6688138" y="3522663"/>
                <a:ext cx="236538" cy="176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94" name="Rectangle 169"/>
              <p:cNvSpPr/>
              <p:nvPr/>
            </p:nvSpPr>
            <p:spPr>
              <a:xfrm>
                <a:off x="6688138" y="3522663"/>
                <a:ext cx="236538"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95" name="Rectangle 170"/>
              <p:cNvSpPr/>
              <p:nvPr/>
            </p:nvSpPr>
            <p:spPr>
              <a:xfrm>
                <a:off x="6769100" y="3552825"/>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8196" name="Rectangle 171"/>
              <p:cNvSpPr/>
              <p:nvPr/>
            </p:nvSpPr>
            <p:spPr>
              <a:xfrm>
                <a:off x="6924675" y="3522663"/>
                <a:ext cx="239713" cy="176212"/>
              </a:xfrm>
              <a:prstGeom prst="rect">
                <a:avLst/>
              </a:prstGeom>
              <a:blipFill rotWithShape="0">
                <a:blip r:embed="rId2"/>
              </a:blip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97" name="Rectangle 172"/>
              <p:cNvSpPr/>
              <p:nvPr/>
            </p:nvSpPr>
            <p:spPr>
              <a:xfrm>
                <a:off x="6924675" y="3522663"/>
                <a:ext cx="239713"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98" name="Rectangle 173"/>
              <p:cNvSpPr/>
              <p:nvPr/>
            </p:nvSpPr>
            <p:spPr>
              <a:xfrm>
                <a:off x="7164388" y="3522663"/>
                <a:ext cx="236538" cy="176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99" name="Rectangle 174"/>
              <p:cNvSpPr/>
              <p:nvPr/>
            </p:nvSpPr>
            <p:spPr>
              <a:xfrm>
                <a:off x="7164388" y="3522663"/>
                <a:ext cx="236538"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00" name="Rectangle 175"/>
              <p:cNvSpPr/>
              <p:nvPr/>
            </p:nvSpPr>
            <p:spPr>
              <a:xfrm>
                <a:off x="7243763" y="3552825"/>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201" name="Rectangle 176"/>
              <p:cNvSpPr/>
              <p:nvPr/>
            </p:nvSpPr>
            <p:spPr>
              <a:xfrm>
                <a:off x="6688138" y="3700463"/>
                <a:ext cx="350838" cy="17462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02" name="Rectangle 177"/>
              <p:cNvSpPr/>
              <p:nvPr/>
            </p:nvSpPr>
            <p:spPr>
              <a:xfrm>
                <a:off x="6688138" y="3700463"/>
                <a:ext cx="350838" cy="17462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03" name="Rectangle 178"/>
              <p:cNvSpPr/>
              <p:nvPr/>
            </p:nvSpPr>
            <p:spPr>
              <a:xfrm>
                <a:off x="7038975" y="3700463"/>
                <a:ext cx="361950" cy="17462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04" name="Rectangle 179"/>
              <p:cNvSpPr/>
              <p:nvPr/>
            </p:nvSpPr>
            <p:spPr>
              <a:xfrm>
                <a:off x="7038975" y="3700463"/>
                <a:ext cx="361950" cy="17462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05" name="Rectangle 180"/>
              <p:cNvSpPr/>
              <p:nvPr/>
            </p:nvSpPr>
            <p:spPr>
              <a:xfrm>
                <a:off x="6507163" y="4062413"/>
                <a:ext cx="236538" cy="176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06" name="Rectangle 181"/>
              <p:cNvSpPr/>
              <p:nvPr/>
            </p:nvSpPr>
            <p:spPr>
              <a:xfrm>
                <a:off x="6507163" y="4062413"/>
                <a:ext cx="236538"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07" name="Rectangle 182"/>
              <p:cNvSpPr/>
              <p:nvPr/>
            </p:nvSpPr>
            <p:spPr>
              <a:xfrm>
                <a:off x="6586538" y="4092575"/>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8208" name="Rectangle 183"/>
              <p:cNvSpPr/>
              <p:nvPr/>
            </p:nvSpPr>
            <p:spPr>
              <a:xfrm>
                <a:off x="6743700" y="4062413"/>
                <a:ext cx="238125"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09" name="Rectangle 184"/>
              <p:cNvSpPr/>
              <p:nvPr/>
            </p:nvSpPr>
            <p:spPr>
              <a:xfrm>
                <a:off x="6826250" y="4092575"/>
                <a:ext cx="109538"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A</a:t>
                </a:r>
              </a:p>
            </p:txBody>
          </p:sp>
          <p:sp>
            <p:nvSpPr>
              <p:cNvPr id="168210" name="Rectangle 185"/>
              <p:cNvSpPr/>
              <p:nvPr/>
            </p:nvSpPr>
            <p:spPr>
              <a:xfrm>
                <a:off x="6981825" y="4062413"/>
                <a:ext cx="239713" cy="176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11" name="Rectangle 186"/>
              <p:cNvSpPr/>
              <p:nvPr/>
            </p:nvSpPr>
            <p:spPr>
              <a:xfrm>
                <a:off x="6981825" y="4062413"/>
                <a:ext cx="239713"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12" name="Rectangle 187"/>
              <p:cNvSpPr/>
              <p:nvPr/>
            </p:nvSpPr>
            <p:spPr>
              <a:xfrm>
                <a:off x="7062788" y="4092575"/>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8213" name="Rectangle 188"/>
              <p:cNvSpPr/>
              <p:nvPr/>
            </p:nvSpPr>
            <p:spPr>
              <a:xfrm>
                <a:off x="6507163" y="4240213"/>
                <a:ext cx="350838" cy="176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14" name="Rectangle 189"/>
              <p:cNvSpPr/>
              <p:nvPr/>
            </p:nvSpPr>
            <p:spPr>
              <a:xfrm>
                <a:off x="6507163" y="4240213"/>
                <a:ext cx="350838"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15" name="Rectangle 190"/>
              <p:cNvSpPr/>
              <p:nvPr/>
            </p:nvSpPr>
            <p:spPr>
              <a:xfrm>
                <a:off x="6858000" y="4240213"/>
                <a:ext cx="363538" cy="176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16" name="Rectangle 191"/>
              <p:cNvSpPr/>
              <p:nvPr/>
            </p:nvSpPr>
            <p:spPr>
              <a:xfrm>
                <a:off x="6858000" y="4240213"/>
                <a:ext cx="363538"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17" name="Rectangle 192"/>
              <p:cNvSpPr/>
              <p:nvPr/>
            </p:nvSpPr>
            <p:spPr>
              <a:xfrm>
                <a:off x="5900738" y="4535488"/>
                <a:ext cx="239713" cy="17462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18" name="Rectangle 193"/>
              <p:cNvSpPr/>
              <p:nvPr/>
            </p:nvSpPr>
            <p:spPr>
              <a:xfrm>
                <a:off x="5900738" y="4535488"/>
                <a:ext cx="239713" cy="17462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19" name="Rectangle 194"/>
              <p:cNvSpPr/>
              <p:nvPr/>
            </p:nvSpPr>
            <p:spPr>
              <a:xfrm>
                <a:off x="5983288" y="4565650"/>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8220" name="Rectangle 195"/>
              <p:cNvSpPr/>
              <p:nvPr/>
            </p:nvSpPr>
            <p:spPr>
              <a:xfrm>
                <a:off x="6140450" y="4535488"/>
                <a:ext cx="238125" cy="17462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21" name="Rectangle 196"/>
              <p:cNvSpPr/>
              <p:nvPr/>
            </p:nvSpPr>
            <p:spPr>
              <a:xfrm>
                <a:off x="6219825" y="4565650"/>
                <a:ext cx="1016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B</a:t>
                </a:r>
              </a:p>
            </p:txBody>
          </p:sp>
          <p:sp>
            <p:nvSpPr>
              <p:cNvPr id="168222" name="Rectangle 197"/>
              <p:cNvSpPr/>
              <p:nvPr/>
            </p:nvSpPr>
            <p:spPr>
              <a:xfrm>
                <a:off x="6378575" y="4535488"/>
                <a:ext cx="236538" cy="17462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23" name="Rectangle 198"/>
              <p:cNvSpPr/>
              <p:nvPr/>
            </p:nvSpPr>
            <p:spPr>
              <a:xfrm>
                <a:off x="6378575" y="4535488"/>
                <a:ext cx="236538" cy="17462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24" name="Rectangle 199"/>
              <p:cNvSpPr/>
              <p:nvPr/>
            </p:nvSpPr>
            <p:spPr>
              <a:xfrm>
                <a:off x="6459538" y="4565650"/>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225" name="Rectangle 200"/>
              <p:cNvSpPr/>
              <p:nvPr/>
            </p:nvSpPr>
            <p:spPr>
              <a:xfrm>
                <a:off x="5902325" y="4711700"/>
                <a:ext cx="352425" cy="176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26" name="Rectangle 201"/>
              <p:cNvSpPr/>
              <p:nvPr/>
            </p:nvSpPr>
            <p:spPr>
              <a:xfrm>
                <a:off x="5902325" y="4711700"/>
                <a:ext cx="352425"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27" name="Rectangle 202"/>
              <p:cNvSpPr/>
              <p:nvPr/>
            </p:nvSpPr>
            <p:spPr>
              <a:xfrm>
                <a:off x="6254750" y="4711700"/>
                <a:ext cx="360363" cy="176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28" name="Rectangle 203"/>
              <p:cNvSpPr/>
              <p:nvPr/>
            </p:nvSpPr>
            <p:spPr>
              <a:xfrm>
                <a:off x="6254750" y="4711700"/>
                <a:ext cx="360363"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29" name="Rectangle 204"/>
              <p:cNvSpPr/>
              <p:nvPr/>
            </p:nvSpPr>
            <p:spPr>
              <a:xfrm>
                <a:off x="7265988" y="4532313"/>
                <a:ext cx="239713" cy="176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30" name="Rectangle 205"/>
              <p:cNvSpPr/>
              <p:nvPr/>
            </p:nvSpPr>
            <p:spPr>
              <a:xfrm>
                <a:off x="7265988" y="4532313"/>
                <a:ext cx="239713"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31" name="Rectangle 206"/>
              <p:cNvSpPr/>
              <p:nvPr/>
            </p:nvSpPr>
            <p:spPr>
              <a:xfrm>
                <a:off x="7346950" y="4562475"/>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8232" name="Rectangle 208"/>
              <p:cNvSpPr/>
              <p:nvPr/>
            </p:nvSpPr>
            <p:spPr>
              <a:xfrm>
                <a:off x="7505700" y="4532313"/>
                <a:ext cx="236538"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33" name="Rectangle 209"/>
              <p:cNvSpPr/>
              <p:nvPr/>
            </p:nvSpPr>
            <p:spPr>
              <a:xfrm>
                <a:off x="7585075" y="4562475"/>
                <a:ext cx="109538"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C</a:t>
                </a:r>
              </a:p>
            </p:txBody>
          </p:sp>
          <p:sp>
            <p:nvSpPr>
              <p:cNvPr id="168234" name="Rectangle 210"/>
              <p:cNvSpPr/>
              <p:nvPr/>
            </p:nvSpPr>
            <p:spPr>
              <a:xfrm>
                <a:off x="7742238" y="4532313"/>
                <a:ext cx="238125" cy="176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35" name="Rectangle 211"/>
              <p:cNvSpPr/>
              <p:nvPr/>
            </p:nvSpPr>
            <p:spPr>
              <a:xfrm>
                <a:off x="7742238" y="4532313"/>
                <a:ext cx="238125"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36" name="Rectangle 212"/>
              <p:cNvSpPr/>
              <p:nvPr/>
            </p:nvSpPr>
            <p:spPr>
              <a:xfrm>
                <a:off x="7823200" y="4562475"/>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8237" name="Rectangle 213"/>
              <p:cNvSpPr/>
              <p:nvPr/>
            </p:nvSpPr>
            <p:spPr>
              <a:xfrm>
                <a:off x="7265988" y="4708525"/>
                <a:ext cx="350838" cy="176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38" name="Rectangle 214"/>
              <p:cNvSpPr/>
              <p:nvPr/>
            </p:nvSpPr>
            <p:spPr>
              <a:xfrm>
                <a:off x="7265988" y="4708525"/>
                <a:ext cx="350838"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39" name="Rectangle 215"/>
              <p:cNvSpPr/>
              <p:nvPr/>
            </p:nvSpPr>
            <p:spPr>
              <a:xfrm>
                <a:off x="7616825" y="4708525"/>
                <a:ext cx="363538" cy="176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40" name="Rectangle 216"/>
              <p:cNvSpPr/>
              <p:nvPr/>
            </p:nvSpPr>
            <p:spPr>
              <a:xfrm>
                <a:off x="7616825" y="4708525"/>
                <a:ext cx="363538"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41" name="Rectangle 217"/>
              <p:cNvSpPr/>
              <p:nvPr/>
            </p:nvSpPr>
            <p:spPr>
              <a:xfrm>
                <a:off x="5278438" y="5059363"/>
                <a:ext cx="239713" cy="176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42" name="Rectangle 218"/>
              <p:cNvSpPr/>
              <p:nvPr/>
            </p:nvSpPr>
            <p:spPr>
              <a:xfrm>
                <a:off x="5278438" y="5059363"/>
                <a:ext cx="239713"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43" name="Rectangle 219"/>
              <p:cNvSpPr/>
              <p:nvPr/>
            </p:nvSpPr>
            <p:spPr>
              <a:xfrm>
                <a:off x="5359400" y="5089525"/>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244" name="Rectangle 220"/>
              <p:cNvSpPr/>
              <p:nvPr/>
            </p:nvSpPr>
            <p:spPr>
              <a:xfrm>
                <a:off x="5518150" y="5059363"/>
                <a:ext cx="236538"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45" name="Rectangle 221"/>
              <p:cNvSpPr/>
              <p:nvPr/>
            </p:nvSpPr>
            <p:spPr>
              <a:xfrm>
                <a:off x="5599113" y="5089525"/>
                <a:ext cx="109538"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D</a:t>
                </a:r>
              </a:p>
            </p:txBody>
          </p:sp>
          <p:sp>
            <p:nvSpPr>
              <p:cNvPr id="168246" name="Rectangle 222"/>
              <p:cNvSpPr/>
              <p:nvPr/>
            </p:nvSpPr>
            <p:spPr>
              <a:xfrm>
                <a:off x="5754688" y="5059363"/>
                <a:ext cx="239713" cy="176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47" name="Rectangle 223"/>
              <p:cNvSpPr/>
              <p:nvPr/>
            </p:nvSpPr>
            <p:spPr>
              <a:xfrm>
                <a:off x="5754688" y="5059363"/>
                <a:ext cx="239713"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48" name="Rectangle 224"/>
              <p:cNvSpPr/>
              <p:nvPr/>
            </p:nvSpPr>
            <p:spPr>
              <a:xfrm>
                <a:off x="5835650" y="5089525"/>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8249" name="Rectangle 225"/>
              <p:cNvSpPr/>
              <p:nvPr/>
            </p:nvSpPr>
            <p:spPr>
              <a:xfrm>
                <a:off x="5278438" y="5235575"/>
                <a:ext cx="352425" cy="176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50" name="Rectangle 226"/>
              <p:cNvSpPr/>
              <p:nvPr/>
            </p:nvSpPr>
            <p:spPr>
              <a:xfrm>
                <a:off x="5278438" y="5235575"/>
                <a:ext cx="352425"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51" name="Rectangle 227"/>
              <p:cNvSpPr/>
              <p:nvPr/>
            </p:nvSpPr>
            <p:spPr>
              <a:xfrm>
                <a:off x="5630863" y="5235575"/>
                <a:ext cx="363538" cy="176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52" name="Rectangle 228"/>
              <p:cNvSpPr/>
              <p:nvPr/>
            </p:nvSpPr>
            <p:spPr>
              <a:xfrm>
                <a:off x="5630863" y="5235575"/>
                <a:ext cx="363538"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53" name="Rectangle 229"/>
              <p:cNvSpPr/>
              <p:nvPr/>
            </p:nvSpPr>
            <p:spPr>
              <a:xfrm>
                <a:off x="6735763" y="5056188"/>
                <a:ext cx="238125" cy="176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54" name="Rectangle 230"/>
              <p:cNvSpPr/>
              <p:nvPr/>
            </p:nvSpPr>
            <p:spPr>
              <a:xfrm>
                <a:off x="6735763" y="5056188"/>
                <a:ext cx="238125"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55" name="Rectangle 231"/>
              <p:cNvSpPr/>
              <p:nvPr/>
            </p:nvSpPr>
            <p:spPr>
              <a:xfrm>
                <a:off x="6815138" y="5086350"/>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256" name="Rectangle 232"/>
              <p:cNvSpPr/>
              <p:nvPr/>
            </p:nvSpPr>
            <p:spPr>
              <a:xfrm>
                <a:off x="6973888" y="5056188"/>
                <a:ext cx="236538"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57" name="Rectangle 233"/>
              <p:cNvSpPr/>
              <p:nvPr/>
            </p:nvSpPr>
            <p:spPr>
              <a:xfrm>
                <a:off x="7054850" y="5086350"/>
                <a:ext cx="1016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E</a:t>
                </a:r>
              </a:p>
            </p:txBody>
          </p:sp>
          <p:sp>
            <p:nvSpPr>
              <p:cNvPr id="168258" name="Rectangle 234"/>
              <p:cNvSpPr/>
              <p:nvPr/>
            </p:nvSpPr>
            <p:spPr>
              <a:xfrm>
                <a:off x="7210425" y="5056188"/>
                <a:ext cx="239713" cy="176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59" name="Rectangle 235"/>
              <p:cNvSpPr/>
              <p:nvPr/>
            </p:nvSpPr>
            <p:spPr>
              <a:xfrm>
                <a:off x="7210425" y="5056188"/>
                <a:ext cx="239713"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60" name="Rectangle 236"/>
              <p:cNvSpPr/>
              <p:nvPr/>
            </p:nvSpPr>
            <p:spPr>
              <a:xfrm>
                <a:off x="7291388" y="5086350"/>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261" name="Rectangle 237"/>
              <p:cNvSpPr/>
              <p:nvPr/>
            </p:nvSpPr>
            <p:spPr>
              <a:xfrm>
                <a:off x="6735763" y="5233988"/>
                <a:ext cx="350838" cy="17462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62" name="Rectangle 238"/>
              <p:cNvSpPr/>
              <p:nvPr/>
            </p:nvSpPr>
            <p:spPr>
              <a:xfrm>
                <a:off x="6735763" y="5233988"/>
                <a:ext cx="350838" cy="17462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63" name="Rectangle 239"/>
              <p:cNvSpPr/>
              <p:nvPr/>
            </p:nvSpPr>
            <p:spPr>
              <a:xfrm>
                <a:off x="7086600" y="5233988"/>
                <a:ext cx="363538" cy="17462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64" name="Rectangle 240"/>
              <p:cNvSpPr/>
              <p:nvPr/>
            </p:nvSpPr>
            <p:spPr>
              <a:xfrm>
                <a:off x="7086600" y="5233988"/>
                <a:ext cx="363538" cy="17462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65" name="Rectangle 241"/>
              <p:cNvSpPr/>
              <p:nvPr/>
            </p:nvSpPr>
            <p:spPr>
              <a:xfrm>
                <a:off x="7778750" y="5056188"/>
                <a:ext cx="239713" cy="176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66" name="Rectangle 242"/>
              <p:cNvSpPr/>
              <p:nvPr/>
            </p:nvSpPr>
            <p:spPr>
              <a:xfrm>
                <a:off x="7778750" y="5056188"/>
                <a:ext cx="239713"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67" name="Rectangle 243"/>
              <p:cNvSpPr/>
              <p:nvPr/>
            </p:nvSpPr>
            <p:spPr>
              <a:xfrm>
                <a:off x="7859713" y="5086350"/>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268" name="Rectangle 244"/>
              <p:cNvSpPr/>
              <p:nvPr/>
            </p:nvSpPr>
            <p:spPr>
              <a:xfrm>
                <a:off x="8018463" y="5056188"/>
                <a:ext cx="236538"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69" name="Rectangle 245"/>
              <p:cNvSpPr/>
              <p:nvPr/>
            </p:nvSpPr>
            <p:spPr>
              <a:xfrm>
                <a:off x="8097838" y="5086350"/>
                <a:ext cx="93663"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F</a:t>
                </a:r>
              </a:p>
            </p:txBody>
          </p:sp>
          <p:sp>
            <p:nvSpPr>
              <p:cNvPr id="168270" name="Rectangle 246"/>
              <p:cNvSpPr/>
              <p:nvPr/>
            </p:nvSpPr>
            <p:spPr>
              <a:xfrm>
                <a:off x="8255000" y="5056188"/>
                <a:ext cx="238125" cy="176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71" name="Rectangle 247"/>
              <p:cNvSpPr/>
              <p:nvPr/>
            </p:nvSpPr>
            <p:spPr>
              <a:xfrm>
                <a:off x="8255000" y="5056188"/>
                <a:ext cx="238125"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72" name="Rectangle 248"/>
              <p:cNvSpPr/>
              <p:nvPr/>
            </p:nvSpPr>
            <p:spPr>
              <a:xfrm>
                <a:off x="8335963" y="5086350"/>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273" name="Rectangle 249"/>
              <p:cNvSpPr/>
              <p:nvPr/>
            </p:nvSpPr>
            <p:spPr>
              <a:xfrm>
                <a:off x="7778750" y="5233988"/>
                <a:ext cx="350838" cy="17462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74" name="Rectangle 250"/>
              <p:cNvSpPr/>
              <p:nvPr/>
            </p:nvSpPr>
            <p:spPr>
              <a:xfrm>
                <a:off x="7778750" y="5233988"/>
                <a:ext cx="350838" cy="17462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75" name="Rectangle 251"/>
              <p:cNvSpPr/>
              <p:nvPr/>
            </p:nvSpPr>
            <p:spPr>
              <a:xfrm>
                <a:off x="8129588" y="5233988"/>
                <a:ext cx="363538" cy="17462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76" name="Rectangle 252"/>
              <p:cNvSpPr/>
              <p:nvPr/>
            </p:nvSpPr>
            <p:spPr>
              <a:xfrm>
                <a:off x="8129588" y="5233988"/>
                <a:ext cx="363538" cy="17462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77" name="Rectangle 253"/>
              <p:cNvSpPr/>
              <p:nvPr/>
            </p:nvSpPr>
            <p:spPr>
              <a:xfrm>
                <a:off x="5672138" y="5561013"/>
                <a:ext cx="239713" cy="17462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78" name="Rectangle 254"/>
              <p:cNvSpPr/>
              <p:nvPr/>
            </p:nvSpPr>
            <p:spPr>
              <a:xfrm>
                <a:off x="5672138" y="5561013"/>
                <a:ext cx="239713" cy="17462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79" name="Rectangle 255"/>
              <p:cNvSpPr/>
              <p:nvPr/>
            </p:nvSpPr>
            <p:spPr>
              <a:xfrm>
                <a:off x="5753100" y="5591175"/>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280" name="Rectangle 256"/>
              <p:cNvSpPr/>
              <p:nvPr/>
            </p:nvSpPr>
            <p:spPr>
              <a:xfrm>
                <a:off x="5911850" y="5561013"/>
                <a:ext cx="238125" cy="17462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81" name="Rectangle 257"/>
              <p:cNvSpPr/>
              <p:nvPr/>
            </p:nvSpPr>
            <p:spPr>
              <a:xfrm>
                <a:off x="5991225" y="5591175"/>
                <a:ext cx="119063"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G</a:t>
                </a:r>
              </a:p>
            </p:txBody>
          </p:sp>
          <p:sp>
            <p:nvSpPr>
              <p:cNvPr id="168282" name="Rectangle 258"/>
              <p:cNvSpPr/>
              <p:nvPr/>
            </p:nvSpPr>
            <p:spPr>
              <a:xfrm>
                <a:off x="6149975" y="5561013"/>
                <a:ext cx="236538" cy="17462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83" name="Rectangle 259"/>
              <p:cNvSpPr/>
              <p:nvPr/>
            </p:nvSpPr>
            <p:spPr>
              <a:xfrm>
                <a:off x="6149975" y="5561013"/>
                <a:ext cx="236538" cy="17462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84" name="Rectangle 260"/>
              <p:cNvSpPr/>
              <p:nvPr/>
            </p:nvSpPr>
            <p:spPr>
              <a:xfrm>
                <a:off x="6230938" y="5591175"/>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285" name="Rectangle 261"/>
              <p:cNvSpPr/>
              <p:nvPr/>
            </p:nvSpPr>
            <p:spPr>
              <a:xfrm>
                <a:off x="5672138" y="5735638"/>
                <a:ext cx="354013" cy="176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86" name="Rectangle 262"/>
              <p:cNvSpPr/>
              <p:nvPr/>
            </p:nvSpPr>
            <p:spPr>
              <a:xfrm>
                <a:off x="5672138" y="5735638"/>
                <a:ext cx="354013"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87" name="Rectangle 263"/>
              <p:cNvSpPr/>
              <p:nvPr/>
            </p:nvSpPr>
            <p:spPr>
              <a:xfrm>
                <a:off x="6026150" y="5735638"/>
                <a:ext cx="360363" cy="1762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88" name="Rectangle 264"/>
              <p:cNvSpPr/>
              <p:nvPr/>
            </p:nvSpPr>
            <p:spPr>
              <a:xfrm>
                <a:off x="6026150" y="5735638"/>
                <a:ext cx="360363" cy="176212"/>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289" name="Line 265"/>
              <p:cNvSpPr/>
              <p:nvPr/>
            </p:nvSpPr>
            <p:spPr>
              <a:xfrm>
                <a:off x="6862763" y="3787775"/>
                <a:ext cx="1588" cy="177800"/>
              </a:xfrm>
              <a:prstGeom prst="line">
                <a:avLst/>
              </a:prstGeom>
              <a:ln w="4763" cap="flat" cmpd="sng">
                <a:solidFill>
                  <a:srgbClr val="000000"/>
                </a:solidFill>
                <a:prstDash val="solid"/>
                <a:headEnd type="none" w="med" len="med"/>
                <a:tailEnd type="none" w="med" len="med"/>
              </a:ln>
            </p:spPr>
          </p:sp>
          <p:sp>
            <p:nvSpPr>
              <p:cNvPr id="168290" name="Freeform 266"/>
              <p:cNvSpPr/>
              <p:nvPr/>
            </p:nvSpPr>
            <p:spPr>
              <a:xfrm>
                <a:off x="6810375" y="3956050"/>
                <a:ext cx="104775" cy="106362"/>
              </a:xfrm>
              <a:custGeom>
                <a:avLst/>
                <a:gdLst>
                  <a:gd name="txL" fmla="*/ 0 w 66"/>
                  <a:gd name="txT" fmla="*/ 0 h 136"/>
                  <a:gd name="txR" fmla="*/ 66 w 66"/>
                  <a:gd name="txB" fmla="*/ 136 h 136"/>
                </a:gdLst>
                <a:ahLst/>
                <a:cxnLst>
                  <a:cxn ang="0">
                    <a:pos x="2147483647" y="0"/>
                  </a:cxn>
                  <a:cxn ang="0">
                    <a:pos x="2147483647" y="2147483647"/>
                  </a:cxn>
                  <a:cxn ang="0">
                    <a:pos x="0" y="0"/>
                  </a:cxn>
                  <a:cxn ang="0">
                    <a:pos x="2147483647" y="0"/>
                  </a:cxn>
                </a:cxnLst>
                <a:rect l="txL" t="txT" r="txR" b="txB"/>
                <a:pathLst>
                  <a:path w="66" h="136">
                    <a:moveTo>
                      <a:pt x="66" y="0"/>
                    </a:moveTo>
                    <a:lnTo>
                      <a:pt x="33" y="136"/>
                    </a:lnTo>
                    <a:lnTo>
                      <a:pt x="0" y="0"/>
                    </a:lnTo>
                    <a:lnTo>
                      <a:pt x="66" y="0"/>
                    </a:lnTo>
                    <a:close/>
                  </a:path>
                </a:pathLst>
              </a:custGeom>
              <a:solidFill>
                <a:srgbClr val="000000">
                  <a:alpha val="100000"/>
                </a:srgbClr>
              </a:solidFill>
              <a:ln w="9525">
                <a:noFill/>
              </a:ln>
            </p:spPr>
            <p:txBody>
              <a:bodyPr/>
              <a:lstStyle/>
              <a:p>
                <a:endParaRPr lang="zh-CN" altLang="en-US"/>
              </a:p>
            </p:txBody>
          </p:sp>
          <p:sp>
            <p:nvSpPr>
              <p:cNvPr id="168291" name="Line 267"/>
              <p:cNvSpPr/>
              <p:nvPr/>
            </p:nvSpPr>
            <p:spPr>
              <a:xfrm>
                <a:off x="7038975" y="4327525"/>
                <a:ext cx="455613" cy="160337"/>
              </a:xfrm>
              <a:prstGeom prst="line">
                <a:avLst/>
              </a:prstGeom>
              <a:ln w="4763" cap="flat" cmpd="sng">
                <a:solidFill>
                  <a:srgbClr val="000000"/>
                </a:solidFill>
                <a:prstDash val="solid"/>
                <a:headEnd type="none" w="med" len="med"/>
                <a:tailEnd type="none" w="med" len="med"/>
              </a:ln>
            </p:spPr>
          </p:sp>
          <p:sp>
            <p:nvSpPr>
              <p:cNvPr id="168292" name="Freeform 268"/>
              <p:cNvSpPr/>
              <p:nvPr/>
            </p:nvSpPr>
            <p:spPr>
              <a:xfrm>
                <a:off x="7459663" y="4451350"/>
                <a:ext cx="163513" cy="80962"/>
              </a:xfrm>
              <a:custGeom>
                <a:avLst/>
                <a:gdLst>
                  <a:gd name="txL" fmla="*/ 0 w 103"/>
                  <a:gd name="txT" fmla="*/ 0 h 102"/>
                  <a:gd name="txR" fmla="*/ 103 w 103"/>
                  <a:gd name="txB" fmla="*/ 102 h 102"/>
                </a:gdLst>
                <a:ahLst/>
                <a:cxnLst>
                  <a:cxn ang="0">
                    <a:pos x="2147483647" y="0"/>
                  </a:cxn>
                  <a:cxn ang="0">
                    <a:pos x="2147483647" y="2147483647"/>
                  </a:cxn>
                  <a:cxn ang="0">
                    <a:pos x="0" y="2147483647"/>
                  </a:cxn>
                  <a:cxn ang="0">
                    <a:pos x="2147483647" y="0"/>
                  </a:cxn>
                </a:cxnLst>
                <a:rect l="txL" t="txT" r="txR" b="txB"/>
                <a:pathLst>
                  <a:path w="103" h="102">
                    <a:moveTo>
                      <a:pt x="30" y="0"/>
                    </a:moveTo>
                    <a:lnTo>
                      <a:pt x="103" y="102"/>
                    </a:lnTo>
                    <a:lnTo>
                      <a:pt x="0" y="80"/>
                    </a:lnTo>
                    <a:lnTo>
                      <a:pt x="30" y="0"/>
                    </a:lnTo>
                    <a:close/>
                  </a:path>
                </a:pathLst>
              </a:custGeom>
              <a:solidFill>
                <a:srgbClr val="000000">
                  <a:alpha val="100000"/>
                </a:srgbClr>
              </a:solidFill>
              <a:ln w="9525">
                <a:noFill/>
              </a:ln>
            </p:spPr>
            <p:txBody>
              <a:bodyPr/>
              <a:lstStyle/>
              <a:p>
                <a:endParaRPr lang="zh-CN" altLang="en-US"/>
              </a:p>
            </p:txBody>
          </p:sp>
          <p:sp>
            <p:nvSpPr>
              <p:cNvPr id="168293" name="Line 269"/>
              <p:cNvSpPr/>
              <p:nvPr/>
            </p:nvSpPr>
            <p:spPr>
              <a:xfrm flipH="1">
                <a:off x="6376988" y="4327525"/>
                <a:ext cx="304800" cy="149225"/>
              </a:xfrm>
              <a:prstGeom prst="line">
                <a:avLst/>
              </a:prstGeom>
              <a:ln w="4763" cap="flat" cmpd="sng">
                <a:solidFill>
                  <a:srgbClr val="000000"/>
                </a:solidFill>
                <a:prstDash val="solid"/>
                <a:headEnd type="none" w="med" len="med"/>
                <a:tailEnd type="none" w="med" len="med"/>
              </a:ln>
            </p:spPr>
          </p:sp>
          <p:sp>
            <p:nvSpPr>
              <p:cNvPr id="168294" name="Freeform 270"/>
              <p:cNvSpPr/>
              <p:nvPr/>
            </p:nvSpPr>
            <p:spPr>
              <a:xfrm>
                <a:off x="6259513" y="4443413"/>
                <a:ext cx="157163" cy="92075"/>
              </a:xfrm>
              <a:custGeom>
                <a:avLst/>
                <a:gdLst>
                  <a:gd name="txL" fmla="*/ 0 w 99"/>
                  <a:gd name="txT" fmla="*/ 0 h 115"/>
                  <a:gd name="txR" fmla="*/ 99 w 99"/>
                  <a:gd name="txB" fmla="*/ 115 h 115"/>
                </a:gdLst>
                <a:ahLst/>
                <a:cxnLst>
                  <a:cxn ang="0">
                    <a:pos x="2147483647" y="2147483647"/>
                  </a:cxn>
                  <a:cxn ang="0">
                    <a:pos x="0" y="2147483647"/>
                  </a:cxn>
                  <a:cxn ang="0">
                    <a:pos x="2147483647" y="0"/>
                  </a:cxn>
                  <a:cxn ang="0">
                    <a:pos x="2147483647" y="2147483647"/>
                  </a:cxn>
                </a:cxnLst>
                <a:rect l="txL" t="txT" r="txR" b="txB"/>
                <a:pathLst>
                  <a:path w="99" h="115">
                    <a:moveTo>
                      <a:pt x="99" y="73"/>
                    </a:moveTo>
                    <a:lnTo>
                      <a:pt x="0" y="115"/>
                    </a:lnTo>
                    <a:lnTo>
                      <a:pt x="61" y="0"/>
                    </a:lnTo>
                    <a:lnTo>
                      <a:pt x="99" y="73"/>
                    </a:lnTo>
                    <a:close/>
                  </a:path>
                </a:pathLst>
              </a:custGeom>
              <a:solidFill>
                <a:srgbClr val="000000">
                  <a:alpha val="100000"/>
                </a:srgbClr>
              </a:solidFill>
              <a:ln w="9525">
                <a:noFill/>
              </a:ln>
            </p:spPr>
            <p:txBody>
              <a:bodyPr/>
              <a:lstStyle/>
              <a:p>
                <a:endParaRPr lang="zh-CN" altLang="en-US"/>
              </a:p>
            </p:txBody>
          </p:sp>
          <p:sp>
            <p:nvSpPr>
              <p:cNvPr id="168295" name="Line 271"/>
              <p:cNvSpPr/>
              <p:nvPr/>
            </p:nvSpPr>
            <p:spPr>
              <a:xfrm flipH="1">
                <a:off x="5746750" y="4799013"/>
                <a:ext cx="330200" cy="196850"/>
              </a:xfrm>
              <a:prstGeom prst="line">
                <a:avLst/>
              </a:prstGeom>
              <a:ln w="4763" cap="flat" cmpd="sng">
                <a:solidFill>
                  <a:srgbClr val="000000"/>
                </a:solidFill>
                <a:prstDash val="solid"/>
                <a:headEnd type="none" w="med" len="med"/>
                <a:tailEnd type="none" w="med" len="med"/>
              </a:ln>
            </p:spPr>
          </p:sp>
          <p:sp>
            <p:nvSpPr>
              <p:cNvPr id="168296" name="Freeform 272"/>
              <p:cNvSpPr/>
              <p:nvPr/>
            </p:nvSpPr>
            <p:spPr>
              <a:xfrm>
                <a:off x="5637213" y="4960938"/>
                <a:ext cx="152400" cy="98425"/>
              </a:xfrm>
              <a:custGeom>
                <a:avLst/>
                <a:gdLst>
                  <a:gd name="txL" fmla="*/ 0 w 96"/>
                  <a:gd name="txT" fmla="*/ 0 h 124"/>
                  <a:gd name="txR" fmla="*/ 96 w 96"/>
                  <a:gd name="txB" fmla="*/ 124 h 124"/>
                </a:gdLst>
                <a:ahLst/>
                <a:cxnLst>
                  <a:cxn ang="0">
                    <a:pos x="2147483647" y="2147483647"/>
                  </a:cxn>
                  <a:cxn ang="0">
                    <a:pos x="0" y="2147483647"/>
                  </a:cxn>
                  <a:cxn ang="0">
                    <a:pos x="2147483647" y="0"/>
                  </a:cxn>
                  <a:cxn ang="0">
                    <a:pos x="2147483647" y="2147483647"/>
                  </a:cxn>
                </a:cxnLst>
                <a:rect l="txL" t="txT" r="txR" b="txB"/>
                <a:pathLst>
                  <a:path w="96" h="124">
                    <a:moveTo>
                      <a:pt x="96" y="70"/>
                    </a:moveTo>
                    <a:lnTo>
                      <a:pt x="0" y="124"/>
                    </a:lnTo>
                    <a:lnTo>
                      <a:pt x="53" y="0"/>
                    </a:lnTo>
                    <a:lnTo>
                      <a:pt x="96" y="70"/>
                    </a:lnTo>
                    <a:close/>
                  </a:path>
                </a:pathLst>
              </a:custGeom>
              <a:solidFill>
                <a:srgbClr val="000000">
                  <a:alpha val="100000"/>
                </a:srgbClr>
              </a:solidFill>
              <a:ln w="9525">
                <a:noFill/>
              </a:ln>
            </p:spPr>
            <p:txBody>
              <a:bodyPr/>
              <a:lstStyle/>
              <a:p>
                <a:endParaRPr lang="zh-CN" altLang="en-US"/>
              </a:p>
            </p:txBody>
          </p:sp>
          <p:sp>
            <p:nvSpPr>
              <p:cNvPr id="168297" name="Line 273"/>
              <p:cNvSpPr/>
              <p:nvPr/>
            </p:nvSpPr>
            <p:spPr>
              <a:xfrm>
                <a:off x="5811838" y="5322888"/>
                <a:ext cx="141288" cy="153987"/>
              </a:xfrm>
              <a:prstGeom prst="line">
                <a:avLst/>
              </a:prstGeom>
              <a:ln w="4763" cap="flat" cmpd="sng">
                <a:solidFill>
                  <a:srgbClr val="000000"/>
                </a:solidFill>
                <a:prstDash val="solid"/>
                <a:headEnd type="none" w="med" len="med"/>
                <a:tailEnd type="none" w="med" len="med"/>
              </a:ln>
            </p:spPr>
          </p:sp>
          <p:sp>
            <p:nvSpPr>
              <p:cNvPr id="168298" name="Freeform 274"/>
              <p:cNvSpPr/>
              <p:nvPr/>
            </p:nvSpPr>
            <p:spPr>
              <a:xfrm>
                <a:off x="5900738" y="5449888"/>
                <a:ext cx="130175" cy="111125"/>
              </a:xfrm>
              <a:custGeom>
                <a:avLst/>
                <a:gdLst>
                  <a:gd name="txL" fmla="*/ 0 w 82"/>
                  <a:gd name="txT" fmla="*/ 0 h 139"/>
                  <a:gd name="txR" fmla="*/ 82 w 82"/>
                  <a:gd name="txB" fmla="*/ 139 h 139"/>
                </a:gdLst>
                <a:ahLst/>
                <a:cxnLst>
                  <a:cxn ang="0">
                    <a:pos x="2147483647" y="0"/>
                  </a:cxn>
                  <a:cxn ang="0">
                    <a:pos x="2147483647" y="2147483647"/>
                  </a:cxn>
                  <a:cxn ang="0">
                    <a:pos x="0" y="2147483647"/>
                  </a:cxn>
                  <a:cxn ang="0">
                    <a:pos x="2147483647" y="0"/>
                  </a:cxn>
                </a:cxnLst>
                <a:rect l="txL" t="txT" r="txR" b="txB"/>
                <a:pathLst>
                  <a:path w="82" h="139">
                    <a:moveTo>
                      <a:pt x="56" y="0"/>
                    </a:moveTo>
                    <a:lnTo>
                      <a:pt x="82" y="139"/>
                    </a:lnTo>
                    <a:lnTo>
                      <a:pt x="0" y="49"/>
                    </a:lnTo>
                    <a:lnTo>
                      <a:pt x="56" y="0"/>
                    </a:lnTo>
                    <a:close/>
                  </a:path>
                </a:pathLst>
              </a:custGeom>
              <a:solidFill>
                <a:srgbClr val="000000">
                  <a:alpha val="100000"/>
                </a:srgbClr>
              </a:solidFill>
              <a:ln w="9525">
                <a:noFill/>
              </a:ln>
            </p:spPr>
            <p:txBody>
              <a:bodyPr/>
              <a:lstStyle/>
              <a:p>
                <a:endParaRPr lang="zh-CN" altLang="en-US"/>
              </a:p>
            </p:txBody>
          </p:sp>
          <p:sp>
            <p:nvSpPr>
              <p:cNvPr id="168299" name="Line 275"/>
              <p:cNvSpPr/>
              <p:nvPr/>
            </p:nvSpPr>
            <p:spPr>
              <a:xfrm flipH="1">
                <a:off x="7191375" y="4795838"/>
                <a:ext cx="250825" cy="187325"/>
              </a:xfrm>
              <a:prstGeom prst="line">
                <a:avLst/>
              </a:prstGeom>
              <a:ln w="4763" cap="flat" cmpd="sng">
                <a:solidFill>
                  <a:srgbClr val="000000"/>
                </a:solidFill>
                <a:prstDash val="solid"/>
                <a:headEnd type="none" w="med" len="med"/>
                <a:tailEnd type="none" w="med" len="med"/>
              </a:ln>
            </p:spPr>
          </p:sp>
          <p:sp>
            <p:nvSpPr>
              <p:cNvPr id="168300" name="Freeform 276"/>
              <p:cNvSpPr/>
              <p:nvPr/>
            </p:nvSpPr>
            <p:spPr>
              <a:xfrm>
                <a:off x="7092950" y="4953000"/>
                <a:ext cx="144463" cy="103187"/>
              </a:xfrm>
              <a:custGeom>
                <a:avLst/>
                <a:gdLst>
                  <a:gd name="txL" fmla="*/ 0 w 91"/>
                  <a:gd name="txT" fmla="*/ 0 h 131"/>
                  <a:gd name="txR" fmla="*/ 91 w 91"/>
                  <a:gd name="txB" fmla="*/ 131 h 131"/>
                </a:gdLst>
                <a:ahLst/>
                <a:cxnLst>
                  <a:cxn ang="0">
                    <a:pos x="2147483647" y="2147483647"/>
                  </a:cxn>
                  <a:cxn ang="0">
                    <a:pos x="0" y="2147483647"/>
                  </a:cxn>
                  <a:cxn ang="0">
                    <a:pos x="2147483647" y="0"/>
                  </a:cxn>
                  <a:cxn ang="0">
                    <a:pos x="2147483647" y="2147483647"/>
                  </a:cxn>
                </a:cxnLst>
                <a:rect l="txL" t="txT" r="txR" b="txB"/>
                <a:pathLst>
                  <a:path w="91" h="131">
                    <a:moveTo>
                      <a:pt x="91" y="63"/>
                    </a:moveTo>
                    <a:lnTo>
                      <a:pt x="0" y="131"/>
                    </a:lnTo>
                    <a:lnTo>
                      <a:pt x="42" y="0"/>
                    </a:lnTo>
                    <a:lnTo>
                      <a:pt x="91" y="63"/>
                    </a:lnTo>
                    <a:close/>
                  </a:path>
                </a:pathLst>
              </a:custGeom>
              <a:solidFill>
                <a:srgbClr val="000000">
                  <a:alpha val="100000"/>
                </a:srgbClr>
              </a:solidFill>
              <a:ln w="9525">
                <a:noFill/>
              </a:ln>
            </p:spPr>
            <p:txBody>
              <a:bodyPr/>
              <a:lstStyle/>
              <a:p>
                <a:endParaRPr lang="zh-CN" altLang="en-US"/>
              </a:p>
            </p:txBody>
          </p:sp>
          <p:sp>
            <p:nvSpPr>
              <p:cNvPr id="168301" name="Line 277"/>
              <p:cNvSpPr/>
              <p:nvPr/>
            </p:nvSpPr>
            <p:spPr>
              <a:xfrm>
                <a:off x="7799388" y="4795838"/>
                <a:ext cx="239713" cy="187325"/>
              </a:xfrm>
              <a:prstGeom prst="line">
                <a:avLst/>
              </a:prstGeom>
              <a:ln w="4763" cap="flat" cmpd="sng">
                <a:solidFill>
                  <a:srgbClr val="000000"/>
                </a:solidFill>
                <a:prstDash val="solid"/>
                <a:headEnd type="none" w="med" len="med"/>
                <a:tailEnd type="none" w="med" len="med"/>
              </a:ln>
            </p:spPr>
          </p:sp>
          <p:sp>
            <p:nvSpPr>
              <p:cNvPr id="168302" name="Freeform 278"/>
              <p:cNvSpPr/>
              <p:nvPr/>
            </p:nvSpPr>
            <p:spPr>
              <a:xfrm>
                <a:off x="7993063" y="4953000"/>
                <a:ext cx="142875" cy="103187"/>
              </a:xfrm>
              <a:custGeom>
                <a:avLst/>
                <a:gdLst>
                  <a:gd name="txL" fmla="*/ 0 w 90"/>
                  <a:gd name="txT" fmla="*/ 0 h 131"/>
                  <a:gd name="txR" fmla="*/ 90 w 90"/>
                  <a:gd name="txB" fmla="*/ 131 h 131"/>
                </a:gdLst>
                <a:ahLst/>
                <a:cxnLst>
                  <a:cxn ang="0">
                    <a:pos x="2147483647" y="0"/>
                  </a:cxn>
                  <a:cxn ang="0">
                    <a:pos x="2147483647" y="2147483647"/>
                  </a:cxn>
                  <a:cxn ang="0">
                    <a:pos x="0" y="2147483647"/>
                  </a:cxn>
                  <a:cxn ang="0">
                    <a:pos x="2147483647" y="0"/>
                  </a:cxn>
                </a:cxnLst>
                <a:rect l="txL" t="txT" r="txR" b="txB"/>
                <a:pathLst>
                  <a:path w="90" h="131">
                    <a:moveTo>
                      <a:pt x="48" y="0"/>
                    </a:moveTo>
                    <a:lnTo>
                      <a:pt x="90" y="131"/>
                    </a:lnTo>
                    <a:lnTo>
                      <a:pt x="0" y="60"/>
                    </a:lnTo>
                    <a:lnTo>
                      <a:pt x="48" y="0"/>
                    </a:lnTo>
                    <a:close/>
                  </a:path>
                </a:pathLst>
              </a:custGeom>
              <a:solidFill>
                <a:srgbClr val="000000">
                  <a:alpha val="100000"/>
                </a:srgbClr>
              </a:solidFill>
              <a:ln w="9525">
                <a:noFill/>
              </a:ln>
            </p:spPr>
            <p:txBody>
              <a:bodyPr/>
              <a:lstStyle/>
              <a:p>
                <a:endParaRPr lang="zh-CN" altLang="en-US"/>
              </a:p>
            </p:txBody>
          </p:sp>
          <p:sp>
            <p:nvSpPr>
              <p:cNvPr id="168303" name="Freeform 279"/>
              <p:cNvSpPr/>
              <p:nvPr/>
            </p:nvSpPr>
            <p:spPr>
              <a:xfrm>
                <a:off x="5083175" y="3663950"/>
                <a:ext cx="1484313" cy="2357437"/>
              </a:xfrm>
              <a:custGeom>
                <a:avLst/>
                <a:gdLst>
                  <a:gd name="txL" fmla="*/ 0 w 935"/>
                  <a:gd name="txT" fmla="*/ 0 h 2969"/>
                  <a:gd name="txR" fmla="*/ 935 w 935"/>
                  <a:gd name="txB" fmla="*/ 2969 h 296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935" h="2969">
                    <a:moveTo>
                      <a:pt x="482" y="2722"/>
                    </a:moveTo>
                    <a:lnTo>
                      <a:pt x="461" y="2761"/>
                    </a:lnTo>
                    <a:lnTo>
                      <a:pt x="440" y="2796"/>
                    </a:lnTo>
                    <a:lnTo>
                      <a:pt x="420" y="2828"/>
                    </a:lnTo>
                    <a:lnTo>
                      <a:pt x="400" y="2856"/>
                    </a:lnTo>
                    <a:lnTo>
                      <a:pt x="380" y="2882"/>
                    </a:lnTo>
                    <a:lnTo>
                      <a:pt x="361" y="2904"/>
                    </a:lnTo>
                    <a:lnTo>
                      <a:pt x="343" y="2923"/>
                    </a:lnTo>
                    <a:lnTo>
                      <a:pt x="324" y="2939"/>
                    </a:lnTo>
                    <a:lnTo>
                      <a:pt x="307" y="2950"/>
                    </a:lnTo>
                    <a:lnTo>
                      <a:pt x="289" y="2960"/>
                    </a:lnTo>
                    <a:lnTo>
                      <a:pt x="272" y="2966"/>
                    </a:lnTo>
                    <a:lnTo>
                      <a:pt x="256" y="2969"/>
                    </a:lnTo>
                    <a:lnTo>
                      <a:pt x="240" y="2969"/>
                    </a:lnTo>
                    <a:lnTo>
                      <a:pt x="224" y="2965"/>
                    </a:lnTo>
                    <a:lnTo>
                      <a:pt x="209" y="2959"/>
                    </a:lnTo>
                    <a:lnTo>
                      <a:pt x="195" y="2949"/>
                    </a:lnTo>
                    <a:lnTo>
                      <a:pt x="181" y="2936"/>
                    </a:lnTo>
                    <a:lnTo>
                      <a:pt x="168" y="2920"/>
                    </a:lnTo>
                    <a:lnTo>
                      <a:pt x="154" y="2899"/>
                    </a:lnTo>
                    <a:lnTo>
                      <a:pt x="141" y="2877"/>
                    </a:lnTo>
                    <a:lnTo>
                      <a:pt x="130" y="2851"/>
                    </a:lnTo>
                    <a:lnTo>
                      <a:pt x="118" y="2822"/>
                    </a:lnTo>
                    <a:lnTo>
                      <a:pt x="107" y="2789"/>
                    </a:lnTo>
                    <a:lnTo>
                      <a:pt x="96" y="2754"/>
                    </a:lnTo>
                    <a:lnTo>
                      <a:pt x="85" y="2714"/>
                    </a:lnTo>
                    <a:lnTo>
                      <a:pt x="76" y="2672"/>
                    </a:lnTo>
                    <a:lnTo>
                      <a:pt x="66" y="2627"/>
                    </a:lnTo>
                    <a:lnTo>
                      <a:pt x="57" y="2579"/>
                    </a:lnTo>
                    <a:lnTo>
                      <a:pt x="48" y="2526"/>
                    </a:lnTo>
                    <a:lnTo>
                      <a:pt x="41" y="2472"/>
                    </a:lnTo>
                    <a:lnTo>
                      <a:pt x="33" y="2414"/>
                    </a:lnTo>
                    <a:lnTo>
                      <a:pt x="26" y="2352"/>
                    </a:lnTo>
                    <a:lnTo>
                      <a:pt x="20" y="2287"/>
                    </a:lnTo>
                    <a:lnTo>
                      <a:pt x="13" y="2219"/>
                    </a:lnTo>
                    <a:lnTo>
                      <a:pt x="3" y="2067"/>
                    </a:lnTo>
                    <a:lnTo>
                      <a:pt x="0" y="1986"/>
                    </a:lnTo>
                    <a:lnTo>
                      <a:pt x="0" y="1906"/>
                    </a:lnTo>
                    <a:lnTo>
                      <a:pt x="3" y="1827"/>
                    </a:lnTo>
                    <a:lnTo>
                      <a:pt x="7" y="1748"/>
                    </a:lnTo>
                    <a:lnTo>
                      <a:pt x="14" y="1670"/>
                    </a:lnTo>
                    <a:lnTo>
                      <a:pt x="25" y="1593"/>
                    </a:lnTo>
                    <a:lnTo>
                      <a:pt x="37" y="1517"/>
                    </a:lnTo>
                    <a:lnTo>
                      <a:pt x="51" y="1440"/>
                    </a:lnTo>
                    <a:lnTo>
                      <a:pt x="69" y="1365"/>
                    </a:lnTo>
                    <a:lnTo>
                      <a:pt x="89" y="1290"/>
                    </a:lnTo>
                    <a:lnTo>
                      <a:pt x="112" y="1217"/>
                    </a:lnTo>
                    <a:lnTo>
                      <a:pt x="136" y="1142"/>
                    </a:lnTo>
                    <a:lnTo>
                      <a:pt x="164" y="1070"/>
                    </a:lnTo>
                    <a:lnTo>
                      <a:pt x="193" y="998"/>
                    </a:lnTo>
                    <a:lnTo>
                      <a:pt x="225" y="927"/>
                    </a:lnTo>
                    <a:lnTo>
                      <a:pt x="260" y="857"/>
                    </a:lnTo>
                    <a:lnTo>
                      <a:pt x="297" y="787"/>
                    </a:lnTo>
                    <a:lnTo>
                      <a:pt x="336" y="717"/>
                    </a:lnTo>
                    <a:lnTo>
                      <a:pt x="379" y="649"/>
                    </a:lnTo>
                    <a:lnTo>
                      <a:pt x="423" y="582"/>
                    </a:lnTo>
                    <a:lnTo>
                      <a:pt x="470" y="513"/>
                    </a:lnTo>
                    <a:lnTo>
                      <a:pt x="520" y="448"/>
                    </a:lnTo>
                    <a:lnTo>
                      <a:pt x="571" y="382"/>
                    </a:lnTo>
                    <a:lnTo>
                      <a:pt x="625" y="316"/>
                    </a:lnTo>
                    <a:lnTo>
                      <a:pt x="683" y="252"/>
                    </a:lnTo>
                    <a:lnTo>
                      <a:pt x="742" y="188"/>
                    </a:lnTo>
                    <a:lnTo>
                      <a:pt x="803" y="126"/>
                    </a:lnTo>
                    <a:lnTo>
                      <a:pt x="868" y="63"/>
                    </a:lnTo>
                    <a:lnTo>
                      <a:pt x="935" y="0"/>
                    </a:lnTo>
                  </a:path>
                </a:pathLst>
              </a:custGeom>
              <a:noFill/>
              <a:ln w="4763"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304" name="Freeform 280"/>
              <p:cNvSpPr/>
              <p:nvPr/>
            </p:nvSpPr>
            <p:spPr>
              <a:xfrm>
                <a:off x="6526213" y="3611563"/>
                <a:ext cx="161925" cy="88900"/>
              </a:xfrm>
              <a:custGeom>
                <a:avLst/>
                <a:gdLst>
                  <a:gd name="txL" fmla="*/ 0 w 102"/>
                  <a:gd name="txT" fmla="*/ 0 h 112"/>
                  <a:gd name="txR" fmla="*/ 102 w 102"/>
                  <a:gd name="txB" fmla="*/ 112 h 112"/>
                </a:gdLst>
                <a:ahLst/>
                <a:cxnLst>
                  <a:cxn ang="0">
                    <a:pos x="2147483647" y="2147483647"/>
                  </a:cxn>
                  <a:cxn ang="0">
                    <a:pos x="2147483647" y="0"/>
                  </a:cxn>
                  <a:cxn ang="0">
                    <a:pos x="0" y="2147483647"/>
                  </a:cxn>
                  <a:cxn ang="0">
                    <a:pos x="2147483647" y="2147483647"/>
                  </a:cxn>
                </a:cxnLst>
                <a:rect l="txL" t="txT" r="txR" b="txB"/>
                <a:pathLst>
                  <a:path w="102" h="112">
                    <a:moveTo>
                      <a:pt x="36" y="112"/>
                    </a:moveTo>
                    <a:lnTo>
                      <a:pt x="102" y="0"/>
                    </a:lnTo>
                    <a:lnTo>
                      <a:pt x="0" y="35"/>
                    </a:lnTo>
                    <a:lnTo>
                      <a:pt x="36" y="112"/>
                    </a:lnTo>
                    <a:close/>
                  </a:path>
                </a:pathLst>
              </a:custGeom>
              <a:solidFill>
                <a:srgbClr val="000000">
                  <a:alpha val="100000"/>
                </a:srgbClr>
              </a:solidFill>
              <a:ln w="9525">
                <a:noFill/>
              </a:ln>
            </p:spPr>
            <p:txBody>
              <a:bodyPr/>
              <a:lstStyle/>
              <a:p>
                <a:endParaRPr lang="zh-CN" altLang="en-US"/>
              </a:p>
            </p:txBody>
          </p:sp>
          <p:sp>
            <p:nvSpPr>
              <p:cNvPr id="168305" name="Freeform 281"/>
              <p:cNvSpPr>
                <a:spLocks noEditPoints="1"/>
              </p:cNvSpPr>
              <p:nvPr/>
            </p:nvSpPr>
            <p:spPr>
              <a:xfrm>
                <a:off x="7281863" y="5343525"/>
                <a:ext cx="431800" cy="193675"/>
              </a:xfrm>
              <a:custGeom>
                <a:avLst/>
                <a:gdLst>
                  <a:gd name="txL" fmla="*/ 0 w 272"/>
                  <a:gd name="txT" fmla="*/ 0 h 243"/>
                  <a:gd name="txR" fmla="*/ 272 w 272"/>
                  <a:gd name="txB" fmla="*/ 243 h 24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1518847171"/>
                  </a:cxn>
                  <a:cxn ang="0">
                    <a:pos x="2147483647" y="506282390"/>
                  </a:cxn>
                  <a:cxn ang="0">
                    <a:pos x="0" y="1518847171"/>
                  </a:cxn>
                </a:cxnLst>
                <a:rect l="txL" t="txT" r="txR" b="txB"/>
                <a:pathLst>
                  <a:path w="272" h="243">
                    <a:moveTo>
                      <a:pt x="272" y="82"/>
                    </a:moveTo>
                    <a:lnTo>
                      <a:pt x="272" y="82"/>
                    </a:lnTo>
                    <a:lnTo>
                      <a:pt x="271" y="82"/>
                    </a:lnTo>
                    <a:lnTo>
                      <a:pt x="271" y="83"/>
                    </a:lnTo>
                    <a:lnTo>
                      <a:pt x="270" y="82"/>
                    </a:lnTo>
                    <a:lnTo>
                      <a:pt x="269" y="82"/>
                    </a:lnTo>
                    <a:lnTo>
                      <a:pt x="269" y="80"/>
                    </a:lnTo>
                    <a:lnTo>
                      <a:pt x="270" y="80"/>
                    </a:lnTo>
                    <a:lnTo>
                      <a:pt x="270" y="79"/>
                    </a:lnTo>
                    <a:lnTo>
                      <a:pt x="272" y="79"/>
                    </a:lnTo>
                    <a:lnTo>
                      <a:pt x="272" y="80"/>
                    </a:lnTo>
                    <a:lnTo>
                      <a:pt x="272" y="82"/>
                    </a:lnTo>
                    <a:close/>
                    <a:moveTo>
                      <a:pt x="258" y="112"/>
                    </a:moveTo>
                    <a:lnTo>
                      <a:pt x="258" y="112"/>
                    </a:lnTo>
                    <a:lnTo>
                      <a:pt x="257" y="112"/>
                    </a:lnTo>
                    <a:lnTo>
                      <a:pt x="256" y="112"/>
                    </a:lnTo>
                    <a:lnTo>
                      <a:pt x="255" y="111"/>
                    </a:lnTo>
                    <a:lnTo>
                      <a:pt x="256" y="109"/>
                    </a:lnTo>
                    <a:lnTo>
                      <a:pt x="257" y="109"/>
                    </a:lnTo>
                    <a:lnTo>
                      <a:pt x="258" y="109"/>
                    </a:lnTo>
                    <a:lnTo>
                      <a:pt x="258" y="111"/>
                    </a:lnTo>
                    <a:lnTo>
                      <a:pt x="258" y="112"/>
                    </a:lnTo>
                    <a:close/>
                    <a:moveTo>
                      <a:pt x="243" y="141"/>
                    </a:moveTo>
                    <a:lnTo>
                      <a:pt x="243" y="141"/>
                    </a:lnTo>
                    <a:lnTo>
                      <a:pt x="242" y="141"/>
                    </a:lnTo>
                    <a:lnTo>
                      <a:pt x="241" y="141"/>
                    </a:lnTo>
                    <a:lnTo>
                      <a:pt x="240" y="140"/>
                    </a:lnTo>
                    <a:lnTo>
                      <a:pt x="241" y="138"/>
                    </a:lnTo>
                    <a:lnTo>
                      <a:pt x="242" y="137"/>
                    </a:lnTo>
                    <a:lnTo>
                      <a:pt x="243" y="138"/>
                    </a:lnTo>
                    <a:lnTo>
                      <a:pt x="243" y="140"/>
                    </a:lnTo>
                    <a:lnTo>
                      <a:pt x="243" y="141"/>
                    </a:lnTo>
                    <a:close/>
                    <a:moveTo>
                      <a:pt x="226" y="169"/>
                    </a:moveTo>
                    <a:lnTo>
                      <a:pt x="226" y="169"/>
                    </a:lnTo>
                    <a:lnTo>
                      <a:pt x="225" y="169"/>
                    </a:lnTo>
                    <a:lnTo>
                      <a:pt x="224" y="168"/>
                    </a:lnTo>
                    <a:lnTo>
                      <a:pt x="224" y="166"/>
                    </a:lnTo>
                    <a:lnTo>
                      <a:pt x="225" y="166"/>
                    </a:lnTo>
                    <a:lnTo>
                      <a:pt x="226" y="166"/>
                    </a:lnTo>
                    <a:lnTo>
                      <a:pt x="227" y="168"/>
                    </a:lnTo>
                    <a:lnTo>
                      <a:pt x="226" y="169"/>
                    </a:lnTo>
                    <a:close/>
                    <a:moveTo>
                      <a:pt x="208" y="195"/>
                    </a:moveTo>
                    <a:lnTo>
                      <a:pt x="208" y="195"/>
                    </a:lnTo>
                    <a:lnTo>
                      <a:pt x="207" y="195"/>
                    </a:lnTo>
                    <a:lnTo>
                      <a:pt x="206" y="194"/>
                    </a:lnTo>
                    <a:lnTo>
                      <a:pt x="206" y="192"/>
                    </a:lnTo>
                    <a:lnTo>
                      <a:pt x="207" y="191"/>
                    </a:lnTo>
                    <a:lnTo>
                      <a:pt x="208" y="191"/>
                    </a:lnTo>
                    <a:lnTo>
                      <a:pt x="209" y="192"/>
                    </a:lnTo>
                    <a:lnTo>
                      <a:pt x="209" y="194"/>
                    </a:lnTo>
                    <a:lnTo>
                      <a:pt x="208" y="195"/>
                    </a:lnTo>
                    <a:close/>
                    <a:moveTo>
                      <a:pt x="189" y="217"/>
                    </a:moveTo>
                    <a:lnTo>
                      <a:pt x="189" y="217"/>
                    </a:lnTo>
                    <a:lnTo>
                      <a:pt x="188" y="219"/>
                    </a:lnTo>
                    <a:lnTo>
                      <a:pt x="188" y="217"/>
                    </a:lnTo>
                    <a:lnTo>
                      <a:pt x="187" y="217"/>
                    </a:lnTo>
                    <a:lnTo>
                      <a:pt x="187" y="216"/>
                    </a:lnTo>
                    <a:lnTo>
                      <a:pt x="187" y="214"/>
                    </a:lnTo>
                    <a:lnTo>
                      <a:pt x="188" y="214"/>
                    </a:lnTo>
                    <a:lnTo>
                      <a:pt x="189" y="216"/>
                    </a:lnTo>
                    <a:lnTo>
                      <a:pt x="189" y="217"/>
                    </a:lnTo>
                    <a:close/>
                    <a:moveTo>
                      <a:pt x="166" y="236"/>
                    </a:moveTo>
                    <a:lnTo>
                      <a:pt x="166" y="236"/>
                    </a:lnTo>
                    <a:lnTo>
                      <a:pt x="165" y="235"/>
                    </a:lnTo>
                    <a:lnTo>
                      <a:pt x="165" y="233"/>
                    </a:lnTo>
                    <a:lnTo>
                      <a:pt x="164" y="233"/>
                    </a:lnTo>
                    <a:lnTo>
                      <a:pt x="165" y="232"/>
                    </a:lnTo>
                    <a:lnTo>
                      <a:pt x="166" y="232"/>
                    </a:lnTo>
                    <a:lnTo>
                      <a:pt x="167" y="232"/>
                    </a:lnTo>
                    <a:lnTo>
                      <a:pt x="167" y="233"/>
                    </a:lnTo>
                    <a:lnTo>
                      <a:pt x="167" y="235"/>
                    </a:lnTo>
                    <a:lnTo>
                      <a:pt x="166" y="236"/>
                    </a:lnTo>
                    <a:close/>
                    <a:moveTo>
                      <a:pt x="141" y="243"/>
                    </a:moveTo>
                    <a:lnTo>
                      <a:pt x="141" y="243"/>
                    </a:lnTo>
                    <a:lnTo>
                      <a:pt x="139" y="243"/>
                    </a:lnTo>
                    <a:lnTo>
                      <a:pt x="139" y="242"/>
                    </a:lnTo>
                    <a:lnTo>
                      <a:pt x="139" y="240"/>
                    </a:lnTo>
                    <a:lnTo>
                      <a:pt x="141" y="239"/>
                    </a:lnTo>
                    <a:lnTo>
                      <a:pt x="142" y="240"/>
                    </a:lnTo>
                    <a:lnTo>
                      <a:pt x="143" y="240"/>
                    </a:lnTo>
                    <a:lnTo>
                      <a:pt x="143" y="242"/>
                    </a:lnTo>
                    <a:lnTo>
                      <a:pt x="142" y="243"/>
                    </a:lnTo>
                    <a:lnTo>
                      <a:pt x="141" y="243"/>
                    </a:lnTo>
                    <a:close/>
                    <a:moveTo>
                      <a:pt x="115" y="235"/>
                    </a:moveTo>
                    <a:lnTo>
                      <a:pt x="115" y="235"/>
                    </a:lnTo>
                    <a:lnTo>
                      <a:pt x="115" y="233"/>
                    </a:lnTo>
                    <a:lnTo>
                      <a:pt x="115" y="232"/>
                    </a:lnTo>
                    <a:lnTo>
                      <a:pt x="116" y="230"/>
                    </a:lnTo>
                    <a:lnTo>
                      <a:pt x="117" y="232"/>
                    </a:lnTo>
                    <a:lnTo>
                      <a:pt x="117" y="233"/>
                    </a:lnTo>
                    <a:lnTo>
                      <a:pt x="117" y="235"/>
                    </a:lnTo>
                    <a:lnTo>
                      <a:pt x="116" y="235"/>
                    </a:lnTo>
                    <a:lnTo>
                      <a:pt x="115" y="235"/>
                    </a:lnTo>
                    <a:close/>
                    <a:moveTo>
                      <a:pt x="94" y="214"/>
                    </a:moveTo>
                    <a:lnTo>
                      <a:pt x="94" y="214"/>
                    </a:lnTo>
                    <a:lnTo>
                      <a:pt x="94" y="213"/>
                    </a:lnTo>
                    <a:lnTo>
                      <a:pt x="94" y="211"/>
                    </a:lnTo>
                    <a:lnTo>
                      <a:pt x="95" y="211"/>
                    </a:lnTo>
                    <a:lnTo>
                      <a:pt x="96" y="211"/>
                    </a:lnTo>
                    <a:lnTo>
                      <a:pt x="96" y="213"/>
                    </a:lnTo>
                    <a:lnTo>
                      <a:pt x="96" y="214"/>
                    </a:lnTo>
                    <a:lnTo>
                      <a:pt x="95" y="214"/>
                    </a:lnTo>
                    <a:lnTo>
                      <a:pt x="94" y="214"/>
                    </a:lnTo>
                    <a:close/>
                    <a:moveTo>
                      <a:pt x="76" y="188"/>
                    </a:moveTo>
                    <a:lnTo>
                      <a:pt x="76" y="188"/>
                    </a:lnTo>
                    <a:lnTo>
                      <a:pt x="76" y="186"/>
                    </a:lnTo>
                    <a:lnTo>
                      <a:pt x="76" y="185"/>
                    </a:lnTo>
                    <a:lnTo>
                      <a:pt x="77" y="185"/>
                    </a:lnTo>
                    <a:lnTo>
                      <a:pt x="78" y="185"/>
                    </a:lnTo>
                    <a:lnTo>
                      <a:pt x="79" y="186"/>
                    </a:lnTo>
                    <a:lnTo>
                      <a:pt x="78" y="188"/>
                    </a:lnTo>
                    <a:lnTo>
                      <a:pt x="77" y="189"/>
                    </a:lnTo>
                    <a:lnTo>
                      <a:pt x="76" y="188"/>
                    </a:lnTo>
                    <a:close/>
                    <a:moveTo>
                      <a:pt x="60" y="160"/>
                    </a:moveTo>
                    <a:lnTo>
                      <a:pt x="60" y="160"/>
                    </a:lnTo>
                    <a:lnTo>
                      <a:pt x="60" y="159"/>
                    </a:lnTo>
                    <a:lnTo>
                      <a:pt x="61" y="157"/>
                    </a:lnTo>
                    <a:lnTo>
                      <a:pt x="62" y="157"/>
                    </a:lnTo>
                    <a:lnTo>
                      <a:pt x="63" y="157"/>
                    </a:lnTo>
                    <a:lnTo>
                      <a:pt x="63" y="159"/>
                    </a:lnTo>
                    <a:lnTo>
                      <a:pt x="62" y="160"/>
                    </a:lnTo>
                    <a:lnTo>
                      <a:pt x="61" y="160"/>
                    </a:lnTo>
                    <a:lnTo>
                      <a:pt x="60" y="160"/>
                    </a:lnTo>
                    <a:close/>
                    <a:moveTo>
                      <a:pt x="46" y="130"/>
                    </a:moveTo>
                    <a:lnTo>
                      <a:pt x="46" y="130"/>
                    </a:lnTo>
                    <a:lnTo>
                      <a:pt x="46" y="128"/>
                    </a:lnTo>
                    <a:lnTo>
                      <a:pt x="46" y="127"/>
                    </a:lnTo>
                    <a:lnTo>
                      <a:pt x="47" y="127"/>
                    </a:lnTo>
                    <a:lnTo>
                      <a:pt x="48" y="128"/>
                    </a:lnTo>
                    <a:lnTo>
                      <a:pt x="48" y="130"/>
                    </a:lnTo>
                    <a:lnTo>
                      <a:pt x="48" y="131"/>
                    </a:lnTo>
                    <a:lnTo>
                      <a:pt x="47" y="131"/>
                    </a:lnTo>
                    <a:lnTo>
                      <a:pt x="46" y="130"/>
                    </a:lnTo>
                    <a:close/>
                    <a:moveTo>
                      <a:pt x="34" y="99"/>
                    </a:moveTo>
                    <a:lnTo>
                      <a:pt x="34" y="99"/>
                    </a:lnTo>
                    <a:lnTo>
                      <a:pt x="34" y="98"/>
                    </a:lnTo>
                    <a:lnTo>
                      <a:pt x="34" y="96"/>
                    </a:lnTo>
                    <a:lnTo>
                      <a:pt x="35" y="96"/>
                    </a:lnTo>
                    <a:lnTo>
                      <a:pt x="36" y="96"/>
                    </a:lnTo>
                    <a:lnTo>
                      <a:pt x="36" y="98"/>
                    </a:lnTo>
                    <a:lnTo>
                      <a:pt x="36" y="99"/>
                    </a:lnTo>
                    <a:lnTo>
                      <a:pt x="35" y="101"/>
                    </a:lnTo>
                    <a:lnTo>
                      <a:pt x="34" y="99"/>
                    </a:lnTo>
                    <a:close/>
                    <a:moveTo>
                      <a:pt x="22" y="67"/>
                    </a:moveTo>
                    <a:lnTo>
                      <a:pt x="22" y="67"/>
                    </a:lnTo>
                    <a:lnTo>
                      <a:pt x="21" y="66"/>
                    </a:lnTo>
                    <a:lnTo>
                      <a:pt x="22" y="66"/>
                    </a:lnTo>
                    <a:lnTo>
                      <a:pt x="23" y="64"/>
                    </a:lnTo>
                    <a:lnTo>
                      <a:pt x="24" y="66"/>
                    </a:lnTo>
                    <a:lnTo>
                      <a:pt x="24" y="67"/>
                    </a:lnTo>
                    <a:lnTo>
                      <a:pt x="24" y="68"/>
                    </a:lnTo>
                    <a:lnTo>
                      <a:pt x="22" y="68"/>
                    </a:lnTo>
                    <a:lnTo>
                      <a:pt x="22" y="67"/>
                    </a:lnTo>
                    <a:close/>
                    <a:moveTo>
                      <a:pt x="10" y="35"/>
                    </a:moveTo>
                    <a:lnTo>
                      <a:pt x="10" y="35"/>
                    </a:lnTo>
                    <a:lnTo>
                      <a:pt x="10" y="33"/>
                    </a:lnTo>
                    <a:lnTo>
                      <a:pt x="11" y="32"/>
                    </a:lnTo>
                    <a:lnTo>
                      <a:pt x="12" y="32"/>
                    </a:lnTo>
                    <a:lnTo>
                      <a:pt x="13" y="33"/>
                    </a:lnTo>
                    <a:lnTo>
                      <a:pt x="13" y="35"/>
                    </a:lnTo>
                    <a:lnTo>
                      <a:pt x="12" y="36"/>
                    </a:lnTo>
                    <a:lnTo>
                      <a:pt x="11" y="36"/>
                    </a:lnTo>
                    <a:lnTo>
                      <a:pt x="10" y="35"/>
                    </a:lnTo>
                    <a:close/>
                    <a:moveTo>
                      <a:pt x="0" y="3"/>
                    </a:moveTo>
                    <a:lnTo>
                      <a:pt x="0" y="3"/>
                    </a:lnTo>
                    <a:lnTo>
                      <a:pt x="0" y="1"/>
                    </a:lnTo>
                    <a:lnTo>
                      <a:pt x="0" y="0"/>
                    </a:lnTo>
                    <a:lnTo>
                      <a:pt x="1" y="0"/>
                    </a:lnTo>
                    <a:lnTo>
                      <a:pt x="2" y="0"/>
                    </a:lnTo>
                    <a:lnTo>
                      <a:pt x="3" y="1"/>
                    </a:lnTo>
                    <a:lnTo>
                      <a:pt x="3" y="3"/>
                    </a:lnTo>
                    <a:lnTo>
                      <a:pt x="2" y="4"/>
                    </a:lnTo>
                    <a:lnTo>
                      <a:pt x="1" y="4"/>
                    </a:lnTo>
                    <a:lnTo>
                      <a:pt x="0" y="3"/>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306" name="Freeform 282"/>
              <p:cNvSpPr/>
              <p:nvPr/>
            </p:nvSpPr>
            <p:spPr>
              <a:xfrm>
                <a:off x="7659688" y="5321300"/>
                <a:ext cx="119063" cy="112712"/>
              </a:xfrm>
              <a:custGeom>
                <a:avLst/>
                <a:gdLst>
                  <a:gd name="txL" fmla="*/ 0 w 75"/>
                  <a:gd name="txT" fmla="*/ 0 h 141"/>
                  <a:gd name="txR" fmla="*/ 75 w 75"/>
                  <a:gd name="txB" fmla="*/ 141 h 141"/>
                </a:gdLst>
                <a:ahLst/>
                <a:cxnLst>
                  <a:cxn ang="0">
                    <a:pos x="2147483647" y="2147483647"/>
                  </a:cxn>
                  <a:cxn ang="0">
                    <a:pos x="2147483647" y="0"/>
                  </a:cxn>
                  <a:cxn ang="0">
                    <a:pos x="0" y="2147483647"/>
                  </a:cxn>
                  <a:cxn ang="0">
                    <a:pos x="2147483647" y="2147483647"/>
                  </a:cxn>
                </a:cxnLst>
                <a:rect l="txL" t="txT" r="txR" b="txB"/>
                <a:pathLst>
                  <a:path w="75" h="141">
                    <a:moveTo>
                      <a:pt x="58" y="141"/>
                    </a:moveTo>
                    <a:lnTo>
                      <a:pt x="75" y="0"/>
                    </a:lnTo>
                    <a:lnTo>
                      <a:pt x="0" y="99"/>
                    </a:lnTo>
                    <a:lnTo>
                      <a:pt x="58" y="141"/>
                    </a:lnTo>
                    <a:close/>
                  </a:path>
                </a:pathLst>
              </a:custGeom>
              <a:solidFill>
                <a:srgbClr val="000000">
                  <a:alpha val="100000"/>
                </a:srgbClr>
              </a:solidFill>
              <a:ln w="9525">
                <a:noFill/>
              </a:ln>
            </p:spPr>
            <p:txBody>
              <a:bodyPr/>
              <a:lstStyle/>
              <a:p>
                <a:endParaRPr lang="zh-CN" altLang="en-US"/>
              </a:p>
            </p:txBody>
          </p:sp>
          <p:sp>
            <p:nvSpPr>
              <p:cNvPr id="168307" name="Freeform 283"/>
              <p:cNvSpPr>
                <a:spLocks noEditPoints="1"/>
              </p:cNvSpPr>
              <p:nvPr/>
            </p:nvSpPr>
            <p:spPr>
              <a:xfrm>
                <a:off x="7340600" y="5318125"/>
                <a:ext cx="615950" cy="339725"/>
              </a:xfrm>
              <a:custGeom>
                <a:avLst/>
                <a:gdLst>
                  <a:gd name="txL" fmla="*/ 0 w 388"/>
                  <a:gd name="txT" fmla="*/ 0 h 427"/>
                  <a:gd name="txR" fmla="*/ 388 w 388"/>
                  <a:gd name="txB" fmla="*/ 427 h 427"/>
                </a:gdLst>
                <a:ahLst/>
                <a:cxnLst>
                  <a:cxn ang="0">
                    <a:pos x="2147483647" y="1510955182"/>
                  </a:cxn>
                  <a:cxn ang="0">
                    <a:pos x="2147483647" y="503863094"/>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88" h="427">
                    <a:moveTo>
                      <a:pt x="388" y="3"/>
                    </a:moveTo>
                    <a:lnTo>
                      <a:pt x="388" y="3"/>
                    </a:lnTo>
                    <a:lnTo>
                      <a:pt x="387" y="4"/>
                    </a:lnTo>
                    <a:lnTo>
                      <a:pt x="386" y="4"/>
                    </a:lnTo>
                    <a:lnTo>
                      <a:pt x="385" y="3"/>
                    </a:lnTo>
                    <a:lnTo>
                      <a:pt x="385" y="1"/>
                    </a:lnTo>
                    <a:lnTo>
                      <a:pt x="386" y="0"/>
                    </a:lnTo>
                    <a:lnTo>
                      <a:pt x="387" y="0"/>
                    </a:lnTo>
                    <a:lnTo>
                      <a:pt x="388" y="1"/>
                    </a:lnTo>
                    <a:lnTo>
                      <a:pt x="388" y="3"/>
                    </a:lnTo>
                    <a:close/>
                    <a:moveTo>
                      <a:pt x="381" y="38"/>
                    </a:moveTo>
                    <a:lnTo>
                      <a:pt x="381" y="38"/>
                    </a:lnTo>
                    <a:lnTo>
                      <a:pt x="380" y="38"/>
                    </a:lnTo>
                    <a:lnTo>
                      <a:pt x="379" y="38"/>
                    </a:lnTo>
                    <a:lnTo>
                      <a:pt x="379" y="36"/>
                    </a:lnTo>
                    <a:lnTo>
                      <a:pt x="379" y="35"/>
                    </a:lnTo>
                    <a:lnTo>
                      <a:pt x="380" y="35"/>
                    </a:lnTo>
                    <a:lnTo>
                      <a:pt x="381" y="35"/>
                    </a:lnTo>
                    <a:lnTo>
                      <a:pt x="381" y="38"/>
                    </a:lnTo>
                    <a:close/>
                    <a:moveTo>
                      <a:pt x="374" y="71"/>
                    </a:moveTo>
                    <a:lnTo>
                      <a:pt x="374" y="71"/>
                    </a:lnTo>
                    <a:lnTo>
                      <a:pt x="373" y="73"/>
                    </a:lnTo>
                    <a:lnTo>
                      <a:pt x="371" y="73"/>
                    </a:lnTo>
                    <a:lnTo>
                      <a:pt x="371" y="71"/>
                    </a:lnTo>
                    <a:lnTo>
                      <a:pt x="371" y="70"/>
                    </a:lnTo>
                    <a:lnTo>
                      <a:pt x="371" y="68"/>
                    </a:lnTo>
                    <a:lnTo>
                      <a:pt x="373" y="68"/>
                    </a:lnTo>
                    <a:lnTo>
                      <a:pt x="374" y="70"/>
                    </a:lnTo>
                    <a:lnTo>
                      <a:pt x="374" y="71"/>
                    </a:lnTo>
                    <a:close/>
                    <a:moveTo>
                      <a:pt x="366" y="105"/>
                    </a:moveTo>
                    <a:lnTo>
                      <a:pt x="366" y="105"/>
                    </a:lnTo>
                    <a:lnTo>
                      <a:pt x="365" y="106"/>
                    </a:lnTo>
                    <a:lnTo>
                      <a:pt x="364" y="106"/>
                    </a:lnTo>
                    <a:lnTo>
                      <a:pt x="363" y="105"/>
                    </a:lnTo>
                    <a:lnTo>
                      <a:pt x="363" y="103"/>
                    </a:lnTo>
                    <a:lnTo>
                      <a:pt x="364" y="102"/>
                    </a:lnTo>
                    <a:lnTo>
                      <a:pt x="365" y="102"/>
                    </a:lnTo>
                    <a:lnTo>
                      <a:pt x="366" y="103"/>
                    </a:lnTo>
                    <a:lnTo>
                      <a:pt x="366" y="105"/>
                    </a:lnTo>
                    <a:close/>
                    <a:moveTo>
                      <a:pt x="357" y="138"/>
                    </a:moveTo>
                    <a:lnTo>
                      <a:pt x="357" y="138"/>
                    </a:lnTo>
                    <a:lnTo>
                      <a:pt x="357" y="140"/>
                    </a:lnTo>
                    <a:lnTo>
                      <a:pt x="356" y="140"/>
                    </a:lnTo>
                    <a:lnTo>
                      <a:pt x="355" y="138"/>
                    </a:lnTo>
                    <a:lnTo>
                      <a:pt x="355" y="137"/>
                    </a:lnTo>
                    <a:lnTo>
                      <a:pt x="355" y="135"/>
                    </a:lnTo>
                    <a:lnTo>
                      <a:pt x="356" y="135"/>
                    </a:lnTo>
                    <a:lnTo>
                      <a:pt x="357" y="135"/>
                    </a:lnTo>
                    <a:lnTo>
                      <a:pt x="357" y="137"/>
                    </a:lnTo>
                    <a:lnTo>
                      <a:pt x="357" y="138"/>
                    </a:lnTo>
                    <a:close/>
                    <a:moveTo>
                      <a:pt x="348" y="172"/>
                    </a:moveTo>
                    <a:lnTo>
                      <a:pt x="348" y="172"/>
                    </a:lnTo>
                    <a:lnTo>
                      <a:pt x="347" y="172"/>
                    </a:lnTo>
                    <a:lnTo>
                      <a:pt x="347" y="173"/>
                    </a:lnTo>
                    <a:lnTo>
                      <a:pt x="346" y="173"/>
                    </a:lnTo>
                    <a:lnTo>
                      <a:pt x="345" y="172"/>
                    </a:lnTo>
                    <a:lnTo>
                      <a:pt x="345" y="170"/>
                    </a:lnTo>
                    <a:lnTo>
                      <a:pt x="346" y="169"/>
                    </a:lnTo>
                    <a:lnTo>
                      <a:pt x="347" y="169"/>
                    </a:lnTo>
                    <a:lnTo>
                      <a:pt x="347" y="170"/>
                    </a:lnTo>
                    <a:lnTo>
                      <a:pt x="348" y="170"/>
                    </a:lnTo>
                    <a:lnTo>
                      <a:pt x="348" y="172"/>
                    </a:lnTo>
                    <a:close/>
                    <a:moveTo>
                      <a:pt x="338" y="205"/>
                    </a:moveTo>
                    <a:lnTo>
                      <a:pt x="338" y="205"/>
                    </a:lnTo>
                    <a:lnTo>
                      <a:pt x="337" y="205"/>
                    </a:lnTo>
                    <a:lnTo>
                      <a:pt x="335" y="205"/>
                    </a:lnTo>
                    <a:lnTo>
                      <a:pt x="335" y="204"/>
                    </a:lnTo>
                    <a:lnTo>
                      <a:pt x="335" y="202"/>
                    </a:lnTo>
                    <a:lnTo>
                      <a:pt x="337" y="202"/>
                    </a:lnTo>
                    <a:lnTo>
                      <a:pt x="338" y="202"/>
                    </a:lnTo>
                    <a:lnTo>
                      <a:pt x="338" y="204"/>
                    </a:lnTo>
                    <a:lnTo>
                      <a:pt x="338" y="205"/>
                    </a:lnTo>
                    <a:close/>
                    <a:moveTo>
                      <a:pt x="327" y="237"/>
                    </a:moveTo>
                    <a:lnTo>
                      <a:pt x="327" y="237"/>
                    </a:lnTo>
                    <a:lnTo>
                      <a:pt x="326" y="237"/>
                    </a:lnTo>
                    <a:lnTo>
                      <a:pt x="325" y="237"/>
                    </a:lnTo>
                    <a:lnTo>
                      <a:pt x="324" y="236"/>
                    </a:lnTo>
                    <a:lnTo>
                      <a:pt x="325" y="234"/>
                    </a:lnTo>
                    <a:lnTo>
                      <a:pt x="326" y="234"/>
                    </a:lnTo>
                    <a:lnTo>
                      <a:pt x="327" y="236"/>
                    </a:lnTo>
                    <a:lnTo>
                      <a:pt x="327" y="237"/>
                    </a:lnTo>
                    <a:close/>
                    <a:moveTo>
                      <a:pt x="314" y="268"/>
                    </a:moveTo>
                    <a:lnTo>
                      <a:pt x="314" y="268"/>
                    </a:lnTo>
                    <a:lnTo>
                      <a:pt x="314" y="269"/>
                    </a:lnTo>
                    <a:lnTo>
                      <a:pt x="313" y="269"/>
                    </a:lnTo>
                    <a:lnTo>
                      <a:pt x="312" y="268"/>
                    </a:lnTo>
                    <a:lnTo>
                      <a:pt x="312" y="267"/>
                    </a:lnTo>
                    <a:lnTo>
                      <a:pt x="313" y="265"/>
                    </a:lnTo>
                    <a:lnTo>
                      <a:pt x="314" y="265"/>
                    </a:lnTo>
                    <a:lnTo>
                      <a:pt x="314" y="267"/>
                    </a:lnTo>
                    <a:lnTo>
                      <a:pt x="315" y="267"/>
                    </a:lnTo>
                    <a:lnTo>
                      <a:pt x="314" y="268"/>
                    </a:lnTo>
                    <a:close/>
                    <a:moveTo>
                      <a:pt x="302" y="299"/>
                    </a:moveTo>
                    <a:lnTo>
                      <a:pt x="302" y="299"/>
                    </a:lnTo>
                    <a:lnTo>
                      <a:pt x="301" y="300"/>
                    </a:lnTo>
                    <a:lnTo>
                      <a:pt x="299" y="300"/>
                    </a:lnTo>
                    <a:lnTo>
                      <a:pt x="299" y="299"/>
                    </a:lnTo>
                    <a:lnTo>
                      <a:pt x="298" y="299"/>
                    </a:lnTo>
                    <a:lnTo>
                      <a:pt x="299" y="297"/>
                    </a:lnTo>
                    <a:lnTo>
                      <a:pt x="299" y="296"/>
                    </a:lnTo>
                    <a:lnTo>
                      <a:pt x="301" y="296"/>
                    </a:lnTo>
                    <a:lnTo>
                      <a:pt x="302" y="297"/>
                    </a:lnTo>
                    <a:lnTo>
                      <a:pt x="302" y="299"/>
                    </a:lnTo>
                    <a:close/>
                    <a:moveTo>
                      <a:pt x="287" y="329"/>
                    </a:moveTo>
                    <a:lnTo>
                      <a:pt x="287" y="329"/>
                    </a:lnTo>
                    <a:lnTo>
                      <a:pt x="286" y="329"/>
                    </a:lnTo>
                    <a:lnTo>
                      <a:pt x="285" y="329"/>
                    </a:lnTo>
                    <a:lnTo>
                      <a:pt x="285" y="328"/>
                    </a:lnTo>
                    <a:lnTo>
                      <a:pt x="285" y="326"/>
                    </a:lnTo>
                    <a:lnTo>
                      <a:pt x="286" y="325"/>
                    </a:lnTo>
                    <a:lnTo>
                      <a:pt x="287" y="326"/>
                    </a:lnTo>
                    <a:lnTo>
                      <a:pt x="287" y="328"/>
                    </a:lnTo>
                    <a:lnTo>
                      <a:pt x="287" y="329"/>
                    </a:lnTo>
                    <a:close/>
                    <a:moveTo>
                      <a:pt x="270" y="355"/>
                    </a:moveTo>
                    <a:lnTo>
                      <a:pt x="270" y="355"/>
                    </a:lnTo>
                    <a:lnTo>
                      <a:pt x="269" y="357"/>
                    </a:lnTo>
                    <a:lnTo>
                      <a:pt x="269" y="355"/>
                    </a:lnTo>
                    <a:lnTo>
                      <a:pt x="268" y="355"/>
                    </a:lnTo>
                    <a:lnTo>
                      <a:pt x="268" y="354"/>
                    </a:lnTo>
                    <a:lnTo>
                      <a:pt x="269" y="352"/>
                    </a:lnTo>
                    <a:lnTo>
                      <a:pt x="270" y="352"/>
                    </a:lnTo>
                    <a:lnTo>
                      <a:pt x="271" y="354"/>
                    </a:lnTo>
                    <a:lnTo>
                      <a:pt x="270" y="355"/>
                    </a:lnTo>
                    <a:close/>
                    <a:moveTo>
                      <a:pt x="252" y="380"/>
                    </a:moveTo>
                    <a:lnTo>
                      <a:pt x="252" y="380"/>
                    </a:lnTo>
                    <a:lnTo>
                      <a:pt x="251" y="382"/>
                    </a:lnTo>
                    <a:lnTo>
                      <a:pt x="250" y="380"/>
                    </a:lnTo>
                    <a:lnTo>
                      <a:pt x="250" y="379"/>
                    </a:lnTo>
                    <a:lnTo>
                      <a:pt x="250" y="377"/>
                    </a:lnTo>
                    <a:lnTo>
                      <a:pt x="251" y="377"/>
                    </a:lnTo>
                    <a:lnTo>
                      <a:pt x="252" y="377"/>
                    </a:lnTo>
                    <a:lnTo>
                      <a:pt x="252" y="379"/>
                    </a:lnTo>
                    <a:lnTo>
                      <a:pt x="252" y="380"/>
                    </a:lnTo>
                    <a:close/>
                    <a:moveTo>
                      <a:pt x="231" y="402"/>
                    </a:moveTo>
                    <a:lnTo>
                      <a:pt x="231" y="402"/>
                    </a:lnTo>
                    <a:lnTo>
                      <a:pt x="230" y="402"/>
                    </a:lnTo>
                    <a:lnTo>
                      <a:pt x="229" y="401"/>
                    </a:lnTo>
                    <a:lnTo>
                      <a:pt x="229" y="399"/>
                    </a:lnTo>
                    <a:lnTo>
                      <a:pt x="230" y="399"/>
                    </a:lnTo>
                    <a:lnTo>
                      <a:pt x="230" y="398"/>
                    </a:lnTo>
                    <a:lnTo>
                      <a:pt x="231" y="398"/>
                    </a:lnTo>
                    <a:lnTo>
                      <a:pt x="232" y="399"/>
                    </a:lnTo>
                    <a:lnTo>
                      <a:pt x="232" y="401"/>
                    </a:lnTo>
                    <a:lnTo>
                      <a:pt x="231" y="401"/>
                    </a:lnTo>
                    <a:lnTo>
                      <a:pt x="231" y="402"/>
                    </a:lnTo>
                    <a:close/>
                    <a:moveTo>
                      <a:pt x="207" y="418"/>
                    </a:moveTo>
                    <a:lnTo>
                      <a:pt x="207" y="418"/>
                    </a:lnTo>
                    <a:lnTo>
                      <a:pt x="205" y="417"/>
                    </a:lnTo>
                    <a:lnTo>
                      <a:pt x="205" y="415"/>
                    </a:lnTo>
                    <a:lnTo>
                      <a:pt x="205" y="414"/>
                    </a:lnTo>
                    <a:lnTo>
                      <a:pt x="206" y="414"/>
                    </a:lnTo>
                    <a:lnTo>
                      <a:pt x="207" y="414"/>
                    </a:lnTo>
                    <a:lnTo>
                      <a:pt x="208" y="415"/>
                    </a:lnTo>
                    <a:lnTo>
                      <a:pt x="207" y="417"/>
                    </a:lnTo>
                    <a:lnTo>
                      <a:pt x="207" y="418"/>
                    </a:lnTo>
                    <a:close/>
                    <a:moveTo>
                      <a:pt x="182" y="425"/>
                    </a:moveTo>
                    <a:lnTo>
                      <a:pt x="182" y="425"/>
                    </a:lnTo>
                    <a:lnTo>
                      <a:pt x="181" y="424"/>
                    </a:lnTo>
                    <a:lnTo>
                      <a:pt x="180" y="422"/>
                    </a:lnTo>
                    <a:lnTo>
                      <a:pt x="181" y="421"/>
                    </a:lnTo>
                    <a:lnTo>
                      <a:pt x="182" y="421"/>
                    </a:lnTo>
                    <a:lnTo>
                      <a:pt x="183" y="421"/>
                    </a:lnTo>
                    <a:lnTo>
                      <a:pt x="183" y="422"/>
                    </a:lnTo>
                    <a:lnTo>
                      <a:pt x="183" y="424"/>
                    </a:lnTo>
                    <a:lnTo>
                      <a:pt x="182" y="425"/>
                    </a:lnTo>
                    <a:close/>
                    <a:moveTo>
                      <a:pt x="155" y="427"/>
                    </a:moveTo>
                    <a:lnTo>
                      <a:pt x="155" y="427"/>
                    </a:lnTo>
                    <a:lnTo>
                      <a:pt x="154" y="427"/>
                    </a:lnTo>
                    <a:lnTo>
                      <a:pt x="154" y="425"/>
                    </a:lnTo>
                    <a:lnTo>
                      <a:pt x="154" y="424"/>
                    </a:lnTo>
                    <a:lnTo>
                      <a:pt x="155" y="424"/>
                    </a:lnTo>
                    <a:lnTo>
                      <a:pt x="156" y="424"/>
                    </a:lnTo>
                    <a:lnTo>
                      <a:pt x="158" y="425"/>
                    </a:lnTo>
                    <a:lnTo>
                      <a:pt x="156" y="427"/>
                    </a:lnTo>
                    <a:lnTo>
                      <a:pt x="155" y="427"/>
                    </a:lnTo>
                    <a:close/>
                    <a:moveTo>
                      <a:pt x="130" y="422"/>
                    </a:moveTo>
                    <a:lnTo>
                      <a:pt x="130" y="422"/>
                    </a:lnTo>
                    <a:lnTo>
                      <a:pt x="129" y="421"/>
                    </a:lnTo>
                    <a:lnTo>
                      <a:pt x="129" y="419"/>
                    </a:lnTo>
                    <a:lnTo>
                      <a:pt x="130" y="418"/>
                    </a:lnTo>
                    <a:lnTo>
                      <a:pt x="131" y="418"/>
                    </a:lnTo>
                    <a:lnTo>
                      <a:pt x="132" y="419"/>
                    </a:lnTo>
                    <a:lnTo>
                      <a:pt x="132" y="421"/>
                    </a:lnTo>
                    <a:lnTo>
                      <a:pt x="131" y="422"/>
                    </a:lnTo>
                    <a:lnTo>
                      <a:pt x="130" y="422"/>
                    </a:lnTo>
                    <a:close/>
                    <a:moveTo>
                      <a:pt x="106" y="409"/>
                    </a:moveTo>
                    <a:lnTo>
                      <a:pt x="106" y="409"/>
                    </a:lnTo>
                    <a:lnTo>
                      <a:pt x="105" y="409"/>
                    </a:lnTo>
                    <a:lnTo>
                      <a:pt x="105" y="408"/>
                    </a:lnTo>
                    <a:lnTo>
                      <a:pt x="105" y="406"/>
                    </a:lnTo>
                    <a:lnTo>
                      <a:pt x="106" y="406"/>
                    </a:lnTo>
                    <a:lnTo>
                      <a:pt x="107" y="406"/>
                    </a:lnTo>
                    <a:lnTo>
                      <a:pt x="108" y="406"/>
                    </a:lnTo>
                    <a:lnTo>
                      <a:pt x="108" y="408"/>
                    </a:lnTo>
                    <a:lnTo>
                      <a:pt x="107" y="409"/>
                    </a:lnTo>
                    <a:lnTo>
                      <a:pt x="106" y="409"/>
                    </a:lnTo>
                    <a:close/>
                    <a:moveTo>
                      <a:pt x="83" y="392"/>
                    </a:moveTo>
                    <a:lnTo>
                      <a:pt x="83" y="392"/>
                    </a:lnTo>
                    <a:lnTo>
                      <a:pt x="82" y="390"/>
                    </a:lnTo>
                    <a:lnTo>
                      <a:pt x="83" y="389"/>
                    </a:lnTo>
                    <a:lnTo>
                      <a:pt x="83" y="387"/>
                    </a:lnTo>
                    <a:lnTo>
                      <a:pt x="84" y="389"/>
                    </a:lnTo>
                    <a:lnTo>
                      <a:pt x="86" y="389"/>
                    </a:lnTo>
                    <a:lnTo>
                      <a:pt x="86" y="390"/>
                    </a:lnTo>
                    <a:lnTo>
                      <a:pt x="84" y="392"/>
                    </a:lnTo>
                    <a:lnTo>
                      <a:pt x="83" y="392"/>
                    </a:lnTo>
                    <a:close/>
                    <a:moveTo>
                      <a:pt x="63" y="369"/>
                    </a:moveTo>
                    <a:lnTo>
                      <a:pt x="63" y="369"/>
                    </a:lnTo>
                    <a:lnTo>
                      <a:pt x="62" y="367"/>
                    </a:lnTo>
                    <a:lnTo>
                      <a:pt x="63" y="366"/>
                    </a:lnTo>
                    <a:lnTo>
                      <a:pt x="64" y="366"/>
                    </a:lnTo>
                    <a:lnTo>
                      <a:pt x="65" y="367"/>
                    </a:lnTo>
                    <a:lnTo>
                      <a:pt x="65" y="369"/>
                    </a:lnTo>
                    <a:lnTo>
                      <a:pt x="64" y="370"/>
                    </a:lnTo>
                    <a:lnTo>
                      <a:pt x="63" y="369"/>
                    </a:lnTo>
                    <a:close/>
                    <a:moveTo>
                      <a:pt x="44" y="344"/>
                    </a:moveTo>
                    <a:lnTo>
                      <a:pt x="44" y="344"/>
                    </a:lnTo>
                    <a:lnTo>
                      <a:pt x="44" y="342"/>
                    </a:lnTo>
                    <a:lnTo>
                      <a:pt x="45" y="341"/>
                    </a:lnTo>
                    <a:lnTo>
                      <a:pt x="46" y="339"/>
                    </a:lnTo>
                    <a:lnTo>
                      <a:pt x="46" y="341"/>
                    </a:lnTo>
                    <a:lnTo>
                      <a:pt x="47" y="341"/>
                    </a:lnTo>
                    <a:lnTo>
                      <a:pt x="47" y="342"/>
                    </a:lnTo>
                    <a:lnTo>
                      <a:pt x="46" y="344"/>
                    </a:lnTo>
                    <a:lnTo>
                      <a:pt x="45" y="344"/>
                    </a:lnTo>
                    <a:lnTo>
                      <a:pt x="44" y="344"/>
                    </a:lnTo>
                    <a:close/>
                    <a:moveTo>
                      <a:pt x="28" y="316"/>
                    </a:moveTo>
                    <a:lnTo>
                      <a:pt x="28" y="316"/>
                    </a:lnTo>
                    <a:lnTo>
                      <a:pt x="28" y="315"/>
                    </a:lnTo>
                    <a:lnTo>
                      <a:pt x="28" y="313"/>
                    </a:lnTo>
                    <a:lnTo>
                      <a:pt x="29" y="313"/>
                    </a:lnTo>
                    <a:lnTo>
                      <a:pt x="30" y="313"/>
                    </a:lnTo>
                    <a:lnTo>
                      <a:pt x="30" y="315"/>
                    </a:lnTo>
                    <a:lnTo>
                      <a:pt x="30" y="316"/>
                    </a:lnTo>
                    <a:lnTo>
                      <a:pt x="29" y="316"/>
                    </a:lnTo>
                    <a:lnTo>
                      <a:pt x="28" y="316"/>
                    </a:lnTo>
                    <a:close/>
                    <a:moveTo>
                      <a:pt x="14" y="287"/>
                    </a:moveTo>
                    <a:lnTo>
                      <a:pt x="14" y="287"/>
                    </a:lnTo>
                    <a:lnTo>
                      <a:pt x="14" y="285"/>
                    </a:lnTo>
                    <a:lnTo>
                      <a:pt x="14" y="284"/>
                    </a:lnTo>
                    <a:lnTo>
                      <a:pt x="15" y="284"/>
                    </a:lnTo>
                    <a:lnTo>
                      <a:pt x="16" y="284"/>
                    </a:lnTo>
                    <a:lnTo>
                      <a:pt x="17" y="285"/>
                    </a:lnTo>
                    <a:lnTo>
                      <a:pt x="16" y="287"/>
                    </a:lnTo>
                    <a:lnTo>
                      <a:pt x="15" y="287"/>
                    </a:lnTo>
                    <a:lnTo>
                      <a:pt x="14" y="287"/>
                    </a:lnTo>
                    <a:close/>
                    <a:moveTo>
                      <a:pt x="0" y="256"/>
                    </a:moveTo>
                    <a:lnTo>
                      <a:pt x="0" y="256"/>
                    </a:lnTo>
                    <a:lnTo>
                      <a:pt x="0" y="255"/>
                    </a:lnTo>
                    <a:lnTo>
                      <a:pt x="1" y="253"/>
                    </a:lnTo>
                    <a:lnTo>
                      <a:pt x="2" y="253"/>
                    </a:lnTo>
                    <a:lnTo>
                      <a:pt x="3" y="253"/>
                    </a:lnTo>
                    <a:lnTo>
                      <a:pt x="3" y="255"/>
                    </a:lnTo>
                    <a:lnTo>
                      <a:pt x="2" y="256"/>
                    </a:lnTo>
                    <a:lnTo>
                      <a:pt x="1" y="256"/>
                    </a:lnTo>
                    <a:lnTo>
                      <a:pt x="0" y="256"/>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308" name="Freeform 284"/>
              <p:cNvSpPr/>
              <p:nvPr/>
            </p:nvSpPr>
            <p:spPr>
              <a:xfrm>
                <a:off x="7267575" y="5408613"/>
                <a:ext cx="111125" cy="114300"/>
              </a:xfrm>
              <a:custGeom>
                <a:avLst/>
                <a:gdLst>
                  <a:gd name="txL" fmla="*/ 0 w 70"/>
                  <a:gd name="txT" fmla="*/ 0 h 142"/>
                  <a:gd name="txR" fmla="*/ 70 w 70"/>
                  <a:gd name="txB" fmla="*/ 142 h 142"/>
                </a:gdLst>
                <a:ahLst/>
                <a:cxnLst>
                  <a:cxn ang="0">
                    <a:pos x="2147483647" y="2147483647"/>
                  </a:cxn>
                  <a:cxn ang="0">
                    <a:pos x="0" y="0"/>
                  </a:cxn>
                  <a:cxn ang="0">
                    <a:pos x="2147483647" y="2147483647"/>
                  </a:cxn>
                  <a:cxn ang="0">
                    <a:pos x="2147483647" y="2147483647"/>
                  </a:cxn>
                </a:cxnLst>
                <a:rect l="txL" t="txT" r="txR" b="txB"/>
                <a:pathLst>
                  <a:path w="70" h="142">
                    <a:moveTo>
                      <a:pt x="70" y="106"/>
                    </a:moveTo>
                    <a:lnTo>
                      <a:pt x="0" y="0"/>
                    </a:lnTo>
                    <a:lnTo>
                      <a:pt x="10" y="142"/>
                    </a:lnTo>
                    <a:lnTo>
                      <a:pt x="70" y="106"/>
                    </a:lnTo>
                    <a:close/>
                  </a:path>
                </a:pathLst>
              </a:custGeom>
              <a:solidFill>
                <a:srgbClr val="000000">
                  <a:alpha val="100000"/>
                </a:srgbClr>
              </a:solidFill>
              <a:ln w="9525">
                <a:noFill/>
              </a:ln>
            </p:spPr>
            <p:txBody>
              <a:bodyPr/>
              <a:lstStyle/>
              <a:p>
                <a:endParaRPr lang="zh-CN" altLang="en-US"/>
              </a:p>
            </p:txBody>
          </p:sp>
          <p:sp>
            <p:nvSpPr>
              <p:cNvPr id="168309" name="Freeform 285"/>
              <p:cNvSpPr>
                <a:spLocks noEditPoints="1"/>
              </p:cNvSpPr>
              <p:nvPr/>
            </p:nvSpPr>
            <p:spPr>
              <a:xfrm>
                <a:off x="8101013" y="4668838"/>
                <a:ext cx="501650" cy="917575"/>
              </a:xfrm>
              <a:custGeom>
                <a:avLst/>
                <a:gdLst>
                  <a:gd name="txL" fmla="*/ 0 w 316"/>
                  <a:gd name="txT" fmla="*/ 0 h 1157"/>
                  <a:gd name="txR" fmla="*/ 316 w 316"/>
                  <a:gd name="txB" fmla="*/ 1157 h 1157"/>
                </a:gdLst>
                <a:ahLst/>
                <a:cxnLst>
                  <a:cxn ang="0">
                    <a:pos x="0" y="997515054"/>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16" h="1157">
                    <a:moveTo>
                      <a:pt x="3" y="2"/>
                    </a:moveTo>
                    <a:lnTo>
                      <a:pt x="3" y="2"/>
                    </a:lnTo>
                    <a:lnTo>
                      <a:pt x="4" y="3"/>
                    </a:lnTo>
                    <a:lnTo>
                      <a:pt x="3" y="5"/>
                    </a:lnTo>
                    <a:lnTo>
                      <a:pt x="2" y="5"/>
                    </a:lnTo>
                    <a:lnTo>
                      <a:pt x="0" y="5"/>
                    </a:lnTo>
                    <a:lnTo>
                      <a:pt x="0" y="3"/>
                    </a:lnTo>
                    <a:lnTo>
                      <a:pt x="0" y="2"/>
                    </a:lnTo>
                    <a:lnTo>
                      <a:pt x="2" y="0"/>
                    </a:lnTo>
                    <a:lnTo>
                      <a:pt x="3" y="2"/>
                    </a:lnTo>
                    <a:close/>
                    <a:moveTo>
                      <a:pt x="24" y="21"/>
                    </a:moveTo>
                    <a:lnTo>
                      <a:pt x="24" y="21"/>
                    </a:lnTo>
                    <a:lnTo>
                      <a:pt x="24" y="22"/>
                    </a:lnTo>
                    <a:lnTo>
                      <a:pt x="25" y="22"/>
                    </a:lnTo>
                    <a:lnTo>
                      <a:pt x="24" y="24"/>
                    </a:lnTo>
                    <a:lnTo>
                      <a:pt x="24" y="25"/>
                    </a:lnTo>
                    <a:lnTo>
                      <a:pt x="23" y="25"/>
                    </a:lnTo>
                    <a:lnTo>
                      <a:pt x="22" y="24"/>
                    </a:lnTo>
                    <a:lnTo>
                      <a:pt x="22" y="22"/>
                    </a:lnTo>
                    <a:lnTo>
                      <a:pt x="23" y="21"/>
                    </a:lnTo>
                    <a:lnTo>
                      <a:pt x="24" y="21"/>
                    </a:lnTo>
                    <a:close/>
                    <a:moveTo>
                      <a:pt x="45" y="42"/>
                    </a:moveTo>
                    <a:lnTo>
                      <a:pt x="45" y="42"/>
                    </a:lnTo>
                    <a:lnTo>
                      <a:pt x="46" y="42"/>
                    </a:lnTo>
                    <a:lnTo>
                      <a:pt x="46" y="44"/>
                    </a:lnTo>
                    <a:lnTo>
                      <a:pt x="45" y="44"/>
                    </a:lnTo>
                    <a:lnTo>
                      <a:pt x="45" y="45"/>
                    </a:lnTo>
                    <a:lnTo>
                      <a:pt x="44" y="45"/>
                    </a:lnTo>
                    <a:lnTo>
                      <a:pt x="43" y="45"/>
                    </a:lnTo>
                    <a:lnTo>
                      <a:pt x="43" y="44"/>
                    </a:lnTo>
                    <a:lnTo>
                      <a:pt x="43" y="42"/>
                    </a:lnTo>
                    <a:lnTo>
                      <a:pt x="43" y="41"/>
                    </a:lnTo>
                    <a:lnTo>
                      <a:pt x="44" y="41"/>
                    </a:lnTo>
                    <a:lnTo>
                      <a:pt x="45" y="42"/>
                    </a:lnTo>
                    <a:close/>
                    <a:moveTo>
                      <a:pt x="66" y="63"/>
                    </a:moveTo>
                    <a:lnTo>
                      <a:pt x="66" y="63"/>
                    </a:lnTo>
                    <a:lnTo>
                      <a:pt x="66" y="64"/>
                    </a:lnTo>
                    <a:lnTo>
                      <a:pt x="66" y="66"/>
                    </a:lnTo>
                    <a:lnTo>
                      <a:pt x="65" y="66"/>
                    </a:lnTo>
                    <a:lnTo>
                      <a:pt x="64" y="66"/>
                    </a:lnTo>
                    <a:lnTo>
                      <a:pt x="63" y="64"/>
                    </a:lnTo>
                    <a:lnTo>
                      <a:pt x="64" y="63"/>
                    </a:lnTo>
                    <a:lnTo>
                      <a:pt x="65" y="63"/>
                    </a:lnTo>
                    <a:lnTo>
                      <a:pt x="66" y="63"/>
                    </a:lnTo>
                    <a:close/>
                    <a:moveTo>
                      <a:pt x="86" y="85"/>
                    </a:moveTo>
                    <a:lnTo>
                      <a:pt x="86" y="85"/>
                    </a:lnTo>
                    <a:lnTo>
                      <a:pt x="86" y="86"/>
                    </a:lnTo>
                    <a:lnTo>
                      <a:pt x="86" y="88"/>
                    </a:lnTo>
                    <a:lnTo>
                      <a:pt x="85" y="88"/>
                    </a:lnTo>
                    <a:lnTo>
                      <a:pt x="85" y="89"/>
                    </a:lnTo>
                    <a:lnTo>
                      <a:pt x="84" y="89"/>
                    </a:lnTo>
                    <a:lnTo>
                      <a:pt x="84" y="88"/>
                    </a:lnTo>
                    <a:lnTo>
                      <a:pt x="83" y="88"/>
                    </a:lnTo>
                    <a:lnTo>
                      <a:pt x="84" y="86"/>
                    </a:lnTo>
                    <a:lnTo>
                      <a:pt x="84" y="85"/>
                    </a:lnTo>
                    <a:lnTo>
                      <a:pt x="85" y="85"/>
                    </a:lnTo>
                    <a:lnTo>
                      <a:pt x="86" y="85"/>
                    </a:lnTo>
                    <a:close/>
                    <a:moveTo>
                      <a:pt x="105" y="108"/>
                    </a:moveTo>
                    <a:lnTo>
                      <a:pt x="105" y="108"/>
                    </a:lnTo>
                    <a:lnTo>
                      <a:pt x="106" y="109"/>
                    </a:lnTo>
                    <a:lnTo>
                      <a:pt x="106" y="111"/>
                    </a:lnTo>
                    <a:lnTo>
                      <a:pt x="105" y="111"/>
                    </a:lnTo>
                    <a:lnTo>
                      <a:pt x="104" y="111"/>
                    </a:lnTo>
                    <a:lnTo>
                      <a:pt x="103" y="109"/>
                    </a:lnTo>
                    <a:lnTo>
                      <a:pt x="103" y="108"/>
                    </a:lnTo>
                    <a:lnTo>
                      <a:pt x="104" y="108"/>
                    </a:lnTo>
                    <a:lnTo>
                      <a:pt x="105" y="108"/>
                    </a:lnTo>
                    <a:close/>
                    <a:moveTo>
                      <a:pt x="125" y="133"/>
                    </a:moveTo>
                    <a:lnTo>
                      <a:pt x="125" y="133"/>
                    </a:lnTo>
                    <a:lnTo>
                      <a:pt x="125" y="134"/>
                    </a:lnTo>
                    <a:lnTo>
                      <a:pt x="124" y="136"/>
                    </a:lnTo>
                    <a:lnTo>
                      <a:pt x="123" y="134"/>
                    </a:lnTo>
                    <a:lnTo>
                      <a:pt x="122" y="134"/>
                    </a:lnTo>
                    <a:lnTo>
                      <a:pt x="122" y="133"/>
                    </a:lnTo>
                    <a:lnTo>
                      <a:pt x="123" y="131"/>
                    </a:lnTo>
                    <a:lnTo>
                      <a:pt x="124" y="131"/>
                    </a:lnTo>
                    <a:lnTo>
                      <a:pt x="125" y="133"/>
                    </a:lnTo>
                    <a:close/>
                    <a:moveTo>
                      <a:pt x="143" y="156"/>
                    </a:moveTo>
                    <a:lnTo>
                      <a:pt x="143" y="156"/>
                    </a:lnTo>
                    <a:lnTo>
                      <a:pt x="143" y="158"/>
                    </a:lnTo>
                    <a:lnTo>
                      <a:pt x="143" y="159"/>
                    </a:lnTo>
                    <a:lnTo>
                      <a:pt x="142" y="160"/>
                    </a:lnTo>
                    <a:lnTo>
                      <a:pt x="141" y="159"/>
                    </a:lnTo>
                    <a:lnTo>
                      <a:pt x="141" y="158"/>
                    </a:lnTo>
                    <a:lnTo>
                      <a:pt x="141" y="156"/>
                    </a:lnTo>
                    <a:lnTo>
                      <a:pt x="142" y="156"/>
                    </a:lnTo>
                    <a:lnTo>
                      <a:pt x="143" y="156"/>
                    </a:lnTo>
                    <a:close/>
                    <a:moveTo>
                      <a:pt x="161" y="182"/>
                    </a:moveTo>
                    <a:lnTo>
                      <a:pt x="161" y="182"/>
                    </a:lnTo>
                    <a:lnTo>
                      <a:pt x="161" y="184"/>
                    </a:lnTo>
                    <a:lnTo>
                      <a:pt x="161" y="185"/>
                    </a:lnTo>
                    <a:lnTo>
                      <a:pt x="160" y="185"/>
                    </a:lnTo>
                    <a:lnTo>
                      <a:pt x="159" y="185"/>
                    </a:lnTo>
                    <a:lnTo>
                      <a:pt x="159" y="184"/>
                    </a:lnTo>
                    <a:lnTo>
                      <a:pt x="159" y="182"/>
                    </a:lnTo>
                    <a:lnTo>
                      <a:pt x="160" y="182"/>
                    </a:lnTo>
                    <a:lnTo>
                      <a:pt x="161" y="182"/>
                    </a:lnTo>
                    <a:close/>
                    <a:moveTo>
                      <a:pt x="179" y="209"/>
                    </a:moveTo>
                    <a:lnTo>
                      <a:pt x="179" y="209"/>
                    </a:lnTo>
                    <a:lnTo>
                      <a:pt x="179" y="210"/>
                    </a:lnTo>
                    <a:lnTo>
                      <a:pt x="178" y="211"/>
                    </a:lnTo>
                    <a:lnTo>
                      <a:pt x="177" y="211"/>
                    </a:lnTo>
                    <a:lnTo>
                      <a:pt x="176" y="211"/>
                    </a:lnTo>
                    <a:lnTo>
                      <a:pt x="176" y="210"/>
                    </a:lnTo>
                    <a:lnTo>
                      <a:pt x="177" y="209"/>
                    </a:lnTo>
                    <a:lnTo>
                      <a:pt x="178" y="209"/>
                    </a:lnTo>
                    <a:lnTo>
                      <a:pt x="179" y="209"/>
                    </a:lnTo>
                    <a:close/>
                    <a:moveTo>
                      <a:pt x="195" y="236"/>
                    </a:moveTo>
                    <a:lnTo>
                      <a:pt x="195" y="236"/>
                    </a:lnTo>
                    <a:lnTo>
                      <a:pt x="195" y="238"/>
                    </a:lnTo>
                    <a:lnTo>
                      <a:pt x="195" y="239"/>
                    </a:lnTo>
                    <a:lnTo>
                      <a:pt x="194" y="239"/>
                    </a:lnTo>
                    <a:lnTo>
                      <a:pt x="193" y="239"/>
                    </a:lnTo>
                    <a:lnTo>
                      <a:pt x="193" y="236"/>
                    </a:lnTo>
                    <a:lnTo>
                      <a:pt x="194" y="235"/>
                    </a:lnTo>
                    <a:lnTo>
                      <a:pt x="195" y="235"/>
                    </a:lnTo>
                    <a:lnTo>
                      <a:pt x="195" y="236"/>
                    </a:lnTo>
                    <a:close/>
                    <a:moveTo>
                      <a:pt x="211" y="264"/>
                    </a:moveTo>
                    <a:lnTo>
                      <a:pt x="211" y="264"/>
                    </a:lnTo>
                    <a:lnTo>
                      <a:pt x="211" y="265"/>
                    </a:lnTo>
                    <a:lnTo>
                      <a:pt x="211" y="267"/>
                    </a:lnTo>
                    <a:lnTo>
                      <a:pt x="210" y="267"/>
                    </a:lnTo>
                    <a:lnTo>
                      <a:pt x="209" y="267"/>
                    </a:lnTo>
                    <a:lnTo>
                      <a:pt x="208" y="265"/>
                    </a:lnTo>
                    <a:lnTo>
                      <a:pt x="209" y="264"/>
                    </a:lnTo>
                    <a:lnTo>
                      <a:pt x="210" y="264"/>
                    </a:lnTo>
                    <a:lnTo>
                      <a:pt x="211" y="264"/>
                    </a:lnTo>
                    <a:close/>
                    <a:moveTo>
                      <a:pt x="226" y="293"/>
                    </a:moveTo>
                    <a:lnTo>
                      <a:pt x="226" y="293"/>
                    </a:lnTo>
                    <a:lnTo>
                      <a:pt x="226" y="294"/>
                    </a:lnTo>
                    <a:lnTo>
                      <a:pt x="226" y="296"/>
                    </a:lnTo>
                    <a:lnTo>
                      <a:pt x="225" y="296"/>
                    </a:lnTo>
                    <a:lnTo>
                      <a:pt x="225" y="297"/>
                    </a:lnTo>
                    <a:lnTo>
                      <a:pt x="224" y="297"/>
                    </a:lnTo>
                    <a:lnTo>
                      <a:pt x="224" y="296"/>
                    </a:lnTo>
                    <a:lnTo>
                      <a:pt x="223" y="294"/>
                    </a:lnTo>
                    <a:lnTo>
                      <a:pt x="224" y="293"/>
                    </a:lnTo>
                    <a:lnTo>
                      <a:pt x="225" y="293"/>
                    </a:lnTo>
                    <a:lnTo>
                      <a:pt x="226" y="293"/>
                    </a:lnTo>
                    <a:close/>
                    <a:moveTo>
                      <a:pt x="240" y="324"/>
                    </a:moveTo>
                    <a:lnTo>
                      <a:pt x="240" y="324"/>
                    </a:lnTo>
                    <a:lnTo>
                      <a:pt x="240" y="325"/>
                    </a:lnTo>
                    <a:lnTo>
                      <a:pt x="239" y="327"/>
                    </a:lnTo>
                    <a:lnTo>
                      <a:pt x="238" y="327"/>
                    </a:lnTo>
                    <a:lnTo>
                      <a:pt x="238" y="325"/>
                    </a:lnTo>
                    <a:lnTo>
                      <a:pt x="237" y="325"/>
                    </a:lnTo>
                    <a:lnTo>
                      <a:pt x="237" y="324"/>
                    </a:lnTo>
                    <a:lnTo>
                      <a:pt x="238" y="324"/>
                    </a:lnTo>
                    <a:lnTo>
                      <a:pt x="239" y="322"/>
                    </a:lnTo>
                    <a:lnTo>
                      <a:pt x="240" y="324"/>
                    </a:lnTo>
                    <a:close/>
                    <a:moveTo>
                      <a:pt x="253" y="354"/>
                    </a:moveTo>
                    <a:lnTo>
                      <a:pt x="253" y="354"/>
                    </a:lnTo>
                    <a:lnTo>
                      <a:pt x="253" y="356"/>
                    </a:lnTo>
                    <a:lnTo>
                      <a:pt x="251" y="357"/>
                    </a:lnTo>
                    <a:lnTo>
                      <a:pt x="250" y="357"/>
                    </a:lnTo>
                    <a:lnTo>
                      <a:pt x="250" y="354"/>
                    </a:lnTo>
                    <a:lnTo>
                      <a:pt x="251" y="354"/>
                    </a:lnTo>
                    <a:lnTo>
                      <a:pt x="253" y="354"/>
                    </a:lnTo>
                    <a:close/>
                    <a:moveTo>
                      <a:pt x="264" y="386"/>
                    </a:moveTo>
                    <a:lnTo>
                      <a:pt x="264" y="386"/>
                    </a:lnTo>
                    <a:lnTo>
                      <a:pt x="264" y="388"/>
                    </a:lnTo>
                    <a:lnTo>
                      <a:pt x="264" y="389"/>
                    </a:lnTo>
                    <a:lnTo>
                      <a:pt x="262" y="389"/>
                    </a:lnTo>
                    <a:lnTo>
                      <a:pt x="262" y="388"/>
                    </a:lnTo>
                    <a:lnTo>
                      <a:pt x="262" y="386"/>
                    </a:lnTo>
                    <a:lnTo>
                      <a:pt x="262" y="385"/>
                    </a:lnTo>
                    <a:lnTo>
                      <a:pt x="263" y="385"/>
                    </a:lnTo>
                    <a:lnTo>
                      <a:pt x="264" y="386"/>
                    </a:lnTo>
                    <a:close/>
                    <a:moveTo>
                      <a:pt x="275" y="418"/>
                    </a:moveTo>
                    <a:lnTo>
                      <a:pt x="275" y="418"/>
                    </a:lnTo>
                    <a:lnTo>
                      <a:pt x="275" y="420"/>
                    </a:lnTo>
                    <a:lnTo>
                      <a:pt x="274" y="421"/>
                    </a:lnTo>
                    <a:lnTo>
                      <a:pt x="273" y="421"/>
                    </a:lnTo>
                    <a:lnTo>
                      <a:pt x="273" y="420"/>
                    </a:lnTo>
                    <a:lnTo>
                      <a:pt x="273" y="418"/>
                    </a:lnTo>
                    <a:lnTo>
                      <a:pt x="274" y="417"/>
                    </a:lnTo>
                    <a:lnTo>
                      <a:pt x="274" y="418"/>
                    </a:lnTo>
                    <a:lnTo>
                      <a:pt x="275" y="418"/>
                    </a:lnTo>
                    <a:close/>
                    <a:moveTo>
                      <a:pt x="284" y="452"/>
                    </a:moveTo>
                    <a:lnTo>
                      <a:pt x="284" y="452"/>
                    </a:lnTo>
                    <a:lnTo>
                      <a:pt x="284" y="453"/>
                    </a:lnTo>
                    <a:lnTo>
                      <a:pt x="283" y="455"/>
                    </a:lnTo>
                    <a:lnTo>
                      <a:pt x="282" y="455"/>
                    </a:lnTo>
                    <a:lnTo>
                      <a:pt x="281" y="453"/>
                    </a:lnTo>
                    <a:lnTo>
                      <a:pt x="281" y="452"/>
                    </a:lnTo>
                    <a:lnTo>
                      <a:pt x="282" y="450"/>
                    </a:lnTo>
                    <a:lnTo>
                      <a:pt x="283" y="450"/>
                    </a:lnTo>
                    <a:lnTo>
                      <a:pt x="284" y="452"/>
                    </a:lnTo>
                    <a:close/>
                    <a:moveTo>
                      <a:pt x="293" y="487"/>
                    </a:moveTo>
                    <a:lnTo>
                      <a:pt x="293" y="487"/>
                    </a:lnTo>
                    <a:lnTo>
                      <a:pt x="292" y="488"/>
                    </a:lnTo>
                    <a:lnTo>
                      <a:pt x="291" y="488"/>
                    </a:lnTo>
                    <a:lnTo>
                      <a:pt x="290" y="488"/>
                    </a:lnTo>
                    <a:lnTo>
                      <a:pt x="290" y="487"/>
                    </a:lnTo>
                    <a:lnTo>
                      <a:pt x="290" y="485"/>
                    </a:lnTo>
                    <a:lnTo>
                      <a:pt x="291" y="484"/>
                    </a:lnTo>
                    <a:lnTo>
                      <a:pt x="292" y="485"/>
                    </a:lnTo>
                    <a:lnTo>
                      <a:pt x="293" y="487"/>
                    </a:lnTo>
                    <a:close/>
                    <a:moveTo>
                      <a:pt x="299" y="520"/>
                    </a:moveTo>
                    <a:lnTo>
                      <a:pt x="299" y="520"/>
                    </a:lnTo>
                    <a:lnTo>
                      <a:pt x="299" y="522"/>
                    </a:lnTo>
                    <a:lnTo>
                      <a:pt x="298" y="523"/>
                    </a:lnTo>
                    <a:lnTo>
                      <a:pt x="297" y="522"/>
                    </a:lnTo>
                    <a:lnTo>
                      <a:pt x="297" y="519"/>
                    </a:lnTo>
                    <a:lnTo>
                      <a:pt x="298" y="519"/>
                    </a:lnTo>
                    <a:lnTo>
                      <a:pt x="299" y="519"/>
                    </a:lnTo>
                    <a:lnTo>
                      <a:pt x="299" y="520"/>
                    </a:lnTo>
                    <a:close/>
                    <a:moveTo>
                      <a:pt x="305" y="555"/>
                    </a:moveTo>
                    <a:lnTo>
                      <a:pt x="305" y="555"/>
                    </a:lnTo>
                    <a:lnTo>
                      <a:pt x="304" y="557"/>
                    </a:lnTo>
                    <a:lnTo>
                      <a:pt x="302" y="557"/>
                    </a:lnTo>
                    <a:lnTo>
                      <a:pt x="302" y="555"/>
                    </a:lnTo>
                    <a:lnTo>
                      <a:pt x="302" y="554"/>
                    </a:lnTo>
                    <a:lnTo>
                      <a:pt x="303" y="554"/>
                    </a:lnTo>
                    <a:lnTo>
                      <a:pt x="304" y="554"/>
                    </a:lnTo>
                    <a:lnTo>
                      <a:pt x="305" y="555"/>
                    </a:lnTo>
                    <a:close/>
                    <a:moveTo>
                      <a:pt x="310" y="590"/>
                    </a:moveTo>
                    <a:lnTo>
                      <a:pt x="310" y="590"/>
                    </a:lnTo>
                    <a:lnTo>
                      <a:pt x="310" y="592"/>
                    </a:lnTo>
                    <a:lnTo>
                      <a:pt x="309" y="592"/>
                    </a:lnTo>
                    <a:lnTo>
                      <a:pt x="308" y="592"/>
                    </a:lnTo>
                    <a:lnTo>
                      <a:pt x="307" y="592"/>
                    </a:lnTo>
                    <a:lnTo>
                      <a:pt x="307" y="590"/>
                    </a:lnTo>
                    <a:lnTo>
                      <a:pt x="307" y="589"/>
                    </a:lnTo>
                    <a:lnTo>
                      <a:pt x="308" y="589"/>
                    </a:lnTo>
                    <a:lnTo>
                      <a:pt x="309" y="589"/>
                    </a:lnTo>
                    <a:lnTo>
                      <a:pt x="310" y="589"/>
                    </a:lnTo>
                    <a:lnTo>
                      <a:pt x="310" y="590"/>
                    </a:lnTo>
                    <a:close/>
                    <a:moveTo>
                      <a:pt x="313" y="625"/>
                    </a:moveTo>
                    <a:lnTo>
                      <a:pt x="313" y="625"/>
                    </a:lnTo>
                    <a:lnTo>
                      <a:pt x="313" y="627"/>
                    </a:lnTo>
                    <a:lnTo>
                      <a:pt x="312" y="627"/>
                    </a:lnTo>
                    <a:lnTo>
                      <a:pt x="312" y="628"/>
                    </a:lnTo>
                    <a:lnTo>
                      <a:pt x="311" y="627"/>
                    </a:lnTo>
                    <a:lnTo>
                      <a:pt x="310" y="627"/>
                    </a:lnTo>
                    <a:lnTo>
                      <a:pt x="310" y="625"/>
                    </a:lnTo>
                    <a:lnTo>
                      <a:pt x="311" y="624"/>
                    </a:lnTo>
                    <a:lnTo>
                      <a:pt x="312" y="624"/>
                    </a:lnTo>
                    <a:lnTo>
                      <a:pt x="313" y="624"/>
                    </a:lnTo>
                    <a:lnTo>
                      <a:pt x="313" y="625"/>
                    </a:lnTo>
                    <a:close/>
                    <a:moveTo>
                      <a:pt x="315" y="662"/>
                    </a:moveTo>
                    <a:lnTo>
                      <a:pt x="315" y="662"/>
                    </a:lnTo>
                    <a:lnTo>
                      <a:pt x="314" y="663"/>
                    </a:lnTo>
                    <a:lnTo>
                      <a:pt x="313" y="662"/>
                    </a:lnTo>
                    <a:lnTo>
                      <a:pt x="312" y="662"/>
                    </a:lnTo>
                    <a:lnTo>
                      <a:pt x="313" y="659"/>
                    </a:lnTo>
                    <a:lnTo>
                      <a:pt x="314" y="659"/>
                    </a:lnTo>
                    <a:lnTo>
                      <a:pt x="315" y="659"/>
                    </a:lnTo>
                    <a:lnTo>
                      <a:pt x="315" y="660"/>
                    </a:lnTo>
                    <a:lnTo>
                      <a:pt x="315" y="662"/>
                    </a:lnTo>
                    <a:close/>
                    <a:moveTo>
                      <a:pt x="316" y="697"/>
                    </a:moveTo>
                    <a:lnTo>
                      <a:pt x="316" y="697"/>
                    </a:lnTo>
                    <a:lnTo>
                      <a:pt x="315" y="698"/>
                    </a:lnTo>
                    <a:lnTo>
                      <a:pt x="314" y="698"/>
                    </a:lnTo>
                    <a:lnTo>
                      <a:pt x="313" y="698"/>
                    </a:lnTo>
                    <a:lnTo>
                      <a:pt x="313" y="697"/>
                    </a:lnTo>
                    <a:lnTo>
                      <a:pt x="314" y="695"/>
                    </a:lnTo>
                    <a:lnTo>
                      <a:pt x="314" y="694"/>
                    </a:lnTo>
                    <a:lnTo>
                      <a:pt x="315" y="695"/>
                    </a:lnTo>
                    <a:lnTo>
                      <a:pt x="316" y="695"/>
                    </a:lnTo>
                    <a:lnTo>
                      <a:pt x="316" y="697"/>
                    </a:lnTo>
                    <a:close/>
                    <a:moveTo>
                      <a:pt x="316" y="733"/>
                    </a:moveTo>
                    <a:lnTo>
                      <a:pt x="316" y="733"/>
                    </a:lnTo>
                    <a:lnTo>
                      <a:pt x="315" y="733"/>
                    </a:lnTo>
                    <a:lnTo>
                      <a:pt x="315" y="734"/>
                    </a:lnTo>
                    <a:lnTo>
                      <a:pt x="314" y="734"/>
                    </a:lnTo>
                    <a:lnTo>
                      <a:pt x="313" y="733"/>
                    </a:lnTo>
                    <a:lnTo>
                      <a:pt x="313" y="732"/>
                    </a:lnTo>
                    <a:lnTo>
                      <a:pt x="314" y="730"/>
                    </a:lnTo>
                    <a:lnTo>
                      <a:pt x="315" y="730"/>
                    </a:lnTo>
                    <a:lnTo>
                      <a:pt x="316" y="730"/>
                    </a:lnTo>
                    <a:lnTo>
                      <a:pt x="316" y="732"/>
                    </a:lnTo>
                    <a:lnTo>
                      <a:pt x="316" y="733"/>
                    </a:lnTo>
                    <a:close/>
                    <a:moveTo>
                      <a:pt x="315" y="768"/>
                    </a:moveTo>
                    <a:lnTo>
                      <a:pt x="315" y="768"/>
                    </a:lnTo>
                    <a:lnTo>
                      <a:pt x="314" y="768"/>
                    </a:lnTo>
                    <a:lnTo>
                      <a:pt x="314" y="769"/>
                    </a:lnTo>
                    <a:lnTo>
                      <a:pt x="313" y="769"/>
                    </a:lnTo>
                    <a:lnTo>
                      <a:pt x="312" y="768"/>
                    </a:lnTo>
                    <a:lnTo>
                      <a:pt x="312" y="766"/>
                    </a:lnTo>
                    <a:lnTo>
                      <a:pt x="312" y="765"/>
                    </a:lnTo>
                    <a:lnTo>
                      <a:pt x="313" y="765"/>
                    </a:lnTo>
                    <a:lnTo>
                      <a:pt x="314" y="765"/>
                    </a:lnTo>
                    <a:lnTo>
                      <a:pt x="314" y="766"/>
                    </a:lnTo>
                    <a:lnTo>
                      <a:pt x="315" y="766"/>
                    </a:lnTo>
                    <a:lnTo>
                      <a:pt x="315" y="768"/>
                    </a:lnTo>
                    <a:close/>
                    <a:moveTo>
                      <a:pt x="312" y="803"/>
                    </a:moveTo>
                    <a:lnTo>
                      <a:pt x="312" y="803"/>
                    </a:lnTo>
                    <a:lnTo>
                      <a:pt x="312" y="804"/>
                    </a:lnTo>
                    <a:lnTo>
                      <a:pt x="311" y="804"/>
                    </a:lnTo>
                    <a:lnTo>
                      <a:pt x="310" y="804"/>
                    </a:lnTo>
                    <a:lnTo>
                      <a:pt x="310" y="803"/>
                    </a:lnTo>
                    <a:lnTo>
                      <a:pt x="310" y="801"/>
                    </a:lnTo>
                    <a:lnTo>
                      <a:pt x="311" y="800"/>
                    </a:lnTo>
                    <a:lnTo>
                      <a:pt x="311" y="801"/>
                    </a:lnTo>
                    <a:lnTo>
                      <a:pt x="312" y="801"/>
                    </a:lnTo>
                    <a:lnTo>
                      <a:pt x="312" y="803"/>
                    </a:lnTo>
                    <a:close/>
                    <a:moveTo>
                      <a:pt x="309" y="838"/>
                    </a:moveTo>
                    <a:lnTo>
                      <a:pt x="309" y="838"/>
                    </a:lnTo>
                    <a:lnTo>
                      <a:pt x="309" y="839"/>
                    </a:lnTo>
                    <a:lnTo>
                      <a:pt x="308" y="839"/>
                    </a:lnTo>
                    <a:lnTo>
                      <a:pt x="307" y="839"/>
                    </a:lnTo>
                    <a:lnTo>
                      <a:pt x="307" y="838"/>
                    </a:lnTo>
                    <a:lnTo>
                      <a:pt x="307" y="836"/>
                    </a:lnTo>
                    <a:lnTo>
                      <a:pt x="308" y="836"/>
                    </a:lnTo>
                    <a:lnTo>
                      <a:pt x="309" y="836"/>
                    </a:lnTo>
                    <a:lnTo>
                      <a:pt x="309" y="838"/>
                    </a:lnTo>
                    <a:close/>
                    <a:moveTo>
                      <a:pt x="304" y="873"/>
                    </a:moveTo>
                    <a:lnTo>
                      <a:pt x="304" y="873"/>
                    </a:lnTo>
                    <a:lnTo>
                      <a:pt x="304" y="874"/>
                    </a:lnTo>
                    <a:lnTo>
                      <a:pt x="303" y="874"/>
                    </a:lnTo>
                    <a:lnTo>
                      <a:pt x="302" y="874"/>
                    </a:lnTo>
                    <a:lnTo>
                      <a:pt x="301" y="873"/>
                    </a:lnTo>
                    <a:lnTo>
                      <a:pt x="302" y="873"/>
                    </a:lnTo>
                    <a:lnTo>
                      <a:pt x="302" y="871"/>
                    </a:lnTo>
                    <a:lnTo>
                      <a:pt x="303" y="871"/>
                    </a:lnTo>
                    <a:lnTo>
                      <a:pt x="304" y="871"/>
                    </a:lnTo>
                    <a:lnTo>
                      <a:pt x="304" y="873"/>
                    </a:lnTo>
                    <a:close/>
                    <a:moveTo>
                      <a:pt x="300" y="908"/>
                    </a:moveTo>
                    <a:lnTo>
                      <a:pt x="300" y="908"/>
                    </a:lnTo>
                    <a:lnTo>
                      <a:pt x="299" y="909"/>
                    </a:lnTo>
                    <a:lnTo>
                      <a:pt x="298" y="909"/>
                    </a:lnTo>
                    <a:lnTo>
                      <a:pt x="297" y="908"/>
                    </a:lnTo>
                    <a:lnTo>
                      <a:pt x="298" y="906"/>
                    </a:lnTo>
                    <a:lnTo>
                      <a:pt x="299" y="906"/>
                    </a:lnTo>
                    <a:lnTo>
                      <a:pt x="300" y="906"/>
                    </a:lnTo>
                    <a:lnTo>
                      <a:pt x="300" y="908"/>
                    </a:lnTo>
                    <a:close/>
                    <a:moveTo>
                      <a:pt x="295" y="944"/>
                    </a:moveTo>
                    <a:lnTo>
                      <a:pt x="295" y="944"/>
                    </a:lnTo>
                    <a:lnTo>
                      <a:pt x="294" y="944"/>
                    </a:lnTo>
                    <a:lnTo>
                      <a:pt x="293" y="944"/>
                    </a:lnTo>
                    <a:lnTo>
                      <a:pt x="292" y="943"/>
                    </a:lnTo>
                    <a:lnTo>
                      <a:pt x="293" y="943"/>
                    </a:lnTo>
                    <a:lnTo>
                      <a:pt x="293" y="941"/>
                    </a:lnTo>
                    <a:lnTo>
                      <a:pt x="295" y="941"/>
                    </a:lnTo>
                    <a:lnTo>
                      <a:pt x="295" y="943"/>
                    </a:lnTo>
                    <a:lnTo>
                      <a:pt x="295" y="944"/>
                    </a:lnTo>
                    <a:close/>
                    <a:moveTo>
                      <a:pt x="290" y="978"/>
                    </a:moveTo>
                    <a:lnTo>
                      <a:pt x="290" y="978"/>
                    </a:lnTo>
                    <a:lnTo>
                      <a:pt x="289" y="979"/>
                    </a:lnTo>
                    <a:lnTo>
                      <a:pt x="287" y="979"/>
                    </a:lnTo>
                    <a:lnTo>
                      <a:pt x="286" y="978"/>
                    </a:lnTo>
                    <a:lnTo>
                      <a:pt x="286" y="976"/>
                    </a:lnTo>
                    <a:lnTo>
                      <a:pt x="287" y="976"/>
                    </a:lnTo>
                    <a:lnTo>
                      <a:pt x="289" y="976"/>
                    </a:lnTo>
                    <a:lnTo>
                      <a:pt x="290" y="976"/>
                    </a:lnTo>
                    <a:lnTo>
                      <a:pt x="290" y="978"/>
                    </a:lnTo>
                    <a:close/>
                    <a:moveTo>
                      <a:pt x="283" y="1013"/>
                    </a:moveTo>
                    <a:lnTo>
                      <a:pt x="283" y="1013"/>
                    </a:lnTo>
                    <a:lnTo>
                      <a:pt x="282" y="1014"/>
                    </a:lnTo>
                    <a:lnTo>
                      <a:pt x="281" y="1014"/>
                    </a:lnTo>
                    <a:lnTo>
                      <a:pt x="281" y="1013"/>
                    </a:lnTo>
                    <a:lnTo>
                      <a:pt x="281" y="1011"/>
                    </a:lnTo>
                    <a:lnTo>
                      <a:pt x="281" y="1010"/>
                    </a:lnTo>
                    <a:lnTo>
                      <a:pt x="282" y="1010"/>
                    </a:lnTo>
                    <a:lnTo>
                      <a:pt x="283" y="1011"/>
                    </a:lnTo>
                    <a:lnTo>
                      <a:pt x="283" y="1013"/>
                    </a:lnTo>
                    <a:close/>
                    <a:moveTo>
                      <a:pt x="277" y="1048"/>
                    </a:moveTo>
                    <a:lnTo>
                      <a:pt x="277" y="1048"/>
                    </a:lnTo>
                    <a:lnTo>
                      <a:pt x="276" y="1048"/>
                    </a:lnTo>
                    <a:lnTo>
                      <a:pt x="275" y="1048"/>
                    </a:lnTo>
                    <a:lnTo>
                      <a:pt x="274" y="1048"/>
                    </a:lnTo>
                    <a:lnTo>
                      <a:pt x="274" y="1046"/>
                    </a:lnTo>
                    <a:lnTo>
                      <a:pt x="275" y="1045"/>
                    </a:lnTo>
                    <a:lnTo>
                      <a:pt x="276" y="1045"/>
                    </a:lnTo>
                    <a:lnTo>
                      <a:pt x="277" y="1045"/>
                    </a:lnTo>
                    <a:lnTo>
                      <a:pt x="277" y="1048"/>
                    </a:lnTo>
                    <a:close/>
                    <a:moveTo>
                      <a:pt x="268" y="1081"/>
                    </a:moveTo>
                    <a:lnTo>
                      <a:pt x="268" y="1081"/>
                    </a:lnTo>
                    <a:lnTo>
                      <a:pt x="267" y="1081"/>
                    </a:lnTo>
                    <a:lnTo>
                      <a:pt x="266" y="1081"/>
                    </a:lnTo>
                    <a:lnTo>
                      <a:pt x="265" y="1081"/>
                    </a:lnTo>
                    <a:lnTo>
                      <a:pt x="265" y="1080"/>
                    </a:lnTo>
                    <a:lnTo>
                      <a:pt x="266" y="1078"/>
                    </a:lnTo>
                    <a:lnTo>
                      <a:pt x="267" y="1078"/>
                    </a:lnTo>
                    <a:lnTo>
                      <a:pt x="268" y="1080"/>
                    </a:lnTo>
                    <a:lnTo>
                      <a:pt x="268" y="1081"/>
                    </a:lnTo>
                    <a:close/>
                    <a:moveTo>
                      <a:pt x="258" y="1113"/>
                    </a:moveTo>
                    <a:lnTo>
                      <a:pt x="258" y="1113"/>
                    </a:lnTo>
                    <a:lnTo>
                      <a:pt x="258" y="1115"/>
                    </a:lnTo>
                    <a:lnTo>
                      <a:pt x="257" y="1115"/>
                    </a:lnTo>
                    <a:lnTo>
                      <a:pt x="256" y="1113"/>
                    </a:lnTo>
                    <a:lnTo>
                      <a:pt x="256" y="1112"/>
                    </a:lnTo>
                    <a:lnTo>
                      <a:pt x="257" y="1110"/>
                    </a:lnTo>
                    <a:lnTo>
                      <a:pt x="258" y="1112"/>
                    </a:lnTo>
                    <a:lnTo>
                      <a:pt x="259" y="1113"/>
                    </a:lnTo>
                    <a:lnTo>
                      <a:pt x="258" y="1113"/>
                    </a:lnTo>
                    <a:close/>
                    <a:moveTo>
                      <a:pt x="244" y="1144"/>
                    </a:moveTo>
                    <a:lnTo>
                      <a:pt x="244" y="1144"/>
                    </a:lnTo>
                    <a:lnTo>
                      <a:pt x="243" y="1144"/>
                    </a:lnTo>
                    <a:lnTo>
                      <a:pt x="242" y="1144"/>
                    </a:lnTo>
                    <a:lnTo>
                      <a:pt x="242" y="1142"/>
                    </a:lnTo>
                    <a:lnTo>
                      <a:pt x="243" y="1141"/>
                    </a:lnTo>
                    <a:lnTo>
                      <a:pt x="244" y="1141"/>
                    </a:lnTo>
                    <a:lnTo>
                      <a:pt x="245" y="1142"/>
                    </a:lnTo>
                    <a:lnTo>
                      <a:pt x="244" y="1142"/>
                    </a:lnTo>
                    <a:lnTo>
                      <a:pt x="244" y="1144"/>
                    </a:lnTo>
                    <a:close/>
                    <a:moveTo>
                      <a:pt x="220" y="1157"/>
                    </a:moveTo>
                    <a:lnTo>
                      <a:pt x="220" y="1157"/>
                    </a:lnTo>
                    <a:lnTo>
                      <a:pt x="220" y="1155"/>
                    </a:lnTo>
                    <a:lnTo>
                      <a:pt x="220" y="1154"/>
                    </a:lnTo>
                    <a:lnTo>
                      <a:pt x="220" y="1153"/>
                    </a:lnTo>
                    <a:lnTo>
                      <a:pt x="221" y="1153"/>
                    </a:lnTo>
                    <a:lnTo>
                      <a:pt x="222" y="1154"/>
                    </a:lnTo>
                    <a:lnTo>
                      <a:pt x="222" y="1155"/>
                    </a:lnTo>
                    <a:lnTo>
                      <a:pt x="221" y="1155"/>
                    </a:lnTo>
                    <a:lnTo>
                      <a:pt x="221" y="1157"/>
                    </a:lnTo>
                    <a:lnTo>
                      <a:pt x="220" y="1157"/>
                    </a:lnTo>
                    <a:close/>
                    <a:moveTo>
                      <a:pt x="201" y="1132"/>
                    </a:moveTo>
                    <a:lnTo>
                      <a:pt x="201" y="1132"/>
                    </a:lnTo>
                    <a:lnTo>
                      <a:pt x="200" y="1131"/>
                    </a:lnTo>
                    <a:lnTo>
                      <a:pt x="201" y="1131"/>
                    </a:lnTo>
                    <a:lnTo>
                      <a:pt x="201" y="1129"/>
                    </a:lnTo>
                    <a:lnTo>
                      <a:pt x="202" y="1129"/>
                    </a:lnTo>
                    <a:lnTo>
                      <a:pt x="203" y="1131"/>
                    </a:lnTo>
                    <a:lnTo>
                      <a:pt x="203" y="1132"/>
                    </a:lnTo>
                    <a:lnTo>
                      <a:pt x="203" y="1134"/>
                    </a:lnTo>
                    <a:lnTo>
                      <a:pt x="202" y="1134"/>
                    </a:lnTo>
                    <a:lnTo>
                      <a:pt x="201" y="1132"/>
                    </a:lnTo>
                    <a:close/>
                    <a:moveTo>
                      <a:pt x="188" y="1102"/>
                    </a:moveTo>
                    <a:lnTo>
                      <a:pt x="188" y="1102"/>
                    </a:lnTo>
                    <a:lnTo>
                      <a:pt x="188" y="1100"/>
                    </a:lnTo>
                    <a:lnTo>
                      <a:pt x="188" y="1099"/>
                    </a:lnTo>
                    <a:lnTo>
                      <a:pt x="189" y="1099"/>
                    </a:lnTo>
                    <a:lnTo>
                      <a:pt x="190" y="1100"/>
                    </a:lnTo>
                    <a:lnTo>
                      <a:pt x="190" y="1102"/>
                    </a:lnTo>
                    <a:lnTo>
                      <a:pt x="189" y="1103"/>
                    </a:lnTo>
                    <a:lnTo>
                      <a:pt x="188" y="1102"/>
                    </a:lnTo>
                    <a:close/>
                    <a:moveTo>
                      <a:pt x="177" y="1068"/>
                    </a:moveTo>
                    <a:lnTo>
                      <a:pt x="177" y="1068"/>
                    </a:lnTo>
                    <a:lnTo>
                      <a:pt x="177" y="1067"/>
                    </a:lnTo>
                    <a:lnTo>
                      <a:pt x="178" y="1065"/>
                    </a:lnTo>
                    <a:lnTo>
                      <a:pt x="179" y="1065"/>
                    </a:lnTo>
                    <a:lnTo>
                      <a:pt x="181" y="1067"/>
                    </a:lnTo>
                    <a:lnTo>
                      <a:pt x="181" y="1068"/>
                    </a:lnTo>
                    <a:lnTo>
                      <a:pt x="179" y="1070"/>
                    </a:lnTo>
                    <a:lnTo>
                      <a:pt x="178" y="1070"/>
                    </a:lnTo>
                    <a:lnTo>
                      <a:pt x="177" y="1068"/>
                    </a:lnTo>
                    <a:close/>
                    <a:moveTo>
                      <a:pt x="169" y="1035"/>
                    </a:moveTo>
                    <a:lnTo>
                      <a:pt x="169" y="1035"/>
                    </a:lnTo>
                    <a:lnTo>
                      <a:pt x="169" y="1033"/>
                    </a:lnTo>
                    <a:lnTo>
                      <a:pt x="170" y="1032"/>
                    </a:lnTo>
                    <a:lnTo>
                      <a:pt x="171" y="1032"/>
                    </a:lnTo>
                    <a:lnTo>
                      <a:pt x="172" y="1033"/>
                    </a:lnTo>
                    <a:lnTo>
                      <a:pt x="172" y="1035"/>
                    </a:lnTo>
                    <a:lnTo>
                      <a:pt x="171" y="1036"/>
                    </a:lnTo>
                    <a:lnTo>
                      <a:pt x="170" y="1036"/>
                    </a:lnTo>
                    <a:lnTo>
                      <a:pt x="169" y="1035"/>
                    </a:lnTo>
                    <a:close/>
                    <a:moveTo>
                      <a:pt x="161" y="1001"/>
                    </a:moveTo>
                    <a:lnTo>
                      <a:pt x="161" y="1001"/>
                    </a:lnTo>
                    <a:lnTo>
                      <a:pt x="161" y="1000"/>
                    </a:lnTo>
                    <a:lnTo>
                      <a:pt x="163" y="998"/>
                    </a:lnTo>
                    <a:lnTo>
                      <a:pt x="164" y="998"/>
                    </a:lnTo>
                    <a:lnTo>
                      <a:pt x="165" y="1000"/>
                    </a:lnTo>
                    <a:lnTo>
                      <a:pt x="165" y="1001"/>
                    </a:lnTo>
                    <a:lnTo>
                      <a:pt x="164" y="1002"/>
                    </a:lnTo>
                    <a:lnTo>
                      <a:pt x="163" y="1002"/>
                    </a:lnTo>
                    <a:lnTo>
                      <a:pt x="163" y="1001"/>
                    </a:lnTo>
                    <a:lnTo>
                      <a:pt x="161" y="1001"/>
                    </a:lnTo>
                    <a:close/>
                    <a:moveTo>
                      <a:pt x="155" y="966"/>
                    </a:moveTo>
                    <a:lnTo>
                      <a:pt x="155" y="966"/>
                    </a:lnTo>
                    <a:lnTo>
                      <a:pt x="155" y="965"/>
                    </a:lnTo>
                    <a:lnTo>
                      <a:pt x="156" y="963"/>
                    </a:lnTo>
                    <a:lnTo>
                      <a:pt x="157" y="963"/>
                    </a:lnTo>
                    <a:lnTo>
                      <a:pt x="158" y="965"/>
                    </a:lnTo>
                    <a:lnTo>
                      <a:pt x="158" y="966"/>
                    </a:lnTo>
                    <a:lnTo>
                      <a:pt x="157" y="966"/>
                    </a:lnTo>
                    <a:lnTo>
                      <a:pt x="157" y="968"/>
                    </a:lnTo>
                    <a:lnTo>
                      <a:pt x="156" y="968"/>
                    </a:lnTo>
                    <a:lnTo>
                      <a:pt x="155" y="966"/>
                    </a:lnTo>
                    <a:close/>
                    <a:moveTo>
                      <a:pt x="149" y="933"/>
                    </a:moveTo>
                    <a:lnTo>
                      <a:pt x="149" y="933"/>
                    </a:lnTo>
                    <a:lnTo>
                      <a:pt x="149" y="931"/>
                    </a:lnTo>
                    <a:lnTo>
                      <a:pt x="149" y="930"/>
                    </a:lnTo>
                    <a:lnTo>
                      <a:pt x="150" y="930"/>
                    </a:lnTo>
                    <a:lnTo>
                      <a:pt x="151" y="930"/>
                    </a:lnTo>
                    <a:lnTo>
                      <a:pt x="152" y="931"/>
                    </a:lnTo>
                    <a:lnTo>
                      <a:pt x="152" y="933"/>
                    </a:lnTo>
                    <a:lnTo>
                      <a:pt x="151" y="933"/>
                    </a:lnTo>
                    <a:lnTo>
                      <a:pt x="150" y="933"/>
                    </a:lnTo>
                    <a:lnTo>
                      <a:pt x="149" y="933"/>
                    </a:lnTo>
                    <a:close/>
                    <a:moveTo>
                      <a:pt x="143" y="898"/>
                    </a:moveTo>
                    <a:lnTo>
                      <a:pt x="143" y="898"/>
                    </a:lnTo>
                    <a:lnTo>
                      <a:pt x="142" y="896"/>
                    </a:lnTo>
                    <a:lnTo>
                      <a:pt x="143" y="896"/>
                    </a:lnTo>
                    <a:lnTo>
                      <a:pt x="143" y="895"/>
                    </a:lnTo>
                    <a:lnTo>
                      <a:pt x="144" y="895"/>
                    </a:lnTo>
                    <a:lnTo>
                      <a:pt x="146" y="896"/>
                    </a:lnTo>
                    <a:lnTo>
                      <a:pt x="146" y="898"/>
                    </a:lnTo>
                    <a:lnTo>
                      <a:pt x="144" y="899"/>
                    </a:lnTo>
                    <a:lnTo>
                      <a:pt x="143" y="899"/>
                    </a:lnTo>
                    <a:lnTo>
                      <a:pt x="143" y="898"/>
                    </a:lnTo>
                    <a:close/>
                    <a:moveTo>
                      <a:pt x="137" y="863"/>
                    </a:moveTo>
                    <a:lnTo>
                      <a:pt x="137" y="863"/>
                    </a:lnTo>
                    <a:lnTo>
                      <a:pt x="137" y="861"/>
                    </a:lnTo>
                    <a:lnTo>
                      <a:pt x="138" y="860"/>
                    </a:lnTo>
                    <a:lnTo>
                      <a:pt x="139" y="860"/>
                    </a:lnTo>
                    <a:lnTo>
                      <a:pt x="140" y="861"/>
                    </a:lnTo>
                    <a:lnTo>
                      <a:pt x="140" y="863"/>
                    </a:lnTo>
                    <a:lnTo>
                      <a:pt x="139" y="864"/>
                    </a:lnTo>
                    <a:lnTo>
                      <a:pt x="138" y="864"/>
                    </a:lnTo>
                    <a:lnTo>
                      <a:pt x="137" y="863"/>
                    </a:lnTo>
                    <a:close/>
                    <a:moveTo>
                      <a:pt x="132" y="828"/>
                    </a:moveTo>
                    <a:lnTo>
                      <a:pt x="132" y="828"/>
                    </a:lnTo>
                    <a:lnTo>
                      <a:pt x="132" y="826"/>
                    </a:lnTo>
                    <a:lnTo>
                      <a:pt x="133" y="825"/>
                    </a:lnTo>
                    <a:lnTo>
                      <a:pt x="134" y="825"/>
                    </a:lnTo>
                    <a:lnTo>
                      <a:pt x="135" y="826"/>
                    </a:lnTo>
                    <a:lnTo>
                      <a:pt x="135" y="828"/>
                    </a:lnTo>
                    <a:lnTo>
                      <a:pt x="134" y="829"/>
                    </a:lnTo>
                    <a:lnTo>
                      <a:pt x="133" y="829"/>
                    </a:lnTo>
                    <a:lnTo>
                      <a:pt x="132" y="828"/>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310" name="Freeform 286"/>
              <p:cNvSpPr/>
              <p:nvPr/>
            </p:nvSpPr>
            <p:spPr>
              <a:xfrm>
                <a:off x="7980363" y="4621213"/>
                <a:ext cx="161925" cy="85725"/>
              </a:xfrm>
              <a:custGeom>
                <a:avLst/>
                <a:gdLst>
                  <a:gd name="txL" fmla="*/ 0 w 102"/>
                  <a:gd name="txT" fmla="*/ 0 h 109"/>
                  <a:gd name="txR" fmla="*/ 102 w 102"/>
                  <a:gd name="txB" fmla="*/ 109 h 109"/>
                </a:gdLst>
                <a:ahLst/>
                <a:cxnLst>
                  <a:cxn ang="0">
                    <a:pos x="2147483647" y="2147483647"/>
                  </a:cxn>
                  <a:cxn ang="0">
                    <a:pos x="0" y="0"/>
                  </a:cxn>
                  <a:cxn ang="0">
                    <a:pos x="2147483647" y="2147483647"/>
                  </a:cxn>
                  <a:cxn ang="0">
                    <a:pos x="2147483647" y="2147483647"/>
                  </a:cxn>
                </a:cxnLst>
                <a:rect l="txL" t="txT" r="txR" b="txB"/>
                <a:pathLst>
                  <a:path w="102" h="109">
                    <a:moveTo>
                      <a:pt x="68" y="109"/>
                    </a:moveTo>
                    <a:lnTo>
                      <a:pt x="0" y="0"/>
                    </a:lnTo>
                    <a:lnTo>
                      <a:pt x="102" y="31"/>
                    </a:lnTo>
                    <a:lnTo>
                      <a:pt x="68" y="109"/>
                    </a:lnTo>
                    <a:close/>
                  </a:path>
                </a:pathLst>
              </a:custGeom>
              <a:solidFill>
                <a:srgbClr val="000000">
                  <a:alpha val="100000"/>
                </a:srgbClr>
              </a:solidFill>
              <a:ln w="9525">
                <a:noFill/>
              </a:ln>
            </p:spPr>
            <p:txBody>
              <a:bodyPr/>
              <a:lstStyle/>
              <a:p>
                <a:endParaRPr lang="zh-CN" altLang="en-US"/>
              </a:p>
            </p:txBody>
          </p:sp>
          <p:sp>
            <p:nvSpPr>
              <p:cNvPr id="168311" name="Freeform 287"/>
              <p:cNvSpPr>
                <a:spLocks noEditPoints="1"/>
              </p:cNvSpPr>
              <p:nvPr/>
            </p:nvSpPr>
            <p:spPr>
              <a:xfrm>
                <a:off x="6122988" y="5276850"/>
                <a:ext cx="576263" cy="757237"/>
              </a:xfrm>
              <a:custGeom>
                <a:avLst/>
                <a:gdLst>
                  <a:gd name="txL" fmla="*/ 0 w 363"/>
                  <a:gd name="txT" fmla="*/ 0 h 954"/>
                  <a:gd name="txR" fmla="*/ 363 w 363"/>
                  <a:gd name="txB" fmla="*/ 954 h 954"/>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363" h="954">
                    <a:moveTo>
                      <a:pt x="1" y="0"/>
                    </a:moveTo>
                    <a:lnTo>
                      <a:pt x="1" y="0"/>
                    </a:lnTo>
                    <a:lnTo>
                      <a:pt x="2" y="1"/>
                    </a:lnTo>
                    <a:lnTo>
                      <a:pt x="2" y="3"/>
                    </a:lnTo>
                    <a:lnTo>
                      <a:pt x="1" y="4"/>
                    </a:lnTo>
                    <a:lnTo>
                      <a:pt x="0" y="4"/>
                    </a:lnTo>
                    <a:lnTo>
                      <a:pt x="0" y="3"/>
                    </a:lnTo>
                    <a:lnTo>
                      <a:pt x="0" y="1"/>
                    </a:lnTo>
                    <a:lnTo>
                      <a:pt x="0" y="0"/>
                    </a:lnTo>
                    <a:lnTo>
                      <a:pt x="1" y="0"/>
                    </a:lnTo>
                    <a:close/>
                    <a:moveTo>
                      <a:pt x="24" y="18"/>
                    </a:moveTo>
                    <a:lnTo>
                      <a:pt x="24" y="18"/>
                    </a:lnTo>
                    <a:lnTo>
                      <a:pt x="25" y="19"/>
                    </a:lnTo>
                    <a:lnTo>
                      <a:pt x="25" y="20"/>
                    </a:lnTo>
                    <a:lnTo>
                      <a:pt x="24" y="20"/>
                    </a:lnTo>
                    <a:lnTo>
                      <a:pt x="23" y="20"/>
                    </a:lnTo>
                    <a:lnTo>
                      <a:pt x="22" y="20"/>
                    </a:lnTo>
                    <a:lnTo>
                      <a:pt x="22" y="19"/>
                    </a:lnTo>
                    <a:lnTo>
                      <a:pt x="22" y="18"/>
                    </a:lnTo>
                    <a:lnTo>
                      <a:pt x="23" y="18"/>
                    </a:lnTo>
                    <a:lnTo>
                      <a:pt x="24" y="18"/>
                    </a:lnTo>
                    <a:close/>
                    <a:moveTo>
                      <a:pt x="47" y="35"/>
                    </a:moveTo>
                    <a:lnTo>
                      <a:pt x="47" y="35"/>
                    </a:lnTo>
                    <a:lnTo>
                      <a:pt x="48" y="35"/>
                    </a:lnTo>
                    <a:lnTo>
                      <a:pt x="48" y="36"/>
                    </a:lnTo>
                    <a:lnTo>
                      <a:pt x="48" y="38"/>
                    </a:lnTo>
                    <a:lnTo>
                      <a:pt x="47" y="38"/>
                    </a:lnTo>
                    <a:lnTo>
                      <a:pt x="46" y="38"/>
                    </a:lnTo>
                    <a:lnTo>
                      <a:pt x="45" y="36"/>
                    </a:lnTo>
                    <a:lnTo>
                      <a:pt x="46" y="35"/>
                    </a:lnTo>
                    <a:lnTo>
                      <a:pt x="47" y="35"/>
                    </a:lnTo>
                    <a:close/>
                    <a:moveTo>
                      <a:pt x="69" y="52"/>
                    </a:moveTo>
                    <a:lnTo>
                      <a:pt x="69" y="52"/>
                    </a:lnTo>
                    <a:lnTo>
                      <a:pt x="70" y="54"/>
                    </a:lnTo>
                    <a:lnTo>
                      <a:pt x="70" y="55"/>
                    </a:lnTo>
                    <a:lnTo>
                      <a:pt x="69" y="55"/>
                    </a:lnTo>
                    <a:lnTo>
                      <a:pt x="68" y="55"/>
                    </a:lnTo>
                    <a:lnTo>
                      <a:pt x="68" y="54"/>
                    </a:lnTo>
                    <a:lnTo>
                      <a:pt x="68" y="52"/>
                    </a:lnTo>
                    <a:lnTo>
                      <a:pt x="69" y="52"/>
                    </a:lnTo>
                    <a:close/>
                    <a:moveTo>
                      <a:pt x="91" y="71"/>
                    </a:moveTo>
                    <a:lnTo>
                      <a:pt x="91" y="71"/>
                    </a:lnTo>
                    <a:lnTo>
                      <a:pt x="92" y="73"/>
                    </a:lnTo>
                    <a:lnTo>
                      <a:pt x="92" y="74"/>
                    </a:lnTo>
                    <a:lnTo>
                      <a:pt x="91" y="76"/>
                    </a:lnTo>
                    <a:lnTo>
                      <a:pt x="90" y="76"/>
                    </a:lnTo>
                    <a:lnTo>
                      <a:pt x="89" y="74"/>
                    </a:lnTo>
                    <a:lnTo>
                      <a:pt x="89" y="73"/>
                    </a:lnTo>
                    <a:lnTo>
                      <a:pt x="89" y="71"/>
                    </a:lnTo>
                    <a:lnTo>
                      <a:pt x="90" y="71"/>
                    </a:lnTo>
                    <a:lnTo>
                      <a:pt x="91" y="71"/>
                    </a:lnTo>
                    <a:close/>
                    <a:moveTo>
                      <a:pt x="112" y="92"/>
                    </a:moveTo>
                    <a:lnTo>
                      <a:pt x="112" y="92"/>
                    </a:lnTo>
                    <a:lnTo>
                      <a:pt x="113" y="92"/>
                    </a:lnTo>
                    <a:lnTo>
                      <a:pt x="113" y="95"/>
                    </a:lnTo>
                    <a:lnTo>
                      <a:pt x="112" y="95"/>
                    </a:lnTo>
                    <a:lnTo>
                      <a:pt x="111" y="95"/>
                    </a:lnTo>
                    <a:lnTo>
                      <a:pt x="110" y="93"/>
                    </a:lnTo>
                    <a:lnTo>
                      <a:pt x="110" y="92"/>
                    </a:lnTo>
                    <a:lnTo>
                      <a:pt x="111" y="92"/>
                    </a:lnTo>
                    <a:lnTo>
                      <a:pt x="111" y="90"/>
                    </a:lnTo>
                    <a:lnTo>
                      <a:pt x="112" y="92"/>
                    </a:lnTo>
                    <a:close/>
                    <a:moveTo>
                      <a:pt x="134" y="112"/>
                    </a:moveTo>
                    <a:lnTo>
                      <a:pt x="134" y="112"/>
                    </a:lnTo>
                    <a:lnTo>
                      <a:pt x="135" y="112"/>
                    </a:lnTo>
                    <a:lnTo>
                      <a:pt x="135" y="114"/>
                    </a:lnTo>
                    <a:lnTo>
                      <a:pt x="135" y="115"/>
                    </a:lnTo>
                    <a:lnTo>
                      <a:pt x="134" y="115"/>
                    </a:lnTo>
                    <a:lnTo>
                      <a:pt x="132" y="115"/>
                    </a:lnTo>
                    <a:lnTo>
                      <a:pt x="131" y="115"/>
                    </a:lnTo>
                    <a:lnTo>
                      <a:pt x="131" y="114"/>
                    </a:lnTo>
                    <a:lnTo>
                      <a:pt x="132" y="112"/>
                    </a:lnTo>
                    <a:lnTo>
                      <a:pt x="134" y="112"/>
                    </a:lnTo>
                    <a:close/>
                    <a:moveTo>
                      <a:pt x="155" y="134"/>
                    </a:moveTo>
                    <a:lnTo>
                      <a:pt x="155" y="134"/>
                    </a:lnTo>
                    <a:lnTo>
                      <a:pt x="155" y="136"/>
                    </a:lnTo>
                    <a:lnTo>
                      <a:pt x="155" y="137"/>
                    </a:lnTo>
                    <a:lnTo>
                      <a:pt x="154" y="137"/>
                    </a:lnTo>
                    <a:lnTo>
                      <a:pt x="153" y="137"/>
                    </a:lnTo>
                    <a:lnTo>
                      <a:pt x="153" y="136"/>
                    </a:lnTo>
                    <a:lnTo>
                      <a:pt x="152" y="136"/>
                    </a:lnTo>
                    <a:lnTo>
                      <a:pt x="153" y="134"/>
                    </a:lnTo>
                    <a:lnTo>
                      <a:pt x="154" y="133"/>
                    </a:lnTo>
                    <a:lnTo>
                      <a:pt x="155" y="134"/>
                    </a:lnTo>
                    <a:close/>
                    <a:moveTo>
                      <a:pt x="174" y="156"/>
                    </a:moveTo>
                    <a:lnTo>
                      <a:pt x="174" y="156"/>
                    </a:lnTo>
                    <a:lnTo>
                      <a:pt x="175" y="157"/>
                    </a:lnTo>
                    <a:lnTo>
                      <a:pt x="175" y="159"/>
                    </a:lnTo>
                    <a:lnTo>
                      <a:pt x="174" y="159"/>
                    </a:lnTo>
                    <a:lnTo>
                      <a:pt x="174" y="160"/>
                    </a:lnTo>
                    <a:lnTo>
                      <a:pt x="173" y="159"/>
                    </a:lnTo>
                    <a:lnTo>
                      <a:pt x="172" y="159"/>
                    </a:lnTo>
                    <a:lnTo>
                      <a:pt x="172" y="157"/>
                    </a:lnTo>
                    <a:lnTo>
                      <a:pt x="173" y="157"/>
                    </a:lnTo>
                    <a:lnTo>
                      <a:pt x="173" y="156"/>
                    </a:lnTo>
                    <a:lnTo>
                      <a:pt x="174" y="156"/>
                    </a:lnTo>
                    <a:close/>
                    <a:moveTo>
                      <a:pt x="194" y="181"/>
                    </a:moveTo>
                    <a:lnTo>
                      <a:pt x="194" y="181"/>
                    </a:lnTo>
                    <a:lnTo>
                      <a:pt x="194" y="182"/>
                    </a:lnTo>
                    <a:lnTo>
                      <a:pt x="193" y="184"/>
                    </a:lnTo>
                    <a:lnTo>
                      <a:pt x="192" y="184"/>
                    </a:lnTo>
                    <a:lnTo>
                      <a:pt x="192" y="182"/>
                    </a:lnTo>
                    <a:lnTo>
                      <a:pt x="191" y="182"/>
                    </a:lnTo>
                    <a:lnTo>
                      <a:pt x="192" y="181"/>
                    </a:lnTo>
                    <a:lnTo>
                      <a:pt x="192" y="179"/>
                    </a:lnTo>
                    <a:lnTo>
                      <a:pt x="193" y="179"/>
                    </a:lnTo>
                    <a:lnTo>
                      <a:pt x="194" y="181"/>
                    </a:lnTo>
                    <a:close/>
                    <a:moveTo>
                      <a:pt x="213" y="205"/>
                    </a:moveTo>
                    <a:lnTo>
                      <a:pt x="213" y="205"/>
                    </a:lnTo>
                    <a:lnTo>
                      <a:pt x="212" y="207"/>
                    </a:lnTo>
                    <a:lnTo>
                      <a:pt x="211" y="208"/>
                    </a:lnTo>
                    <a:lnTo>
                      <a:pt x="210" y="207"/>
                    </a:lnTo>
                    <a:lnTo>
                      <a:pt x="210" y="205"/>
                    </a:lnTo>
                    <a:lnTo>
                      <a:pt x="211" y="204"/>
                    </a:lnTo>
                    <a:lnTo>
                      <a:pt x="212" y="204"/>
                    </a:lnTo>
                    <a:lnTo>
                      <a:pt x="213" y="205"/>
                    </a:lnTo>
                    <a:close/>
                    <a:moveTo>
                      <a:pt x="230" y="230"/>
                    </a:moveTo>
                    <a:lnTo>
                      <a:pt x="230" y="230"/>
                    </a:lnTo>
                    <a:lnTo>
                      <a:pt x="231" y="232"/>
                    </a:lnTo>
                    <a:lnTo>
                      <a:pt x="230" y="233"/>
                    </a:lnTo>
                    <a:lnTo>
                      <a:pt x="229" y="233"/>
                    </a:lnTo>
                    <a:lnTo>
                      <a:pt x="228" y="233"/>
                    </a:lnTo>
                    <a:lnTo>
                      <a:pt x="228" y="232"/>
                    </a:lnTo>
                    <a:lnTo>
                      <a:pt x="228" y="230"/>
                    </a:lnTo>
                    <a:lnTo>
                      <a:pt x="229" y="230"/>
                    </a:lnTo>
                    <a:lnTo>
                      <a:pt x="230" y="230"/>
                    </a:lnTo>
                    <a:close/>
                    <a:moveTo>
                      <a:pt x="247" y="258"/>
                    </a:moveTo>
                    <a:lnTo>
                      <a:pt x="247" y="258"/>
                    </a:lnTo>
                    <a:lnTo>
                      <a:pt x="248" y="258"/>
                    </a:lnTo>
                    <a:lnTo>
                      <a:pt x="248" y="259"/>
                    </a:lnTo>
                    <a:lnTo>
                      <a:pt x="247" y="261"/>
                    </a:lnTo>
                    <a:lnTo>
                      <a:pt x="246" y="261"/>
                    </a:lnTo>
                    <a:lnTo>
                      <a:pt x="245" y="261"/>
                    </a:lnTo>
                    <a:lnTo>
                      <a:pt x="245" y="259"/>
                    </a:lnTo>
                    <a:lnTo>
                      <a:pt x="245" y="258"/>
                    </a:lnTo>
                    <a:lnTo>
                      <a:pt x="246" y="256"/>
                    </a:lnTo>
                    <a:lnTo>
                      <a:pt x="247" y="258"/>
                    </a:lnTo>
                    <a:close/>
                    <a:moveTo>
                      <a:pt x="263" y="286"/>
                    </a:moveTo>
                    <a:lnTo>
                      <a:pt x="263" y="286"/>
                    </a:lnTo>
                    <a:lnTo>
                      <a:pt x="264" y="287"/>
                    </a:lnTo>
                    <a:lnTo>
                      <a:pt x="263" y="287"/>
                    </a:lnTo>
                    <a:lnTo>
                      <a:pt x="263" y="288"/>
                    </a:lnTo>
                    <a:lnTo>
                      <a:pt x="262" y="288"/>
                    </a:lnTo>
                    <a:lnTo>
                      <a:pt x="261" y="287"/>
                    </a:lnTo>
                    <a:lnTo>
                      <a:pt x="261" y="286"/>
                    </a:lnTo>
                    <a:lnTo>
                      <a:pt x="262" y="286"/>
                    </a:lnTo>
                    <a:lnTo>
                      <a:pt x="262" y="284"/>
                    </a:lnTo>
                    <a:lnTo>
                      <a:pt x="263" y="284"/>
                    </a:lnTo>
                    <a:lnTo>
                      <a:pt x="263" y="286"/>
                    </a:lnTo>
                    <a:close/>
                    <a:moveTo>
                      <a:pt x="279" y="315"/>
                    </a:moveTo>
                    <a:lnTo>
                      <a:pt x="279" y="315"/>
                    </a:lnTo>
                    <a:lnTo>
                      <a:pt x="279" y="316"/>
                    </a:lnTo>
                    <a:lnTo>
                      <a:pt x="278" y="318"/>
                    </a:lnTo>
                    <a:lnTo>
                      <a:pt x="276" y="318"/>
                    </a:lnTo>
                    <a:lnTo>
                      <a:pt x="276" y="316"/>
                    </a:lnTo>
                    <a:lnTo>
                      <a:pt x="275" y="315"/>
                    </a:lnTo>
                    <a:lnTo>
                      <a:pt x="276" y="313"/>
                    </a:lnTo>
                    <a:lnTo>
                      <a:pt x="278" y="313"/>
                    </a:lnTo>
                    <a:lnTo>
                      <a:pt x="279" y="315"/>
                    </a:lnTo>
                    <a:close/>
                    <a:moveTo>
                      <a:pt x="292" y="344"/>
                    </a:moveTo>
                    <a:lnTo>
                      <a:pt x="292" y="344"/>
                    </a:lnTo>
                    <a:lnTo>
                      <a:pt x="292" y="345"/>
                    </a:lnTo>
                    <a:lnTo>
                      <a:pt x="292" y="347"/>
                    </a:lnTo>
                    <a:lnTo>
                      <a:pt x="290" y="347"/>
                    </a:lnTo>
                    <a:lnTo>
                      <a:pt x="289" y="345"/>
                    </a:lnTo>
                    <a:lnTo>
                      <a:pt x="290" y="344"/>
                    </a:lnTo>
                    <a:lnTo>
                      <a:pt x="291" y="344"/>
                    </a:lnTo>
                    <a:lnTo>
                      <a:pt x="292" y="344"/>
                    </a:lnTo>
                    <a:close/>
                    <a:moveTo>
                      <a:pt x="305" y="374"/>
                    </a:moveTo>
                    <a:lnTo>
                      <a:pt x="305" y="374"/>
                    </a:lnTo>
                    <a:lnTo>
                      <a:pt x="305" y="376"/>
                    </a:lnTo>
                    <a:lnTo>
                      <a:pt x="305" y="377"/>
                    </a:lnTo>
                    <a:lnTo>
                      <a:pt x="304" y="377"/>
                    </a:lnTo>
                    <a:lnTo>
                      <a:pt x="303" y="377"/>
                    </a:lnTo>
                    <a:lnTo>
                      <a:pt x="303" y="376"/>
                    </a:lnTo>
                    <a:lnTo>
                      <a:pt x="303" y="374"/>
                    </a:lnTo>
                    <a:lnTo>
                      <a:pt x="304" y="374"/>
                    </a:lnTo>
                    <a:lnTo>
                      <a:pt x="305" y="374"/>
                    </a:lnTo>
                    <a:close/>
                    <a:moveTo>
                      <a:pt x="317" y="406"/>
                    </a:moveTo>
                    <a:lnTo>
                      <a:pt x="317" y="406"/>
                    </a:lnTo>
                    <a:lnTo>
                      <a:pt x="317" y="408"/>
                    </a:lnTo>
                    <a:lnTo>
                      <a:pt x="317" y="409"/>
                    </a:lnTo>
                    <a:lnTo>
                      <a:pt x="315" y="409"/>
                    </a:lnTo>
                    <a:lnTo>
                      <a:pt x="315" y="408"/>
                    </a:lnTo>
                    <a:lnTo>
                      <a:pt x="315" y="406"/>
                    </a:lnTo>
                    <a:lnTo>
                      <a:pt x="316" y="406"/>
                    </a:lnTo>
                    <a:lnTo>
                      <a:pt x="317" y="406"/>
                    </a:lnTo>
                    <a:close/>
                    <a:moveTo>
                      <a:pt x="327" y="440"/>
                    </a:moveTo>
                    <a:lnTo>
                      <a:pt x="327" y="440"/>
                    </a:lnTo>
                    <a:lnTo>
                      <a:pt x="327" y="441"/>
                    </a:lnTo>
                    <a:lnTo>
                      <a:pt x="326" y="441"/>
                    </a:lnTo>
                    <a:lnTo>
                      <a:pt x="325" y="441"/>
                    </a:lnTo>
                    <a:lnTo>
                      <a:pt x="324" y="441"/>
                    </a:lnTo>
                    <a:lnTo>
                      <a:pt x="324" y="440"/>
                    </a:lnTo>
                    <a:lnTo>
                      <a:pt x="325" y="439"/>
                    </a:lnTo>
                    <a:lnTo>
                      <a:pt x="326" y="439"/>
                    </a:lnTo>
                    <a:lnTo>
                      <a:pt x="327" y="440"/>
                    </a:lnTo>
                    <a:close/>
                    <a:moveTo>
                      <a:pt x="336" y="473"/>
                    </a:moveTo>
                    <a:lnTo>
                      <a:pt x="336" y="473"/>
                    </a:lnTo>
                    <a:lnTo>
                      <a:pt x="336" y="475"/>
                    </a:lnTo>
                    <a:lnTo>
                      <a:pt x="335" y="475"/>
                    </a:lnTo>
                    <a:lnTo>
                      <a:pt x="334" y="475"/>
                    </a:lnTo>
                    <a:lnTo>
                      <a:pt x="334" y="473"/>
                    </a:lnTo>
                    <a:lnTo>
                      <a:pt x="334" y="472"/>
                    </a:lnTo>
                    <a:lnTo>
                      <a:pt x="335" y="472"/>
                    </a:lnTo>
                    <a:lnTo>
                      <a:pt x="336" y="472"/>
                    </a:lnTo>
                    <a:lnTo>
                      <a:pt x="336" y="473"/>
                    </a:lnTo>
                    <a:close/>
                    <a:moveTo>
                      <a:pt x="344" y="507"/>
                    </a:moveTo>
                    <a:lnTo>
                      <a:pt x="344" y="507"/>
                    </a:lnTo>
                    <a:lnTo>
                      <a:pt x="344" y="508"/>
                    </a:lnTo>
                    <a:lnTo>
                      <a:pt x="343" y="510"/>
                    </a:lnTo>
                    <a:lnTo>
                      <a:pt x="342" y="510"/>
                    </a:lnTo>
                    <a:lnTo>
                      <a:pt x="342" y="508"/>
                    </a:lnTo>
                    <a:lnTo>
                      <a:pt x="341" y="508"/>
                    </a:lnTo>
                    <a:lnTo>
                      <a:pt x="341" y="506"/>
                    </a:lnTo>
                    <a:lnTo>
                      <a:pt x="342" y="506"/>
                    </a:lnTo>
                    <a:lnTo>
                      <a:pt x="343" y="506"/>
                    </a:lnTo>
                    <a:lnTo>
                      <a:pt x="344" y="507"/>
                    </a:lnTo>
                    <a:close/>
                    <a:moveTo>
                      <a:pt x="351" y="542"/>
                    </a:moveTo>
                    <a:lnTo>
                      <a:pt x="351" y="542"/>
                    </a:lnTo>
                    <a:lnTo>
                      <a:pt x="351" y="543"/>
                    </a:lnTo>
                    <a:lnTo>
                      <a:pt x="350" y="543"/>
                    </a:lnTo>
                    <a:lnTo>
                      <a:pt x="348" y="543"/>
                    </a:lnTo>
                    <a:lnTo>
                      <a:pt x="347" y="542"/>
                    </a:lnTo>
                    <a:lnTo>
                      <a:pt x="347" y="541"/>
                    </a:lnTo>
                    <a:lnTo>
                      <a:pt x="348" y="541"/>
                    </a:lnTo>
                    <a:lnTo>
                      <a:pt x="350" y="539"/>
                    </a:lnTo>
                    <a:lnTo>
                      <a:pt x="350" y="541"/>
                    </a:lnTo>
                    <a:lnTo>
                      <a:pt x="351" y="542"/>
                    </a:lnTo>
                    <a:close/>
                    <a:moveTo>
                      <a:pt x="356" y="577"/>
                    </a:moveTo>
                    <a:lnTo>
                      <a:pt x="356" y="577"/>
                    </a:lnTo>
                    <a:lnTo>
                      <a:pt x="356" y="578"/>
                    </a:lnTo>
                    <a:lnTo>
                      <a:pt x="355" y="578"/>
                    </a:lnTo>
                    <a:lnTo>
                      <a:pt x="354" y="578"/>
                    </a:lnTo>
                    <a:lnTo>
                      <a:pt x="353" y="577"/>
                    </a:lnTo>
                    <a:lnTo>
                      <a:pt x="354" y="575"/>
                    </a:lnTo>
                    <a:lnTo>
                      <a:pt x="354" y="574"/>
                    </a:lnTo>
                    <a:lnTo>
                      <a:pt x="355" y="574"/>
                    </a:lnTo>
                    <a:lnTo>
                      <a:pt x="355" y="575"/>
                    </a:lnTo>
                    <a:lnTo>
                      <a:pt x="356" y="577"/>
                    </a:lnTo>
                    <a:close/>
                    <a:moveTo>
                      <a:pt x="360" y="612"/>
                    </a:moveTo>
                    <a:lnTo>
                      <a:pt x="360" y="612"/>
                    </a:lnTo>
                    <a:lnTo>
                      <a:pt x="359" y="613"/>
                    </a:lnTo>
                    <a:lnTo>
                      <a:pt x="358" y="613"/>
                    </a:lnTo>
                    <a:lnTo>
                      <a:pt x="357" y="613"/>
                    </a:lnTo>
                    <a:lnTo>
                      <a:pt x="357" y="612"/>
                    </a:lnTo>
                    <a:lnTo>
                      <a:pt x="357" y="610"/>
                    </a:lnTo>
                    <a:lnTo>
                      <a:pt x="358" y="610"/>
                    </a:lnTo>
                    <a:lnTo>
                      <a:pt x="359" y="609"/>
                    </a:lnTo>
                    <a:lnTo>
                      <a:pt x="359" y="610"/>
                    </a:lnTo>
                    <a:lnTo>
                      <a:pt x="360" y="612"/>
                    </a:lnTo>
                    <a:close/>
                    <a:moveTo>
                      <a:pt x="362" y="647"/>
                    </a:moveTo>
                    <a:lnTo>
                      <a:pt x="362" y="647"/>
                    </a:lnTo>
                    <a:lnTo>
                      <a:pt x="362" y="648"/>
                    </a:lnTo>
                    <a:lnTo>
                      <a:pt x="361" y="648"/>
                    </a:lnTo>
                    <a:lnTo>
                      <a:pt x="360" y="648"/>
                    </a:lnTo>
                    <a:lnTo>
                      <a:pt x="359" y="647"/>
                    </a:lnTo>
                    <a:lnTo>
                      <a:pt x="360" y="645"/>
                    </a:lnTo>
                    <a:lnTo>
                      <a:pt x="361" y="645"/>
                    </a:lnTo>
                    <a:lnTo>
                      <a:pt x="362" y="645"/>
                    </a:lnTo>
                    <a:lnTo>
                      <a:pt x="362" y="647"/>
                    </a:lnTo>
                    <a:close/>
                    <a:moveTo>
                      <a:pt x="363" y="682"/>
                    </a:moveTo>
                    <a:lnTo>
                      <a:pt x="363" y="682"/>
                    </a:lnTo>
                    <a:lnTo>
                      <a:pt x="363" y="683"/>
                    </a:lnTo>
                    <a:lnTo>
                      <a:pt x="362" y="685"/>
                    </a:lnTo>
                    <a:lnTo>
                      <a:pt x="361" y="685"/>
                    </a:lnTo>
                    <a:lnTo>
                      <a:pt x="361" y="683"/>
                    </a:lnTo>
                    <a:lnTo>
                      <a:pt x="360" y="683"/>
                    </a:lnTo>
                    <a:lnTo>
                      <a:pt x="360" y="682"/>
                    </a:lnTo>
                    <a:lnTo>
                      <a:pt x="361" y="680"/>
                    </a:lnTo>
                    <a:lnTo>
                      <a:pt x="362" y="680"/>
                    </a:lnTo>
                    <a:lnTo>
                      <a:pt x="363" y="680"/>
                    </a:lnTo>
                    <a:lnTo>
                      <a:pt x="363" y="682"/>
                    </a:lnTo>
                    <a:close/>
                    <a:moveTo>
                      <a:pt x="363" y="718"/>
                    </a:moveTo>
                    <a:lnTo>
                      <a:pt x="363" y="718"/>
                    </a:lnTo>
                    <a:lnTo>
                      <a:pt x="363" y="720"/>
                    </a:lnTo>
                    <a:lnTo>
                      <a:pt x="362" y="720"/>
                    </a:lnTo>
                    <a:lnTo>
                      <a:pt x="361" y="720"/>
                    </a:lnTo>
                    <a:lnTo>
                      <a:pt x="361" y="718"/>
                    </a:lnTo>
                    <a:lnTo>
                      <a:pt x="361" y="717"/>
                    </a:lnTo>
                    <a:lnTo>
                      <a:pt x="362" y="717"/>
                    </a:lnTo>
                    <a:lnTo>
                      <a:pt x="363" y="717"/>
                    </a:lnTo>
                    <a:lnTo>
                      <a:pt x="363" y="718"/>
                    </a:lnTo>
                    <a:close/>
                    <a:moveTo>
                      <a:pt x="363" y="753"/>
                    </a:moveTo>
                    <a:lnTo>
                      <a:pt x="363" y="753"/>
                    </a:lnTo>
                    <a:lnTo>
                      <a:pt x="363" y="755"/>
                    </a:lnTo>
                    <a:lnTo>
                      <a:pt x="362" y="756"/>
                    </a:lnTo>
                    <a:lnTo>
                      <a:pt x="361" y="755"/>
                    </a:lnTo>
                    <a:lnTo>
                      <a:pt x="361" y="753"/>
                    </a:lnTo>
                    <a:lnTo>
                      <a:pt x="361" y="752"/>
                    </a:lnTo>
                    <a:lnTo>
                      <a:pt x="362" y="752"/>
                    </a:lnTo>
                    <a:lnTo>
                      <a:pt x="363" y="752"/>
                    </a:lnTo>
                    <a:lnTo>
                      <a:pt x="363" y="753"/>
                    </a:lnTo>
                    <a:close/>
                    <a:moveTo>
                      <a:pt x="362" y="790"/>
                    </a:moveTo>
                    <a:lnTo>
                      <a:pt x="362" y="790"/>
                    </a:lnTo>
                    <a:lnTo>
                      <a:pt x="361" y="791"/>
                    </a:lnTo>
                    <a:lnTo>
                      <a:pt x="360" y="791"/>
                    </a:lnTo>
                    <a:lnTo>
                      <a:pt x="359" y="790"/>
                    </a:lnTo>
                    <a:lnTo>
                      <a:pt x="359" y="788"/>
                    </a:lnTo>
                    <a:lnTo>
                      <a:pt x="359" y="787"/>
                    </a:lnTo>
                    <a:lnTo>
                      <a:pt x="361" y="787"/>
                    </a:lnTo>
                    <a:lnTo>
                      <a:pt x="361" y="788"/>
                    </a:lnTo>
                    <a:lnTo>
                      <a:pt x="362" y="790"/>
                    </a:lnTo>
                    <a:close/>
                    <a:moveTo>
                      <a:pt x="359" y="825"/>
                    </a:moveTo>
                    <a:lnTo>
                      <a:pt x="359" y="825"/>
                    </a:lnTo>
                    <a:lnTo>
                      <a:pt x="358" y="826"/>
                    </a:lnTo>
                    <a:lnTo>
                      <a:pt x="357" y="826"/>
                    </a:lnTo>
                    <a:lnTo>
                      <a:pt x="356" y="825"/>
                    </a:lnTo>
                    <a:lnTo>
                      <a:pt x="356" y="823"/>
                    </a:lnTo>
                    <a:lnTo>
                      <a:pt x="358" y="822"/>
                    </a:lnTo>
                    <a:lnTo>
                      <a:pt x="358" y="823"/>
                    </a:lnTo>
                    <a:lnTo>
                      <a:pt x="359" y="825"/>
                    </a:lnTo>
                    <a:close/>
                    <a:moveTo>
                      <a:pt x="354" y="860"/>
                    </a:moveTo>
                    <a:lnTo>
                      <a:pt x="354" y="860"/>
                    </a:lnTo>
                    <a:lnTo>
                      <a:pt x="353" y="861"/>
                    </a:lnTo>
                    <a:lnTo>
                      <a:pt x="352" y="861"/>
                    </a:lnTo>
                    <a:lnTo>
                      <a:pt x="351" y="860"/>
                    </a:lnTo>
                    <a:lnTo>
                      <a:pt x="351" y="858"/>
                    </a:lnTo>
                    <a:lnTo>
                      <a:pt x="352" y="857"/>
                    </a:lnTo>
                    <a:lnTo>
                      <a:pt x="353" y="857"/>
                    </a:lnTo>
                    <a:lnTo>
                      <a:pt x="353" y="858"/>
                    </a:lnTo>
                    <a:lnTo>
                      <a:pt x="354" y="858"/>
                    </a:lnTo>
                    <a:lnTo>
                      <a:pt x="354" y="860"/>
                    </a:lnTo>
                    <a:close/>
                    <a:moveTo>
                      <a:pt x="345" y="893"/>
                    </a:moveTo>
                    <a:lnTo>
                      <a:pt x="345" y="893"/>
                    </a:lnTo>
                    <a:lnTo>
                      <a:pt x="344" y="895"/>
                    </a:lnTo>
                    <a:lnTo>
                      <a:pt x="343" y="895"/>
                    </a:lnTo>
                    <a:lnTo>
                      <a:pt x="342" y="893"/>
                    </a:lnTo>
                    <a:lnTo>
                      <a:pt x="342" y="892"/>
                    </a:lnTo>
                    <a:lnTo>
                      <a:pt x="343" y="890"/>
                    </a:lnTo>
                    <a:lnTo>
                      <a:pt x="344" y="890"/>
                    </a:lnTo>
                    <a:lnTo>
                      <a:pt x="345" y="892"/>
                    </a:lnTo>
                    <a:lnTo>
                      <a:pt x="345" y="893"/>
                    </a:lnTo>
                    <a:close/>
                    <a:moveTo>
                      <a:pt x="332" y="925"/>
                    </a:moveTo>
                    <a:lnTo>
                      <a:pt x="332" y="925"/>
                    </a:lnTo>
                    <a:lnTo>
                      <a:pt x="330" y="925"/>
                    </a:lnTo>
                    <a:lnTo>
                      <a:pt x="329" y="925"/>
                    </a:lnTo>
                    <a:lnTo>
                      <a:pt x="329" y="924"/>
                    </a:lnTo>
                    <a:lnTo>
                      <a:pt x="329" y="922"/>
                    </a:lnTo>
                    <a:lnTo>
                      <a:pt x="330" y="921"/>
                    </a:lnTo>
                    <a:lnTo>
                      <a:pt x="332" y="922"/>
                    </a:lnTo>
                    <a:lnTo>
                      <a:pt x="333" y="924"/>
                    </a:lnTo>
                    <a:lnTo>
                      <a:pt x="332" y="925"/>
                    </a:lnTo>
                    <a:close/>
                    <a:moveTo>
                      <a:pt x="311" y="947"/>
                    </a:moveTo>
                    <a:lnTo>
                      <a:pt x="311" y="947"/>
                    </a:lnTo>
                    <a:lnTo>
                      <a:pt x="310" y="947"/>
                    </a:lnTo>
                    <a:lnTo>
                      <a:pt x="309" y="947"/>
                    </a:lnTo>
                    <a:lnTo>
                      <a:pt x="309" y="945"/>
                    </a:lnTo>
                    <a:lnTo>
                      <a:pt x="309" y="944"/>
                    </a:lnTo>
                    <a:lnTo>
                      <a:pt x="310" y="944"/>
                    </a:lnTo>
                    <a:lnTo>
                      <a:pt x="310" y="943"/>
                    </a:lnTo>
                    <a:lnTo>
                      <a:pt x="311" y="943"/>
                    </a:lnTo>
                    <a:lnTo>
                      <a:pt x="311" y="944"/>
                    </a:lnTo>
                    <a:lnTo>
                      <a:pt x="312" y="944"/>
                    </a:lnTo>
                    <a:lnTo>
                      <a:pt x="312" y="945"/>
                    </a:lnTo>
                    <a:lnTo>
                      <a:pt x="311" y="947"/>
                    </a:lnTo>
                    <a:close/>
                    <a:moveTo>
                      <a:pt x="286" y="954"/>
                    </a:moveTo>
                    <a:lnTo>
                      <a:pt x="286" y="954"/>
                    </a:lnTo>
                    <a:lnTo>
                      <a:pt x="285" y="953"/>
                    </a:lnTo>
                    <a:lnTo>
                      <a:pt x="284" y="953"/>
                    </a:lnTo>
                    <a:lnTo>
                      <a:pt x="285" y="951"/>
                    </a:lnTo>
                    <a:lnTo>
                      <a:pt x="285" y="950"/>
                    </a:lnTo>
                    <a:lnTo>
                      <a:pt x="286" y="950"/>
                    </a:lnTo>
                    <a:lnTo>
                      <a:pt x="287" y="950"/>
                    </a:lnTo>
                    <a:lnTo>
                      <a:pt x="287" y="951"/>
                    </a:lnTo>
                    <a:lnTo>
                      <a:pt x="287" y="953"/>
                    </a:lnTo>
                    <a:lnTo>
                      <a:pt x="286" y="954"/>
                    </a:lnTo>
                    <a:close/>
                    <a:moveTo>
                      <a:pt x="261" y="947"/>
                    </a:moveTo>
                    <a:lnTo>
                      <a:pt x="261" y="947"/>
                    </a:lnTo>
                    <a:lnTo>
                      <a:pt x="260" y="945"/>
                    </a:lnTo>
                    <a:lnTo>
                      <a:pt x="260" y="944"/>
                    </a:lnTo>
                    <a:lnTo>
                      <a:pt x="260" y="943"/>
                    </a:lnTo>
                    <a:lnTo>
                      <a:pt x="261" y="943"/>
                    </a:lnTo>
                    <a:lnTo>
                      <a:pt x="262" y="943"/>
                    </a:lnTo>
                    <a:lnTo>
                      <a:pt x="262" y="944"/>
                    </a:lnTo>
                    <a:lnTo>
                      <a:pt x="262" y="945"/>
                    </a:lnTo>
                    <a:lnTo>
                      <a:pt x="262" y="947"/>
                    </a:lnTo>
                    <a:lnTo>
                      <a:pt x="261" y="947"/>
                    </a:lnTo>
                    <a:close/>
                    <a:moveTo>
                      <a:pt x="236" y="932"/>
                    </a:moveTo>
                    <a:lnTo>
                      <a:pt x="236" y="932"/>
                    </a:lnTo>
                    <a:lnTo>
                      <a:pt x="235" y="931"/>
                    </a:lnTo>
                    <a:lnTo>
                      <a:pt x="236" y="929"/>
                    </a:lnTo>
                    <a:lnTo>
                      <a:pt x="237" y="929"/>
                    </a:lnTo>
                    <a:lnTo>
                      <a:pt x="238" y="929"/>
                    </a:lnTo>
                    <a:lnTo>
                      <a:pt x="238" y="931"/>
                    </a:lnTo>
                    <a:lnTo>
                      <a:pt x="238" y="932"/>
                    </a:lnTo>
                    <a:lnTo>
                      <a:pt x="237" y="932"/>
                    </a:lnTo>
                    <a:lnTo>
                      <a:pt x="236" y="932"/>
                    </a:lnTo>
                    <a:close/>
                    <a:moveTo>
                      <a:pt x="214" y="913"/>
                    </a:moveTo>
                    <a:lnTo>
                      <a:pt x="214" y="913"/>
                    </a:lnTo>
                    <a:lnTo>
                      <a:pt x="214" y="912"/>
                    </a:lnTo>
                    <a:lnTo>
                      <a:pt x="214" y="911"/>
                    </a:lnTo>
                    <a:lnTo>
                      <a:pt x="215" y="911"/>
                    </a:lnTo>
                    <a:lnTo>
                      <a:pt x="216" y="911"/>
                    </a:lnTo>
                    <a:lnTo>
                      <a:pt x="216" y="912"/>
                    </a:lnTo>
                    <a:lnTo>
                      <a:pt x="216" y="913"/>
                    </a:lnTo>
                    <a:lnTo>
                      <a:pt x="215" y="915"/>
                    </a:lnTo>
                    <a:lnTo>
                      <a:pt x="214" y="915"/>
                    </a:lnTo>
                    <a:lnTo>
                      <a:pt x="214" y="913"/>
                    </a:lnTo>
                    <a:close/>
                    <a:moveTo>
                      <a:pt x="193" y="893"/>
                    </a:moveTo>
                    <a:lnTo>
                      <a:pt x="193" y="893"/>
                    </a:lnTo>
                    <a:lnTo>
                      <a:pt x="193" y="892"/>
                    </a:lnTo>
                    <a:lnTo>
                      <a:pt x="193" y="890"/>
                    </a:lnTo>
                    <a:lnTo>
                      <a:pt x="194" y="889"/>
                    </a:lnTo>
                    <a:lnTo>
                      <a:pt x="195" y="890"/>
                    </a:lnTo>
                    <a:lnTo>
                      <a:pt x="196" y="892"/>
                    </a:lnTo>
                    <a:lnTo>
                      <a:pt x="195" y="893"/>
                    </a:lnTo>
                    <a:lnTo>
                      <a:pt x="194" y="893"/>
                    </a:lnTo>
                    <a:lnTo>
                      <a:pt x="193" y="893"/>
                    </a:lnTo>
                    <a:close/>
                    <a:moveTo>
                      <a:pt x="174" y="870"/>
                    </a:moveTo>
                    <a:lnTo>
                      <a:pt x="174" y="870"/>
                    </a:lnTo>
                    <a:lnTo>
                      <a:pt x="173" y="868"/>
                    </a:lnTo>
                    <a:lnTo>
                      <a:pt x="173" y="867"/>
                    </a:lnTo>
                    <a:lnTo>
                      <a:pt x="174" y="867"/>
                    </a:lnTo>
                    <a:lnTo>
                      <a:pt x="175" y="867"/>
                    </a:lnTo>
                    <a:lnTo>
                      <a:pt x="176" y="868"/>
                    </a:lnTo>
                    <a:lnTo>
                      <a:pt x="175" y="870"/>
                    </a:lnTo>
                    <a:lnTo>
                      <a:pt x="174" y="871"/>
                    </a:lnTo>
                    <a:lnTo>
                      <a:pt x="174" y="870"/>
                    </a:lnTo>
                    <a:close/>
                    <a:moveTo>
                      <a:pt x="154" y="846"/>
                    </a:moveTo>
                    <a:lnTo>
                      <a:pt x="154" y="846"/>
                    </a:lnTo>
                    <a:lnTo>
                      <a:pt x="154" y="845"/>
                    </a:lnTo>
                    <a:lnTo>
                      <a:pt x="154" y="844"/>
                    </a:lnTo>
                    <a:lnTo>
                      <a:pt x="155" y="844"/>
                    </a:lnTo>
                    <a:lnTo>
                      <a:pt x="156" y="844"/>
                    </a:lnTo>
                    <a:lnTo>
                      <a:pt x="157" y="845"/>
                    </a:lnTo>
                    <a:lnTo>
                      <a:pt x="156" y="846"/>
                    </a:lnTo>
                    <a:lnTo>
                      <a:pt x="155" y="846"/>
                    </a:lnTo>
                    <a:lnTo>
                      <a:pt x="154" y="846"/>
                    </a:lnTo>
                    <a:close/>
                    <a:moveTo>
                      <a:pt x="136" y="822"/>
                    </a:moveTo>
                    <a:lnTo>
                      <a:pt x="136" y="822"/>
                    </a:lnTo>
                    <a:lnTo>
                      <a:pt x="135" y="820"/>
                    </a:lnTo>
                    <a:lnTo>
                      <a:pt x="136" y="819"/>
                    </a:lnTo>
                    <a:lnTo>
                      <a:pt x="137" y="819"/>
                    </a:lnTo>
                    <a:lnTo>
                      <a:pt x="138" y="819"/>
                    </a:lnTo>
                    <a:lnTo>
                      <a:pt x="138" y="820"/>
                    </a:lnTo>
                    <a:lnTo>
                      <a:pt x="138" y="822"/>
                    </a:lnTo>
                    <a:lnTo>
                      <a:pt x="137" y="822"/>
                    </a:lnTo>
                    <a:lnTo>
                      <a:pt x="136" y="822"/>
                    </a:lnTo>
                    <a:close/>
                    <a:moveTo>
                      <a:pt x="118" y="797"/>
                    </a:moveTo>
                    <a:lnTo>
                      <a:pt x="118" y="797"/>
                    </a:lnTo>
                    <a:lnTo>
                      <a:pt x="117" y="795"/>
                    </a:lnTo>
                    <a:lnTo>
                      <a:pt x="117" y="794"/>
                    </a:lnTo>
                    <a:lnTo>
                      <a:pt x="118" y="794"/>
                    </a:lnTo>
                    <a:lnTo>
                      <a:pt x="119" y="793"/>
                    </a:lnTo>
                    <a:lnTo>
                      <a:pt x="120" y="794"/>
                    </a:lnTo>
                    <a:lnTo>
                      <a:pt x="120" y="795"/>
                    </a:lnTo>
                    <a:lnTo>
                      <a:pt x="120" y="797"/>
                    </a:lnTo>
                    <a:lnTo>
                      <a:pt x="118" y="797"/>
                    </a:lnTo>
                    <a:close/>
                    <a:moveTo>
                      <a:pt x="100" y="771"/>
                    </a:moveTo>
                    <a:lnTo>
                      <a:pt x="100" y="771"/>
                    </a:lnTo>
                    <a:lnTo>
                      <a:pt x="100" y="769"/>
                    </a:lnTo>
                    <a:lnTo>
                      <a:pt x="100" y="768"/>
                    </a:lnTo>
                    <a:lnTo>
                      <a:pt x="101" y="766"/>
                    </a:lnTo>
                    <a:lnTo>
                      <a:pt x="102" y="768"/>
                    </a:lnTo>
                    <a:lnTo>
                      <a:pt x="102" y="769"/>
                    </a:lnTo>
                    <a:lnTo>
                      <a:pt x="102" y="771"/>
                    </a:lnTo>
                    <a:lnTo>
                      <a:pt x="101" y="771"/>
                    </a:lnTo>
                    <a:lnTo>
                      <a:pt x="100" y="771"/>
                    </a:lnTo>
                    <a:close/>
                    <a:moveTo>
                      <a:pt x="83" y="744"/>
                    </a:moveTo>
                    <a:lnTo>
                      <a:pt x="83" y="744"/>
                    </a:lnTo>
                    <a:lnTo>
                      <a:pt x="82" y="743"/>
                    </a:lnTo>
                    <a:lnTo>
                      <a:pt x="82" y="742"/>
                    </a:lnTo>
                    <a:lnTo>
                      <a:pt x="83" y="742"/>
                    </a:lnTo>
                    <a:lnTo>
                      <a:pt x="83" y="740"/>
                    </a:lnTo>
                    <a:lnTo>
                      <a:pt x="84" y="740"/>
                    </a:lnTo>
                    <a:lnTo>
                      <a:pt x="85" y="742"/>
                    </a:lnTo>
                    <a:lnTo>
                      <a:pt x="85" y="743"/>
                    </a:lnTo>
                    <a:lnTo>
                      <a:pt x="85" y="744"/>
                    </a:lnTo>
                    <a:lnTo>
                      <a:pt x="84" y="744"/>
                    </a:lnTo>
                    <a:lnTo>
                      <a:pt x="83" y="744"/>
                    </a:lnTo>
                    <a:close/>
                    <a:moveTo>
                      <a:pt x="66" y="717"/>
                    </a:moveTo>
                    <a:lnTo>
                      <a:pt x="66" y="717"/>
                    </a:lnTo>
                    <a:lnTo>
                      <a:pt x="65" y="717"/>
                    </a:lnTo>
                    <a:lnTo>
                      <a:pt x="65" y="715"/>
                    </a:lnTo>
                    <a:lnTo>
                      <a:pt x="66" y="714"/>
                    </a:lnTo>
                    <a:lnTo>
                      <a:pt x="67" y="714"/>
                    </a:lnTo>
                    <a:lnTo>
                      <a:pt x="68" y="714"/>
                    </a:lnTo>
                    <a:lnTo>
                      <a:pt x="68" y="715"/>
                    </a:lnTo>
                    <a:lnTo>
                      <a:pt x="68" y="717"/>
                    </a:lnTo>
                    <a:lnTo>
                      <a:pt x="67" y="718"/>
                    </a:lnTo>
                    <a:lnTo>
                      <a:pt x="66" y="717"/>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312" name="Freeform 288"/>
              <p:cNvSpPr/>
              <p:nvPr/>
            </p:nvSpPr>
            <p:spPr>
              <a:xfrm>
                <a:off x="5994400" y="5237163"/>
                <a:ext cx="163513" cy="77787"/>
              </a:xfrm>
              <a:custGeom>
                <a:avLst/>
                <a:gdLst>
                  <a:gd name="txL" fmla="*/ 0 w 103"/>
                  <a:gd name="txT" fmla="*/ 0 h 97"/>
                  <a:gd name="txR" fmla="*/ 103 w 103"/>
                  <a:gd name="txB" fmla="*/ 97 h 97"/>
                </a:gdLst>
                <a:ahLst/>
                <a:cxnLst>
                  <a:cxn ang="0">
                    <a:pos x="2147483647" y="2147483647"/>
                  </a:cxn>
                  <a:cxn ang="0">
                    <a:pos x="0" y="0"/>
                  </a:cxn>
                  <a:cxn ang="0">
                    <a:pos x="2147483647" y="2147483647"/>
                  </a:cxn>
                  <a:cxn ang="0">
                    <a:pos x="2147483647" y="2147483647"/>
                  </a:cxn>
                </a:cxnLst>
                <a:rect l="txL" t="txT" r="txR" b="txB"/>
                <a:pathLst>
                  <a:path w="103" h="97">
                    <a:moveTo>
                      <a:pt x="76" y="97"/>
                    </a:moveTo>
                    <a:lnTo>
                      <a:pt x="0" y="0"/>
                    </a:lnTo>
                    <a:lnTo>
                      <a:pt x="103" y="16"/>
                    </a:lnTo>
                    <a:lnTo>
                      <a:pt x="76" y="97"/>
                    </a:lnTo>
                    <a:close/>
                  </a:path>
                </a:pathLst>
              </a:custGeom>
              <a:solidFill>
                <a:srgbClr val="000000">
                  <a:alpha val="100000"/>
                </a:srgbClr>
              </a:solidFill>
              <a:ln w="9525">
                <a:noFill/>
              </a:ln>
            </p:spPr>
            <p:txBody>
              <a:bodyPr/>
              <a:lstStyle/>
              <a:p>
                <a:endParaRPr lang="zh-CN" altLang="en-US"/>
              </a:p>
            </p:txBody>
          </p:sp>
          <p:sp>
            <p:nvSpPr>
              <p:cNvPr id="168313" name="Freeform 289"/>
              <p:cNvSpPr>
                <a:spLocks noEditPoints="1"/>
              </p:cNvSpPr>
              <p:nvPr/>
            </p:nvSpPr>
            <p:spPr>
              <a:xfrm>
                <a:off x="6288088" y="5006975"/>
                <a:ext cx="625475" cy="566737"/>
              </a:xfrm>
              <a:custGeom>
                <a:avLst/>
                <a:gdLst>
                  <a:gd name="txL" fmla="*/ 0 w 394"/>
                  <a:gd name="txT" fmla="*/ 0 h 715"/>
                  <a:gd name="txR" fmla="*/ 394 w 394"/>
                  <a:gd name="txB" fmla="*/ 715 h 71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498223649"/>
                  </a:cxn>
                  <a:cxn ang="0">
                    <a:pos x="2147483647" y="1494042384"/>
                  </a:cxn>
                </a:cxnLst>
                <a:rect l="txL" t="txT" r="txR" b="txB"/>
                <a:pathLst>
                  <a:path w="394" h="715">
                    <a:moveTo>
                      <a:pt x="394" y="396"/>
                    </a:moveTo>
                    <a:lnTo>
                      <a:pt x="394" y="396"/>
                    </a:lnTo>
                    <a:lnTo>
                      <a:pt x="393" y="397"/>
                    </a:lnTo>
                    <a:lnTo>
                      <a:pt x="392" y="397"/>
                    </a:lnTo>
                    <a:lnTo>
                      <a:pt x="391" y="396"/>
                    </a:lnTo>
                    <a:lnTo>
                      <a:pt x="391" y="394"/>
                    </a:lnTo>
                    <a:lnTo>
                      <a:pt x="392" y="394"/>
                    </a:lnTo>
                    <a:lnTo>
                      <a:pt x="393" y="393"/>
                    </a:lnTo>
                    <a:lnTo>
                      <a:pt x="394" y="394"/>
                    </a:lnTo>
                    <a:lnTo>
                      <a:pt x="394" y="396"/>
                    </a:lnTo>
                    <a:close/>
                    <a:moveTo>
                      <a:pt x="393" y="431"/>
                    </a:moveTo>
                    <a:lnTo>
                      <a:pt x="393" y="431"/>
                    </a:lnTo>
                    <a:lnTo>
                      <a:pt x="392" y="432"/>
                    </a:lnTo>
                    <a:lnTo>
                      <a:pt x="391" y="432"/>
                    </a:lnTo>
                    <a:lnTo>
                      <a:pt x="390" y="432"/>
                    </a:lnTo>
                    <a:lnTo>
                      <a:pt x="390" y="431"/>
                    </a:lnTo>
                    <a:lnTo>
                      <a:pt x="390" y="429"/>
                    </a:lnTo>
                    <a:lnTo>
                      <a:pt x="391" y="429"/>
                    </a:lnTo>
                    <a:lnTo>
                      <a:pt x="392" y="429"/>
                    </a:lnTo>
                    <a:lnTo>
                      <a:pt x="393" y="431"/>
                    </a:lnTo>
                    <a:close/>
                    <a:moveTo>
                      <a:pt x="391" y="467"/>
                    </a:moveTo>
                    <a:lnTo>
                      <a:pt x="391" y="467"/>
                    </a:lnTo>
                    <a:lnTo>
                      <a:pt x="390" y="467"/>
                    </a:lnTo>
                    <a:lnTo>
                      <a:pt x="390" y="469"/>
                    </a:lnTo>
                    <a:lnTo>
                      <a:pt x="388" y="469"/>
                    </a:lnTo>
                    <a:lnTo>
                      <a:pt x="388" y="467"/>
                    </a:lnTo>
                    <a:lnTo>
                      <a:pt x="387" y="467"/>
                    </a:lnTo>
                    <a:lnTo>
                      <a:pt x="387" y="466"/>
                    </a:lnTo>
                    <a:lnTo>
                      <a:pt x="387" y="464"/>
                    </a:lnTo>
                    <a:lnTo>
                      <a:pt x="388" y="464"/>
                    </a:lnTo>
                    <a:lnTo>
                      <a:pt x="390" y="464"/>
                    </a:lnTo>
                    <a:lnTo>
                      <a:pt x="391" y="466"/>
                    </a:lnTo>
                    <a:lnTo>
                      <a:pt x="391" y="467"/>
                    </a:lnTo>
                    <a:close/>
                    <a:moveTo>
                      <a:pt x="387" y="502"/>
                    </a:moveTo>
                    <a:lnTo>
                      <a:pt x="387" y="502"/>
                    </a:lnTo>
                    <a:lnTo>
                      <a:pt x="387" y="504"/>
                    </a:lnTo>
                    <a:lnTo>
                      <a:pt x="386" y="504"/>
                    </a:lnTo>
                    <a:lnTo>
                      <a:pt x="385" y="504"/>
                    </a:lnTo>
                    <a:lnTo>
                      <a:pt x="385" y="502"/>
                    </a:lnTo>
                    <a:lnTo>
                      <a:pt x="384" y="502"/>
                    </a:lnTo>
                    <a:lnTo>
                      <a:pt x="385" y="501"/>
                    </a:lnTo>
                    <a:lnTo>
                      <a:pt x="385" y="499"/>
                    </a:lnTo>
                    <a:lnTo>
                      <a:pt x="386" y="499"/>
                    </a:lnTo>
                    <a:lnTo>
                      <a:pt x="387" y="499"/>
                    </a:lnTo>
                    <a:lnTo>
                      <a:pt x="387" y="501"/>
                    </a:lnTo>
                    <a:lnTo>
                      <a:pt x="387" y="502"/>
                    </a:lnTo>
                    <a:close/>
                    <a:moveTo>
                      <a:pt x="384" y="537"/>
                    </a:moveTo>
                    <a:lnTo>
                      <a:pt x="384" y="537"/>
                    </a:lnTo>
                    <a:lnTo>
                      <a:pt x="383" y="539"/>
                    </a:lnTo>
                    <a:lnTo>
                      <a:pt x="382" y="539"/>
                    </a:lnTo>
                    <a:lnTo>
                      <a:pt x="381" y="539"/>
                    </a:lnTo>
                    <a:lnTo>
                      <a:pt x="381" y="537"/>
                    </a:lnTo>
                    <a:lnTo>
                      <a:pt x="382" y="536"/>
                    </a:lnTo>
                    <a:lnTo>
                      <a:pt x="383" y="534"/>
                    </a:lnTo>
                    <a:lnTo>
                      <a:pt x="384" y="536"/>
                    </a:lnTo>
                    <a:lnTo>
                      <a:pt x="384" y="537"/>
                    </a:lnTo>
                    <a:close/>
                    <a:moveTo>
                      <a:pt x="380" y="572"/>
                    </a:moveTo>
                    <a:lnTo>
                      <a:pt x="380" y="572"/>
                    </a:lnTo>
                    <a:lnTo>
                      <a:pt x="380" y="574"/>
                    </a:lnTo>
                    <a:lnTo>
                      <a:pt x="379" y="574"/>
                    </a:lnTo>
                    <a:lnTo>
                      <a:pt x="378" y="574"/>
                    </a:lnTo>
                    <a:lnTo>
                      <a:pt x="377" y="572"/>
                    </a:lnTo>
                    <a:lnTo>
                      <a:pt x="377" y="571"/>
                    </a:lnTo>
                    <a:lnTo>
                      <a:pt x="378" y="571"/>
                    </a:lnTo>
                    <a:lnTo>
                      <a:pt x="378" y="569"/>
                    </a:lnTo>
                    <a:lnTo>
                      <a:pt x="379" y="571"/>
                    </a:lnTo>
                    <a:lnTo>
                      <a:pt x="380" y="571"/>
                    </a:lnTo>
                    <a:lnTo>
                      <a:pt x="380" y="572"/>
                    </a:lnTo>
                    <a:close/>
                    <a:moveTo>
                      <a:pt x="375" y="607"/>
                    </a:moveTo>
                    <a:lnTo>
                      <a:pt x="375" y="607"/>
                    </a:lnTo>
                    <a:lnTo>
                      <a:pt x="374" y="607"/>
                    </a:lnTo>
                    <a:lnTo>
                      <a:pt x="374" y="609"/>
                    </a:lnTo>
                    <a:lnTo>
                      <a:pt x="373" y="609"/>
                    </a:lnTo>
                    <a:lnTo>
                      <a:pt x="372" y="607"/>
                    </a:lnTo>
                    <a:lnTo>
                      <a:pt x="372" y="606"/>
                    </a:lnTo>
                    <a:lnTo>
                      <a:pt x="373" y="604"/>
                    </a:lnTo>
                    <a:lnTo>
                      <a:pt x="374" y="604"/>
                    </a:lnTo>
                    <a:lnTo>
                      <a:pt x="375" y="606"/>
                    </a:lnTo>
                    <a:lnTo>
                      <a:pt x="375" y="607"/>
                    </a:lnTo>
                    <a:close/>
                    <a:moveTo>
                      <a:pt x="367" y="641"/>
                    </a:moveTo>
                    <a:lnTo>
                      <a:pt x="367" y="641"/>
                    </a:lnTo>
                    <a:lnTo>
                      <a:pt x="366" y="642"/>
                    </a:lnTo>
                    <a:lnTo>
                      <a:pt x="365" y="642"/>
                    </a:lnTo>
                    <a:lnTo>
                      <a:pt x="364" y="641"/>
                    </a:lnTo>
                    <a:lnTo>
                      <a:pt x="364" y="639"/>
                    </a:lnTo>
                    <a:lnTo>
                      <a:pt x="365" y="639"/>
                    </a:lnTo>
                    <a:lnTo>
                      <a:pt x="365" y="638"/>
                    </a:lnTo>
                    <a:lnTo>
                      <a:pt x="366" y="639"/>
                    </a:lnTo>
                    <a:lnTo>
                      <a:pt x="367" y="641"/>
                    </a:lnTo>
                    <a:close/>
                    <a:moveTo>
                      <a:pt x="357" y="674"/>
                    </a:moveTo>
                    <a:lnTo>
                      <a:pt x="357" y="674"/>
                    </a:lnTo>
                    <a:lnTo>
                      <a:pt x="356" y="674"/>
                    </a:lnTo>
                    <a:lnTo>
                      <a:pt x="355" y="676"/>
                    </a:lnTo>
                    <a:lnTo>
                      <a:pt x="355" y="674"/>
                    </a:lnTo>
                    <a:lnTo>
                      <a:pt x="354" y="673"/>
                    </a:lnTo>
                    <a:lnTo>
                      <a:pt x="355" y="671"/>
                    </a:lnTo>
                    <a:lnTo>
                      <a:pt x="356" y="671"/>
                    </a:lnTo>
                    <a:lnTo>
                      <a:pt x="357" y="673"/>
                    </a:lnTo>
                    <a:lnTo>
                      <a:pt x="357" y="674"/>
                    </a:lnTo>
                    <a:close/>
                    <a:moveTo>
                      <a:pt x="340" y="702"/>
                    </a:moveTo>
                    <a:lnTo>
                      <a:pt x="340" y="702"/>
                    </a:lnTo>
                    <a:lnTo>
                      <a:pt x="339" y="702"/>
                    </a:lnTo>
                    <a:lnTo>
                      <a:pt x="338" y="702"/>
                    </a:lnTo>
                    <a:lnTo>
                      <a:pt x="338" y="700"/>
                    </a:lnTo>
                    <a:lnTo>
                      <a:pt x="339" y="699"/>
                    </a:lnTo>
                    <a:lnTo>
                      <a:pt x="340" y="699"/>
                    </a:lnTo>
                    <a:lnTo>
                      <a:pt x="341" y="700"/>
                    </a:lnTo>
                    <a:lnTo>
                      <a:pt x="340" y="700"/>
                    </a:lnTo>
                    <a:lnTo>
                      <a:pt x="340" y="702"/>
                    </a:lnTo>
                    <a:close/>
                    <a:moveTo>
                      <a:pt x="315" y="715"/>
                    </a:moveTo>
                    <a:lnTo>
                      <a:pt x="315" y="715"/>
                    </a:lnTo>
                    <a:lnTo>
                      <a:pt x="314" y="715"/>
                    </a:lnTo>
                    <a:lnTo>
                      <a:pt x="314" y="713"/>
                    </a:lnTo>
                    <a:lnTo>
                      <a:pt x="314" y="712"/>
                    </a:lnTo>
                    <a:lnTo>
                      <a:pt x="314" y="711"/>
                    </a:lnTo>
                    <a:lnTo>
                      <a:pt x="315" y="711"/>
                    </a:lnTo>
                    <a:lnTo>
                      <a:pt x="316" y="712"/>
                    </a:lnTo>
                    <a:lnTo>
                      <a:pt x="316" y="713"/>
                    </a:lnTo>
                    <a:lnTo>
                      <a:pt x="316" y="715"/>
                    </a:lnTo>
                    <a:lnTo>
                      <a:pt x="315" y="715"/>
                    </a:lnTo>
                    <a:close/>
                    <a:moveTo>
                      <a:pt x="290" y="706"/>
                    </a:moveTo>
                    <a:lnTo>
                      <a:pt x="290" y="706"/>
                    </a:lnTo>
                    <a:lnTo>
                      <a:pt x="290" y="705"/>
                    </a:lnTo>
                    <a:lnTo>
                      <a:pt x="289" y="705"/>
                    </a:lnTo>
                    <a:lnTo>
                      <a:pt x="289" y="703"/>
                    </a:lnTo>
                    <a:lnTo>
                      <a:pt x="290" y="703"/>
                    </a:lnTo>
                    <a:lnTo>
                      <a:pt x="290" y="702"/>
                    </a:lnTo>
                    <a:lnTo>
                      <a:pt x="291" y="702"/>
                    </a:lnTo>
                    <a:lnTo>
                      <a:pt x="292" y="703"/>
                    </a:lnTo>
                    <a:lnTo>
                      <a:pt x="292" y="705"/>
                    </a:lnTo>
                    <a:lnTo>
                      <a:pt x="291" y="706"/>
                    </a:lnTo>
                    <a:lnTo>
                      <a:pt x="290" y="706"/>
                    </a:lnTo>
                    <a:close/>
                    <a:moveTo>
                      <a:pt x="269" y="686"/>
                    </a:moveTo>
                    <a:lnTo>
                      <a:pt x="269" y="686"/>
                    </a:lnTo>
                    <a:lnTo>
                      <a:pt x="268" y="684"/>
                    </a:lnTo>
                    <a:lnTo>
                      <a:pt x="269" y="683"/>
                    </a:lnTo>
                    <a:lnTo>
                      <a:pt x="269" y="681"/>
                    </a:lnTo>
                    <a:lnTo>
                      <a:pt x="271" y="683"/>
                    </a:lnTo>
                    <a:lnTo>
                      <a:pt x="271" y="684"/>
                    </a:lnTo>
                    <a:lnTo>
                      <a:pt x="271" y="686"/>
                    </a:lnTo>
                    <a:lnTo>
                      <a:pt x="270" y="686"/>
                    </a:lnTo>
                    <a:lnTo>
                      <a:pt x="269" y="686"/>
                    </a:lnTo>
                    <a:close/>
                    <a:moveTo>
                      <a:pt x="250" y="661"/>
                    </a:moveTo>
                    <a:lnTo>
                      <a:pt x="250" y="661"/>
                    </a:lnTo>
                    <a:lnTo>
                      <a:pt x="250" y="660"/>
                    </a:lnTo>
                    <a:lnTo>
                      <a:pt x="250" y="658"/>
                    </a:lnTo>
                    <a:lnTo>
                      <a:pt x="251" y="657"/>
                    </a:lnTo>
                    <a:lnTo>
                      <a:pt x="252" y="658"/>
                    </a:lnTo>
                    <a:lnTo>
                      <a:pt x="252" y="660"/>
                    </a:lnTo>
                    <a:lnTo>
                      <a:pt x="252" y="661"/>
                    </a:lnTo>
                    <a:lnTo>
                      <a:pt x="251" y="661"/>
                    </a:lnTo>
                    <a:lnTo>
                      <a:pt x="250" y="661"/>
                    </a:lnTo>
                    <a:close/>
                    <a:moveTo>
                      <a:pt x="233" y="633"/>
                    </a:moveTo>
                    <a:lnTo>
                      <a:pt x="233" y="633"/>
                    </a:lnTo>
                    <a:lnTo>
                      <a:pt x="233" y="632"/>
                    </a:lnTo>
                    <a:lnTo>
                      <a:pt x="233" y="630"/>
                    </a:lnTo>
                    <a:lnTo>
                      <a:pt x="234" y="630"/>
                    </a:lnTo>
                    <a:lnTo>
                      <a:pt x="235" y="632"/>
                    </a:lnTo>
                    <a:lnTo>
                      <a:pt x="235" y="633"/>
                    </a:lnTo>
                    <a:lnTo>
                      <a:pt x="235" y="635"/>
                    </a:lnTo>
                    <a:lnTo>
                      <a:pt x="234" y="635"/>
                    </a:lnTo>
                    <a:lnTo>
                      <a:pt x="233" y="635"/>
                    </a:lnTo>
                    <a:lnTo>
                      <a:pt x="233" y="633"/>
                    </a:lnTo>
                    <a:close/>
                    <a:moveTo>
                      <a:pt x="217" y="606"/>
                    </a:moveTo>
                    <a:lnTo>
                      <a:pt x="217" y="606"/>
                    </a:lnTo>
                    <a:lnTo>
                      <a:pt x="217" y="604"/>
                    </a:lnTo>
                    <a:lnTo>
                      <a:pt x="217" y="603"/>
                    </a:lnTo>
                    <a:lnTo>
                      <a:pt x="218" y="603"/>
                    </a:lnTo>
                    <a:lnTo>
                      <a:pt x="219" y="603"/>
                    </a:lnTo>
                    <a:lnTo>
                      <a:pt x="220" y="604"/>
                    </a:lnTo>
                    <a:lnTo>
                      <a:pt x="219" y="606"/>
                    </a:lnTo>
                    <a:lnTo>
                      <a:pt x="218" y="606"/>
                    </a:lnTo>
                    <a:lnTo>
                      <a:pt x="217" y="606"/>
                    </a:lnTo>
                    <a:close/>
                    <a:moveTo>
                      <a:pt x="202" y="576"/>
                    </a:moveTo>
                    <a:lnTo>
                      <a:pt x="202" y="576"/>
                    </a:lnTo>
                    <a:lnTo>
                      <a:pt x="202" y="575"/>
                    </a:lnTo>
                    <a:lnTo>
                      <a:pt x="202" y="574"/>
                    </a:lnTo>
                    <a:lnTo>
                      <a:pt x="203" y="574"/>
                    </a:lnTo>
                    <a:lnTo>
                      <a:pt x="204" y="574"/>
                    </a:lnTo>
                    <a:lnTo>
                      <a:pt x="205" y="575"/>
                    </a:lnTo>
                    <a:lnTo>
                      <a:pt x="204" y="576"/>
                    </a:lnTo>
                    <a:lnTo>
                      <a:pt x="203" y="576"/>
                    </a:lnTo>
                    <a:lnTo>
                      <a:pt x="202" y="576"/>
                    </a:lnTo>
                    <a:close/>
                    <a:moveTo>
                      <a:pt x="188" y="546"/>
                    </a:moveTo>
                    <a:lnTo>
                      <a:pt x="188" y="546"/>
                    </a:lnTo>
                    <a:lnTo>
                      <a:pt x="188" y="544"/>
                    </a:lnTo>
                    <a:lnTo>
                      <a:pt x="189" y="543"/>
                    </a:lnTo>
                    <a:lnTo>
                      <a:pt x="190" y="544"/>
                    </a:lnTo>
                    <a:lnTo>
                      <a:pt x="190" y="546"/>
                    </a:lnTo>
                    <a:lnTo>
                      <a:pt x="190" y="547"/>
                    </a:lnTo>
                    <a:lnTo>
                      <a:pt x="189" y="547"/>
                    </a:lnTo>
                    <a:lnTo>
                      <a:pt x="188" y="547"/>
                    </a:lnTo>
                    <a:lnTo>
                      <a:pt x="188" y="546"/>
                    </a:lnTo>
                    <a:close/>
                    <a:moveTo>
                      <a:pt x="175" y="517"/>
                    </a:moveTo>
                    <a:lnTo>
                      <a:pt x="175" y="517"/>
                    </a:lnTo>
                    <a:lnTo>
                      <a:pt x="175" y="515"/>
                    </a:lnTo>
                    <a:lnTo>
                      <a:pt x="175" y="514"/>
                    </a:lnTo>
                    <a:lnTo>
                      <a:pt x="176" y="514"/>
                    </a:lnTo>
                    <a:lnTo>
                      <a:pt x="177" y="514"/>
                    </a:lnTo>
                    <a:lnTo>
                      <a:pt x="177" y="515"/>
                    </a:lnTo>
                    <a:lnTo>
                      <a:pt x="177" y="517"/>
                    </a:lnTo>
                    <a:lnTo>
                      <a:pt x="176" y="517"/>
                    </a:lnTo>
                    <a:lnTo>
                      <a:pt x="175" y="517"/>
                    </a:lnTo>
                    <a:close/>
                    <a:moveTo>
                      <a:pt x="161" y="486"/>
                    </a:moveTo>
                    <a:lnTo>
                      <a:pt x="161" y="486"/>
                    </a:lnTo>
                    <a:lnTo>
                      <a:pt x="161" y="485"/>
                    </a:lnTo>
                    <a:lnTo>
                      <a:pt x="161" y="483"/>
                    </a:lnTo>
                    <a:lnTo>
                      <a:pt x="162" y="483"/>
                    </a:lnTo>
                    <a:lnTo>
                      <a:pt x="163" y="483"/>
                    </a:lnTo>
                    <a:lnTo>
                      <a:pt x="163" y="485"/>
                    </a:lnTo>
                    <a:lnTo>
                      <a:pt x="164" y="485"/>
                    </a:lnTo>
                    <a:lnTo>
                      <a:pt x="163" y="486"/>
                    </a:lnTo>
                    <a:lnTo>
                      <a:pt x="162" y="488"/>
                    </a:lnTo>
                    <a:lnTo>
                      <a:pt x="162" y="486"/>
                    </a:lnTo>
                    <a:lnTo>
                      <a:pt x="161" y="486"/>
                    </a:lnTo>
                    <a:close/>
                    <a:moveTo>
                      <a:pt x="148" y="456"/>
                    </a:moveTo>
                    <a:lnTo>
                      <a:pt x="148" y="456"/>
                    </a:lnTo>
                    <a:lnTo>
                      <a:pt x="147" y="454"/>
                    </a:lnTo>
                    <a:lnTo>
                      <a:pt x="148" y="453"/>
                    </a:lnTo>
                    <a:lnTo>
                      <a:pt x="149" y="453"/>
                    </a:lnTo>
                    <a:lnTo>
                      <a:pt x="150" y="454"/>
                    </a:lnTo>
                    <a:lnTo>
                      <a:pt x="150" y="456"/>
                    </a:lnTo>
                    <a:lnTo>
                      <a:pt x="149" y="457"/>
                    </a:lnTo>
                    <a:lnTo>
                      <a:pt x="148" y="456"/>
                    </a:lnTo>
                    <a:close/>
                    <a:moveTo>
                      <a:pt x="134" y="425"/>
                    </a:moveTo>
                    <a:lnTo>
                      <a:pt x="134" y="425"/>
                    </a:lnTo>
                    <a:lnTo>
                      <a:pt x="134" y="424"/>
                    </a:lnTo>
                    <a:lnTo>
                      <a:pt x="134" y="422"/>
                    </a:lnTo>
                    <a:lnTo>
                      <a:pt x="135" y="422"/>
                    </a:lnTo>
                    <a:lnTo>
                      <a:pt x="136" y="422"/>
                    </a:lnTo>
                    <a:lnTo>
                      <a:pt x="138" y="422"/>
                    </a:lnTo>
                    <a:lnTo>
                      <a:pt x="138" y="424"/>
                    </a:lnTo>
                    <a:lnTo>
                      <a:pt x="136" y="425"/>
                    </a:lnTo>
                    <a:lnTo>
                      <a:pt x="135" y="425"/>
                    </a:lnTo>
                    <a:lnTo>
                      <a:pt x="134" y="425"/>
                    </a:lnTo>
                    <a:close/>
                    <a:moveTo>
                      <a:pt x="122" y="394"/>
                    </a:moveTo>
                    <a:lnTo>
                      <a:pt x="122" y="394"/>
                    </a:lnTo>
                    <a:lnTo>
                      <a:pt x="122" y="393"/>
                    </a:lnTo>
                    <a:lnTo>
                      <a:pt x="122" y="391"/>
                    </a:lnTo>
                    <a:lnTo>
                      <a:pt x="123" y="391"/>
                    </a:lnTo>
                    <a:lnTo>
                      <a:pt x="124" y="391"/>
                    </a:lnTo>
                    <a:lnTo>
                      <a:pt x="125" y="391"/>
                    </a:lnTo>
                    <a:lnTo>
                      <a:pt x="125" y="393"/>
                    </a:lnTo>
                    <a:lnTo>
                      <a:pt x="124" y="394"/>
                    </a:lnTo>
                    <a:lnTo>
                      <a:pt x="123" y="394"/>
                    </a:lnTo>
                    <a:lnTo>
                      <a:pt x="122" y="394"/>
                    </a:lnTo>
                    <a:close/>
                    <a:moveTo>
                      <a:pt x="110" y="362"/>
                    </a:moveTo>
                    <a:lnTo>
                      <a:pt x="110" y="362"/>
                    </a:lnTo>
                    <a:lnTo>
                      <a:pt x="110" y="361"/>
                    </a:lnTo>
                    <a:lnTo>
                      <a:pt x="110" y="359"/>
                    </a:lnTo>
                    <a:lnTo>
                      <a:pt x="111" y="359"/>
                    </a:lnTo>
                    <a:lnTo>
                      <a:pt x="112" y="359"/>
                    </a:lnTo>
                    <a:lnTo>
                      <a:pt x="112" y="361"/>
                    </a:lnTo>
                    <a:lnTo>
                      <a:pt x="112" y="362"/>
                    </a:lnTo>
                    <a:lnTo>
                      <a:pt x="112" y="364"/>
                    </a:lnTo>
                    <a:lnTo>
                      <a:pt x="111" y="364"/>
                    </a:lnTo>
                    <a:lnTo>
                      <a:pt x="110" y="364"/>
                    </a:lnTo>
                    <a:lnTo>
                      <a:pt x="110" y="362"/>
                    </a:lnTo>
                    <a:close/>
                    <a:moveTo>
                      <a:pt x="97" y="332"/>
                    </a:moveTo>
                    <a:lnTo>
                      <a:pt x="97" y="332"/>
                    </a:lnTo>
                    <a:lnTo>
                      <a:pt x="97" y="330"/>
                    </a:lnTo>
                    <a:lnTo>
                      <a:pt x="97" y="329"/>
                    </a:lnTo>
                    <a:lnTo>
                      <a:pt x="98" y="329"/>
                    </a:lnTo>
                    <a:lnTo>
                      <a:pt x="99" y="329"/>
                    </a:lnTo>
                    <a:lnTo>
                      <a:pt x="100" y="329"/>
                    </a:lnTo>
                    <a:lnTo>
                      <a:pt x="100" y="330"/>
                    </a:lnTo>
                    <a:lnTo>
                      <a:pt x="100" y="332"/>
                    </a:lnTo>
                    <a:lnTo>
                      <a:pt x="99" y="332"/>
                    </a:lnTo>
                    <a:lnTo>
                      <a:pt x="98" y="332"/>
                    </a:lnTo>
                    <a:lnTo>
                      <a:pt x="97" y="332"/>
                    </a:lnTo>
                    <a:close/>
                    <a:moveTo>
                      <a:pt x="86" y="300"/>
                    </a:moveTo>
                    <a:lnTo>
                      <a:pt x="86" y="300"/>
                    </a:lnTo>
                    <a:lnTo>
                      <a:pt x="86" y="298"/>
                    </a:lnTo>
                    <a:lnTo>
                      <a:pt x="86" y="297"/>
                    </a:lnTo>
                    <a:lnTo>
                      <a:pt x="87" y="297"/>
                    </a:lnTo>
                    <a:lnTo>
                      <a:pt x="88" y="297"/>
                    </a:lnTo>
                    <a:lnTo>
                      <a:pt x="89" y="298"/>
                    </a:lnTo>
                    <a:lnTo>
                      <a:pt x="88" y="300"/>
                    </a:lnTo>
                    <a:lnTo>
                      <a:pt x="88" y="301"/>
                    </a:lnTo>
                    <a:lnTo>
                      <a:pt x="87" y="300"/>
                    </a:lnTo>
                    <a:lnTo>
                      <a:pt x="86" y="300"/>
                    </a:lnTo>
                    <a:close/>
                    <a:moveTo>
                      <a:pt x="75" y="268"/>
                    </a:moveTo>
                    <a:lnTo>
                      <a:pt x="75" y="268"/>
                    </a:lnTo>
                    <a:lnTo>
                      <a:pt x="74" y="266"/>
                    </a:lnTo>
                    <a:lnTo>
                      <a:pt x="75" y="265"/>
                    </a:lnTo>
                    <a:lnTo>
                      <a:pt x="76" y="265"/>
                    </a:lnTo>
                    <a:lnTo>
                      <a:pt x="77" y="266"/>
                    </a:lnTo>
                    <a:lnTo>
                      <a:pt x="77" y="268"/>
                    </a:lnTo>
                    <a:lnTo>
                      <a:pt x="76" y="269"/>
                    </a:lnTo>
                    <a:lnTo>
                      <a:pt x="75" y="269"/>
                    </a:lnTo>
                    <a:lnTo>
                      <a:pt x="75" y="268"/>
                    </a:lnTo>
                    <a:close/>
                    <a:moveTo>
                      <a:pt x="63" y="236"/>
                    </a:moveTo>
                    <a:lnTo>
                      <a:pt x="63" y="236"/>
                    </a:lnTo>
                    <a:lnTo>
                      <a:pt x="63" y="234"/>
                    </a:lnTo>
                    <a:lnTo>
                      <a:pt x="64" y="233"/>
                    </a:lnTo>
                    <a:lnTo>
                      <a:pt x="66" y="233"/>
                    </a:lnTo>
                    <a:lnTo>
                      <a:pt x="67" y="234"/>
                    </a:lnTo>
                    <a:lnTo>
                      <a:pt x="67" y="236"/>
                    </a:lnTo>
                    <a:lnTo>
                      <a:pt x="66" y="237"/>
                    </a:lnTo>
                    <a:lnTo>
                      <a:pt x="64" y="237"/>
                    </a:lnTo>
                    <a:lnTo>
                      <a:pt x="64" y="236"/>
                    </a:lnTo>
                    <a:lnTo>
                      <a:pt x="63" y="236"/>
                    </a:lnTo>
                    <a:close/>
                    <a:moveTo>
                      <a:pt x="53" y="204"/>
                    </a:moveTo>
                    <a:lnTo>
                      <a:pt x="53" y="204"/>
                    </a:lnTo>
                    <a:lnTo>
                      <a:pt x="53" y="202"/>
                    </a:lnTo>
                    <a:lnTo>
                      <a:pt x="53" y="201"/>
                    </a:lnTo>
                    <a:lnTo>
                      <a:pt x="54" y="201"/>
                    </a:lnTo>
                    <a:lnTo>
                      <a:pt x="55" y="201"/>
                    </a:lnTo>
                    <a:lnTo>
                      <a:pt x="56" y="201"/>
                    </a:lnTo>
                    <a:lnTo>
                      <a:pt x="56" y="202"/>
                    </a:lnTo>
                    <a:lnTo>
                      <a:pt x="55" y="204"/>
                    </a:lnTo>
                    <a:lnTo>
                      <a:pt x="54" y="204"/>
                    </a:lnTo>
                    <a:lnTo>
                      <a:pt x="53" y="204"/>
                    </a:lnTo>
                    <a:close/>
                    <a:moveTo>
                      <a:pt x="43" y="170"/>
                    </a:moveTo>
                    <a:lnTo>
                      <a:pt x="43" y="170"/>
                    </a:lnTo>
                    <a:lnTo>
                      <a:pt x="43" y="169"/>
                    </a:lnTo>
                    <a:lnTo>
                      <a:pt x="43" y="167"/>
                    </a:lnTo>
                    <a:lnTo>
                      <a:pt x="44" y="167"/>
                    </a:lnTo>
                    <a:lnTo>
                      <a:pt x="45" y="169"/>
                    </a:lnTo>
                    <a:lnTo>
                      <a:pt x="45" y="170"/>
                    </a:lnTo>
                    <a:lnTo>
                      <a:pt x="44" y="172"/>
                    </a:lnTo>
                    <a:lnTo>
                      <a:pt x="43" y="172"/>
                    </a:lnTo>
                    <a:lnTo>
                      <a:pt x="43" y="170"/>
                    </a:lnTo>
                    <a:close/>
                    <a:moveTo>
                      <a:pt x="34" y="137"/>
                    </a:moveTo>
                    <a:lnTo>
                      <a:pt x="34" y="137"/>
                    </a:lnTo>
                    <a:lnTo>
                      <a:pt x="34" y="135"/>
                    </a:lnTo>
                    <a:lnTo>
                      <a:pt x="35" y="135"/>
                    </a:lnTo>
                    <a:lnTo>
                      <a:pt x="36" y="135"/>
                    </a:lnTo>
                    <a:lnTo>
                      <a:pt x="36" y="137"/>
                    </a:lnTo>
                    <a:lnTo>
                      <a:pt x="35" y="138"/>
                    </a:lnTo>
                    <a:lnTo>
                      <a:pt x="34" y="138"/>
                    </a:lnTo>
                    <a:lnTo>
                      <a:pt x="34" y="137"/>
                    </a:lnTo>
                    <a:close/>
                    <a:moveTo>
                      <a:pt x="24" y="104"/>
                    </a:moveTo>
                    <a:lnTo>
                      <a:pt x="24" y="104"/>
                    </a:lnTo>
                    <a:lnTo>
                      <a:pt x="24" y="103"/>
                    </a:lnTo>
                    <a:lnTo>
                      <a:pt x="24" y="102"/>
                    </a:lnTo>
                    <a:lnTo>
                      <a:pt x="25" y="102"/>
                    </a:lnTo>
                    <a:lnTo>
                      <a:pt x="26" y="102"/>
                    </a:lnTo>
                    <a:lnTo>
                      <a:pt x="27" y="103"/>
                    </a:lnTo>
                    <a:lnTo>
                      <a:pt x="26" y="104"/>
                    </a:lnTo>
                    <a:lnTo>
                      <a:pt x="24" y="104"/>
                    </a:lnTo>
                    <a:close/>
                    <a:moveTo>
                      <a:pt x="16" y="71"/>
                    </a:moveTo>
                    <a:lnTo>
                      <a:pt x="16" y="71"/>
                    </a:lnTo>
                    <a:lnTo>
                      <a:pt x="16" y="68"/>
                    </a:lnTo>
                    <a:lnTo>
                      <a:pt x="17" y="68"/>
                    </a:lnTo>
                    <a:lnTo>
                      <a:pt x="18" y="68"/>
                    </a:lnTo>
                    <a:lnTo>
                      <a:pt x="18" y="70"/>
                    </a:lnTo>
                    <a:lnTo>
                      <a:pt x="18" y="71"/>
                    </a:lnTo>
                    <a:lnTo>
                      <a:pt x="16" y="71"/>
                    </a:lnTo>
                    <a:close/>
                    <a:moveTo>
                      <a:pt x="7" y="36"/>
                    </a:moveTo>
                    <a:lnTo>
                      <a:pt x="7" y="36"/>
                    </a:lnTo>
                    <a:lnTo>
                      <a:pt x="7" y="35"/>
                    </a:lnTo>
                    <a:lnTo>
                      <a:pt x="8" y="35"/>
                    </a:lnTo>
                    <a:lnTo>
                      <a:pt x="9" y="33"/>
                    </a:lnTo>
                    <a:lnTo>
                      <a:pt x="9" y="35"/>
                    </a:lnTo>
                    <a:lnTo>
                      <a:pt x="10" y="36"/>
                    </a:lnTo>
                    <a:lnTo>
                      <a:pt x="9" y="37"/>
                    </a:lnTo>
                    <a:lnTo>
                      <a:pt x="8" y="37"/>
                    </a:lnTo>
                    <a:lnTo>
                      <a:pt x="7" y="36"/>
                    </a:lnTo>
                    <a:close/>
                    <a:moveTo>
                      <a:pt x="0" y="3"/>
                    </a:moveTo>
                    <a:lnTo>
                      <a:pt x="0" y="3"/>
                    </a:lnTo>
                    <a:lnTo>
                      <a:pt x="0" y="1"/>
                    </a:lnTo>
                    <a:lnTo>
                      <a:pt x="1" y="0"/>
                    </a:lnTo>
                    <a:lnTo>
                      <a:pt x="2" y="0"/>
                    </a:lnTo>
                    <a:lnTo>
                      <a:pt x="3" y="1"/>
                    </a:lnTo>
                    <a:lnTo>
                      <a:pt x="3" y="3"/>
                    </a:lnTo>
                    <a:lnTo>
                      <a:pt x="2" y="4"/>
                    </a:lnTo>
                    <a:lnTo>
                      <a:pt x="1" y="4"/>
                    </a:lnTo>
                    <a:lnTo>
                      <a:pt x="0" y="3"/>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314" name="Freeform 290"/>
              <p:cNvSpPr/>
              <p:nvPr/>
            </p:nvSpPr>
            <p:spPr>
              <a:xfrm>
                <a:off x="6232525" y="4887913"/>
                <a:ext cx="103188" cy="112712"/>
              </a:xfrm>
              <a:custGeom>
                <a:avLst/>
                <a:gdLst>
                  <a:gd name="txL" fmla="*/ 0 w 65"/>
                  <a:gd name="txT" fmla="*/ 0 h 142"/>
                  <a:gd name="txR" fmla="*/ 65 w 65"/>
                  <a:gd name="txB" fmla="*/ 142 h 142"/>
                </a:gdLst>
                <a:ahLst/>
                <a:cxnLst>
                  <a:cxn ang="0">
                    <a:pos x="0" y="2147483647"/>
                  </a:cxn>
                  <a:cxn ang="0">
                    <a:pos x="2147483647" y="0"/>
                  </a:cxn>
                  <a:cxn ang="0">
                    <a:pos x="2147483647" y="2147483647"/>
                  </a:cxn>
                  <a:cxn ang="0">
                    <a:pos x="0" y="2147483647"/>
                  </a:cxn>
                </a:cxnLst>
                <a:rect l="txL" t="txT" r="txR" b="txB"/>
                <a:pathLst>
                  <a:path w="65" h="142">
                    <a:moveTo>
                      <a:pt x="0" y="142"/>
                    </a:moveTo>
                    <a:lnTo>
                      <a:pt x="14" y="0"/>
                    </a:lnTo>
                    <a:lnTo>
                      <a:pt x="65" y="125"/>
                    </a:lnTo>
                    <a:lnTo>
                      <a:pt x="0" y="142"/>
                    </a:lnTo>
                    <a:close/>
                  </a:path>
                </a:pathLst>
              </a:custGeom>
              <a:solidFill>
                <a:srgbClr val="000000">
                  <a:alpha val="100000"/>
                </a:srgbClr>
              </a:solidFill>
              <a:ln w="9525">
                <a:noFill/>
              </a:ln>
            </p:spPr>
            <p:txBody>
              <a:bodyPr/>
              <a:lstStyle/>
              <a:p>
                <a:endParaRPr lang="zh-CN" altLang="en-US"/>
              </a:p>
            </p:txBody>
          </p:sp>
          <p:sp>
            <p:nvSpPr>
              <p:cNvPr id="168315" name="Freeform 291"/>
              <p:cNvSpPr>
                <a:spLocks noEditPoints="1"/>
              </p:cNvSpPr>
              <p:nvPr/>
            </p:nvSpPr>
            <p:spPr>
              <a:xfrm>
                <a:off x="5429250" y="5340350"/>
                <a:ext cx="131763" cy="425450"/>
              </a:xfrm>
              <a:custGeom>
                <a:avLst/>
                <a:gdLst>
                  <a:gd name="txL" fmla="*/ 0 w 83"/>
                  <a:gd name="txT" fmla="*/ 0 h 536"/>
                  <a:gd name="txR" fmla="*/ 83 w 83"/>
                  <a:gd name="txB" fmla="*/ 536 h 53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1000502031"/>
                  </a:cxn>
                  <a:cxn ang="0">
                    <a:pos x="2147483647" y="0"/>
                  </a:cxn>
                  <a:cxn ang="0">
                    <a:pos x="2147483647" y="1500123206"/>
                  </a:cxn>
                </a:cxnLst>
                <a:rect l="txL" t="txT" r="txR" b="txB"/>
                <a:pathLst>
                  <a:path w="83" h="536">
                    <a:moveTo>
                      <a:pt x="81" y="536"/>
                    </a:moveTo>
                    <a:lnTo>
                      <a:pt x="81" y="536"/>
                    </a:lnTo>
                    <a:lnTo>
                      <a:pt x="80" y="535"/>
                    </a:lnTo>
                    <a:lnTo>
                      <a:pt x="81" y="533"/>
                    </a:lnTo>
                    <a:lnTo>
                      <a:pt x="82" y="532"/>
                    </a:lnTo>
                    <a:lnTo>
                      <a:pt x="83" y="533"/>
                    </a:lnTo>
                    <a:lnTo>
                      <a:pt x="83" y="535"/>
                    </a:lnTo>
                    <a:lnTo>
                      <a:pt x="83" y="536"/>
                    </a:lnTo>
                    <a:lnTo>
                      <a:pt x="82" y="536"/>
                    </a:lnTo>
                    <a:lnTo>
                      <a:pt x="81" y="536"/>
                    </a:lnTo>
                    <a:close/>
                    <a:moveTo>
                      <a:pt x="62" y="511"/>
                    </a:moveTo>
                    <a:lnTo>
                      <a:pt x="62" y="511"/>
                    </a:lnTo>
                    <a:lnTo>
                      <a:pt x="62" y="510"/>
                    </a:lnTo>
                    <a:lnTo>
                      <a:pt x="62" y="509"/>
                    </a:lnTo>
                    <a:lnTo>
                      <a:pt x="63" y="507"/>
                    </a:lnTo>
                    <a:lnTo>
                      <a:pt x="64" y="509"/>
                    </a:lnTo>
                    <a:lnTo>
                      <a:pt x="65" y="510"/>
                    </a:lnTo>
                    <a:lnTo>
                      <a:pt x="64" y="510"/>
                    </a:lnTo>
                    <a:lnTo>
                      <a:pt x="64" y="511"/>
                    </a:lnTo>
                    <a:lnTo>
                      <a:pt x="63" y="511"/>
                    </a:lnTo>
                    <a:lnTo>
                      <a:pt x="62" y="511"/>
                    </a:lnTo>
                    <a:close/>
                    <a:moveTo>
                      <a:pt x="45" y="485"/>
                    </a:moveTo>
                    <a:lnTo>
                      <a:pt x="45" y="485"/>
                    </a:lnTo>
                    <a:lnTo>
                      <a:pt x="44" y="484"/>
                    </a:lnTo>
                    <a:lnTo>
                      <a:pt x="45" y="482"/>
                    </a:lnTo>
                    <a:lnTo>
                      <a:pt x="46" y="481"/>
                    </a:lnTo>
                    <a:lnTo>
                      <a:pt x="46" y="482"/>
                    </a:lnTo>
                    <a:lnTo>
                      <a:pt x="47" y="482"/>
                    </a:lnTo>
                    <a:lnTo>
                      <a:pt x="47" y="484"/>
                    </a:lnTo>
                    <a:lnTo>
                      <a:pt x="47" y="485"/>
                    </a:lnTo>
                    <a:lnTo>
                      <a:pt x="45" y="485"/>
                    </a:lnTo>
                    <a:close/>
                    <a:moveTo>
                      <a:pt x="29" y="456"/>
                    </a:moveTo>
                    <a:lnTo>
                      <a:pt x="29" y="456"/>
                    </a:lnTo>
                    <a:lnTo>
                      <a:pt x="29" y="455"/>
                    </a:lnTo>
                    <a:lnTo>
                      <a:pt x="29" y="453"/>
                    </a:lnTo>
                    <a:lnTo>
                      <a:pt x="30" y="453"/>
                    </a:lnTo>
                    <a:lnTo>
                      <a:pt x="31" y="455"/>
                    </a:lnTo>
                    <a:lnTo>
                      <a:pt x="31" y="456"/>
                    </a:lnTo>
                    <a:lnTo>
                      <a:pt x="31" y="458"/>
                    </a:lnTo>
                    <a:lnTo>
                      <a:pt x="30" y="458"/>
                    </a:lnTo>
                    <a:lnTo>
                      <a:pt x="29" y="456"/>
                    </a:lnTo>
                    <a:close/>
                    <a:moveTo>
                      <a:pt x="17" y="426"/>
                    </a:moveTo>
                    <a:lnTo>
                      <a:pt x="17" y="426"/>
                    </a:lnTo>
                    <a:lnTo>
                      <a:pt x="16" y="424"/>
                    </a:lnTo>
                    <a:lnTo>
                      <a:pt x="17" y="423"/>
                    </a:lnTo>
                    <a:lnTo>
                      <a:pt x="18" y="423"/>
                    </a:lnTo>
                    <a:lnTo>
                      <a:pt x="19" y="424"/>
                    </a:lnTo>
                    <a:lnTo>
                      <a:pt x="19" y="426"/>
                    </a:lnTo>
                    <a:lnTo>
                      <a:pt x="19" y="427"/>
                    </a:lnTo>
                    <a:lnTo>
                      <a:pt x="17" y="427"/>
                    </a:lnTo>
                    <a:lnTo>
                      <a:pt x="17" y="426"/>
                    </a:lnTo>
                    <a:close/>
                    <a:moveTo>
                      <a:pt x="8" y="392"/>
                    </a:moveTo>
                    <a:lnTo>
                      <a:pt x="8" y="392"/>
                    </a:lnTo>
                    <a:lnTo>
                      <a:pt x="7" y="391"/>
                    </a:lnTo>
                    <a:lnTo>
                      <a:pt x="8" y="391"/>
                    </a:lnTo>
                    <a:lnTo>
                      <a:pt x="8" y="389"/>
                    </a:lnTo>
                    <a:lnTo>
                      <a:pt x="9" y="389"/>
                    </a:lnTo>
                    <a:lnTo>
                      <a:pt x="10" y="391"/>
                    </a:lnTo>
                    <a:lnTo>
                      <a:pt x="10" y="392"/>
                    </a:lnTo>
                    <a:lnTo>
                      <a:pt x="9" y="393"/>
                    </a:lnTo>
                    <a:lnTo>
                      <a:pt x="8" y="392"/>
                    </a:lnTo>
                    <a:close/>
                    <a:moveTo>
                      <a:pt x="3" y="357"/>
                    </a:moveTo>
                    <a:lnTo>
                      <a:pt x="3" y="357"/>
                    </a:lnTo>
                    <a:lnTo>
                      <a:pt x="3" y="354"/>
                    </a:lnTo>
                    <a:lnTo>
                      <a:pt x="4" y="354"/>
                    </a:lnTo>
                    <a:lnTo>
                      <a:pt x="5" y="354"/>
                    </a:lnTo>
                    <a:lnTo>
                      <a:pt x="6" y="356"/>
                    </a:lnTo>
                    <a:lnTo>
                      <a:pt x="5" y="357"/>
                    </a:lnTo>
                    <a:lnTo>
                      <a:pt x="4" y="359"/>
                    </a:lnTo>
                    <a:lnTo>
                      <a:pt x="3" y="357"/>
                    </a:lnTo>
                    <a:close/>
                    <a:moveTo>
                      <a:pt x="1" y="321"/>
                    </a:moveTo>
                    <a:lnTo>
                      <a:pt x="1" y="321"/>
                    </a:lnTo>
                    <a:lnTo>
                      <a:pt x="1" y="319"/>
                    </a:lnTo>
                    <a:lnTo>
                      <a:pt x="2" y="319"/>
                    </a:lnTo>
                    <a:lnTo>
                      <a:pt x="3" y="319"/>
                    </a:lnTo>
                    <a:lnTo>
                      <a:pt x="4" y="321"/>
                    </a:lnTo>
                    <a:lnTo>
                      <a:pt x="3" y="322"/>
                    </a:lnTo>
                    <a:lnTo>
                      <a:pt x="2" y="324"/>
                    </a:lnTo>
                    <a:lnTo>
                      <a:pt x="1" y="322"/>
                    </a:lnTo>
                    <a:lnTo>
                      <a:pt x="1" y="321"/>
                    </a:lnTo>
                    <a:close/>
                    <a:moveTo>
                      <a:pt x="0" y="286"/>
                    </a:moveTo>
                    <a:lnTo>
                      <a:pt x="0" y="286"/>
                    </a:lnTo>
                    <a:lnTo>
                      <a:pt x="0" y="284"/>
                    </a:lnTo>
                    <a:lnTo>
                      <a:pt x="1" y="283"/>
                    </a:lnTo>
                    <a:lnTo>
                      <a:pt x="2" y="284"/>
                    </a:lnTo>
                    <a:lnTo>
                      <a:pt x="3" y="286"/>
                    </a:lnTo>
                    <a:lnTo>
                      <a:pt x="2" y="287"/>
                    </a:lnTo>
                    <a:lnTo>
                      <a:pt x="0" y="287"/>
                    </a:lnTo>
                    <a:lnTo>
                      <a:pt x="0" y="286"/>
                    </a:lnTo>
                    <a:close/>
                    <a:moveTo>
                      <a:pt x="0" y="249"/>
                    </a:moveTo>
                    <a:lnTo>
                      <a:pt x="0" y="249"/>
                    </a:lnTo>
                    <a:lnTo>
                      <a:pt x="0" y="248"/>
                    </a:lnTo>
                    <a:lnTo>
                      <a:pt x="2" y="248"/>
                    </a:lnTo>
                    <a:lnTo>
                      <a:pt x="3" y="249"/>
                    </a:lnTo>
                    <a:lnTo>
                      <a:pt x="2" y="251"/>
                    </a:lnTo>
                    <a:lnTo>
                      <a:pt x="2" y="252"/>
                    </a:lnTo>
                    <a:lnTo>
                      <a:pt x="1" y="252"/>
                    </a:lnTo>
                    <a:lnTo>
                      <a:pt x="0" y="251"/>
                    </a:lnTo>
                    <a:lnTo>
                      <a:pt x="0" y="249"/>
                    </a:lnTo>
                    <a:close/>
                    <a:moveTo>
                      <a:pt x="1" y="214"/>
                    </a:moveTo>
                    <a:lnTo>
                      <a:pt x="1" y="214"/>
                    </a:lnTo>
                    <a:lnTo>
                      <a:pt x="1" y="213"/>
                    </a:lnTo>
                    <a:lnTo>
                      <a:pt x="2" y="213"/>
                    </a:lnTo>
                    <a:lnTo>
                      <a:pt x="3" y="213"/>
                    </a:lnTo>
                    <a:lnTo>
                      <a:pt x="4" y="214"/>
                    </a:lnTo>
                    <a:lnTo>
                      <a:pt x="3" y="216"/>
                    </a:lnTo>
                    <a:lnTo>
                      <a:pt x="2" y="216"/>
                    </a:lnTo>
                    <a:lnTo>
                      <a:pt x="1" y="216"/>
                    </a:lnTo>
                    <a:lnTo>
                      <a:pt x="1" y="214"/>
                    </a:lnTo>
                    <a:close/>
                    <a:moveTo>
                      <a:pt x="2" y="179"/>
                    </a:moveTo>
                    <a:lnTo>
                      <a:pt x="2" y="179"/>
                    </a:lnTo>
                    <a:lnTo>
                      <a:pt x="2" y="178"/>
                    </a:lnTo>
                    <a:lnTo>
                      <a:pt x="3" y="176"/>
                    </a:lnTo>
                    <a:lnTo>
                      <a:pt x="4" y="178"/>
                    </a:lnTo>
                    <a:lnTo>
                      <a:pt x="5" y="179"/>
                    </a:lnTo>
                    <a:lnTo>
                      <a:pt x="4" y="181"/>
                    </a:lnTo>
                    <a:lnTo>
                      <a:pt x="3" y="181"/>
                    </a:lnTo>
                    <a:lnTo>
                      <a:pt x="2" y="181"/>
                    </a:lnTo>
                    <a:lnTo>
                      <a:pt x="2" y="179"/>
                    </a:lnTo>
                    <a:close/>
                    <a:moveTo>
                      <a:pt x="4" y="143"/>
                    </a:moveTo>
                    <a:lnTo>
                      <a:pt x="4" y="143"/>
                    </a:lnTo>
                    <a:lnTo>
                      <a:pt x="4" y="141"/>
                    </a:lnTo>
                    <a:lnTo>
                      <a:pt x="5" y="141"/>
                    </a:lnTo>
                    <a:lnTo>
                      <a:pt x="6" y="141"/>
                    </a:lnTo>
                    <a:lnTo>
                      <a:pt x="6" y="143"/>
                    </a:lnTo>
                    <a:lnTo>
                      <a:pt x="6" y="144"/>
                    </a:lnTo>
                    <a:lnTo>
                      <a:pt x="5" y="146"/>
                    </a:lnTo>
                    <a:lnTo>
                      <a:pt x="4" y="144"/>
                    </a:lnTo>
                    <a:lnTo>
                      <a:pt x="4" y="143"/>
                    </a:lnTo>
                    <a:close/>
                    <a:moveTo>
                      <a:pt x="6" y="108"/>
                    </a:moveTo>
                    <a:lnTo>
                      <a:pt x="6" y="108"/>
                    </a:lnTo>
                    <a:lnTo>
                      <a:pt x="6" y="107"/>
                    </a:lnTo>
                    <a:lnTo>
                      <a:pt x="7" y="107"/>
                    </a:lnTo>
                    <a:lnTo>
                      <a:pt x="8" y="107"/>
                    </a:lnTo>
                    <a:lnTo>
                      <a:pt x="8" y="108"/>
                    </a:lnTo>
                    <a:lnTo>
                      <a:pt x="8" y="109"/>
                    </a:lnTo>
                    <a:lnTo>
                      <a:pt x="7" y="109"/>
                    </a:lnTo>
                    <a:lnTo>
                      <a:pt x="6" y="109"/>
                    </a:lnTo>
                    <a:lnTo>
                      <a:pt x="6" y="108"/>
                    </a:lnTo>
                    <a:close/>
                    <a:moveTo>
                      <a:pt x="8" y="73"/>
                    </a:moveTo>
                    <a:lnTo>
                      <a:pt x="8" y="73"/>
                    </a:lnTo>
                    <a:lnTo>
                      <a:pt x="8" y="72"/>
                    </a:lnTo>
                    <a:lnTo>
                      <a:pt x="9" y="70"/>
                    </a:lnTo>
                    <a:lnTo>
                      <a:pt x="10" y="70"/>
                    </a:lnTo>
                    <a:lnTo>
                      <a:pt x="10" y="72"/>
                    </a:lnTo>
                    <a:lnTo>
                      <a:pt x="10" y="73"/>
                    </a:lnTo>
                    <a:lnTo>
                      <a:pt x="10" y="74"/>
                    </a:lnTo>
                    <a:lnTo>
                      <a:pt x="9" y="74"/>
                    </a:lnTo>
                    <a:lnTo>
                      <a:pt x="8" y="74"/>
                    </a:lnTo>
                    <a:lnTo>
                      <a:pt x="8" y="73"/>
                    </a:lnTo>
                    <a:close/>
                    <a:moveTo>
                      <a:pt x="10" y="37"/>
                    </a:moveTo>
                    <a:lnTo>
                      <a:pt x="10" y="37"/>
                    </a:lnTo>
                    <a:lnTo>
                      <a:pt x="10" y="35"/>
                    </a:lnTo>
                    <a:lnTo>
                      <a:pt x="12" y="35"/>
                    </a:lnTo>
                    <a:lnTo>
                      <a:pt x="13" y="38"/>
                    </a:lnTo>
                    <a:lnTo>
                      <a:pt x="12" y="38"/>
                    </a:lnTo>
                    <a:lnTo>
                      <a:pt x="11" y="39"/>
                    </a:lnTo>
                    <a:lnTo>
                      <a:pt x="10" y="38"/>
                    </a:lnTo>
                    <a:lnTo>
                      <a:pt x="10" y="37"/>
                    </a:lnTo>
                    <a:close/>
                    <a:moveTo>
                      <a:pt x="13" y="2"/>
                    </a:moveTo>
                    <a:lnTo>
                      <a:pt x="13" y="2"/>
                    </a:lnTo>
                    <a:lnTo>
                      <a:pt x="13" y="0"/>
                    </a:lnTo>
                    <a:lnTo>
                      <a:pt x="15" y="0"/>
                    </a:lnTo>
                    <a:lnTo>
                      <a:pt x="16" y="0"/>
                    </a:lnTo>
                    <a:lnTo>
                      <a:pt x="17" y="2"/>
                    </a:lnTo>
                    <a:lnTo>
                      <a:pt x="16" y="3"/>
                    </a:lnTo>
                    <a:lnTo>
                      <a:pt x="15" y="5"/>
                    </a:lnTo>
                    <a:lnTo>
                      <a:pt x="15" y="3"/>
                    </a:lnTo>
                    <a:lnTo>
                      <a:pt x="13" y="3"/>
                    </a:lnTo>
                    <a:lnTo>
                      <a:pt x="13" y="2"/>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316" name="Freeform 292"/>
              <p:cNvSpPr/>
              <p:nvPr/>
            </p:nvSpPr>
            <p:spPr>
              <a:xfrm>
                <a:off x="5518150" y="5729288"/>
                <a:ext cx="153988" cy="95250"/>
              </a:xfrm>
              <a:custGeom>
                <a:avLst/>
                <a:gdLst>
                  <a:gd name="txL" fmla="*/ 0 w 97"/>
                  <a:gd name="txT" fmla="*/ 0 h 120"/>
                  <a:gd name="txR" fmla="*/ 97 w 97"/>
                  <a:gd name="txB" fmla="*/ 120 h 120"/>
                </a:gdLst>
                <a:ahLst/>
                <a:cxnLst>
                  <a:cxn ang="0">
                    <a:pos x="2147483647" y="0"/>
                  </a:cxn>
                  <a:cxn ang="0">
                    <a:pos x="2147483647" y="2147483647"/>
                  </a:cxn>
                  <a:cxn ang="0">
                    <a:pos x="0" y="2147483647"/>
                  </a:cxn>
                  <a:cxn ang="0">
                    <a:pos x="2147483647" y="0"/>
                  </a:cxn>
                </a:cxnLst>
                <a:rect l="txL" t="txT" r="txR" b="txB"/>
                <a:pathLst>
                  <a:path w="97" h="120">
                    <a:moveTo>
                      <a:pt x="40" y="0"/>
                    </a:moveTo>
                    <a:lnTo>
                      <a:pt x="97" y="120"/>
                    </a:lnTo>
                    <a:lnTo>
                      <a:pt x="0" y="73"/>
                    </a:lnTo>
                    <a:lnTo>
                      <a:pt x="40" y="0"/>
                    </a:lnTo>
                    <a:close/>
                  </a:path>
                </a:pathLst>
              </a:custGeom>
              <a:solidFill>
                <a:srgbClr val="000000">
                  <a:alpha val="100000"/>
                </a:srgbClr>
              </a:solidFill>
              <a:ln w="9525">
                <a:noFill/>
              </a:ln>
            </p:spPr>
            <p:txBody>
              <a:bodyPr/>
              <a:lstStyle/>
              <a:p>
                <a:endParaRPr lang="zh-CN" altLang="en-US"/>
              </a:p>
            </p:txBody>
          </p:sp>
          <p:sp>
            <p:nvSpPr>
              <p:cNvPr id="168317" name="Freeform 293"/>
              <p:cNvSpPr>
                <a:spLocks noEditPoints="1"/>
              </p:cNvSpPr>
              <p:nvPr/>
            </p:nvSpPr>
            <p:spPr>
              <a:xfrm>
                <a:off x="6427788" y="4803775"/>
                <a:ext cx="207963" cy="449262"/>
              </a:xfrm>
              <a:custGeom>
                <a:avLst/>
                <a:gdLst>
                  <a:gd name="txL" fmla="*/ 0 w 131"/>
                  <a:gd name="txT" fmla="*/ 0 h 565"/>
                  <a:gd name="txR" fmla="*/ 131 w 131"/>
                  <a:gd name="txB" fmla="*/ 565 h 56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1507963409"/>
                  </a:cxn>
                  <a:cxn ang="0">
                    <a:pos x="2147483647" y="0"/>
                  </a:cxn>
                  <a:cxn ang="0">
                    <a:pos x="2147483647" y="2011250556"/>
                  </a:cxn>
                </a:cxnLst>
                <a:rect l="txL" t="txT" r="txR" b="txB"/>
                <a:pathLst>
                  <a:path w="131" h="565">
                    <a:moveTo>
                      <a:pt x="128" y="563"/>
                    </a:moveTo>
                    <a:lnTo>
                      <a:pt x="128" y="563"/>
                    </a:lnTo>
                    <a:lnTo>
                      <a:pt x="128" y="562"/>
                    </a:lnTo>
                    <a:lnTo>
                      <a:pt x="129" y="561"/>
                    </a:lnTo>
                    <a:lnTo>
                      <a:pt x="130" y="561"/>
                    </a:lnTo>
                    <a:lnTo>
                      <a:pt x="131" y="562"/>
                    </a:lnTo>
                    <a:lnTo>
                      <a:pt x="130" y="563"/>
                    </a:lnTo>
                    <a:lnTo>
                      <a:pt x="130" y="565"/>
                    </a:lnTo>
                    <a:lnTo>
                      <a:pt x="129" y="565"/>
                    </a:lnTo>
                    <a:lnTo>
                      <a:pt x="128" y="563"/>
                    </a:lnTo>
                    <a:close/>
                    <a:moveTo>
                      <a:pt x="112" y="536"/>
                    </a:moveTo>
                    <a:lnTo>
                      <a:pt x="112" y="536"/>
                    </a:lnTo>
                    <a:lnTo>
                      <a:pt x="111" y="536"/>
                    </a:lnTo>
                    <a:lnTo>
                      <a:pt x="111" y="534"/>
                    </a:lnTo>
                    <a:lnTo>
                      <a:pt x="112" y="533"/>
                    </a:lnTo>
                    <a:lnTo>
                      <a:pt x="113" y="533"/>
                    </a:lnTo>
                    <a:lnTo>
                      <a:pt x="114" y="534"/>
                    </a:lnTo>
                    <a:lnTo>
                      <a:pt x="114" y="536"/>
                    </a:lnTo>
                    <a:lnTo>
                      <a:pt x="114" y="537"/>
                    </a:lnTo>
                    <a:lnTo>
                      <a:pt x="113" y="537"/>
                    </a:lnTo>
                    <a:lnTo>
                      <a:pt x="112" y="537"/>
                    </a:lnTo>
                    <a:lnTo>
                      <a:pt x="112" y="536"/>
                    </a:lnTo>
                    <a:close/>
                    <a:moveTo>
                      <a:pt x="96" y="508"/>
                    </a:moveTo>
                    <a:lnTo>
                      <a:pt x="96" y="508"/>
                    </a:lnTo>
                    <a:lnTo>
                      <a:pt x="96" y="507"/>
                    </a:lnTo>
                    <a:lnTo>
                      <a:pt x="96" y="505"/>
                    </a:lnTo>
                    <a:lnTo>
                      <a:pt x="97" y="505"/>
                    </a:lnTo>
                    <a:lnTo>
                      <a:pt x="98" y="505"/>
                    </a:lnTo>
                    <a:lnTo>
                      <a:pt x="98" y="507"/>
                    </a:lnTo>
                    <a:lnTo>
                      <a:pt x="98" y="508"/>
                    </a:lnTo>
                    <a:lnTo>
                      <a:pt x="97" y="510"/>
                    </a:lnTo>
                    <a:lnTo>
                      <a:pt x="96" y="508"/>
                    </a:lnTo>
                    <a:close/>
                    <a:moveTo>
                      <a:pt x="81" y="479"/>
                    </a:moveTo>
                    <a:lnTo>
                      <a:pt x="81" y="479"/>
                    </a:lnTo>
                    <a:lnTo>
                      <a:pt x="81" y="477"/>
                    </a:lnTo>
                    <a:lnTo>
                      <a:pt x="81" y="476"/>
                    </a:lnTo>
                    <a:lnTo>
                      <a:pt x="82" y="476"/>
                    </a:lnTo>
                    <a:lnTo>
                      <a:pt x="83" y="476"/>
                    </a:lnTo>
                    <a:lnTo>
                      <a:pt x="83" y="477"/>
                    </a:lnTo>
                    <a:lnTo>
                      <a:pt x="83" y="479"/>
                    </a:lnTo>
                    <a:lnTo>
                      <a:pt x="82" y="480"/>
                    </a:lnTo>
                    <a:lnTo>
                      <a:pt x="81" y="479"/>
                    </a:lnTo>
                    <a:close/>
                    <a:moveTo>
                      <a:pt x="68" y="448"/>
                    </a:moveTo>
                    <a:lnTo>
                      <a:pt x="68" y="448"/>
                    </a:lnTo>
                    <a:lnTo>
                      <a:pt x="68" y="447"/>
                    </a:lnTo>
                    <a:lnTo>
                      <a:pt x="68" y="445"/>
                    </a:lnTo>
                    <a:lnTo>
                      <a:pt x="69" y="445"/>
                    </a:lnTo>
                    <a:lnTo>
                      <a:pt x="70" y="445"/>
                    </a:lnTo>
                    <a:lnTo>
                      <a:pt x="70" y="447"/>
                    </a:lnTo>
                    <a:lnTo>
                      <a:pt x="70" y="448"/>
                    </a:lnTo>
                    <a:lnTo>
                      <a:pt x="70" y="450"/>
                    </a:lnTo>
                    <a:lnTo>
                      <a:pt x="69" y="450"/>
                    </a:lnTo>
                    <a:lnTo>
                      <a:pt x="68" y="448"/>
                    </a:lnTo>
                    <a:close/>
                    <a:moveTo>
                      <a:pt x="55" y="418"/>
                    </a:moveTo>
                    <a:lnTo>
                      <a:pt x="55" y="418"/>
                    </a:lnTo>
                    <a:lnTo>
                      <a:pt x="55" y="416"/>
                    </a:lnTo>
                    <a:lnTo>
                      <a:pt x="55" y="415"/>
                    </a:lnTo>
                    <a:lnTo>
                      <a:pt x="56" y="415"/>
                    </a:lnTo>
                    <a:lnTo>
                      <a:pt x="57" y="415"/>
                    </a:lnTo>
                    <a:lnTo>
                      <a:pt x="57" y="416"/>
                    </a:lnTo>
                    <a:lnTo>
                      <a:pt x="58" y="416"/>
                    </a:lnTo>
                    <a:lnTo>
                      <a:pt x="57" y="416"/>
                    </a:lnTo>
                    <a:lnTo>
                      <a:pt x="57" y="418"/>
                    </a:lnTo>
                    <a:lnTo>
                      <a:pt x="56" y="419"/>
                    </a:lnTo>
                    <a:lnTo>
                      <a:pt x="56" y="418"/>
                    </a:lnTo>
                    <a:lnTo>
                      <a:pt x="55" y="418"/>
                    </a:lnTo>
                    <a:close/>
                    <a:moveTo>
                      <a:pt x="43" y="386"/>
                    </a:moveTo>
                    <a:lnTo>
                      <a:pt x="43" y="386"/>
                    </a:lnTo>
                    <a:lnTo>
                      <a:pt x="43" y="384"/>
                    </a:lnTo>
                    <a:lnTo>
                      <a:pt x="44" y="383"/>
                    </a:lnTo>
                    <a:lnTo>
                      <a:pt x="45" y="383"/>
                    </a:lnTo>
                    <a:lnTo>
                      <a:pt x="46" y="384"/>
                    </a:lnTo>
                    <a:lnTo>
                      <a:pt x="46" y="386"/>
                    </a:lnTo>
                    <a:lnTo>
                      <a:pt x="45" y="387"/>
                    </a:lnTo>
                    <a:lnTo>
                      <a:pt x="44" y="387"/>
                    </a:lnTo>
                    <a:lnTo>
                      <a:pt x="43" y="386"/>
                    </a:lnTo>
                    <a:close/>
                    <a:moveTo>
                      <a:pt x="34" y="352"/>
                    </a:moveTo>
                    <a:lnTo>
                      <a:pt x="34" y="352"/>
                    </a:lnTo>
                    <a:lnTo>
                      <a:pt x="34" y="351"/>
                    </a:lnTo>
                    <a:lnTo>
                      <a:pt x="35" y="349"/>
                    </a:lnTo>
                    <a:lnTo>
                      <a:pt x="36" y="349"/>
                    </a:lnTo>
                    <a:lnTo>
                      <a:pt x="37" y="351"/>
                    </a:lnTo>
                    <a:lnTo>
                      <a:pt x="37" y="352"/>
                    </a:lnTo>
                    <a:lnTo>
                      <a:pt x="36" y="354"/>
                    </a:lnTo>
                    <a:lnTo>
                      <a:pt x="35" y="354"/>
                    </a:lnTo>
                    <a:lnTo>
                      <a:pt x="34" y="352"/>
                    </a:lnTo>
                    <a:close/>
                    <a:moveTo>
                      <a:pt x="25" y="319"/>
                    </a:moveTo>
                    <a:lnTo>
                      <a:pt x="25" y="319"/>
                    </a:lnTo>
                    <a:lnTo>
                      <a:pt x="24" y="319"/>
                    </a:lnTo>
                    <a:lnTo>
                      <a:pt x="25" y="317"/>
                    </a:lnTo>
                    <a:lnTo>
                      <a:pt x="26" y="317"/>
                    </a:lnTo>
                    <a:lnTo>
                      <a:pt x="27" y="317"/>
                    </a:lnTo>
                    <a:lnTo>
                      <a:pt x="27" y="319"/>
                    </a:lnTo>
                    <a:lnTo>
                      <a:pt x="26" y="320"/>
                    </a:lnTo>
                    <a:lnTo>
                      <a:pt x="25" y="320"/>
                    </a:lnTo>
                    <a:lnTo>
                      <a:pt x="25" y="319"/>
                    </a:lnTo>
                    <a:close/>
                    <a:moveTo>
                      <a:pt x="18" y="285"/>
                    </a:moveTo>
                    <a:lnTo>
                      <a:pt x="18" y="285"/>
                    </a:lnTo>
                    <a:lnTo>
                      <a:pt x="18" y="284"/>
                    </a:lnTo>
                    <a:lnTo>
                      <a:pt x="19" y="282"/>
                    </a:lnTo>
                    <a:lnTo>
                      <a:pt x="20" y="282"/>
                    </a:lnTo>
                    <a:lnTo>
                      <a:pt x="20" y="284"/>
                    </a:lnTo>
                    <a:lnTo>
                      <a:pt x="20" y="285"/>
                    </a:lnTo>
                    <a:lnTo>
                      <a:pt x="19" y="287"/>
                    </a:lnTo>
                    <a:lnTo>
                      <a:pt x="18" y="287"/>
                    </a:lnTo>
                    <a:lnTo>
                      <a:pt x="18" y="285"/>
                    </a:lnTo>
                    <a:close/>
                    <a:moveTo>
                      <a:pt x="11" y="250"/>
                    </a:moveTo>
                    <a:lnTo>
                      <a:pt x="11" y="250"/>
                    </a:lnTo>
                    <a:lnTo>
                      <a:pt x="11" y="249"/>
                    </a:lnTo>
                    <a:lnTo>
                      <a:pt x="12" y="247"/>
                    </a:lnTo>
                    <a:lnTo>
                      <a:pt x="14" y="249"/>
                    </a:lnTo>
                    <a:lnTo>
                      <a:pt x="15" y="250"/>
                    </a:lnTo>
                    <a:lnTo>
                      <a:pt x="14" y="250"/>
                    </a:lnTo>
                    <a:lnTo>
                      <a:pt x="14" y="252"/>
                    </a:lnTo>
                    <a:lnTo>
                      <a:pt x="11" y="252"/>
                    </a:lnTo>
                    <a:lnTo>
                      <a:pt x="11" y="250"/>
                    </a:lnTo>
                    <a:close/>
                    <a:moveTo>
                      <a:pt x="7" y="215"/>
                    </a:moveTo>
                    <a:lnTo>
                      <a:pt x="7" y="215"/>
                    </a:lnTo>
                    <a:lnTo>
                      <a:pt x="7" y="214"/>
                    </a:lnTo>
                    <a:lnTo>
                      <a:pt x="8" y="212"/>
                    </a:lnTo>
                    <a:lnTo>
                      <a:pt x="9" y="214"/>
                    </a:lnTo>
                    <a:lnTo>
                      <a:pt x="9" y="215"/>
                    </a:lnTo>
                    <a:lnTo>
                      <a:pt x="8" y="217"/>
                    </a:lnTo>
                    <a:lnTo>
                      <a:pt x="7" y="217"/>
                    </a:lnTo>
                    <a:lnTo>
                      <a:pt x="7" y="215"/>
                    </a:lnTo>
                    <a:close/>
                    <a:moveTo>
                      <a:pt x="4" y="180"/>
                    </a:moveTo>
                    <a:lnTo>
                      <a:pt x="4" y="180"/>
                    </a:lnTo>
                    <a:lnTo>
                      <a:pt x="4" y="179"/>
                    </a:lnTo>
                    <a:lnTo>
                      <a:pt x="5" y="177"/>
                    </a:lnTo>
                    <a:lnTo>
                      <a:pt x="6" y="177"/>
                    </a:lnTo>
                    <a:lnTo>
                      <a:pt x="6" y="179"/>
                    </a:lnTo>
                    <a:lnTo>
                      <a:pt x="6" y="180"/>
                    </a:lnTo>
                    <a:lnTo>
                      <a:pt x="6" y="182"/>
                    </a:lnTo>
                    <a:lnTo>
                      <a:pt x="5" y="182"/>
                    </a:lnTo>
                    <a:lnTo>
                      <a:pt x="4" y="182"/>
                    </a:lnTo>
                    <a:lnTo>
                      <a:pt x="4" y="180"/>
                    </a:lnTo>
                    <a:close/>
                    <a:moveTo>
                      <a:pt x="2" y="144"/>
                    </a:moveTo>
                    <a:lnTo>
                      <a:pt x="2" y="144"/>
                    </a:lnTo>
                    <a:lnTo>
                      <a:pt x="2" y="142"/>
                    </a:lnTo>
                    <a:lnTo>
                      <a:pt x="3" y="142"/>
                    </a:lnTo>
                    <a:lnTo>
                      <a:pt x="4" y="142"/>
                    </a:lnTo>
                    <a:lnTo>
                      <a:pt x="4" y="144"/>
                    </a:lnTo>
                    <a:lnTo>
                      <a:pt x="4" y="145"/>
                    </a:lnTo>
                    <a:lnTo>
                      <a:pt x="3" y="147"/>
                    </a:lnTo>
                    <a:lnTo>
                      <a:pt x="2" y="145"/>
                    </a:lnTo>
                    <a:lnTo>
                      <a:pt x="2" y="144"/>
                    </a:lnTo>
                    <a:close/>
                    <a:moveTo>
                      <a:pt x="1" y="109"/>
                    </a:moveTo>
                    <a:lnTo>
                      <a:pt x="1" y="109"/>
                    </a:lnTo>
                    <a:lnTo>
                      <a:pt x="1" y="107"/>
                    </a:lnTo>
                    <a:lnTo>
                      <a:pt x="2" y="107"/>
                    </a:lnTo>
                    <a:lnTo>
                      <a:pt x="3" y="107"/>
                    </a:lnTo>
                    <a:lnTo>
                      <a:pt x="3" y="109"/>
                    </a:lnTo>
                    <a:lnTo>
                      <a:pt x="3" y="110"/>
                    </a:lnTo>
                    <a:lnTo>
                      <a:pt x="2" y="110"/>
                    </a:lnTo>
                    <a:lnTo>
                      <a:pt x="1" y="110"/>
                    </a:lnTo>
                    <a:lnTo>
                      <a:pt x="1" y="109"/>
                    </a:lnTo>
                    <a:close/>
                    <a:moveTo>
                      <a:pt x="0" y="74"/>
                    </a:moveTo>
                    <a:lnTo>
                      <a:pt x="0" y="74"/>
                    </a:lnTo>
                    <a:lnTo>
                      <a:pt x="0" y="73"/>
                    </a:lnTo>
                    <a:lnTo>
                      <a:pt x="1" y="71"/>
                    </a:lnTo>
                    <a:lnTo>
                      <a:pt x="2" y="71"/>
                    </a:lnTo>
                    <a:lnTo>
                      <a:pt x="3" y="71"/>
                    </a:lnTo>
                    <a:lnTo>
                      <a:pt x="3" y="74"/>
                    </a:lnTo>
                    <a:lnTo>
                      <a:pt x="2" y="75"/>
                    </a:lnTo>
                    <a:lnTo>
                      <a:pt x="1" y="74"/>
                    </a:lnTo>
                    <a:lnTo>
                      <a:pt x="0" y="74"/>
                    </a:lnTo>
                    <a:close/>
                    <a:moveTo>
                      <a:pt x="1" y="38"/>
                    </a:moveTo>
                    <a:lnTo>
                      <a:pt x="1" y="38"/>
                    </a:lnTo>
                    <a:lnTo>
                      <a:pt x="1" y="36"/>
                    </a:lnTo>
                    <a:lnTo>
                      <a:pt x="2" y="36"/>
                    </a:lnTo>
                    <a:lnTo>
                      <a:pt x="3" y="36"/>
                    </a:lnTo>
                    <a:lnTo>
                      <a:pt x="4" y="38"/>
                    </a:lnTo>
                    <a:lnTo>
                      <a:pt x="4" y="39"/>
                    </a:lnTo>
                    <a:lnTo>
                      <a:pt x="3" y="39"/>
                    </a:lnTo>
                    <a:lnTo>
                      <a:pt x="2" y="40"/>
                    </a:lnTo>
                    <a:lnTo>
                      <a:pt x="2" y="39"/>
                    </a:lnTo>
                    <a:lnTo>
                      <a:pt x="1" y="39"/>
                    </a:lnTo>
                    <a:lnTo>
                      <a:pt x="1" y="38"/>
                    </a:lnTo>
                    <a:close/>
                    <a:moveTo>
                      <a:pt x="3" y="3"/>
                    </a:moveTo>
                    <a:lnTo>
                      <a:pt x="3" y="3"/>
                    </a:lnTo>
                    <a:lnTo>
                      <a:pt x="3" y="1"/>
                    </a:lnTo>
                    <a:lnTo>
                      <a:pt x="4" y="0"/>
                    </a:lnTo>
                    <a:lnTo>
                      <a:pt x="5" y="0"/>
                    </a:lnTo>
                    <a:lnTo>
                      <a:pt x="5" y="1"/>
                    </a:lnTo>
                    <a:lnTo>
                      <a:pt x="5" y="3"/>
                    </a:lnTo>
                    <a:lnTo>
                      <a:pt x="5" y="4"/>
                    </a:lnTo>
                    <a:lnTo>
                      <a:pt x="4" y="4"/>
                    </a:lnTo>
                    <a:lnTo>
                      <a:pt x="3" y="4"/>
                    </a:lnTo>
                    <a:lnTo>
                      <a:pt x="3" y="3"/>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318" name="Freeform 294"/>
              <p:cNvSpPr/>
              <p:nvPr/>
            </p:nvSpPr>
            <p:spPr>
              <a:xfrm>
                <a:off x="6586538" y="5219700"/>
                <a:ext cx="149225" cy="101600"/>
              </a:xfrm>
              <a:custGeom>
                <a:avLst/>
                <a:gdLst>
                  <a:gd name="txL" fmla="*/ 0 w 94"/>
                  <a:gd name="txT" fmla="*/ 0 h 128"/>
                  <a:gd name="txR" fmla="*/ 94 w 94"/>
                  <a:gd name="txB" fmla="*/ 128 h 128"/>
                </a:gdLst>
                <a:ahLst/>
                <a:cxnLst>
                  <a:cxn ang="0">
                    <a:pos x="2147483647" y="0"/>
                  </a:cxn>
                  <a:cxn ang="0">
                    <a:pos x="2147483647" y="2147483647"/>
                  </a:cxn>
                  <a:cxn ang="0">
                    <a:pos x="0" y="2147483647"/>
                  </a:cxn>
                  <a:cxn ang="0">
                    <a:pos x="2147483647" y="0"/>
                  </a:cxn>
                </a:cxnLst>
                <a:rect l="txL" t="txT" r="txR" b="txB"/>
                <a:pathLst>
                  <a:path w="94" h="128">
                    <a:moveTo>
                      <a:pt x="47" y="0"/>
                    </a:moveTo>
                    <a:lnTo>
                      <a:pt x="94" y="128"/>
                    </a:lnTo>
                    <a:lnTo>
                      <a:pt x="0" y="64"/>
                    </a:lnTo>
                    <a:lnTo>
                      <a:pt x="47" y="0"/>
                    </a:lnTo>
                    <a:close/>
                  </a:path>
                </a:pathLst>
              </a:custGeom>
              <a:solidFill>
                <a:srgbClr val="000000">
                  <a:alpha val="100000"/>
                </a:srgbClr>
              </a:solidFill>
              <a:ln w="9525">
                <a:noFill/>
              </a:ln>
            </p:spPr>
            <p:txBody>
              <a:bodyPr/>
              <a:lstStyle/>
              <a:p>
                <a:endParaRPr lang="zh-CN" altLang="en-US"/>
              </a:p>
            </p:txBody>
          </p:sp>
          <p:sp>
            <p:nvSpPr>
              <p:cNvPr id="168319" name="Rectangle 436"/>
              <p:cNvSpPr/>
              <p:nvPr/>
            </p:nvSpPr>
            <p:spPr>
              <a:xfrm>
                <a:off x="6724650" y="3090863"/>
                <a:ext cx="700088" cy="30480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320" name="Rectangle 437"/>
              <p:cNvSpPr/>
              <p:nvPr/>
            </p:nvSpPr>
            <p:spPr>
              <a:xfrm>
                <a:off x="6845300" y="3155950"/>
                <a:ext cx="271463"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root</a:t>
                </a:r>
              </a:p>
            </p:txBody>
          </p:sp>
          <p:sp>
            <p:nvSpPr>
              <p:cNvPr id="168321" name="Line 438"/>
              <p:cNvSpPr/>
              <p:nvPr/>
            </p:nvSpPr>
            <p:spPr>
              <a:xfrm>
                <a:off x="7042150" y="3322638"/>
                <a:ext cx="1588" cy="103187"/>
              </a:xfrm>
              <a:prstGeom prst="line">
                <a:avLst/>
              </a:prstGeom>
              <a:ln w="4763" cap="flat" cmpd="sng">
                <a:solidFill>
                  <a:srgbClr val="000000"/>
                </a:solidFill>
                <a:prstDash val="solid"/>
                <a:headEnd type="none" w="med" len="med"/>
                <a:tailEnd type="none" w="med" len="med"/>
              </a:ln>
            </p:spPr>
          </p:sp>
          <p:sp>
            <p:nvSpPr>
              <p:cNvPr id="168322" name="Freeform 439"/>
              <p:cNvSpPr/>
              <p:nvPr/>
            </p:nvSpPr>
            <p:spPr>
              <a:xfrm>
                <a:off x="6991350" y="3416300"/>
                <a:ext cx="103188" cy="109537"/>
              </a:xfrm>
              <a:custGeom>
                <a:avLst/>
                <a:gdLst>
                  <a:gd name="txL" fmla="*/ 0 w 65"/>
                  <a:gd name="txT" fmla="*/ 0 h 136"/>
                  <a:gd name="txR" fmla="*/ 65 w 65"/>
                  <a:gd name="txB" fmla="*/ 136 h 136"/>
                </a:gdLst>
                <a:ahLst/>
                <a:cxnLst>
                  <a:cxn ang="0">
                    <a:pos x="2147483647" y="0"/>
                  </a:cxn>
                  <a:cxn ang="0">
                    <a:pos x="2147483647" y="2147483647"/>
                  </a:cxn>
                  <a:cxn ang="0">
                    <a:pos x="0" y="0"/>
                  </a:cxn>
                  <a:cxn ang="0">
                    <a:pos x="2147483647" y="0"/>
                  </a:cxn>
                </a:cxnLst>
                <a:rect l="txL" t="txT" r="txR" b="txB"/>
                <a:pathLst>
                  <a:path w="65" h="136">
                    <a:moveTo>
                      <a:pt x="65" y="0"/>
                    </a:moveTo>
                    <a:lnTo>
                      <a:pt x="32" y="136"/>
                    </a:lnTo>
                    <a:lnTo>
                      <a:pt x="0" y="0"/>
                    </a:lnTo>
                    <a:lnTo>
                      <a:pt x="65" y="0"/>
                    </a:lnTo>
                    <a:close/>
                  </a:path>
                </a:pathLst>
              </a:custGeom>
              <a:solidFill>
                <a:srgbClr val="000000">
                  <a:alpha val="100000"/>
                </a:srgbClr>
              </a:solidFill>
              <a:ln w="9525">
                <a:noFill/>
              </a:ln>
            </p:spPr>
            <p:txBody>
              <a:bodyPr/>
              <a:lstStyle/>
              <a:p>
                <a:endParaRPr lang="zh-CN" altLang="en-US"/>
              </a:p>
            </p:txBody>
          </p:sp>
          <p:sp>
            <p:nvSpPr>
              <p:cNvPr id="168323" name="Freeform 440"/>
              <p:cNvSpPr>
                <a:spLocks noEditPoints="1"/>
              </p:cNvSpPr>
              <p:nvPr/>
            </p:nvSpPr>
            <p:spPr>
              <a:xfrm>
                <a:off x="7234238" y="3789363"/>
                <a:ext cx="257175" cy="384175"/>
              </a:xfrm>
              <a:custGeom>
                <a:avLst/>
                <a:gdLst>
                  <a:gd name="txL" fmla="*/ 0 w 162"/>
                  <a:gd name="txT" fmla="*/ 0 h 483"/>
                  <a:gd name="txR" fmla="*/ 162 w 162"/>
                  <a:gd name="txB" fmla="*/ 483 h 48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1509504705"/>
                  </a:cxn>
                  <a:cxn ang="0">
                    <a:pos x="2147483647" y="0"/>
                  </a:cxn>
                  <a:cxn ang="0">
                    <a:pos x="2147483647" y="502957456"/>
                  </a:cxn>
                </a:cxnLst>
                <a:rect l="txL" t="txT" r="txR" b="txB"/>
                <a:pathLst>
                  <a:path w="162" h="483">
                    <a:moveTo>
                      <a:pt x="59" y="480"/>
                    </a:moveTo>
                    <a:lnTo>
                      <a:pt x="59" y="480"/>
                    </a:lnTo>
                    <a:lnTo>
                      <a:pt x="59" y="479"/>
                    </a:lnTo>
                    <a:lnTo>
                      <a:pt x="60" y="479"/>
                    </a:lnTo>
                    <a:lnTo>
                      <a:pt x="61" y="480"/>
                    </a:lnTo>
                    <a:lnTo>
                      <a:pt x="61" y="482"/>
                    </a:lnTo>
                    <a:lnTo>
                      <a:pt x="60" y="482"/>
                    </a:lnTo>
                    <a:lnTo>
                      <a:pt x="60" y="483"/>
                    </a:lnTo>
                    <a:lnTo>
                      <a:pt x="59" y="482"/>
                    </a:lnTo>
                    <a:lnTo>
                      <a:pt x="58" y="482"/>
                    </a:lnTo>
                    <a:lnTo>
                      <a:pt x="58" y="480"/>
                    </a:lnTo>
                    <a:lnTo>
                      <a:pt x="59" y="480"/>
                    </a:lnTo>
                    <a:close/>
                    <a:moveTo>
                      <a:pt x="75" y="453"/>
                    </a:moveTo>
                    <a:lnTo>
                      <a:pt x="75" y="453"/>
                    </a:lnTo>
                    <a:lnTo>
                      <a:pt x="75" y="451"/>
                    </a:lnTo>
                    <a:lnTo>
                      <a:pt x="76" y="451"/>
                    </a:lnTo>
                    <a:lnTo>
                      <a:pt x="77" y="451"/>
                    </a:lnTo>
                    <a:lnTo>
                      <a:pt x="77" y="453"/>
                    </a:lnTo>
                    <a:lnTo>
                      <a:pt x="77" y="454"/>
                    </a:lnTo>
                    <a:lnTo>
                      <a:pt x="76" y="456"/>
                    </a:lnTo>
                    <a:lnTo>
                      <a:pt x="75" y="454"/>
                    </a:lnTo>
                    <a:lnTo>
                      <a:pt x="75" y="453"/>
                    </a:lnTo>
                    <a:close/>
                    <a:moveTo>
                      <a:pt x="90" y="424"/>
                    </a:moveTo>
                    <a:lnTo>
                      <a:pt x="90" y="424"/>
                    </a:lnTo>
                    <a:lnTo>
                      <a:pt x="90" y="422"/>
                    </a:lnTo>
                    <a:lnTo>
                      <a:pt x="92" y="422"/>
                    </a:lnTo>
                    <a:lnTo>
                      <a:pt x="92" y="424"/>
                    </a:lnTo>
                    <a:lnTo>
                      <a:pt x="92" y="425"/>
                    </a:lnTo>
                    <a:lnTo>
                      <a:pt x="91" y="426"/>
                    </a:lnTo>
                    <a:lnTo>
                      <a:pt x="90" y="426"/>
                    </a:lnTo>
                    <a:lnTo>
                      <a:pt x="90" y="425"/>
                    </a:lnTo>
                    <a:lnTo>
                      <a:pt x="90" y="424"/>
                    </a:lnTo>
                    <a:close/>
                    <a:moveTo>
                      <a:pt x="104" y="393"/>
                    </a:moveTo>
                    <a:lnTo>
                      <a:pt x="104" y="393"/>
                    </a:lnTo>
                    <a:lnTo>
                      <a:pt x="104" y="391"/>
                    </a:lnTo>
                    <a:lnTo>
                      <a:pt x="105" y="391"/>
                    </a:lnTo>
                    <a:lnTo>
                      <a:pt x="106" y="393"/>
                    </a:lnTo>
                    <a:lnTo>
                      <a:pt x="106" y="394"/>
                    </a:lnTo>
                    <a:lnTo>
                      <a:pt x="105" y="396"/>
                    </a:lnTo>
                    <a:lnTo>
                      <a:pt x="104" y="396"/>
                    </a:lnTo>
                    <a:lnTo>
                      <a:pt x="104" y="394"/>
                    </a:lnTo>
                    <a:lnTo>
                      <a:pt x="103" y="394"/>
                    </a:lnTo>
                    <a:lnTo>
                      <a:pt x="103" y="393"/>
                    </a:lnTo>
                    <a:lnTo>
                      <a:pt x="104" y="393"/>
                    </a:lnTo>
                    <a:close/>
                    <a:moveTo>
                      <a:pt x="115" y="362"/>
                    </a:moveTo>
                    <a:lnTo>
                      <a:pt x="115" y="362"/>
                    </a:lnTo>
                    <a:lnTo>
                      <a:pt x="117" y="361"/>
                    </a:lnTo>
                    <a:lnTo>
                      <a:pt x="118" y="361"/>
                    </a:lnTo>
                    <a:lnTo>
                      <a:pt x="119" y="362"/>
                    </a:lnTo>
                    <a:lnTo>
                      <a:pt x="119" y="364"/>
                    </a:lnTo>
                    <a:lnTo>
                      <a:pt x="118" y="365"/>
                    </a:lnTo>
                    <a:lnTo>
                      <a:pt x="117" y="365"/>
                    </a:lnTo>
                    <a:lnTo>
                      <a:pt x="115" y="364"/>
                    </a:lnTo>
                    <a:lnTo>
                      <a:pt x="115" y="362"/>
                    </a:lnTo>
                    <a:close/>
                    <a:moveTo>
                      <a:pt x="127" y="330"/>
                    </a:moveTo>
                    <a:lnTo>
                      <a:pt x="127" y="330"/>
                    </a:lnTo>
                    <a:lnTo>
                      <a:pt x="128" y="329"/>
                    </a:lnTo>
                    <a:lnTo>
                      <a:pt x="129" y="329"/>
                    </a:lnTo>
                    <a:lnTo>
                      <a:pt x="130" y="330"/>
                    </a:lnTo>
                    <a:lnTo>
                      <a:pt x="130" y="332"/>
                    </a:lnTo>
                    <a:lnTo>
                      <a:pt x="129" y="333"/>
                    </a:lnTo>
                    <a:lnTo>
                      <a:pt x="128" y="333"/>
                    </a:lnTo>
                    <a:lnTo>
                      <a:pt x="127" y="332"/>
                    </a:lnTo>
                    <a:lnTo>
                      <a:pt x="127" y="330"/>
                    </a:lnTo>
                    <a:close/>
                    <a:moveTo>
                      <a:pt x="138" y="298"/>
                    </a:moveTo>
                    <a:lnTo>
                      <a:pt x="138" y="298"/>
                    </a:lnTo>
                    <a:lnTo>
                      <a:pt x="139" y="297"/>
                    </a:lnTo>
                    <a:lnTo>
                      <a:pt x="140" y="297"/>
                    </a:lnTo>
                    <a:lnTo>
                      <a:pt x="141" y="298"/>
                    </a:lnTo>
                    <a:lnTo>
                      <a:pt x="141" y="300"/>
                    </a:lnTo>
                    <a:lnTo>
                      <a:pt x="140" y="300"/>
                    </a:lnTo>
                    <a:lnTo>
                      <a:pt x="140" y="301"/>
                    </a:lnTo>
                    <a:lnTo>
                      <a:pt x="139" y="301"/>
                    </a:lnTo>
                    <a:lnTo>
                      <a:pt x="138" y="300"/>
                    </a:lnTo>
                    <a:lnTo>
                      <a:pt x="138" y="298"/>
                    </a:lnTo>
                    <a:close/>
                    <a:moveTo>
                      <a:pt x="147" y="265"/>
                    </a:moveTo>
                    <a:lnTo>
                      <a:pt x="147" y="265"/>
                    </a:lnTo>
                    <a:lnTo>
                      <a:pt x="147" y="263"/>
                    </a:lnTo>
                    <a:lnTo>
                      <a:pt x="149" y="263"/>
                    </a:lnTo>
                    <a:lnTo>
                      <a:pt x="149" y="265"/>
                    </a:lnTo>
                    <a:lnTo>
                      <a:pt x="150" y="265"/>
                    </a:lnTo>
                    <a:lnTo>
                      <a:pt x="150" y="266"/>
                    </a:lnTo>
                    <a:lnTo>
                      <a:pt x="149" y="266"/>
                    </a:lnTo>
                    <a:lnTo>
                      <a:pt x="149" y="268"/>
                    </a:lnTo>
                    <a:lnTo>
                      <a:pt x="148" y="268"/>
                    </a:lnTo>
                    <a:lnTo>
                      <a:pt x="147" y="266"/>
                    </a:lnTo>
                    <a:lnTo>
                      <a:pt x="147" y="265"/>
                    </a:lnTo>
                    <a:close/>
                    <a:moveTo>
                      <a:pt x="155" y="231"/>
                    </a:moveTo>
                    <a:lnTo>
                      <a:pt x="155" y="231"/>
                    </a:lnTo>
                    <a:lnTo>
                      <a:pt x="156" y="230"/>
                    </a:lnTo>
                    <a:lnTo>
                      <a:pt x="157" y="230"/>
                    </a:lnTo>
                    <a:lnTo>
                      <a:pt x="158" y="230"/>
                    </a:lnTo>
                    <a:lnTo>
                      <a:pt x="158" y="231"/>
                    </a:lnTo>
                    <a:lnTo>
                      <a:pt x="158" y="233"/>
                    </a:lnTo>
                    <a:lnTo>
                      <a:pt x="157" y="233"/>
                    </a:lnTo>
                    <a:lnTo>
                      <a:pt x="157" y="234"/>
                    </a:lnTo>
                    <a:lnTo>
                      <a:pt x="156" y="234"/>
                    </a:lnTo>
                    <a:lnTo>
                      <a:pt x="156" y="233"/>
                    </a:lnTo>
                    <a:lnTo>
                      <a:pt x="155" y="233"/>
                    </a:lnTo>
                    <a:lnTo>
                      <a:pt x="155" y="231"/>
                    </a:lnTo>
                    <a:close/>
                    <a:moveTo>
                      <a:pt x="159" y="196"/>
                    </a:moveTo>
                    <a:lnTo>
                      <a:pt x="159" y="196"/>
                    </a:lnTo>
                    <a:lnTo>
                      <a:pt x="159" y="195"/>
                    </a:lnTo>
                    <a:lnTo>
                      <a:pt x="160" y="195"/>
                    </a:lnTo>
                    <a:lnTo>
                      <a:pt x="161" y="195"/>
                    </a:lnTo>
                    <a:lnTo>
                      <a:pt x="161" y="196"/>
                    </a:lnTo>
                    <a:lnTo>
                      <a:pt x="162" y="196"/>
                    </a:lnTo>
                    <a:lnTo>
                      <a:pt x="161" y="198"/>
                    </a:lnTo>
                    <a:lnTo>
                      <a:pt x="160" y="199"/>
                    </a:lnTo>
                    <a:lnTo>
                      <a:pt x="159" y="198"/>
                    </a:lnTo>
                    <a:lnTo>
                      <a:pt x="159" y="196"/>
                    </a:lnTo>
                    <a:close/>
                    <a:moveTo>
                      <a:pt x="157" y="161"/>
                    </a:moveTo>
                    <a:lnTo>
                      <a:pt x="157" y="161"/>
                    </a:lnTo>
                    <a:lnTo>
                      <a:pt x="157" y="160"/>
                    </a:lnTo>
                    <a:lnTo>
                      <a:pt x="158" y="160"/>
                    </a:lnTo>
                    <a:lnTo>
                      <a:pt x="159" y="160"/>
                    </a:lnTo>
                    <a:lnTo>
                      <a:pt x="160" y="160"/>
                    </a:lnTo>
                    <a:lnTo>
                      <a:pt x="160" y="161"/>
                    </a:lnTo>
                    <a:lnTo>
                      <a:pt x="160" y="163"/>
                    </a:lnTo>
                    <a:lnTo>
                      <a:pt x="159" y="163"/>
                    </a:lnTo>
                    <a:lnTo>
                      <a:pt x="158" y="163"/>
                    </a:lnTo>
                    <a:lnTo>
                      <a:pt x="157" y="163"/>
                    </a:lnTo>
                    <a:lnTo>
                      <a:pt x="157" y="161"/>
                    </a:lnTo>
                    <a:close/>
                    <a:moveTo>
                      <a:pt x="149" y="129"/>
                    </a:moveTo>
                    <a:lnTo>
                      <a:pt x="149" y="129"/>
                    </a:lnTo>
                    <a:lnTo>
                      <a:pt x="149" y="126"/>
                    </a:lnTo>
                    <a:lnTo>
                      <a:pt x="150" y="126"/>
                    </a:lnTo>
                    <a:lnTo>
                      <a:pt x="151" y="125"/>
                    </a:lnTo>
                    <a:lnTo>
                      <a:pt x="153" y="126"/>
                    </a:lnTo>
                    <a:lnTo>
                      <a:pt x="153" y="128"/>
                    </a:lnTo>
                    <a:lnTo>
                      <a:pt x="151" y="129"/>
                    </a:lnTo>
                    <a:lnTo>
                      <a:pt x="150" y="129"/>
                    </a:lnTo>
                    <a:lnTo>
                      <a:pt x="149" y="129"/>
                    </a:lnTo>
                    <a:close/>
                    <a:moveTo>
                      <a:pt x="137" y="99"/>
                    </a:moveTo>
                    <a:lnTo>
                      <a:pt x="137" y="99"/>
                    </a:lnTo>
                    <a:lnTo>
                      <a:pt x="136" y="97"/>
                    </a:lnTo>
                    <a:lnTo>
                      <a:pt x="137" y="96"/>
                    </a:lnTo>
                    <a:lnTo>
                      <a:pt x="138" y="96"/>
                    </a:lnTo>
                    <a:lnTo>
                      <a:pt x="139" y="96"/>
                    </a:lnTo>
                    <a:lnTo>
                      <a:pt x="139" y="97"/>
                    </a:lnTo>
                    <a:lnTo>
                      <a:pt x="139" y="99"/>
                    </a:lnTo>
                    <a:lnTo>
                      <a:pt x="138" y="99"/>
                    </a:lnTo>
                    <a:lnTo>
                      <a:pt x="137" y="99"/>
                    </a:lnTo>
                    <a:close/>
                    <a:moveTo>
                      <a:pt x="118" y="74"/>
                    </a:moveTo>
                    <a:lnTo>
                      <a:pt x="118" y="74"/>
                    </a:lnTo>
                    <a:lnTo>
                      <a:pt x="118" y="72"/>
                    </a:lnTo>
                    <a:lnTo>
                      <a:pt x="118" y="71"/>
                    </a:lnTo>
                    <a:lnTo>
                      <a:pt x="119" y="71"/>
                    </a:lnTo>
                    <a:lnTo>
                      <a:pt x="120" y="71"/>
                    </a:lnTo>
                    <a:lnTo>
                      <a:pt x="121" y="72"/>
                    </a:lnTo>
                    <a:lnTo>
                      <a:pt x="120" y="74"/>
                    </a:lnTo>
                    <a:lnTo>
                      <a:pt x="119" y="74"/>
                    </a:lnTo>
                    <a:lnTo>
                      <a:pt x="118" y="74"/>
                    </a:lnTo>
                    <a:close/>
                    <a:moveTo>
                      <a:pt x="97" y="54"/>
                    </a:moveTo>
                    <a:lnTo>
                      <a:pt x="97" y="54"/>
                    </a:lnTo>
                    <a:lnTo>
                      <a:pt x="96" y="52"/>
                    </a:lnTo>
                    <a:lnTo>
                      <a:pt x="96" y="51"/>
                    </a:lnTo>
                    <a:lnTo>
                      <a:pt x="97" y="49"/>
                    </a:lnTo>
                    <a:lnTo>
                      <a:pt x="99" y="49"/>
                    </a:lnTo>
                    <a:lnTo>
                      <a:pt x="99" y="51"/>
                    </a:lnTo>
                    <a:lnTo>
                      <a:pt x="100" y="51"/>
                    </a:lnTo>
                    <a:lnTo>
                      <a:pt x="100" y="52"/>
                    </a:lnTo>
                    <a:lnTo>
                      <a:pt x="99" y="54"/>
                    </a:lnTo>
                    <a:lnTo>
                      <a:pt x="97" y="54"/>
                    </a:lnTo>
                    <a:close/>
                    <a:moveTo>
                      <a:pt x="74" y="37"/>
                    </a:moveTo>
                    <a:lnTo>
                      <a:pt x="74" y="37"/>
                    </a:lnTo>
                    <a:lnTo>
                      <a:pt x="74" y="36"/>
                    </a:lnTo>
                    <a:lnTo>
                      <a:pt x="74" y="35"/>
                    </a:lnTo>
                    <a:lnTo>
                      <a:pt x="74" y="33"/>
                    </a:lnTo>
                    <a:lnTo>
                      <a:pt x="76" y="33"/>
                    </a:lnTo>
                    <a:lnTo>
                      <a:pt x="76" y="35"/>
                    </a:lnTo>
                    <a:lnTo>
                      <a:pt x="76" y="36"/>
                    </a:lnTo>
                    <a:lnTo>
                      <a:pt x="75" y="37"/>
                    </a:lnTo>
                    <a:lnTo>
                      <a:pt x="74" y="37"/>
                    </a:lnTo>
                    <a:close/>
                    <a:moveTo>
                      <a:pt x="51" y="23"/>
                    </a:moveTo>
                    <a:lnTo>
                      <a:pt x="51" y="23"/>
                    </a:lnTo>
                    <a:lnTo>
                      <a:pt x="50" y="23"/>
                    </a:lnTo>
                    <a:lnTo>
                      <a:pt x="50" y="21"/>
                    </a:lnTo>
                    <a:lnTo>
                      <a:pt x="51" y="20"/>
                    </a:lnTo>
                    <a:lnTo>
                      <a:pt x="52" y="20"/>
                    </a:lnTo>
                    <a:lnTo>
                      <a:pt x="53" y="20"/>
                    </a:lnTo>
                    <a:lnTo>
                      <a:pt x="53" y="23"/>
                    </a:lnTo>
                    <a:lnTo>
                      <a:pt x="52" y="23"/>
                    </a:lnTo>
                    <a:lnTo>
                      <a:pt x="51" y="23"/>
                    </a:lnTo>
                    <a:close/>
                    <a:moveTo>
                      <a:pt x="27" y="13"/>
                    </a:moveTo>
                    <a:lnTo>
                      <a:pt x="27" y="13"/>
                    </a:lnTo>
                    <a:lnTo>
                      <a:pt x="25" y="11"/>
                    </a:lnTo>
                    <a:lnTo>
                      <a:pt x="25" y="10"/>
                    </a:lnTo>
                    <a:lnTo>
                      <a:pt x="27" y="8"/>
                    </a:lnTo>
                    <a:lnTo>
                      <a:pt x="28" y="8"/>
                    </a:lnTo>
                    <a:lnTo>
                      <a:pt x="28" y="10"/>
                    </a:lnTo>
                    <a:lnTo>
                      <a:pt x="29" y="10"/>
                    </a:lnTo>
                    <a:lnTo>
                      <a:pt x="29" y="11"/>
                    </a:lnTo>
                    <a:lnTo>
                      <a:pt x="28" y="13"/>
                    </a:lnTo>
                    <a:lnTo>
                      <a:pt x="27" y="13"/>
                    </a:lnTo>
                    <a:close/>
                    <a:moveTo>
                      <a:pt x="1" y="3"/>
                    </a:moveTo>
                    <a:lnTo>
                      <a:pt x="1" y="3"/>
                    </a:lnTo>
                    <a:lnTo>
                      <a:pt x="0" y="3"/>
                    </a:lnTo>
                    <a:lnTo>
                      <a:pt x="0" y="1"/>
                    </a:lnTo>
                    <a:lnTo>
                      <a:pt x="1" y="0"/>
                    </a:lnTo>
                    <a:lnTo>
                      <a:pt x="2" y="0"/>
                    </a:lnTo>
                    <a:lnTo>
                      <a:pt x="3" y="0"/>
                    </a:lnTo>
                    <a:lnTo>
                      <a:pt x="3" y="1"/>
                    </a:lnTo>
                    <a:lnTo>
                      <a:pt x="3" y="3"/>
                    </a:lnTo>
                    <a:lnTo>
                      <a:pt x="2" y="3"/>
                    </a:lnTo>
                    <a:lnTo>
                      <a:pt x="1" y="3"/>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324" name="Freeform 441"/>
              <p:cNvSpPr/>
              <p:nvPr/>
            </p:nvSpPr>
            <p:spPr>
              <a:xfrm>
                <a:off x="7221538" y="4138613"/>
                <a:ext cx="152400" cy="96837"/>
              </a:xfrm>
              <a:custGeom>
                <a:avLst/>
                <a:gdLst>
                  <a:gd name="txL" fmla="*/ 0 w 96"/>
                  <a:gd name="txT" fmla="*/ 0 h 122"/>
                  <a:gd name="txR" fmla="*/ 96 w 96"/>
                  <a:gd name="txB" fmla="*/ 122 h 122"/>
                </a:gdLst>
                <a:ahLst/>
                <a:cxnLst>
                  <a:cxn ang="0">
                    <a:pos x="2147483647" y="2147483647"/>
                  </a:cxn>
                  <a:cxn ang="0">
                    <a:pos x="0" y="2147483647"/>
                  </a:cxn>
                  <a:cxn ang="0">
                    <a:pos x="2147483647" y="0"/>
                  </a:cxn>
                  <a:cxn ang="0">
                    <a:pos x="2147483647" y="2147483647"/>
                  </a:cxn>
                </a:cxnLst>
                <a:rect l="txL" t="txT" r="txR" b="txB"/>
                <a:pathLst>
                  <a:path w="96" h="122">
                    <a:moveTo>
                      <a:pt x="96" y="68"/>
                    </a:moveTo>
                    <a:lnTo>
                      <a:pt x="0" y="122"/>
                    </a:lnTo>
                    <a:lnTo>
                      <a:pt x="53" y="0"/>
                    </a:lnTo>
                    <a:lnTo>
                      <a:pt x="96" y="68"/>
                    </a:lnTo>
                    <a:close/>
                  </a:path>
                </a:pathLst>
              </a:custGeom>
              <a:solidFill>
                <a:srgbClr val="000000">
                  <a:alpha val="100000"/>
                </a:srgbClr>
              </a:solidFill>
              <a:ln w="9525">
                <a:noFill/>
              </a:ln>
            </p:spPr>
            <p:txBody>
              <a:bodyPr/>
              <a:lstStyle/>
              <a:p>
                <a:endParaRPr lang="zh-CN" altLang="en-US"/>
              </a:p>
            </p:txBody>
          </p:sp>
        </p:grpSp>
      </p:grpSp>
      <p:sp>
        <p:nvSpPr>
          <p:cNvPr id="167941" name="Rectangle 426"/>
          <p:cNvSpPr/>
          <p:nvPr/>
        </p:nvSpPr>
        <p:spPr>
          <a:xfrm>
            <a:off x="1797050" y="4795838"/>
            <a:ext cx="411163" cy="22701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nvGrpSpPr>
          <p:cNvPr id="6" name="组合 571"/>
          <p:cNvGrpSpPr/>
          <p:nvPr/>
        </p:nvGrpSpPr>
        <p:grpSpPr>
          <a:xfrm>
            <a:off x="3402013" y="773113"/>
            <a:ext cx="5491162" cy="4681537"/>
            <a:chOff x="701570" y="1538790"/>
            <a:chExt cx="3944938" cy="3649707"/>
          </a:xfrm>
        </p:grpSpPr>
        <p:sp>
          <p:nvSpPr>
            <p:cNvPr id="168057" name="Rectangle 427"/>
            <p:cNvSpPr/>
            <p:nvPr/>
          </p:nvSpPr>
          <p:spPr>
            <a:xfrm>
              <a:off x="1887538" y="4852058"/>
              <a:ext cx="1839630" cy="33643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400" b="0" dirty="0">
                  <a:solidFill>
                    <a:srgbClr val="0000FF"/>
                  </a:solidFill>
                </a:rPr>
                <a:t>前序线索二叉树</a:t>
              </a:r>
              <a:endParaRPr lang="en-US" altLang="zh-CN" sz="2400" b="0" dirty="0">
                <a:solidFill>
                  <a:srgbClr val="0000FF"/>
                </a:solidFill>
              </a:endParaRPr>
            </a:p>
          </p:txBody>
        </p:sp>
        <p:grpSp>
          <p:nvGrpSpPr>
            <p:cNvPr id="168058" name="组合 438"/>
            <p:cNvGrpSpPr/>
            <p:nvPr/>
          </p:nvGrpSpPr>
          <p:grpSpPr>
            <a:xfrm>
              <a:off x="701570" y="1538790"/>
              <a:ext cx="3944938" cy="3041650"/>
              <a:chOff x="530225" y="3105150"/>
              <a:chExt cx="3944938" cy="3041650"/>
            </a:xfrm>
          </p:grpSpPr>
          <p:sp>
            <p:nvSpPr>
              <p:cNvPr id="168059" name="Rectangle 297"/>
              <p:cNvSpPr/>
              <p:nvPr/>
            </p:nvSpPr>
            <p:spPr>
              <a:xfrm>
                <a:off x="2232025" y="3538538"/>
                <a:ext cx="268288" cy="1793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60" name="Rectangle 298"/>
              <p:cNvSpPr/>
              <p:nvPr/>
            </p:nvSpPr>
            <p:spPr>
              <a:xfrm>
                <a:off x="2232025" y="3538538"/>
                <a:ext cx="268288" cy="179387"/>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61" name="Rectangle 299"/>
              <p:cNvSpPr/>
              <p:nvPr/>
            </p:nvSpPr>
            <p:spPr>
              <a:xfrm>
                <a:off x="2327275" y="3570288"/>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8062" name="Rectangle 300"/>
              <p:cNvSpPr/>
              <p:nvPr/>
            </p:nvSpPr>
            <p:spPr>
              <a:xfrm>
                <a:off x="2500313" y="3538538"/>
                <a:ext cx="266700" cy="179387"/>
              </a:xfrm>
              <a:prstGeom prst="rect">
                <a:avLst/>
              </a:prstGeom>
              <a:blipFill rotWithShape="0">
                <a:blip r:embed="rId2"/>
              </a:blip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63" name="Rectangle 301"/>
              <p:cNvSpPr/>
              <p:nvPr/>
            </p:nvSpPr>
            <p:spPr>
              <a:xfrm>
                <a:off x="2500313" y="3538538"/>
                <a:ext cx="266700" cy="179387"/>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64" name="Rectangle 302"/>
              <p:cNvSpPr/>
              <p:nvPr/>
            </p:nvSpPr>
            <p:spPr>
              <a:xfrm>
                <a:off x="2767013" y="3538538"/>
                <a:ext cx="268288" cy="1793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65" name="Rectangle 303"/>
              <p:cNvSpPr/>
              <p:nvPr/>
            </p:nvSpPr>
            <p:spPr>
              <a:xfrm>
                <a:off x="2767013" y="3538538"/>
                <a:ext cx="268288" cy="179387"/>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66" name="Rectangle 304"/>
              <p:cNvSpPr/>
              <p:nvPr/>
            </p:nvSpPr>
            <p:spPr>
              <a:xfrm>
                <a:off x="2863850" y="3570288"/>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067" name="Rectangle 305"/>
              <p:cNvSpPr/>
              <p:nvPr/>
            </p:nvSpPr>
            <p:spPr>
              <a:xfrm>
                <a:off x="2232025" y="3719513"/>
                <a:ext cx="395288" cy="1793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68" name="Rectangle 306"/>
              <p:cNvSpPr/>
              <p:nvPr/>
            </p:nvSpPr>
            <p:spPr>
              <a:xfrm>
                <a:off x="2232025" y="3719513"/>
                <a:ext cx="395288" cy="179387"/>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69" name="Rectangle 307"/>
              <p:cNvSpPr/>
              <p:nvPr/>
            </p:nvSpPr>
            <p:spPr>
              <a:xfrm>
                <a:off x="2627313" y="3719513"/>
                <a:ext cx="407988" cy="1793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70" name="Rectangle 308"/>
              <p:cNvSpPr/>
              <p:nvPr/>
            </p:nvSpPr>
            <p:spPr>
              <a:xfrm>
                <a:off x="2627313" y="3719513"/>
                <a:ext cx="407988" cy="179387"/>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71" name="Rectangle 309"/>
              <p:cNvSpPr/>
              <p:nvPr/>
            </p:nvSpPr>
            <p:spPr>
              <a:xfrm>
                <a:off x="2027238" y="4105275"/>
                <a:ext cx="268288" cy="1809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72" name="Rectangle 310"/>
              <p:cNvSpPr/>
              <p:nvPr/>
            </p:nvSpPr>
            <p:spPr>
              <a:xfrm>
                <a:off x="2027238" y="4105275"/>
                <a:ext cx="268288" cy="1809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73" name="Rectangle 311"/>
              <p:cNvSpPr/>
              <p:nvPr/>
            </p:nvSpPr>
            <p:spPr>
              <a:xfrm>
                <a:off x="2124075" y="4138613"/>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8074" name="Rectangle 312"/>
              <p:cNvSpPr/>
              <p:nvPr/>
            </p:nvSpPr>
            <p:spPr>
              <a:xfrm>
                <a:off x="2295525" y="4105275"/>
                <a:ext cx="268288" cy="1809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75" name="Rectangle 313"/>
              <p:cNvSpPr/>
              <p:nvPr/>
            </p:nvSpPr>
            <p:spPr>
              <a:xfrm>
                <a:off x="2390775" y="4138613"/>
                <a:ext cx="109538"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A</a:t>
                </a:r>
              </a:p>
            </p:txBody>
          </p:sp>
          <p:sp>
            <p:nvSpPr>
              <p:cNvPr id="168076" name="Rectangle 314"/>
              <p:cNvSpPr/>
              <p:nvPr/>
            </p:nvSpPr>
            <p:spPr>
              <a:xfrm>
                <a:off x="2563813" y="4105275"/>
                <a:ext cx="268288" cy="1809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77" name="Rectangle 315"/>
              <p:cNvSpPr/>
              <p:nvPr/>
            </p:nvSpPr>
            <p:spPr>
              <a:xfrm>
                <a:off x="2563813" y="4105275"/>
                <a:ext cx="268288" cy="1809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78" name="Rectangle 316"/>
              <p:cNvSpPr/>
              <p:nvPr/>
            </p:nvSpPr>
            <p:spPr>
              <a:xfrm>
                <a:off x="2660650" y="4138613"/>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8079" name="Rectangle 317"/>
              <p:cNvSpPr/>
              <p:nvPr/>
            </p:nvSpPr>
            <p:spPr>
              <a:xfrm>
                <a:off x="2027238" y="4286250"/>
                <a:ext cx="395288" cy="1809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80" name="Rectangle 318"/>
              <p:cNvSpPr/>
              <p:nvPr/>
            </p:nvSpPr>
            <p:spPr>
              <a:xfrm>
                <a:off x="2027238" y="4286250"/>
                <a:ext cx="395288" cy="1809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81" name="Rectangle 319"/>
              <p:cNvSpPr/>
              <p:nvPr/>
            </p:nvSpPr>
            <p:spPr>
              <a:xfrm>
                <a:off x="2422525" y="4286250"/>
                <a:ext cx="409575" cy="1809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82" name="Rectangle 320"/>
              <p:cNvSpPr/>
              <p:nvPr/>
            </p:nvSpPr>
            <p:spPr>
              <a:xfrm>
                <a:off x="2422525" y="4286250"/>
                <a:ext cx="409575" cy="1809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83" name="Rectangle 321"/>
              <p:cNvSpPr/>
              <p:nvPr/>
            </p:nvSpPr>
            <p:spPr>
              <a:xfrm>
                <a:off x="1347788" y="4589463"/>
                <a:ext cx="268288" cy="1793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84" name="Rectangle 322"/>
              <p:cNvSpPr/>
              <p:nvPr/>
            </p:nvSpPr>
            <p:spPr>
              <a:xfrm>
                <a:off x="1347788" y="4589463"/>
                <a:ext cx="268288" cy="179387"/>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85" name="Rectangle 323"/>
              <p:cNvSpPr/>
              <p:nvPr/>
            </p:nvSpPr>
            <p:spPr>
              <a:xfrm>
                <a:off x="1443038" y="4621213"/>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8086" name="Rectangle 324"/>
              <p:cNvSpPr/>
              <p:nvPr/>
            </p:nvSpPr>
            <p:spPr>
              <a:xfrm>
                <a:off x="1616075" y="4589463"/>
                <a:ext cx="266700" cy="179387"/>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87" name="Rectangle 325"/>
              <p:cNvSpPr/>
              <p:nvPr/>
            </p:nvSpPr>
            <p:spPr>
              <a:xfrm>
                <a:off x="1711325" y="4621213"/>
                <a:ext cx="1016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B</a:t>
                </a:r>
              </a:p>
            </p:txBody>
          </p:sp>
          <p:sp>
            <p:nvSpPr>
              <p:cNvPr id="168088" name="Rectangle 326"/>
              <p:cNvSpPr/>
              <p:nvPr/>
            </p:nvSpPr>
            <p:spPr>
              <a:xfrm>
                <a:off x="1882775" y="4589463"/>
                <a:ext cx="268288" cy="1793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89" name="Rectangle 327"/>
              <p:cNvSpPr/>
              <p:nvPr/>
            </p:nvSpPr>
            <p:spPr>
              <a:xfrm>
                <a:off x="1882775" y="4589463"/>
                <a:ext cx="268288" cy="179387"/>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90" name="Rectangle 328"/>
              <p:cNvSpPr/>
              <p:nvPr/>
            </p:nvSpPr>
            <p:spPr>
              <a:xfrm>
                <a:off x="1979613" y="4621213"/>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091" name="Rectangle 329"/>
              <p:cNvSpPr/>
              <p:nvPr/>
            </p:nvSpPr>
            <p:spPr>
              <a:xfrm>
                <a:off x="1349375" y="4770438"/>
                <a:ext cx="393700" cy="1809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92" name="Rectangle 330"/>
              <p:cNvSpPr/>
              <p:nvPr/>
            </p:nvSpPr>
            <p:spPr>
              <a:xfrm>
                <a:off x="1349375" y="4770438"/>
                <a:ext cx="393700" cy="1809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93" name="Rectangle 331"/>
              <p:cNvSpPr/>
              <p:nvPr/>
            </p:nvSpPr>
            <p:spPr>
              <a:xfrm>
                <a:off x="1743075" y="4770438"/>
                <a:ext cx="409575" cy="1809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94" name="Rectangle 332"/>
              <p:cNvSpPr/>
              <p:nvPr/>
            </p:nvSpPr>
            <p:spPr>
              <a:xfrm>
                <a:off x="1743075" y="4770438"/>
                <a:ext cx="409575" cy="1809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95" name="Rectangle 333"/>
              <p:cNvSpPr/>
              <p:nvPr/>
            </p:nvSpPr>
            <p:spPr>
              <a:xfrm>
                <a:off x="2882900" y="4586288"/>
                <a:ext cx="268288" cy="1793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96" name="Rectangle 334"/>
              <p:cNvSpPr/>
              <p:nvPr/>
            </p:nvSpPr>
            <p:spPr>
              <a:xfrm>
                <a:off x="2882900" y="4586288"/>
                <a:ext cx="268288" cy="179387"/>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97" name="Rectangle 335"/>
              <p:cNvSpPr/>
              <p:nvPr/>
            </p:nvSpPr>
            <p:spPr>
              <a:xfrm>
                <a:off x="2978150" y="4618038"/>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8098" name="Rectangle 336"/>
              <p:cNvSpPr/>
              <p:nvPr/>
            </p:nvSpPr>
            <p:spPr>
              <a:xfrm>
                <a:off x="3151188" y="4586288"/>
                <a:ext cx="266700" cy="179387"/>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99" name="Rectangle 337"/>
              <p:cNvSpPr/>
              <p:nvPr/>
            </p:nvSpPr>
            <p:spPr>
              <a:xfrm>
                <a:off x="3246438" y="4618038"/>
                <a:ext cx="109538"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C</a:t>
                </a:r>
              </a:p>
            </p:txBody>
          </p:sp>
          <p:sp>
            <p:nvSpPr>
              <p:cNvPr id="168100" name="Rectangle 338"/>
              <p:cNvSpPr/>
              <p:nvPr/>
            </p:nvSpPr>
            <p:spPr>
              <a:xfrm>
                <a:off x="3417888" y="4586288"/>
                <a:ext cx="269875" cy="1793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01" name="Rectangle 339"/>
              <p:cNvSpPr/>
              <p:nvPr/>
            </p:nvSpPr>
            <p:spPr>
              <a:xfrm>
                <a:off x="3417888" y="4586288"/>
                <a:ext cx="269875" cy="179387"/>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02" name="Rectangle 340"/>
              <p:cNvSpPr/>
              <p:nvPr/>
            </p:nvSpPr>
            <p:spPr>
              <a:xfrm>
                <a:off x="3514725" y="4618038"/>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8103" name="Rectangle 341"/>
              <p:cNvSpPr/>
              <p:nvPr/>
            </p:nvSpPr>
            <p:spPr>
              <a:xfrm>
                <a:off x="2882900" y="4767263"/>
                <a:ext cx="395288" cy="1809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04" name="Rectangle 342"/>
              <p:cNvSpPr/>
              <p:nvPr/>
            </p:nvSpPr>
            <p:spPr>
              <a:xfrm>
                <a:off x="2882900" y="4767263"/>
                <a:ext cx="395288" cy="1809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05" name="Rectangle 343"/>
              <p:cNvSpPr/>
              <p:nvPr/>
            </p:nvSpPr>
            <p:spPr>
              <a:xfrm>
                <a:off x="3278188" y="4767263"/>
                <a:ext cx="409575" cy="1809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06" name="Rectangle 344"/>
              <p:cNvSpPr/>
              <p:nvPr/>
            </p:nvSpPr>
            <p:spPr>
              <a:xfrm>
                <a:off x="3278188" y="4767263"/>
                <a:ext cx="409575" cy="1809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07" name="Rectangle 345"/>
              <p:cNvSpPr/>
              <p:nvPr/>
            </p:nvSpPr>
            <p:spPr>
              <a:xfrm>
                <a:off x="647700" y="5127625"/>
                <a:ext cx="266700" cy="1793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08" name="Rectangle 346"/>
              <p:cNvSpPr/>
              <p:nvPr/>
            </p:nvSpPr>
            <p:spPr>
              <a:xfrm>
                <a:off x="647700" y="5127625"/>
                <a:ext cx="266700" cy="179387"/>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09" name="Rectangle 347"/>
              <p:cNvSpPr/>
              <p:nvPr/>
            </p:nvSpPr>
            <p:spPr>
              <a:xfrm>
                <a:off x="742950" y="5159375"/>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110" name="Rectangle 348"/>
              <p:cNvSpPr/>
              <p:nvPr/>
            </p:nvSpPr>
            <p:spPr>
              <a:xfrm>
                <a:off x="914400" y="5127625"/>
                <a:ext cx="269875" cy="179387"/>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11" name="Rectangle 349"/>
              <p:cNvSpPr/>
              <p:nvPr/>
            </p:nvSpPr>
            <p:spPr>
              <a:xfrm>
                <a:off x="1011238" y="5159375"/>
                <a:ext cx="109538"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D</a:t>
                </a:r>
              </a:p>
            </p:txBody>
          </p:sp>
          <p:sp>
            <p:nvSpPr>
              <p:cNvPr id="168112" name="Rectangle 350"/>
              <p:cNvSpPr/>
              <p:nvPr/>
            </p:nvSpPr>
            <p:spPr>
              <a:xfrm>
                <a:off x="1184275" y="5127625"/>
                <a:ext cx="266700" cy="1793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13" name="Rectangle 351"/>
              <p:cNvSpPr/>
              <p:nvPr/>
            </p:nvSpPr>
            <p:spPr>
              <a:xfrm>
                <a:off x="1184275" y="5127625"/>
                <a:ext cx="266700" cy="179387"/>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14" name="Rectangle 352"/>
              <p:cNvSpPr/>
              <p:nvPr/>
            </p:nvSpPr>
            <p:spPr>
              <a:xfrm>
                <a:off x="1277938" y="5159375"/>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8115" name="Rectangle 353"/>
              <p:cNvSpPr/>
              <p:nvPr/>
            </p:nvSpPr>
            <p:spPr>
              <a:xfrm>
                <a:off x="647700" y="5308600"/>
                <a:ext cx="395288" cy="1809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16" name="Rectangle 354"/>
              <p:cNvSpPr/>
              <p:nvPr/>
            </p:nvSpPr>
            <p:spPr>
              <a:xfrm>
                <a:off x="647700" y="5308600"/>
                <a:ext cx="395288" cy="1809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17" name="Rectangle 355"/>
              <p:cNvSpPr/>
              <p:nvPr/>
            </p:nvSpPr>
            <p:spPr>
              <a:xfrm>
                <a:off x="1042988" y="5308600"/>
                <a:ext cx="407988" cy="1809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18" name="Rectangle 356"/>
              <p:cNvSpPr/>
              <p:nvPr/>
            </p:nvSpPr>
            <p:spPr>
              <a:xfrm>
                <a:off x="1042988" y="5308600"/>
                <a:ext cx="407988" cy="1809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19" name="Rectangle 357"/>
              <p:cNvSpPr/>
              <p:nvPr/>
            </p:nvSpPr>
            <p:spPr>
              <a:xfrm>
                <a:off x="2284413" y="5124450"/>
                <a:ext cx="269875" cy="1809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20" name="Rectangle 358"/>
              <p:cNvSpPr/>
              <p:nvPr/>
            </p:nvSpPr>
            <p:spPr>
              <a:xfrm>
                <a:off x="2284413" y="5124450"/>
                <a:ext cx="269875" cy="1809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21" name="Rectangle 359"/>
              <p:cNvSpPr/>
              <p:nvPr/>
            </p:nvSpPr>
            <p:spPr>
              <a:xfrm>
                <a:off x="2381250" y="5156200"/>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122" name="Rectangle 360"/>
              <p:cNvSpPr/>
              <p:nvPr/>
            </p:nvSpPr>
            <p:spPr>
              <a:xfrm>
                <a:off x="2554288" y="5124450"/>
                <a:ext cx="266700" cy="1809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23" name="Rectangle 361"/>
              <p:cNvSpPr/>
              <p:nvPr/>
            </p:nvSpPr>
            <p:spPr>
              <a:xfrm>
                <a:off x="2647950" y="5156200"/>
                <a:ext cx="1016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E</a:t>
                </a:r>
              </a:p>
            </p:txBody>
          </p:sp>
          <p:sp>
            <p:nvSpPr>
              <p:cNvPr id="168124" name="Rectangle 362"/>
              <p:cNvSpPr/>
              <p:nvPr/>
            </p:nvSpPr>
            <p:spPr>
              <a:xfrm>
                <a:off x="2820988" y="5124450"/>
                <a:ext cx="268288" cy="1809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25" name="Rectangle 363"/>
              <p:cNvSpPr/>
              <p:nvPr/>
            </p:nvSpPr>
            <p:spPr>
              <a:xfrm>
                <a:off x="2820988" y="5124450"/>
                <a:ext cx="268288" cy="1809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26" name="Rectangle 364"/>
              <p:cNvSpPr/>
              <p:nvPr/>
            </p:nvSpPr>
            <p:spPr>
              <a:xfrm>
                <a:off x="2917825" y="5156200"/>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127" name="Rectangle 365"/>
              <p:cNvSpPr/>
              <p:nvPr/>
            </p:nvSpPr>
            <p:spPr>
              <a:xfrm>
                <a:off x="2284413" y="5305425"/>
                <a:ext cx="396875" cy="1793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28" name="Rectangle 366"/>
              <p:cNvSpPr/>
              <p:nvPr/>
            </p:nvSpPr>
            <p:spPr>
              <a:xfrm>
                <a:off x="2284413" y="5305425"/>
                <a:ext cx="396875" cy="179387"/>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29" name="Rectangle 367"/>
              <p:cNvSpPr/>
              <p:nvPr/>
            </p:nvSpPr>
            <p:spPr>
              <a:xfrm>
                <a:off x="2681288" y="5305425"/>
                <a:ext cx="407988" cy="1793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30" name="Rectangle 368"/>
              <p:cNvSpPr/>
              <p:nvPr/>
            </p:nvSpPr>
            <p:spPr>
              <a:xfrm>
                <a:off x="2681288" y="5305425"/>
                <a:ext cx="407988" cy="179387"/>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31" name="Rectangle 369"/>
              <p:cNvSpPr/>
              <p:nvPr/>
            </p:nvSpPr>
            <p:spPr>
              <a:xfrm>
                <a:off x="3460750" y="5124450"/>
                <a:ext cx="266700" cy="1809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32" name="Rectangle 370"/>
              <p:cNvSpPr/>
              <p:nvPr/>
            </p:nvSpPr>
            <p:spPr>
              <a:xfrm>
                <a:off x="3460750" y="5124450"/>
                <a:ext cx="266700" cy="1809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33" name="Rectangle 371"/>
              <p:cNvSpPr/>
              <p:nvPr/>
            </p:nvSpPr>
            <p:spPr>
              <a:xfrm>
                <a:off x="3556000" y="5156200"/>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134" name="Rectangle 372"/>
              <p:cNvSpPr/>
              <p:nvPr/>
            </p:nvSpPr>
            <p:spPr>
              <a:xfrm>
                <a:off x="3727450" y="5124450"/>
                <a:ext cx="266700" cy="1809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35" name="Rectangle 373"/>
              <p:cNvSpPr/>
              <p:nvPr/>
            </p:nvSpPr>
            <p:spPr>
              <a:xfrm>
                <a:off x="3822700" y="5156200"/>
                <a:ext cx="93663"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F</a:t>
                </a:r>
              </a:p>
            </p:txBody>
          </p:sp>
          <p:sp>
            <p:nvSpPr>
              <p:cNvPr id="168136" name="Rectangle 374"/>
              <p:cNvSpPr/>
              <p:nvPr/>
            </p:nvSpPr>
            <p:spPr>
              <a:xfrm>
                <a:off x="3994150" y="5124450"/>
                <a:ext cx="269875" cy="1809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37" name="Rectangle 375"/>
              <p:cNvSpPr/>
              <p:nvPr/>
            </p:nvSpPr>
            <p:spPr>
              <a:xfrm>
                <a:off x="3994150" y="5124450"/>
                <a:ext cx="269875" cy="1809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38" name="Rectangle 376"/>
              <p:cNvSpPr/>
              <p:nvPr/>
            </p:nvSpPr>
            <p:spPr>
              <a:xfrm>
                <a:off x="4090988" y="5156200"/>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139" name="Rectangle 377"/>
              <p:cNvSpPr/>
              <p:nvPr/>
            </p:nvSpPr>
            <p:spPr>
              <a:xfrm>
                <a:off x="3460750" y="5305425"/>
                <a:ext cx="395288" cy="1793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40" name="Rectangle 378"/>
              <p:cNvSpPr/>
              <p:nvPr/>
            </p:nvSpPr>
            <p:spPr>
              <a:xfrm>
                <a:off x="3460750" y="5305425"/>
                <a:ext cx="395288" cy="179387"/>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41" name="Rectangle 379"/>
              <p:cNvSpPr/>
              <p:nvPr/>
            </p:nvSpPr>
            <p:spPr>
              <a:xfrm>
                <a:off x="3856038" y="5305425"/>
                <a:ext cx="407988" cy="1793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42" name="Rectangle 380"/>
              <p:cNvSpPr/>
              <p:nvPr/>
            </p:nvSpPr>
            <p:spPr>
              <a:xfrm>
                <a:off x="3856038" y="5305425"/>
                <a:ext cx="407988" cy="179387"/>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43" name="Rectangle 381"/>
              <p:cNvSpPr/>
              <p:nvPr/>
            </p:nvSpPr>
            <p:spPr>
              <a:xfrm>
                <a:off x="1090613" y="5640388"/>
                <a:ext cx="268288" cy="1809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44" name="Rectangle 382"/>
              <p:cNvSpPr/>
              <p:nvPr/>
            </p:nvSpPr>
            <p:spPr>
              <a:xfrm>
                <a:off x="1090613" y="5640388"/>
                <a:ext cx="268288" cy="1809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45" name="Rectangle 383"/>
              <p:cNvSpPr/>
              <p:nvPr/>
            </p:nvSpPr>
            <p:spPr>
              <a:xfrm>
                <a:off x="1185863" y="5672138"/>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146" name="Rectangle 384"/>
              <p:cNvSpPr/>
              <p:nvPr/>
            </p:nvSpPr>
            <p:spPr>
              <a:xfrm>
                <a:off x="1358900" y="5640388"/>
                <a:ext cx="266700" cy="1809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47" name="Rectangle 385"/>
              <p:cNvSpPr/>
              <p:nvPr/>
            </p:nvSpPr>
            <p:spPr>
              <a:xfrm>
                <a:off x="1454150" y="5672138"/>
                <a:ext cx="119063"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G</a:t>
                </a:r>
              </a:p>
            </p:txBody>
          </p:sp>
          <p:sp>
            <p:nvSpPr>
              <p:cNvPr id="168148" name="Rectangle 386"/>
              <p:cNvSpPr/>
              <p:nvPr/>
            </p:nvSpPr>
            <p:spPr>
              <a:xfrm>
                <a:off x="1625600" y="5640388"/>
                <a:ext cx="268288" cy="1809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49" name="Rectangle 387"/>
              <p:cNvSpPr/>
              <p:nvPr/>
            </p:nvSpPr>
            <p:spPr>
              <a:xfrm>
                <a:off x="1625600" y="5640388"/>
                <a:ext cx="268288" cy="1809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50" name="Rectangle 388"/>
              <p:cNvSpPr/>
              <p:nvPr/>
            </p:nvSpPr>
            <p:spPr>
              <a:xfrm>
                <a:off x="1722438" y="5672138"/>
                <a:ext cx="76200"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151" name="Rectangle 389"/>
              <p:cNvSpPr/>
              <p:nvPr/>
            </p:nvSpPr>
            <p:spPr>
              <a:xfrm>
                <a:off x="1090613" y="5821363"/>
                <a:ext cx="395288" cy="1809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52" name="Rectangle 390"/>
              <p:cNvSpPr/>
              <p:nvPr/>
            </p:nvSpPr>
            <p:spPr>
              <a:xfrm>
                <a:off x="1090613" y="5821363"/>
                <a:ext cx="395288" cy="1809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53" name="Rectangle 391"/>
              <p:cNvSpPr/>
              <p:nvPr/>
            </p:nvSpPr>
            <p:spPr>
              <a:xfrm>
                <a:off x="1485900" y="5821363"/>
                <a:ext cx="407988" cy="18097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54" name="Rectangle 392"/>
              <p:cNvSpPr/>
              <p:nvPr/>
            </p:nvSpPr>
            <p:spPr>
              <a:xfrm>
                <a:off x="1485900" y="5821363"/>
                <a:ext cx="407988" cy="180975"/>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55" name="Line 393"/>
              <p:cNvSpPr/>
              <p:nvPr/>
            </p:nvSpPr>
            <p:spPr>
              <a:xfrm>
                <a:off x="2430463" y="3808413"/>
                <a:ext cx="1588" cy="198437"/>
              </a:xfrm>
              <a:prstGeom prst="line">
                <a:avLst/>
              </a:prstGeom>
              <a:ln w="4763" cap="flat" cmpd="sng">
                <a:solidFill>
                  <a:srgbClr val="000000"/>
                </a:solidFill>
                <a:prstDash val="solid"/>
                <a:headEnd type="none" w="med" len="med"/>
                <a:tailEnd type="none" w="med" len="med"/>
              </a:ln>
            </p:spPr>
          </p:sp>
          <p:sp>
            <p:nvSpPr>
              <p:cNvPr id="168156" name="Freeform 394"/>
              <p:cNvSpPr/>
              <p:nvPr/>
            </p:nvSpPr>
            <p:spPr>
              <a:xfrm>
                <a:off x="2378075" y="3998913"/>
                <a:ext cx="103188" cy="106362"/>
              </a:xfrm>
              <a:custGeom>
                <a:avLst/>
                <a:gdLst>
                  <a:gd name="txL" fmla="*/ 0 w 65"/>
                  <a:gd name="txT" fmla="*/ 0 h 136"/>
                  <a:gd name="txR" fmla="*/ 65 w 65"/>
                  <a:gd name="txB" fmla="*/ 136 h 136"/>
                </a:gdLst>
                <a:ahLst/>
                <a:cxnLst>
                  <a:cxn ang="0">
                    <a:pos x="2147483647" y="0"/>
                  </a:cxn>
                  <a:cxn ang="0">
                    <a:pos x="2147483647" y="2147483647"/>
                  </a:cxn>
                  <a:cxn ang="0">
                    <a:pos x="0" y="0"/>
                  </a:cxn>
                  <a:cxn ang="0">
                    <a:pos x="2147483647" y="0"/>
                  </a:cxn>
                </a:cxnLst>
                <a:rect l="txL" t="txT" r="txR" b="txB"/>
                <a:pathLst>
                  <a:path w="65" h="136">
                    <a:moveTo>
                      <a:pt x="65" y="0"/>
                    </a:moveTo>
                    <a:lnTo>
                      <a:pt x="33" y="136"/>
                    </a:lnTo>
                    <a:lnTo>
                      <a:pt x="0" y="0"/>
                    </a:lnTo>
                    <a:lnTo>
                      <a:pt x="65" y="0"/>
                    </a:lnTo>
                    <a:close/>
                  </a:path>
                </a:pathLst>
              </a:custGeom>
              <a:solidFill>
                <a:srgbClr val="000000">
                  <a:alpha val="100000"/>
                </a:srgbClr>
              </a:solidFill>
              <a:ln w="9525">
                <a:noFill/>
              </a:ln>
            </p:spPr>
            <p:txBody>
              <a:bodyPr/>
              <a:lstStyle/>
              <a:p>
                <a:endParaRPr lang="zh-CN" altLang="en-US"/>
              </a:p>
            </p:txBody>
          </p:sp>
          <p:sp>
            <p:nvSpPr>
              <p:cNvPr id="168157" name="Line 395"/>
              <p:cNvSpPr/>
              <p:nvPr/>
            </p:nvSpPr>
            <p:spPr>
              <a:xfrm>
                <a:off x="2627313" y="4376738"/>
                <a:ext cx="527050" cy="168275"/>
              </a:xfrm>
              <a:prstGeom prst="line">
                <a:avLst/>
              </a:prstGeom>
              <a:ln w="4763" cap="flat" cmpd="sng">
                <a:solidFill>
                  <a:srgbClr val="000000"/>
                </a:solidFill>
                <a:prstDash val="solid"/>
                <a:headEnd type="none" w="med" len="med"/>
                <a:tailEnd type="none" w="med" len="med"/>
              </a:ln>
            </p:spPr>
          </p:sp>
          <p:sp>
            <p:nvSpPr>
              <p:cNvPr id="168158" name="Freeform 396"/>
              <p:cNvSpPr/>
              <p:nvPr/>
            </p:nvSpPr>
            <p:spPr>
              <a:xfrm>
                <a:off x="3121025" y="4508500"/>
                <a:ext cx="165100" cy="77787"/>
              </a:xfrm>
              <a:custGeom>
                <a:avLst/>
                <a:gdLst>
                  <a:gd name="txL" fmla="*/ 0 w 104"/>
                  <a:gd name="txT" fmla="*/ 0 h 99"/>
                  <a:gd name="txR" fmla="*/ 104 w 104"/>
                  <a:gd name="txB" fmla="*/ 99 h 99"/>
                </a:gdLst>
                <a:ahLst/>
                <a:cxnLst>
                  <a:cxn ang="0">
                    <a:pos x="2147483647" y="0"/>
                  </a:cxn>
                  <a:cxn ang="0">
                    <a:pos x="2147483647" y="2147483647"/>
                  </a:cxn>
                  <a:cxn ang="0">
                    <a:pos x="0" y="2147483647"/>
                  </a:cxn>
                  <a:cxn ang="0">
                    <a:pos x="2147483647" y="0"/>
                  </a:cxn>
                </a:cxnLst>
                <a:rect l="txL" t="txT" r="txR" b="txB"/>
                <a:pathLst>
                  <a:path w="104" h="99">
                    <a:moveTo>
                      <a:pt x="27" y="0"/>
                    </a:moveTo>
                    <a:lnTo>
                      <a:pt x="104" y="99"/>
                    </a:lnTo>
                    <a:lnTo>
                      <a:pt x="0" y="83"/>
                    </a:lnTo>
                    <a:lnTo>
                      <a:pt x="27" y="0"/>
                    </a:lnTo>
                    <a:close/>
                  </a:path>
                </a:pathLst>
              </a:custGeom>
              <a:solidFill>
                <a:srgbClr val="000000">
                  <a:alpha val="100000"/>
                </a:srgbClr>
              </a:solidFill>
              <a:ln w="9525">
                <a:noFill/>
              </a:ln>
            </p:spPr>
            <p:txBody>
              <a:bodyPr/>
              <a:lstStyle/>
              <a:p>
                <a:endParaRPr lang="zh-CN" altLang="en-US"/>
              </a:p>
            </p:txBody>
          </p:sp>
          <p:sp>
            <p:nvSpPr>
              <p:cNvPr id="168159" name="Line 397"/>
              <p:cNvSpPr/>
              <p:nvPr/>
            </p:nvSpPr>
            <p:spPr>
              <a:xfrm flipH="1">
                <a:off x="1870075" y="4376738"/>
                <a:ext cx="355600" cy="158750"/>
              </a:xfrm>
              <a:prstGeom prst="line">
                <a:avLst/>
              </a:prstGeom>
              <a:ln w="4763" cap="flat" cmpd="sng">
                <a:solidFill>
                  <a:srgbClr val="000000"/>
                </a:solidFill>
                <a:prstDash val="solid"/>
                <a:headEnd type="none" w="med" len="med"/>
                <a:tailEnd type="none" w="med" len="med"/>
              </a:ln>
            </p:spPr>
          </p:sp>
          <p:sp>
            <p:nvSpPr>
              <p:cNvPr id="168160" name="Freeform 398"/>
              <p:cNvSpPr/>
              <p:nvPr/>
            </p:nvSpPr>
            <p:spPr>
              <a:xfrm>
                <a:off x="1749425" y="4500563"/>
                <a:ext cx="160338" cy="88900"/>
              </a:xfrm>
              <a:custGeom>
                <a:avLst/>
                <a:gdLst>
                  <a:gd name="txL" fmla="*/ 0 w 101"/>
                  <a:gd name="txT" fmla="*/ 0 h 112"/>
                  <a:gd name="txR" fmla="*/ 101 w 101"/>
                  <a:gd name="txB" fmla="*/ 112 h 112"/>
                </a:gdLst>
                <a:ahLst/>
                <a:cxnLst>
                  <a:cxn ang="0">
                    <a:pos x="2147483647" y="2147483647"/>
                  </a:cxn>
                  <a:cxn ang="0">
                    <a:pos x="0" y="2147483647"/>
                  </a:cxn>
                  <a:cxn ang="0">
                    <a:pos x="2147483647" y="0"/>
                  </a:cxn>
                  <a:cxn ang="0">
                    <a:pos x="2147483647" y="2147483647"/>
                  </a:cxn>
                </a:cxnLst>
                <a:rect l="txL" t="txT" r="txR" b="txB"/>
                <a:pathLst>
                  <a:path w="101" h="112">
                    <a:moveTo>
                      <a:pt x="101" y="75"/>
                    </a:moveTo>
                    <a:lnTo>
                      <a:pt x="0" y="112"/>
                    </a:lnTo>
                    <a:lnTo>
                      <a:pt x="65" y="0"/>
                    </a:lnTo>
                    <a:lnTo>
                      <a:pt x="101" y="75"/>
                    </a:lnTo>
                    <a:close/>
                  </a:path>
                </a:pathLst>
              </a:custGeom>
              <a:solidFill>
                <a:srgbClr val="000000">
                  <a:alpha val="100000"/>
                </a:srgbClr>
              </a:solidFill>
              <a:ln w="9525">
                <a:noFill/>
              </a:ln>
            </p:spPr>
            <p:txBody>
              <a:bodyPr/>
              <a:lstStyle/>
              <a:p>
                <a:endParaRPr lang="zh-CN" altLang="en-US"/>
              </a:p>
            </p:txBody>
          </p:sp>
          <p:sp>
            <p:nvSpPr>
              <p:cNvPr id="168161" name="Line 399"/>
              <p:cNvSpPr/>
              <p:nvPr/>
            </p:nvSpPr>
            <p:spPr>
              <a:xfrm flipH="1">
                <a:off x="1162050" y="4860925"/>
                <a:ext cx="382588" cy="206375"/>
              </a:xfrm>
              <a:prstGeom prst="line">
                <a:avLst/>
              </a:prstGeom>
              <a:ln w="4763" cap="flat" cmpd="sng">
                <a:solidFill>
                  <a:srgbClr val="000000"/>
                </a:solidFill>
                <a:prstDash val="solid"/>
                <a:headEnd type="none" w="med" len="med"/>
                <a:tailEnd type="none" w="med" len="med"/>
              </a:ln>
            </p:spPr>
          </p:sp>
          <p:sp>
            <p:nvSpPr>
              <p:cNvPr id="168162" name="Freeform 400"/>
              <p:cNvSpPr/>
              <p:nvPr/>
            </p:nvSpPr>
            <p:spPr>
              <a:xfrm>
                <a:off x="1049338" y="5032375"/>
                <a:ext cx="157163" cy="95250"/>
              </a:xfrm>
              <a:custGeom>
                <a:avLst/>
                <a:gdLst>
                  <a:gd name="txL" fmla="*/ 0 w 99"/>
                  <a:gd name="txT" fmla="*/ 0 h 119"/>
                  <a:gd name="txR" fmla="*/ 99 w 99"/>
                  <a:gd name="txB" fmla="*/ 119 h 119"/>
                </a:gdLst>
                <a:ahLst/>
                <a:cxnLst>
                  <a:cxn ang="0">
                    <a:pos x="2147483647" y="2147483647"/>
                  </a:cxn>
                  <a:cxn ang="0">
                    <a:pos x="0" y="2147483647"/>
                  </a:cxn>
                  <a:cxn ang="0">
                    <a:pos x="2147483647" y="0"/>
                  </a:cxn>
                  <a:cxn ang="0">
                    <a:pos x="2147483647" y="2147483647"/>
                  </a:cxn>
                </a:cxnLst>
                <a:rect l="txL" t="txT" r="txR" b="txB"/>
                <a:pathLst>
                  <a:path w="99" h="119">
                    <a:moveTo>
                      <a:pt x="99" y="71"/>
                    </a:moveTo>
                    <a:lnTo>
                      <a:pt x="0" y="119"/>
                    </a:lnTo>
                    <a:lnTo>
                      <a:pt x="57" y="0"/>
                    </a:lnTo>
                    <a:lnTo>
                      <a:pt x="99" y="71"/>
                    </a:lnTo>
                    <a:close/>
                  </a:path>
                </a:pathLst>
              </a:custGeom>
              <a:solidFill>
                <a:srgbClr val="000000">
                  <a:alpha val="100000"/>
                </a:srgbClr>
              </a:solidFill>
              <a:ln w="9525">
                <a:noFill/>
              </a:ln>
            </p:spPr>
            <p:txBody>
              <a:bodyPr/>
              <a:lstStyle/>
              <a:p>
                <a:endParaRPr lang="zh-CN" altLang="en-US"/>
              </a:p>
            </p:txBody>
          </p:sp>
          <p:sp>
            <p:nvSpPr>
              <p:cNvPr id="168163" name="Line 401"/>
              <p:cNvSpPr/>
              <p:nvPr/>
            </p:nvSpPr>
            <p:spPr>
              <a:xfrm>
                <a:off x="1247775" y="5399088"/>
                <a:ext cx="161925" cy="160337"/>
              </a:xfrm>
              <a:prstGeom prst="line">
                <a:avLst/>
              </a:prstGeom>
              <a:ln w="4763" cap="flat" cmpd="sng">
                <a:solidFill>
                  <a:srgbClr val="000000"/>
                </a:solidFill>
                <a:prstDash val="solid"/>
                <a:headEnd type="none" w="med" len="med"/>
                <a:tailEnd type="none" w="med" len="med"/>
              </a:ln>
            </p:spPr>
          </p:sp>
          <p:sp>
            <p:nvSpPr>
              <p:cNvPr id="168164" name="Freeform 402"/>
              <p:cNvSpPr/>
              <p:nvPr/>
            </p:nvSpPr>
            <p:spPr>
              <a:xfrm>
                <a:off x="1358900" y="5530850"/>
                <a:ext cx="133350" cy="109537"/>
              </a:xfrm>
              <a:custGeom>
                <a:avLst/>
                <a:gdLst>
                  <a:gd name="txL" fmla="*/ 0 w 84"/>
                  <a:gd name="txT" fmla="*/ 0 h 137"/>
                  <a:gd name="txR" fmla="*/ 84 w 84"/>
                  <a:gd name="txB" fmla="*/ 137 h 137"/>
                </a:gdLst>
                <a:ahLst/>
                <a:cxnLst>
                  <a:cxn ang="0">
                    <a:pos x="2147483647" y="0"/>
                  </a:cxn>
                  <a:cxn ang="0">
                    <a:pos x="2147483647" y="2147483647"/>
                  </a:cxn>
                  <a:cxn ang="0">
                    <a:pos x="0" y="2147483647"/>
                  </a:cxn>
                  <a:cxn ang="0">
                    <a:pos x="2147483647" y="0"/>
                  </a:cxn>
                </a:cxnLst>
                <a:rect l="txL" t="txT" r="txR" b="txB"/>
                <a:pathLst>
                  <a:path w="84" h="137">
                    <a:moveTo>
                      <a:pt x="55" y="0"/>
                    </a:moveTo>
                    <a:lnTo>
                      <a:pt x="84" y="137"/>
                    </a:lnTo>
                    <a:lnTo>
                      <a:pt x="0" y="51"/>
                    </a:lnTo>
                    <a:lnTo>
                      <a:pt x="55" y="0"/>
                    </a:lnTo>
                    <a:close/>
                  </a:path>
                </a:pathLst>
              </a:custGeom>
              <a:solidFill>
                <a:srgbClr val="000000">
                  <a:alpha val="100000"/>
                </a:srgbClr>
              </a:solidFill>
              <a:ln w="9525">
                <a:noFill/>
              </a:ln>
            </p:spPr>
            <p:txBody>
              <a:bodyPr/>
              <a:lstStyle/>
              <a:p>
                <a:endParaRPr lang="zh-CN" altLang="en-US"/>
              </a:p>
            </p:txBody>
          </p:sp>
          <p:sp>
            <p:nvSpPr>
              <p:cNvPr id="168165" name="Line 403"/>
              <p:cNvSpPr/>
              <p:nvPr/>
            </p:nvSpPr>
            <p:spPr>
              <a:xfrm flipH="1">
                <a:off x="2789238" y="4857750"/>
                <a:ext cx="290513" cy="196850"/>
              </a:xfrm>
              <a:prstGeom prst="line">
                <a:avLst/>
              </a:prstGeom>
              <a:ln w="4763" cap="flat" cmpd="sng">
                <a:solidFill>
                  <a:srgbClr val="000000"/>
                </a:solidFill>
                <a:prstDash val="solid"/>
                <a:headEnd type="none" w="med" len="med"/>
                <a:tailEnd type="none" w="med" len="med"/>
              </a:ln>
            </p:spPr>
          </p:sp>
          <p:sp>
            <p:nvSpPr>
              <p:cNvPr id="168166" name="Freeform 404"/>
              <p:cNvSpPr/>
              <p:nvPr/>
            </p:nvSpPr>
            <p:spPr>
              <a:xfrm>
                <a:off x="2687638" y="5022850"/>
                <a:ext cx="149225" cy="101600"/>
              </a:xfrm>
              <a:custGeom>
                <a:avLst/>
                <a:gdLst>
                  <a:gd name="txL" fmla="*/ 0 w 94"/>
                  <a:gd name="txT" fmla="*/ 0 h 128"/>
                  <a:gd name="txR" fmla="*/ 94 w 94"/>
                  <a:gd name="txB" fmla="*/ 128 h 128"/>
                </a:gdLst>
                <a:ahLst/>
                <a:cxnLst>
                  <a:cxn ang="0">
                    <a:pos x="2147483647" y="2147483647"/>
                  </a:cxn>
                  <a:cxn ang="0">
                    <a:pos x="0" y="2147483647"/>
                  </a:cxn>
                  <a:cxn ang="0">
                    <a:pos x="2147483647" y="0"/>
                  </a:cxn>
                  <a:cxn ang="0">
                    <a:pos x="2147483647" y="2147483647"/>
                  </a:cxn>
                </a:cxnLst>
                <a:rect l="txL" t="txT" r="txR" b="txB"/>
                <a:pathLst>
                  <a:path w="94" h="128">
                    <a:moveTo>
                      <a:pt x="94" y="64"/>
                    </a:moveTo>
                    <a:lnTo>
                      <a:pt x="0" y="128"/>
                    </a:lnTo>
                    <a:lnTo>
                      <a:pt x="47" y="0"/>
                    </a:lnTo>
                    <a:lnTo>
                      <a:pt x="94" y="64"/>
                    </a:lnTo>
                    <a:close/>
                  </a:path>
                </a:pathLst>
              </a:custGeom>
              <a:solidFill>
                <a:srgbClr val="000000">
                  <a:alpha val="100000"/>
                </a:srgbClr>
              </a:solidFill>
              <a:ln w="9525">
                <a:noFill/>
              </a:ln>
            </p:spPr>
            <p:txBody>
              <a:bodyPr/>
              <a:lstStyle/>
              <a:p>
                <a:endParaRPr lang="zh-CN" altLang="en-US"/>
              </a:p>
            </p:txBody>
          </p:sp>
          <p:sp>
            <p:nvSpPr>
              <p:cNvPr id="168167" name="Line 405"/>
              <p:cNvSpPr/>
              <p:nvPr/>
            </p:nvSpPr>
            <p:spPr>
              <a:xfrm>
                <a:off x="3481388" y="4857750"/>
                <a:ext cx="279400" cy="195262"/>
              </a:xfrm>
              <a:prstGeom prst="line">
                <a:avLst/>
              </a:prstGeom>
              <a:ln w="4763" cap="flat" cmpd="sng">
                <a:solidFill>
                  <a:srgbClr val="000000"/>
                </a:solidFill>
                <a:prstDash val="solid"/>
                <a:headEnd type="none" w="med" len="med"/>
                <a:tailEnd type="none" w="med" len="med"/>
              </a:ln>
            </p:spPr>
          </p:sp>
          <p:sp>
            <p:nvSpPr>
              <p:cNvPr id="168168" name="Freeform 406"/>
              <p:cNvSpPr/>
              <p:nvPr/>
            </p:nvSpPr>
            <p:spPr>
              <a:xfrm>
                <a:off x="3714750" y="5021263"/>
                <a:ext cx="147638" cy="103187"/>
              </a:xfrm>
              <a:custGeom>
                <a:avLst/>
                <a:gdLst>
                  <a:gd name="txL" fmla="*/ 0 w 93"/>
                  <a:gd name="txT" fmla="*/ 0 h 129"/>
                  <a:gd name="txR" fmla="*/ 93 w 93"/>
                  <a:gd name="txB" fmla="*/ 129 h 129"/>
                </a:gdLst>
                <a:ahLst/>
                <a:cxnLst>
                  <a:cxn ang="0">
                    <a:pos x="2147483647" y="0"/>
                  </a:cxn>
                  <a:cxn ang="0">
                    <a:pos x="2147483647" y="2147483647"/>
                  </a:cxn>
                  <a:cxn ang="0">
                    <a:pos x="0" y="2147483647"/>
                  </a:cxn>
                  <a:cxn ang="0">
                    <a:pos x="2147483647" y="0"/>
                  </a:cxn>
                </a:cxnLst>
                <a:rect l="txL" t="txT" r="txR" b="txB"/>
                <a:pathLst>
                  <a:path w="93" h="129">
                    <a:moveTo>
                      <a:pt x="47" y="0"/>
                    </a:moveTo>
                    <a:lnTo>
                      <a:pt x="93" y="129"/>
                    </a:lnTo>
                    <a:lnTo>
                      <a:pt x="0" y="64"/>
                    </a:lnTo>
                    <a:lnTo>
                      <a:pt x="47" y="0"/>
                    </a:lnTo>
                    <a:close/>
                  </a:path>
                </a:pathLst>
              </a:custGeom>
              <a:solidFill>
                <a:srgbClr val="000000">
                  <a:alpha val="100000"/>
                </a:srgbClr>
              </a:solidFill>
              <a:ln w="9525">
                <a:noFill/>
              </a:ln>
            </p:spPr>
            <p:txBody>
              <a:bodyPr/>
              <a:lstStyle/>
              <a:p>
                <a:endParaRPr lang="zh-CN" altLang="en-US"/>
              </a:p>
            </p:txBody>
          </p:sp>
          <p:sp>
            <p:nvSpPr>
              <p:cNvPr id="168169" name="Freeform 407"/>
              <p:cNvSpPr>
                <a:spLocks noEditPoints="1"/>
              </p:cNvSpPr>
              <p:nvPr/>
            </p:nvSpPr>
            <p:spPr>
              <a:xfrm>
                <a:off x="1582738" y="4875213"/>
                <a:ext cx="387350" cy="434975"/>
              </a:xfrm>
              <a:custGeom>
                <a:avLst/>
                <a:gdLst>
                  <a:gd name="txL" fmla="*/ 0 w 244"/>
                  <a:gd name="txT" fmla="*/ 0 h 548"/>
                  <a:gd name="txR" fmla="*/ 244 w 244"/>
                  <a:gd name="txB" fmla="*/ 548 h 548"/>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1500123206"/>
                  </a:cxn>
                </a:cxnLst>
                <a:rect l="txL" t="txT" r="txR" b="txB"/>
                <a:pathLst>
                  <a:path w="244" h="548">
                    <a:moveTo>
                      <a:pt x="1" y="545"/>
                    </a:moveTo>
                    <a:lnTo>
                      <a:pt x="1" y="545"/>
                    </a:lnTo>
                    <a:lnTo>
                      <a:pt x="2" y="545"/>
                    </a:lnTo>
                    <a:lnTo>
                      <a:pt x="3" y="546"/>
                    </a:lnTo>
                    <a:lnTo>
                      <a:pt x="2" y="548"/>
                    </a:lnTo>
                    <a:lnTo>
                      <a:pt x="0" y="548"/>
                    </a:lnTo>
                    <a:lnTo>
                      <a:pt x="0" y="546"/>
                    </a:lnTo>
                    <a:lnTo>
                      <a:pt x="0" y="545"/>
                    </a:lnTo>
                    <a:lnTo>
                      <a:pt x="1" y="545"/>
                    </a:lnTo>
                    <a:close/>
                    <a:moveTo>
                      <a:pt x="27" y="543"/>
                    </a:moveTo>
                    <a:lnTo>
                      <a:pt x="27" y="543"/>
                    </a:lnTo>
                    <a:lnTo>
                      <a:pt x="28" y="545"/>
                    </a:lnTo>
                    <a:lnTo>
                      <a:pt x="28" y="546"/>
                    </a:lnTo>
                    <a:lnTo>
                      <a:pt x="27" y="548"/>
                    </a:lnTo>
                    <a:lnTo>
                      <a:pt x="26" y="546"/>
                    </a:lnTo>
                    <a:lnTo>
                      <a:pt x="25" y="545"/>
                    </a:lnTo>
                    <a:lnTo>
                      <a:pt x="26" y="543"/>
                    </a:lnTo>
                    <a:lnTo>
                      <a:pt x="27" y="543"/>
                    </a:lnTo>
                    <a:close/>
                    <a:moveTo>
                      <a:pt x="53" y="540"/>
                    </a:moveTo>
                    <a:lnTo>
                      <a:pt x="53" y="540"/>
                    </a:lnTo>
                    <a:lnTo>
                      <a:pt x="54" y="540"/>
                    </a:lnTo>
                    <a:lnTo>
                      <a:pt x="54" y="542"/>
                    </a:lnTo>
                    <a:lnTo>
                      <a:pt x="54" y="543"/>
                    </a:lnTo>
                    <a:lnTo>
                      <a:pt x="53" y="545"/>
                    </a:lnTo>
                    <a:lnTo>
                      <a:pt x="52" y="545"/>
                    </a:lnTo>
                    <a:lnTo>
                      <a:pt x="52" y="543"/>
                    </a:lnTo>
                    <a:lnTo>
                      <a:pt x="52" y="542"/>
                    </a:lnTo>
                    <a:lnTo>
                      <a:pt x="52" y="540"/>
                    </a:lnTo>
                    <a:lnTo>
                      <a:pt x="53" y="540"/>
                    </a:lnTo>
                    <a:close/>
                    <a:moveTo>
                      <a:pt x="78" y="538"/>
                    </a:moveTo>
                    <a:lnTo>
                      <a:pt x="78" y="538"/>
                    </a:lnTo>
                    <a:lnTo>
                      <a:pt x="79" y="538"/>
                    </a:lnTo>
                    <a:lnTo>
                      <a:pt x="80" y="539"/>
                    </a:lnTo>
                    <a:lnTo>
                      <a:pt x="79" y="540"/>
                    </a:lnTo>
                    <a:lnTo>
                      <a:pt x="79" y="542"/>
                    </a:lnTo>
                    <a:lnTo>
                      <a:pt x="77" y="540"/>
                    </a:lnTo>
                    <a:lnTo>
                      <a:pt x="77" y="539"/>
                    </a:lnTo>
                    <a:lnTo>
                      <a:pt x="77" y="538"/>
                    </a:lnTo>
                    <a:lnTo>
                      <a:pt x="78" y="538"/>
                    </a:lnTo>
                    <a:close/>
                    <a:moveTo>
                      <a:pt x="104" y="532"/>
                    </a:moveTo>
                    <a:lnTo>
                      <a:pt x="104" y="532"/>
                    </a:lnTo>
                    <a:lnTo>
                      <a:pt x="105" y="532"/>
                    </a:lnTo>
                    <a:lnTo>
                      <a:pt x="105" y="533"/>
                    </a:lnTo>
                    <a:lnTo>
                      <a:pt x="106" y="533"/>
                    </a:lnTo>
                    <a:lnTo>
                      <a:pt x="106" y="535"/>
                    </a:lnTo>
                    <a:lnTo>
                      <a:pt x="105" y="536"/>
                    </a:lnTo>
                    <a:lnTo>
                      <a:pt x="104" y="536"/>
                    </a:lnTo>
                    <a:lnTo>
                      <a:pt x="103" y="535"/>
                    </a:lnTo>
                    <a:lnTo>
                      <a:pt x="103" y="533"/>
                    </a:lnTo>
                    <a:lnTo>
                      <a:pt x="104" y="532"/>
                    </a:lnTo>
                    <a:close/>
                    <a:moveTo>
                      <a:pt x="129" y="524"/>
                    </a:moveTo>
                    <a:lnTo>
                      <a:pt x="129" y="524"/>
                    </a:lnTo>
                    <a:lnTo>
                      <a:pt x="130" y="524"/>
                    </a:lnTo>
                    <a:lnTo>
                      <a:pt x="131" y="526"/>
                    </a:lnTo>
                    <a:lnTo>
                      <a:pt x="130" y="527"/>
                    </a:lnTo>
                    <a:lnTo>
                      <a:pt x="130" y="529"/>
                    </a:lnTo>
                    <a:lnTo>
                      <a:pt x="129" y="529"/>
                    </a:lnTo>
                    <a:lnTo>
                      <a:pt x="128" y="527"/>
                    </a:lnTo>
                    <a:lnTo>
                      <a:pt x="128" y="526"/>
                    </a:lnTo>
                    <a:lnTo>
                      <a:pt x="129" y="524"/>
                    </a:lnTo>
                    <a:close/>
                    <a:moveTo>
                      <a:pt x="153" y="514"/>
                    </a:moveTo>
                    <a:lnTo>
                      <a:pt x="153" y="514"/>
                    </a:lnTo>
                    <a:lnTo>
                      <a:pt x="154" y="514"/>
                    </a:lnTo>
                    <a:lnTo>
                      <a:pt x="155" y="516"/>
                    </a:lnTo>
                    <a:lnTo>
                      <a:pt x="155" y="517"/>
                    </a:lnTo>
                    <a:lnTo>
                      <a:pt x="154" y="519"/>
                    </a:lnTo>
                    <a:lnTo>
                      <a:pt x="153" y="519"/>
                    </a:lnTo>
                    <a:lnTo>
                      <a:pt x="152" y="517"/>
                    </a:lnTo>
                    <a:lnTo>
                      <a:pt x="152" y="516"/>
                    </a:lnTo>
                    <a:lnTo>
                      <a:pt x="153" y="514"/>
                    </a:lnTo>
                    <a:close/>
                    <a:moveTo>
                      <a:pt x="177" y="501"/>
                    </a:moveTo>
                    <a:lnTo>
                      <a:pt x="177" y="501"/>
                    </a:lnTo>
                    <a:lnTo>
                      <a:pt x="178" y="500"/>
                    </a:lnTo>
                    <a:lnTo>
                      <a:pt x="179" y="501"/>
                    </a:lnTo>
                    <a:lnTo>
                      <a:pt x="179" y="503"/>
                    </a:lnTo>
                    <a:lnTo>
                      <a:pt x="179" y="504"/>
                    </a:lnTo>
                    <a:lnTo>
                      <a:pt x="178" y="504"/>
                    </a:lnTo>
                    <a:lnTo>
                      <a:pt x="177" y="504"/>
                    </a:lnTo>
                    <a:lnTo>
                      <a:pt x="177" y="503"/>
                    </a:lnTo>
                    <a:lnTo>
                      <a:pt x="177" y="501"/>
                    </a:lnTo>
                    <a:close/>
                    <a:moveTo>
                      <a:pt x="199" y="482"/>
                    </a:moveTo>
                    <a:lnTo>
                      <a:pt x="199" y="482"/>
                    </a:lnTo>
                    <a:lnTo>
                      <a:pt x="200" y="481"/>
                    </a:lnTo>
                    <a:lnTo>
                      <a:pt x="201" y="482"/>
                    </a:lnTo>
                    <a:lnTo>
                      <a:pt x="201" y="484"/>
                    </a:lnTo>
                    <a:lnTo>
                      <a:pt x="200" y="485"/>
                    </a:lnTo>
                    <a:lnTo>
                      <a:pt x="199" y="485"/>
                    </a:lnTo>
                    <a:lnTo>
                      <a:pt x="198" y="484"/>
                    </a:lnTo>
                    <a:lnTo>
                      <a:pt x="199" y="482"/>
                    </a:lnTo>
                    <a:close/>
                    <a:moveTo>
                      <a:pt x="216" y="456"/>
                    </a:moveTo>
                    <a:lnTo>
                      <a:pt x="216" y="456"/>
                    </a:lnTo>
                    <a:lnTo>
                      <a:pt x="217" y="456"/>
                    </a:lnTo>
                    <a:lnTo>
                      <a:pt x="218" y="456"/>
                    </a:lnTo>
                    <a:lnTo>
                      <a:pt x="219" y="457"/>
                    </a:lnTo>
                    <a:lnTo>
                      <a:pt x="218" y="459"/>
                    </a:lnTo>
                    <a:lnTo>
                      <a:pt x="217" y="459"/>
                    </a:lnTo>
                    <a:lnTo>
                      <a:pt x="216" y="459"/>
                    </a:lnTo>
                    <a:lnTo>
                      <a:pt x="216" y="457"/>
                    </a:lnTo>
                    <a:lnTo>
                      <a:pt x="216" y="456"/>
                    </a:lnTo>
                    <a:close/>
                    <a:moveTo>
                      <a:pt x="226" y="425"/>
                    </a:moveTo>
                    <a:lnTo>
                      <a:pt x="226" y="425"/>
                    </a:lnTo>
                    <a:lnTo>
                      <a:pt x="226" y="424"/>
                    </a:lnTo>
                    <a:lnTo>
                      <a:pt x="226" y="422"/>
                    </a:lnTo>
                    <a:lnTo>
                      <a:pt x="227" y="424"/>
                    </a:lnTo>
                    <a:lnTo>
                      <a:pt x="229" y="424"/>
                    </a:lnTo>
                    <a:lnTo>
                      <a:pt x="229" y="425"/>
                    </a:lnTo>
                    <a:lnTo>
                      <a:pt x="229" y="427"/>
                    </a:lnTo>
                    <a:lnTo>
                      <a:pt x="227" y="427"/>
                    </a:lnTo>
                    <a:lnTo>
                      <a:pt x="226" y="427"/>
                    </a:lnTo>
                    <a:lnTo>
                      <a:pt x="225" y="425"/>
                    </a:lnTo>
                    <a:lnTo>
                      <a:pt x="226" y="425"/>
                    </a:lnTo>
                    <a:close/>
                    <a:moveTo>
                      <a:pt x="233" y="390"/>
                    </a:moveTo>
                    <a:lnTo>
                      <a:pt x="233" y="390"/>
                    </a:lnTo>
                    <a:lnTo>
                      <a:pt x="233" y="389"/>
                    </a:lnTo>
                    <a:lnTo>
                      <a:pt x="234" y="389"/>
                    </a:lnTo>
                    <a:lnTo>
                      <a:pt x="235" y="389"/>
                    </a:lnTo>
                    <a:lnTo>
                      <a:pt x="236" y="392"/>
                    </a:lnTo>
                    <a:lnTo>
                      <a:pt x="235" y="392"/>
                    </a:lnTo>
                    <a:lnTo>
                      <a:pt x="234" y="393"/>
                    </a:lnTo>
                    <a:lnTo>
                      <a:pt x="233" y="392"/>
                    </a:lnTo>
                    <a:lnTo>
                      <a:pt x="233" y="390"/>
                    </a:lnTo>
                    <a:close/>
                    <a:moveTo>
                      <a:pt x="237" y="355"/>
                    </a:moveTo>
                    <a:lnTo>
                      <a:pt x="237" y="355"/>
                    </a:lnTo>
                    <a:lnTo>
                      <a:pt x="237" y="354"/>
                    </a:lnTo>
                    <a:lnTo>
                      <a:pt x="238" y="354"/>
                    </a:lnTo>
                    <a:lnTo>
                      <a:pt x="239" y="354"/>
                    </a:lnTo>
                    <a:lnTo>
                      <a:pt x="239" y="355"/>
                    </a:lnTo>
                    <a:lnTo>
                      <a:pt x="239" y="357"/>
                    </a:lnTo>
                    <a:lnTo>
                      <a:pt x="238" y="358"/>
                    </a:lnTo>
                    <a:lnTo>
                      <a:pt x="237" y="357"/>
                    </a:lnTo>
                    <a:lnTo>
                      <a:pt x="237" y="355"/>
                    </a:lnTo>
                    <a:close/>
                    <a:moveTo>
                      <a:pt x="239" y="320"/>
                    </a:moveTo>
                    <a:lnTo>
                      <a:pt x="239" y="320"/>
                    </a:lnTo>
                    <a:lnTo>
                      <a:pt x="239" y="319"/>
                    </a:lnTo>
                    <a:lnTo>
                      <a:pt x="241" y="319"/>
                    </a:lnTo>
                    <a:lnTo>
                      <a:pt x="242" y="320"/>
                    </a:lnTo>
                    <a:lnTo>
                      <a:pt x="242" y="322"/>
                    </a:lnTo>
                    <a:lnTo>
                      <a:pt x="241" y="322"/>
                    </a:lnTo>
                    <a:lnTo>
                      <a:pt x="240" y="322"/>
                    </a:lnTo>
                    <a:lnTo>
                      <a:pt x="239" y="322"/>
                    </a:lnTo>
                    <a:lnTo>
                      <a:pt x="239" y="320"/>
                    </a:lnTo>
                    <a:close/>
                    <a:moveTo>
                      <a:pt x="241" y="286"/>
                    </a:moveTo>
                    <a:lnTo>
                      <a:pt x="241" y="286"/>
                    </a:lnTo>
                    <a:lnTo>
                      <a:pt x="241" y="284"/>
                    </a:lnTo>
                    <a:lnTo>
                      <a:pt x="242" y="283"/>
                    </a:lnTo>
                    <a:lnTo>
                      <a:pt x="243" y="284"/>
                    </a:lnTo>
                    <a:lnTo>
                      <a:pt x="243" y="286"/>
                    </a:lnTo>
                    <a:lnTo>
                      <a:pt x="243" y="287"/>
                    </a:lnTo>
                    <a:lnTo>
                      <a:pt x="242" y="287"/>
                    </a:lnTo>
                    <a:lnTo>
                      <a:pt x="241" y="287"/>
                    </a:lnTo>
                    <a:lnTo>
                      <a:pt x="241" y="286"/>
                    </a:lnTo>
                    <a:close/>
                    <a:moveTo>
                      <a:pt x="241" y="249"/>
                    </a:moveTo>
                    <a:lnTo>
                      <a:pt x="241" y="249"/>
                    </a:lnTo>
                    <a:lnTo>
                      <a:pt x="242" y="248"/>
                    </a:lnTo>
                    <a:lnTo>
                      <a:pt x="243" y="248"/>
                    </a:lnTo>
                    <a:lnTo>
                      <a:pt x="244" y="248"/>
                    </a:lnTo>
                    <a:lnTo>
                      <a:pt x="244" y="249"/>
                    </a:lnTo>
                    <a:lnTo>
                      <a:pt x="244" y="251"/>
                    </a:lnTo>
                    <a:lnTo>
                      <a:pt x="243" y="252"/>
                    </a:lnTo>
                    <a:lnTo>
                      <a:pt x="242" y="251"/>
                    </a:lnTo>
                    <a:lnTo>
                      <a:pt x="241" y="249"/>
                    </a:lnTo>
                    <a:close/>
                    <a:moveTo>
                      <a:pt x="241" y="214"/>
                    </a:moveTo>
                    <a:lnTo>
                      <a:pt x="241" y="214"/>
                    </a:lnTo>
                    <a:lnTo>
                      <a:pt x="241" y="213"/>
                    </a:lnTo>
                    <a:lnTo>
                      <a:pt x="242" y="213"/>
                    </a:lnTo>
                    <a:lnTo>
                      <a:pt x="243" y="213"/>
                    </a:lnTo>
                    <a:lnTo>
                      <a:pt x="244" y="213"/>
                    </a:lnTo>
                    <a:lnTo>
                      <a:pt x="244" y="214"/>
                    </a:lnTo>
                    <a:lnTo>
                      <a:pt x="243" y="216"/>
                    </a:lnTo>
                    <a:lnTo>
                      <a:pt x="242" y="216"/>
                    </a:lnTo>
                    <a:lnTo>
                      <a:pt x="241" y="216"/>
                    </a:lnTo>
                    <a:lnTo>
                      <a:pt x="241" y="214"/>
                    </a:lnTo>
                    <a:close/>
                    <a:moveTo>
                      <a:pt x="241" y="179"/>
                    </a:moveTo>
                    <a:lnTo>
                      <a:pt x="241" y="179"/>
                    </a:lnTo>
                    <a:lnTo>
                      <a:pt x="241" y="178"/>
                    </a:lnTo>
                    <a:lnTo>
                      <a:pt x="242" y="176"/>
                    </a:lnTo>
                    <a:lnTo>
                      <a:pt x="243" y="176"/>
                    </a:lnTo>
                    <a:lnTo>
                      <a:pt x="243" y="178"/>
                    </a:lnTo>
                    <a:lnTo>
                      <a:pt x="243" y="179"/>
                    </a:lnTo>
                    <a:lnTo>
                      <a:pt x="242" y="181"/>
                    </a:lnTo>
                    <a:lnTo>
                      <a:pt x="241" y="179"/>
                    </a:lnTo>
                    <a:close/>
                    <a:moveTo>
                      <a:pt x="239" y="143"/>
                    </a:moveTo>
                    <a:lnTo>
                      <a:pt x="239" y="143"/>
                    </a:lnTo>
                    <a:lnTo>
                      <a:pt x="239" y="141"/>
                    </a:lnTo>
                    <a:lnTo>
                      <a:pt x="240" y="141"/>
                    </a:lnTo>
                    <a:lnTo>
                      <a:pt x="241" y="141"/>
                    </a:lnTo>
                    <a:lnTo>
                      <a:pt x="242" y="143"/>
                    </a:lnTo>
                    <a:lnTo>
                      <a:pt x="241" y="144"/>
                    </a:lnTo>
                    <a:lnTo>
                      <a:pt x="241" y="146"/>
                    </a:lnTo>
                    <a:lnTo>
                      <a:pt x="240" y="144"/>
                    </a:lnTo>
                    <a:lnTo>
                      <a:pt x="239" y="143"/>
                    </a:lnTo>
                    <a:close/>
                    <a:moveTo>
                      <a:pt x="238" y="108"/>
                    </a:moveTo>
                    <a:lnTo>
                      <a:pt x="238" y="108"/>
                    </a:lnTo>
                    <a:lnTo>
                      <a:pt x="238" y="106"/>
                    </a:lnTo>
                    <a:lnTo>
                      <a:pt x="239" y="106"/>
                    </a:lnTo>
                    <a:lnTo>
                      <a:pt x="240" y="106"/>
                    </a:lnTo>
                    <a:lnTo>
                      <a:pt x="240" y="108"/>
                    </a:lnTo>
                    <a:lnTo>
                      <a:pt x="240" y="109"/>
                    </a:lnTo>
                    <a:lnTo>
                      <a:pt x="239" y="109"/>
                    </a:lnTo>
                    <a:lnTo>
                      <a:pt x="238" y="109"/>
                    </a:lnTo>
                    <a:lnTo>
                      <a:pt x="238" y="108"/>
                    </a:lnTo>
                    <a:close/>
                    <a:moveTo>
                      <a:pt x="236" y="73"/>
                    </a:moveTo>
                    <a:lnTo>
                      <a:pt x="236" y="73"/>
                    </a:lnTo>
                    <a:lnTo>
                      <a:pt x="236" y="71"/>
                    </a:lnTo>
                    <a:lnTo>
                      <a:pt x="237" y="70"/>
                    </a:lnTo>
                    <a:lnTo>
                      <a:pt x="238" y="70"/>
                    </a:lnTo>
                    <a:lnTo>
                      <a:pt x="238" y="71"/>
                    </a:lnTo>
                    <a:lnTo>
                      <a:pt x="238" y="73"/>
                    </a:lnTo>
                    <a:lnTo>
                      <a:pt x="238" y="74"/>
                    </a:lnTo>
                    <a:lnTo>
                      <a:pt x="237" y="74"/>
                    </a:lnTo>
                    <a:lnTo>
                      <a:pt x="236" y="73"/>
                    </a:lnTo>
                    <a:close/>
                    <a:moveTo>
                      <a:pt x="233" y="36"/>
                    </a:moveTo>
                    <a:lnTo>
                      <a:pt x="233" y="36"/>
                    </a:lnTo>
                    <a:lnTo>
                      <a:pt x="233" y="35"/>
                    </a:lnTo>
                    <a:lnTo>
                      <a:pt x="234" y="35"/>
                    </a:lnTo>
                    <a:lnTo>
                      <a:pt x="235" y="35"/>
                    </a:lnTo>
                    <a:lnTo>
                      <a:pt x="236" y="36"/>
                    </a:lnTo>
                    <a:lnTo>
                      <a:pt x="235" y="38"/>
                    </a:lnTo>
                    <a:lnTo>
                      <a:pt x="235" y="39"/>
                    </a:lnTo>
                    <a:lnTo>
                      <a:pt x="234" y="38"/>
                    </a:lnTo>
                    <a:lnTo>
                      <a:pt x="233" y="36"/>
                    </a:lnTo>
                    <a:close/>
                    <a:moveTo>
                      <a:pt x="230" y="1"/>
                    </a:moveTo>
                    <a:lnTo>
                      <a:pt x="230" y="1"/>
                    </a:lnTo>
                    <a:lnTo>
                      <a:pt x="231" y="0"/>
                    </a:lnTo>
                    <a:lnTo>
                      <a:pt x="232" y="0"/>
                    </a:lnTo>
                    <a:lnTo>
                      <a:pt x="233" y="0"/>
                    </a:lnTo>
                    <a:lnTo>
                      <a:pt x="233" y="1"/>
                    </a:lnTo>
                    <a:lnTo>
                      <a:pt x="233" y="3"/>
                    </a:lnTo>
                    <a:lnTo>
                      <a:pt x="232" y="3"/>
                    </a:lnTo>
                    <a:lnTo>
                      <a:pt x="231" y="3"/>
                    </a:lnTo>
                    <a:lnTo>
                      <a:pt x="230" y="1"/>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170" name="Freeform 409"/>
              <p:cNvSpPr/>
              <p:nvPr/>
            </p:nvSpPr>
            <p:spPr>
              <a:xfrm>
                <a:off x="1441450" y="5273675"/>
                <a:ext cx="157163" cy="71437"/>
              </a:xfrm>
              <a:custGeom>
                <a:avLst/>
                <a:gdLst>
                  <a:gd name="txL" fmla="*/ 0 w 99"/>
                  <a:gd name="txT" fmla="*/ 0 h 90"/>
                  <a:gd name="txR" fmla="*/ 99 w 99"/>
                  <a:gd name="txB" fmla="*/ 90 h 90"/>
                </a:gdLst>
                <a:ahLst/>
                <a:cxnLst>
                  <a:cxn ang="0">
                    <a:pos x="2147483647" y="0"/>
                  </a:cxn>
                  <a:cxn ang="0">
                    <a:pos x="0" y="2147483647"/>
                  </a:cxn>
                  <a:cxn ang="0">
                    <a:pos x="2147483647" y="2147483647"/>
                  </a:cxn>
                  <a:cxn ang="0">
                    <a:pos x="2147483647" y="0"/>
                  </a:cxn>
                </a:cxnLst>
                <a:rect l="txL" t="txT" r="txR" b="txB"/>
                <a:pathLst>
                  <a:path w="99" h="90">
                    <a:moveTo>
                      <a:pt x="99" y="0"/>
                    </a:moveTo>
                    <a:lnTo>
                      <a:pt x="0" y="42"/>
                    </a:lnTo>
                    <a:lnTo>
                      <a:pt x="98" y="90"/>
                    </a:lnTo>
                    <a:lnTo>
                      <a:pt x="99" y="0"/>
                    </a:lnTo>
                    <a:close/>
                  </a:path>
                </a:pathLst>
              </a:custGeom>
              <a:solidFill>
                <a:srgbClr val="000000">
                  <a:alpha val="100000"/>
                </a:srgbClr>
              </a:solidFill>
              <a:ln w="9525">
                <a:noFill/>
              </a:ln>
            </p:spPr>
            <p:txBody>
              <a:bodyPr/>
              <a:lstStyle/>
              <a:p>
                <a:endParaRPr lang="zh-CN" altLang="en-US"/>
              </a:p>
            </p:txBody>
          </p:sp>
          <p:sp>
            <p:nvSpPr>
              <p:cNvPr id="168171" name="Freeform 410"/>
              <p:cNvSpPr>
                <a:spLocks noEditPoints="1"/>
              </p:cNvSpPr>
              <p:nvPr/>
            </p:nvSpPr>
            <p:spPr>
              <a:xfrm>
                <a:off x="530225" y="4710113"/>
                <a:ext cx="658813" cy="877887"/>
              </a:xfrm>
              <a:custGeom>
                <a:avLst/>
                <a:gdLst>
                  <a:gd name="txL" fmla="*/ 0 w 415"/>
                  <a:gd name="txT" fmla="*/ 0 h 1105"/>
                  <a:gd name="txR" fmla="*/ 415 w 415"/>
                  <a:gd name="txB" fmla="*/ 1105 h 1105"/>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005887581"/>
                  </a:cxn>
                </a:cxnLst>
                <a:rect l="txL" t="txT" r="txR" b="txB"/>
                <a:pathLst>
                  <a:path w="415" h="1105">
                    <a:moveTo>
                      <a:pt x="200" y="866"/>
                    </a:moveTo>
                    <a:lnTo>
                      <a:pt x="200" y="866"/>
                    </a:lnTo>
                    <a:lnTo>
                      <a:pt x="199" y="868"/>
                    </a:lnTo>
                    <a:lnTo>
                      <a:pt x="198" y="868"/>
                    </a:lnTo>
                    <a:lnTo>
                      <a:pt x="197" y="866"/>
                    </a:lnTo>
                    <a:lnTo>
                      <a:pt x="197" y="865"/>
                    </a:lnTo>
                    <a:lnTo>
                      <a:pt x="198" y="864"/>
                    </a:lnTo>
                    <a:lnTo>
                      <a:pt x="199" y="864"/>
                    </a:lnTo>
                    <a:lnTo>
                      <a:pt x="199" y="865"/>
                    </a:lnTo>
                    <a:lnTo>
                      <a:pt x="200" y="865"/>
                    </a:lnTo>
                    <a:lnTo>
                      <a:pt x="200" y="866"/>
                    </a:lnTo>
                    <a:close/>
                    <a:moveTo>
                      <a:pt x="187" y="899"/>
                    </a:moveTo>
                    <a:lnTo>
                      <a:pt x="187" y="899"/>
                    </a:lnTo>
                    <a:lnTo>
                      <a:pt x="186" y="899"/>
                    </a:lnTo>
                    <a:lnTo>
                      <a:pt x="185" y="899"/>
                    </a:lnTo>
                    <a:lnTo>
                      <a:pt x="184" y="897"/>
                    </a:lnTo>
                    <a:lnTo>
                      <a:pt x="184" y="896"/>
                    </a:lnTo>
                    <a:lnTo>
                      <a:pt x="185" y="896"/>
                    </a:lnTo>
                    <a:lnTo>
                      <a:pt x="186" y="896"/>
                    </a:lnTo>
                    <a:lnTo>
                      <a:pt x="187" y="896"/>
                    </a:lnTo>
                    <a:lnTo>
                      <a:pt x="187" y="897"/>
                    </a:lnTo>
                    <a:lnTo>
                      <a:pt x="187" y="899"/>
                    </a:lnTo>
                    <a:close/>
                    <a:moveTo>
                      <a:pt x="174" y="929"/>
                    </a:moveTo>
                    <a:lnTo>
                      <a:pt x="174" y="929"/>
                    </a:lnTo>
                    <a:lnTo>
                      <a:pt x="172" y="929"/>
                    </a:lnTo>
                    <a:lnTo>
                      <a:pt x="171" y="929"/>
                    </a:lnTo>
                    <a:lnTo>
                      <a:pt x="171" y="928"/>
                    </a:lnTo>
                    <a:lnTo>
                      <a:pt x="171" y="926"/>
                    </a:lnTo>
                    <a:lnTo>
                      <a:pt x="172" y="926"/>
                    </a:lnTo>
                    <a:lnTo>
                      <a:pt x="174" y="926"/>
                    </a:lnTo>
                    <a:lnTo>
                      <a:pt x="174" y="928"/>
                    </a:lnTo>
                    <a:lnTo>
                      <a:pt x="174" y="929"/>
                    </a:lnTo>
                    <a:close/>
                    <a:moveTo>
                      <a:pt x="160" y="958"/>
                    </a:moveTo>
                    <a:lnTo>
                      <a:pt x="160" y="960"/>
                    </a:lnTo>
                    <a:lnTo>
                      <a:pt x="159" y="960"/>
                    </a:lnTo>
                    <a:lnTo>
                      <a:pt x="158" y="958"/>
                    </a:lnTo>
                    <a:lnTo>
                      <a:pt x="158" y="957"/>
                    </a:lnTo>
                    <a:lnTo>
                      <a:pt x="159" y="955"/>
                    </a:lnTo>
                    <a:lnTo>
                      <a:pt x="160" y="955"/>
                    </a:lnTo>
                    <a:lnTo>
                      <a:pt x="160" y="957"/>
                    </a:lnTo>
                    <a:lnTo>
                      <a:pt x="161" y="957"/>
                    </a:lnTo>
                    <a:lnTo>
                      <a:pt x="160" y="958"/>
                    </a:lnTo>
                    <a:close/>
                    <a:moveTo>
                      <a:pt x="146" y="989"/>
                    </a:moveTo>
                    <a:lnTo>
                      <a:pt x="146" y="989"/>
                    </a:lnTo>
                    <a:lnTo>
                      <a:pt x="145" y="989"/>
                    </a:lnTo>
                    <a:lnTo>
                      <a:pt x="144" y="989"/>
                    </a:lnTo>
                    <a:lnTo>
                      <a:pt x="144" y="987"/>
                    </a:lnTo>
                    <a:lnTo>
                      <a:pt x="144" y="986"/>
                    </a:lnTo>
                    <a:lnTo>
                      <a:pt x="145" y="986"/>
                    </a:lnTo>
                    <a:lnTo>
                      <a:pt x="146" y="986"/>
                    </a:lnTo>
                    <a:lnTo>
                      <a:pt x="146" y="987"/>
                    </a:lnTo>
                    <a:lnTo>
                      <a:pt x="146" y="989"/>
                    </a:lnTo>
                    <a:close/>
                    <a:moveTo>
                      <a:pt x="131" y="1018"/>
                    </a:moveTo>
                    <a:lnTo>
                      <a:pt x="131" y="1018"/>
                    </a:lnTo>
                    <a:lnTo>
                      <a:pt x="130" y="1018"/>
                    </a:lnTo>
                    <a:lnTo>
                      <a:pt x="129" y="1018"/>
                    </a:lnTo>
                    <a:lnTo>
                      <a:pt x="129" y="1017"/>
                    </a:lnTo>
                    <a:lnTo>
                      <a:pt x="129" y="1015"/>
                    </a:lnTo>
                    <a:lnTo>
                      <a:pt x="130" y="1015"/>
                    </a:lnTo>
                    <a:lnTo>
                      <a:pt x="131" y="1015"/>
                    </a:lnTo>
                    <a:lnTo>
                      <a:pt x="131" y="1017"/>
                    </a:lnTo>
                    <a:lnTo>
                      <a:pt x="131" y="1018"/>
                    </a:lnTo>
                    <a:close/>
                    <a:moveTo>
                      <a:pt x="115" y="1046"/>
                    </a:moveTo>
                    <a:lnTo>
                      <a:pt x="115" y="1046"/>
                    </a:lnTo>
                    <a:lnTo>
                      <a:pt x="114" y="1046"/>
                    </a:lnTo>
                    <a:lnTo>
                      <a:pt x="113" y="1046"/>
                    </a:lnTo>
                    <a:lnTo>
                      <a:pt x="112" y="1044"/>
                    </a:lnTo>
                    <a:lnTo>
                      <a:pt x="113" y="1043"/>
                    </a:lnTo>
                    <a:lnTo>
                      <a:pt x="114" y="1043"/>
                    </a:lnTo>
                    <a:lnTo>
                      <a:pt x="115" y="1043"/>
                    </a:lnTo>
                    <a:lnTo>
                      <a:pt x="115" y="1044"/>
                    </a:lnTo>
                    <a:lnTo>
                      <a:pt x="115" y="1046"/>
                    </a:lnTo>
                    <a:close/>
                    <a:moveTo>
                      <a:pt x="97" y="1072"/>
                    </a:moveTo>
                    <a:lnTo>
                      <a:pt x="97" y="1072"/>
                    </a:lnTo>
                    <a:lnTo>
                      <a:pt x="96" y="1072"/>
                    </a:lnTo>
                    <a:lnTo>
                      <a:pt x="95" y="1072"/>
                    </a:lnTo>
                    <a:lnTo>
                      <a:pt x="95" y="1070"/>
                    </a:lnTo>
                    <a:lnTo>
                      <a:pt x="95" y="1069"/>
                    </a:lnTo>
                    <a:lnTo>
                      <a:pt x="96" y="1069"/>
                    </a:lnTo>
                    <a:lnTo>
                      <a:pt x="97" y="1069"/>
                    </a:lnTo>
                    <a:lnTo>
                      <a:pt x="98" y="1070"/>
                    </a:lnTo>
                    <a:lnTo>
                      <a:pt x="97" y="1072"/>
                    </a:lnTo>
                    <a:close/>
                    <a:moveTo>
                      <a:pt x="77" y="1094"/>
                    </a:moveTo>
                    <a:lnTo>
                      <a:pt x="77" y="1094"/>
                    </a:lnTo>
                    <a:lnTo>
                      <a:pt x="76" y="1094"/>
                    </a:lnTo>
                    <a:lnTo>
                      <a:pt x="75" y="1094"/>
                    </a:lnTo>
                    <a:lnTo>
                      <a:pt x="75" y="1092"/>
                    </a:lnTo>
                    <a:lnTo>
                      <a:pt x="75" y="1091"/>
                    </a:lnTo>
                    <a:lnTo>
                      <a:pt x="76" y="1091"/>
                    </a:lnTo>
                    <a:lnTo>
                      <a:pt x="77" y="1091"/>
                    </a:lnTo>
                    <a:lnTo>
                      <a:pt x="78" y="1092"/>
                    </a:lnTo>
                    <a:lnTo>
                      <a:pt x="78" y="1094"/>
                    </a:lnTo>
                    <a:lnTo>
                      <a:pt x="77" y="1094"/>
                    </a:lnTo>
                    <a:close/>
                    <a:moveTo>
                      <a:pt x="52" y="1105"/>
                    </a:moveTo>
                    <a:lnTo>
                      <a:pt x="52" y="1105"/>
                    </a:lnTo>
                    <a:lnTo>
                      <a:pt x="51" y="1104"/>
                    </a:lnTo>
                    <a:lnTo>
                      <a:pt x="51" y="1101"/>
                    </a:lnTo>
                    <a:lnTo>
                      <a:pt x="52" y="1101"/>
                    </a:lnTo>
                    <a:lnTo>
                      <a:pt x="53" y="1101"/>
                    </a:lnTo>
                    <a:lnTo>
                      <a:pt x="54" y="1102"/>
                    </a:lnTo>
                    <a:lnTo>
                      <a:pt x="54" y="1104"/>
                    </a:lnTo>
                    <a:lnTo>
                      <a:pt x="53" y="1104"/>
                    </a:lnTo>
                    <a:lnTo>
                      <a:pt x="52" y="1105"/>
                    </a:lnTo>
                    <a:close/>
                    <a:moveTo>
                      <a:pt x="30" y="1088"/>
                    </a:moveTo>
                    <a:lnTo>
                      <a:pt x="30" y="1088"/>
                    </a:lnTo>
                    <a:lnTo>
                      <a:pt x="28" y="1086"/>
                    </a:lnTo>
                    <a:lnTo>
                      <a:pt x="30" y="1085"/>
                    </a:lnTo>
                    <a:lnTo>
                      <a:pt x="31" y="1085"/>
                    </a:lnTo>
                    <a:lnTo>
                      <a:pt x="32" y="1085"/>
                    </a:lnTo>
                    <a:lnTo>
                      <a:pt x="32" y="1086"/>
                    </a:lnTo>
                    <a:lnTo>
                      <a:pt x="32" y="1088"/>
                    </a:lnTo>
                    <a:lnTo>
                      <a:pt x="31" y="1088"/>
                    </a:lnTo>
                    <a:lnTo>
                      <a:pt x="30" y="1088"/>
                    </a:lnTo>
                    <a:close/>
                    <a:moveTo>
                      <a:pt x="17" y="1056"/>
                    </a:moveTo>
                    <a:lnTo>
                      <a:pt x="17" y="1056"/>
                    </a:lnTo>
                    <a:lnTo>
                      <a:pt x="17" y="1054"/>
                    </a:lnTo>
                    <a:lnTo>
                      <a:pt x="18" y="1053"/>
                    </a:lnTo>
                    <a:lnTo>
                      <a:pt x="19" y="1053"/>
                    </a:lnTo>
                    <a:lnTo>
                      <a:pt x="20" y="1054"/>
                    </a:lnTo>
                    <a:lnTo>
                      <a:pt x="20" y="1056"/>
                    </a:lnTo>
                    <a:lnTo>
                      <a:pt x="19" y="1056"/>
                    </a:lnTo>
                    <a:lnTo>
                      <a:pt x="19" y="1057"/>
                    </a:lnTo>
                    <a:lnTo>
                      <a:pt x="18" y="1057"/>
                    </a:lnTo>
                    <a:lnTo>
                      <a:pt x="17" y="1056"/>
                    </a:lnTo>
                    <a:close/>
                    <a:moveTo>
                      <a:pt x="9" y="1021"/>
                    </a:moveTo>
                    <a:lnTo>
                      <a:pt x="9" y="1021"/>
                    </a:lnTo>
                    <a:lnTo>
                      <a:pt x="9" y="1019"/>
                    </a:lnTo>
                    <a:lnTo>
                      <a:pt x="10" y="1019"/>
                    </a:lnTo>
                    <a:lnTo>
                      <a:pt x="12" y="1019"/>
                    </a:lnTo>
                    <a:lnTo>
                      <a:pt x="13" y="1021"/>
                    </a:lnTo>
                    <a:lnTo>
                      <a:pt x="13" y="1022"/>
                    </a:lnTo>
                    <a:lnTo>
                      <a:pt x="12" y="1022"/>
                    </a:lnTo>
                    <a:lnTo>
                      <a:pt x="10" y="1022"/>
                    </a:lnTo>
                    <a:lnTo>
                      <a:pt x="9" y="1021"/>
                    </a:lnTo>
                    <a:close/>
                    <a:moveTo>
                      <a:pt x="5" y="986"/>
                    </a:moveTo>
                    <a:lnTo>
                      <a:pt x="5" y="986"/>
                    </a:lnTo>
                    <a:lnTo>
                      <a:pt x="5" y="984"/>
                    </a:lnTo>
                    <a:lnTo>
                      <a:pt x="6" y="984"/>
                    </a:lnTo>
                    <a:lnTo>
                      <a:pt x="7" y="984"/>
                    </a:lnTo>
                    <a:lnTo>
                      <a:pt x="8" y="986"/>
                    </a:lnTo>
                    <a:lnTo>
                      <a:pt x="8" y="987"/>
                    </a:lnTo>
                    <a:lnTo>
                      <a:pt x="7" y="987"/>
                    </a:lnTo>
                    <a:lnTo>
                      <a:pt x="7" y="989"/>
                    </a:lnTo>
                    <a:lnTo>
                      <a:pt x="5" y="987"/>
                    </a:lnTo>
                    <a:lnTo>
                      <a:pt x="5" y="986"/>
                    </a:lnTo>
                    <a:close/>
                    <a:moveTo>
                      <a:pt x="2" y="951"/>
                    </a:moveTo>
                    <a:lnTo>
                      <a:pt x="2" y="951"/>
                    </a:lnTo>
                    <a:lnTo>
                      <a:pt x="2" y="949"/>
                    </a:lnTo>
                    <a:lnTo>
                      <a:pt x="3" y="949"/>
                    </a:lnTo>
                    <a:lnTo>
                      <a:pt x="4" y="949"/>
                    </a:lnTo>
                    <a:lnTo>
                      <a:pt x="5" y="951"/>
                    </a:lnTo>
                    <a:lnTo>
                      <a:pt x="5" y="952"/>
                    </a:lnTo>
                    <a:lnTo>
                      <a:pt x="4" y="952"/>
                    </a:lnTo>
                    <a:lnTo>
                      <a:pt x="3" y="952"/>
                    </a:lnTo>
                    <a:lnTo>
                      <a:pt x="2" y="952"/>
                    </a:lnTo>
                    <a:lnTo>
                      <a:pt x="2" y="951"/>
                    </a:lnTo>
                    <a:close/>
                    <a:moveTo>
                      <a:pt x="1" y="916"/>
                    </a:moveTo>
                    <a:lnTo>
                      <a:pt x="1" y="916"/>
                    </a:lnTo>
                    <a:lnTo>
                      <a:pt x="1" y="915"/>
                    </a:lnTo>
                    <a:lnTo>
                      <a:pt x="2" y="915"/>
                    </a:lnTo>
                    <a:lnTo>
                      <a:pt x="2" y="913"/>
                    </a:lnTo>
                    <a:lnTo>
                      <a:pt x="3" y="915"/>
                    </a:lnTo>
                    <a:lnTo>
                      <a:pt x="3" y="916"/>
                    </a:lnTo>
                    <a:lnTo>
                      <a:pt x="2" y="917"/>
                    </a:lnTo>
                    <a:lnTo>
                      <a:pt x="1" y="916"/>
                    </a:lnTo>
                    <a:close/>
                    <a:moveTo>
                      <a:pt x="0" y="880"/>
                    </a:moveTo>
                    <a:lnTo>
                      <a:pt x="0" y="880"/>
                    </a:lnTo>
                    <a:lnTo>
                      <a:pt x="1" y="878"/>
                    </a:lnTo>
                    <a:lnTo>
                      <a:pt x="2" y="878"/>
                    </a:lnTo>
                    <a:lnTo>
                      <a:pt x="2" y="880"/>
                    </a:lnTo>
                    <a:lnTo>
                      <a:pt x="2" y="881"/>
                    </a:lnTo>
                    <a:lnTo>
                      <a:pt x="2" y="882"/>
                    </a:lnTo>
                    <a:lnTo>
                      <a:pt x="1" y="881"/>
                    </a:lnTo>
                    <a:lnTo>
                      <a:pt x="0" y="880"/>
                    </a:lnTo>
                    <a:close/>
                    <a:moveTo>
                      <a:pt x="0" y="845"/>
                    </a:moveTo>
                    <a:lnTo>
                      <a:pt x="0" y="845"/>
                    </a:lnTo>
                    <a:lnTo>
                      <a:pt x="0" y="843"/>
                    </a:lnTo>
                    <a:lnTo>
                      <a:pt x="1" y="843"/>
                    </a:lnTo>
                    <a:lnTo>
                      <a:pt x="2" y="843"/>
                    </a:lnTo>
                    <a:lnTo>
                      <a:pt x="2" y="845"/>
                    </a:lnTo>
                    <a:lnTo>
                      <a:pt x="2" y="846"/>
                    </a:lnTo>
                    <a:lnTo>
                      <a:pt x="1" y="846"/>
                    </a:lnTo>
                    <a:lnTo>
                      <a:pt x="0" y="846"/>
                    </a:lnTo>
                    <a:lnTo>
                      <a:pt x="0" y="845"/>
                    </a:lnTo>
                    <a:close/>
                    <a:moveTo>
                      <a:pt x="0" y="808"/>
                    </a:moveTo>
                    <a:lnTo>
                      <a:pt x="0" y="808"/>
                    </a:lnTo>
                    <a:lnTo>
                      <a:pt x="0" y="807"/>
                    </a:lnTo>
                    <a:lnTo>
                      <a:pt x="1" y="807"/>
                    </a:lnTo>
                    <a:lnTo>
                      <a:pt x="2" y="807"/>
                    </a:lnTo>
                    <a:lnTo>
                      <a:pt x="2" y="808"/>
                    </a:lnTo>
                    <a:lnTo>
                      <a:pt x="2" y="810"/>
                    </a:lnTo>
                    <a:lnTo>
                      <a:pt x="2" y="811"/>
                    </a:lnTo>
                    <a:lnTo>
                      <a:pt x="1" y="811"/>
                    </a:lnTo>
                    <a:lnTo>
                      <a:pt x="0" y="810"/>
                    </a:lnTo>
                    <a:lnTo>
                      <a:pt x="0" y="808"/>
                    </a:lnTo>
                    <a:close/>
                    <a:moveTo>
                      <a:pt x="1" y="773"/>
                    </a:moveTo>
                    <a:lnTo>
                      <a:pt x="1" y="773"/>
                    </a:lnTo>
                    <a:lnTo>
                      <a:pt x="1" y="772"/>
                    </a:lnTo>
                    <a:lnTo>
                      <a:pt x="2" y="772"/>
                    </a:lnTo>
                    <a:lnTo>
                      <a:pt x="2" y="773"/>
                    </a:lnTo>
                    <a:lnTo>
                      <a:pt x="3" y="773"/>
                    </a:lnTo>
                    <a:lnTo>
                      <a:pt x="2" y="775"/>
                    </a:lnTo>
                    <a:lnTo>
                      <a:pt x="1" y="775"/>
                    </a:lnTo>
                    <a:lnTo>
                      <a:pt x="1" y="773"/>
                    </a:lnTo>
                    <a:close/>
                    <a:moveTo>
                      <a:pt x="1" y="738"/>
                    </a:moveTo>
                    <a:lnTo>
                      <a:pt x="1" y="738"/>
                    </a:lnTo>
                    <a:lnTo>
                      <a:pt x="2" y="737"/>
                    </a:lnTo>
                    <a:lnTo>
                      <a:pt x="2" y="735"/>
                    </a:lnTo>
                    <a:lnTo>
                      <a:pt x="3" y="735"/>
                    </a:lnTo>
                    <a:lnTo>
                      <a:pt x="3" y="737"/>
                    </a:lnTo>
                    <a:lnTo>
                      <a:pt x="3" y="738"/>
                    </a:lnTo>
                    <a:lnTo>
                      <a:pt x="3" y="740"/>
                    </a:lnTo>
                    <a:lnTo>
                      <a:pt x="2" y="740"/>
                    </a:lnTo>
                    <a:lnTo>
                      <a:pt x="2" y="738"/>
                    </a:lnTo>
                    <a:lnTo>
                      <a:pt x="1" y="738"/>
                    </a:lnTo>
                    <a:close/>
                    <a:moveTo>
                      <a:pt x="2" y="702"/>
                    </a:moveTo>
                    <a:lnTo>
                      <a:pt x="2" y="702"/>
                    </a:lnTo>
                    <a:lnTo>
                      <a:pt x="2" y="700"/>
                    </a:lnTo>
                    <a:lnTo>
                      <a:pt x="3" y="700"/>
                    </a:lnTo>
                    <a:lnTo>
                      <a:pt x="4" y="700"/>
                    </a:lnTo>
                    <a:lnTo>
                      <a:pt x="5" y="703"/>
                    </a:lnTo>
                    <a:lnTo>
                      <a:pt x="4" y="703"/>
                    </a:lnTo>
                    <a:lnTo>
                      <a:pt x="4" y="705"/>
                    </a:lnTo>
                    <a:lnTo>
                      <a:pt x="3" y="705"/>
                    </a:lnTo>
                    <a:lnTo>
                      <a:pt x="2" y="703"/>
                    </a:lnTo>
                    <a:lnTo>
                      <a:pt x="2" y="702"/>
                    </a:lnTo>
                    <a:close/>
                    <a:moveTo>
                      <a:pt x="4" y="667"/>
                    </a:moveTo>
                    <a:lnTo>
                      <a:pt x="4" y="667"/>
                    </a:lnTo>
                    <a:lnTo>
                      <a:pt x="5" y="665"/>
                    </a:lnTo>
                    <a:lnTo>
                      <a:pt x="6" y="665"/>
                    </a:lnTo>
                    <a:lnTo>
                      <a:pt x="7" y="667"/>
                    </a:lnTo>
                    <a:lnTo>
                      <a:pt x="7" y="668"/>
                    </a:lnTo>
                    <a:lnTo>
                      <a:pt x="6" y="668"/>
                    </a:lnTo>
                    <a:lnTo>
                      <a:pt x="5" y="668"/>
                    </a:lnTo>
                    <a:lnTo>
                      <a:pt x="4" y="668"/>
                    </a:lnTo>
                    <a:lnTo>
                      <a:pt x="4" y="667"/>
                    </a:lnTo>
                    <a:close/>
                    <a:moveTo>
                      <a:pt x="8" y="632"/>
                    </a:moveTo>
                    <a:lnTo>
                      <a:pt x="8" y="632"/>
                    </a:lnTo>
                    <a:lnTo>
                      <a:pt x="8" y="630"/>
                    </a:lnTo>
                    <a:lnTo>
                      <a:pt x="9" y="630"/>
                    </a:lnTo>
                    <a:lnTo>
                      <a:pt x="10" y="630"/>
                    </a:lnTo>
                    <a:lnTo>
                      <a:pt x="10" y="632"/>
                    </a:lnTo>
                    <a:lnTo>
                      <a:pt x="10" y="633"/>
                    </a:lnTo>
                    <a:lnTo>
                      <a:pt x="9" y="633"/>
                    </a:lnTo>
                    <a:lnTo>
                      <a:pt x="8" y="633"/>
                    </a:lnTo>
                    <a:lnTo>
                      <a:pt x="7" y="632"/>
                    </a:lnTo>
                    <a:lnTo>
                      <a:pt x="8" y="632"/>
                    </a:lnTo>
                    <a:close/>
                    <a:moveTo>
                      <a:pt x="13" y="597"/>
                    </a:moveTo>
                    <a:lnTo>
                      <a:pt x="13" y="597"/>
                    </a:lnTo>
                    <a:lnTo>
                      <a:pt x="13" y="595"/>
                    </a:lnTo>
                    <a:lnTo>
                      <a:pt x="13" y="594"/>
                    </a:lnTo>
                    <a:lnTo>
                      <a:pt x="14" y="595"/>
                    </a:lnTo>
                    <a:lnTo>
                      <a:pt x="15" y="595"/>
                    </a:lnTo>
                    <a:lnTo>
                      <a:pt x="15" y="597"/>
                    </a:lnTo>
                    <a:lnTo>
                      <a:pt x="15" y="598"/>
                    </a:lnTo>
                    <a:lnTo>
                      <a:pt x="14" y="598"/>
                    </a:lnTo>
                    <a:lnTo>
                      <a:pt x="13" y="598"/>
                    </a:lnTo>
                    <a:lnTo>
                      <a:pt x="12" y="597"/>
                    </a:lnTo>
                    <a:lnTo>
                      <a:pt x="13" y="597"/>
                    </a:lnTo>
                    <a:close/>
                    <a:moveTo>
                      <a:pt x="18" y="562"/>
                    </a:moveTo>
                    <a:lnTo>
                      <a:pt x="18" y="562"/>
                    </a:lnTo>
                    <a:lnTo>
                      <a:pt x="18" y="561"/>
                    </a:lnTo>
                    <a:lnTo>
                      <a:pt x="19" y="561"/>
                    </a:lnTo>
                    <a:lnTo>
                      <a:pt x="20" y="561"/>
                    </a:lnTo>
                    <a:lnTo>
                      <a:pt x="20" y="562"/>
                    </a:lnTo>
                    <a:lnTo>
                      <a:pt x="20" y="563"/>
                    </a:lnTo>
                    <a:lnTo>
                      <a:pt x="19" y="563"/>
                    </a:lnTo>
                    <a:lnTo>
                      <a:pt x="18" y="563"/>
                    </a:lnTo>
                    <a:lnTo>
                      <a:pt x="17" y="562"/>
                    </a:lnTo>
                    <a:lnTo>
                      <a:pt x="18" y="562"/>
                    </a:lnTo>
                    <a:close/>
                    <a:moveTo>
                      <a:pt x="24" y="527"/>
                    </a:moveTo>
                    <a:lnTo>
                      <a:pt x="24" y="527"/>
                    </a:lnTo>
                    <a:lnTo>
                      <a:pt x="24" y="526"/>
                    </a:lnTo>
                    <a:lnTo>
                      <a:pt x="25" y="526"/>
                    </a:lnTo>
                    <a:lnTo>
                      <a:pt x="26" y="527"/>
                    </a:lnTo>
                    <a:lnTo>
                      <a:pt x="26" y="528"/>
                    </a:lnTo>
                    <a:lnTo>
                      <a:pt x="25" y="530"/>
                    </a:lnTo>
                    <a:lnTo>
                      <a:pt x="24" y="528"/>
                    </a:lnTo>
                    <a:lnTo>
                      <a:pt x="24" y="527"/>
                    </a:lnTo>
                    <a:close/>
                    <a:moveTo>
                      <a:pt x="32" y="494"/>
                    </a:moveTo>
                    <a:lnTo>
                      <a:pt x="32" y="494"/>
                    </a:lnTo>
                    <a:lnTo>
                      <a:pt x="32" y="492"/>
                    </a:lnTo>
                    <a:lnTo>
                      <a:pt x="33" y="492"/>
                    </a:lnTo>
                    <a:lnTo>
                      <a:pt x="34" y="492"/>
                    </a:lnTo>
                    <a:lnTo>
                      <a:pt x="35" y="495"/>
                    </a:lnTo>
                    <a:lnTo>
                      <a:pt x="34" y="495"/>
                    </a:lnTo>
                    <a:lnTo>
                      <a:pt x="33" y="495"/>
                    </a:lnTo>
                    <a:lnTo>
                      <a:pt x="32" y="495"/>
                    </a:lnTo>
                    <a:lnTo>
                      <a:pt x="32" y="494"/>
                    </a:lnTo>
                    <a:close/>
                    <a:moveTo>
                      <a:pt x="40" y="460"/>
                    </a:moveTo>
                    <a:lnTo>
                      <a:pt x="40" y="460"/>
                    </a:lnTo>
                    <a:lnTo>
                      <a:pt x="41" y="459"/>
                    </a:lnTo>
                    <a:lnTo>
                      <a:pt x="42" y="459"/>
                    </a:lnTo>
                    <a:lnTo>
                      <a:pt x="43" y="460"/>
                    </a:lnTo>
                    <a:lnTo>
                      <a:pt x="43" y="461"/>
                    </a:lnTo>
                    <a:lnTo>
                      <a:pt x="42" y="461"/>
                    </a:lnTo>
                    <a:lnTo>
                      <a:pt x="41" y="461"/>
                    </a:lnTo>
                    <a:lnTo>
                      <a:pt x="40" y="461"/>
                    </a:lnTo>
                    <a:lnTo>
                      <a:pt x="40" y="460"/>
                    </a:lnTo>
                    <a:close/>
                    <a:moveTo>
                      <a:pt x="50" y="427"/>
                    </a:moveTo>
                    <a:lnTo>
                      <a:pt x="50" y="427"/>
                    </a:lnTo>
                    <a:lnTo>
                      <a:pt x="51" y="425"/>
                    </a:lnTo>
                    <a:lnTo>
                      <a:pt x="52" y="425"/>
                    </a:lnTo>
                    <a:lnTo>
                      <a:pt x="53" y="427"/>
                    </a:lnTo>
                    <a:lnTo>
                      <a:pt x="53" y="428"/>
                    </a:lnTo>
                    <a:lnTo>
                      <a:pt x="52" y="429"/>
                    </a:lnTo>
                    <a:lnTo>
                      <a:pt x="51" y="429"/>
                    </a:lnTo>
                    <a:lnTo>
                      <a:pt x="50" y="428"/>
                    </a:lnTo>
                    <a:lnTo>
                      <a:pt x="50" y="427"/>
                    </a:lnTo>
                    <a:close/>
                    <a:moveTo>
                      <a:pt x="60" y="394"/>
                    </a:moveTo>
                    <a:lnTo>
                      <a:pt x="60" y="394"/>
                    </a:lnTo>
                    <a:lnTo>
                      <a:pt x="61" y="393"/>
                    </a:lnTo>
                    <a:lnTo>
                      <a:pt x="62" y="393"/>
                    </a:lnTo>
                    <a:lnTo>
                      <a:pt x="63" y="394"/>
                    </a:lnTo>
                    <a:lnTo>
                      <a:pt x="63" y="396"/>
                    </a:lnTo>
                    <a:lnTo>
                      <a:pt x="62" y="397"/>
                    </a:lnTo>
                    <a:lnTo>
                      <a:pt x="61" y="397"/>
                    </a:lnTo>
                    <a:lnTo>
                      <a:pt x="60" y="396"/>
                    </a:lnTo>
                    <a:lnTo>
                      <a:pt x="60" y="394"/>
                    </a:lnTo>
                    <a:close/>
                    <a:moveTo>
                      <a:pt x="73" y="362"/>
                    </a:moveTo>
                    <a:lnTo>
                      <a:pt x="73" y="362"/>
                    </a:lnTo>
                    <a:lnTo>
                      <a:pt x="74" y="362"/>
                    </a:lnTo>
                    <a:lnTo>
                      <a:pt x="75" y="362"/>
                    </a:lnTo>
                    <a:lnTo>
                      <a:pt x="76" y="364"/>
                    </a:lnTo>
                    <a:lnTo>
                      <a:pt x="75" y="365"/>
                    </a:lnTo>
                    <a:lnTo>
                      <a:pt x="74" y="365"/>
                    </a:lnTo>
                    <a:lnTo>
                      <a:pt x="73" y="364"/>
                    </a:lnTo>
                    <a:lnTo>
                      <a:pt x="73" y="362"/>
                    </a:lnTo>
                    <a:close/>
                    <a:moveTo>
                      <a:pt x="87" y="332"/>
                    </a:moveTo>
                    <a:lnTo>
                      <a:pt x="87" y="332"/>
                    </a:lnTo>
                    <a:lnTo>
                      <a:pt x="89" y="332"/>
                    </a:lnTo>
                    <a:lnTo>
                      <a:pt x="89" y="333"/>
                    </a:lnTo>
                    <a:lnTo>
                      <a:pt x="89" y="335"/>
                    </a:lnTo>
                    <a:lnTo>
                      <a:pt x="88" y="335"/>
                    </a:lnTo>
                    <a:lnTo>
                      <a:pt x="87" y="335"/>
                    </a:lnTo>
                    <a:lnTo>
                      <a:pt x="86" y="333"/>
                    </a:lnTo>
                    <a:lnTo>
                      <a:pt x="87" y="332"/>
                    </a:lnTo>
                    <a:close/>
                    <a:moveTo>
                      <a:pt x="100" y="303"/>
                    </a:moveTo>
                    <a:lnTo>
                      <a:pt x="100" y="303"/>
                    </a:lnTo>
                    <a:lnTo>
                      <a:pt x="102" y="303"/>
                    </a:lnTo>
                    <a:lnTo>
                      <a:pt x="102" y="301"/>
                    </a:lnTo>
                    <a:lnTo>
                      <a:pt x="103" y="303"/>
                    </a:lnTo>
                    <a:lnTo>
                      <a:pt x="104" y="303"/>
                    </a:lnTo>
                    <a:lnTo>
                      <a:pt x="104" y="306"/>
                    </a:lnTo>
                    <a:lnTo>
                      <a:pt x="103" y="306"/>
                    </a:lnTo>
                    <a:lnTo>
                      <a:pt x="102" y="306"/>
                    </a:lnTo>
                    <a:lnTo>
                      <a:pt x="100" y="304"/>
                    </a:lnTo>
                    <a:lnTo>
                      <a:pt x="100" y="303"/>
                    </a:lnTo>
                    <a:close/>
                    <a:moveTo>
                      <a:pt x="116" y="274"/>
                    </a:moveTo>
                    <a:lnTo>
                      <a:pt x="116" y="274"/>
                    </a:lnTo>
                    <a:lnTo>
                      <a:pt x="117" y="274"/>
                    </a:lnTo>
                    <a:lnTo>
                      <a:pt x="118" y="274"/>
                    </a:lnTo>
                    <a:lnTo>
                      <a:pt x="118" y="275"/>
                    </a:lnTo>
                    <a:lnTo>
                      <a:pt x="118" y="276"/>
                    </a:lnTo>
                    <a:lnTo>
                      <a:pt x="117" y="278"/>
                    </a:lnTo>
                    <a:lnTo>
                      <a:pt x="116" y="278"/>
                    </a:lnTo>
                    <a:lnTo>
                      <a:pt x="116" y="276"/>
                    </a:lnTo>
                    <a:lnTo>
                      <a:pt x="116" y="275"/>
                    </a:lnTo>
                    <a:lnTo>
                      <a:pt x="116" y="274"/>
                    </a:lnTo>
                    <a:close/>
                    <a:moveTo>
                      <a:pt x="132" y="247"/>
                    </a:moveTo>
                    <a:lnTo>
                      <a:pt x="132" y="247"/>
                    </a:lnTo>
                    <a:lnTo>
                      <a:pt x="133" y="246"/>
                    </a:lnTo>
                    <a:lnTo>
                      <a:pt x="134" y="246"/>
                    </a:lnTo>
                    <a:lnTo>
                      <a:pt x="134" y="247"/>
                    </a:lnTo>
                    <a:lnTo>
                      <a:pt x="135" y="247"/>
                    </a:lnTo>
                    <a:lnTo>
                      <a:pt x="134" y="249"/>
                    </a:lnTo>
                    <a:lnTo>
                      <a:pt x="133" y="250"/>
                    </a:lnTo>
                    <a:lnTo>
                      <a:pt x="133" y="249"/>
                    </a:lnTo>
                    <a:lnTo>
                      <a:pt x="132" y="249"/>
                    </a:lnTo>
                    <a:lnTo>
                      <a:pt x="132" y="247"/>
                    </a:lnTo>
                    <a:close/>
                    <a:moveTo>
                      <a:pt x="150" y="221"/>
                    </a:moveTo>
                    <a:lnTo>
                      <a:pt x="150" y="221"/>
                    </a:lnTo>
                    <a:lnTo>
                      <a:pt x="151" y="220"/>
                    </a:lnTo>
                    <a:lnTo>
                      <a:pt x="152" y="220"/>
                    </a:lnTo>
                    <a:lnTo>
                      <a:pt x="152" y="221"/>
                    </a:lnTo>
                    <a:lnTo>
                      <a:pt x="152" y="223"/>
                    </a:lnTo>
                    <a:lnTo>
                      <a:pt x="151" y="224"/>
                    </a:lnTo>
                    <a:lnTo>
                      <a:pt x="150" y="224"/>
                    </a:lnTo>
                    <a:lnTo>
                      <a:pt x="150" y="223"/>
                    </a:lnTo>
                    <a:lnTo>
                      <a:pt x="150" y="221"/>
                    </a:lnTo>
                    <a:close/>
                    <a:moveTo>
                      <a:pt x="168" y="196"/>
                    </a:moveTo>
                    <a:lnTo>
                      <a:pt x="168" y="196"/>
                    </a:lnTo>
                    <a:lnTo>
                      <a:pt x="169" y="195"/>
                    </a:lnTo>
                    <a:lnTo>
                      <a:pt x="170" y="195"/>
                    </a:lnTo>
                    <a:lnTo>
                      <a:pt x="170" y="196"/>
                    </a:lnTo>
                    <a:lnTo>
                      <a:pt x="171" y="196"/>
                    </a:lnTo>
                    <a:lnTo>
                      <a:pt x="170" y="198"/>
                    </a:lnTo>
                    <a:lnTo>
                      <a:pt x="169" y="199"/>
                    </a:lnTo>
                    <a:lnTo>
                      <a:pt x="168" y="198"/>
                    </a:lnTo>
                    <a:lnTo>
                      <a:pt x="168" y="196"/>
                    </a:lnTo>
                    <a:close/>
                    <a:moveTo>
                      <a:pt x="188" y="172"/>
                    </a:moveTo>
                    <a:lnTo>
                      <a:pt x="188" y="172"/>
                    </a:lnTo>
                    <a:lnTo>
                      <a:pt x="189" y="172"/>
                    </a:lnTo>
                    <a:lnTo>
                      <a:pt x="190" y="172"/>
                    </a:lnTo>
                    <a:lnTo>
                      <a:pt x="190" y="173"/>
                    </a:lnTo>
                    <a:lnTo>
                      <a:pt x="190" y="174"/>
                    </a:lnTo>
                    <a:lnTo>
                      <a:pt x="188" y="174"/>
                    </a:lnTo>
                    <a:lnTo>
                      <a:pt x="187" y="173"/>
                    </a:lnTo>
                    <a:lnTo>
                      <a:pt x="188" y="172"/>
                    </a:lnTo>
                    <a:close/>
                    <a:moveTo>
                      <a:pt x="208" y="150"/>
                    </a:moveTo>
                    <a:lnTo>
                      <a:pt x="208" y="150"/>
                    </a:lnTo>
                    <a:lnTo>
                      <a:pt x="208" y="148"/>
                    </a:lnTo>
                    <a:lnTo>
                      <a:pt x="210" y="148"/>
                    </a:lnTo>
                    <a:lnTo>
                      <a:pt x="211" y="150"/>
                    </a:lnTo>
                    <a:lnTo>
                      <a:pt x="211" y="151"/>
                    </a:lnTo>
                    <a:lnTo>
                      <a:pt x="210" y="153"/>
                    </a:lnTo>
                    <a:lnTo>
                      <a:pt x="208" y="153"/>
                    </a:lnTo>
                    <a:lnTo>
                      <a:pt x="207" y="153"/>
                    </a:lnTo>
                    <a:lnTo>
                      <a:pt x="207" y="151"/>
                    </a:lnTo>
                    <a:lnTo>
                      <a:pt x="208" y="150"/>
                    </a:lnTo>
                    <a:close/>
                    <a:moveTo>
                      <a:pt x="229" y="128"/>
                    </a:moveTo>
                    <a:lnTo>
                      <a:pt x="229" y="128"/>
                    </a:lnTo>
                    <a:lnTo>
                      <a:pt x="230" y="128"/>
                    </a:lnTo>
                    <a:lnTo>
                      <a:pt x="231" y="128"/>
                    </a:lnTo>
                    <a:lnTo>
                      <a:pt x="231" y="129"/>
                    </a:lnTo>
                    <a:lnTo>
                      <a:pt x="231" y="131"/>
                    </a:lnTo>
                    <a:lnTo>
                      <a:pt x="230" y="131"/>
                    </a:lnTo>
                    <a:lnTo>
                      <a:pt x="229" y="131"/>
                    </a:lnTo>
                    <a:lnTo>
                      <a:pt x="229" y="129"/>
                    </a:lnTo>
                    <a:lnTo>
                      <a:pt x="229" y="128"/>
                    </a:lnTo>
                    <a:close/>
                    <a:moveTo>
                      <a:pt x="250" y="109"/>
                    </a:moveTo>
                    <a:lnTo>
                      <a:pt x="250" y="109"/>
                    </a:lnTo>
                    <a:lnTo>
                      <a:pt x="251" y="107"/>
                    </a:lnTo>
                    <a:lnTo>
                      <a:pt x="252" y="107"/>
                    </a:lnTo>
                    <a:lnTo>
                      <a:pt x="252" y="109"/>
                    </a:lnTo>
                    <a:lnTo>
                      <a:pt x="253" y="109"/>
                    </a:lnTo>
                    <a:lnTo>
                      <a:pt x="253" y="110"/>
                    </a:lnTo>
                    <a:lnTo>
                      <a:pt x="252" y="112"/>
                    </a:lnTo>
                    <a:lnTo>
                      <a:pt x="251" y="112"/>
                    </a:lnTo>
                    <a:lnTo>
                      <a:pt x="250" y="112"/>
                    </a:lnTo>
                    <a:lnTo>
                      <a:pt x="250" y="110"/>
                    </a:lnTo>
                    <a:lnTo>
                      <a:pt x="250" y="109"/>
                    </a:lnTo>
                    <a:close/>
                    <a:moveTo>
                      <a:pt x="272" y="90"/>
                    </a:moveTo>
                    <a:lnTo>
                      <a:pt x="272" y="90"/>
                    </a:lnTo>
                    <a:lnTo>
                      <a:pt x="273" y="89"/>
                    </a:lnTo>
                    <a:lnTo>
                      <a:pt x="274" y="90"/>
                    </a:lnTo>
                    <a:lnTo>
                      <a:pt x="274" y="91"/>
                    </a:lnTo>
                    <a:lnTo>
                      <a:pt x="274" y="93"/>
                    </a:lnTo>
                    <a:lnTo>
                      <a:pt x="273" y="93"/>
                    </a:lnTo>
                    <a:lnTo>
                      <a:pt x="272" y="93"/>
                    </a:lnTo>
                    <a:lnTo>
                      <a:pt x="272" y="91"/>
                    </a:lnTo>
                    <a:lnTo>
                      <a:pt x="272" y="90"/>
                    </a:lnTo>
                    <a:close/>
                    <a:moveTo>
                      <a:pt x="294" y="73"/>
                    </a:moveTo>
                    <a:lnTo>
                      <a:pt x="294" y="73"/>
                    </a:lnTo>
                    <a:lnTo>
                      <a:pt x="295" y="71"/>
                    </a:lnTo>
                    <a:lnTo>
                      <a:pt x="296" y="73"/>
                    </a:lnTo>
                    <a:lnTo>
                      <a:pt x="296" y="74"/>
                    </a:lnTo>
                    <a:lnTo>
                      <a:pt x="296" y="75"/>
                    </a:lnTo>
                    <a:lnTo>
                      <a:pt x="295" y="75"/>
                    </a:lnTo>
                    <a:lnTo>
                      <a:pt x="294" y="75"/>
                    </a:lnTo>
                    <a:lnTo>
                      <a:pt x="294" y="74"/>
                    </a:lnTo>
                    <a:lnTo>
                      <a:pt x="294" y="73"/>
                    </a:lnTo>
                    <a:close/>
                    <a:moveTo>
                      <a:pt x="318" y="55"/>
                    </a:moveTo>
                    <a:lnTo>
                      <a:pt x="318" y="55"/>
                    </a:lnTo>
                    <a:lnTo>
                      <a:pt x="319" y="55"/>
                    </a:lnTo>
                    <a:lnTo>
                      <a:pt x="320" y="56"/>
                    </a:lnTo>
                    <a:lnTo>
                      <a:pt x="320" y="58"/>
                    </a:lnTo>
                    <a:lnTo>
                      <a:pt x="319" y="59"/>
                    </a:lnTo>
                    <a:lnTo>
                      <a:pt x="318" y="59"/>
                    </a:lnTo>
                    <a:lnTo>
                      <a:pt x="318" y="58"/>
                    </a:lnTo>
                    <a:lnTo>
                      <a:pt x="317" y="56"/>
                    </a:lnTo>
                    <a:lnTo>
                      <a:pt x="318" y="55"/>
                    </a:lnTo>
                    <a:close/>
                    <a:moveTo>
                      <a:pt x="341" y="40"/>
                    </a:moveTo>
                    <a:lnTo>
                      <a:pt x="341" y="40"/>
                    </a:lnTo>
                    <a:lnTo>
                      <a:pt x="342" y="40"/>
                    </a:lnTo>
                    <a:lnTo>
                      <a:pt x="343" y="40"/>
                    </a:lnTo>
                    <a:lnTo>
                      <a:pt x="343" y="42"/>
                    </a:lnTo>
                    <a:lnTo>
                      <a:pt x="342" y="43"/>
                    </a:lnTo>
                    <a:lnTo>
                      <a:pt x="341" y="43"/>
                    </a:lnTo>
                    <a:lnTo>
                      <a:pt x="340" y="40"/>
                    </a:lnTo>
                    <a:lnTo>
                      <a:pt x="341" y="40"/>
                    </a:lnTo>
                    <a:close/>
                    <a:moveTo>
                      <a:pt x="365" y="26"/>
                    </a:moveTo>
                    <a:lnTo>
                      <a:pt x="365" y="26"/>
                    </a:lnTo>
                    <a:lnTo>
                      <a:pt x="366" y="26"/>
                    </a:lnTo>
                    <a:lnTo>
                      <a:pt x="366" y="27"/>
                    </a:lnTo>
                    <a:lnTo>
                      <a:pt x="366" y="29"/>
                    </a:lnTo>
                    <a:lnTo>
                      <a:pt x="365" y="29"/>
                    </a:lnTo>
                    <a:lnTo>
                      <a:pt x="364" y="29"/>
                    </a:lnTo>
                    <a:lnTo>
                      <a:pt x="364" y="27"/>
                    </a:lnTo>
                    <a:lnTo>
                      <a:pt x="365" y="26"/>
                    </a:lnTo>
                    <a:close/>
                    <a:moveTo>
                      <a:pt x="389" y="13"/>
                    </a:moveTo>
                    <a:lnTo>
                      <a:pt x="389" y="13"/>
                    </a:lnTo>
                    <a:lnTo>
                      <a:pt x="390" y="13"/>
                    </a:lnTo>
                    <a:lnTo>
                      <a:pt x="391" y="13"/>
                    </a:lnTo>
                    <a:lnTo>
                      <a:pt x="391" y="14"/>
                    </a:lnTo>
                    <a:lnTo>
                      <a:pt x="390" y="16"/>
                    </a:lnTo>
                    <a:lnTo>
                      <a:pt x="389" y="16"/>
                    </a:lnTo>
                    <a:lnTo>
                      <a:pt x="387" y="14"/>
                    </a:lnTo>
                    <a:lnTo>
                      <a:pt x="387" y="13"/>
                    </a:lnTo>
                    <a:lnTo>
                      <a:pt x="389" y="13"/>
                    </a:lnTo>
                    <a:close/>
                    <a:moveTo>
                      <a:pt x="413" y="0"/>
                    </a:moveTo>
                    <a:lnTo>
                      <a:pt x="413" y="0"/>
                    </a:lnTo>
                    <a:lnTo>
                      <a:pt x="414" y="0"/>
                    </a:lnTo>
                    <a:lnTo>
                      <a:pt x="415" y="1"/>
                    </a:lnTo>
                    <a:lnTo>
                      <a:pt x="415" y="3"/>
                    </a:lnTo>
                    <a:lnTo>
                      <a:pt x="414" y="4"/>
                    </a:lnTo>
                    <a:lnTo>
                      <a:pt x="413" y="4"/>
                    </a:lnTo>
                    <a:lnTo>
                      <a:pt x="412" y="3"/>
                    </a:lnTo>
                    <a:lnTo>
                      <a:pt x="412" y="1"/>
                    </a:lnTo>
                    <a:lnTo>
                      <a:pt x="413" y="1"/>
                    </a:lnTo>
                    <a:lnTo>
                      <a:pt x="413" y="0"/>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172" name="Freeform 411"/>
              <p:cNvSpPr/>
              <p:nvPr/>
            </p:nvSpPr>
            <p:spPr>
              <a:xfrm>
                <a:off x="1182688" y="4675188"/>
                <a:ext cx="165100" cy="68262"/>
              </a:xfrm>
              <a:custGeom>
                <a:avLst/>
                <a:gdLst>
                  <a:gd name="txL" fmla="*/ 0 w 104"/>
                  <a:gd name="txT" fmla="*/ 0 h 87"/>
                  <a:gd name="txR" fmla="*/ 104 w 104"/>
                  <a:gd name="txB" fmla="*/ 87 h 87"/>
                </a:gdLst>
                <a:ahLst/>
                <a:cxnLst>
                  <a:cxn ang="0">
                    <a:pos x="2147483647" y="2147483647"/>
                  </a:cxn>
                  <a:cxn ang="0">
                    <a:pos x="2147483647" y="2147483647"/>
                  </a:cxn>
                  <a:cxn ang="0">
                    <a:pos x="0" y="0"/>
                  </a:cxn>
                  <a:cxn ang="0">
                    <a:pos x="2147483647" y="2147483647"/>
                  </a:cxn>
                </a:cxnLst>
                <a:rect l="txL" t="txT" r="txR" b="txB"/>
                <a:pathLst>
                  <a:path w="104" h="87">
                    <a:moveTo>
                      <a:pt x="18" y="87"/>
                    </a:moveTo>
                    <a:lnTo>
                      <a:pt x="104" y="5"/>
                    </a:lnTo>
                    <a:lnTo>
                      <a:pt x="0" y="0"/>
                    </a:lnTo>
                    <a:lnTo>
                      <a:pt x="18" y="87"/>
                    </a:lnTo>
                    <a:close/>
                  </a:path>
                </a:pathLst>
              </a:custGeom>
              <a:solidFill>
                <a:srgbClr val="000000">
                  <a:alpha val="100000"/>
                </a:srgbClr>
              </a:solidFill>
              <a:ln w="9525">
                <a:noFill/>
              </a:ln>
            </p:spPr>
            <p:txBody>
              <a:bodyPr/>
              <a:lstStyle/>
              <a:p>
                <a:endParaRPr lang="zh-CN" altLang="en-US"/>
              </a:p>
            </p:txBody>
          </p:sp>
          <p:sp>
            <p:nvSpPr>
              <p:cNvPr id="168173" name="Freeform 412"/>
              <p:cNvSpPr>
                <a:spLocks noEditPoints="1"/>
              </p:cNvSpPr>
              <p:nvPr/>
            </p:nvSpPr>
            <p:spPr>
              <a:xfrm>
                <a:off x="2882900" y="5394325"/>
                <a:ext cx="504825" cy="217487"/>
              </a:xfrm>
              <a:custGeom>
                <a:avLst/>
                <a:gdLst>
                  <a:gd name="txL" fmla="*/ 0 w 318"/>
                  <a:gd name="txT" fmla="*/ 0 h 274"/>
                  <a:gd name="txR" fmla="*/ 318 w 318"/>
                  <a:gd name="txB" fmla="*/ 274 h 27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1500115789"/>
                  </a:cxn>
                  <a:cxn ang="0">
                    <a:pos x="2147483647" y="500248675"/>
                  </a:cxn>
                  <a:cxn ang="0">
                    <a:pos x="2147483647" y="2000364464"/>
                  </a:cxn>
                </a:cxnLst>
                <a:rect l="txL" t="txT" r="txR" b="txB"/>
                <a:pathLst>
                  <a:path w="318" h="274">
                    <a:moveTo>
                      <a:pt x="318" y="110"/>
                    </a:moveTo>
                    <a:lnTo>
                      <a:pt x="318" y="110"/>
                    </a:lnTo>
                    <a:lnTo>
                      <a:pt x="317" y="110"/>
                    </a:lnTo>
                    <a:lnTo>
                      <a:pt x="316" y="110"/>
                    </a:lnTo>
                    <a:lnTo>
                      <a:pt x="316" y="109"/>
                    </a:lnTo>
                    <a:lnTo>
                      <a:pt x="316" y="107"/>
                    </a:lnTo>
                    <a:lnTo>
                      <a:pt x="317" y="106"/>
                    </a:lnTo>
                    <a:lnTo>
                      <a:pt x="318" y="107"/>
                    </a:lnTo>
                    <a:lnTo>
                      <a:pt x="318" y="109"/>
                    </a:lnTo>
                    <a:lnTo>
                      <a:pt x="318" y="110"/>
                    </a:lnTo>
                    <a:close/>
                    <a:moveTo>
                      <a:pt x="303" y="139"/>
                    </a:moveTo>
                    <a:lnTo>
                      <a:pt x="303" y="139"/>
                    </a:lnTo>
                    <a:lnTo>
                      <a:pt x="302" y="139"/>
                    </a:lnTo>
                    <a:lnTo>
                      <a:pt x="301" y="139"/>
                    </a:lnTo>
                    <a:lnTo>
                      <a:pt x="301" y="138"/>
                    </a:lnTo>
                    <a:lnTo>
                      <a:pt x="300" y="138"/>
                    </a:lnTo>
                    <a:lnTo>
                      <a:pt x="301" y="137"/>
                    </a:lnTo>
                    <a:lnTo>
                      <a:pt x="302" y="135"/>
                    </a:lnTo>
                    <a:lnTo>
                      <a:pt x="303" y="137"/>
                    </a:lnTo>
                    <a:lnTo>
                      <a:pt x="303" y="139"/>
                    </a:lnTo>
                    <a:close/>
                    <a:moveTo>
                      <a:pt x="287" y="167"/>
                    </a:moveTo>
                    <a:lnTo>
                      <a:pt x="287" y="167"/>
                    </a:lnTo>
                    <a:lnTo>
                      <a:pt x="286" y="167"/>
                    </a:lnTo>
                    <a:lnTo>
                      <a:pt x="285" y="167"/>
                    </a:lnTo>
                    <a:lnTo>
                      <a:pt x="284" y="166"/>
                    </a:lnTo>
                    <a:lnTo>
                      <a:pt x="285" y="164"/>
                    </a:lnTo>
                    <a:lnTo>
                      <a:pt x="286" y="163"/>
                    </a:lnTo>
                    <a:lnTo>
                      <a:pt x="287" y="164"/>
                    </a:lnTo>
                    <a:lnTo>
                      <a:pt x="287" y="166"/>
                    </a:lnTo>
                    <a:lnTo>
                      <a:pt x="287" y="167"/>
                    </a:lnTo>
                    <a:close/>
                    <a:moveTo>
                      <a:pt x="270" y="193"/>
                    </a:moveTo>
                    <a:lnTo>
                      <a:pt x="270" y="193"/>
                    </a:lnTo>
                    <a:lnTo>
                      <a:pt x="269" y="193"/>
                    </a:lnTo>
                    <a:lnTo>
                      <a:pt x="268" y="193"/>
                    </a:lnTo>
                    <a:lnTo>
                      <a:pt x="267" y="192"/>
                    </a:lnTo>
                    <a:lnTo>
                      <a:pt x="268" y="190"/>
                    </a:lnTo>
                    <a:lnTo>
                      <a:pt x="269" y="190"/>
                    </a:lnTo>
                    <a:lnTo>
                      <a:pt x="270" y="190"/>
                    </a:lnTo>
                    <a:lnTo>
                      <a:pt x="270" y="192"/>
                    </a:lnTo>
                    <a:lnTo>
                      <a:pt x="270" y="193"/>
                    </a:lnTo>
                    <a:close/>
                    <a:moveTo>
                      <a:pt x="251" y="218"/>
                    </a:moveTo>
                    <a:lnTo>
                      <a:pt x="251" y="218"/>
                    </a:lnTo>
                    <a:lnTo>
                      <a:pt x="251" y="220"/>
                    </a:lnTo>
                    <a:lnTo>
                      <a:pt x="250" y="220"/>
                    </a:lnTo>
                    <a:lnTo>
                      <a:pt x="249" y="218"/>
                    </a:lnTo>
                    <a:lnTo>
                      <a:pt x="249" y="217"/>
                    </a:lnTo>
                    <a:lnTo>
                      <a:pt x="250" y="215"/>
                    </a:lnTo>
                    <a:lnTo>
                      <a:pt x="251" y="215"/>
                    </a:lnTo>
                    <a:lnTo>
                      <a:pt x="252" y="217"/>
                    </a:lnTo>
                    <a:lnTo>
                      <a:pt x="252" y="218"/>
                    </a:lnTo>
                    <a:lnTo>
                      <a:pt x="251" y="218"/>
                    </a:lnTo>
                    <a:close/>
                    <a:moveTo>
                      <a:pt x="231" y="241"/>
                    </a:moveTo>
                    <a:lnTo>
                      <a:pt x="231" y="241"/>
                    </a:lnTo>
                    <a:lnTo>
                      <a:pt x="230" y="241"/>
                    </a:lnTo>
                    <a:lnTo>
                      <a:pt x="229" y="240"/>
                    </a:lnTo>
                    <a:lnTo>
                      <a:pt x="229" y="239"/>
                    </a:lnTo>
                    <a:lnTo>
                      <a:pt x="230" y="237"/>
                    </a:lnTo>
                    <a:lnTo>
                      <a:pt x="231" y="237"/>
                    </a:lnTo>
                    <a:lnTo>
                      <a:pt x="232" y="239"/>
                    </a:lnTo>
                    <a:lnTo>
                      <a:pt x="232" y="240"/>
                    </a:lnTo>
                    <a:lnTo>
                      <a:pt x="231" y="240"/>
                    </a:lnTo>
                    <a:lnTo>
                      <a:pt x="231" y="241"/>
                    </a:lnTo>
                    <a:close/>
                    <a:moveTo>
                      <a:pt x="209" y="259"/>
                    </a:moveTo>
                    <a:lnTo>
                      <a:pt x="209" y="259"/>
                    </a:lnTo>
                    <a:lnTo>
                      <a:pt x="208" y="259"/>
                    </a:lnTo>
                    <a:lnTo>
                      <a:pt x="207" y="259"/>
                    </a:lnTo>
                    <a:lnTo>
                      <a:pt x="207" y="256"/>
                    </a:lnTo>
                    <a:lnTo>
                      <a:pt x="208" y="256"/>
                    </a:lnTo>
                    <a:lnTo>
                      <a:pt x="209" y="256"/>
                    </a:lnTo>
                    <a:lnTo>
                      <a:pt x="210" y="257"/>
                    </a:lnTo>
                    <a:lnTo>
                      <a:pt x="210" y="259"/>
                    </a:lnTo>
                    <a:lnTo>
                      <a:pt x="209" y="259"/>
                    </a:lnTo>
                    <a:close/>
                    <a:moveTo>
                      <a:pt x="185" y="271"/>
                    </a:moveTo>
                    <a:lnTo>
                      <a:pt x="185" y="271"/>
                    </a:lnTo>
                    <a:lnTo>
                      <a:pt x="184" y="271"/>
                    </a:lnTo>
                    <a:lnTo>
                      <a:pt x="183" y="271"/>
                    </a:lnTo>
                    <a:lnTo>
                      <a:pt x="183" y="269"/>
                    </a:lnTo>
                    <a:lnTo>
                      <a:pt x="183" y="268"/>
                    </a:lnTo>
                    <a:lnTo>
                      <a:pt x="184" y="268"/>
                    </a:lnTo>
                    <a:lnTo>
                      <a:pt x="185" y="268"/>
                    </a:lnTo>
                    <a:lnTo>
                      <a:pt x="186" y="269"/>
                    </a:lnTo>
                    <a:lnTo>
                      <a:pt x="186" y="271"/>
                    </a:lnTo>
                    <a:lnTo>
                      <a:pt x="185" y="271"/>
                    </a:lnTo>
                    <a:close/>
                    <a:moveTo>
                      <a:pt x="158" y="274"/>
                    </a:moveTo>
                    <a:lnTo>
                      <a:pt x="158" y="274"/>
                    </a:lnTo>
                    <a:lnTo>
                      <a:pt x="157" y="272"/>
                    </a:lnTo>
                    <a:lnTo>
                      <a:pt x="157" y="271"/>
                    </a:lnTo>
                    <a:lnTo>
                      <a:pt x="158" y="269"/>
                    </a:lnTo>
                    <a:lnTo>
                      <a:pt x="159" y="269"/>
                    </a:lnTo>
                    <a:lnTo>
                      <a:pt x="160" y="271"/>
                    </a:lnTo>
                    <a:lnTo>
                      <a:pt x="160" y="272"/>
                    </a:lnTo>
                    <a:lnTo>
                      <a:pt x="159" y="272"/>
                    </a:lnTo>
                    <a:lnTo>
                      <a:pt x="159" y="274"/>
                    </a:lnTo>
                    <a:lnTo>
                      <a:pt x="158" y="274"/>
                    </a:lnTo>
                    <a:close/>
                    <a:moveTo>
                      <a:pt x="134" y="260"/>
                    </a:moveTo>
                    <a:lnTo>
                      <a:pt x="134" y="260"/>
                    </a:lnTo>
                    <a:lnTo>
                      <a:pt x="133" y="259"/>
                    </a:lnTo>
                    <a:lnTo>
                      <a:pt x="134" y="257"/>
                    </a:lnTo>
                    <a:lnTo>
                      <a:pt x="135" y="257"/>
                    </a:lnTo>
                    <a:lnTo>
                      <a:pt x="136" y="257"/>
                    </a:lnTo>
                    <a:lnTo>
                      <a:pt x="136" y="259"/>
                    </a:lnTo>
                    <a:lnTo>
                      <a:pt x="136" y="260"/>
                    </a:lnTo>
                    <a:lnTo>
                      <a:pt x="135" y="260"/>
                    </a:lnTo>
                    <a:lnTo>
                      <a:pt x="134" y="260"/>
                    </a:lnTo>
                    <a:close/>
                    <a:moveTo>
                      <a:pt x="113" y="240"/>
                    </a:moveTo>
                    <a:lnTo>
                      <a:pt x="113" y="240"/>
                    </a:lnTo>
                    <a:lnTo>
                      <a:pt x="113" y="239"/>
                    </a:lnTo>
                    <a:lnTo>
                      <a:pt x="113" y="237"/>
                    </a:lnTo>
                    <a:lnTo>
                      <a:pt x="114" y="236"/>
                    </a:lnTo>
                    <a:lnTo>
                      <a:pt x="115" y="237"/>
                    </a:lnTo>
                    <a:lnTo>
                      <a:pt x="115" y="239"/>
                    </a:lnTo>
                    <a:lnTo>
                      <a:pt x="115" y="240"/>
                    </a:lnTo>
                    <a:lnTo>
                      <a:pt x="114" y="240"/>
                    </a:lnTo>
                    <a:lnTo>
                      <a:pt x="113" y="240"/>
                    </a:lnTo>
                    <a:close/>
                    <a:moveTo>
                      <a:pt x="94" y="215"/>
                    </a:moveTo>
                    <a:lnTo>
                      <a:pt x="94" y="215"/>
                    </a:lnTo>
                    <a:lnTo>
                      <a:pt x="94" y="214"/>
                    </a:lnTo>
                    <a:lnTo>
                      <a:pt x="95" y="212"/>
                    </a:lnTo>
                    <a:lnTo>
                      <a:pt x="96" y="212"/>
                    </a:lnTo>
                    <a:lnTo>
                      <a:pt x="97" y="212"/>
                    </a:lnTo>
                    <a:lnTo>
                      <a:pt x="97" y="214"/>
                    </a:lnTo>
                    <a:lnTo>
                      <a:pt x="96" y="215"/>
                    </a:lnTo>
                    <a:lnTo>
                      <a:pt x="95" y="215"/>
                    </a:lnTo>
                    <a:lnTo>
                      <a:pt x="94" y="215"/>
                    </a:lnTo>
                    <a:close/>
                    <a:moveTo>
                      <a:pt x="78" y="188"/>
                    </a:moveTo>
                    <a:lnTo>
                      <a:pt x="78" y="188"/>
                    </a:lnTo>
                    <a:lnTo>
                      <a:pt x="77" y="186"/>
                    </a:lnTo>
                    <a:lnTo>
                      <a:pt x="78" y="185"/>
                    </a:lnTo>
                    <a:lnTo>
                      <a:pt x="79" y="185"/>
                    </a:lnTo>
                    <a:lnTo>
                      <a:pt x="80" y="185"/>
                    </a:lnTo>
                    <a:lnTo>
                      <a:pt x="80" y="186"/>
                    </a:lnTo>
                    <a:lnTo>
                      <a:pt x="80" y="188"/>
                    </a:lnTo>
                    <a:lnTo>
                      <a:pt x="79" y="189"/>
                    </a:lnTo>
                    <a:lnTo>
                      <a:pt x="78" y="188"/>
                    </a:lnTo>
                    <a:close/>
                    <a:moveTo>
                      <a:pt x="63" y="158"/>
                    </a:moveTo>
                    <a:lnTo>
                      <a:pt x="63" y="158"/>
                    </a:lnTo>
                    <a:lnTo>
                      <a:pt x="62" y="158"/>
                    </a:lnTo>
                    <a:lnTo>
                      <a:pt x="62" y="157"/>
                    </a:lnTo>
                    <a:lnTo>
                      <a:pt x="63" y="156"/>
                    </a:lnTo>
                    <a:lnTo>
                      <a:pt x="64" y="156"/>
                    </a:lnTo>
                    <a:lnTo>
                      <a:pt x="65" y="157"/>
                    </a:lnTo>
                    <a:lnTo>
                      <a:pt x="65" y="158"/>
                    </a:lnTo>
                    <a:lnTo>
                      <a:pt x="64" y="160"/>
                    </a:lnTo>
                    <a:lnTo>
                      <a:pt x="63" y="160"/>
                    </a:lnTo>
                    <a:lnTo>
                      <a:pt x="63" y="158"/>
                    </a:lnTo>
                    <a:close/>
                    <a:moveTo>
                      <a:pt x="48" y="129"/>
                    </a:moveTo>
                    <a:lnTo>
                      <a:pt x="48" y="129"/>
                    </a:lnTo>
                    <a:lnTo>
                      <a:pt x="48" y="128"/>
                    </a:lnTo>
                    <a:lnTo>
                      <a:pt x="48" y="126"/>
                    </a:lnTo>
                    <a:lnTo>
                      <a:pt x="49" y="126"/>
                    </a:lnTo>
                    <a:lnTo>
                      <a:pt x="50" y="126"/>
                    </a:lnTo>
                    <a:lnTo>
                      <a:pt x="51" y="126"/>
                    </a:lnTo>
                    <a:lnTo>
                      <a:pt x="51" y="128"/>
                    </a:lnTo>
                    <a:lnTo>
                      <a:pt x="50" y="129"/>
                    </a:lnTo>
                    <a:lnTo>
                      <a:pt x="49" y="129"/>
                    </a:lnTo>
                    <a:lnTo>
                      <a:pt x="48" y="129"/>
                    </a:lnTo>
                    <a:close/>
                    <a:moveTo>
                      <a:pt x="35" y="99"/>
                    </a:moveTo>
                    <a:lnTo>
                      <a:pt x="35" y="99"/>
                    </a:lnTo>
                    <a:lnTo>
                      <a:pt x="35" y="96"/>
                    </a:lnTo>
                    <a:lnTo>
                      <a:pt x="36" y="96"/>
                    </a:lnTo>
                    <a:lnTo>
                      <a:pt x="36" y="94"/>
                    </a:lnTo>
                    <a:lnTo>
                      <a:pt x="38" y="96"/>
                    </a:lnTo>
                    <a:lnTo>
                      <a:pt x="39" y="97"/>
                    </a:lnTo>
                    <a:lnTo>
                      <a:pt x="38" y="97"/>
                    </a:lnTo>
                    <a:lnTo>
                      <a:pt x="38" y="99"/>
                    </a:lnTo>
                    <a:lnTo>
                      <a:pt x="36" y="99"/>
                    </a:lnTo>
                    <a:lnTo>
                      <a:pt x="35" y="99"/>
                    </a:lnTo>
                    <a:close/>
                    <a:moveTo>
                      <a:pt x="24" y="67"/>
                    </a:moveTo>
                    <a:lnTo>
                      <a:pt x="24" y="67"/>
                    </a:lnTo>
                    <a:lnTo>
                      <a:pt x="23" y="65"/>
                    </a:lnTo>
                    <a:lnTo>
                      <a:pt x="24" y="64"/>
                    </a:lnTo>
                    <a:lnTo>
                      <a:pt x="25" y="64"/>
                    </a:lnTo>
                    <a:lnTo>
                      <a:pt x="26" y="65"/>
                    </a:lnTo>
                    <a:lnTo>
                      <a:pt x="26" y="67"/>
                    </a:lnTo>
                    <a:lnTo>
                      <a:pt x="25" y="68"/>
                    </a:lnTo>
                    <a:lnTo>
                      <a:pt x="24" y="68"/>
                    </a:lnTo>
                    <a:lnTo>
                      <a:pt x="24" y="67"/>
                    </a:lnTo>
                    <a:close/>
                    <a:moveTo>
                      <a:pt x="12" y="35"/>
                    </a:moveTo>
                    <a:lnTo>
                      <a:pt x="12" y="35"/>
                    </a:lnTo>
                    <a:lnTo>
                      <a:pt x="11" y="35"/>
                    </a:lnTo>
                    <a:lnTo>
                      <a:pt x="11" y="33"/>
                    </a:lnTo>
                    <a:lnTo>
                      <a:pt x="12" y="33"/>
                    </a:lnTo>
                    <a:lnTo>
                      <a:pt x="12" y="32"/>
                    </a:lnTo>
                    <a:lnTo>
                      <a:pt x="13" y="32"/>
                    </a:lnTo>
                    <a:lnTo>
                      <a:pt x="14" y="33"/>
                    </a:lnTo>
                    <a:lnTo>
                      <a:pt x="14" y="35"/>
                    </a:lnTo>
                    <a:lnTo>
                      <a:pt x="13" y="36"/>
                    </a:lnTo>
                    <a:lnTo>
                      <a:pt x="12" y="36"/>
                    </a:lnTo>
                    <a:lnTo>
                      <a:pt x="12" y="35"/>
                    </a:lnTo>
                    <a:close/>
                    <a:moveTo>
                      <a:pt x="0" y="3"/>
                    </a:moveTo>
                    <a:lnTo>
                      <a:pt x="0" y="3"/>
                    </a:lnTo>
                    <a:lnTo>
                      <a:pt x="0" y="1"/>
                    </a:lnTo>
                    <a:lnTo>
                      <a:pt x="1" y="0"/>
                    </a:lnTo>
                    <a:lnTo>
                      <a:pt x="3" y="1"/>
                    </a:lnTo>
                    <a:lnTo>
                      <a:pt x="3" y="3"/>
                    </a:lnTo>
                    <a:lnTo>
                      <a:pt x="3" y="4"/>
                    </a:lnTo>
                    <a:lnTo>
                      <a:pt x="1" y="4"/>
                    </a:lnTo>
                    <a:lnTo>
                      <a:pt x="0" y="3"/>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174" name="Freeform 413"/>
              <p:cNvSpPr/>
              <p:nvPr/>
            </p:nvSpPr>
            <p:spPr>
              <a:xfrm>
                <a:off x="3333750" y="5395913"/>
                <a:ext cx="127000" cy="109537"/>
              </a:xfrm>
              <a:custGeom>
                <a:avLst/>
                <a:gdLst>
                  <a:gd name="txL" fmla="*/ 0 w 80"/>
                  <a:gd name="txT" fmla="*/ 0 h 140"/>
                  <a:gd name="txR" fmla="*/ 80 w 80"/>
                  <a:gd name="txB" fmla="*/ 140 h 140"/>
                </a:gdLst>
                <a:ahLst/>
                <a:cxnLst>
                  <a:cxn ang="0">
                    <a:pos x="2147483647" y="2147483647"/>
                  </a:cxn>
                  <a:cxn ang="0">
                    <a:pos x="2147483647" y="0"/>
                  </a:cxn>
                  <a:cxn ang="0">
                    <a:pos x="0" y="2147483647"/>
                  </a:cxn>
                  <a:cxn ang="0">
                    <a:pos x="2147483647" y="2147483647"/>
                  </a:cxn>
                </a:cxnLst>
                <a:rect l="txL" t="txT" r="txR" b="txB"/>
                <a:pathLst>
                  <a:path w="80" h="140">
                    <a:moveTo>
                      <a:pt x="57" y="140"/>
                    </a:moveTo>
                    <a:lnTo>
                      <a:pt x="80" y="0"/>
                    </a:lnTo>
                    <a:lnTo>
                      <a:pt x="0" y="93"/>
                    </a:lnTo>
                    <a:lnTo>
                      <a:pt x="57" y="140"/>
                    </a:lnTo>
                    <a:close/>
                  </a:path>
                </a:pathLst>
              </a:custGeom>
              <a:solidFill>
                <a:srgbClr val="000000">
                  <a:alpha val="100000"/>
                </a:srgbClr>
              </a:solidFill>
              <a:ln w="9525">
                <a:noFill/>
              </a:ln>
            </p:spPr>
            <p:txBody>
              <a:bodyPr/>
              <a:lstStyle/>
              <a:p>
                <a:endParaRPr lang="zh-CN" altLang="en-US"/>
              </a:p>
            </p:txBody>
          </p:sp>
          <p:sp>
            <p:nvSpPr>
              <p:cNvPr id="168175" name="Freeform 414"/>
              <p:cNvSpPr>
                <a:spLocks noEditPoints="1"/>
              </p:cNvSpPr>
              <p:nvPr/>
            </p:nvSpPr>
            <p:spPr>
              <a:xfrm>
                <a:off x="2949575" y="5394325"/>
                <a:ext cx="711200" cy="341312"/>
              </a:xfrm>
              <a:custGeom>
                <a:avLst/>
                <a:gdLst>
                  <a:gd name="txL" fmla="*/ 0 w 448"/>
                  <a:gd name="txT" fmla="*/ 0 h 429"/>
                  <a:gd name="txR" fmla="*/ 448 w 448"/>
                  <a:gd name="txB" fmla="*/ 429 h 429"/>
                </a:gdLst>
                <a:ahLst/>
                <a:cxnLst>
                  <a:cxn ang="0">
                    <a:pos x="2147483647" y="503850503"/>
                  </a:cxn>
                  <a:cxn ang="0">
                    <a:pos x="2147483647" y="1510918211"/>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48" h="429">
                    <a:moveTo>
                      <a:pt x="448" y="3"/>
                    </a:moveTo>
                    <a:lnTo>
                      <a:pt x="448" y="3"/>
                    </a:lnTo>
                    <a:lnTo>
                      <a:pt x="447" y="3"/>
                    </a:lnTo>
                    <a:lnTo>
                      <a:pt x="446" y="3"/>
                    </a:lnTo>
                    <a:lnTo>
                      <a:pt x="445" y="3"/>
                    </a:lnTo>
                    <a:lnTo>
                      <a:pt x="445" y="1"/>
                    </a:lnTo>
                    <a:lnTo>
                      <a:pt x="445" y="0"/>
                    </a:lnTo>
                    <a:lnTo>
                      <a:pt x="446" y="0"/>
                    </a:lnTo>
                    <a:lnTo>
                      <a:pt x="447" y="0"/>
                    </a:lnTo>
                    <a:lnTo>
                      <a:pt x="448" y="0"/>
                    </a:lnTo>
                    <a:lnTo>
                      <a:pt x="448" y="1"/>
                    </a:lnTo>
                    <a:lnTo>
                      <a:pt x="448" y="3"/>
                    </a:lnTo>
                    <a:close/>
                    <a:moveTo>
                      <a:pt x="439" y="36"/>
                    </a:moveTo>
                    <a:lnTo>
                      <a:pt x="439" y="36"/>
                    </a:lnTo>
                    <a:lnTo>
                      <a:pt x="438" y="36"/>
                    </a:lnTo>
                    <a:lnTo>
                      <a:pt x="437" y="36"/>
                    </a:lnTo>
                    <a:lnTo>
                      <a:pt x="436" y="36"/>
                    </a:lnTo>
                    <a:lnTo>
                      <a:pt x="436" y="35"/>
                    </a:lnTo>
                    <a:lnTo>
                      <a:pt x="437" y="33"/>
                    </a:lnTo>
                    <a:lnTo>
                      <a:pt x="438" y="33"/>
                    </a:lnTo>
                    <a:lnTo>
                      <a:pt x="439" y="35"/>
                    </a:lnTo>
                    <a:lnTo>
                      <a:pt x="439" y="36"/>
                    </a:lnTo>
                    <a:close/>
                    <a:moveTo>
                      <a:pt x="430" y="68"/>
                    </a:moveTo>
                    <a:lnTo>
                      <a:pt x="430" y="68"/>
                    </a:lnTo>
                    <a:lnTo>
                      <a:pt x="430" y="70"/>
                    </a:lnTo>
                    <a:lnTo>
                      <a:pt x="429" y="70"/>
                    </a:lnTo>
                    <a:lnTo>
                      <a:pt x="428" y="70"/>
                    </a:lnTo>
                    <a:lnTo>
                      <a:pt x="428" y="68"/>
                    </a:lnTo>
                    <a:lnTo>
                      <a:pt x="428" y="67"/>
                    </a:lnTo>
                    <a:lnTo>
                      <a:pt x="429" y="67"/>
                    </a:lnTo>
                    <a:lnTo>
                      <a:pt x="430" y="67"/>
                    </a:lnTo>
                    <a:lnTo>
                      <a:pt x="430" y="68"/>
                    </a:lnTo>
                    <a:close/>
                    <a:moveTo>
                      <a:pt x="420" y="102"/>
                    </a:moveTo>
                    <a:lnTo>
                      <a:pt x="420" y="102"/>
                    </a:lnTo>
                    <a:lnTo>
                      <a:pt x="419" y="103"/>
                    </a:lnTo>
                    <a:lnTo>
                      <a:pt x="418" y="103"/>
                    </a:lnTo>
                    <a:lnTo>
                      <a:pt x="418" y="102"/>
                    </a:lnTo>
                    <a:lnTo>
                      <a:pt x="418" y="100"/>
                    </a:lnTo>
                    <a:lnTo>
                      <a:pt x="418" y="99"/>
                    </a:lnTo>
                    <a:lnTo>
                      <a:pt x="419" y="99"/>
                    </a:lnTo>
                    <a:lnTo>
                      <a:pt x="420" y="100"/>
                    </a:lnTo>
                    <a:lnTo>
                      <a:pt x="420" y="102"/>
                    </a:lnTo>
                    <a:close/>
                    <a:moveTo>
                      <a:pt x="410" y="135"/>
                    </a:moveTo>
                    <a:lnTo>
                      <a:pt x="410" y="135"/>
                    </a:lnTo>
                    <a:lnTo>
                      <a:pt x="409" y="135"/>
                    </a:lnTo>
                    <a:lnTo>
                      <a:pt x="407" y="134"/>
                    </a:lnTo>
                    <a:lnTo>
                      <a:pt x="407" y="132"/>
                    </a:lnTo>
                    <a:lnTo>
                      <a:pt x="409" y="132"/>
                    </a:lnTo>
                    <a:lnTo>
                      <a:pt x="410" y="132"/>
                    </a:lnTo>
                    <a:lnTo>
                      <a:pt x="410" y="134"/>
                    </a:lnTo>
                    <a:lnTo>
                      <a:pt x="410" y="135"/>
                    </a:lnTo>
                    <a:close/>
                    <a:moveTo>
                      <a:pt x="399" y="167"/>
                    </a:moveTo>
                    <a:lnTo>
                      <a:pt x="399" y="167"/>
                    </a:lnTo>
                    <a:lnTo>
                      <a:pt x="398" y="167"/>
                    </a:lnTo>
                    <a:lnTo>
                      <a:pt x="398" y="169"/>
                    </a:lnTo>
                    <a:lnTo>
                      <a:pt x="397" y="167"/>
                    </a:lnTo>
                    <a:lnTo>
                      <a:pt x="397" y="166"/>
                    </a:lnTo>
                    <a:lnTo>
                      <a:pt x="397" y="164"/>
                    </a:lnTo>
                    <a:lnTo>
                      <a:pt x="398" y="164"/>
                    </a:lnTo>
                    <a:lnTo>
                      <a:pt x="399" y="164"/>
                    </a:lnTo>
                    <a:lnTo>
                      <a:pt x="399" y="166"/>
                    </a:lnTo>
                    <a:lnTo>
                      <a:pt x="399" y="167"/>
                    </a:lnTo>
                    <a:close/>
                    <a:moveTo>
                      <a:pt x="387" y="199"/>
                    </a:moveTo>
                    <a:lnTo>
                      <a:pt x="387" y="199"/>
                    </a:lnTo>
                    <a:lnTo>
                      <a:pt x="386" y="199"/>
                    </a:lnTo>
                    <a:lnTo>
                      <a:pt x="385" y="199"/>
                    </a:lnTo>
                    <a:lnTo>
                      <a:pt x="385" y="198"/>
                    </a:lnTo>
                    <a:lnTo>
                      <a:pt x="385" y="196"/>
                    </a:lnTo>
                    <a:lnTo>
                      <a:pt x="386" y="196"/>
                    </a:lnTo>
                    <a:lnTo>
                      <a:pt x="387" y="196"/>
                    </a:lnTo>
                    <a:lnTo>
                      <a:pt x="388" y="198"/>
                    </a:lnTo>
                    <a:lnTo>
                      <a:pt x="387" y="199"/>
                    </a:lnTo>
                    <a:close/>
                    <a:moveTo>
                      <a:pt x="376" y="230"/>
                    </a:moveTo>
                    <a:lnTo>
                      <a:pt x="376" y="230"/>
                    </a:lnTo>
                    <a:lnTo>
                      <a:pt x="375" y="230"/>
                    </a:lnTo>
                    <a:lnTo>
                      <a:pt x="375" y="231"/>
                    </a:lnTo>
                    <a:lnTo>
                      <a:pt x="374" y="231"/>
                    </a:lnTo>
                    <a:lnTo>
                      <a:pt x="372" y="230"/>
                    </a:lnTo>
                    <a:lnTo>
                      <a:pt x="372" y="228"/>
                    </a:lnTo>
                    <a:lnTo>
                      <a:pt x="374" y="227"/>
                    </a:lnTo>
                    <a:lnTo>
                      <a:pt x="375" y="227"/>
                    </a:lnTo>
                    <a:lnTo>
                      <a:pt x="376" y="228"/>
                    </a:lnTo>
                    <a:lnTo>
                      <a:pt x="376" y="230"/>
                    </a:lnTo>
                    <a:close/>
                    <a:moveTo>
                      <a:pt x="362" y="260"/>
                    </a:moveTo>
                    <a:lnTo>
                      <a:pt x="362" y="260"/>
                    </a:lnTo>
                    <a:lnTo>
                      <a:pt x="361" y="260"/>
                    </a:lnTo>
                    <a:lnTo>
                      <a:pt x="361" y="262"/>
                    </a:lnTo>
                    <a:lnTo>
                      <a:pt x="360" y="262"/>
                    </a:lnTo>
                    <a:lnTo>
                      <a:pt x="360" y="260"/>
                    </a:lnTo>
                    <a:lnTo>
                      <a:pt x="359" y="259"/>
                    </a:lnTo>
                    <a:lnTo>
                      <a:pt x="360" y="257"/>
                    </a:lnTo>
                    <a:lnTo>
                      <a:pt x="361" y="257"/>
                    </a:lnTo>
                    <a:lnTo>
                      <a:pt x="362" y="257"/>
                    </a:lnTo>
                    <a:lnTo>
                      <a:pt x="362" y="259"/>
                    </a:lnTo>
                    <a:lnTo>
                      <a:pt x="362" y="260"/>
                    </a:lnTo>
                    <a:close/>
                    <a:moveTo>
                      <a:pt x="347" y="290"/>
                    </a:moveTo>
                    <a:lnTo>
                      <a:pt x="347" y="290"/>
                    </a:lnTo>
                    <a:lnTo>
                      <a:pt x="346" y="291"/>
                    </a:lnTo>
                    <a:lnTo>
                      <a:pt x="345" y="291"/>
                    </a:lnTo>
                    <a:lnTo>
                      <a:pt x="345" y="290"/>
                    </a:lnTo>
                    <a:lnTo>
                      <a:pt x="345" y="288"/>
                    </a:lnTo>
                    <a:lnTo>
                      <a:pt x="346" y="287"/>
                    </a:lnTo>
                    <a:lnTo>
                      <a:pt x="347" y="287"/>
                    </a:lnTo>
                    <a:lnTo>
                      <a:pt x="347" y="288"/>
                    </a:lnTo>
                    <a:lnTo>
                      <a:pt x="348" y="288"/>
                    </a:lnTo>
                    <a:lnTo>
                      <a:pt x="347" y="290"/>
                    </a:lnTo>
                    <a:close/>
                    <a:moveTo>
                      <a:pt x="332" y="319"/>
                    </a:moveTo>
                    <a:lnTo>
                      <a:pt x="332" y="319"/>
                    </a:lnTo>
                    <a:lnTo>
                      <a:pt x="331" y="319"/>
                    </a:lnTo>
                    <a:lnTo>
                      <a:pt x="330" y="319"/>
                    </a:lnTo>
                    <a:lnTo>
                      <a:pt x="329" y="317"/>
                    </a:lnTo>
                    <a:lnTo>
                      <a:pt x="330" y="316"/>
                    </a:lnTo>
                    <a:lnTo>
                      <a:pt x="330" y="314"/>
                    </a:lnTo>
                    <a:lnTo>
                      <a:pt x="331" y="316"/>
                    </a:lnTo>
                    <a:lnTo>
                      <a:pt x="332" y="316"/>
                    </a:lnTo>
                    <a:lnTo>
                      <a:pt x="332" y="317"/>
                    </a:lnTo>
                    <a:lnTo>
                      <a:pt x="332" y="319"/>
                    </a:lnTo>
                    <a:close/>
                    <a:moveTo>
                      <a:pt x="314" y="345"/>
                    </a:moveTo>
                    <a:lnTo>
                      <a:pt x="314" y="345"/>
                    </a:lnTo>
                    <a:lnTo>
                      <a:pt x="313" y="345"/>
                    </a:lnTo>
                    <a:lnTo>
                      <a:pt x="312" y="345"/>
                    </a:lnTo>
                    <a:lnTo>
                      <a:pt x="312" y="343"/>
                    </a:lnTo>
                    <a:lnTo>
                      <a:pt x="312" y="342"/>
                    </a:lnTo>
                    <a:lnTo>
                      <a:pt x="313" y="342"/>
                    </a:lnTo>
                    <a:lnTo>
                      <a:pt x="314" y="342"/>
                    </a:lnTo>
                    <a:lnTo>
                      <a:pt x="315" y="343"/>
                    </a:lnTo>
                    <a:lnTo>
                      <a:pt x="314" y="345"/>
                    </a:lnTo>
                    <a:close/>
                    <a:moveTo>
                      <a:pt x="295" y="370"/>
                    </a:moveTo>
                    <a:lnTo>
                      <a:pt x="295" y="370"/>
                    </a:lnTo>
                    <a:lnTo>
                      <a:pt x="294" y="370"/>
                    </a:lnTo>
                    <a:lnTo>
                      <a:pt x="293" y="370"/>
                    </a:lnTo>
                    <a:lnTo>
                      <a:pt x="293" y="367"/>
                    </a:lnTo>
                    <a:lnTo>
                      <a:pt x="294" y="367"/>
                    </a:lnTo>
                    <a:lnTo>
                      <a:pt x="294" y="365"/>
                    </a:lnTo>
                    <a:lnTo>
                      <a:pt x="295" y="365"/>
                    </a:lnTo>
                    <a:lnTo>
                      <a:pt x="295" y="367"/>
                    </a:lnTo>
                    <a:lnTo>
                      <a:pt x="296" y="367"/>
                    </a:lnTo>
                    <a:lnTo>
                      <a:pt x="296" y="368"/>
                    </a:lnTo>
                    <a:lnTo>
                      <a:pt x="295" y="370"/>
                    </a:lnTo>
                    <a:close/>
                    <a:moveTo>
                      <a:pt x="275" y="392"/>
                    </a:moveTo>
                    <a:lnTo>
                      <a:pt x="275" y="392"/>
                    </a:lnTo>
                    <a:lnTo>
                      <a:pt x="273" y="392"/>
                    </a:lnTo>
                    <a:lnTo>
                      <a:pt x="273" y="390"/>
                    </a:lnTo>
                    <a:lnTo>
                      <a:pt x="273" y="389"/>
                    </a:lnTo>
                    <a:lnTo>
                      <a:pt x="274" y="387"/>
                    </a:lnTo>
                    <a:lnTo>
                      <a:pt x="275" y="387"/>
                    </a:lnTo>
                    <a:lnTo>
                      <a:pt x="275" y="389"/>
                    </a:lnTo>
                    <a:lnTo>
                      <a:pt x="275" y="390"/>
                    </a:lnTo>
                    <a:lnTo>
                      <a:pt x="275" y="392"/>
                    </a:lnTo>
                    <a:close/>
                    <a:moveTo>
                      <a:pt x="252" y="409"/>
                    </a:moveTo>
                    <a:lnTo>
                      <a:pt x="252" y="409"/>
                    </a:lnTo>
                    <a:lnTo>
                      <a:pt x="251" y="408"/>
                    </a:lnTo>
                    <a:lnTo>
                      <a:pt x="251" y="406"/>
                    </a:lnTo>
                    <a:lnTo>
                      <a:pt x="251" y="405"/>
                    </a:lnTo>
                    <a:lnTo>
                      <a:pt x="252" y="405"/>
                    </a:lnTo>
                    <a:lnTo>
                      <a:pt x="253" y="406"/>
                    </a:lnTo>
                    <a:lnTo>
                      <a:pt x="253" y="408"/>
                    </a:lnTo>
                    <a:lnTo>
                      <a:pt x="252" y="409"/>
                    </a:lnTo>
                    <a:close/>
                    <a:moveTo>
                      <a:pt x="227" y="421"/>
                    </a:moveTo>
                    <a:lnTo>
                      <a:pt x="227" y="421"/>
                    </a:lnTo>
                    <a:lnTo>
                      <a:pt x="226" y="421"/>
                    </a:lnTo>
                    <a:lnTo>
                      <a:pt x="226" y="419"/>
                    </a:lnTo>
                    <a:lnTo>
                      <a:pt x="226" y="418"/>
                    </a:lnTo>
                    <a:lnTo>
                      <a:pt x="227" y="418"/>
                    </a:lnTo>
                    <a:lnTo>
                      <a:pt x="227" y="416"/>
                    </a:lnTo>
                    <a:lnTo>
                      <a:pt x="228" y="418"/>
                    </a:lnTo>
                    <a:lnTo>
                      <a:pt x="228" y="419"/>
                    </a:lnTo>
                    <a:lnTo>
                      <a:pt x="228" y="421"/>
                    </a:lnTo>
                    <a:lnTo>
                      <a:pt x="227" y="421"/>
                    </a:lnTo>
                    <a:close/>
                    <a:moveTo>
                      <a:pt x="202" y="426"/>
                    </a:moveTo>
                    <a:lnTo>
                      <a:pt x="202" y="426"/>
                    </a:lnTo>
                    <a:lnTo>
                      <a:pt x="201" y="426"/>
                    </a:lnTo>
                    <a:lnTo>
                      <a:pt x="201" y="425"/>
                    </a:lnTo>
                    <a:lnTo>
                      <a:pt x="201" y="424"/>
                    </a:lnTo>
                    <a:lnTo>
                      <a:pt x="202" y="422"/>
                    </a:lnTo>
                    <a:lnTo>
                      <a:pt x="203" y="422"/>
                    </a:lnTo>
                    <a:lnTo>
                      <a:pt x="203" y="424"/>
                    </a:lnTo>
                    <a:lnTo>
                      <a:pt x="203" y="425"/>
                    </a:lnTo>
                    <a:lnTo>
                      <a:pt x="203" y="426"/>
                    </a:lnTo>
                    <a:lnTo>
                      <a:pt x="202" y="426"/>
                    </a:lnTo>
                    <a:close/>
                    <a:moveTo>
                      <a:pt x="177" y="429"/>
                    </a:moveTo>
                    <a:lnTo>
                      <a:pt x="177" y="429"/>
                    </a:lnTo>
                    <a:lnTo>
                      <a:pt x="176" y="428"/>
                    </a:lnTo>
                    <a:lnTo>
                      <a:pt x="174" y="426"/>
                    </a:lnTo>
                    <a:lnTo>
                      <a:pt x="176" y="425"/>
                    </a:lnTo>
                    <a:lnTo>
                      <a:pt x="177" y="425"/>
                    </a:lnTo>
                    <a:lnTo>
                      <a:pt x="178" y="425"/>
                    </a:lnTo>
                    <a:lnTo>
                      <a:pt x="178" y="426"/>
                    </a:lnTo>
                    <a:lnTo>
                      <a:pt x="178" y="428"/>
                    </a:lnTo>
                    <a:lnTo>
                      <a:pt x="177" y="429"/>
                    </a:lnTo>
                    <a:close/>
                    <a:moveTo>
                      <a:pt x="150" y="425"/>
                    </a:moveTo>
                    <a:lnTo>
                      <a:pt x="150" y="425"/>
                    </a:lnTo>
                    <a:lnTo>
                      <a:pt x="150" y="424"/>
                    </a:lnTo>
                    <a:lnTo>
                      <a:pt x="149" y="424"/>
                    </a:lnTo>
                    <a:lnTo>
                      <a:pt x="149" y="422"/>
                    </a:lnTo>
                    <a:lnTo>
                      <a:pt x="150" y="421"/>
                    </a:lnTo>
                    <a:lnTo>
                      <a:pt x="151" y="421"/>
                    </a:lnTo>
                    <a:lnTo>
                      <a:pt x="152" y="421"/>
                    </a:lnTo>
                    <a:lnTo>
                      <a:pt x="152" y="422"/>
                    </a:lnTo>
                    <a:lnTo>
                      <a:pt x="152" y="424"/>
                    </a:lnTo>
                    <a:lnTo>
                      <a:pt x="151" y="424"/>
                    </a:lnTo>
                    <a:lnTo>
                      <a:pt x="151" y="425"/>
                    </a:lnTo>
                    <a:lnTo>
                      <a:pt x="150" y="425"/>
                    </a:lnTo>
                    <a:close/>
                    <a:moveTo>
                      <a:pt x="126" y="413"/>
                    </a:moveTo>
                    <a:lnTo>
                      <a:pt x="126" y="413"/>
                    </a:lnTo>
                    <a:lnTo>
                      <a:pt x="125" y="413"/>
                    </a:lnTo>
                    <a:lnTo>
                      <a:pt x="125" y="412"/>
                    </a:lnTo>
                    <a:lnTo>
                      <a:pt x="126" y="410"/>
                    </a:lnTo>
                    <a:lnTo>
                      <a:pt x="127" y="410"/>
                    </a:lnTo>
                    <a:lnTo>
                      <a:pt x="128" y="412"/>
                    </a:lnTo>
                    <a:lnTo>
                      <a:pt x="128" y="413"/>
                    </a:lnTo>
                    <a:lnTo>
                      <a:pt x="127" y="413"/>
                    </a:lnTo>
                    <a:lnTo>
                      <a:pt x="126" y="415"/>
                    </a:lnTo>
                    <a:lnTo>
                      <a:pt x="126" y="413"/>
                    </a:lnTo>
                    <a:close/>
                    <a:moveTo>
                      <a:pt x="102" y="399"/>
                    </a:moveTo>
                    <a:lnTo>
                      <a:pt x="102" y="399"/>
                    </a:lnTo>
                    <a:lnTo>
                      <a:pt x="101" y="397"/>
                    </a:lnTo>
                    <a:lnTo>
                      <a:pt x="101" y="396"/>
                    </a:lnTo>
                    <a:lnTo>
                      <a:pt x="102" y="394"/>
                    </a:lnTo>
                    <a:lnTo>
                      <a:pt x="104" y="396"/>
                    </a:lnTo>
                    <a:lnTo>
                      <a:pt x="105" y="396"/>
                    </a:lnTo>
                    <a:lnTo>
                      <a:pt x="105" y="397"/>
                    </a:lnTo>
                    <a:lnTo>
                      <a:pt x="104" y="399"/>
                    </a:lnTo>
                    <a:lnTo>
                      <a:pt x="102" y="399"/>
                    </a:lnTo>
                    <a:close/>
                    <a:moveTo>
                      <a:pt x="80" y="378"/>
                    </a:moveTo>
                    <a:lnTo>
                      <a:pt x="80" y="378"/>
                    </a:lnTo>
                    <a:lnTo>
                      <a:pt x="80" y="377"/>
                    </a:lnTo>
                    <a:lnTo>
                      <a:pt x="80" y="375"/>
                    </a:lnTo>
                    <a:lnTo>
                      <a:pt x="81" y="375"/>
                    </a:lnTo>
                    <a:lnTo>
                      <a:pt x="81" y="374"/>
                    </a:lnTo>
                    <a:lnTo>
                      <a:pt x="82" y="375"/>
                    </a:lnTo>
                    <a:lnTo>
                      <a:pt x="83" y="377"/>
                    </a:lnTo>
                    <a:lnTo>
                      <a:pt x="82" y="378"/>
                    </a:lnTo>
                    <a:lnTo>
                      <a:pt x="81" y="378"/>
                    </a:lnTo>
                    <a:lnTo>
                      <a:pt x="80" y="378"/>
                    </a:lnTo>
                    <a:close/>
                    <a:moveTo>
                      <a:pt x="61" y="355"/>
                    </a:moveTo>
                    <a:lnTo>
                      <a:pt x="61" y="355"/>
                    </a:lnTo>
                    <a:lnTo>
                      <a:pt x="60" y="354"/>
                    </a:lnTo>
                    <a:lnTo>
                      <a:pt x="61" y="352"/>
                    </a:lnTo>
                    <a:lnTo>
                      <a:pt x="62" y="351"/>
                    </a:lnTo>
                    <a:lnTo>
                      <a:pt x="63" y="352"/>
                    </a:lnTo>
                    <a:lnTo>
                      <a:pt x="63" y="354"/>
                    </a:lnTo>
                    <a:lnTo>
                      <a:pt x="63" y="355"/>
                    </a:lnTo>
                    <a:lnTo>
                      <a:pt x="62" y="355"/>
                    </a:lnTo>
                    <a:lnTo>
                      <a:pt x="61" y="355"/>
                    </a:lnTo>
                    <a:close/>
                    <a:moveTo>
                      <a:pt x="43" y="329"/>
                    </a:moveTo>
                    <a:lnTo>
                      <a:pt x="43" y="329"/>
                    </a:lnTo>
                    <a:lnTo>
                      <a:pt x="43" y="327"/>
                    </a:lnTo>
                    <a:lnTo>
                      <a:pt x="43" y="326"/>
                    </a:lnTo>
                    <a:lnTo>
                      <a:pt x="44" y="326"/>
                    </a:lnTo>
                    <a:lnTo>
                      <a:pt x="45" y="326"/>
                    </a:lnTo>
                    <a:lnTo>
                      <a:pt x="46" y="327"/>
                    </a:lnTo>
                    <a:lnTo>
                      <a:pt x="45" y="329"/>
                    </a:lnTo>
                    <a:lnTo>
                      <a:pt x="44" y="329"/>
                    </a:lnTo>
                    <a:lnTo>
                      <a:pt x="43" y="329"/>
                    </a:lnTo>
                    <a:close/>
                    <a:moveTo>
                      <a:pt x="27" y="301"/>
                    </a:moveTo>
                    <a:lnTo>
                      <a:pt x="27" y="301"/>
                    </a:lnTo>
                    <a:lnTo>
                      <a:pt x="27" y="300"/>
                    </a:lnTo>
                    <a:lnTo>
                      <a:pt x="27" y="298"/>
                    </a:lnTo>
                    <a:lnTo>
                      <a:pt x="28" y="298"/>
                    </a:lnTo>
                    <a:lnTo>
                      <a:pt x="29" y="298"/>
                    </a:lnTo>
                    <a:lnTo>
                      <a:pt x="30" y="300"/>
                    </a:lnTo>
                    <a:lnTo>
                      <a:pt x="29" y="301"/>
                    </a:lnTo>
                    <a:lnTo>
                      <a:pt x="28" y="301"/>
                    </a:lnTo>
                    <a:lnTo>
                      <a:pt x="27" y="301"/>
                    </a:lnTo>
                    <a:close/>
                    <a:moveTo>
                      <a:pt x="14" y="271"/>
                    </a:moveTo>
                    <a:lnTo>
                      <a:pt x="14" y="271"/>
                    </a:lnTo>
                    <a:lnTo>
                      <a:pt x="12" y="271"/>
                    </a:lnTo>
                    <a:lnTo>
                      <a:pt x="12" y="269"/>
                    </a:lnTo>
                    <a:lnTo>
                      <a:pt x="14" y="269"/>
                    </a:lnTo>
                    <a:lnTo>
                      <a:pt x="14" y="268"/>
                    </a:lnTo>
                    <a:lnTo>
                      <a:pt x="15" y="268"/>
                    </a:lnTo>
                    <a:lnTo>
                      <a:pt x="16" y="269"/>
                    </a:lnTo>
                    <a:lnTo>
                      <a:pt x="16" y="271"/>
                    </a:lnTo>
                    <a:lnTo>
                      <a:pt x="15" y="272"/>
                    </a:lnTo>
                    <a:lnTo>
                      <a:pt x="14" y="272"/>
                    </a:lnTo>
                    <a:lnTo>
                      <a:pt x="14" y="271"/>
                    </a:lnTo>
                    <a:close/>
                    <a:moveTo>
                      <a:pt x="0" y="240"/>
                    </a:moveTo>
                    <a:lnTo>
                      <a:pt x="0" y="240"/>
                    </a:lnTo>
                    <a:lnTo>
                      <a:pt x="0" y="239"/>
                    </a:lnTo>
                    <a:lnTo>
                      <a:pt x="1" y="239"/>
                    </a:lnTo>
                    <a:lnTo>
                      <a:pt x="1" y="237"/>
                    </a:lnTo>
                    <a:lnTo>
                      <a:pt x="2" y="237"/>
                    </a:lnTo>
                    <a:lnTo>
                      <a:pt x="2" y="239"/>
                    </a:lnTo>
                    <a:lnTo>
                      <a:pt x="3" y="239"/>
                    </a:lnTo>
                    <a:lnTo>
                      <a:pt x="2" y="240"/>
                    </a:lnTo>
                    <a:lnTo>
                      <a:pt x="2" y="241"/>
                    </a:lnTo>
                    <a:lnTo>
                      <a:pt x="1" y="241"/>
                    </a:lnTo>
                    <a:lnTo>
                      <a:pt x="0" y="241"/>
                    </a:lnTo>
                    <a:lnTo>
                      <a:pt x="0" y="240"/>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176" name="Freeform 415"/>
              <p:cNvSpPr/>
              <p:nvPr/>
            </p:nvSpPr>
            <p:spPr>
              <a:xfrm>
                <a:off x="2884488" y="5484813"/>
                <a:ext cx="112713" cy="114300"/>
              </a:xfrm>
              <a:custGeom>
                <a:avLst/>
                <a:gdLst>
                  <a:gd name="txL" fmla="*/ 0 w 71"/>
                  <a:gd name="txT" fmla="*/ 0 h 142"/>
                  <a:gd name="txR" fmla="*/ 71 w 71"/>
                  <a:gd name="txB" fmla="*/ 142 h 142"/>
                </a:gdLst>
                <a:ahLst/>
                <a:cxnLst>
                  <a:cxn ang="0">
                    <a:pos x="2147483647" y="2147483647"/>
                  </a:cxn>
                  <a:cxn ang="0">
                    <a:pos x="0" y="0"/>
                  </a:cxn>
                  <a:cxn ang="0">
                    <a:pos x="2147483647" y="2147483647"/>
                  </a:cxn>
                  <a:cxn ang="0">
                    <a:pos x="2147483647" y="2147483647"/>
                  </a:cxn>
                </a:cxnLst>
                <a:rect l="txL" t="txT" r="txR" b="txB"/>
                <a:pathLst>
                  <a:path w="71" h="142">
                    <a:moveTo>
                      <a:pt x="71" y="106"/>
                    </a:moveTo>
                    <a:lnTo>
                      <a:pt x="0" y="0"/>
                    </a:lnTo>
                    <a:lnTo>
                      <a:pt x="11" y="142"/>
                    </a:lnTo>
                    <a:lnTo>
                      <a:pt x="71" y="106"/>
                    </a:lnTo>
                    <a:close/>
                  </a:path>
                </a:pathLst>
              </a:custGeom>
              <a:solidFill>
                <a:srgbClr val="000000">
                  <a:alpha val="100000"/>
                </a:srgbClr>
              </a:solidFill>
              <a:ln w="9525">
                <a:noFill/>
              </a:ln>
            </p:spPr>
            <p:txBody>
              <a:bodyPr/>
              <a:lstStyle/>
              <a:p>
                <a:endParaRPr lang="zh-CN" altLang="en-US"/>
              </a:p>
            </p:txBody>
          </p:sp>
          <p:sp>
            <p:nvSpPr>
              <p:cNvPr id="168177" name="Freeform 416"/>
              <p:cNvSpPr>
                <a:spLocks noEditPoints="1"/>
              </p:cNvSpPr>
              <p:nvPr/>
            </p:nvSpPr>
            <p:spPr>
              <a:xfrm>
                <a:off x="3149600" y="3686175"/>
                <a:ext cx="1325563" cy="1922462"/>
              </a:xfrm>
              <a:custGeom>
                <a:avLst/>
                <a:gdLst>
                  <a:gd name="txL" fmla="*/ 0 w 835"/>
                  <a:gd name="txT" fmla="*/ 0 h 2423"/>
                  <a:gd name="txR" fmla="*/ 835 w 835"/>
                  <a:gd name="txB" fmla="*/ 2423 h 2423"/>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35" h="2423">
                    <a:moveTo>
                      <a:pt x="2" y="0"/>
                    </a:moveTo>
                    <a:lnTo>
                      <a:pt x="2" y="0"/>
                    </a:lnTo>
                    <a:lnTo>
                      <a:pt x="2" y="1"/>
                    </a:lnTo>
                    <a:lnTo>
                      <a:pt x="2" y="3"/>
                    </a:lnTo>
                    <a:lnTo>
                      <a:pt x="1" y="4"/>
                    </a:lnTo>
                    <a:lnTo>
                      <a:pt x="0" y="3"/>
                    </a:lnTo>
                    <a:lnTo>
                      <a:pt x="0" y="1"/>
                    </a:lnTo>
                    <a:lnTo>
                      <a:pt x="0" y="0"/>
                    </a:lnTo>
                    <a:lnTo>
                      <a:pt x="1" y="0"/>
                    </a:lnTo>
                    <a:lnTo>
                      <a:pt x="2" y="0"/>
                    </a:lnTo>
                    <a:close/>
                    <a:moveTo>
                      <a:pt x="22" y="22"/>
                    </a:moveTo>
                    <a:lnTo>
                      <a:pt x="22" y="22"/>
                    </a:lnTo>
                    <a:lnTo>
                      <a:pt x="23" y="23"/>
                    </a:lnTo>
                    <a:lnTo>
                      <a:pt x="22" y="25"/>
                    </a:lnTo>
                    <a:lnTo>
                      <a:pt x="21" y="26"/>
                    </a:lnTo>
                    <a:lnTo>
                      <a:pt x="21" y="25"/>
                    </a:lnTo>
                    <a:lnTo>
                      <a:pt x="20" y="25"/>
                    </a:lnTo>
                    <a:lnTo>
                      <a:pt x="20" y="23"/>
                    </a:lnTo>
                    <a:lnTo>
                      <a:pt x="20" y="22"/>
                    </a:lnTo>
                    <a:lnTo>
                      <a:pt x="21" y="22"/>
                    </a:lnTo>
                    <a:lnTo>
                      <a:pt x="22" y="22"/>
                    </a:lnTo>
                    <a:close/>
                    <a:moveTo>
                      <a:pt x="42" y="44"/>
                    </a:moveTo>
                    <a:lnTo>
                      <a:pt x="42" y="44"/>
                    </a:lnTo>
                    <a:lnTo>
                      <a:pt x="43" y="45"/>
                    </a:lnTo>
                    <a:lnTo>
                      <a:pt x="43" y="47"/>
                    </a:lnTo>
                    <a:lnTo>
                      <a:pt x="42" y="47"/>
                    </a:lnTo>
                    <a:lnTo>
                      <a:pt x="41" y="47"/>
                    </a:lnTo>
                    <a:lnTo>
                      <a:pt x="40" y="47"/>
                    </a:lnTo>
                    <a:lnTo>
                      <a:pt x="40" y="45"/>
                    </a:lnTo>
                    <a:lnTo>
                      <a:pt x="40" y="44"/>
                    </a:lnTo>
                    <a:lnTo>
                      <a:pt x="41" y="44"/>
                    </a:lnTo>
                    <a:lnTo>
                      <a:pt x="42" y="44"/>
                    </a:lnTo>
                    <a:close/>
                    <a:moveTo>
                      <a:pt x="63" y="66"/>
                    </a:moveTo>
                    <a:lnTo>
                      <a:pt x="63" y="66"/>
                    </a:lnTo>
                    <a:lnTo>
                      <a:pt x="63" y="67"/>
                    </a:lnTo>
                    <a:lnTo>
                      <a:pt x="63" y="68"/>
                    </a:lnTo>
                    <a:lnTo>
                      <a:pt x="62" y="68"/>
                    </a:lnTo>
                    <a:lnTo>
                      <a:pt x="61" y="68"/>
                    </a:lnTo>
                    <a:lnTo>
                      <a:pt x="60" y="67"/>
                    </a:lnTo>
                    <a:lnTo>
                      <a:pt x="61" y="66"/>
                    </a:lnTo>
                    <a:lnTo>
                      <a:pt x="62" y="66"/>
                    </a:lnTo>
                    <a:lnTo>
                      <a:pt x="63" y="66"/>
                    </a:lnTo>
                    <a:close/>
                    <a:moveTo>
                      <a:pt x="83" y="87"/>
                    </a:moveTo>
                    <a:lnTo>
                      <a:pt x="83" y="87"/>
                    </a:lnTo>
                    <a:lnTo>
                      <a:pt x="83" y="89"/>
                    </a:lnTo>
                    <a:lnTo>
                      <a:pt x="83" y="90"/>
                    </a:lnTo>
                    <a:lnTo>
                      <a:pt x="82" y="92"/>
                    </a:lnTo>
                    <a:lnTo>
                      <a:pt x="81" y="90"/>
                    </a:lnTo>
                    <a:lnTo>
                      <a:pt x="80" y="90"/>
                    </a:lnTo>
                    <a:lnTo>
                      <a:pt x="80" y="89"/>
                    </a:lnTo>
                    <a:lnTo>
                      <a:pt x="81" y="89"/>
                    </a:lnTo>
                    <a:lnTo>
                      <a:pt x="81" y="87"/>
                    </a:lnTo>
                    <a:lnTo>
                      <a:pt x="82" y="87"/>
                    </a:lnTo>
                    <a:lnTo>
                      <a:pt x="83" y="87"/>
                    </a:lnTo>
                    <a:close/>
                    <a:moveTo>
                      <a:pt x="104" y="111"/>
                    </a:moveTo>
                    <a:lnTo>
                      <a:pt x="104" y="111"/>
                    </a:lnTo>
                    <a:lnTo>
                      <a:pt x="104" y="112"/>
                    </a:lnTo>
                    <a:lnTo>
                      <a:pt x="104" y="114"/>
                    </a:lnTo>
                    <a:lnTo>
                      <a:pt x="102" y="114"/>
                    </a:lnTo>
                    <a:lnTo>
                      <a:pt x="101" y="114"/>
                    </a:lnTo>
                    <a:lnTo>
                      <a:pt x="100" y="112"/>
                    </a:lnTo>
                    <a:lnTo>
                      <a:pt x="101" y="111"/>
                    </a:lnTo>
                    <a:lnTo>
                      <a:pt x="102" y="109"/>
                    </a:lnTo>
                    <a:lnTo>
                      <a:pt x="104" y="111"/>
                    </a:lnTo>
                    <a:close/>
                    <a:moveTo>
                      <a:pt x="124" y="133"/>
                    </a:moveTo>
                    <a:lnTo>
                      <a:pt x="124" y="133"/>
                    </a:lnTo>
                    <a:lnTo>
                      <a:pt x="124" y="134"/>
                    </a:lnTo>
                    <a:lnTo>
                      <a:pt x="124" y="135"/>
                    </a:lnTo>
                    <a:lnTo>
                      <a:pt x="123" y="135"/>
                    </a:lnTo>
                    <a:lnTo>
                      <a:pt x="122" y="135"/>
                    </a:lnTo>
                    <a:lnTo>
                      <a:pt x="120" y="134"/>
                    </a:lnTo>
                    <a:lnTo>
                      <a:pt x="122" y="133"/>
                    </a:lnTo>
                    <a:lnTo>
                      <a:pt x="123" y="133"/>
                    </a:lnTo>
                    <a:lnTo>
                      <a:pt x="124" y="133"/>
                    </a:lnTo>
                    <a:close/>
                    <a:moveTo>
                      <a:pt x="143" y="156"/>
                    </a:moveTo>
                    <a:lnTo>
                      <a:pt x="143" y="156"/>
                    </a:lnTo>
                    <a:lnTo>
                      <a:pt x="144" y="157"/>
                    </a:lnTo>
                    <a:lnTo>
                      <a:pt x="143" y="159"/>
                    </a:lnTo>
                    <a:lnTo>
                      <a:pt x="142" y="159"/>
                    </a:lnTo>
                    <a:lnTo>
                      <a:pt x="141" y="157"/>
                    </a:lnTo>
                    <a:lnTo>
                      <a:pt x="141" y="156"/>
                    </a:lnTo>
                    <a:lnTo>
                      <a:pt x="142" y="154"/>
                    </a:lnTo>
                    <a:lnTo>
                      <a:pt x="143" y="156"/>
                    </a:lnTo>
                    <a:close/>
                    <a:moveTo>
                      <a:pt x="163" y="179"/>
                    </a:moveTo>
                    <a:lnTo>
                      <a:pt x="163" y="179"/>
                    </a:lnTo>
                    <a:lnTo>
                      <a:pt x="163" y="182"/>
                    </a:lnTo>
                    <a:lnTo>
                      <a:pt x="162" y="182"/>
                    </a:lnTo>
                    <a:lnTo>
                      <a:pt x="161" y="182"/>
                    </a:lnTo>
                    <a:lnTo>
                      <a:pt x="161" y="181"/>
                    </a:lnTo>
                    <a:lnTo>
                      <a:pt x="161" y="179"/>
                    </a:lnTo>
                    <a:lnTo>
                      <a:pt x="161" y="178"/>
                    </a:lnTo>
                    <a:lnTo>
                      <a:pt x="162" y="178"/>
                    </a:lnTo>
                    <a:lnTo>
                      <a:pt x="163" y="179"/>
                    </a:lnTo>
                    <a:close/>
                    <a:moveTo>
                      <a:pt x="182" y="201"/>
                    </a:moveTo>
                    <a:lnTo>
                      <a:pt x="182" y="201"/>
                    </a:lnTo>
                    <a:lnTo>
                      <a:pt x="183" y="202"/>
                    </a:lnTo>
                    <a:lnTo>
                      <a:pt x="183" y="204"/>
                    </a:lnTo>
                    <a:lnTo>
                      <a:pt x="182" y="205"/>
                    </a:lnTo>
                    <a:lnTo>
                      <a:pt x="181" y="205"/>
                    </a:lnTo>
                    <a:lnTo>
                      <a:pt x="181" y="204"/>
                    </a:lnTo>
                    <a:lnTo>
                      <a:pt x="180" y="204"/>
                    </a:lnTo>
                    <a:lnTo>
                      <a:pt x="180" y="202"/>
                    </a:lnTo>
                    <a:lnTo>
                      <a:pt x="181" y="202"/>
                    </a:lnTo>
                    <a:lnTo>
                      <a:pt x="181" y="201"/>
                    </a:lnTo>
                    <a:lnTo>
                      <a:pt x="182" y="201"/>
                    </a:lnTo>
                    <a:close/>
                    <a:moveTo>
                      <a:pt x="202" y="224"/>
                    </a:moveTo>
                    <a:lnTo>
                      <a:pt x="202" y="224"/>
                    </a:lnTo>
                    <a:lnTo>
                      <a:pt x="202" y="226"/>
                    </a:lnTo>
                    <a:lnTo>
                      <a:pt x="202" y="227"/>
                    </a:lnTo>
                    <a:lnTo>
                      <a:pt x="201" y="229"/>
                    </a:lnTo>
                    <a:lnTo>
                      <a:pt x="200" y="229"/>
                    </a:lnTo>
                    <a:lnTo>
                      <a:pt x="200" y="227"/>
                    </a:lnTo>
                    <a:lnTo>
                      <a:pt x="199" y="227"/>
                    </a:lnTo>
                    <a:lnTo>
                      <a:pt x="200" y="226"/>
                    </a:lnTo>
                    <a:lnTo>
                      <a:pt x="201" y="224"/>
                    </a:lnTo>
                    <a:lnTo>
                      <a:pt x="202" y="224"/>
                    </a:lnTo>
                    <a:close/>
                    <a:moveTo>
                      <a:pt x="221" y="249"/>
                    </a:moveTo>
                    <a:lnTo>
                      <a:pt x="221" y="249"/>
                    </a:lnTo>
                    <a:lnTo>
                      <a:pt x="221" y="251"/>
                    </a:lnTo>
                    <a:lnTo>
                      <a:pt x="221" y="252"/>
                    </a:lnTo>
                    <a:lnTo>
                      <a:pt x="220" y="252"/>
                    </a:lnTo>
                    <a:lnTo>
                      <a:pt x="219" y="252"/>
                    </a:lnTo>
                    <a:lnTo>
                      <a:pt x="219" y="251"/>
                    </a:lnTo>
                    <a:lnTo>
                      <a:pt x="219" y="249"/>
                    </a:lnTo>
                    <a:lnTo>
                      <a:pt x="220" y="248"/>
                    </a:lnTo>
                    <a:lnTo>
                      <a:pt x="221" y="249"/>
                    </a:lnTo>
                    <a:close/>
                    <a:moveTo>
                      <a:pt x="240" y="272"/>
                    </a:moveTo>
                    <a:lnTo>
                      <a:pt x="240" y="272"/>
                    </a:lnTo>
                    <a:lnTo>
                      <a:pt x="241" y="274"/>
                    </a:lnTo>
                    <a:lnTo>
                      <a:pt x="240" y="275"/>
                    </a:lnTo>
                    <a:lnTo>
                      <a:pt x="239" y="275"/>
                    </a:lnTo>
                    <a:lnTo>
                      <a:pt x="238" y="275"/>
                    </a:lnTo>
                    <a:lnTo>
                      <a:pt x="238" y="274"/>
                    </a:lnTo>
                    <a:lnTo>
                      <a:pt x="238" y="272"/>
                    </a:lnTo>
                    <a:lnTo>
                      <a:pt x="239" y="272"/>
                    </a:lnTo>
                    <a:lnTo>
                      <a:pt x="240" y="272"/>
                    </a:lnTo>
                    <a:close/>
                    <a:moveTo>
                      <a:pt x="259" y="296"/>
                    </a:moveTo>
                    <a:lnTo>
                      <a:pt x="259" y="296"/>
                    </a:lnTo>
                    <a:lnTo>
                      <a:pt x="259" y="297"/>
                    </a:lnTo>
                    <a:lnTo>
                      <a:pt x="259" y="299"/>
                    </a:lnTo>
                    <a:lnTo>
                      <a:pt x="258" y="300"/>
                    </a:lnTo>
                    <a:lnTo>
                      <a:pt x="257" y="300"/>
                    </a:lnTo>
                    <a:lnTo>
                      <a:pt x="257" y="299"/>
                    </a:lnTo>
                    <a:lnTo>
                      <a:pt x="257" y="297"/>
                    </a:lnTo>
                    <a:lnTo>
                      <a:pt x="258" y="296"/>
                    </a:lnTo>
                    <a:lnTo>
                      <a:pt x="259" y="296"/>
                    </a:lnTo>
                    <a:close/>
                    <a:moveTo>
                      <a:pt x="278" y="320"/>
                    </a:moveTo>
                    <a:lnTo>
                      <a:pt x="278" y="320"/>
                    </a:lnTo>
                    <a:lnTo>
                      <a:pt x="278" y="322"/>
                    </a:lnTo>
                    <a:lnTo>
                      <a:pt x="278" y="323"/>
                    </a:lnTo>
                    <a:lnTo>
                      <a:pt x="277" y="323"/>
                    </a:lnTo>
                    <a:lnTo>
                      <a:pt x="276" y="323"/>
                    </a:lnTo>
                    <a:lnTo>
                      <a:pt x="276" y="322"/>
                    </a:lnTo>
                    <a:lnTo>
                      <a:pt x="276" y="320"/>
                    </a:lnTo>
                    <a:lnTo>
                      <a:pt x="277" y="320"/>
                    </a:lnTo>
                    <a:lnTo>
                      <a:pt x="278" y="320"/>
                    </a:lnTo>
                    <a:close/>
                    <a:moveTo>
                      <a:pt x="297" y="345"/>
                    </a:moveTo>
                    <a:lnTo>
                      <a:pt x="297" y="345"/>
                    </a:lnTo>
                    <a:lnTo>
                      <a:pt x="297" y="347"/>
                    </a:lnTo>
                    <a:lnTo>
                      <a:pt x="297" y="348"/>
                    </a:lnTo>
                    <a:lnTo>
                      <a:pt x="296" y="348"/>
                    </a:lnTo>
                    <a:lnTo>
                      <a:pt x="295" y="348"/>
                    </a:lnTo>
                    <a:lnTo>
                      <a:pt x="294" y="347"/>
                    </a:lnTo>
                    <a:lnTo>
                      <a:pt x="294" y="345"/>
                    </a:lnTo>
                    <a:lnTo>
                      <a:pt x="295" y="345"/>
                    </a:lnTo>
                    <a:lnTo>
                      <a:pt x="296" y="344"/>
                    </a:lnTo>
                    <a:lnTo>
                      <a:pt x="297" y="345"/>
                    </a:lnTo>
                    <a:close/>
                    <a:moveTo>
                      <a:pt x="315" y="370"/>
                    </a:moveTo>
                    <a:lnTo>
                      <a:pt x="315" y="370"/>
                    </a:lnTo>
                    <a:lnTo>
                      <a:pt x="316" y="371"/>
                    </a:lnTo>
                    <a:lnTo>
                      <a:pt x="315" y="373"/>
                    </a:lnTo>
                    <a:lnTo>
                      <a:pt x="314" y="373"/>
                    </a:lnTo>
                    <a:lnTo>
                      <a:pt x="313" y="373"/>
                    </a:lnTo>
                    <a:lnTo>
                      <a:pt x="313" y="371"/>
                    </a:lnTo>
                    <a:lnTo>
                      <a:pt x="313" y="370"/>
                    </a:lnTo>
                    <a:lnTo>
                      <a:pt x="314" y="369"/>
                    </a:lnTo>
                    <a:lnTo>
                      <a:pt x="315" y="370"/>
                    </a:lnTo>
                    <a:close/>
                    <a:moveTo>
                      <a:pt x="333" y="395"/>
                    </a:moveTo>
                    <a:lnTo>
                      <a:pt x="333" y="395"/>
                    </a:lnTo>
                    <a:lnTo>
                      <a:pt x="334" y="395"/>
                    </a:lnTo>
                    <a:lnTo>
                      <a:pt x="334" y="396"/>
                    </a:lnTo>
                    <a:lnTo>
                      <a:pt x="334" y="398"/>
                    </a:lnTo>
                    <a:lnTo>
                      <a:pt x="333" y="398"/>
                    </a:lnTo>
                    <a:lnTo>
                      <a:pt x="332" y="398"/>
                    </a:lnTo>
                    <a:lnTo>
                      <a:pt x="331" y="396"/>
                    </a:lnTo>
                    <a:lnTo>
                      <a:pt x="332" y="395"/>
                    </a:lnTo>
                    <a:lnTo>
                      <a:pt x="333" y="395"/>
                    </a:lnTo>
                    <a:close/>
                    <a:moveTo>
                      <a:pt x="352" y="420"/>
                    </a:moveTo>
                    <a:lnTo>
                      <a:pt x="352" y="420"/>
                    </a:lnTo>
                    <a:lnTo>
                      <a:pt x="352" y="421"/>
                    </a:lnTo>
                    <a:lnTo>
                      <a:pt x="352" y="422"/>
                    </a:lnTo>
                    <a:lnTo>
                      <a:pt x="351" y="422"/>
                    </a:lnTo>
                    <a:lnTo>
                      <a:pt x="351" y="424"/>
                    </a:lnTo>
                    <a:lnTo>
                      <a:pt x="350" y="422"/>
                    </a:lnTo>
                    <a:lnTo>
                      <a:pt x="349" y="421"/>
                    </a:lnTo>
                    <a:lnTo>
                      <a:pt x="350" y="420"/>
                    </a:lnTo>
                    <a:lnTo>
                      <a:pt x="351" y="420"/>
                    </a:lnTo>
                    <a:lnTo>
                      <a:pt x="352" y="420"/>
                    </a:lnTo>
                    <a:close/>
                    <a:moveTo>
                      <a:pt x="370" y="446"/>
                    </a:moveTo>
                    <a:lnTo>
                      <a:pt x="370" y="446"/>
                    </a:lnTo>
                    <a:lnTo>
                      <a:pt x="370" y="447"/>
                    </a:lnTo>
                    <a:lnTo>
                      <a:pt x="370" y="449"/>
                    </a:lnTo>
                    <a:lnTo>
                      <a:pt x="369" y="449"/>
                    </a:lnTo>
                    <a:lnTo>
                      <a:pt x="368" y="449"/>
                    </a:lnTo>
                    <a:lnTo>
                      <a:pt x="367" y="447"/>
                    </a:lnTo>
                    <a:lnTo>
                      <a:pt x="368" y="446"/>
                    </a:lnTo>
                    <a:lnTo>
                      <a:pt x="369" y="444"/>
                    </a:lnTo>
                    <a:lnTo>
                      <a:pt x="370" y="446"/>
                    </a:lnTo>
                    <a:close/>
                    <a:moveTo>
                      <a:pt x="388" y="472"/>
                    </a:moveTo>
                    <a:lnTo>
                      <a:pt x="388" y="472"/>
                    </a:lnTo>
                    <a:lnTo>
                      <a:pt x="388" y="473"/>
                    </a:lnTo>
                    <a:lnTo>
                      <a:pt x="387" y="475"/>
                    </a:lnTo>
                    <a:lnTo>
                      <a:pt x="386" y="473"/>
                    </a:lnTo>
                    <a:lnTo>
                      <a:pt x="385" y="472"/>
                    </a:lnTo>
                    <a:lnTo>
                      <a:pt x="386" y="470"/>
                    </a:lnTo>
                    <a:lnTo>
                      <a:pt x="387" y="470"/>
                    </a:lnTo>
                    <a:lnTo>
                      <a:pt x="388" y="472"/>
                    </a:lnTo>
                    <a:close/>
                    <a:moveTo>
                      <a:pt x="405" y="497"/>
                    </a:moveTo>
                    <a:lnTo>
                      <a:pt x="405" y="497"/>
                    </a:lnTo>
                    <a:lnTo>
                      <a:pt x="406" y="498"/>
                    </a:lnTo>
                    <a:lnTo>
                      <a:pt x="405" y="500"/>
                    </a:lnTo>
                    <a:lnTo>
                      <a:pt x="404" y="500"/>
                    </a:lnTo>
                    <a:lnTo>
                      <a:pt x="403" y="500"/>
                    </a:lnTo>
                    <a:lnTo>
                      <a:pt x="403" y="498"/>
                    </a:lnTo>
                    <a:lnTo>
                      <a:pt x="403" y="497"/>
                    </a:lnTo>
                    <a:lnTo>
                      <a:pt x="404" y="497"/>
                    </a:lnTo>
                    <a:lnTo>
                      <a:pt x="405" y="497"/>
                    </a:lnTo>
                    <a:close/>
                    <a:moveTo>
                      <a:pt x="423" y="523"/>
                    </a:moveTo>
                    <a:lnTo>
                      <a:pt x="423" y="523"/>
                    </a:lnTo>
                    <a:lnTo>
                      <a:pt x="423" y="524"/>
                    </a:lnTo>
                    <a:lnTo>
                      <a:pt x="423" y="526"/>
                    </a:lnTo>
                    <a:lnTo>
                      <a:pt x="422" y="526"/>
                    </a:lnTo>
                    <a:lnTo>
                      <a:pt x="421" y="526"/>
                    </a:lnTo>
                    <a:lnTo>
                      <a:pt x="420" y="524"/>
                    </a:lnTo>
                    <a:lnTo>
                      <a:pt x="421" y="523"/>
                    </a:lnTo>
                    <a:lnTo>
                      <a:pt x="422" y="523"/>
                    </a:lnTo>
                    <a:lnTo>
                      <a:pt x="423" y="523"/>
                    </a:lnTo>
                    <a:close/>
                    <a:moveTo>
                      <a:pt x="440" y="549"/>
                    </a:moveTo>
                    <a:lnTo>
                      <a:pt x="440" y="549"/>
                    </a:lnTo>
                    <a:lnTo>
                      <a:pt x="440" y="551"/>
                    </a:lnTo>
                    <a:lnTo>
                      <a:pt x="440" y="552"/>
                    </a:lnTo>
                    <a:lnTo>
                      <a:pt x="439" y="554"/>
                    </a:lnTo>
                    <a:lnTo>
                      <a:pt x="438" y="552"/>
                    </a:lnTo>
                    <a:lnTo>
                      <a:pt x="438" y="551"/>
                    </a:lnTo>
                    <a:lnTo>
                      <a:pt x="438" y="549"/>
                    </a:lnTo>
                    <a:lnTo>
                      <a:pt x="439" y="549"/>
                    </a:lnTo>
                    <a:lnTo>
                      <a:pt x="440" y="549"/>
                    </a:lnTo>
                    <a:close/>
                    <a:moveTo>
                      <a:pt x="457" y="577"/>
                    </a:moveTo>
                    <a:lnTo>
                      <a:pt x="457" y="577"/>
                    </a:lnTo>
                    <a:lnTo>
                      <a:pt x="458" y="578"/>
                    </a:lnTo>
                    <a:lnTo>
                      <a:pt x="457" y="578"/>
                    </a:lnTo>
                    <a:lnTo>
                      <a:pt x="457" y="580"/>
                    </a:lnTo>
                    <a:lnTo>
                      <a:pt x="456" y="580"/>
                    </a:lnTo>
                    <a:lnTo>
                      <a:pt x="455" y="578"/>
                    </a:lnTo>
                    <a:lnTo>
                      <a:pt x="455" y="577"/>
                    </a:lnTo>
                    <a:lnTo>
                      <a:pt x="456" y="575"/>
                    </a:lnTo>
                    <a:lnTo>
                      <a:pt x="457" y="577"/>
                    </a:lnTo>
                    <a:close/>
                    <a:moveTo>
                      <a:pt x="474" y="603"/>
                    </a:moveTo>
                    <a:lnTo>
                      <a:pt x="474" y="603"/>
                    </a:lnTo>
                    <a:lnTo>
                      <a:pt x="474" y="605"/>
                    </a:lnTo>
                    <a:lnTo>
                      <a:pt x="474" y="606"/>
                    </a:lnTo>
                    <a:lnTo>
                      <a:pt x="473" y="606"/>
                    </a:lnTo>
                    <a:lnTo>
                      <a:pt x="472" y="606"/>
                    </a:lnTo>
                    <a:lnTo>
                      <a:pt x="472" y="605"/>
                    </a:lnTo>
                    <a:lnTo>
                      <a:pt x="472" y="603"/>
                    </a:lnTo>
                    <a:lnTo>
                      <a:pt x="473" y="603"/>
                    </a:lnTo>
                    <a:lnTo>
                      <a:pt x="474" y="603"/>
                    </a:lnTo>
                    <a:close/>
                    <a:moveTo>
                      <a:pt x="491" y="631"/>
                    </a:moveTo>
                    <a:lnTo>
                      <a:pt x="491" y="631"/>
                    </a:lnTo>
                    <a:lnTo>
                      <a:pt x="491" y="632"/>
                    </a:lnTo>
                    <a:lnTo>
                      <a:pt x="491" y="634"/>
                    </a:lnTo>
                    <a:lnTo>
                      <a:pt x="490" y="634"/>
                    </a:lnTo>
                    <a:lnTo>
                      <a:pt x="489" y="634"/>
                    </a:lnTo>
                    <a:lnTo>
                      <a:pt x="488" y="632"/>
                    </a:lnTo>
                    <a:lnTo>
                      <a:pt x="489" y="631"/>
                    </a:lnTo>
                    <a:lnTo>
                      <a:pt x="490" y="629"/>
                    </a:lnTo>
                    <a:lnTo>
                      <a:pt x="491" y="631"/>
                    </a:lnTo>
                    <a:close/>
                    <a:moveTo>
                      <a:pt x="507" y="658"/>
                    </a:moveTo>
                    <a:lnTo>
                      <a:pt x="507" y="658"/>
                    </a:lnTo>
                    <a:lnTo>
                      <a:pt x="507" y="660"/>
                    </a:lnTo>
                    <a:lnTo>
                      <a:pt x="507" y="661"/>
                    </a:lnTo>
                    <a:lnTo>
                      <a:pt x="506" y="661"/>
                    </a:lnTo>
                    <a:lnTo>
                      <a:pt x="505" y="661"/>
                    </a:lnTo>
                    <a:lnTo>
                      <a:pt x="505" y="660"/>
                    </a:lnTo>
                    <a:lnTo>
                      <a:pt x="505" y="658"/>
                    </a:lnTo>
                    <a:lnTo>
                      <a:pt x="506" y="657"/>
                    </a:lnTo>
                    <a:lnTo>
                      <a:pt x="507" y="657"/>
                    </a:lnTo>
                    <a:lnTo>
                      <a:pt x="507" y="658"/>
                    </a:lnTo>
                    <a:close/>
                    <a:moveTo>
                      <a:pt x="523" y="686"/>
                    </a:moveTo>
                    <a:lnTo>
                      <a:pt x="523" y="686"/>
                    </a:lnTo>
                    <a:lnTo>
                      <a:pt x="524" y="686"/>
                    </a:lnTo>
                    <a:lnTo>
                      <a:pt x="524" y="688"/>
                    </a:lnTo>
                    <a:lnTo>
                      <a:pt x="523" y="688"/>
                    </a:lnTo>
                    <a:lnTo>
                      <a:pt x="523" y="689"/>
                    </a:lnTo>
                    <a:lnTo>
                      <a:pt x="522" y="689"/>
                    </a:lnTo>
                    <a:lnTo>
                      <a:pt x="521" y="689"/>
                    </a:lnTo>
                    <a:lnTo>
                      <a:pt x="521" y="688"/>
                    </a:lnTo>
                    <a:lnTo>
                      <a:pt x="521" y="686"/>
                    </a:lnTo>
                    <a:lnTo>
                      <a:pt x="522" y="685"/>
                    </a:lnTo>
                    <a:lnTo>
                      <a:pt x="523" y="686"/>
                    </a:lnTo>
                    <a:close/>
                    <a:moveTo>
                      <a:pt x="539" y="714"/>
                    </a:moveTo>
                    <a:lnTo>
                      <a:pt x="539" y="714"/>
                    </a:lnTo>
                    <a:lnTo>
                      <a:pt x="540" y="715"/>
                    </a:lnTo>
                    <a:lnTo>
                      <a:pt x="539" y="717"/>
                    </a:lnTo>
                    <a:lnTo>
                      <a:pt x="538" y="717"/>
                    </a:lnTo>
                    <a:lnTo>
                      <a:pt x="537" y="717"/>
                    </a:lnTo>
                    <a:lnTo>
                      <a:pt x="537" y="715"/>
                    </a:lnTo>
                    <a:lnTo>
                      <a:pt x="537" y="714"/>
                    </a:lnTo>
                    <a:lnTo>
                      <a:pt x="538" y="714"/>
                    </a:lnTo>
                    <a:lnTo>
                      <a:pt x="539" y="714"/>
                    </a:lnTo>
                    <a:close/>
                    <a:moveTo>
                      <a:pt x="555" y="743"/>
                    </a:moveTo>
                    <a:lnTo>
                      <a:pt x="555" y="743"/>
                    </a:lnTo>
                    <a:lnTo>
                      <a:pt x="555" y="744"/>
                    </a:lnTo>
                    <a:lnTo>
                      <a:pt x="555" y="746"/>
                    </a:lnTo>
                    <a:lnTo>
                      <a:pt x="554" y="746"/>
                    </a:lnTo>
                    <a:lnTo>
                      <a:pt x="553" y="746"/>
                    </a:lnTo>
                    <a:lnTo>
                      <a:pt x="553" y="744"/>
                    </a:lnTo>
                    <a:lnTo>
                      <a:pt x="551" y="743"/>
                    </a:lnTo>
                    <a:lnTo>
                      <a:pt x="553" y="743"/>
                    </a:lnTo>
                    <a:lnTo>
                      <a:pt x="554" y="741"/>
                    </a:lnTo>
                    <a:lnTo>
                      <a:pt x="555" y="743"/>
                    </a:lnTo>
                    <a:close/>
                    <a:moveTo>
                      <a:pt x="569" y="771"/>
                    </a:moveTo>
                    <a:lnTo>
                      <a:pt x="569" y="771"/>
                    </a:lnTo>
                    <a:lnTo>
                      <a:pt x="571" y="772"/>
                    </a:lnTo>
                    <a:lnTo>
                      <a:pt x="569" y="774"/>
                    </a:lnTo>
                    <a:lnTo>
                      <a:pt x="569" y="775"/>
                    </a:lnTo>
                    <a:lnTo>
                      <a:pt x="568" y="775"/>
                    </a:lnTo>
                    <a:lnTo>
                      <a:pt x="567" y="774"/>
                    </a:lnTo>
                    <a:lnTo>
                      <a:pt x="567" y="772"/>
                    </a:lnTo>
                    <a:lnTo>
                      <a:pt x="567" y="771"/>
                    </a:lnTo>
                    <a:lnTo>
                      <a:pt x="568" y="771"/>
                    </a:lnTo>
                    <a:lnTo>
                      <a:pt x="569" y="771"/>
                    </a:lnTo>
                    <a:close/>
                    <a:moveTo>
                      <a:pt x="585" y="800"/>
                    </a:moveTo>
                    <a:lnTo>
                      <a:pt x="585" y="800"/>
                    </a:lnTo>
                    <a:lnTo>
                      <a:pt x="585" y="801"/>
                    </a:lnTo>
                    <a:lnTo>
                      <a:pt x="585" y="803"/>
                    </a:lnTo>
                    <a:lnTo>
                      <a:pt x="584" y="803"/>
                    </a:lnTo>
                    <a:lnTo>
                      <a:pt x="583" y="803"/>
                    </a:lnTo>
                    <a:lnTo>
                      <a:pt x="582" y="803"/>
                    </a:lnTo>
                    <a:lnTo>
                      <a:pt x="582" y="801"/>
                    </a:lnTo>
                    <a:lnTo>
                      <a:pt x="583" y="800"/>
                    </a:lnTo>
                    <a:lnTo>
                      <a:pt x="584" y="800"/>
                    </a:lnTo>
                    <a:lnTo>
                      <a:pt x="585" y="800"/>
                    </a:lnTo>
                    <a:close/>
                    <a:moveTo>
                      <a:pt x="599" y="830"/>
                    </a:moveTo>
                    <a:lnTo>
                      <a:pt x="599" y="830"/>
                    </a:lnTo>
                    <a:lnTo>
                      <a:pt x="600" y="830"/>
                    </a:lnTo>
                    <a:lnTo>
                      <a:pt x="599" y="830"/>
                    </a:lnTo>
                    <a:lnTo>
                      <a:pt x="599" y="832"/>
                    </a:lnTo>
                    <a:lnTo>
                      <a:pt x="598" y="833"/>
                    </a:lnTo>
                    <a:lnTo>
                      <a:pt x="597" y="832"/>
                    </a:lnTo>
                    <a:lnTo>
                      <a:pt x="597" y="830"/>
                    </a:lnTo>
                    <a:lnTo>
                      <a:pt x="597" y="829"/>
                    </a:lnTo>
                    <a:lnTo>
                      <a:pt x="598" y="829"/>
                    </a:lnTo>
                    <a:lnTo>
                      <a:pt x="599" y="830"/>
                    </a:lnTo>
                    <a:close/>
                    <a:moveTo>
                      <a:pt x="614" y="859"/>
                    </a:moveTo>
                    <a:lnTo>
                      <a:pt x="614" y="859"/>
                    </a:lnTo>
                    <a:lnTo>
                      <a:pt x="614" y="861"/>
                    </a:lnTo>
                    <a:lnTo>
                      <a:pt x="614" y="862"/>
                    </a:lnTo>
                    <a:lnTo>
                      <a:pt x="613" y="862"/>
                    </a:lnTo>
                    <a:lnTo>
                      <a:pt x="612" y="861"/>
                    </a:lnTo>
                    <a:lnTo>
                      <a:pt x="612" y="859"/>
                    </a:lnTo>
                    <a:lnTo>
                      <a:pt x="612" y="858"/>
                    </a:lnTo>
                    <a:lnTo>
                      <a:pt x="613" y="858"/>
                    </a:lnTo>
                    <a:lnTo>
                      <a:pt x="614" y="859"/>
                    </a:lnTo>
                    <a:close/>
                    <a:moveTo>
                      <a:pt x="628" y="889"/>
                    </a:moveTo>
                    <a:lnTo>
                      <a:pt x="628" y="889"/>
                    </a:lnTo>
                    <a:lnTo>
                      <a:pt x="628" y="890"/>
                    </a:lnTo>
                    <a:lnTo>
                      <a:pt x="628" y="892"/>
                    </a:lnTo>
                    <a:lnTo>
                      <a:pt x="627" y="892"/>
                    </a:lnTo>
                    <a:lnTo>
                      <a:pt x="626" y="892"/>
                    </a:lnTo>
                    <a:lnTo>
                      <a:pt x="626" y="890"/>
                    </a:lnTo>
                    <a:lnTo>
                      <a:pt x="626" y="889"/>
                    </a:lnTo>
                    <a:lnTo>
                      <a:pt x="627" y="889"/>
                    </a:lnTo>
                    <a:lnTo>
                      <a:pt x="628" y="889"/>
                    </a:lnTo>
                    <a:close/>
                    <a:moveTo>
                      <a:pt x="641" y="919"/>
                    </a:moveTo>
                    <a:lnTo>
                      <a:pt x="641" y="919"/>
                    </a:lnTo>
                    <a:lnTo>
                      <a:pt x="641" y="921"/>
                    </a:lnTo>
                    <a:lnTo>
                      <a:pt x="641" y="922"/>
                    </a:lnTo>
                    <a:lnTo>
                      <a:pt x="639" y="922"/>
                    </a:lnTo>
                    <a:lnTo>
                      <a:pt x="639" y="921"/>
                    </a:lnTo>
                    <a:lnTo>
                      <a:pt x="639" y="919"/>
                    </a:lnTo>
                    <a:lnTo>
                      <a:pt x="639" y="918"/>
                    </a:lnTo>
                    <a:lnTo>
                      <a:pt x="640" y="918"/>
                    </a:lnTo>
                    <a:lnTo>
                      <a:pt x="641" y="919"/>
                    </a:lnTo>
                    <a:close/>
                    <a:moveTo>
                      <a:pt x="655" y="950"/>
                    </a:moveTo>
                    <a:lnTo>
                      <a:pt x="655" y="950"/>
                    </a:lnTo>
                    <a:lnTo>
                      <a:pt x="655" y="951"/>
                    </a:lnTo>
                    <a:lnTo>
                      <a:pt x="654" y="953"/>
                    </a:lnTo>
                    <a:lnTo>
                      <a:pt x="653" y="953"/>
                    </a:lnTo>
                    <a:lnTo>
                      <a:pt x="652" y="951"/>
                    </a:lnTo>
                    <a:lnTo>
                      <a:pt x="652" y="950"/>
                    </a:lnTo>
                    <a:lnTo>
                      <a:pt x="653" y="948"/>
                    </a:lnTo>
                    <a:lnTo>
                      <a:pt x="654" y="948"/>
                    </a:lnTo>
                    <a:lnTo>
                      <a:pt x="655" y="950"/>
                    </a:lnTo>
                    <a:close/>
                    <a:moveTo>
                      <a:pt x="668" y="980"/>
                    </a:moveTo>
                    <a:lnTo>
                      <a:pt x="668" y="980"/>
                    </a:lnTo>
                    <a:lnTo>
                      <a:pt x="668" y="982"/>
                    </a:lnTo>
                    <a:lnTo>
                      <a:pt x="667" y="983"/>
                    </a:lnTo>
                    <a:lnTo>
                      <a:pt x="666" y="983"/>
                    </a:lnTo>
                    <a:lnTo>
                      <a:pt x="666" y="982"/>
                    </a:lnTo>
                    <a:lnTo>
                      <a:pt x="665" y="982"/>
                    </a:lnTo>
                    <a:lnTo>
                      <a:pt x="665" y="980"/>
                    </a:lnTo>
                    <a:lnTo>
                      <a:pt x="666" y="980"/>
                    </a:lnTo>
                    <a:lnTo>
                      <a:pt x="667" y="979"/>
                    </a:lnTo>
                    <a:lnTo>
                      <a:pt x="668" y="980"/>
                    </a:lnTo>
                    <a:close/>
                    <a:moveTo>
                      <a:pt x="681" y="1011"/>
                    </a:moveTo>
                    <a:lnTo>
                      <a:pt x="681" y="1011"/>
                    </a:lnTo>
                    <a:lnTo>
                      <a:pt x="681" y="1012"/>
                    </a:lnTo>
                    <a:lnTo>
                      <a:pt x="681" y="1014"/>
                    </a:lnTo>
                    <a:lnTo>
                      <a:pt x="679" y="1014"/>
                    </a:lnTo>
                    <a:lnTo>
                      <a:pt x="677" y="1011"/>
                    </a:lnTo>
                    <a:lnTo>
                      <a:pt x="679" y="1011"/>
                    </a:lnTo>
                    <a:lnTo>
                      <a:pt x="680" y="1010"/>
                    </a:lnTo>
                    <a:lnTo>
                      <a:pt x="681" y="1011"/>
                    </a:lnTo>
                    <a:close/>
                    <a:moveTo>
                      <a:pt x="692" y="1043"/>
                    </a:moveTo>
                    <a:lnTo>
                      <a:pt x="692" y="1043"/>
                    </a:lnTo>
                    <a:lnTo>
                      <a:pt x="692" y="1044"/>
                    </a:lnTo>
                    <a:lnTo>
                      <a:pt x="692" y="1046"/>
                    </a:lnTo>
                    <a:lnTo>
                      <a:pt x="691" y="1046"/>
                    </a:lnTo>
                    <a:lnTo>
                      <a:pt x="690" y="1044"/>
                    </a:lnTo>
                    <a:lnTo>
                      <a:pt x="690" y="1043"/>
                    </a:lnTo>
                    <a:lnTo>
                      <a:pt x="691" y="1042"/>
                    </a:lnTo>
                    <a:lnTo>
                      <a:pt x="692" y="1043"/>
                    </a:lnTo>
                    <a:close/>
                    <a:moveTo>
                      <a:pt x="705" y="1074"/>
                    </a:moveTo>
                    <a:lnTo>
                      <a:pt x="705" y="1074"/>
                    </a:lnTo>
                    <a:lnTo>
                      <a:pt x="705" y="1075"/>
                    </a:lnTo>
                    <a:lnTo>
                      <a:pt x="704" y="1077"/>
                    </a:lnTo>
                    <a:lnTo>
                      <a:pt x="703" y="1077"/>
                    </a:lnTo>
                    <a:lnTo>
                      <a:pt x="702" y="1077"/>
                    </a:lnTo>
                    <a:lnTo>
                      <a:pt x="702" y="1075"/>
                    </a:lnTo>
                    <a:lnTo>
                      <a:pt x="703" y="1074"/>
                    </a:lnTo>
                    <a:lnTo>
                      <a:pt x="704" y="1074"/>
                    </a:lnTo>
                    <a:lnTo>
                      <a:pt x="705" y="1074"/>
                    </a:lnTo>
                    <a:close/>
                    <a:moveTo>
                      <a:pt x="716" y="1107"/>
                    </a:moveTo>
                    <a:lnTo>
                      <a:pt x="716" y="1107"/>
                    </a:lnTo>
                    <a:lnTo>
                      <a:pt x="716" y="1109"/>
                    </a:lnTo>
                    <a:lnTo>
                      <a:pt x="715" y="1109"/>
                    </a:lnTo>
                    <a:lnTo>
                      <a:pt x="714" y="1109"/>
                    </a:lnTo>
                    <a:lnTo>
                      <a:pt x="714" y="1106"/>
                    </a:lnTo>
                    <a:lnTo>
                      <a:pt x="715" y="1106"/>
                    </a:lnTo>
                    <a:lnTo>
                      <a:pt x="716" y="1106"/>
                    </a:lnTo>
                    <a:lnTo>
                      <a:pt x="716" y="1107"/>
                    </a:lnTo>
                    <a:close/>
                    <a:moveTo>
                      <a:pt x="727" y="1139"/>
                    </a:moveTo>
                    <a:lnTo>
                      <a:pt x="727" y="1139"/>
                    </a:lnTo>
                    <a:lnTo>
                      <a:pt x="727" y="1141"/>
                    </a:lnTo>
                    <a:lnTo>
                      <a:pt x="726" y="1141"/>
                    </a:lnTo>
                    <a:lnTo>
                      <a:pt x="725" y="1141"/>
                    </a:lnTo>
                    <a:lnTo>
                      <a:pt x="724" y="1141"/>
                    </a:lnTo>
                    <a:lnTo>
                      <a:pt x="724" y="1138"/>
                    </a:lnTo>
                    <a:lnTo>
                      <a:pt x="725" y="1138"/>
                    </a:lnTo>
                    <a:lnTo>
                      <a:pt x="726" y="1138"/>
                    </a:lnTo>
                    <a:lnTo>
                      <a:pt x="727" y="1139"/>
                    </a:lnTo>
                    <a:close/>
                    <a:moveTo>
                      <a:pt x="738" y="1171"/>
                    </a:moveTo>
                    <a:lnTo>
                      <a:pt x="738" y="1171"/>
                    </a:lnTo>
                    <a:lnTo>
                      <a:pt x="738" y="1173"/>
                    </a:lnTo>
                    <a:lnTo>
                      <a:pt x="737" y="1174"/>
                    </a:lnTo>
                    <a:lnTo>
                      <a:pt x="736" y="1174"/>
                    </a:lnTo>
                    <a:lnTo>
                      <a:pt x="735" y="1173"/>
                    </a:lnTo>
                    <a:lnTo>
                      <a:pt x="735" y="1171"/>
                    </a:lnTo>
                    <a:lnTo>
                      <a:pt x="736" y="1170"/>
                    </a:lnTo>
                    <a:lnTo>
                      <a:pt x="737" y="1170"/>
                    </a:lnTo>
                    <a:lnTo>
                      <a:pt x="738" y="1171"/>
                    </a:lnTo>
                    <a:close/>
                    <a:moveTo>
                      <a:pt x="747" y="1203"/>
                    </a:moveTo>
                    <a:lnTo>
                      <a:pt x="747" y="1203"/>
                    </a:lnTo>
                    <a:lnTo>
                      <a:pt x="747" y="1205"/>
                    </a:lnTo>
                    <a:lnTo>
                      <a:pt x="746" y="1206"/>
                    </a:lnTo>
                    <a:lnTo>
                      <a:pt x="745" y="1206"/>
                    </a:lnTo>
                    <a:lnTo>
                      <a:pt x="745" y="1205"/>
                    </a:lnTo>
                    <a:lnTo>
                      <a:pt x="744" y="1205"/>
                    </a:lnTo>
                    <a:lnTo>
                      <a:pt x="744" y="1203"/>
                    </a:lnTo>
                    <a:lnTo>
                      <a:pt x="745" y="1203"/>
                    </a:lnTo>
                    <a:lnTo>
                      <a:pt x="746" y="1203"/>
                    </a:lnTo>
                    <a:lnTo>
                      <a:pt x="747" y="1203"/>
                    </a:lnTo>
                    <a:close/>
                    <a:moveTo>
                      <a:pt x="757" y="1237"/>
                    </a:moveTo>
                    <a:lnTo>
                      <a:pt x="757" y="1237"/>
                    </a:lnTo>
                    <a:lnTo>
                      <a:pt x="757" y="1238"/>
                    </a:lnTo>
                    <a:lnTo>
                      <a:pt x="756" y="1240"/>
                    </a:lnTo>
                    <a:lnTo>
                      <a:pt x="755" y="1240"/>
                    </a:lnTo>
                    <a:lnTo>
                      <a:pt x="755" y="1238"/>
                    </a:lnTo>
                    <a:lnTo>
                      <a:pt x="755" y="1237"/>
                    </a:lnTo>
                    <a:lnTo>
                      <a:pt x="756" y="1235"/>
                    </a:lnTo>
                    <a:lnTo>
                      <a:pt x="757" y="1235"/>
                    </a:lnTo>
                    <a:lnTo>
                      <a:pt x="757" y="1237"/>
                    </a:lnTo>
                    <a:close/>
                    <a:moveTo>
                      <a:pt x="766" y="1270"/>
                    </a:moveTo>
                    <a:lnTo>
                      <a:pt x="766" y="1270"/>
                    </a:lnTo>
                    <a:lnTo>
                      <a:pt x="765" y="1272"/>
                    </a:lnTo>
                    <a:lnTo>
                      <a:pt x="765" y="1273"/>
                    </a:lnTo>
                    <a:lnTo>
                      <a:pt x="764" y="1273"/>
                    </a:lnTo>
                    <a:lnTo>
                      <a:pt x="764" y="1272"/>
                    </a:lnTo>
                    <a:lnTo>
                      <a:pt x="763" y="1272"/>
                    </a:lnTo>
                    <a:lnTo>
                      <a:pt x="763" y="1270"/>
                    </a:lnTo>
                    <a:lnTo>
                      <a:pt x="764" y="1269"/>
                    </a:lnTo>
                    <a:lnTo>
                      <a:pt x="765" y="1269"/>
                    </a:lnTo>
                    <a:lnTo>
                      <a:pt x="766" y="1270"/>
                    </a:lnTo>
                    <a:close/>
                    <a:moveTo>
                      <a:pt x="775" y="1304"/>
                    </a:moveTo>
                    <a:lnTo>
                      <a:pt x="775" y="1304"/>
                    </a:lnTo>
                    <a:lnTo>
                      <a:pt x="775" y="1305"/>
                    </a:lnTo>
                    <a:lnTo>
                      <a:pt x="774" y="1307"/>
                    </a:lnTo>
                    <a:lnTo>
                      <a:pt x="773" y="1307"/>
                    </a:lnTo>
                    <a:lnTo>
                      <a:pt x="773" y="1305"/>
                    </a:lnTo>
                    <a:lnTo>
                      <a:pt x="772" y="1305"/>
                    </a:lnTo>
                    <a:lnTo>
                      <a:pt x="772" y="1304"/>
                    </a:lnTo>
                    <a:lnTo>
                      <a:pt x="772" y="1302"/>
                    </a:lnTo>
                    <a:lnTo>
                      <a:pt x="773" y="1302"/>
                    </a:lnTo>
                    <a:lnTo>
                      <a:pt x="774" y="1302"/>
                    </a:lnTo>
                    <a:lnTo>
                      <a:pt x="775" y="1304"/>
                    </a:lnTo>
                    <a:close/>
                    <a:moveTo>
                      <a:pt x="782" y="1337"/>
                    </a:moveTo>
                    <a:lnTo>
                      <a:pt x="782" y="1337"/>
                    </a:lnTo>
                    <a:lnTo>
                      <a:pt x="782" y="1339"/>
                    </a:lnTo>
                    <a:lnTo>
                      <a:pt x="781" y="1340"/>
                    </a:lnTo>
                    <a:lnTo>
                      <a:pt x="780" y="1340"/>
                    </a:lnTo>
                    <a:lnTo>
                      <a:pt x="780" y="1339"/>
                    </a:lnTo>
                    <a:lnTo>
                      <a:pt x="780" y="1337"/>
                    </a:lnTo>
                    <a:lnTo>
                      <a:pt x="781" y="1336"/>
                    </a:lnTo>
                    <a:lnTo>
                      <a:pt x="782" y="1336"/>
                    </a:lnTo>
                    <a:lnTo>
                      <a:pt x="782" y="1337"/>
                    </a:lnTo>
                    <a:close/>
                    <a:moveTo>
                      <a:pt x="791" y="1371"/>
                    </a:moveTo>
                    <a:lnTo>
                      <a:pt x="791" y="1371"/>
                    </a:lnTo>
                    <a:lnTo>
                      <a:pt x="791" y="1372"/>
                    </a:lnTo>
                    <a:lnTo>
                      <a:pt x="790" y="1372"/>
                    </a:lnTo>
                    <a:lnTo>
                      <a:pt x="790" y="1374"/>
                    </a:lnTo>
                    <a:lnTo>
                      <a:pt x="789" y="1374"/>
                    </a:lnTo>
                    <a:lnTo>
                      <a:pt x="788" y="1374"/>
                    </a:lnTo>
                    <a:lnTo>
                      <a:pt x="788" y="1372"/>
                    </a:lnTo>
                    <a:lnTo>
                      <a:pt x="788" y="1371"/>
                    </a:lnTo>
                    <a:lnTo>
                      <a:pt x="789" y="1371"/>
                    </a:lnTo>
                    <a:lnTo>
                      <a:pt x="790" y="1371"/>
                    </a:lnTo>
                    <a:lnTo>
                      <a:pt x="791" y="1371"/>
                    </a:lnTo>
                    <a:close/>
                    <a:moveTo>
                      <a:pt x="797" y="1406"/>
                    </a:moveTo>
                    <a:lnTo>
                      <a:pt x="797" y="1406"/>
                    </a:lnTo>
                    <a:lnTo>
                      <a:pt x="797" y="1407"/>
                    </a:lnTo>
                    <a:lnTo>
                      <a:pt x="796" y="1409"/>
                    </a:lnTo>
                    <a:lnTo>
                      <a:pt x="795" y="1409"/>
                    </a:lnTo>
                    <a:lnTo>
                      <a:pt x="795" y="1407"/>
                    </a:lnTo>
                    <a:lnTo>
                      <a:pt x="794" y="1407"/>
                    </a:lnTo>
                    <a:lnTo>
                      <a:pt x="795" y="1404"/>
                    </a:lnTo>
                    <a:lnTo>
                      <a:pt x="796" y="1404"/>
                    </a:lnTo>
                    <a:lnTo>
                      <a:pt x="797" y="1406"/>
                    </a:lnTo>
                    <a:close/>
                    <a:moveTo>
                      <a:pt x="804" y="1441"/>
                    </a:moveTo>
                    <a:lnTo>
                      <a:pt x="804" y="1441"/>
                    </a:lnTo>
                    <a:lnTo>
                      <a:pt x="804" y="1442"/>
                    </a:lnTo>
                    <a:lnTo>
                      <a:pt x="802" y="1442"/>
                    </a:lnTo>
                    <a:lnTo>
                      <a:pt x="801" y="1442"/>
                    </a:lnTo>
                    <a:lnTo>
                      <a:pt x="801" y="1441"/>
                    </a:lnTo>
                    <a:lnTo>
                      <a:pt x="800" y="1439"/>
                    </a:lnTo>
                    <a:lnTo>
                      <a:pt x="801" y="1439"/>
                    </a:lnTo>
                    <a:lnTo>
                      <a:pt x="802" y="1439"/>
                    </a:lnTo>
                    <a:lnTo>
                      <a:pt x="802" y="1438"/>
                    </a:lnTo>
                    <a:lnTo>
                      <a:pt x="804" y="1439"/>
                    </a:lnTo>
                    <a:lnTo>
                      <a:pt x="804" y="1441"/>
                    </a:lnTo>
                    <a:close/>
                    <a:moveTo>
                      <a:pt x="810" y="1474"/>
                    </a:moveTo>
                    <a:lnTo>
                      <a:pt x="810" y="1474"/>
                    </a:lnTo>
                    <a:lnTo>
                      <a:pt x="809" y="1476"/>
                    </a:lnTo>
                    <a:lnTo>
                      <a:pt x="809" y="1477"/>
                    </a:lnTo>
                    <a:lnTo>
                      <a:pt x="808" y="1477"/>
                    </a:lnTo>
                    <a:lnTo>
                      <a:pt x="807" y="1476"/>
                    </a:lnTo>
                    <a:lnTo>
                      <a:pt x="807" y="1474"/>
                    </a:lnTo>
                    <a:lnTo>
                      <a:pt x="808" y="1473"/>
                    </a:lnTo>
                    <a:lnTo>
                      <a:pt x="809" y="1473"/>
                    </a:lnTo>
                    <a:lnTo>
                      <a:pt x="810" y="1474"/>
                    </a:lnTo>
                    <a:close/>
                    <a:moveTo>
                      <a:pt x="815" y="1509"/>
                    </a:moveTo>
                    <a:lnTo>
                      <a:pt x="815" y="1509"/>
                    </a:lnTo>
                    <a:lnTo>
                      <a:pt x="814" y="1511"/>
                    </a:lnTo>
                    <a:lnTo>
                      <a:pt x="814" y="1512"/>
                    </a:lnTo>
                    <a:lnTo>
                      <a:pt x="813" y="1512"/>
                    </a:lnTo>
                    <a:lnTo>
                      <a:pt x="812" y="1511"/>
                    </a:lnTo>
                    <a:lnTo>
                      <a:pt x="812" y="1509"/>
                    </a:lnTo>
                    <a:lnTo>
                      <a:pt x="813" y="1508"/>
                    </a:lnTo>
                    <a:lnTo>
                      <a:pt x="814" y="1508"/>
                    </a:lnTo>
                    <a:lnTo>
                      <a:pt x="815" y="1509"/>
                    </a:lnTo>
                    <a:close/>
                    <a:moveTo>
                      <a:pt x="819" y="1544"/>
                    </a:moveTo>
                    <a:lnTo>
                      <a:pt x="819" y="1544"/>
                    </a:lnTo>
                    <a:lnTo>
                      <a:pt x="819" y="1546"/>
                    </a:lnTo>
                    <a:lnTo>
                      <a:pt x="819" y="1547"/>
                    </a:lnTo>
                    <a:lnTo>
                      <a:pt x="818" y="1547"/>
                    </a:lnTo>
                    <a:lnTo>
                      <a:pt x="817" y="1546"/>
                    </a:lnTo>
                    <a:lnTo>
                      <a:pt x="817" y="1543"/>
                    </a:lnTo>
                    <a:lnTo>
                      <a:pt x="818" y="1543"/>
                    </a:lnTo>
                    <a:lnTo>
                      <a:pt x="819" y="1543"/>
                    </a:lnTo>
                    <a:lnTo>
                      <a:pt x="819" y="1544"/>
                    </a:lnTo>
                    <a:close/>
                    <a:moveTo>
                      <a:pt x="824" y="1579"/>
                    </a:moveTo>
                    <a:lnTo>
                      <a:pt x="824" y="1579"/>
                    </a:lnTo>
                    <a:lnTo>
                      <a:pt x="824" y="1581"/>
                    </a:lnTo>
                    <a:lnTo>
                      <a:pt x="823" y="1582"/>
                    </a:lnTo>
                    <a:lnTo>
                      <a:pt x="822" y="1581"/>
                    </a:lnTo>
                    <a:lnTo>
                      <a:pt x="820" y="1581"/>
                    </a:lnTo>
                    <a:lnTo>
                      <a:pt x="822" y="1579"/>
                    </a:lnTo>
                    <a:lnTo>
                      <a:pt x="823" y="1578"/>
                    </a:lnTo>
                    <a:lnTo>
                      <a:pt x="824" y="1578"/>
                    </a:lnTo>
                    <a:lnTo>
                      <a:pt x="824" y="1579"/>
                    </a:lnTo>
                    <a:close/>
                    <a:moveTo>
                      <a:pt x="828" y="1616"/>
                    </a:moveTo>
                    <a:lnTo>
                      <a:pt x="828" y="1616"/>
                    </a:lnTo>
                    <a:lnTo>
                      <a:pt x="827" y="1616"/>
                    </a:lnTo>
                    <a:lnTo>
                      <a:pt x="826" y="1617"/>
                    </a:lnTo>
                    <a:lnTo>
                      <a:pt x="825" y="1617"/>
                    </a:lnTo>
                    <a:lnTo>
                      <a:pt x="825" y="1616"/>
                    </a:lnTo>
                    <a:lnTo>
                      <a:pt x="825" y="1614"/>
                    </a:lnTo>
                    <a:lnTo>
                      <a:pt x="826" y="1613"/>
                    </a:lnTo>
                    <a:lnTo>
                      <a:pt x="827" y="1614"/>
                    </a:lnTo>
                    <a:lnTo>
                      <a:pt x="828" y="1616"/>
                    </a:lnTo>
                    <a:close/>
                    <a:moveTo>
                      <a:pt x="830" y="1650"/>
                    </a:moveTo>
                    <a:lnTo>
                      <a:pt x="830" y="1650"/>
                    </a:lnTo>
                    <a:lnTo>
                      <a:pt x="830" y="1652"/>
                    </a:lnTo>
                    <a:lnTo>
                      <a:pt x="829" y="1652"/>
                    </a:lnTo>
                    <a:lnTo>
                      <a:pt x="828" y="1652"/>
                    </a:lnTo>
                    <a:lnTo>
                      <a:pt x="828" y="1650"/>
                    </a:lnTo>
                    <a:lnTo>
                      <a:pt x="828" y="1649"/>
                    </a:lnTo>
                    <a:lnTo>
                      <a:pt x="829" y="1649"/>
                    </a:lnTo>
                    <a:lnTo>
                      <a:pt x="830" y="1649"/>
                    </a:lnTo>
                    <a:lnTo>
                      <a:pt x="830" y="1650"/>
                    </a:lnTo>
                    <a:close/>
                    <a:moveTo>
                      <a:pt x="833" y="1685"/>
                    </a:moveTo>
                    <a:lnTo>
                      <a:pt x="833" y="1685"/>
                    </a:lnTo>
                    <a:lnTo>
                      <a:pt x="832" y="1687"/>
                    </a:lnTo>
                    <a:lnTo>
                      <a:pt x="831" y="1688"/>
                    </a:lnTo>
                    <a:lnTo>
                      <a:pt x="831" y="1687"/>
                    </a:lnTo>
                    <a:lnTo>
                      <a:pt x="830" y="1687"/>
                    </a:lnTo>
                    <a:lnTo>
                      <a:pt x="830" y="1685"/>
                    </a:lnTo>
                    <a:lnTo>
                      <a:pt x="830" y="1684"/>
                    </a:lnTo>
                    <a:lnTo>
                      <a:pt x="831" y="1684"/>
                    </a:lnTo>
                    <a:lnTo>
                      <a:pt x="832" y="1684"/>
                    </a:lnTo>
                    <a:lnTo>
                      <a:pt x="833" y="1685"/>
                    </a:lnTo>
                    <a:close/>
                    <a:moveTo>
                      <a:pt x="834" y="1722"/>
                    </a:moveTo>
                    <a:lnTo>
                      <a:pt x="834" y="1722"/>
                    </a:lnTo>
                    <a:lnTo>
                      <a:pt x="833" y="1723"/>
                    </a:lnTo>
                    <a:lnTo>
                      <a:pt x="832" y="1722"/>
                    </a:lnTo>
                    <a:lnTo>
                      <a:pt x="831" y="1722"/>
                    </a:lnTo>
                    <a:lnTo>
                      <a:pt x="832" y="1719"/>
                    </a:lnTo>
                    <a:lnTo>
                      <a:pt x="833" y="1719"/>
                    </a:lnTo>
                    <a:lnTo>
                      <a:pt x="834" y="1719"/>
                    </a:lnTo>
                    <a:lnTo>
                      <a:pt x="834" y="1720"/>
                    </a:lnTo>
                    <a:lnTo>
                      <a:pt x="834" y="1722"/>
                    </a:lnTo>
                    <a:close/>
                    <a:moveTo>
                      <a:pt x="835" y="1757"/>
                    </a:moveTo>
                    <a:lnTo>
                      <a:pt x="835" y="1757"/>
                    </a:lnTo>
                    <a:lnTo>
                      <a:pt x="835" y="1758"/>
                    </a:lnTo>
                    <a:lnTo>
                      <a:pt x="834" y="1758"/>
                    </a:lnTo>
                    <a:lnTo>
                      <a:pt x="833" y="1758"/>
                    </a:lnTo>
                    <a:lnTo>
                      <a:pt x="833" y="1757"/>
                    </a:lnTo>
                    <a:lnTo>
                      <a:pt x="833" y="1755"/>
                    </a:lnTo>
                    <a:lnTo>
                      <a:pt x="834" y="1755"/>
                    </a:lnTo>
                    <a:lnTo>
                      <a:pt x="835" y="1755"/>
                    </a:lnTo>
                    <a:lnTo>
                      <a:pt x="835" y="1757"/>
                    </a:lnTo>
                    <a:close/>
                    <a:moveTo>
                      <a:pt x="835" y="1792"/>
                    </a:moveTo>
                    <a:lnTo>
                      <a:pt x="835" y="1792"/>
                    </a:lnTo>
                    <a:lnTo>
                      <a:pt x="835" y="1793"/>
                    </a:lnTo>
                    <a:lnTo>
                      <a:pt x="834" y="1795"/>
                    </a:lnTo>
                    <a:lnTo>
                      <a:pt x="833" y="1793"/>
                    </a:lnTo>
                    <a:lnTo>
                      <a:pt x="833" y="1792"/>
                    </a:lnTo>
                    <a:lnTo>
                      <a:pt x="833" y="1790"/>
                    </a:lnTo>
                    <a:lnTo>
                      <a:pt x="834" y="1790"/>
                    </a:lnTo>
                    <a:lnTo>
                      <a:pt x="835" y="1790"/>
                    </a:lnTo>
                    <a:lnTo>
                      <a:pt x="835" y="1792"/>
                    </a:lnTo>
                    <a:close/>
                    <a:moveTo>
                      <a:pt x="835" y="1828"/>
                    </a:moveTo>
                    <a:lnTo>
                      <a:pt x="835" y="1828"/>
                    </a:lnTo>
                    <a:lnTo>
                      <a:pt x="835" y="1830"/>
                    </a:lnTo>
                    <a:lnTo>
                      <a:pt x="834" y="1830"/>
                    </a:lnTo>
                    <a:lnTo>
                      <a:pt x="833" y="1828"/>
                    </a:lnTo>
                    <a:lnTo>
                      <a:pt x="832" y="1828"/>
                    </a:lnTo>
                    <a:lnTo>
                      <a:pt x="832" y="1827"/>
                    </a:lnTo>
                    <a:lnTo>
                      <a:pt x="833" y="1827"/>
                    </a:lnTo>
                    <a:lnTo>
                      <a:pt x="833" y="1825"/>
                    </a:lnTo>
                    <a:lnTo>
                      <a:pt x="834" y="1825"/>
                    </a:lnTo>
                    <a:lnTo>
                      <a:pt x="835" y="1827"/>
                    </a:lnTo>
                    <a:lnTo>
                      <a:pt x="835" y="1828"/>
                    </a:lnTo>
                    <a:close/>
                    <a:moveTo>
                      <a:pt x="835" y="1863"/>
                    </a:moveTo>
                    <a:lnTo>
                      <a:pt x="835" y="1863"/>
                    </a:lnTo>
                    <a:lnTo>
                      <a:pt x="835" y="1865"/>
                    </a:lnTo>
                    <a:lnTo>
                      <a:pt x="834" y="1865"/>
                    </a:lnTo>
                    <a:lnTo>
                      <a:pt x="833" y="1865"/>
                    </a:lnTo>
                    <a:lnTo>
                      <a:pt x="832" y="1865"/>
                    </a:lnTo>
                    <a:lnTo>
                      <a:pt x="832" y="1863"/>
                    </a:lnTo>
                    <a:lnTo>
                      <a:pt x="833" y="1862"/>
                    </a:lnTo>
                    <a:lnTo>
                      <a:pt x="834" y="1862"/>
                    </a:lnTo>
                    <a:lnTo>
                      <a:pt x="835" y="1863"/>
                    </a:lnTo>
                    <a:close/>
                    <a:moveTo>
                      <a:pt x="835" y="1900"/>
                    </a:moveTo>
                    <a:lnTo>
                      <a:pt x="835" y="1900"/>
                    </a:lnTo>
                    <a:lnTo>
                      <a:pt x="834" y="1900"/>
                    </a:lnTo>
                    <a:lnTo>
                      <a:pt x="833" y="1901"/>
                    </a:lnTo>
                    <a:lnTo>
                      <a:pt x="832" y="1900"/>
                    </a:lnTo>
                    <a:lnTo>
                      <a:pt x="832" y="1898"/>
                    </a:lnTo>
                    <a:lnTo>
                      <a:pt x="832" y="1897"/>
                    </a:lnTo>
                    <a:lnTo>
                      <a:pt x="833" y="1897"/>
                    </a:lnTo>
                    <a:lnTo>
                      <a:pt x="834" y="1897"/>
                    </a:lnTo>
                    <a:lnTo>
                      <a:pt x="835" y="1900"/>
                    </a:lnTo>
                    <a:close/>
                    <a:moveTo>
                      <a:pt x="834" y="1935"/>
                    </a:moveTo>
                    <a:lnTo>
                      <a:pt x="834" y="1935"/>
                    </a:lnTo>
                    <a:lnTo>
                      <a:pt x="833" y="1935"/>
                    </a:lnTo>
                    <a:lnTo>
                      <a:pt x="833" y="1936"/>
                    </a:lnTo>
                    <a:lnTo>
                      <a:pt x="832" y="1936"/>
                    </a:lnTo>
                    <a:lnTo>
                      <a:pt x="831" y="1936"/>
                    </a:lnTo>
                    <a:lnTo>
                      <a:pt x="831" y="1935"/>
                    </a:lnTo>
                    <a:lnTo>
                      <a:pt x="831" y="1933"/>
                    </a:lnTo>
                    <a:lnTo>
                      <a:pt x="832" y="1932"/>
                    </a:lnTo>
                    <a:lnTo>
                      <a:pt x="833" y="1933"/>
                    </a:lnTo>
                    <a:lnTo>
                      <a:pt x="834" y="1935"/>
                    </a:lnTo>
                    <a:close/>
                    <a:moveTo>
                      <a:pt x="833" y="1970"/>
                    </a:moveTo>
                    <a:lnTo>
                      <a:pt x="833" y="1970"/>
                    </a:lnTo>
                    <a:lnTo>
                      <a:pt x="832" y="1971"/>
                    </a:lnTo>
                    <a:lnTo>
                      <a:pt x="831" y="1972"/>
                    </a:lnTo>
                    <a:lnTo>
                      <a:pt x="830" y="1971"/>
                    </a:lnTo>
                    <a:lnTo>
                      <a:pt x="830" y="1970"/>
                    </a:lnTo>
                    <a:lnTo>
                      <a:pt x="830" y="1968"/>
                    </a:lnTo>
                    <a:lnTo>
                      <a:pt x="831" y="1968"/>
                    </a:lnTo>
                    <a:lnTo>
                      <a:pt x="832" y="1968"/>
                    </a:lnTo>
                    <a:lnTo>
                      <a:pt x="833" y="1970"/>
                    </a:lnTo>
                    <a:close/>
                    <a:moveTo>
                      <a:pt x="831" y="2006"/>
                    </a:moveTo>
                    <a:lnTo>
                      <a:pt x="831" y="2006"/>
                    </a:lnTo>
                    <a:lnTo>
                      <a:pt x="830" y="2007"/>
                    </a:lnTo>
                    <a:lnTo>
                      <a:pt x="829" y="2007"/>
                    </a:lnTo>
                    <a:lnTo>
                      <a:pt x="829" y="2006"/>
                    </a:lnTo>
                    <a:lnTo>
                      <a:pt x="829" y="2004"/>
                    </a:lnTo>
                    <a:lnTo>
                      <a:pt x="829" y="2003"/>
                    </a:lnTo>
                    <a:lnTo>
                      <a:pt x="830" y="2003"/>
                    </a:lnTo>
                    <a:lnTo>
                      <a:pt x="831" y="2003"/>
                    </a:lnTo>
                    <a:lnTo>
                      <a:pt x="831" y="2006"/>
                    </a:lnTo>
                    <a:close/>
                    <a:moveTo>
                      <a:pt x="830" y="2041"/>
                    </a:moveTo>
                    <a:lnTo>
                      <a:pt x="830" y="2041"/>
                    </a:lnTo>
                    <a:lnTo>
                      <a:pt x="829" y="2041"/>
                    </a:lnTo>
                    <a:lnTo>
                      <a:pt x="829" y="2042"/>
                    </a:lnTo>
                    <a:lnTo>
                      <a:pt x="828" y="2042"/>
                    </a:lnTo>
                    <a:lnTo>
                      <a:pt x="827" y="2042"/>
                    </a:lnTo>
                    <a:lnTo>
                      <a:pt x="827" y="2041"/>
                    </a:lnTo>
                    <a:lnTo>
                      <a:pt x="827" y="2039"/>
                    </a:lnTo>
                    <a:lnTo>
                      <a:pt x="828" y="2038"/>
                    </a:lnTo>
                    <a:lnTo>
                      <a:pt x="828" y="2039"/>
                    </a:lnTo>
                    <a:lnTo>
                      <a:pt x="829" y="2039"/>
                    </a:lnTo>
                    <a:lnTo>
                      <a:pt x="830" y="2041"/>
                    </a:lnTo>
                    <a:close/>
                    <a:moveTo>
                      <a:pt x="828" y="2076"/>
                    </a:moveTo>
                    <a:lnTo>
                      <a:pt x="828" y="2076"/>
                    </a:lnTo>
                    <a:lnTo>
                      <a:pt x="827" y="2077"/>
                    </a:lnTo>
                    <a:lnTo>
                      <a:pt x="826" y="2079"/>
                    </a:lnTo>
                    <a:lnTo>
                      <a:pt x="825" y="2077"/>
                    </a:lnTo>
                    <a:lnTo>
                      <a:pt x="825" y="2076"/>
                    </a:lnTo>
                    <a:lnTo>
                      <a:pt x="825" y="2074"/>
                    </a:lnTo>
                    <a:lnTo>
                      <a:pt x="826" y="2074"/>
                    </a:lnTo>
                    <a:lnTo>
                      <a:pt x="827" y="2074"/>
                    </a:lnTo>
                    <a:lnTo>
                      <a:pt x="828" y="2076"/>
                    </a:lnTo>
                    <a:close/>
                    <a:moveTo>
                      <a:pt x="825" y="2112"/>
                    </a:moveTo>
                    <a:lnTo>
                      <a:pt x="825" y="2112"/>
                    </a:lnTo>
                    <a:lnTo>
                      <a:pt x="824" y="2114"/>
                    </a:lnTo>
                    <a:lnTo>
                      <a:pt x="823" y="2112"/>
                    </a:lnTo>
                    <a:lnTo>
                      <a:pt x="823" y="2111"/>
                    </a:lnTo>
                    <a:lnTo>
                      <a:pt x="823" y="2109"/>
                    </a:lnTo>
                    <a:lnTo>
                      <a:pt x="824" y="2109"/>
                    </a:lnTo>
                    <a:lnTo>
                      <a:pt x="825" y="2111"/>
                    </a:lnTo>
                    <a:lnTo>
                      <a:pt x="825" y="2112"/>
                    </a:lnTo>
                    <a:close/>
                    <a:moveTo>
                      <a:pt x="823" y="2147"/>
                    </a:moveTo>
                    <a:lnTo>
                      <a:pt x="823" y="2147"/>
                    </a:lnTo>
                    <a:lnTo>
                      <a:pt x="822" y="2149"/>
                    </a:lnTo>
                    <a:lnTo>
                      <a:pt x="820" y="2149"/>
                    </a:lnTo>
                    <a:lnTo>
                      <a:pt x="819" y="2147"/>
                    </a:lnTo>
                    <a:lnTo>
                      <a:pt x="819" y="2146"/>
                    </a:lnTo>
                    <a:lnTo>
                      <a:pt x="820" y="2144"/>
                    </a:lnTo>
                    <a:lnTo>
                      <a:pt x="822" y="2144"/>
                    </a:lnTo>
                    <a:lnTo>
                      <a:pt x="823" y="2146"/>
                    </a:lnTo>
                    <a:lnTo>
                      <a:pt x="823" y="2147"/>
                    </a:lnTo>
                    <a:close/>
                    <a:moveTo>
                      <a:pt x="819" y="2182"/>
                    </a:moveTo>
                    <a:lnTo>
                      <a:pt x="819" y="2182"/>
                    </a:lnTo>
                    <a:lnTo>
                      <a:pt x="818" y="2184"/>
                    </a:lnTo>
                    <a:lnTo>
                      <a:pt x="817" y="2184"/>
                    </a:lnTo>
                    <a:lnTo>
                      <a:pt x="816" y="2184"/>
                    </a:lnTo>
                    <a:lnTo>
                      <a:pt x="816" y="2182"/>
                    </a:lnTo>
                    <a:lnTo>
                      <a:pt x="816" y="2181"/>
                    </a:lnTo>
                    <a:lnTo>
                      <a:pt x="817" y="2179"/>
                    </a:lnTo>
                    <a:lnTo>
                      <a:pt x="818" y="2181"/>
                    </a:lnTo>
                    <a:lnTo>
                      <a:pt x="819" y="2181"/>
                    </a:lnTo>
                    <a:lnTo>
                      <a:pt x="819" y="2182"/>
                    </a:lnTo>
                    <a:close/>
                    <a:moveTo>
                      <a:pt x="815" y="2217"/>
                    </a:moveTo>
                    <a:lnTo>
                      <a:pt x="815" y="2217"/>
                    </a:lnTo>
                    <a:lnTo>
                      <a:pt x="815" y="2219"/>
                    </a:lnTo>
                    <a:lnTo>
                      <a:pt x="814" y="2219"/>
                    </a:lnTo>
                    <a:lnTo>
                      <a:pt x="813" y="2219"/>
                    </a:lnTo>
                    <a:lnTo>
                      <a:pt x="812" y="2219"/>
                    </a:lnTo>
                    <a:lnTo>
                      <a:pt x="812" y="2217"/>
                    </a:lnTo>
                    <a:lnTo>
                      <a:pt x="812" y="2216"/>
                    </a:lnTo>
                    <a:lnTo>
                      <a:pt x="813" y="2216"/>
                    </a:lnTo>
                    <a:lnTo>
                      <a:pt x="813" y="2214"/>
                    </a:lnTo>
                    <a:lnTo>
                      <a:pt x="814" y="2216"/>
                    </a:lnTo>
                    <a:lnTo>
                      <a:pt x="815" y="2216"/>
                    </a:lnTo>
                    <a:lnTo>
                      <a:pt x="815" y="2217"/>
                    </a:lnTo>
                    <a:close/>
                    <a:moveTo>
                      <a:pt x="810" y="2252"/>
                    </a:moveTo>
                    <a:lnTo>
                      <a:pt x="810" y="2252"/>
                    </a:lnTo>
                    <a:lnTo>
                      <a:pt x="810" y="2254"/>
                    </a:lnTo>
                    <a:lnTo>
                      <a:pt x="809" y="2254"/>
                    </a:lnTo>
                    <a:lnTo>
                      <a:pt x="808" y="2254"/>
                    </a:lnTo>
                    <a:lnTo>
                      <a:pt x="808" y="2252"/>
                    </a:lnTo>
                    <a:lnTo>
                      <a:pt x="808" y="2251"/>
                    </a:lnTo>
                    <a:lnTo>
                      <a:pt x="809" y="2249"/>
                    </a:lnTo>
                    <a:lnTo>
                      <a:pt x="810" y="2251"/>
                    </a:lnTo>
                    <a:lnTo>
                      <a:pt x="810" y="2252"/>
                    </a:lnTo>
                    <a:close/>
                    <a:moveTo>
                      <a:pt x="805" y="2287"/>
                    </a:moveTo>
                    <a:lnTo>
                      <a:pt x="805" y="2287"/>
                    </a:lnTo>
                    <a:lnTo>
                      <a:pt x="804" y="2289"/>
                    </a:lnTo>
                    <a:lnTo>
                      <a:pt x="802" y="2289"/>
                    </a:lnTo>
                    <a:lnTo>
                      <a:pt x="802" y="2287"/>
                    </a:lnTo>
                    <a:lnTo>
                      <a:pt x="802" y="2286"/>
                    </a:lnTo>
                    <a:lnTo>
                      <a:pt x="802" y="2284"/>
                    </a:lnTo>
                    <a:lnTo>
                      <a:pt x="804" y="2284"/>
                    </a:lnTo>
                    <a:lnTo>
                      <a:pt x="805" y="2286"/>
                    </a:lnTo>
                    <a:lnTo>
                      <a:pt x="805" y="2287"/>
                    </a:lnTo>
                    <a:close/>
                    <a:moveTo>
                      <a:pt x="797" y="2322"/>
                    </a:moveTo>
                    <a:lnTo>
                      <a:pt x="797" y="2322"/>
                    </a:lnTo>
                    <a:lnTo>
                      <a:pt x="796" y="2322"/>
                    </a:lnTo>
                    <a:lnTo>
                      <a:pt x="795" y="2322"/>
                    </a:lnTo>
                    <a:lnTo>
                      <a:pt x="795" y="2321"/>
                    </a:lnTo>
                    <a:lnTo>
                      <a:pt x="795" y="2319"/>
                    </a:lnTo>
                    <a:lnTo>
                      <a:pt x="797" y="2319"/>
                    </a:lnTo>
                    <a:lnTo>
                      <a:pt x="797" y="2321"/>
                    </a:lnTo>
                    <a:lnTo>
                      <a:pt x="797" y="2322"/>
                    </a:lnTo>
                    <a:close/>
                    <a:moveTo>
                      <a:pt x="789" y="2356"/>
                    </a:moveTo>
                    <a:lnTo>
                      <a:pt x="789" y="2356"/>
                    </a:lnTo>
                    <a:lnTo>
                      <a:pt x="788" y="2356"/>
                    </a:lnTo>
                    <a:lnTo>
                      <a:pt x="787" y="2356"/>
                    </a:lnTo>
                    <a:lnTo>
                      <a:pt x="786" y="2354"/>
                    </a:lnTo>
                    <a:lnTo>
                      <a:pt x="786" y="2353"/>
                    </a:lnTo>
                    <a:lnTo>
                      <a:pt x="787" y="2353"/>
                    </a:lnTo>
                    <a:lnTo>
                      <a:pt x="788" y="2353"/>
                    </a:lnTo>
                    <a:lnTo>
                      <a:pt x="789" y="2353"/>
                    </a:lnTo>
                    <a:lnTo>
                      <a:pt x="789" y="2356"/>
                    </a:lnTo>
                    <a:close/>
                    <a:moveTo>
                      <a:pt x="776" y="2386"/>
                    </a:moveTo>
                    <a:lnTo>
                      <a:pt x="776" y="2386"/>
                    </a:lnTo>
                    <a:lnTo>
                      <a:pt x="775" y="2388"/>
                    </a:lnTo>
                    <a:lnTo>
                      <a:pt x="774" y="2386"/>
                    </a:lnTo>
                    <a:lnTo>
                      <a:pt x="773" y="2385"/>
                    </a:lnTo>
                    <a:lnTo>
                      <a:pt x="774" y="2383"/>
                    </a:lnTo>
                    <a:lnTo>
                      <a:pt x="775" y="2383"/>
                    </a:lnTo>
                    <a:lnTo>
                      <a:pt x="776" y="2383"/>
                    </a:lnTo>
                    <a:lnTo>
                      <a:pt x="776" y="2385"/>
                    </a:lnTo>
                    <a:lnTo>
                      <a:pt x="776" y="2386"/>
                    </a:lnTo>
                    <a:close/>
                    <a:moveTo>
                      <a:pt x="758" y="2412"/>
                    </a:moveTo>
                    <a:lnTo>
                      <a:pt x="758" y="2412"/>
                    </a:lnTo>
                    <a:lnTo>
                      <a:pt x="757" y="2412"/>
                    </a:lnTo>
                    <a:lnTo>
                      <a:pt x="756" y="2412"/>
                    </a:lnTo>
                    <a:lnTo>
                      <a:pt x="756" y="2411"/>
                    </a:lnTo>
                    <a:lnTo>
                      <a:pt x="757" y="2409"/>
                    </a:lnTo>
                    <a:lnTo>
                      <a:pt x="758" y="2409"/>
                    </a:lnTo>
                    <a:lnTo>
                      <a:pt x="759" y="2411"/>
                    </a:lnTo>
                    <a:lnTo>
                      <a:pt x="758" y="2412"/>
                    </a:lnTo>
                    <a:close/>
                    <a:moveTo>
                      <a:pt x="733" y="2423"/>
                    </a:moveTo>
                    <a:lnTo>
                      <a:pt x="733" y="2423"/>
                    </a:lnTo>
                    <a:lnTo>
                      <a:pt x="732" y="2423"/>
                    </a:lnTo>
                    <a:lnTo>
                      <a:pt x="732" y="2421"/>
                    </a:lnTo>
                    <a:lnTo>
                      <a:pt x="732" y="2420"/>
                    </a:lnTo>
                    <a:lnTo>
                      <a:pt x="733" y="2418"/>
                    </a:lnTo>
                    <a:lnTo>
                      <a:pt x="734" y="2420"/>
                    </a:lnTo>
                    <a:lnTo>
                      <a:pt x="735" y="2421"/>
                    </a:lnTo>
                    <a:lnTo>
                      <a:pt x="734" y="2423"/>
                    </a:lnTo>
                    <a:lnTo>
                      <a:pt x="733" y="2423"/>
                    </a:lnTo>
                    <a:close/>
                    <a:moveTo>
                      <a:pt x="708" y="2412"/>
                    </a:moveTo>
                    <a:lnTo>
                      <a:pt x="708" y="2412"/>
                    </a:lnTo>
                    <a:lnTo>
                      <a:pt x="707" y="2411"/>
                    </a:lnTo>
                    <a:lnTo>
                      <a:pt x="707" y="2409"/>
                    </a:lnTo>
                    <a:lnTo>
                      <a:pt x="708" y="2408"/>
                    </a:lnTo>
                    <a:lnTo>
                      <a:pt x="709" y="2408"/>
                    </a:lnTo>
                    <a:lnTo>
                      <a:pt x="709" y="2409"/>
                    </a:lnTo>
                    <a:lnTo>
                      <a:pt x="710" y="2409"/>
                    </a:lnTo>
                    <a:lnTo>
                      <a:pt x="710" y="2411"/>
                    </a:lnTo>
                    <a:lnTo>
                      <a:pt x="709" y="2412"/>
                    </a:lnTo>
                    <a:lnTo>
                      <a:pt x="708" y="2412"/>
                    </a:lnTo>
                    <a:close/>
                    <a:moveTo>
                      <a:pt x="687" y="2391"/>
                    </a:moveTo>
                    <a:lnTo>
                      <a:pt x="687" y="2391"/>
                    </a:lnTo>
                    <a:lnTo>
                      <a:pt x="686" y="2389"/>
                    </a:lnTo>
                    <a:lnTo>
                      <a:pt x="687" y="2388"/>
                    </a:lnTo>
                    <a:lnTo>
                      <a:pt x="688" y="2388"/>
                    </a:lnTo>
                    <a:lnTo>
                      <a:pt x="689" y="2388"/>
                    </a:lnTo>
                    <a:lnTo>
                      <a:pt x="689" y="2389"/>
                    </a:lnTo>
                    <a:lnTo>
                      <a:pt x="689" y="2391"/>
                    </a:lnTo>
                    <a:lnTo>
                      <a:pt x="688" y="2391"/>
                    </a:lnTo>
                    <a:lnTo>
                      <a:pt x="688" y="2392"/>
                    </a:lnTo>
                    <a:lnTo>
                      <a:pt x="687" y="2391"/>
                    </a:lnTo>
                    <a:close/>
                    <a:moveTo>
                      <a:pt x="669" y="2366"/>
                    </a:moveTo>
                    <a:lnTo>
                      <a:pt x="669" y="2366"/>
                    </a:lnTo>
                    <a:lnTo>
                      <a:pt x="668" y="2364"/>
                    </a:lnTo>
                    <a:lnTo>
                      <a:pt x="668" y="2363"/>
                    </a:lnTo>
                    <a:lnTo>
                      <a:pt x="669" y="2363"/>
                    </a:lnTo>
                    <a:lnTo>
                      <a:pt x="670" y="2363"/>
                    </a:lnTo>
                    <a:lnTo>
                      <a:pt x="671" y="2363"/>
                    </a:lnTo>
                    <a:lnTo>
                      <a:pt x="671" y="2364"/>
                    </a:lnTo>
                    <a:lnTo>
                      <a:pt x="671" y="2366"/>
                    </a:lnTo>
                    <a:lnTo>
                      <a:pt x="670" y="2366"/>
                    </a:lnTo>
                    <a:lnTo>
                      <a:pt x="669" y="2366"/>
                    </a:lnTo>
                    <a:close/>
                    <a:moveTo>
                      <a:pt x="652" y="2338"/>
                    </a:moveTo>
                    <a:lnTo>
                      <a:pt x="652" y="2338"/>
                    </a:lnTo>
                    <a:lnTo>
                      <a:pt x="652" y="2337"/>
                    </a:lnTo>
                    <a:lnTo>
                      <a:pt x="652" y="2335"/>
                    </a:lnTo>
                    <a:lnTo>
                      <a:pt x="653" y="2335"/>
                    </a:lnTo>
                    <a:lnTo>
                      <a:pt x="654" y="2335"/>
                    </a:lnTo>
                    <a:lnTo>
                      <a:pt x="655" y="2337"/>
                    </a:lnTo>
                    <a:lnTo>
                      <a:pt x="654" y="2338"/>
                    </a:lnTo>
                    <a:lnTo>
                      <a:pt x="653" y="2338"/>
                    </a:lnTo>
                    <a:lnTo>
                      <a:pt x="652" y="2338"/>
                    </a:lnTo>
                    <a:close/>
                    <a:moveTo>
                      <a:pt x="637" y="2309"/>
                    </a:moveTo>
                    <a:lnTo>
                      <a:pt x="637" y="2309"/>
                    </a:lnTo>
                    <a:lnTo>
                      <a:pt x="637" y="2308"/>
                    </a:lnTo>
                    <a:lnTo>
                      <a:pt x="637" y="2306"/>
                    </a:lnTo>
                    <a:lnTo>
                      <a:pt x="638" y="2306"/>
                    </a:lnTo>
                    <a:lnTo>
                      <a:pt x="639" y="2306"/>
                    </a:lnTo>
                    <a:lnTo>
                      <a:pt x="639" y="2308"/>
                    </a:lnTo>
                    <a:lnTo>
                      <a:pt x="639" y="2309"/>
                    </a:lnTo>
                    <a:lnTo>
                      <a:pt x="638" y="2310"/>
                    </a:lnTo>
                    <a:lnTo>
                      <a:pt x="637" y="2309"/>
                    </a:lnTo>
                    <a:close/>
                    <a:moveTo>
                      <a:pt x="623" y="2280"/>
                    </a:moveTo>
                    <a:lnTo>
                      <a:pt x="623" y="2280"/>
                    </a:lnTo>
                    <a:lnTo>
                      <a:pt x="622" y="2278"/>
                    </a:lnTo>
                    <a:lnTo>
                      <a:pt x="622" y="2277"/>
                    </a:lnTo>
                    <a:lnTo>
                      <a:pt x="623" y="2277"/>
                    </a:lnTo>
                    <a:lnTo>
                      <a:pt x="625" y="2275"/>
                    </a:lnTo>
                    <a:lnTo>
                      <a:pt x="625" y="2277"/>
                    </a:lnTo>
                    <a:lnTo>
                      <a:pt x="626" y="2277"/>
                    </a:lnTo>
                    <a:lnTo>
                      <a:pt x="626" y="2278"/>
                    </a:lnTo>
                    <a:lnTo>
                      <a:pt x="625" y="2280"/>
                    </a:lnTo>
                    <a:lnTo>
                      <a:pt x="623" y="2280"/>
                    </a:lnTo>
                    <a:close/>
                    <a:moveTo>
                      <a:pt x="610" y="2249"/>
                    </a:moveTo>
                    <a:lnTo>
                      <a:pt x="610" y="2249"/>
                    </a:lnTo>
                    <a:lnTo>
                      <a:pt x="610" y="2248"/>
                    </a:lnTo>
                    <a:lnTo>
                      <a:pt x="610" y="2246"/>
                    </a:lnTo>
                    <a:lnTo>
                      <a:pt x="611" y="2246"/>
                    </a:lnTo>
                    <a:lnTo>
                      <a:pt x="612" y="2246"/>
                    </a:lnTo>
                    <a:lnTo>
                      <a:pt x="612" y="2248"/>
                    </a:lnTo>
                    <a:lnTo>
                      <a:pt x="612" y="2249"/>
                    </a:lnTo>
                    <a:lnTo>
                      <a:pt x="611" y="2249"/>
                    </a:lnTo>
                    <a:lnTo>
                      <a:pt x="610" y="2249"/>
                    </a:lnTo>
                    <a:close/>
                    <a:moveTo>
                      <a:pt x="597" y="2219"/>
                    </a:moveTo>
                    <a:lnTo>
                      <a:pt x="597" y="2219"/>
                    </a:lnTo>
                    <a:lnTo>
                      <a:pt x="597" y="2217"/>
                    </a:lnTo>
                    <a:lnTo>
                      <a:pt x="597" y="2216"/>
                    </a:lnTo>
                    <a:lnTo>
                      <a:pt x="598" y="2214"/>
                    </a:lnTo>
                    <a:lnTo>
                      <a:pt x="599" y="2216"/>
                    </a:lnTo>
                    <a:lnTo>
                      <a:pt x="599" y="2217"/>
                    </a:lnTo>
                    <a:lnTo>
                      <a:pt x="599" y="2219"/>
                    </a:lnTo>
                    <a:lnTo>
                      <a:pt x="597" y="2219"/>
                    </a:lnTo>
                    <a:close/>
                    <a:moveTo>
                      <a:pt x="584" y="2187"/>
                    </a:moveTo>
                    <a:lnTo>
                      <a:pt x="584" y="2187"/>
                    </a:lnTo>
                    <a:lnTo>
                      <a:pt x="584" y="2185"/>
                    </a:lnTo>
                    <a:lnTo>
                      <a:pt x="585" y="2184"/>
                    </a:lnTo>
                    <a:lnTo>
                      <a:pt x="586" y="2185"/>
                    </a:lnTo>
                    <a:lnTo>
                      <a:pt x="587" y="2185"/>
                    </a:lnTo>
                    <a:lnTo>
                      <a:pt x="586" y="2187"/>
                    </a:lnTo>
                    <a:lnTo>
                      <a:pt x="586" y="2188"/>
                    </a:lnTo>
                    <a:lnTo>
                      <a:pt x="585" y="2188"/>
                    </a:lnTo>
                    <a:lnTo>
                      <a:pt x="584" y="2187"/>
                    </a:lnTo>
                    <a:close/>
                    <a:moveTo>
                      <a:pt x="573" y="2156"/>
                    </a:moveTo>
                    <a:lnTo>
                      <a:pt x="573" y="2156"/>
                    </a:lnTo>
                    <a:lnTo>
                      <a:pt x="572" y="2153"/>
                    </a:lnTo>
                    <a:lnTo>
                      <a:pt x="573" y="2153"/>
                    </a:lnTo>
                    <a:lnTo>
                      <a:pt x="574" y="2152"/>
                    </a:lnTo>
                    <a:lnTo>
                      <a:pt x="575" y="2153"/>
                    </a:lnTo>
                    <a:lnTo>
                      <a:pt x="575" y="2155"/>
                    </a:lnTo>
                    <a:lnTo>
                      <a:pt x="575" y="2156"/>
                    </a:lnTo>
                    <a:lnTo>
                      <a:pt x="573" y="2156"/>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178" name="Freeform 417"/>
              <p:cNvSpPr/>
              <p:nvPr/>
            </p:nvSpPr>
            <p:spPr>
              <a:xfrm>
                <a:off x="3035300" y="3629025"/>
                <a:ext cx="157163" cy="93662"/>
              </a:xfrm>
              <a:custGeom>
                <a:avLst/>
                <a:gdLst>
                  <a:gd name="txL" fmla="*/ 0 w 99"/>
                  <a:gd name="txT" fmla="*/ 0 h 118"/>
                  <a:gd name="txR" fmla="*/ 99 w 99"/>
                  <a:gd name="txB" fmla="*/ 118 h 118"/>
                </a:gdLst>
                <a:ahLst/>
                <a:cxnLst>
                  <a:cxn ang="0">
                    <a:pos x="2147483647" y="2147483647"/>
                  </a:cxn>
                  <a:cxn ang="0">
                    <a:pos x="0" y="0"/>
                  </a:cxn>
                  <a:cxn ang="0">
                    <a:pos x="2147483647" y="2147483647"/>
                  </a:cxn>
                  <a:cxn ang="0">
                    <a:pos x="2147483647" y="2147483647"/>
                  </a:cxn>
                </a:cxnLst>
                <a:rect l="txL" t="txT" r="txR" b="txB"/>
                <a:pathLst>
                  <a:path w="99" h="118">
                    <a:moveTo>
                      <a:pt x="60" y="118"/>
                    </a:moveTo>
                    <a:lnTo>
                      <a:pt x="0" y="0"/>
                    </a:lnTo>
                    <a:lnTo>
                      <a:pt x="99" y="45"/>
                    </a:lnTo>
                    <a:lnTo>
                      <a:pt x="60" y="118"/>
                    </a:lnTo>
                    <a:close/>
                  </a:path>
                </a:pathLst>
              </a:custGeom>
              <a:solidFill>
                <a:srgbClr val="000000">
                  <a:alpha val="100000"/>
                </a:srgbClr>
              </a:solidFill>
              <a:ln w="9525">
                <a:noFill/>
              </a:ln>
            </p:spPr>
            <p:txBody>
              <a:bodyPr/>
              <a:lstStyle/>
              <a:p>
                <a:endParaRPr lang="zh-CN" altLang="en-US"/>
              </a:p>
            </p:txBody>
          </p:sp>
          <p:sp>
            <p:nvSpPr>
              <p:cNvPr id="168179" name="Freeform 418"/>
              <p:cNvSpPr>
                <a:spLocks noEditPoints="1"/>
              </p:cNvSpPr>
              <p:nvPr/>
            </p:nvSpPr>
            <p:spPr>
              <a:xfrm>
                <a:off x="2832100" y="3808413"/>
                <a:ext cx="1273175" cy="1220787"/>
              </a:xfrm>
              <a:custGeom>
                <a:avLst/>
                <a:gdLst>
                  <a:gd name="txL" fmla="*/ 0 w 802"/>
                  <a:gd name="txT" fmla="*/ 0 h 1537"/>
                  <a:gd name="txR" fmla="*/ 802 w 802"/>
                  <a:gd name="txB" fmla="*/ 1537 h 153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802" h="1537">
                    <a:moveTo>
                      <a:pt x="799" y="1536"/>
                    </a:moveTo>
                    <a:lnTo>
                      <a:pt x="799" y="1536"/>
                    </a:lnTo>
                    <a:lnTo>
                      <a:pt x="799" y="1534"/>
                    </a:lnTo>
                    <a:lnTo>
                      <a:pt x="800" y="1533"/>
                    </a:lnTo>
                    <a:lnTo>
                      <a:pt x="801" y="1533"/>
                    </a:lnTo>
                    <a:lnTo>
                      <a:pt x="802" y="1534"/>
                    </a:lnTo>
                    <a:lnTo>
                      <a:pt x="802" y="1536"/>
                    </a:lnTo>
                    <a:lnTo>
                      <a:pt x="801" y="1536"/>
                    </a:lnTo>
                    <a:lnTo>
                      <a:pt x="801" y="1537"/>
                    </a:lnTo>
                    <a:lnTo>
                      <a:pt x="800" y="1537"/>
                    </a:lnTo>
                    <a:lnTo>
                      <a:pt x="800" y="1536"/>
                    </a:lnTo>
                    <a:lnTo>
                      <a:pt x="799" y="1536"/>
                    </a:lnTo>
                    <a:close/>
                    <a:moveTo>
                      <a:pt x="794" y="1501"/>
                    </a:moveTo>
                    <a:lnTo>
                      <a:pt x="794" y="1501"/>
                    </a:lnTo>
                    <a:lnTo>
                      <a:pt x="794" y="1499"/>
                    </a:lnTo>
                    <a:lnTo>
                      <a:pt x="795" y="1498"/>
                    </a:lnTo>
                    <a:lnTo>
                      <a:pt x="796" y="1498"/>
                    </a:lnTo>
                    <a:lnTo>
                      <a:pt x="797" y="1499"/>
                    </a:lnTo>
                    <a:lnTo>
                      <a:pt x="797" y="1501"/>
                    </a:lnTo>
                    <a:lnTo>
                      <a:pt x="796" y="1502"/>
                    </a:lnTo>
                    <a:lnTo>
                      <a:pt x="795" y="1502"/>
                    </a:lnTo>
                    <a:lnTo>
                      <a:pt x="794" y="1501"/>
                    </a:lnTo>
                    <a:close/>
                    <a:moveTo>
                      <a:pt x="789" y="1466"/>
                    </a:moveTo>
                    <a:lnTo>
                      <a:pt x="789" y="1466"/>
                    </a:lnTo>
                    <a:lnTo>
                      <a:pt x="789" y="1464"/>
                    </a:lnTo>
                    <a:lnTo>
                      <a:pt x="790" y="1463"/>
                    </a:lnTo>
                    <a:lnTo>
                      <a:pt x="791" y="1463"/>
                    </a:lnTo>
                    <a:lnTo>
                      <a:pt x="792" y="1464"/>
                    </a:lnTo>
                    <a:lnTo>
                      <a:pt x="791" y="1466"/>
                    </a:lnTo>
                    <a:lnTo>
                      <a:pt x="791" y="1467"/>
                    </a:lnTo>
                    <a:lnTo>
                      <a:pt x="789" y="1467"/>
                    </a:lnTo>
                    <a:lnTo>
                      <a:pt x="789" y="1466"/>
                    </a:lnTo>
                    <a:close/>
                    <a:moveTo>
                      <a:pt x="782" y="1431"/>
                    </a:moveTo>
                    <a:lnTo>
                      <a:pt x="782" y="1431"/>
                    </a:lnTo>
                    <a:lnTo>
                      <a:pt x="782" y="1429"/>
                    </a:lnTo>
                    <a:lnTo>
                      <a:pt x="783" y="1429"/>
                    </a:lnTo>
                    <a:lnTo>
                      <a:pt x="784" y="1429"/>
                    </a:lnTo>
                    <a:lnTo>
                      <a:pt x="785" y="1431"/>
                    </a:lnTo>
                    <a:lnTo>
                      <a:pt x="785" y="1432"/>
                    </a:lnTo>
                    <a:lnTo>
                      <a:pt x="784" y="1432"/>
                    </a:lnTo>
                    <a:lnTo>
                      <a:pt x="783" y="1432"/>
                    </a:lnTo>
                    <a:lnTo>
                      <a:pt x="782" y="1431"/>
                    </a:lnTo>
                    <a:close/>
                    <a:moveTo>
                      <a:pt x="776" y="1397"/>
                    </a:moveTo>
                    <a:lnTo>
                      <a:pt x="776" y="1397"/>
                    </a:lnTo>
                    <a:lnTo>
                      <a:pt x="776" y="1396"/>
                    </a:lnTo>
                    <a:lnTo>
                      <a:pt x="777" y="1395"/>
                    </a:lnTo>
                    <a:lnTo>
                      <a:pt x="778" y="1395"/>
                    </a:lnTo>
                    <a:lnTo>
                      <a:pt x="779" y="1396"/>
                    </a:lnTo>
                    <a:lnTo>
                      <a:pt x="779" y="1397"/>
                    </a:lnTo>
                    <a:lnTo>
                      <a:pt x="778" y="1397"/>
                    </a:lnTo>
                    <a:lnTo>
                      <a:pt x="778" y="1399"/>
                    </a:lnTo>
                    <a:lnTo>
                      <a:pt x="777" y="1399"/>
                    </a:lnTo>
                    <a:lnTo>
                      <a:pt x="777" y="1397"/>
                    </a:lnTo>
                    <a:lnTo>
                      <a:pt x="776" y="1397"/>
                    </a:lnTo>
                    <a:close/>
                    <a:moveTo>
                      <a:pt x="769" y="1362"/>
                    </a:moveTo>
                    <a:lnTo>
                      <a:pt x="769" y="1362"/>
                    </a:lnTo>
                    <a:lnTo>
                      <a:pt x="769" y="1361"/>
                    </a:lnTo>
                    <a:lnTo>
                      <a:pt x="771" y="1360"/>
                    </a:lnTo>
                    <a:lnTo>
                      <a:pt x="772" y="1361"/>
                    </a:lnTo>
                    <a:lnTo>
                      <a:pt x="773" y="1361"/>
                    </a:lnTo>
                    <a:lnTo>
                      <a:pt x="773" y="1362"/>
                    </a:lnTo>
                    <a:lnTo>
                      <a:pt x="772" y="1362"/>
                    </a:lnTo>
                    <a:lnTo>
                      <a:pt x="772" y="1364"/>
                    </a:lnTo>
                    <a:lnTo>
                      <a:pt x="771" y="1364"/>
                    </a:lnTo>
                    <a:lnTo>
                      <a:pt x="769" y="1364"/>
                    </a:lnTo>
                    <a:lnTo>
                      <a:pt x="769" y="1362"/>
                    </a:lnTo>
                    <a:close/>
                    <a:moveTo>
                      <a:pt x="762" y="1329"/>
                    </a:moveTo>
                    <a:lnTo>
                      <a:pt x="762" y="1329"/>
                    </a:lnTo>
                    <a:lnTo>
                      <a:pt x="762" y="1328"/>
                    </a:lnTo>
                    <a:lnTo>
                      <a:pt x="763" y="1326"/>
                    </a:lnTo>
                    <a:lnTo>
                      <a:pt x="764" y="1326"/>
                    </a:lnTo>
                    <a:lnTo>
                      <a:pt x="765" y="1328"/>
                    </a:lnTo>
                    <a:lnTo>
                      <a:pt x="765" y="1329"/>
                    </a:lnTo>
                    <a:lnTo>
                      <a:pt x="764" y="1330"/>
                    </a:lnTo>
                    <a:lnTo>
                      <a:pt x="763" y="1330"/>
                    </a:lnTo>
                    <a:lnTo>
                      <a:pt x="762" y="1329"/>
                    </a:lnTo>
                    <a:close/>
                    <a:moveTo>
                      <a:pt x="756" y="1294"/>
                    </a:moveTo>
                    <a:lnTo>
                      <a:pt x="756" y="1294"/>
                    </a:lnTo>
                    <a:lnTo>
                      <a:pt x="756" y="1293"/>
                    </a:lnTo>
                    <a:lnTo>
                      <a:pt x="757" y="1291"/>
                    </a:lnTo>
                    <a:lnTo>
                      <a:pt x="757" y="1293"/>
                    </a:lnTo>
                    <a:lnTo>
                      <a:pt x="758" y="1293"/>
                    </a:lnTo>
                    <a:lnTo>
                      <a:pt x="758" y="1294"/>
                    </a:lnTo>
                    <a:lnTo>
                      <a:pt x="757" y="1295"/>
                    </a:lnTo>
                    <a:lnTo>
                      <a:pt x="756" y="1295"/>
                    </a:lnTo>
                    <a:lnTo>
                      <a:pt x="756" y="1294"/>
                    </a:lnTo>
                    <a:close/>
                    <a:moveTo>
                      <a:pt x="747" y="1260"/>
                    </a:moveTo>
                    <a:lnTo>
                      <a:pt x="747" y="1260"/>
                    </a:lnTo>
                    <a:lnTo>
                      <a:pt x="747" y="1259"/>
                    </a:lnTo>
                    <a:lnTo>
                      <a:pt x="748" y="1258"/>
                    </a:lnTo>
                    <a:lnTo>
                      <a:pt x="749" y="1258"/>
                    </a:lnTo>
                    <a:lnTo>
                      <a:pt x="750" y="1259"/>
                    </a:lnTo>
                    <a:lnTo>
                      <a:pt x="750" y="1260"/>
                    </a:lnTo>
                    <a:lnTo>
                      <a:pt x="749" y="1262"/>
                    </a:lnTo>
                    <a:lnTo>
                      <a:pt x="748" y="1262"/>
                    </a:lnTo>
                    <a:lnTo>
                      <a:pt x="747" y="1260"/>
                    </a:lnTo>
                    <a:close/>
                    <a:moveTo>
                      <a:pt x="740" y="1227"/>
                    </a:moveTo>
                    <a:lnTo>
                      <a:pt x="740" y="1227"/>
                    </a:lnTo>
                    <a:lnTo>
                      <a:pt x="740" y="1226"/>
                    </a:lnTo>
                    <a:lnTo>
                      <a:pt x="741" y="1224"/>
                    </a:lnTo>
                    <a:lnTo>
                      <a:pt x="742" y="1224"/>
                    </a:lnTo>
                    <a:lnTo>
                      <a:pt x="742" y="1226"/>
                    </a:lnTo>
                    <a:lnTo>
                      <a:pt x="742" y="1227"/>
                    </a:lnTo>
                    <a:lnTo>
                      <a:pt x="742" y="1228"/>
                    </a:lnTo>
                    <a:lnTo>
                      <a:pt x="740" y="1228"/>
                    </a:lnTo>
                    <a:lnTo>
                      <a:pt x="740" y="1227"/>
                    </a:lnTo>
                    <a:close/>
                    <a:moveTo>
                      <a:pt x="731" y="1193"/>
                    </a:moveTo>
                    <a:lnTo>
                      <a:pt x="731" y="1193"/>
                    </a:lnTo>
                    <a:lnTo>
                      <a:pt x="731" y="1192"/>
                    </a:lnTo>
                    <a:lnTo>
                      <a:pt x="732" y="1191"/>
                    </a:lnTo>
                    <a:lnTo>
                      <a:pt x="733" y="1191"/>
                    </a:lnTo>
                    <a:lnTo>
                      <a:pt x="735" y="1192"/>
                    </a:lnTo>
                    <a:lnTo>
                      <a:pt x="733" y="1193"/>
                    </a:lnTo>
                    <a:lnTo>
                      <a:pt x="733" y="1195"/>
                    </a:lnTo>
                    <a:lnTo>
                      <a:pt x="732" y="1195"/>
                    </a:lnTo>
                    <a:lnTo>
                      <a:pt x="731" y="1193"/>
                    </a:lnTo>
                    <a:close/>
                    <a:moveTo>
                      <a:pt x="723" y="1160"/>
                    </a:moveTo>
                    <a:lnTo>
                      <a:pt x="723" y="1160"/>
                    </a:lnTo>
                    <a:lnTo>
                      <a:pt x="723" y="1159"/>
                    </a:lnTo>
                    <a:lnTo>
                      <a:pt x="724" y="1157"/>
                    </a:lnTo>
                    <a:lnTo>
                      <a:pt x="725" y="1157"/>
                    </a:lnTo>
                    <a:lnTo>
                      <a:pt x="725" y="1159"/>
                    </a:lnTo>
                    <a:lnTo>
                      <a:pt x="725" y="1160"/>
                    </a:lnTo>
                    <a:lnTo>
                      <a:pt x="725" y="1161"/>
                    </a:lnTo>
                    <a:lnTo>
                      <a:pt x="723" y="1161"/>
                    </a:lnTo>
                    <a:lnTo>
                      <a:pt x="723" y="1160"/>
                    </a:lnTo>
                    <a:close/>
                    <a:moveTo>
                      <a:pt x="713" y="1126"/>
                    </a:moveTo>
                    <a:lnTo>
                      <a:pt x="713" y="1126"/>
                    </a:lnTo>
                    <a:lnTo>
                      <a:pt x="713" y="1125"/>
                    </a:lnTo>
                    <a:lnTo>
                      <a:pt x="714" y="1124"/>
                    </a:lnTo>
                    <a:lnTo>
                      <a:pt x="715" y="1124"/>
                    </a:lnTo>
                    <a:lnTo>
                      <a:pt x="717" y="1125"/>
                    </a:lnTo>
                    <a:lnTo>
                      <a:pt x="717" y="1126"/>
                    </a:lnTo>
                    <a:lnTo>
                      <a:pt x="715" y="1128"/>
                    </a:lnTo>
                    <a:lnTo>
                      <a:pt x="714" y="1128"/>
                    </a:lnTo>
                    <a:lnTo>
                      <a:pt x="713" y="1126"/>
                    </a:lnTo>
                    <a:close/>
                    <a:moveTo>
                      <a:pt x="705" y="1093"/>
                    </a:moveTo>
                    <a:lnTo>
                      <a:pt x="705" y="1093"/>
                    </a:lnTo>
                    <a:lnTo>
                      <a:pt x="705" y="1092"/>
                    </a:lnTo>
                    <a:lnTo>
                      <a:pt x="706" y="1090"/>
                    </a:lnTo>
                    <a:lnTo>
                      <a:pt x="707" y="1092"/>
                    </a:lnTo>
                    <a:lnTo>
                      <a:pt x="707" y="1093"/>
                    </a:lnTo>
                    <a:lnTo>
                      <a:pt x="706" y="1094"/>
                    </a:lnTo>
                    <a:lnTo>
                      <a:pt x="705" y="1094"/>
                    </a:lnTo>
                    <a:lnTo>
                      <a:pt x="705" y="1093"/>
                    </a:lnTo>
                    <a:close/>
                    <a:moveTo>
                      <a:pt x="695" y="1061"/>
                    </a:moveTo>
                    <a:lnTo>
                      <a:pt x="695" y="1061"/>
                    </a:lnTo>
                    <a:lnTo>
                      <a:pt x="695" y="1058"/>
                    </a:lnTo>
                    <a:lnTo>
                      <a:pt x="696" y="1058"/>
                    </a:lnTo>
                    <a:lnTo>
                      <a:pt x="697" y="1059"/>
                    </a:lnTo>
                    <a:lnTo>
                      <a:pt x="697" y="1061"/>
                    </a:lnTo>
                    <a:lnTo>
                      <a:pt x="696" y="1061"/>
                    </a:lnTo>
                    <a:lnTo>
                      <a:pt x="695" y="1061"/>
                    </a:lnTo>
                    <a:close/>
                    <a:moveTo>
                      <a:pt x="685" y="1027"/>
                    </a:moveTo>
                    <a:lnTo>
                      <a:pt x="685" y="1027"/>
                    </a:lnTo>
                    <a:lnTo>
                      <a:pt x="685" y="1026"/>
                    </a:lnTo>
                    <a:lnTo>
                      <a:pt x="686" y="1024"/>
                    </a:lnTo>
                    <a:lnTo>
                      <a:pt x="687" y="1024"/>
                    </a:lnTo>
                    <a:lnTo>
                      <a:pt x="687" y="1026"/>
                    </a:lnTo>
                    <a:lnTo>
                      <a:pt x="688" y="1026"/>
                    </a:lnTo>
                    <a:lnTo>
                      <a:pt x="688" y="1027"/>
                    </a:lnTo>
                    <a:lnTo>
                      <a:pt x="687" y="1029"/>
                    </a:lnTo>
                    <a:lnTo>
                      <a:pt x="686" y="1029"/>
                    </a:lnTo>
                    <a:lnTo>
                      <a:pt x="685" y="1027"/>
                    </a:lnTo>
                    <a:close/>
                    <a:moveTo>
                      <a:pt x="674" y="995"/>
                    </a:moveTo>
                    <a:lnTo>
                      <a:pt x="674" y="995"/>
                    </a:lnTo>
                    <a:lnTo>
                      <a:pt x="674" y="994"/>
                    </a:lnTo>
                    <a:lnTo>
                      <a:pt x="675" y="992"/>
                    </a:lnTo>
                    <a:lnTo>
                      <a:pt x="676" y="992"/>
                    </a:lnTo>
                    <a:lnTo>
                      <a:pt x="677" y="994"/>
                    </a:lnTo>
                    <a:lnTo>
                      <a:pt x="677" y="995"/>
                    </a:lnTo>
                    <a:lnTo>
                      <a:pt x="676" y="997"/>
                    </a:lnTo>
                    <a:lnTo>
                      <a:pt x="675" y="997"/>
                    </a:lnTo>
                    <a:lnTo>
                      <a:pt x="674" y="995"/>
                    </a:lnTo>
                    <a:close/>
                    <a:moveTo>
                      <a:pt x="664" y="963"/>
                    </a:moveTo>
                    <a:lnTo>
                      <a:pt x="664" y="963"/>
                    </a:lnTo>
                    <a:lnTo>
                      <a:pt x="664" y="960"/>
                    </a:lnTo>
                    <a:lnTo>
                      <a:pt x="665" y="960"/>
                    </a:lnTo>
                    <a:lnTo>
                      <a:pt x="666" y="960"/>
                    </a:lnTo>
                    <a:lnTo>
                      <a:pt x="667" y="962"/>
                    </a:lnTo>
                    <a:lnTo>
                      <a:pt x="666" y="963"/>
                    </a:lnTo>
                    <a:lnTo>
                      <a:pt x="665" y="963"/>
                    </a:lnTo>
                    <a:lnTo>
                      <a:pt x="664" y="963"/>
                    </a:lnTo>
                    <a:close/>
                    <a:moveTo>
                      <a:pt x="653" y="931"/>
                    </a:moveTo>
                    <a:lnTo>
                      <a:pt x="653" y="931"/>
                    </a:lnTo>
                    <a:lnTo>
                      <a:pt x="653" y="930"/>
                    </a:lnTo>
                    <a:lnTo>
                      <a:pt x="653" y="928"/>
                    </a:lnTo>
                    <a:lnTo>
                      <a:pt x="654" y="928"/>
                    </a:lnTo>
                    <a:lnTo>
                      <a:pt x="655" y="928"/>
                    </a:lnTo>
                    <a:lnTo>
                      <a:pt x="655" y="930"/>
                    </a:lnTo>
                    <a:lnTo>
                      <a:pt x="655" y="931"/>
                    </a:lnTo>
                    <a:lnTo>
                      <a:pt x="653" y="931"/>
                    </a:lnTo>
                    <a:close/>
                    <a:moveTo>
                      <a:pt x="641" y="899"/>
                    </a:moveTo>
                    <a:lnTo>
                      <a:pt x="641" y="899"/>
                    </a:lnTo>
                    <a:lnTo>
                      <a:pt x="641" y="898"/>
                    </a:lnTo>
                    <a:lnTo>
                      <a:pt x="642" y="896"/>
                    </a:lnTo>
                    <a:lnTo>
                      <a:pt x="643" y="896"/>
                    </a:lnTo>
                    <a:lnTo>
                      <a:pt x="645" y="898"/>
                    </a:lnTo>
                    <a:lnTo>
                      <a:pt x="643" y="899"/>
                    </a:lnTo>
                    <a:lnTo>
                      <a:pt x="642" y="899"/>
                    </a:lnTo>
                    <a:lnTo>
                      <a:pt x="641" y="899"/>
                    </a:lnTo>
                    <a:close/>
                    <a:moveTo>
                      <a:pt x="630" y="867"/>
                    </a:moveTo>
                    <a:lnTo>
                      <a:pt x="630" y="867"/>
                    </a:lnTo>
                    <a:lnTo>
                      <a:pt x="630" y="866"/>
                    </a:lnTo>
                    <a:lnTo>
                      <a:pt x="631" y="864"/>
                    </a:lnTo>
                    <a:lnTo>
                      <a:pt x="632" y="866"/>
                    </a:lnTo>
                    <a:lnTo>
                      <a:pt x="632" y="867"/>
                    </a:lnTo>
                    <a:lnTo>
                      <a:pt x="632" y="869"/>
                    </a:lnTo>
                    <a:lnTo>
                      <a:pt x="631" y="869"/>
                    </a:lnTo>
                    <a:lnTo>
                      <a:pt x="630" y="867"/>
                    </a:lnTo>
                    <a:close/>
                    <a:moveTo>
                      <a:pt x="618" y="837"/>
                    </a:moveTo>
                    <a:lnTo>
                      <a:pt x="618" y="837"/>
                    </a:lnTo>
                    <a:lnTo>
                      <a:pt x="617" y="834"/>
                    </a:lnTo>
                    <a:lnTo>
                      <a:pt x="618" y="834"/>
                    </a:lnTo>
                    <a:lnTo>
                      <a:pt x="619" y="832"/>
                    </a:lnTo>
                    <a:lnTo>
                      <a:pt x="620" y="834"/>
                    </a:lnTo>
                    <a:lnTo>
                      <a:pt x="620" y="835"/>
                    </a:lnTo>
                    <a:lnTo>
                      <a:pt x="619" y="837"/>
                    </a:lnTo>
                    <a:lnTo>
                      <a:pt x="618" y="837"/>
                    </a:lnTo>
                    <a:close/>
                    <a:moveTo>
                      <a:pt x="605" y="805"/>
                    </a:moveTo>
                    <a:lnTo>
                      <a:pt x="605" y="805"/>
                    </a:lnTo>
                    <a:lnTo>
                      <a:pt x="605" y="803"/>
                    </a:lnTo>
                    <a:lnTo>
                      <a:pt x="605" y="802"/>
                    </a:lnTo>
                    <a:lnTo>
                      <a:pt x="606" y="802"/>
                    </a:lnTo>
                    <a:lnTo>
                      <a:pt x="607" y="803"/>
                    </a:lnTo>
                    <a:lnTo>
                      <a:pt x="607" y="805"/>
                    </a:lnTo>
                    <a:lnTo>
                      <a:pt x="607" y="806"/>
                    </a:lnTo>
                    <a:lnTo>
                      <a:pt x="606" y="806"/>
                    </a:lnTo>
                    <a:lnTo>
                      <a:pt x="605" y="805"/>
                    </a:lnTo>
                    <a:close/>
                    <a:moveTo>
                      <a:pt x="593" y="774"/>
                    </a:moveTo>
                    <a:lnTo>
                      <a:pt x="593" y="774"/>
                    </a:lnTo>
                    <a:lnTo>
                      <a:pt x="593" y="772"/>
                    </a:lnTo>
                    <a:lnTo>
                      <a:pt x="593" y="771"/>
                    </a:lnTo>
                    <a:lnTo>
                      <a:pt x="594" y="771"/>
                    </a:lnTo>
                    <a:lnTo>
                      <a:pt x="595" y="771"/>
                    </a:lnTo>
                    <a:lnTo>
                      <a:pt x="595" y="772"/>
                    </a:lnTo>
                    <a:lnTo>
                      <a:pt x="595" y="774"/>
                    </a:lnTo>
                    <a:lnTo>
                      <a:pt x="595" y="775"/>
                    </a:lnTo>
                    <a:lnTo>
                      <a:pt x="594" y="775"/>
                    </a:lnTo>
                    <a:lnTo>
                      <a:pt x="593" y="774"/>
                    </a:lnTo>
                    <a:close/>
                    <a:moveTo>
                      <a:pt x="580" y="743"/>
                    </a:moveTo>
                    <a:lnTo>
                      <a:pt x="580" y="743"/>
                    </a:lnTo>
                    <a:lnTo>
                      <a:pt x="579" y="742"/>
                    </a:lnTo>
                    <a:lnTo>
                      <a:pt x="580" y="740"/>
                    </a:lnTo>
                    <a:lnTo>
                      <a:pt x="581" y="740"/>
                    </a:lnTo>
                    <a:lnTo>
                      <a:pt x="582" y="742"/>
                    </a:lnTo>
                    <a:lnTo>
                      <a:pt x="582" y="743"/>
                    </a:lnTo>
                    <a:lnTo>
                      <a:pt x="581" y="743"/>
                    </a:lnTo>
                    <a:lnTo>
                      <a:pt x="581" y="745"/>
                    </a:lnTo>
                    <a:lnTo>
                      <a:pt x="580" y="743"/>
                    </a:lnTo>
                    <a:close/>
                    <a:moveTo>
                      <a:pt x="565" y="713"/>
                    </a:moveTo>
                    <a:lnTo>
                      <a:pt x="565" y="713"/>
                    </a:lnTo>
                    <a:lnTo>
                      <a:pt x="565" y="711"/>
                    </a:lnTo>
                    <a:lnTo>
                      <a:pt x="566" y="711"/>
                    </a:lnTo>
                    <a:lnTo>
                      <a:pt x="566" y="710"/>
                    </a:lnTo>
                    <a:lnTo>
                      <a:pt x="567" y="710"/>
                    </a:lnTo>
                    <a:lnTo>
                      <a:pt x="568" y="711"/>
                    </a:lnTo>
                    <a:lnTo>
                      <a:pt x="568" y="713"/>
                    </a:lnTo>
                    <a:lnTo>
                      <a:pt x="567" y="714"/>
                    </a:lnTo>
                    <a:lnTo>
                      <a:pt x="566" y="714"/>
                    </a:lnTo>
                    <a:lnTo>
                      <a:pt x="565" y="713"/>
                    </a:lnTo>
                    <a:close/>
                    <a:moveTo>
                      <a:pt x="551" y="684"/>
                    </a:moveTo>
                    <a:lnTo>
                      <a:pt x="551" y="684"/>
                    </a:lnTo>
                    <a:lnTo>
                      <a:pt x="551" y="682"/>
                    </a:lnTo>
                    <a:lnTo>
                      <a:pt x="552" y="681"/>
                    </a:lnTo>
                    <a:lnTo>
                      <a:pt x="553" y="681"/>
                    </a:lnTo>
                    <a:lnTo>
                      <a:pt x="555" y="681"/>
                    </a:lnTo>
                    <a:lnTo>
                      <a:pt x="555" y="682"/>
                    </a:lnTo>
                    <a:lnTo>
                      <a:pt x="553" y="684"/>
                    </a:lnTo>
                    <a:lnTo>
                      <a:pt x="552" y="684"/>
                    </a:lnTo>
                    <a:lnTo>
                      <a:pt x="551" y="684"/>
                    </a:lnTo>
                    <a:close/>
                    <a:moveTo>
                      <a:pt x="538" y="653"/>
                    </a:moveTo>
                    <a:lnTo>
                      <a:pt x="538" y="653"/>
                    </a:lnTo>
                    <a:lnTo>
                      <a:pt x="538" y="652"/>
                    </a:lnTo>
                    <a:lnTo>
                      <a:pt x="539" y="650"/>
                    </a:lnTo>
                    <a:lnTo>
                      <a:pt x="540" y="650"/>
                    </a:lnTo>
                    <a:lnTo>
                      <a:pt x="540" y="652"/>
                    </a:lnTo>
                    <a:lnTo>
                      <a:pt x="541" y="652"/>
                    </a:lnTo>
                    <a:lnTo>
                      <a:pt x="541" y="653"/>
                    </a:lnTo>
                    <a:lnTo>
                      <a:pt x="540" y="654"/>
                    </a:lnTo>
                    <a:lnTo>
                      <a:pt x="539" y="654"/>
                    </a:lnTo>
                    <a:lnTo>
                      <a:pt x="538" y="653"/>
                    </a:lnTo>
                    <a:close/>
                    <a:moveTo>
                      <a:pt x="524" y="624"/>
                    </a:moveTo>
                    <a:lnTo>
                      <a:pt x="524" y="624"/>
                    </a:lnTo>
                    <a:lnTo>
                      <a:pt x="523" y="622"/>
                    </a:lnTo>
                    <a:lnTo>
                      <a:pt x="524" y="621"/>
                    </a:lnTo>
                    <a:lnTo>
                      <a:pt x="525" y="621"/>
                    </a:lnTo>
                    <a:lnTo>
                      <a:pt x="526" y="622"/>
                    </a:lnTo>
                    <a:lnTo>
                      <a:pt x="526" y="624"/>
                    </a:lnTo>
                    <a:lnTo>
                      <a:pt x="525" y="625"/>
                    </a:lnTo>
                    <a:lnTo>
                      <a:pt x="524" y="625"/>
                    </a:lnTo>
                    <a:lnTo>
                      <a:pt x="524" y="624"/>
                    </a:lnTo>
                    <a:close/>
                    <a:moveTo>
                      <a:pt x="508" y="595"/>
                    </a:moveTo>
                    <a:lnTo>
                      <a:pt x="508" y="595"/>
                    </a:lnTo>
                    <a:lnTo>
                      <a:pt x="508" y="593"/>
                    </a:lnTo>
                    <a:lnTo>
                      <a:pt x="509" y="592"/>
                    </a:lnTo>
                    <a:lnTo>
                      <a:pt x="510" y="592"/>
                    </a:lnTo>
                    <a:lnTo>
                      <a:pt x="511" y="593"/>
                    </a:lnTo>
                    <a:lnTo>
                      <a:pt x="511" y="595"/>
                    </a:lnTo>
                    <a:lnTo>
                      <a:pt x="510" y="596"/>
                    </a:lnTo>
                    <a:lnTo>
                      <a:pt x="509" y="596"/>
                    </a:lnTo>
                    <a:lnTo>
                      <a:pt x="508" y="595"/>
                    </a:lnTo>
                    <a:close/>
                    <a:moveTo>
                      <a:pt x="493" y="567"/>
                    </a:moveTo>
                    <a:lnTo>
                      <a:pt x="493" y="567"/>
                    </a:lnTo>
                    <a:lnTo>
                      <a:pt x="493" y="566"/>
                    </a:lnTo>
                    <a:lnTo>
                      <a:pt x="493" y="564"/>
                    </a:lnTo>
                    <a:lnTo>
                      <a:pt x="494" y="564"/>
                    </a:lnTo>
                    <a:lnTo>
                      <a:pt x="495" y="564"/>
                    </a:lnTo>
                    <a:lnTo>
                      <a:pt x="495" y="566"/>
                    </a:lnTo>
                    <a:lnTo>
                      <a:pt x="495" y="567"/>
                    </a:lnTo>
                    <a:lnTo>
                      <a:pt x="494" y="567"/>
                    </a:lnTo>
                    <a:lnTo>
                      <a:pt x="493" y="567"/>
                    </a:lnTo>
                    <a:close/>
                    <a:moveTo>
                      <a:pt x="477" y="538"/>
                    </a:moveTo>
                    <a:lnTo>
                      <a:pt x="477" y="538"/>
                    </a:lnTo>
                    <a:lnTo>
                      <a:pt x="477" y="536"/>
                    </a:lnTo>
                    <a:lnTo>
                      <a:pt x="478" y="535"/>
                    </a:lnTo>
                    <a:lnTo>
                      <a:pt x="479" y="535"/>
                    </a:lnTo>
                    <a:lnTo>
                      <a:pt x="479" y="536"/>
                    </a:lnTo>
                    <a:lnTo>
                      <a:pt x="479" y="538"/>
                    </a:lnTo>
                    <a:lnTo>
                      <a:pt x="479" y="539"/>
                    </a:lnTo>
                    <a:lnTo>
                      <a:pt x="478" y="539"/>
                    </a:lnTo>
                    <a:lnTo>
                      <a:pt x="477" y="539"/>
                    </a:lnTo>
                    <a:lnTo>
                      <a:pt x="477" y="538"/>
                    </a:lnTo>
                    <a:close/>
                    <a:moveTo>
                      <a:pt x="461" y="512"/>
                    </a:moveTo>
                    <a:lnTo>
                      <a:pt x="461" y="512"/>
                    </a:lnTo>
                    <a:lnTo>
                      <a:pt x="460" y="510"/>
                    </a:lnTo>
                    <a:lnTo>
                      <a:pt x="461" y="509"/>
                    </a:lnTo>
                    <a:lnTo>
                      <a:pt x="461" y="507"/>
                    </a:lnTo>
                    <a:lnTo>
                      <a:pt x="462" y="507"/>
                    </a:lnTo>
                    <a:lnTo>
                      <a:pt x="463" y="509"/>
                    </a:lnTo>
                    <a:lnTo>
                      <a:pt x="463" y="510"/>
                    </a:lnTo>
                    <a:lnTo>
                      <a:pt x="463" y="512"/>
                    </a:lnTo>
                    <a:lnTo>
                      <a:pt x="462" y="512"/>
                    </a:lnTo>
                    <a:lnTo>
                      <a:pt x="461" y="512"/>
                    </a:lnTo>
                    <a:close/>
                    <a:moveTo>
                      <a:pt x="444" y="484"/>
                    </a:moveTo>
                    <a:lnTo>
                      <a:pt x="444" y="484"/>
                    </a:lnTo>
                    <a:lnTo>
                      <a:pt x="444" y="483"/>
                    </a:lnTo>
                    <a:lnTo>
                      <a:pt x="444" y="481"/>
                    </a:lnTo>
                    <a:lnTo>
                      <a:pt x="445" y="481"/>
                    </a:lnTo>
                    <a:lnTo>
                      <a:pt x="446" y="481"/>
                    </a:lnTo>
                    <a:lnTo>
                      <a:pt x="446" y="483"/>
                    </a:lnTo>
                    <a:lnTo>
                      <a:pt x="446" y="484"/>
                    </a:lnTo>
                    <a:lnTo>
                      <a:pt x="445" y="484"/>
                    </a:lnTo>
                    <a:lnTo>
                      <a:pt x="444" y="484"/>
                    </a:lnTo>
                    <a:close/>
                    <a:moveTo>
                      <a:pt x="427" y="458"/>
                    </a:moveTo>
                    <a:lnTo>
                      <a:pt x="427" y="458"/>
                    </a:lnTo>
                    <a:lnTo>
                      <a:pt x="427" y="455"/>
                    </a:lnTo>
                    <a:lnTo>
                      <a:pt x="428" y="453"/>
                    </a:lnTo>
                    <a:lnTo>
                      <a:pt x="430" y="453"/>
                    </a:lnTo>
                    <a:lnTo>
                      <a:pt x="430" y="455"/>
                    </a:lnTo>
                    <a:lnTo>
                      <a:pt x="430" y="456"/>
                    </a:lnTo>
                    <a:lnTo>
                      <a:pt x="430" y="458"/>
                    </a:lnTo>
                    <a:lnTo>
                      <a:pt x="428" y="458"/>
                    </a:lnTo>
                    <a:lnTo>
                      <a:pt x="427" y="458"/>
                    </a:lnTo>
                    <a:close/>
                    <a:moveTo>
                      <a:pt x="410" y="430"/>
                    </a:moveTo>
                    <a:lnTo>
                      <a:pt x="410" y="430"/>
                    </a:lnTo>
                    <a:lnTo>
                      <a:pt x="409" y="430"/>
                    </a:lnTo>
                    <a:lnTo>
                      <a:pt x="409" y="429"/>
                    </a:lnTo>
                    <a:lnTo>
                      <a:pt x="410" y="429"/>
                    </a:lnTo>
                    <a:lnTo>
                      <a:pt x="412" y="427"/>
                    </a:lnTo>
                    <a:lnTo>
                      <a:pt x="413" y="429"/>
                    </a:lnTo>
                    <a:lnTo>
                      <a:pt x="413" y="430"/>
                    </a:lnTo>
                    <a:lnTo>
                      <a:pt x="413" y="432"/>
                    </a:lnTo>
                    <a:lnTo>
                      <a:pt x="412" y="432"/>
                    </a:lnTo>
                    <a:lnTo>
                      <a:pt x="410" y="430"/>
                    </a:lnTo>
                    <a:close/>
                    <a:moveTo>
                      <a:pt x="392" y="405"/>
                    </a:moveTo>
                    <a:lnTo>
                      <a:pt x="392" y="405"/>
                    </a:lnTo>
                    <a:lnTo>
                      <a:pt x="392" y="404"/>
                    </a:lnTo>
                    <a:lnTo>
                      <a:pt x="392" y="402"/>
                    </a:lnTo>
                    <a:lnTo>
                      <a:pt x="394" y="401"/>
                    </a:lnTo>
                    <a:lnTo>
                      <a:pt x="395" y="402"/>
                    </a:lnTo>
                    <a:lnTo>
                      <a:pt x="395" y="404"/>
                    </a:lnTo>
                    <a:lnTo>
                      <a:pt x="395" y="405"/>
                    </a:lnTo>
                    <a:lnTo>
                      <a:pt x="394" y="405"/>
                    </a:lnTo>
                    <a:lnTo>
                      <a:pt x="392" y="405"/>
                    </a:lnTo>
                    <a:close/>
                    <a:moveTo>
                      <a:pt x="374" y="379"/>
                    </a:moveTo>
                    <a:lnTo>
                      <a:pt x="374" y="379"/>
                    </a:lnTo>
                    <a:lnTo>
                      <a:pt x="373" y="378"/>
                    </a:lnTo>
                    <a:lnTo>
                      <a:pt x="374" y="376"/>
                    </a:lnTo>
                    <a:lnTo>
                      <a:pt x="376" y="376"/>
                    </a:lnTo>
                    <a:lnTo>
                      <a:pt x="377" y="376"/>
                    </a:lnTo>
                    <a:lnTo>
                      <a:pt x="377" y="378"/>
                    </a:lnTo>
                    <a:lnTo>
                      <a:pt x="377" y="379"/>
                    </a:lnTo>
                    <a:lnTo>
                      <a:pt x="376" y="381"/>
                    </a:lnTo>
                    <a:lnTo>
                      <a:pt x="374" y="379"/>
                    </a:lnTo>
                    <a:close/>
                    <a:moveTo>
                      <a:pt x="356" y="354"/>
                    </a:moveTo>
                    <a:lnTo>
                      <a:pt x="356" y="354"/>
                    </a:lnTo>
                    <a:lnTo>
                      <a:pt x="355" y="353"/>
                    </a:lnTo>
                    <a:lnTo>
                      <a:pt x="356" y="351"/>
                    </a:lnTo>
                    <a:lnTo>
                      <a:pt x="358" y="351"/>
                    </a:lnTo>
                    <a:lnTo>
                      <a:pt x="359" y="351"/>
                    </a:lnTo>
                    <a:lnTo>
                      <a:pt x="359" y="353"/>
                    </a:lnTo>
                    <a:lnTo>
                      <a:pt x="359" y="354"/>
                    </a:lnTo>
                    <a:lnTo>
                      <a:pt x="358" y="354"/>
                    </a:lnTo>
                    <a:lnTo>
                      <a:pt x="356" y="354"/>
                    </a:lnTo>
                    <a:close/>
                    <a:moveTo>
                      <a:pt x="337" y="330"/>
                    </a:moveTo>
                    <a:lnTo>
                      <a:pt x="337" y="330"/>
                    </a:lnTo>
                    <a:lnTo>
                      <a:pt x="336" y="328"/>
                    </a:lnTo>
                    <a:lnTo>
                      <a:pt x="337" y="328"/>
                    </a:lnTo>
                    <a:lnTo>
                      <a:pt x="338" y="327"/>
                    </a:lnTo>
                    <a:lnTo>
                      <a:pt x="340" y="328"/>
                    </a:lnTo>
                    <a:lnTo>
                      <a:pt x="340" y="330"/>
                    </a:lnTo>
                    <a:lnTo>
                      <a:pt x="338" y="331"/>
                    </a:lnTo>
                    <a:lnTo>
                      <a:pt x="337" y="330"/>
                    </a:lnTo>
                    <a:close/>
                    <a:moveTo>
                      <a:pt x="318" y="306"/>
                    </a:moveTo>
                    <a:lnTo>
                      <a:pt x="318" y="306"/>
                    </a:lnTo>
                    <a:lnTo>
                      <a:pt x="318" y="305"/>
                    </a:lnTo>
                    <a:lnTo>
                      <a:pt x="318" y="303"/>
                    </a:lnTo>
                    <a:lnTo>
                      <a:pt x="319" y="302"/>
                    </a:lnTo>
                    <a:lnTo>
                      <a:pt x="320" y="303"/>
                    </a:lnTo>
                    <a:lnTo>
                      <a:pt x="320" y="305"/>
                    </a:lnTo>
                    <a:lnTo>
                      <a:pt x="320" y="306"/>
                    </a:lnTo>
                    <a:lnTo>
                      <a:pt x="319" y="306"/>
                    </a:lnTo>
                    <a:lnTo>
                      <a:pt x="318" y="306"/>
                    </a:lnTo>
                    <a:close/>
                    <a:moveTo>
                      <a:pt x="299" y="283"/>
                    </a:moveTo>
                    <a:lnTo>
                      <a:pt x="299" y="283"/>
                    </a:lnTo>
                    <a:lnTo>
                      <a:pt x="298" y="282"/>
                    </a:lnTo>
                    <a:lnTo>
                      <a:pt x="299" y="280"/>
                    </a:lnTo>
                    <a:lnTo>
                      <a:pt x="299" y="279"/>
                    </a:lnTo>
                    <a:lnTo>
                      <a:pt x="301" y="280"/>
                    </a:lnTo>
                    <a:lnTo>
                      <a:pt x="301" y="282"/>
                    </a:lnTo>
                    <a:lnTo>
                      <a:pt x="301" y="283"/>
                    </a:lnTo>
                    <a:lnTo>
                      <a:pt x="300" y="283"/>
                    </a:lnTo>
                    <a:lnTo>
                      <a:pt x="299" y="283"/>
                    </a:lnTo>
                    <a:close/>
                    <a:moveTo>
                      <a:pt x="279" y="260"/>
                    </a:moveTo>
                    <a:lnTo>
                      <a:pt x="279" y="260"/>
                    </a:lnTo>
                    <a:lnTo>
                      <a:pt x="279" y="258"/>
                    </a:lnTo>
                    <a:lnTo>
                      <a:pt x="279" y="257"/>
                    </a:lnTo>
                    <a:lnTo>
                      <a:pt x="280" y="257"/>
                    </a:lnTo>
                    <a:lnTo>
                      <a:pt x="281" y="257"/>
                    </a:lnTo>
                    <a:lnTo>
                      <a:pt x="281" y="258"/>
                    </a:lnTo>
                    <a:lnTo>
                      <a:pt x="281" y="260"/>
                    </a:lnTo>
                    <a:lnTo>
                      <a:pt x="280" y="260"/>
                    </a:lnTo>
                    <a:lnTo>
                      <a:pt x="279" y="260"/>
                    </a:lnTo>
                    <a:close/>
                    <a:moveTo>
                      <a:pt x="259" y="238"/>
                    </a:moveTo>
                    <a:lnTo>
                      <a:pt x="259" y="238"/>
                    </a:lnTo>
                    <a:lnTo>
                      <a:pt x="259" y="236"/>
                    </a:lnTo>
                    <a:lnTo>
                      <a:pt x="259" y="235"/>
                    </a:lnTo>
                    <a:lnTo>
                      <a:pt x="259" y="233"/>
                    </a:lnTo>
                    <a:lnTo>
                      <a:pt x="260" y="233"/>
                    </a:lnTo>
                    <a:lnTo>
                      <a:pt x="261" y="235"/>
                    </a:lnTo>
                    <a:lnTo>
                      <a:pt x="261" y="236"/>
                    </a:lnTo>
                    <a:lnTo>
                      <a:pt x="261" y="238"/>
                    </a:lnTo>
                    <a:lnTo>
                      <a:pt x="260" y="238"/>
                    </a:lnTo>
                    <a:lnTo>
                      <a:pt x="259" y="238"/>
                    </a:lnTo>
                    <a:close/>
                    <a:moveTo>
                      <a:pt x="239" y="216"/>
                    </a:moveTo>
                    <a:lnTo>
                      <a:pt x="239" y="216"/>
                    </a:lnTo>
                    <a:lnTo>
                      <a:pt x="239" y="215"/>
                    </a:lnTo>
                    <a:lnTo>
                      <a:pt x="239" y="213"/>
                    </a:lnTo>
                    <a:lnTo>
                      <a:pt x="239" y="212"/>
                    </a:lnTo>
                    <a:lnTo>
                      <a:pt x="240" y="212"/>
                    </a:lnTo>
                    <a:lnTo>
                      <a:pt x="241" y="212"/>
                    </a:lnTo>
                    <a:lnTo>
                      <a:pt x="241" y="213"/>
                    </a:lnTo>
                    <a:lnTo>
                      <a:pt x="241" y="215"/>
                    </a:lnTo>
                    <a:lnTo>
                      <a:pt x="240" y="216"/>
                    </a:lnTo>
                    <a:lnTo>
                      <a:pt x="239" y="216"/>
                    </a:lnTo>
                    <a:close/>
                    <a:moveTo>
                      <a:pt x="219" y="194"/>
                    </a:moveTo>
                    <a:lnTo>
                      <a:pt x="219" y="194"/>
                    </a:lnTo>
                    <a:lnTo>
                      <a:pt x="218" y="193"/>
                    </a:lnTo>
                    <a:lnTo>
                      <a:pt x="218" y="191"/>
                    </a:lnTo>
                    <a:lnTo>
                      <a:pt x="219" y="191"/>
                    </a:lnTo>
                    <a:lnTo>
                      <a:pt x="219" y="190"/>
                    </a:lnTo>
                    <a:lnTo>
                      <a:pt x="220" y="190"/>
                    </a:lnTo>
                    <a:lnTo>
                      <a:pt x="221" y="191"/>
                    </a:lnTo>
                    <a:lnTo>
                      <a:pt x="221" y="194"/>
                    </a:lnTo>
                    <a:lnTo>
                      <a:pt x="220" y="194"/>
                    </a:lnTo>
                    <a:lnTo>
                      <a:pt x="219" y="194"/>
                    </a:lnTo>
                    <a:close/>
                    <a:moveTo>
                      <a:pt x="198" y="172"/>
                    </a:moveTo>
                    <a:lnTo>
                      <a:pt x="198" y="172"/>
                    </a:lnTo>
                    <a:lnTo>
                      <a:pt x="198" y="171"/>
                    </a:lnTo>
                    <a:lnTo>
                      <a:pt x="198" y="169"/>
                    </a:lnTo>
                    <a:lnTo>
                      <a:pt x="199" y="169"/>
                    </a:lnTo>
                    <a:lnTo>
                      <a:pt x="200" y="169"/>
                    </a:lnTo>
                    <a:lnTo>
                      <a:pt x="200" y="171"/>
                    </a:lnTo>
                    <a:lnTo>
                      <a:pt x="200" y="172"/>
                    </a:lnTo>
                    <a:lnTo>
                      <a:pt x="199" y="174"/>
                    </a:lnTo>
                    <a:lnTo>
                      <a:pt x="198" y="172"/>
                    </a:lnTo>
                    <a:close/>
                    <a:moveTo>
                      <a:pt x="176" y="152"/>
                    </a:moveTo>
                    <a:lnTo>
                      <a:pt x="176" y="152"/>
                    </a:lnTo>
                    <a:lnTo>
                      <a:pt x="176" y="150"/>
                    </a:lnTo>
                    <a:lnTo>
                      <a:pt x="176" y="149"/>
                    </a:lnTo>
                    <a:lnTo>
                      <a:pt x="178" y="149"/>
                    </a:lnTo>
                    <a:lnTo>
                      <a:pt x="179" y="149"/>
                    </a:lnTo>
                    <a:lnTo>
                      <a:pt x="179" y="150"/>
                    </a:lnTo>
                    <a:lnTo>
                      <a:pt x="179" y="152"/>
                    </a:lnTo>
                    <a:lnTo>
                      <a:pt x="178" y="152"/>
                    </a:lnTo>
                    <a:lnTo>
                      <a:pt x="176" y="152"/>
                    </a:lnTo>
                    <a:close/>
                    <a:moveTo>
                      <a:pt x="155" y="131"/>
                    </a:moveTo>
                    <a:lnTo>
                      <a:pt x="155" y="131"/>
                    </a:lnTo>
                    <a:lnTo>
                      <a:pt x="155" y="130"/>
                    </a:lnTo>
                    <a:lnTo>
                      <a:pt x="155" y="129"/>
                    </a:lnTo>
                    <a:lnTo>
                      <a:pt x="156" y="129"/>
                    </a:lnTo>
                    <a:lnTo>
                      <a:pt x="157" y="129"/>
                    </a:lnTo>
                    <a:lnTo>
                      <a:pt x="157" y="130"/>
                    </a:lnTo>
                    <a:lnTo>
                      <a:pt x="157" y="131"/>
                    </a:lnTo>
                    <a:lnTo>
                      <a:pt x="156" y="133"/>
                    </a:lnTo>
                    <a:lnTo>
                      <a:pt x="155" y="131"/>
                    </a:lnTo>
                    <a:close/>
                    <a:moveTo>
                      <a:pt x="134" y="113"/>
                    </a:moveTo>
                    <a:lnTo>
                      <a:pt x="134" y="113"/>
                    </a:lnTo>
                    <a:lnTo>
                      <a:pt x="133" y="111"/>
                    </a:lnTo>
                    <a:lnTo>
                      <a:pt x="133" y="110"/>
                    </a:lnTo>
                    <a:lnTo>
                      <a:pt x="134" y="110"/>
                    </a:lnTo>
                    <a:lnTo>
                      <a:pt x="134" y="108"/>
                    </a:lnTo>
                    <a:lnTo>
                      <a:pt x="135" y="108"/>
                    </a:lnTo>
                    <a:lnTo>
                      <a:pt x="136" y="110"/>
                    </a:lnTo>
                    <a:lnTo>
                      <a:pt x="136" y="111"/>
                    </a:lnTo>
                    <a:lnTo>
                      <a:pt x="136" y="113"/>
                    </a:lnTo>
                    <a:lnTo>
                      <a:pt x="135" y="113"/>
                    </a:lnTo>
                    <a:lnTo>
                      <a:pt x="134" y="113"/>
                    </a:lnTo>
                    <a:close/>
                    <a:moveTo>
                      <a:pt x="112" y="94"/>
                    </a:moveTo>
                    <a:lnTo>
                      <a:pt x="112" y="94"/>
                    </a:lnTo>
                    <a:lnTo>
                      <a:pt x="112" y="92"/>
                    </a:lnTo>
                    <a:lnTo>
                      <a:pt x="112" y="91"/>
                    </a:lnTo>
                    <a:lnTo>
                      <a:pt x="112" y="89"/>
                    </a:lnTo>
                    <a:lnTo>
                      <a:pt x="113" y="89"/>
                    </a:lnTo>
                    <a:lnTo>
                      <a:pt x="114" y="91"/>
                    </a:lnTo>
                    <a:lnTo>
                      <a:pt x="115" y="92"/>
                    </a:lnTo>
                    <a:lnTo>
                      <a:pt x="114" y="92"/>
                    </a:lnTo>
                    <a:lnTo>
                      <a:pt x="114" y="94"/>
                    </a:lnTo>
                    <a:lnTo>
                      <a:pt x="113" y="94"/>
                    </a:lnTo>
                    <a:lnTo>
                      <a:pt x="112" y="94"/>
                    </a:lnTo>
                    <a:close/>
                    <a:moveTo>
                      <a:pt x="91" y="75"/>
                    </a:moveTo>
                    <a:lnTo>
                      <a:pt x="91" y="75"/>
                    </a:lnTo>
                    <a:lnTo>
                      <a:pt x="90" y="73"/>
                    </a:lnTo>
                    <a:lnTo>
                      <a:pt x="90" y="72"/>
                    </a:lnTo>
                    <a:lnTo>
                      <a:pt x="91" y="70"/>
                    </a:lnTo>
                    <a:lnTo>
                      <a:pt x="92" y="70"/>
                    </a:lnTo>
                    <a:lnTo>
                      <a:pt x="92" y="72"/>
                    </a:lnTo>
                    <a:lnTo>
                      <a:pt x="93" y="72"/>
                    </a:lnTo>
                    <a:lnTo>
                      <a:pt x="93" y="73"/>
                    </a:lnTo>
                    <a:lnTo>
                      <a:pt x="92" y="75"/>
                    </a:lnTo>
                    <a:lnTo>
                      <a:pt x="91" y="75"/>
                    </a:lnTo>
                    <a:close/>
                    <a:moveTo>
                      <a:pt x="68" y="57"/>
                    </a:moveTo>
                    <a:lnTo>
                      <a:pt x="68" y="57"/>
                    </a:lnTo>
                    <a:lnTo>
                      <a:pt x="67" y="56"/>
                    </a:lnTo>
                    <a:lnTo>
                      <a:pt x="67" y="54"/>
                    </a:lnTo>
                    <a:lnTo>
                      <a:pt x="68" y="53"/>
                    </a:lnTo>
                    <a:lnTo>
                      <a:pt x="70" y="53"/>
                    </a:lnTo>
                    <a:lnTo>
                      <a:pt x="71" y="54"/>
                    </a:lnTo>
                    <a:lnTo>
                      <a:pt x="71" y="56"/>
                    </a:lnTo>
                    <a:lnTo>
                      <a:pt x="70" y="56"/>
                    </a:lnTo>
                    <a:lnTo>
                      <a:pt x="70" y="57"/>
                    </a:lnTo>
                    <a:lnTo>
                      <a:pt x="68" y="57"/>
                    </a:lnTo>
                    <a:close/>
                    <a:moveTo>
                      <a:pt x="46" y="38"/>
                    </a:moveTo>
                    <a:lnTo>
                      <a:pt x="46" y="38"/>
                    </a:lnTo>
                    <a:lnTo>
                      <a:pt x="45" y="38"/>
                    </a:lnTo>
                    <a:lnTo>
                      <a:pt x="45" y="37"/>
                    </a:lnTo>
                    <a:lnTo>
                      <a:pt x="45" y="35"/>
                    </a:lnTo>
                    <a:lnTo>
                      <a:pt x="46" y="35"/>
                    </a:lnTo>
                    <a:lnTo>
                      <a:pt x="47" y="35"/>
                    </a:lnTo>
                    <a:lnTo>
                      <a:pt x="48" y="37"/>
                    </a:lnTo>
                    <a:lnTo>
                      <a:pt x="48" y="38"/>
                    </a:lnTo>
                    <a:lnTo>
                      <a:pt x="47" y="38"/>
                    </a:lnTo>
                    <a:lnTo>
                      <a:pt x="46" y="38"/>
                    </a:lnTo>
                    <a:close/>
                    <a:moveTo>
                      <a:pt x="23" y="21"/>
                    </a:moveTo>
                    <a:lnTo>
                      <a:pt x="23" y="21"/>
                    </a:lnTo>
                    <a:lnTo>
                      <a:pt x="23" y="19"/>
                    </a:lnTo>
                    <a:lnTo>
                      <a:pt x="24" y="18"/>
                    </a:lnTo>
                    <a:lnTo>
                      <a:pt x="25" y="18"/>
                    </a:lnTo>
                    <a:lnTo>
                      <a:pt x="25" y="19"/>
                    </a:lnTo>
                    <a:lnTo>
                      <a:pt x="25" y="21"/>
                    </a:lnTo>
                    <a:lnTo>
                      <a:pt x="24" y="21"/>
                    </a:lnTo>
                    <a:lnTo>
                      <a:pt x="24" y="22"/>
                    </a:lnTo>
                    <a:lnTo>
                      <a:pt x="23" y="21"/>
                    </a:lnTo>
                    <a:close/>
                    <a:moveTo>
                      <a:pt x="1" y="5"/>
                    </a:moveTo>
                    <a:lnTo>
                      <a:pt x="1" y="5"/>
                    </a:lnTo>
                    <a:lnTo>
                      <a:pt x="0" y="3"/>
                    </a:lnTo>
                    <a:lnTo>
                      <a:pt x="0" y="2"/>
                    </a:lnTo>
                    <a:lnTo>
                      <a:pt x="1" y="2"/>
                    </a:lnTo>
                    <a:lnTo>
                      <a:pt x="1" y="0"/>
                    </a:lnTo>
                    <a:lnTo>
                      <a:pt x="2" y="0"/>
                    </a:lnTo>
                    <a:lnTo>
                      <a:pt x="3" y="2"/>
                    </a:lnTo>
                    <a:lnTo>
                      <a:pt x="3" y="3"/>
                    </a:lnTo>
                    <a:lnTo>
                      <a:pt x="2" y="5"/>
                    </a:lnTo>
                    <a:lnTo>
                      <a:pt x="1" y="5"/>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180" name="Freeform 419"/>
              <p:cNvSpPr/>
              <p:nvPr/>
            </p:nvSpPr>
            <p:spPr>
              <a:xfrm>
                <a:off x="4049713" y="5011738"/>
                <a:ext cx="103188" cy="112712"/>
              </a:xfrm>
              <a:custGeom>
                <a:avLst/>
                <a:gdLst>
                  <a:gd name="txL" fmla="*/ 0 w 65"/>
                  <a:gd name="txT" fmla="*/ 0 h 143"/>
                  <a:gd name="txR" fmla="*/ 65 w 65"/>
                  <a:gd name="txB" fmla="*/ 143 h 143"/>
                </a:gdLst>
                <a:ahLst/>
                <a:cxnLst>
                  <a:cxn ang="0">
                    <a:pos x="2147483647" y="0"/>
                  </a:cxn>
                  <a:cxn ang="0">
                    <a:pos x="2147483647" y="2147483647"/>
                  </a:cxn>
                  <a:cxn ang="0">
                    <a:pos x="0" y="2147483647"/>
                  </a:cxn>
                  <a:cxn ang="0">
                    <a:pos x="2147483647" y="0"/>
                  </a:cxn>
                </a:cxnLst>
                <a:rect l="txL" t="txT" r="txR" b="txB"/>
                <a:pathLst>
                  <a:path w="65" h="143">
                    <a:moveTo>
                      <a:pt x="65" y="0"/>
                    </a:moveTo>
                    <a:lnTo>
                      <a:pt x="50" y="143"/>
                    </a:lnTo>
                    <a:lnTo>
                      <a:pt x="0" y="16"/>
                    </a:lnTo>
                    <a:lnTo>
                      <a:pt x="65" y="0"/>
                    </a:lnTo>
                    <a:close/>
                  </a:path>
                </a:pathLst>
              </a:custGeom>
              <a:solidFill>
                <a:srgbClr val="000000">
                  <a:alpha val="100000"/>
                </a:srgbClr>
              </a:solidFill>
              <a:ln w="9525">
                <a:noFill/>
              </a:ln>
            </p:spPr>
            <p:txBody>
              <a:bodyPr/>
              <a:lstStyle/>
              <a:p>
                <a:endParaRPr lang="zh-CN" altLang="en-US"/>
              </a:p>
            </p:txBody>
          </p:sp>
          <p:sp>
            <p:nvSpPr>
              <p:cNvPr id="168181" name="Freeform 420"/>
              <p:cNvSpPr>
                <a:spLocks noEditPoints="1"/>
              </p:cNvSpPr>
              <p:nvPr/>
            </p:nvSpPr>
            <p:spPr>
              <a:xfrm>
                <a:off x="1701800" y="4718050"/>
                <a:ext cx="1052513" cy="1384300"/>
              </a:xfrm>
              <a:custGeom>
                <a:avLst/>
                <a:gdLst>
                  <a:gd name="txL" fmla="*/ 0 w 663"/>
                  <a:gd name="txT" fmla="*/ 0 h 1746"/>
                  <a:gd name="txR" fmla="*/ 663 w 663"/>
                  <a:gd name="txB" fmla="*/ 1746 h 174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663" h="1746">
                    <a:moveTo>
                      <a:pt x="663" y="3"/>
                    </a:moveTo>
                    <a:lnTo>
                      <a:pt x="663" y="3"/>
                    </a:lnTo>
                    <a:lnTo>
                      <a:pt x="662" y="3"/>
                    </a:lnTo>
                    <a:lnTo>
                      <a:pt x="661" y="3"/>
                    </a:lnTo>
                    <a:lnTo>
                      <a:pt x="661" y="2"/>
                    </a:lnTo>
                    <a:lnTo>
                      <a:pt x="661" y="0"/>
                    </a:lnTo>
                    <a:lnTo>
                      <a:pt x="662" y="0"/>
                    </a:lnTo>
                    <a:lnTo>
                      <a:pt x="663" y="0"/>
                    </a:lnTo>
                    <a:lnTo>
                      <a:pt x="663" y="2"/>
                    </a:lnTo>
                    <a:lnTo>
                      <a:pt x="663" y="3"/>
                    </a:lnTo>
                    <a:close/>
                    <a:moveTo>
                      <a:pt x="640" y="21"/>
                    </a:moveTo>
                    <a:lnTo>
                      <a:pt x="640" y="21"/>
                    </a:lnTo>
                    <a:lnTo>
                      <a:pt x="639" y="21"/>
                    </a:lnTo>
                    <a:lnTo>
                      <a:pt x="637" y="19"/>
                    </a:lnTo>
                    <a:lnTo>
                      <a:pt x="637" y="18"/>
                    </a:lnTo>
                    <a:lnTo>
                      <a:pt x="639" y="18"/>
                    </a:lnTo>
                    <a:lnTo>
                      <a:pt x="639" y="16"/>
                    </a:lnTo>
                    <a:lnTo>
                      <a:pt x="640" y="16"/>
                    </a:lnTo>
                    <a:lnTo>
                      <a:pt x="640" y="18"/>
                    </a:lnTo>
                    <a:lnTo>
                      <a:pt x="641" y="18"/>
                    </a:lnTo>
                    <a:lnTo>
                      <a:pt x="641" y="19"/>
                    </a:lnTo>
                    <a:lnTo>
                      <a:pt x="640" y="21"/>
                    </a:lnTo>
                    <a:close/>
                    <a:moveTo>
                      <a:pt x="617" y="38"/>
                    </a:moveTo>
                    <a:lnTo>
                      <a:pt x="617" y="38"/>
                    </a:lnTo>
                    <a:lnTo>
                      <a:pt x="616" y="38"/>
                    </a:lnTo>
                    <a:lnTo>
                      <a:pt x="615" y="37"/>
                    </a:lnTo>
                    <a:lnTo>
                      <a:pt x="615" y="35"/>
                    </a:lnTo>
                    <a:lnTo>
                      <a:pt x="616" y="34"/>
                    </a:lnTo>
                    <a:lnTo>
                      <a:pt x="617" y="34"/>
                    </a:lnTo>
                    <a:lnTo>
                      <a:pt x="617" y="35"/>
                    </a:lnTo>
                    <a:lnTo>
                      <a:pt x="618" y="35"/>
                    </a:lnTo>
                    <a:lnTo>
                      <a:pt x="618" y="37"/>
                    </a:lnTo>
                    <a:lnTo>
                      <a:pt x="617" y="37"/>
                    </a:lnTo>
                    <a:lnTo>
                      <a:pt x="617" y="38"/>
                    </a:lnTo>
                    <a:close/>
                    <a:moveTo>
                      <a:pt x="595" y="56"/>
                    </a:moveTo>
                    <a:lnTo>
                      <a:pt x="595" y="56"/>
                    </a:lnTo>
                    <a:lnTo>
                      <a:pt x="594" y="56"/>
                    </a:lnTo>
                    <a:lnTo>
                      <a:pt x="593" y="56"/>
                    </a:lnTo>
                    <a:lnTo>
                      <a:pt x="593" y="54"/>
                    </a:lnTo>
                    <a:lnTo>
                      <a:pt x="594" y="53"/>
                    </a:lnTo>
                    <a:lnTo>
                      <a:pt x="595" y="53"/>
                    </a:lnTo>
                    <a:lnTo>
                      <a:pt x="596" y="54"/>
                    </a:lnTo>
                    <a:lnTo>
                      <a:pt x="595" y="56"/>
                    </a:lnTo>
                    <a:close/>
                    <a:moveTo>
                      <a:pt x="574" y="75"/>
                    </a:moveTo>
                    <a:lnTo>
                      <a:pt x="574" y="75"/>
                    </a:lnTo>
                    <a:lnTo>
                      <a:pt x="573" y="76"/>
                    </a:lnTo>
                    <a:lnTo>
                      <a:pt x="572" y="75"/>
                    </a:lnTo>
                    <a:lnTo>
                      <a:pt x="572" y="73"/>
                    </a:lnTo>
                    <a:lnTo>
                      <a:pt x="572" y="72"/>
                    </a:lnTo>
                    <a:lnTo>
                      <a:pt x="573" y="72"/>
                    </a:lnTo>
                    <a:lnTo>
                      <a:pt x="574" y="73"/>
                    </a:lnTo>
                    <a:lnTo>
                      <a:pt x="574" y="75"/>
                    </a:lnTo>
                    <a:close/>
                    <a:moveTo>
                      <a:pt x="552" y="95"/>
                    </a:moveTo>
                    <a:lnTo>
                      <a:pt x="552" y="95"/>
                    </a:lnTo>
                    <a:lnTo>
                      <a:pt x="551" y="95"/>
                    </a:lnTo>
                    <a:lnTo>
                      <a:pt x="550" y="94"/>
                    </a:lnTo>
                    <a:lnTo>
                      <a:pt x="550" y="92"/>
                    </a:lnTo>
                    <a:lnTo>
                      <a:pt x="551" y="92"/>
                    </a:lnTo>
                    <a:lnTo>
                      <a:pt x="551" y="91"/>
                    </a:lnTo>
                    <a:lnTo>
                      <a:pt x="552" y="91"/>
                    </a:lnTo>
                    <a:lnTo>
                      <a:pt x="553" y="92"/>
                    </a:lnTo>
                    <a:lnTo>
                      <a:pt x="553" y="94"/>
                    </a:lnTo>
                    <a:lnTo>
                      <a:pt x="552" y="95"/>
                    </a:lnTo>
                    <a:close/>
                    <a:moveTo>
                      <a:pt x="532" y="115"/>
                    </a:moveTo>
                    <a:lnTo>
                      <a:pt x="532" y="115"/>
                    </a:lnTo>
                    <a:lnTo>
                      <a:pt x="531" y="115"/>
                    </a:lnTo>
                    <a:lnTo>
                      <a:pt x="529" y="115"/>
                    </a:lnTo>
                    <a:lnTo>
                      <a:pt x="528" y="114"/>
                    </a:lnTo>
                    <a:lnTo>
                      <a:pt x="529" y="113"/>
                    </a:lnTo>
                    <a:lnTo>
                      <a:pt x="531" y="113"/>
                    </a:lnTo>
                    <a:lnTo>
                      <a:pt x="532" y="113"/>
                    </a:lnTo>
                    <a:lnTo>
                      <a:pt x="532" y="114"/>
                    </a:lnTo>
                    <a:lnTo>
                      <a:pt x="532" y="115"/>
                    </a:lnTo>
                    <a:close/>
                    <a:moveTo>
                      <a:pt x="510" y="137"/>
                    </a:moveTo>
                    <a:lnTo>
                      <a:pt x="510" y="137"/>
                    </a:lnTo>
                    <a:lnTo>
                      <a:pt x="509" y="137"/>
                    </a:lnTo>
                    <a:lnTo>
                      <a:pt x="508" y="136"/>
                    </a:lnTo>
                    <a:lnTo>
                      <a:pt x="508" y="134"/>
                    </a:lnTo>
                    <a:lnTo>
                      <a:pt x="509" y="134"/>
                    </a:lnTo>
                    <a:lnTo>
                      <a:pt x="509" y="133"/>
                    </a:lnTo>
                    <a:lnTo>
                      <a:pt x="510" y="133"/>
                    </a:lnTo>
                    <a:lnTo>
                      <a:pt x="510" y="134"/>
                    </a:lnTo>
                    <a:lnTo>
                      <a:pt x="511" y="134"/>
                    </a:lnTo>
                    <a:lnTo>
                      <a:pt x="511" y="136"/>
                    </a:lnTo>
                    <a:lnTo>
                      <a:pt x="510" y="137"/>
                    </a:lnTo>
                    <a:close/>
                    <a:moveTo>
                      <a:pt x="490" y="159"/>
                    </a:moveTo>
                    <a:lnTo>
                      <a:pt x="490" y="159"/>
                    </a:lnTo>
                    <a:lnTo>
                      <a:pt x="489" y="159"/>
                    </a:lnTo>
                    <a:lnTo>
                      <a:pt x="488" y="159"/>
                    </a:lnTo>
                    <a:lnTo>
                      <a:pt x="488" y="158"/>
                    </a:lnTo>
                    <a:lnTo>
                      <a:pt x="488" y="156"/>
                    </a:lnTo>
                    <a:lnTo>
                      <a:pt x="489" y="155"/>
                    </a:lnTo>
                    <a:lnTo>
                      <a:pt x="490" y="156"/>
                    </a:lnTo>
                    <a:lnTo>
                      <a:pt x="491" y="156"/>
                    </a:lnTo>
                    <a:lnTo>
                      <a:pt x="491" y="158"/>
                    </a:lnTo>
                    <a:lnTo>
                      <a:pt x="490" y="159"/>
                    </a:lnTo>
                    <a:close/>
                    <a:moveTo>
                      <a:pt x="471" y="183"/>
                    </a:moveTo>
                    <a:lnTo>
                      <a:pt x="471" y="183"/>
                    </a:lnTo>
                    <a:lnTo>
                      <a:pt x="470" y="183"/>
                    </a:lnTo>
                    <a:lnTo>
                      <a:pt x="469" y="183"/>
                    </a:lnTo>
                    <a:lnTo>
                      <a:pt x="468" y="181"/>
                    </a:lnTo>
                    <a:lnTo>
                      <a:pt x="469" y="180"/>
                    </a:lnTo>
                    <a:lnTo>
                      <a:pt x="470" y="178"/>
                    </a:lnTo>
                    <a:lnTo>
                      <a:pt x="470" y="180"/>
                    </a:lnTo>
                    <a:lnTo>
                      <a:pt x="471" y="180"/>
                    </a:lnTo>
                    <a:lnTo>
                      <a:pt x="471" y="181"/>
                    </a:lnTo>
                    <a:lnTo>
                      <a:pt x="471" y="183"/>
                    </a:lnTo>
                    <a:close/>
                    <a:moveTo>
                      <a:pt x="452" y="206"/>
                    </a:moveTo>
                    <a:lnTo>
                      <a:pt x="452" y="206"/>
                    </a:lnTo>
                    <a:lnTo>
                      <a:pt x="451" y="207"/>
                    </a:lnTo>
                    <a:lnTo>
                      <a:pt x="450" y="206"/>
                    </a:lnTo>
                    <a:lnTo>
                      <a:pt x="449" y="204"/>
                    </a:lnTo>
                    <a:lnTo>
                      <a:pt x="450" y="203"/>
                    </a:lnTo>
                    <a:lnTo>
                      <a:pt x="451" y="203"/>
                    </a:lnTo>
                    <a:lnTo>
                      <a:pt x="452" y="203"/>
                    </a:lnTo>
                    <a:lnTo>
                      <a:pt x="452" y="204"/>
                    </a:lnTo>
                    <a:lnTo>
                      <a:pt x="452" y="206"/>
                    </a:lnTo>
                    <a:close/>
                    <a:moveTo>
                      <a:pt x="433" y="231"/>
                    </a:moveTo>
                    <a:lnTo>
                      <a:pt x="433" y="231"/>
                    </a:lnTo>
                    <a:lnTo>
                      <a:pt x="433" y="232"/>
                    </a:lnTo>
                    <a:lnTo>
                      <a:pt x="432" y="232"/>
                    </a:lnTo>
                    <a:lnTo>
                      <a:pt x="431" y="231"/>
                    </a:lnTo>
                    <a:lnTo>
                      <a:pt x="431" y="229"/>
                    </a:lnTo>
                    <a:lnTo>
                      <a:pt x="431" y="228"/>
                    </a:lnTo>
                    <a:lnTo>
                      <a:pt x="432" y="228"/>
                    </a:lnTo>
                    <a:lnTo>
                      <a:pt x="433" y="228"/>
                    </a:lnTo>
                    <a:lnTo>
                      <a:pt x="434" y="229"/>
                    </a:lnTo>
                    <a:lnTo>
                      <a:pt x="433" y="231"/>
                    </a:lnTo>
                    <a:close/>
                    <a:moveTo>
                      <a:pt x="416" y="257"/>
                    </a:moveTo>
                    <a:lnTo>
                      <a:pt x="416" y="257"/>
                    </a:lnTo>
                    <a:lnTo>
                      <a:pt x="415" y="257"/>
                    </a:lnTo>
                    <a:lnTo>
                      <a:pt x="414" y="257"/>
                    </a:lnTo>
                    <a:lnTo>
                      <a:pt x="413" y="255"/>
                    </a:lnTo>
                    <a:lnTo>
                      <a:pt x="414" y="254"/>
                    </a:lnTo>
                    <a:lnTo>
                      <a:pt x="415" y="254"/>
                    </a:lnTo>
                    <a:lnTo>
                      <a:pt x="416" y="254"/>
                    </a:lnTo>
                    <a:lnTo>
                      <a:pt x="416" y="255"/>
                    </a:lnTo>
                    <a:lnTo>
                      <a:pt x="416" y="257"/>
                    </a:lnTo>
                    <a:close/>
                    <a:moveTo>
                      <a:pt x="398" y="283"/>
                    </a:moveTo>
                    <a:lnTo>
                      <a:pt x="398" y="283"/>
                    </a:lnTo>
                    <a:lnTo>
                      <a:pt x="397" y="283"/>
                    </a:lnTo>
                    <a:lnTo>
                      <a:pt x="396" y="283"/>
                    </a:lnTo>
                    <a:lnTo>
                      <a:pt x="396" y="282"/>
                    </a:lnTo>
                    <a:lnTo>
                      <a:pt x="396" y="280"/>
                    </a:lnTo>
                    <a:lnTo>
                      <a:pt x="397" y="280"/>
                    </a:lnTo>
                    <a:lnTo>
                      <a:pt x="398" y="280"/>
                    </a:lnTo>
                    <a:lnTo>
                      <a:pt x="399" y="282"/>
                    </a:lnTo>
                    <a:lnTo>
                      <a:pt x="398" y="283"/>
                    </a:lnTo>
                    <a:close/>
                    <a:moveTo>
                      <a:pt x="382" y="311"/>
                    </a:moveTo>
                    <a:lnTo>
                      <a:pt x="382" y="311"/>
                    </a:lnTo>
                    <a:lnTo>
                      <a:pt x="381" y="311"/>
                    </a:lnTo>
                    <a:lnTo>
                      <a:pt x="380" y="311"/>
                    </a:lnTo>
                    <a:lnTo>
                      <a:pt x="379" y="309"/>
                    </a:lnTo>
                    <a:lnTo>
                      <a:pt x="380" y="308"/>
                    </a:lnTo>
                    <a:lnTo>
                      <a:pt x="380" y="306"/>
                    </a:lnTo>
                    <a:lnTo>
                      <a:pt x="382" y="308"/>
                    </a:lnTo>
                    <a:lnTo>
                      <a:pt x="382" y="309"/>
                    </a:lnTo>
                    <a:lnTo>
                      <a:pt x="382" y="311"/>
                    </a:lnTo>
                    <a:close/>
                    <a:moveTo>
                      <a:pt x="366" y="338"/>
                    </a:moveTo>
                    <a:lnTo>
                      <a:pt x="366" y="338"/>
                    </a:lnTo>
                    <a:lnTo>
                      <a:pt x="365" y="338"/>
                    </a:lnTo>
                    <a:lnTo>
                      <a:pt x="364" y="338"/>
                    </a:lnTo>
                    <a:lnTo>
                      <a:pt x="363" y="337"/>
                    </a:lnTo>
                    <a:lnTo>
                      <a:pt x="364" y="335"/>
                    </a:lnTo>
                    <a:lnTo>
                      <a:pt x="365" y="335"/>
                    </a:lnTo>
                    <a:lnTo>
                      <a:pt x="366" y="335"/>
                    </a:lnTo>
                    <a:lnTo>
                      <a:pt x="366" y="337"/>
                    </a:lnTo>
                    <a:lnTo>
                      <a:pt x="366" y="338"/>
                    </a:lnTo>
                    <a:close/>
                    <a:moveTo>
                      <a:pt x="352" y="368"/>
                    </a:moveTo>
                    <a:lnTo>
                      <a:pt x="352" y="368"/>
                    </a:lnTo>
                    <a:lnTo>
                      <a:pt x="351" y="368"/>
                    </a:lnTo>
                    <a:lnTo>
                      <a:pt x="349" y="368"/>
                    </a:lnTo>
                    <a:lnTo>
                      <a:pt x="348" y="368"/>
                    </a:lnTo>
                    <a:lnTo>
                      <a:pt x="348" y="366"/>
                    </a:lnTo>
                    <a:lnTo>
                      <a:pt x="349" y="365"/>
                    </a:lnTo>
                    <a:lnTo>
                      <a:pt x="351" y="365"/>
                    </a:lnTo>
                    <a:lnTo>
                      <a:pt x="352" y="365"/>
                    </a:lnTo>
                    <a:lnTo>
                      <a:pt x="352" y="366"/>
                    </a:lnTo>
                    <a:lnTo>
                      <a:pt x="352" y="368"/>
                    </a:lnTo>
                    <a:close/>
                    <a:moveTo>
                      <a:pt x="337" y="397"/>
                    </a:moveTo>
                    <a:lnTo>
                      <a:pt x="337" y="397"/>
                    </a:lnTo>
                    <a:lnTo>
                      <a:pt x="336" y="398"/>
                    </a:lnTo>
                    <a:lnTo>
                      <a:pt x="335" y="397"/>
                    </a:lnTo>
                    <a:lnTo>
                      <a:pt x="335" y="395"/>
                    </a:lnTo>
                    <a:lnTo>
                      <a:pt x="335" y="394"/>
                    </a:lnTo>
                    <a:lnTo>
                      <a:pt x="336" y="394"/>
                    </a:lnTo>
                    <a:lnTo>
                      <a:pt x="337" y="394"/>
                    </a:lnTo>
                    <a:lnTo>
                      <a:pt x="337" y="395"/>
                    </a:lnTo>
                    <a:lnTo>
                      <a:pt x="337" y="397"/>
                    </a:lnTo>
                    <a:close/>
                    <a:moveTo>
                      <a:pt x="323" y="427"/>
                    </a:moveTo>
                    <a:lnTo>
                      <a:pt x="323" y="427"/>
                    </a:lnTo>
                    <a:lnTo>
                      <a:pt x="322" y="427"/>
                    </a:lnTo>
                    <a:lnTo>
                      <a:pt x="321" y="427"/>
                    </a:lnTo>
                    <a:lnTo>
                      <a:pt x="321" y="426"/>
                    </a:lnTo>
                    <a:lnTo>
                      <a:pt x="321" y="424"/>
                    </a:lnTo>
                    <a:lnTo>
                      <a:pt x="322" y="424"/>
                    </a:lnTo>
                    <a:lnTo>
                      <a:pt x="323" y="424"/>
                    </a:lnTo>
                    <a:lnTo>
                      <a:pt x="324" y="426"/>
                    </a:lnTo>
                    <a:lnTo>
                      <a:pt x="323" y="427"/>
                    </a:lnTo>
                    <a:close/>
                    <a:moveTo>
                      <a:pt x="311" y="458"/>
                    </a:moveTo>
                    <a:lnTo>
                      <a:pt x="311" y="458"/>
                    </a:lnTo>
                    <a:lnTo>
                      <a:pt x="310" y="459"/>
                    </a:lnTo>
                    <a:lnTo>
                      <a:pt x="309" y="459"/>
                    </a:lnTo>
                    <a:lnTo>
                      <a:pt x="309" y="458"/>
                    </a:lnTo>
                    <a:lnTo>
                      <a:pt x="308" y="458"/>
                    </a:lnTo>
                    <a:lnTo>
                      <a:pt x="308" y="456"/>
                    </a:lnTo>
                    <a:lnTo>
                      <a:pt x="309" y="455"/>
                    </a:lnTo>
                    <a:lnTo>
                      <a:pt x="310" y="455"/>
                    </a:lnTo>
                    <a:lnTo>
                      <a:pt x="311" y="456"/>
                    </a:lnTo>
                    <a:lnTo>
                      <a:pt x="311" y="458"/>
                    </a:lnTo>
                    <a:close/>
                    <a:moveTo>
                      <a:pt x="299" y="490"/>
                    </a:moveTo>
                    <a:lnTo>
                      <a:pt x="299" y="490"/>
                    </a:lnTo>
                    <a:lnTo>
                      <a:pt x="298" y="490"/>
                    </a:lnTo>
                    <a:lnTo>
                      <a:pt x="296" y="490"/>
                    </a:lnTo>
                    <a:lnTo>
                      <a:pt x="296" y="488"/>
                    </a:lnTo>
                    <a:lnTo>
                      <a:pt x="296" y="487"/>
                    </a:lnTo>
                    <a:lnTo>
                      <a:pt x="298" y="487"/>
                    </a:lnTo>
                    <a:lnTo>
                      <a:pt x="299" y="487"/>
                    </a:lnTo>
                    <a:lnTo>
                      <a:pt x="299" y="490"/>
                    </a:lnTo>
                    <a:close/>
                    <a:moveTo>
                      <a:pt x="288" y="522"/>
                    </a:moveTo>
                    <a:lnTo>
                      <a:pt x="288" y="522"/>
                    </a:lnTo>
                    <a:lnTo>
                      <a:pt x="287" y="522"/>
                    </a:lnTo>
                    <a:lnTo>
                      <a:pt x="286" y="522"/>
                    </a:lnTo>
                    <a:lnTo>
                      <a:pt x="285" y="520"/>
                    </a:lnTo>
                    <a:lnTo>
                      <a:pt x="285" y="519"/>
                    </a:lnTo>
                    <a:lnTo>
                      <a:pt x="286" y="519"/>
                    </a:lnTo>
                    <a:lnTo>
                      <a:pt x="287" y="519"/>
                    </a:lnTo>
                    <a:lnTo>
                      <a:pt x="288" y="519"/>
                    </a:lnTo>
                    <a:lnTo>
                      <a:pt x="288" y="522"/>
                    </a:lnTo>
                    <a:close/>
                    <a:moveTo>
                      <a:pt x="277" y="554"/>
                    </a:moveTo>
                    <a:lnTo>
                      <a:pt x="277" y="554"/>
                    </a:lnTo>
                    <a:lnTo>
                      <a:pt x="277" y="555"/>
                    </a:lnTo>
                    <a:lnTo>
                      <a:pt x="276" y="555"/>
                    </a:lnTo>
                    <a:lnTo>
                      <a:pt x="275" y="554"/>
                    </a:lnTo>
                    <a:lnTo>
                      <a:pt x="275" y="553"/>
                    </a:lnTo>
                    <a:lnTo>
                      <a:pt x="275" y="551"/>
                    </a:lnTo>
                    <a:lnTo>
                      <a:pt x="277" y="551"/>
                    </a:lnTo>
                    <a:lnTo>
                      <a:pt x="277" y="553"/>
                    </a:lnTo>
                    <a:lnTo>
                      <a:pt x="277" y="554"/>
                    </a:lnTo>
                    <a:close/>
                    <a:moveTo>
                      <a:pt x="268" y="587"/>
                    </a:moveTo>
                    <a:lnTo>
                      <a:pt x="268" y="587"/>
                    </a:lnTo>
                    <a:lnTo>
                      <a:pt x="267" y="587"/>
                    </a:lnTo>
                    <a:lnTo>
                      <a:pt x="266" y="587"/>
                    </a:lnTo>
                    <a:lnTo>
                      <a:pt x="266" y="586"/>
                    </a:lnTo>
                    <a:lnTo>
                      <a:pt x="266" y="585"/>
                    </a:lnTo>
                    <a:lnTo>
                      <a:pt x="268" y="585"/>
                    </a:lnTo>
                    <a:lnTo>
                      <a:pt x="268" y="587"/>
                    </a:lnTo>
                    <a:close/>
                    <a:moveTo>
                      <a:pt x="259" y="621"/>
                    </a:moveTo>
                    <a:lnTo>
                      <a:pt x="259" y="621"/>
                    </a:lnTo>
                    <a:lnTo>
                      <a:pt x="258" y="621"/>
                    </a:lnTo>
                    <a:lnTo>
                      <a:pt x="257" y="621"/>
                    </a:lnTo>
                    <a:lnTo>
                      <a:pt x="256" y="620"/>
                    </a:lnTo>
                    <a:lnTo>
                      <a:pt x="257" y="620"/>
                    </a:lnTo>
                    <a:lnTo>
                      <a:pt x="257" y="618"/>
                    </a:lnTo>
                    <a:lnTo>
                      <a:pt x="258" y="618"/>
                    </a:lnTo>
                    <a:lnTo>
                      <a:pt x="259" y="618"/>
                    </a:lnTo>
                    <a:lnTo>
                      <a:pt x="259" y="620"/>
                    </a:lnTo>
                    <a:lnTo>
                      <a:pt x="259" y="621"/>
                    </a:lnTo>
                    <a:close/>
                    <a:moveTo>
                      <a:pt x="252" y="655"/>
                    </a:moveTo>
                    <a:lnTo>
                      <a:pt x="252" y="655"/>
                    </a:lnTo>
                    <a:lnTo>
                      <a:pt x="251" y="656"/>
                    </a:lnTo>
                    <a:lnTo>
                      <a:pt x="250" y="656"/>
                    </a:lnTo>
                    <a:lnTo>
                      <a:pt x="250" y="655"/>
                    </a:lnTo>
                    <a:lnTo>
                      <a:pt x="250" y="653"/>
                    </a:lnTo>
                    <a:lnTo>
                      <a:pt x="250" y="652"/>
                    </a:lnTo>
                    <a:lnTo>
                      <a:pt x="251" y="652"/>
                    </a:lnTo>
                    <a:lnTo>
                      <a:pt x="252" y="653"/>
                    </a:lnTo>
                    <a:lnTo>
                      <a:pt x="252" y="655"/>
                    </a:lnTo>
                    <a:close/>
                    <a:moveTo>
                      <a:pt x="246" y="688"/>
                    </a:moveTo>
                    <a:lnTo>
                      <a:pt x="246" y="688"/>
                    </a:lnTo>
                    <a:lnTo>
                      <a:pt x="245" y="689"/>
                    </a:lnTo>
                    <a:lnTo>
                      <a:pt x="244" y="689"/>
                    </a:lnTo>
                    <a:lnTo>
                      <a:pt x="242" y="688"/>
                    </a:lnTo>
                    <a:lnTo>
                      <a:pt x="242" y="687"/>
                    </a:lnTo>
                    <a:lnTo>
                      <a:pt x="244" y="685"/>
                    </a:lnTo>
                    <a:lnTo>
                      <a:pt x="245" y="687"/>
                    </a:lnTo>
                    <a:lnTo>
                      <a:pt x="246" y="688"/>
                    </a:lnTo>
                    <a:close/>
                    <a:moveTo>
                      <a:pt x="239" y="723"/>
                    </a:moveTo>
                    <a:lnTo>
                      <a:pt x="239" y="723"/>
                    </a:lnTo>
                    <a:lnTo>
                      <a:pt x="238" y="724"/>
                    </a:lnTo>
                    <a:lnTo>
                      <a:pt x="237" y="724"/>
                    </a:lnTo>
                    <a:lnTo>
                      <a:pt x="236" y="723"/>
                    </a:lnTo>
                    <a:lnTo>
                      <a:pt x="236" y="722"/>
                    </a:lnTo>
                    <a:lnTo>
                      <a:pt x="236" y="720"/>
                    </a:lnTo>
                    <a:lnTo>
                      <a:pt x="238" y="720"/>
                    </a:lnTo>
                    <a:lnTo>
                      <a:pt x="238" y="722"/>
                    </a:lnTo>
                    <a:lnTo>
                      <a:pt x="239" y="722"/>
                    </a:lnTo>
                    <a:lnTo>
                      <a:pt x="239" y="723"/>
                    </a:lnTo>
                    <a:close/>
                    <a:moveTo>
                      <a:pt x="234" y="758"/>
                    </a:moveTo>
                    <a:lnTo>
                      <a:pt x="234" y="758"/>
                    </a:lnTo>
                    <a:lnTo>
                      <a:pt x="233" y="758"/>
                    </a:lnTo>
                    <a:lnTo>
                      <a:pt x="233" y="759"/>
                    </a:lnTo>
                    <a:lnTo>
                      <a:pt x="232" y="759"/>
                    </a:lnTo>
                    <a:lnTo>
                      <a:pt x="232" y="758"/>
                    </a:lnTo>
                    <a:lnTo>
                      <a:pt x="231" y="758"/>
                    </a:lnTo>
                    <a:lnTo>
                      <a:pt x="231" y="756"/>
                    </a:lnTo>
                    <a:lnTo>
                      <a:pt x="231" y="755"/>
                    </a:lnTo>
                    <a:lnTo>
                      <a:pt x="232" y="755"/>
                    </a:lnTo>
                    <a:lnTo>
                      <a:pt x="233" y="755"/>
                    </a:lnTo>
                    <a:lnTo>
                      <a:pt x="234" y="756"/>
                    </a:lnTo>
                    <a:lnTo>
                      <a:pt x="234" y="758"/>
                    </a:lnTo>
                    <a:close/>
                    <a:moveTo>
                      <a:pt x="229" y="793"/>
                    </a:moveTo>
                    <a:lnTo>
                      <a:pt x="229" y="793"/>
                    </a:lnTo>
                    <a:lnTo>
                      <a:pt x="228" y="794"/>
                    </a:lnTo>
                    <a:lnTo>
                      <a:pt x="227" y="793"/>
                    </a:lnTo>
                    <a:lnTo>
                      <a:pt x="226" y="793"/>
                    </a:lnTo>
                    <a:lnTo>
                      <a:pt x="227" y="791"/>
                    </a:lnTo>
                    <a:lnTo>
                      <a:pt x="227" y="790"/>
                    </a:lnTo>
                    <a:lnTo>
                      <a:pt x="228" y="790"/>
                    </a:lnTo>
                    <a:lnTo>
                      <a:pt x="229" y="790"/>
                    </a:lnTo>
                    <a:lnTo>
                      <a:pt x="229" y="791"/>
                    </a:lnTo>
                    <a:lnTo>
                      <a:pt x="229" y="793"/>
                    </a:lnTo>
                    <a:close/>
                    <a:moveTo>
                      <a:pt x="226" y="828"/>
                    </a:moveTo>
                    <a:lnTo>
                      <a:pt x="226" y="828"/>
                    </a:lnTo>
                    <a:lnTo>
                      <a:pt x="224" y="828"/>
                    </a:lnTo>
                    <a:lnTo>
                      <a:pt x="223" y="829"/>
                    </a:lnTo>
                    <a:lnTo>
                      <a:pt x="222" y="828"/>
                    </a:lnTo>
                    <a:lnTo>
                      <a:pt x="222" y="826"/>
                    </a:lnTo>
                    <a:lnTo>
                      <a:pt x="222" y="825"/>
                    </a:lnTo>
                    <a:lnTo>
                      <a:pt x="223" y="825"/>
                    </a:lnTo>
                    <a:lnTo>
                      <a:pt x="224" y="826"/>
                    </a:lnTo>
                    <a:lnTo>
                      <a:pt x="226" y="828"/>
                    </a:lnTo>
                    <a:close/>
                    <a:moveTo>
                      <a:pt x="222" y="863"/>
                    </a:moveTo>
                    <a:lnTo>
                      <a:pt x="222" y="863"/>
                    </a:lnTo>
                    <a:lnTo>
                      <a:pt x="221" y="863"/>
                    </a:lnTo>
                    <a:lnTo>
                      <a:pt x="221" y="864"/>
                    </a:lnTo>
                    <a:lnTo>
                      <a:pt x="220" y="864"/>
                    </a:lnTo>
                    <a:lnTo>
                      <a:pt x="219" y="863"/>
                    </a:lnTo>
                    <a:lnTo>
                      <a:pt x="219" y="861"/>
                    </a:lnTo>
                    <a:lnTo>
                      <a:pt x="219" y="860"/>
                    </a:lnTo>
                    <a:lnTo>
                      <a:pt x="220" y="860"/>
                    </a:lnTo>
                    <a:lnTo>
                      <a:pt x="221" y="860"/>
                    </a:lnTo>
                    <a:lnTo>
                      <a:pt x="221" y="861"/>
                    </a:lnTo>
                    <a:lnTo>
                      <a:pt x="222" y="863"/>
                    </a:lnTo>
                    <a:close/>
                    <a:moveTo>
                      <a:pt x="219" y="898"/>
                    </a:moveTo>
                    <a:lnTo>
                      <a:pt x="219" y="898"/>
                    </a:lnTo>
                    <a:lnTo>
                      <a:pt x="219" y="899"/>
                    </a:lnTo>
                    <a:lnTo>
                      <a:pt x="218" y="899"/>
                    </a:lnTo>
                    <a:lnTo>
                      <a:pt x="217" y="899"/>
                    </a:lnTo>
                    <a:lnTo>
                      <a:pt x="216" y="898"/>
                    </a:lnTo>
                    <a:lnTo>
                      <a:pt x="216" y="896"/>
                    </a:lnTo>
                    <a:lnTo>
                      <a:pt x="217" y="896"/>
                    </a:lnTo>
                    <a:lnTo>
                      <a:pt x="218" y="896"/>
                    </a:lnTo>
                    <a:lnTo>
                      <a:pt x="219" y="896"/>
                    </a:lnTo>
                    <a:lnTo>
                      <a:pt x="219" y="898"/>
                    </a:lnTo>
                    <a:close/>
                    <a:moveTo>
                      <a:pt x="217" y="933"/>
                    </a:moveTo>
                    <a:lnTo>
                      <a:pt x="217" y="933"/>
                    </a:lnTo>
                    <a:lnTo>
                      <a:pt x="217" y="934"/>
                    </a:lnTo>
                    <a:lnTo>
                      <a:pt x="216" y="936"/>
                    </a:lnTo>
                    <a:lnTo>
                      <a:pt x="215" y="934"/>
                    </a:lnTo>
                    <a:lnTo>
                      <a:pt x="215" y="933"/>
                    </a:lnTo>
                    <a:lnTo>
                      <a:pt x="215" y="931"/>
                    </a:lnTo>
                    <a:lnTo>
                      <a:pt x="216" y="931"/>
                    </a:lnTo>
                    <a:lnTo>
                      <a:pt x="217" y="931"/>
                    </a:lnTo>
                    <a:lnTo>
                      <a:pt x="217" y="933"/>
                    </a:lnTo>
                    <a:close/>
                    <a:moveTo>
                      <a:pt x="216" y="969"/>
                    </a:moveTo>
                    <a:lnTo>
                      <a:pt x="216" y="969"/>
                    </a:lnTo>
                    <a:lnTo>
                      <a:pt x="215" y="971"/>
                    </a:lnTo>
                    <a:lnTo>
                      <a:pt x="214" y="969"/>
                    </a:lnTo>
                    <a:lnTo>
                      <a:pt x="214" y="968"/>
                    </a:lnTo>
                    <a:lnTo>
                      <a:pt x="214" y="966"/>
                    </a:lnTo>
                    <a:lnTo>
                      <a:pt x="215" y="966"/>
                    </a:lnTo>
                    <a:lnTo>
                      <a:pt x="216" y="968"/>
                    </a:lnTo>
                    <a:lnTo>
                      <a:pt x="216" y="969"/>
                    </a:lnTo>
                    <a:close/>
                    <a:moveTo>
                      <a:pt x="216" y="1004"/>
                    </a:moveTo>
                    <a:lnTo>
                      <a:pt x="216" y="1004"/>
                    </a:lnTo>
                    <a:lnTo>
                      <a:pt x="215" y="1006"/>
                    </a:lnTo>
                    <a:lnTo>
                      <a:pt x="214" y="1006"/>
                    </a:lnTo>
                    <a:lnTo>
                      <a:pt x="213" y="1006"/>
                    </a:lnTo>
                    <a:lnTo>
                      <a:pt x="213" y="1004"/>
                    </a:lnTo>
                    <a:lnTo>
                      <a:pt x="213" y="1003"/>
                    </a:lnTo>
                    <a:lnTo>
                      <a:pt x="214" y="1003"/>
                    </a:lnTo>
                    <a:lnTo>
                      <a:pt x="215" y="1003"/>
                    </a:lnTo>
                    <a:lnTo>
                      <a:pt x="216" y="1004"/>
                    </a:lnTo>
                    <a:close/>
                    <a:moveTo>
                      <a:pt x="216" y="1039"/>
                    </a:moveTo>
                    <a:lnTo>
                      <a:pt x="216" y="1039"/>
                    </a:lnTo>
                    <a:lnTo>
                      <a:pt x="216" y="1041"/>
                    </a:lnTo>
                    <a:lnTo>
                      <a:pt x="215" y="1041"/>
                    </a:lnTo>
                    <a:lnTo>
                      <a:pt x="214" y="1042"/>
                    </a:lnTo>
                    <a:lnTo>
                      <a:pt x="213" y="1041"/>
                    </a:lnTo>
                    <a:lnTo>
                      <a:pt x="213" y="1039"/>
                    </a:lnTo>
                    <a:lnTo>
                      <a:pt x="213" y="1038"/>
                    </a:lnTo>
                    <a:lnTo>
                      <a:pt x="214" y="1038"/>
                    </a:lnTo>
                    <a:lnTo>
                      <a:pt x="215" y="1038"/>
                    </a:lnTo>
                    <a:lnTo>
                      <a:pt x="216" y="1039"/>
                    </a:lnTo>
                    <a:close/>
                    <a:moveTo>
                      <a:pt x="216" y="1076"/>
                    </a:moveTo>
                    <a:lnTo>
                      <a:pt x="216" y="1076"/>
                    </a:lnTo>
                    <a:lnTo>
                      <a:pt x="216" y="1077"/>
                    </a:lnTo>
                    <a:lnTo>
                      <a:pt x="215" y="1077"/>
                    </a:lnTo>
                    <a:lnTo>
                      <a:pt x="214" y="1077"/>
                    </a:lnTo>
                    <a:lnTo>
                      <a:pt x="213" y="1076"/>
                    </a:lnTo>
                    <a:lnTo>
                      <a:pt x="214" y="1074"/>
                    </a:lnTo>
                    <a:lnTo>
                      <a:pt x="214" y="1073"/>
                    </a:lnTo>
                    <a:lnTo>
                      <a:pt x="215" y="1073"/>
                    </a:lnTo>
                    <a:lnTo>
                      <a:pt x="216" y="1074"/>
                    </a:lnTo>
                    <a:lnTo>
                      <a:pt x="216" y="1076"/>
                    </a:lnTo>
                    <a:close/>
                    <a:moveTo>
                      <a:pt x="217" y="1110"/>
                    </a:moveTo>
                    <a:lnTo>
                      <a:pt x="217" y="1110"/>
                    </a:lnTo>
                    <a:lnTo>
                      <a:pt x="217" y="1112"/>
                    </a:lnTo>
                    <a:lnTo>
                      <a:pt x="216" y="1112"/>
                    </a:lnTo>
                    <a:lnTo>
                      <a:pt x="215" y="1112"/>
                    </a:lnTo>
                    <a:lnTo>
                      <a:pt x="215" y="1110"/>
                    </a:lnTo>
                    <a:lnTo>
                      <a:pt x="215" y="1109"/>
                    </a:lnTo>
                    <a:lnTo>
                      <a:pt x="216" y="1109"/>
                    </a:lnTo>
                    <a:lnTo>
                      <a:pt x="217" y="1109"/>
                    </a:lnTo>
                    <a:lnTo>
                      <a:pt x="217" y="1110"/>
                    </a:lnTo>
                    <a:close/>
                    <a:moveTo>
                      <a:pt x="219" y="1145"/>
                    </a:moveTo>
                    <a:lnTo>
                      <a:pt x="219" y="1145"/>
                    </a:lnTo>
                    <a:lnTo>
                      <a:pt x="218" y="1147"/>
                    </a:lnTo>
                    <a:lnTo>
                      <a:pt x="218" y="1148"/>
                    </a:lnTo>
                    <a:lnTo>
                      <a:pt x="216" y="1147"/>
                    </a:lnTo>
                    <a:lnTo>
                      <a:pt x="216" y="1144"/>
                    </a:lnTo>
                    <a:lnTo>
                      <a:pt x="217" y="1144"/>
                    </a:lnTo>
                    <a:lnTo>
                      <a:pt x="218" y="1144"/>
                    </a:lnTo>
                    <a:lnTo>
                      <a:pt x="219" y="1145"/>
                    </a:lnTo>
                    <a:close/>
                    <a:moveTo>
                      <a:pt x="221" y="1182"/>
                    </a:moveTo>
                    <a:lnTo>
                      <a:pt x="221" y="1182"/>
                    </a:lnTo>
                    <a:lnTo>
                      <a:pt x="220" y="1183"/>
                    </a:lnTo>
                    <a:lnTo>
                      <a:pt x="219" y="1183"/>
                    </a:lnTo>
                    <a:lnTo>
                      <a:pt x="218" y="1182"/>
                    </a:lnTo>
                    <a:lnTo>
                      <a:pt x="218" y="1180"/>
                    </a:lnTo>
                    <a:lnTo>
                      <a:pt x="219" y="1179"/>
                    </a:lnTo>
                    <a:lnTo>
                      <a:pt x="220" y="1180"/>
                    </a:lnTo>
                    <a:lnTo>
                      <a:pt x="221" y="1180"/>
                    </a:lnTo>
                    <a:lnTo>
                      <a:pt x="221" y="1182"/>
                    </a:lnTo>
                    <a:close/>
                    <a:moveTo>
                      <a:pt x="223" y="1217"/>
                    </a:moveTo>
                    <a:lnTo>
                      <a:pt x="223" y="1217"/>
                    </a:lnTo>
                    <a:lnTo>
                      <a:pt x="223" y="1218"/>
                    </a:lnTo>
                    <a:lnTo>
                      <a:pt x="222" y="1218"/>
                    </a:lnTo>
                    <a:lnTo>
                      <a:pt x="221" y="1218"/>
                    </a:lnTo>
                    <a:lnTo>
                      <a:pt x="220" y="1218"/>
                    </a:lnTo>
                    <a:lnTo>
                      <a:pt x="220" y="1217"/>
                    </a:lnTo>
                    <a:lnTo>
                      <a:pt x="221" y="1215"/>
                    </a:lnTo>
                    <a:lnTo>
                      <a:pt x="222" y="1215"/>
                    </a:lnTo>
                    <a:lnTo>
                      <a:pt x="223" y="1215"/>
                    </a:lnTo>
                    <a:lnTo>
                      <a:pt x="223" y="1217"/>
                    </a:lnTo>
                    <a:close/>
                    <a:moveTo>
                      <a:pt x="226" y="1252"/>
                    </a:moveTo>
                    <a:lnTo>
                      <a:pt x="226" y="1252"/>
                    </a:lnTo>
                    <a:lnTo>
                      <a:pt x="226" y="1253"/>
                    </a:lnTo>
                    <a:lnTo>
                      <a:pt x="224" y="1253"/>
                    </a:lnTo>
                    <a:lnTo>
                      <a:pt x="224" y="1255"/>
                    </a:lnTo>
                    <a:lnTo>
                      <a:pt x="223" y="1253"/>
                    </a:lnTo>
                    <a:lnTo>
                      <a:pt x="223" y="1252"/>
                    </a:lnTo>
                    <a:lnTo>
                      <a:pt x="223" y="1250"/>
                    </a:lnTo>
                    <a:lnTo>
                      <a:pt x="224" y="1250"/>
                    </a:lnTo>
                    <a:lnTo>
                      <a:pt x="226" y="1250"/>
                    </a:lnTo>
                    <a:lnTo>
                      <a:pt x="226" y="1252"/>
                    </a:lnTo>
                    <a:close/>
                    <a:moveTo>
                      <a:pt x="228" y="1288"/>
                    </a:moveTo>
                    <a:lnTo>
                      <a:pt x="228" y="1288"/>
                    </a:lnTo>
                    <a:lnTo>
                      <a:pt x="227" y="1290"/>
                    </a:lnTo>
                    <a:lnTo>
                      <a:pt x="226" y="1290"/>
                    </a:lnTo>
                    <a:lnTo>
                      <a:pt x="224" y="1288"/>
                    </a:lnTo>
                    <a:lnTo>
                      <a:pt x="226" y="1287"/>
                    </a:lnTo>
                    <a:lnTo>
                      <a:pt x="227" y="1285"/>
                    </a:lnTo>
                    <a:lnTo>
                      <a:pt x="228" y="1287"/>
                    </a:lnTo>
                    <a:lnTo>
                      <a:pt x="228" y="1288"/>
                    </a:lnTo>
                    <a:close/>
                    <a:moveTo>
                      <a:pt x="230" y="1323"/>
                    </a:moveTo>
                    <a:lnTo>
                      <a:pt x="230" y="1323"/>
                    </a:lnTo>
                    <a:lnTo>
                      <a:pt x="230" y="1325"/>
                    </a:lnTo>
                    <a:lnTo>
                      <a:pt x="229" y="1325"/>
                    </a:lnTo>
                    <a:lnTo>
                      <a:pt x="228" y="1325"/>
                    </a:lnTo>
                    <a:lnTo>
                      <a:pt x="227" y="1323"/>
                    </a:lnTo>
                    <a:lnTo>
                      <a:pt x="227" y="1322"/>
                    </a:lnTo>
                    <a:lnTo>
                      <a:pt x="228" y="1322"/>
                    </a:lnTo>
                    <a:lnTo>
                      <a:pt x="229" y="1322"/>
                    </a:lnTo>
                    <a:lnTo>
                      <a:pt x="230" y="1323"/>
                    </a:lnTo>
                    <a:close/>
                    <a:moveTo>
                      <a:pt x="232" y="1358"/>
                    </a:moveTo>
                    <a:lnTo>
                      <a:pt x="232" y="1358"/>
                    </a:lnTo>
                    <a:lnTo>
                      <a:pt x="231" y="1360"/>
                    </a:lnTo>
                    <a:lnTo>
                      <a:pt x="230" y="1361"/>
                    </a:lnTo>
                    <a:lnTo>
                      <a:pt x="229" y="1360"/>
                    </a:lnTo>
                    <a:lnTo>
                      <a:pt x="229" y="1358"/>
                    </a:lnTo>
                    <a:lnTo>
                      <a:pt x="229" y="1357"/>
                    </a:lnTo>
                    <a:lnTo>
                      <a:pt x="230" y="1357"/>
                    </a:lnTo>
                    <a:lnTo>
                      <a:pt x="231" y="1357"/>
                    </a:lnTo>
                    <a:lnTo>
                      <a:pt x="231" y="1358"/>
                    </a:lnTo>
                    <a:lnTo>
                      <a:pt x="232" y="1358"/>
                    </a:lnTo>
                    <a:close/>
                    <a:moveTo>
                      <a:pt x="233" y="1395"/>
                    </a:moveTo>
                    <a:lnTo>
                      <a:pt x="233" y="1395"/>
                    </a:lnTo>
                    <a:lnTo>
                      <a:pt x="232" y="1395"/>
                    </a:lnTo>
                    <a:lnTo>
                      <a:pt x="231" y="1396"/>
                    </a:lnTo>
                    <a:lnTo>
                      <a:pt x="230" y="1396"/>
                    </a:lnTo>
                    <a:lnTo>
                      <a:pt x="230" y="1395"/>
                    </a:lnTo>
                    <a:lnTo>
                      <a:pt x="230" y="1393"/>
                    </a:lnTo>
                    <a:lnTo>
                      <a:pt x="231" y="1392"/>
                    </a:lnTo>
                    <a:lnTo>
                      <a:pt x="232" y="1393"/>
                    </a:lnTo>
                    <a:lnTo>
                      <a:pt x="233" y="1395"/>
                    </a:lnTo>
                    <a:close/>
                    <a:moveTo>
                      <a:pt x="234" y="1430"/>
                    </a:moveTo>
                    <a:lnTo>
                      <a:pt x="234" y="1430"/>
                    </a:lnTo>
                    <a:lnTo>
                      <a:pt x="233" y="1430"/>
                    </a:lnTo>
                    <a:lnTo>
                      <a:pt x="233" y="1431"/>
                    </a:lnTo>
                    <a:lnTo>
                      <a:pt x="232" y="1431"/>
                    </a:lnTo>
                    <a:lnTo>
                      <a:pt x="231" y="1431"/>
                    </a:lnTo>
                    <a:lnTo>
                      <a:pt x="231" y="1430"/>
                    </a:lnTo>
                    <a:lnTo>
                      <a:pt x="231" y="1428"/>
                    </a:lnTo>
                    <a:lnTo>
                      <a:pt x="232" y="1428"/>
                    </a:lnTo>
                    <a:lnTo>
                      <a:pt x="233" y="1428"/>
                    </a:lnTo>
                    <a:lnTo>
                      <a:pt x="234" y="1430"/>
                    </a:lnTo>
                    <a:close/>
                    <a:moveTo>
                      <a:pt x="234" y="1464"/>
                    </a:moveTo>
                    <a:lnTo>
                      <a:pt x="234" y="1464"/>
                    </a:lnTo>
                    <a:lnTo>
                      <a:pt x="234" y="1466"/>
                    </a:lnTo>
                    <a:lnTo>
                      <a:pt x="233" y="1467"/>
                    </a:lnTo>
                    <a:lnTo>
                      <a:pt x="232" y="1467"/>
                    </a:lnTo>
                    <a:lnTo>
                      <a:pt x="232" y="1466"/>
                    </a:lnTo>
                    <a:lnTo>
                      <a:pt x="231" y="1464"/>
                    </a:lnTo>
                    <a:lnTo>
                      <a:pt x="232" y="1463"/>
                    </a:lnTo>
                    <a:lnTo>
                      <a:pt x="233" y="1463"/>
                    </a:lnTo>
                    <a:lnTo>
                      <a:pt x="234" y="1463"/>
                    </a:lnTo>
                    <a:lnTo>
                      <a:pt x="234" y="1464"/>
                    </a:lnTo>
                    <a:close/>
                    <a:moveTo>
                      <a:pt x="234" y="1501"/>
                    </a:moveTo>
                    <a:lnTo>
                      <a:pt x="234" y="1501"/>
                    </a:lnTo>
                    <a:lnTo>
                      <a:pt x="233" y="1502"/>
                    </a:lnTo>
                    <a:lnTo>
                      <a:pt x="232" y="1502"/>
                    </a:lnTo>
                    <a:lnTo>
                      <a:pt x="231" y="1501"/>
                    </a:lnTo>
                    <a:lnTo>
                      <a:pt x="232" y="1499"/>
                    </a:lnTo>
                    <a:lnTo>
                      <a:pt x="233" y="1498"/>
                    </a:lnTo>
                    <a:lnTo>
                      <a:pt x="233" y="1499"/>
                    </a:lnTo>
                    <a:lnTo>
                      <a:pt x="234" y="1501"/>
                    </a:lnTo>
                    <a:close/>
                    <a:moveTo>
                      <a:pt x="233" y="1536"/>
                    </a:moveTo>
                    <a:lnTo>
                      <a:pt x="233" y="1536"/>
                    </a:lnTo>
                    <a:lnTo>
                      <a:pt x="233" y="1537"/>
                    </a:lnTo>
                    <a:lnTo>
                      <a:pt x="232" y="1539"/>
                    </a:lnTo>
                    <a:lnTo>
                      <a:pt x="231" y="1537"/>
                    </a:lnTo>
                    <a:lnTo>
                      <a:pt x="231" y="1536"/>
                    </a:lnTo>
                    <a:lnTo>
                      <a:pt x="231" y="1534"/>
                    </a:lnTo>
                    <a:lnTo>
                      <a:pt x="232" y="1534"/>
                    </a:lnTo>
                    <a:lnTo>
                      <a:pt x="233" y="1534"/>
                    </a:lnTo>
                    <a:lnTo>
                      <a:pt x="233" y="1536"/>
                    </a:lnTo>
                    <a:close/>
                    <a:moveTo>
                      <a:pt x="232" y="1572"/>
                    </a:moveTo>
                    <a:lnTo>
                      <a:pt x="232" y="1572"/>
                    </a:lnTo>
                    <a:lnTo>
                      <a:pt x="231" y="1572"/>
                    </a:lnTo>
                    <a:lnTo>
                      <a:pt x="230" y="1574"/>
                    </a:lnTo>
                    <a:lnTo>
                      <a:pt x="229" y="1572"/>
                    </a:lnTo>
                    <a:lnTo>
                      <a:pt x="229" y="1571"/>
                    </a:lnTo>
                    <a:lnTo>
                      <a:pt x="229" y="1569"/>
                    </a:lnTo>
                    <a:lnTo>
                      <a:pt x="231" y="1569"/>
                    </a:lnTo>
                    <a:lnTo>
                      <a:pt x="232" y="1572"/>
                    </a:lnTo>
                    <a:close/>
                    <a:moveTo>
                      <a:pt x="229" y="1607"/>
                    </a:moveTo>
                    <a:lnTo>
                      <a:pt x="229" y="1607"/>
                    </a:lnTo>
                    <a:lnTo>
                      <a:pt x="229" y="1609"/>
                    </a:lnTo>
                    <a:lnTo>
                      <a:pt x="228" y="1609"/>
                    </a:lnTo>
                    <a:lnTo>
                      <a:pt x="227" y="1607"/>
                    </a:lnTo>
                    <a:lnTo>
                      <a:pt x="226" y="1607"/>
                    </a:lnTo>
                    <a:lnTo>
                      <a:pt x="227" y="1607"/>
                    </a:lnTo>
                    <a:lnTo>
                      <a:pt x="227" y="1606"/>
                    </a:lnTo>
                    <a:lnTo>
                      <a:pt x="228" y="1604"/>
                    </a:lnTo>
                    <a:lnTo>
                      <a:pt x="229" y="1606"/>
                    </a:lnTo>
                    <a:lnTo>
                      <a:pt x="229" y="1607"/>
                    </a:lnTo>
                    <a:close/>
                    <a:moveTo>
                      <a:pt x="224" y="1642"/>
                    </a:moveTo>
                    <a:lnTo>
                      <a:pt x="224" y="1642"/>
                    </a:lnTo>
                    <a:lnTo>
                      <a:pt x="224" y="1644"/>
                    </a:lnTo>
                    <a:lnTo>
                      <a:pt x="223" y="1644"/>
                    </a:lnTo>
                    <a:lnTo>
                      <a:pt x="222" y="1642"/>
                    </a:lnTo>
                    <a:lnTo>
                      <a:pt x="221" y="1642"/>
                    </a:lnTo>
                    <a:lnTo>
                      <a:pt x="222" y="1642"/>
                    </a:lnTo>
                    <a:lnTo>
                      <a:pt x="222" y="1641"/>
                    </a:lnTo>
                    <a:lnTo>
                      <a:pt x="223" y="1639"/>
                    </a:lnTo>
                    <a:lnTo>
                      <a:pt x="224" y="1641"/>
                    </a:lnTo>
                    <a:lnTo>
                      <a:pt x="224" y="1642"/>
                    </a:lnTo>
                    <a:close/>
                    <a:moveTo>
                      <a:pt x="218" y="1677"/>
                    </a:moveTo>
                    <a:lnTo>
                      <a:pt x="218" y="1677"/>
                    </a:lnTo>
                    <a:lnTo>
                      <a:pt x="217" y="1679"/>
                    </a:lnTo>
                    <a:lnTo>
                      <a:pt x="216" y="1679"/>
                    </a:lnTo>
                    <a:lnTo>
                      <a:pt x="216" y="1677"/>
                    </a:lnTo>
                    <a:lnTo>
                      <a:pt x="215" y="1676"/>
                    </a:lnTo>
                    <a:lnTo>
                      <a:pt x="216" y="1676"/>
                    </a:lnTo>
                    <a:lnTo>
                      <a:pt x="216" y="1674"/>
                    </a:lnTo>
                    <a:lnTo>
                      <a:pt x="217" y="1674"/>
                    </a:lnTo>
                    <a:lnTo>
                      <a:pt x="218" y="1676"/>
                    </a:lnTo>
                    <a:lnTo>
                      <a:pt x="218" y="1677"/>
                    </a:lnTo>
                    <a:close/>
                    <a:moveTo>
                      <a:pt x="208" y="1709"/>
                    </a:moveTo>
                    <a:lnTo>
                      <a:pt x="208" y="1709"/>
                    </a:lnTo>
                    <a:lnTo>
                      <a:pt x="208" y="1711"/>
                    </a:lnTo>
                    <a:lnTo>
                      <a:pt x="206" y="1711"/>
                    </a:lnTo>
                    <a:lnTo>
                      <a:pt x="205" y="1709"/>
                    </a:lnTo>
                    <a:lnTo>
                      <a:pt x="205" y="1708"/>
                    </a:lnTo>
                    <a:lnTo>
                      <a:pt x="206" y="1706"/>
                    </a:lnTo>
                    <a:lnTo>
                      <a:pt x="208" y="1708"/>
                    </a:lnTo>
                    <a:lnTo>
                      <a:pt x="209" y="1708"/>
                    </a:lnTo>
                    <a:lnTo>
                      <a:pt x="209" y="1709"/>
                    </a:lnTo>
                    <a:lnTo>
                      <a:pt x="208" y="1709"/>
                    </a:lnTo>
                    <a:close/>
                    <a:moveTo>
                      <a:pt x="191" y="1737"/>
                    </a:moveTo>
                    <a:lnTo>
                      <a:pt x="191" y="1737"/>
                    </a:lnTo>
                    <a:lnTo>
                      <a:pt x="188" y="1737"/>
                    </a:lnTo>
                    <a:lnTo>
                      <a:pt x="188" y="1735"/>
                    </a:lnTo>
                    <a:lnTo>
                      <a:pt x="188" y="1734"/>
                    </a:lnTo>
                    <a:lnTo>
                      <a:pt x="190" y="1733"/>
                    </a:lnTo>
                    <a:lnTo>
                      <a:pt x="191" y="1733"/>
                    </a:lnTo>
                    <a:lnTo>
                      <a:pt x="191" y="1734"/>
                    </a:lnTo>
                    <a:lnTo>
                      <a:pt x="191" y="1735"/>
                    </a:lnTo>
                    <a:lnTo>
                      <a:pt x="191" y="1737"/>
                    </a:lnTo>
                    <a:close/>
                    <a:moveTo>
                      <a:pt x="164" y="1746"/>
                    </a:moveTo>
                    <a:lnTo>
                      <a:pt x="164" y="1746"/>
                    </a:lnTo>
                    <a:lnTo>
                      <a:pt x="164" y="1744"/>
                    </a:lnTo>
                    <a:lnTo>
                      <a:pt x="164" y="1743"/>
                    </a:lnTo>
                    <a:lnTo>
                      <a:pt x="164" y="1741"/>
                    </a:lnTo>
                    <a:lnTo>
                      <a:pt x="165" y="1741"/>
                    </a:lnTo>
                    <a:lnTo>
                      <a:pt x="166" y="1743"/>
                    </a:lnTo>
                    <a:lnTo>
                      <a:pt x="166" y="1744"/>
                    </a:lnTo>
                    <a:lnTo>
                      <a:pt x="165" y="1744"/>
                    </a:lnTo>
                    <a:lnTo>
                      <a:pt x="165" y="1746"/>
                    </a:lnTo>
                    <a:lnTo>
                      <a:pt x="164" y="1746"/>
                    </a:lnTo>
                    <a:close/>
                    <a:moveTo>
                      <a:pt x="140" y="1734"/>
                    </a:moveTo>
                    <a:lnTo>
                      <a:pt x="140" y="1734"/>
                    </a:lnTo>
                    <a:lnTo>
                      <a:pt x="139" y="1733"/>
                    </a:lnTo>
                    <a:lnTo>
                      <a:pt x="140" y="1731"/>
                    </a:lnTo>
                    <a:lnTo>
                      <a:pt x="140" y="1730"/>
                    </a:lnTo>
                    <a:lnTo>
                      <a:pt x="142" y="1731"/>
                    </a:lnTo>
                    <a:lnTo>
                      <a:pt x="142" y="1734"/>
                    </a:lnTo>
                    <a:lnTo>
                      <a:pt x="141" y="1734"/>
                    </a:lnTo>
                    <a:lnTo>
                      <a:pt x="140" y="1734"/>
                    </a:lnTo>
                    <a:close/>
                    <a:moveTo>
                      <a:pt x="118" y="1715"/>
                    </a:moveTo>
                    <a:lnTo>
                      <a:pt x="118" y="1715"/>
                    </a:lnTo>
                    <a:lnTo>
                      <a:pt x="118" y="1714"/>
                    </a:lnTo>
                    <a:lnTo>
                      <a:pt x="118" y="1712"/>
                    </a:lnTo>
                    <a:lnTo>
                      <a:pt x="119" y="1711"/>
                    </a:lnTo>
                    <a:lnTo>
                      <a:pt x="120" y="1711"/>
                    </a:lnTo>
                    <a:lnTo>
                      <a:pt x="120" y="1712"/>
                    </a:lnTo>
                    <a:lnTo>
                      <a:pt x="121" y="1714"/>
                    </a:lnTo>
                    <a:lnTo>
                      <a:pt x="120" y="1715"/>
                    </a:lnTo>
                    <a:lnTo>
                      <a:pt x="119" y="1715"/>
                    </a:lnTo>
                    <a:lnTo>
                      <a:pt x="118" y="1715"/>
                    </a:lnTo>
                    <a:close/>
                    <a:moveTo>
                      <a:pt x="98" y="1692"/>
                    </a:moveTo>
                    <a:lnTo>
                      <a:pt x="98" y="1692"/>
                    </a:lnTo>
                    <a:lnTo>
                      <a:pt x="97" y="1690"/>
                    </a:lnTo>
                    <a:lnTo>
                      <a:pt x="98" y="1689"/>
                    </a:lnTo>
                    <a:lnTo>
                      <a:pt x="100" y="1687"/>
                    </a:lnTo>
                    <a:lnTo>
                      <a:pt x="101" y="1689"/>
                    </a:lnTo>
                    <a:lnTo>
                      <a:pt x="101" y="1690"/>
                    </a:lnTo>
                    <a:lnTo>
                      <a:pt x="101" y="1692"/>
                    </a:lnTo>
                    <a:lnTo>
                      <a:pt x="100" y="1692"/>
                    </a:lnTo>
                    <a:lnTo>
                      <a:pt x="98" y="1692"/>
                    </a:lnTo>
                    <a:close/>
                    <a:moveTo>
                      <a:pt x="80" y="1666"/>
                    </a:moveTo>
                    <a:lnTo>
                      <a:pt x="80" y="1666"/>
                    </a:lnTo>
                    <a:lnTo>
                      <a:pt x="79" y="1664"/>
                    </a:lnTo>
                    <a:lnTo>
                      <a:pt x="80" y="1663"/>
                    </a:lnTo>
                    <a:lnTo>
                      <a:pt x="82" y="1663"/>
                    </a:lnTo>
                    <a:lnTo>
                      <a:pt x="83" y="1664"/>
                    </a:lnTo>
                    <a:lnTo>
                      <a:pt x="83" y="1666"/>
                    </a:lnTo>
                    <a:lnTo>
                      <a:pt x="82" y="1667"/>
                    </a:lnTo>
                    <a:lnTo>
                      <a:pt x="80" y="1667"/>
                    </a:lnTo>
                    <a:lnTo>
                      <a:pt x="80" y="1666"/>
                    </a:lnTo>
                    <a:close/>
                    <a:moveTo>
                      <a:pt x="62" y="1639"/>
                    </a:moveTo>
                    <a:lnTo>
                      <a:pt x="62" y="1639"/>
                    </a:lnTo>
                    <a:lnTo>
                      <a:pt x="62" y="1638"/>
                    </a:lnTo>
                    <a:lnTo>
                      <a:pt x="64" y="1636"/>
                    </a:lnTo>
                    <a:lnTo>
                      <a:pt x="65" y="1636"/>
                    </a:lnTo>
                    <a:lnTo>
                      <a:pt x="65" y="1638"/>
                    </a:lnTo>
                    <a:lnTo>
                      <a:pt x="66" y="1638"/>
                    </a:lnTo>
                    <a:lnTo>
                      <a:pt x="65" y="1639"/>
                    </a:lnTo>
                    <a:lnTo>
                      <a:pt x="64" y="1641"/>
                    </a:lnTo>
                    <a:lnTo>
                      <a:pt x="64" y="1639"/>
                    </a:lnTo>
                    <a:lnTo>
                      <a:pt x="62" y="1639"/>
                    </a:lnTo>
                    <a:close/>
                    <a:moveTo>
                      <a:pt x="47" y="1612"/>
                    </a:moveTo>
                    <a:lnTo>
                      <a:pt x="47" y="1612"/>
                    </a:lnTo>
                    <a:lnTo>
                      <a:pt x="46" y="1610"/>
                    </a:lnTo>
                    <a:lnTo>
                      <a:pt x="47" y="1610"/>
                    </a:lnTo>
                    <a:lnTo>
                      <a:pt x="47" y="1609"/>
                    </a:lnTo>
                    <a:lnTo>
                      <a:pt x="48" y="1609"/>
                    </a:lnTo>
                    <a:lnTo>
                      <a:pt x="49" y="1610"/>
                    </a:lnTo>
                    <a:lnTo>
                      <a:pt x="49" y="1612"/>
                    </a:lnTo>
                    <a:lnTo>
                      <a:pt x="49" y="1613"/>
                    </a:lnTo>
                    <a:lnTo>
                      <a:pt x="48" y="1613"/>
                    </a:lnTo>
                    <a:lnTo>
                      <a:pt x="47" y="1613"/>
                    </a:lnTo>
                    <a:lnTo>
                      <a:pt x="47" y="1612"/>
                    </a:lnTo>
                    <a:close/>
                    <a:moveTo>
                      <a:pt x="31" y="1584"/>
                    </a:moveTo>
                    <a:lnTo>
                      <a:pt x="31" y="1584"/>
                    </a:lnTo>
                    <a:lnTo>
                      <a:pt x="31" y="1582"/>
                    </a:lnTo>
                    <a:lnTo>
                      <a:pt x="31" y="1581"/>
                    </a:lnTo>
                    <a:lnTo>
                      <a:pt x="32" y="1581"/>
                    </a:lnTo>
                    <a:lnTo>
                      <a:pt x="33" y="1581"/>
                    </a:lnTo>
                    <a:lnTo>
                      <a:pt x="33" y="1582"/>
                    </a:lnTo>
                    <a:lnTo>
                      <a:pt x="33" y="1584"/>
                    </a:lnTo>
                    <a:lnTo>
                      <a:pt x="32" y="1585"/>
                    </a:lnTo>
                    <a:lnTo>
                      <a:pt x="31" y="1584"/>
                    </a:lnTo>
                    <a:close/>
                    <a:moveTo>
                      <a:pt x="15" y="1555"/>
                    </a:moveTo>
                    <a:lnTo>
                      <a:pt x="15" y="1555"/>
                    </a:lnTo>
                    <a:lnTo>
                      <a:pt x="15" y="1553"/>
                    </a:lnTo>
                    <a:lnTo>
                      <a:pt x="16" y="1553"/>
                    </a:lnTo>
                    <a:lnTo>
                      <a:pt x="16" y="1552"/>
                    </a:lnTo>
                    <a:lnTo>
                      <a:pt x="17" y="1552"/>
                    </a:lnTo>
                    <a:lnTo>
                      <a:pt x="18" y="1553"/>
                    </a:lnTo>
                    <a:lnTo>
                      <a:pt x="18" y="1555"/>
                    </a:lnTo>
                    <a:lnTo>
                      <a:pt x="17" y="1556"/>
                    </a:lnTo>
                    <a:lnTo>
                      <a:pt x="16" y="1556"/>
                    </a:lnTo>
                    <a:lnTo>
                      <a:pt x="15" y="1555"/>
                    </a:lnTo>
                    <a:close/>
                    <a:moveTo>
                      <a:pt x="0" y="1526"/>
                    </a:moveTo>
                    <a:lnTo>
                      <a:pt x="0" y="1526"/>
                    </a:lnTo>
                    <a:lnTo>
                      <a:pt x="0" y="1524"/>
                    </a:lnTo>
                    <a:lnTo>
                      <a:pt x="1" y="1524"/>
                    </a:lnTo>
                    <a:lnTo>
                      <a:pt x="1" y="1523"/>
                    </a:lnTo>
                    <a:lnTo>
                      <a:pt x="2" y="1523"/>
                    </a:lnTo>
                    <a:lnTo>
                      <a:pt x="3" y="1524"/>
                    </a:lnTo>
                    <a:lnTo>
                      <a:pt x="3" y="1526"/>
                    </a:lnTo>
                    <a:lnTo>
                      <a:pt x="2" y="1526"/>
                    </a:lnTo>
                    <a:lnTo>
                      <a:pt x="2" y="1527"/>
                    </a:lnTo>
                    <a:lnTo>
                      <a:pt x="1" y="1527"/>
                    </a:lnTo>
                    <a:lnTo>
                      <a:pt x="0" y="1526"/>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182" name="Freeform 421"/>
              <p:cNvSpPr/>
              <p:nvPr/>
            </p:nvSpPr>
            <p:spPr>
              <a:xfrm>
                <a:off x="2719388" y="4676775"/>
                <a:ext cx="163513" cy="77787"/>
              </a:xfrm>
              <a:custGeom>
                <a:avLst/>
                <a:gdLst>
                  <a:gd name="txL" fmla="*/ 0 w 103"/>
                  <a:gd name="txT" fmla="*/ 0 h 98"/>
                  <a:gd name="txR" fmla="*/ 103 w 103"/>
                  <a:gd name="txB" fmla="*/ 98 h 98"/>
                </a:gdLst>
                <a:ahLst/>
                <a:cxnLst>
                  <a:cxn ang="0">
                    <a:pos x="2147483647" y="2147483647"/>
                  </a:cxn>
                  <a:cxn ang="0">
                    <a:pos x="2147483647" y="0"/>
                  </a:cxn>
                  <a:cxn ang="0">
                    <a:pos x="0" y="2147483647"/>
                  </a:cxn>
                  <a:cxn ang="0">
                    <a:pos x="2147483647" y="2147483647"/>
                  </a:cxn>
                </a:cxnLst>
                <a:rect l="txL" t="txT" r="txR" b="txB"/>
                <a:pathLst>
                  <a:path w="103" h="98">
                    <a:moveTo>
                      <a:pt x="27" y="98"/>
                    </a:moveTo>
                    <a:lnTo>
                      <a:pt x="103" y="0"/>
                    </a:lnTo>
                    <a:lnTo>
                      <a:pt x="0" y="16"/>
                    </a:lnTo>
                    <a:lnTo>
                      <a:pt x="27" y="98"/>
                    </a:lnTo>
                    <a:close/>
                  </a:path>
                </a:pathLst>
              </a:custGeom>
              <a:solidFill>
                <a:srgbClr val="000000">
                  <a:alpha val="100000"/>
                </a:srgbClr>
              </a:solidFill>
              <a:ln w="9525">
                <a:noFill/>
              </a:ln>
            </p:spPr>
            <p:txBody>
              <a:bodyPr/>
              <a:lstStyle/>
              <a:p>
                <a:endParaRPr lang="zh-CN" altLang="en-US"/>
              </a:p>
            </p:txBody>
          </p:sp>
          <p:sp>
            <p:nvSpPr>
              <p:cNvPr id="168183" name="Freeform 422"/>
              <p:cNvSpPr>
                <a:spLocks noEditPoints="1"/>
              </p:cNvSpPr>
              <p:nvPr/>
            </p:nvSpPr>
            <p:spPr>
              <a:xfrm>
                <a:off x="2185988" y="4878388"/>
                <a:ext cx="552450" cy="690562"/>
              </a:xfrm>
              <a:custGeom>
                <a:avLst/>
                <a:gdLst>
                  <a:gd name="txL" fmla="*/ 0 w 348"/>
                  <a:gd name="txT" fmla="*/ 0 h 870"/>
                  <a:gd name="txR" fmla="*/ 348 w 348"/>
                  <a:gd name="txB" fmla="*/ 870 h 87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500250257"/>
                  </a:cxn>
                </a:cxnLst>
                <a:rect l="txL" t="txT" r="txR" b="txB"/>
                <a:pathLst>
                  <a:path w="348" h="870">
                    <a:moveTo>
                      <a:pt x="188" y="653"/>
                    </a:moveTo>
                    <a:lnTo>
                      <a:pt x="188" y="653"/>
                    </a:lnTo>
                    <a:lnTo>
                      <a:pt x="187" y="653"/>
                    </a:lnTo>
                    <a:lnTo>
                      <a:pt x="186" y="653"/>
                    </a:lnTo>
                    <a:lnTo>
                      <a:pt x="186" y="651"/>
                    </a:lnTo>
                    <a:lnTo>
                      <a:pt x="186" y="650"/>
                    </a:lnTo>
                    <a:lnTo>
                      <a:pt x="187" y="650"/>
                    </a:lnTo>
                    <a:lnTo>
                      <a:pt x="188" y="650"/>
                    </a:lnTo>
                    <a:lnTo>
                      <a:pt x="188" y="653"/>
                    </a:lnTo>
                    <a:close/>
                    <a:moveTo>
                      <a:pt x="178" y="685"/>
                    </a:moveTo>
                    <a:lnTo>
                      <a:pt x="178" y="685"/>
                    </a:lnTo>
                    <a:lnTo>
                      <a:pt x="178" y="686"/>
                    </a:lnTo>
                    <a:lnTo>
                      <a:pt x="177" y="686"/>
                    </a:lnTo>
                    <a:lnTo>
                      <a:pt x="176" y="685"/>
                    </a:lnTo>
                    <a:lnTo>
                      <a:pt x="176" y="683"/>
                    </a:lnTo>
                    <a:lnTo>
                      <a:pt x="177" y="682"/>
                    </a:lnTo>
                    <a:lnTo>
                      <a:pt x="178" y="682"/>
                    </a:lnTo>
                    <a:lnTo>
                      <a:pt x="178" y="683"/>
                    </a:lnTo>
                    <a:lnTo>
                      <a:pt x="178" y="685"/>
                    </a:lnTo>
                    <a:close/>
                    <a:moveTo>
                      <a:pt x="167" y="717"/>
                    </a:moveTo>
                    <a:lnTo>
                      <a:pt x="167" y="717"/>
                    </a:lnTo>
                    <a:lnTo>
                      <a:pt x="166" y="718"/>
                    </a:lnTo>
                    <a:lnTo>
                      <a:pt x="165" y="718"/>
                    </a:lnTo>
                    <a:lnTo>
                      <a:pt x="165" y="717"/>
                    </a:lnTo>
                    <a:lnTo>
                      <a:pt x="165" y="715"/>
                    </a:lnTo>
                    <a:lnTo>
                      <a:pt x="165" y="714"/>
                    </a:lnTo>
                    <a:lnTo>
                      <a:pt x="167" y="714"/>
                    </a:lnTo>
                    <a:lnTo>
                      <a:pt x="167" y="715"/>
                    </a:lnTo>
                    <a:lnTo>
                      <a:pt x="167" y="717"/>
                    </a:lnTo>
                    <a:close/>
                    <a:moveTo>
                      <a:pt x="156" y="749"/>
                    </a:moveTo>
                    <a:lnTo>
                      <a:pt x="156" y="749"/>
                    </a:lnTo>
                    <a:lnTo>
                      <a:pt x="155" y="750"/>
                    </a:lnTo>
                    <a:lnTo>
                      <a:pt x="154" y="749"/>
                    </a:lnTo>
                    <a:lnTo>
                      <a:pt x="154" y="747"/>
                    </a:lnTo>
                    <a:lnTo>
                      <a:pt x="154" y="746"/>
                    </a:lnTo>
                    <a:lnTo>
                      <a:pt x="155" y="746"/>
                    </a:lnTo>
                    <a:lnTo>
                      <a:pt x="156" y="746"/>
                    </a:lnTo>
                    <a:lnTo>
                      <a:pt x="156" y="747"/>
                    </a:lnTo>
                    <a:lnTo>
                      <a:pt x="157" y="749"/>
                    </a:lnTo>
                    <a:lnTo>
                      <a:pt x="156" y="749"/>
                    </a:lnTo>
                    <a:close/>
                    <a:moveTo>
                      <a:pt x="144" y="781"/>
                    </a:moveTo>
                    <a:lnTo>
                      <a:pt x="144" y="781"/>
                    </a:lnTo>
                    <a:lnTo>
                      <a:pt x="143" y="781"/>
                    </a:lnTo>
                    <a:lnTo>
                      <a:pt x="142" y="781"/>
                    </a:lnTo>
                    <a:lnTo>
                      <a:pt x="141" y="781"/>
                    </a:lnTo>
                    <a:lnTo>
                      <a:pt x="141" y="779"/>
                    </a:lnTo>
                    <a:lnTo>
                      <a:pt x="141" y="778"/>
                    </a:lnTo>
                    <a:lnTo>
                      <a:pt x="142" y="778"/>
                    </a:lnTo>
                    <a:lnTo>
                      <a:pt x="143" y="778"/>
                    </a:lnTo>
                    <a:lnTo>
                      <a:pt x="144" y="779"/>
                    </a:lnTo>
                    <a:lnTo>
                      <a:pt x="144" y="781"/>
                    </a:lnTo>
                    <a:close/>
                    <a:moveTo>
                      <a:pt x="130" y="810"/>
                    </a:moveTo>
                    <a:lnTo>
                      <a:pt x="130" y="810"/>
                    </a:lnTo>
                    <a:lnTo>
                      <a:pt x="129" y="811"/>
                    </a:lnTo>
                    <a:lnTo>
                      <a:pt x="128" y="811"/>
                    </a:lnTo>
                    <a:lnTo>
                      <a:pt x="127" y="810"/>
                    </a:lnTo>
                    <a:lnTo>
                      <a:pt x="128" y="808"/>
                    </a:lnTo>
                    <a:lnTo>
                      <a:pt x="128" y="807"/>
                    </a:lnTo>
                    <a:lnTo>
                      <a:pt x="129" y="808"/>
                    </a:lnTo>
                    <a:lnTo>
                      <a:pt x="130" y="808"/>
                    </a:lnTo>
                    <a:lnTo>
                      <a:pt x="130" y="810"/>
                    </a:lnTo>
                    <a:close/>
                    <a:moveTo>
                      <a:pt x="114" y="839"/>
                    </a:moveTo>
                    <a:lnTo>
                      <a:pt x="114" y="839"/>
                    </a:lnTo>
                    <a:lnTo>
                      <a:pt x="113" y="839"/>
                    </a:lnTo>
                    <a:lnTo>
                      <a:pt x="112" y="839"/>
                    </a:lnTo>
                    <a:lnTo>
                      <a:pt x="112" y="838"/>
                    </a:lnTo>
                    <a:lnTo>
                      <a:pt x="112" y="836"/>
                    </a:lnTo>
                    <a:lnTo>
                      <a:pt x="113" y="836"/>
                    </a:lnTo>
                    <a:lnTo>
                      <a:pt x="114" y="836"/>
                    </a:lnTo>
                    <a:lnTo>
                      <a:pt x="114" y="838"/>
                    </a:lnTo>
                    <a:lnTo>
                      <a:pt x="114" y="839"/>
                    </a:lnTo>
                    <a:close/>
                    <a:moveTo>
                      <a:pt x="94" y="862"/>
                    </a:moveTo>
                    <a:lnTo>
                      <a:pt x="94" y="862"/>
                    </a:lnTo>
                    <a:lnTo>
                      <a:pt x="93" y="862"/>
                    </a:lnTo>
                    <a:lnTo>
                      <a:pt x="92" y="861"/>
                    </a:lnTo>
                    <a:lnTo>
                      <a:pt x="92" y="859"/>
                    </a:lnTo>
                    <a:lnTo>
                      <a:pt x="93" y="859"/>
                    </a:lnTo>
                    <a:lnTo>
                      <a:pt x="94" y="859"/>
                    </a:lnTo>
                    <a:lnTo>
                      <a:pt x="95" y="859"/>
                    </a:lnTo>
                    <a:lnTo>
                      <a:pt x="95" y="861"/>
                    </a:lnTo>
                    <a:lnTo>
                      <a:pt x="95" y="862"/>
                    </a:lnTo>
                    <a:lnTo>
                      <a:pt x="94" y="862"/>
                    </a:lnTo>
                    <a:close/>
                    <a:moveTo>
                      <a:pt x="69" y="870"/>
                    </a:moveTo>
                    <a:lnTo>
                      <a:pt x="69" y="870"/>
                    </a:lnTo>
                    <a:lnTo>
                      <a:pt x="68" y="868"/>
                    </a:lnTo>
                    <a:lnTo>
                      <a:pt x="68" y="867"/>
                    </a:lnTo>
                    <a:lnTo>
                      <a:pt x="69" y="865"/>
                    </a:lnTo>
                    <a:lnTo>
                      <a:pt x="70" y="865"/>
                    </a:lnTo>
                    <a:lnTo>
                      <a:pt x="70" y="867"/>
                    </a:lnTo>
                    <a:lnTo>
                      <a:pt x="71" y="867"/>
                    </a:lnTo>
                    <a:lnTo>
                      <a:pt x="71" y="868"/>
                    </a:lnTo>
                    <a:lnTo>
                      <a:pt x="70" y="870"/>
                    </a:lnTo>
                    <a:lnTo>
                      <a:pt x="69" y="870"/>
                    </a:lnTo>
                    <a:close/>
                    <a:moveTo>
                      <a:pt x="49" y="848"/>
                    </a:moveTo>
                    <a:lnTo>
                      <a:pt x="49" y="848"/>
                    </a:lnTo>
                    <a:lnTo>
                      <a:pt x="48" y="846"/>
                    </a:lnTo>
                    <a:lnTo>
                      <a:pt x="49" y="845"/>
                    </a:lnTo>
                    <a:lnTo>
                      <a:pt x="50" y="845"/>
                    </a:lnTo>
                    <a:lnTo>
                      <a:pt x="51" y="845"/>
                    </a:lnTo>
                    <a:lnTo>
                      <a:pt x="51" y="846"/>
                    </a:lnTo>
                    <a:lnTo>
                      <a:pt x="51" y="848"/>
                    </a:lnTo>
                    <a:lnTo>
                      <a:pt x="50" y="848"/>
                    </a:lnTo>
                    <a:lnTo>
                      <a:pt x="49" y="848"/>
                    </a:lnTo>
                    <a:close/>
                    <a:moveTo>
                      <a:pt x="36" y="816"/>
                    </a:moveTo>
                    <a:lnTo>
                      <a:pt x="36" y="816"/>
                    </a:lnTo>
                    <a:lnTo>
                      <a:pt x="36" y="814"/>
                    </a:lnTo>
                    <a:lnTo>
                      <a:pt x="37" y="813"/>
                    </a:lnTo>
                    <a:lnTo>
                      <a:pt x="38" y="813"/>
                    </a:lnTo>
                    <a:lnTo>
                      <a:pt x="38" y="814"/>
                    </a:lnTo>
                    <a:lnTo>
                      <a:pt x="38" y="816"/>
                    </a:lnTo>
                    <a:lnTo>
                      <a:pt x="38" y="817"/>
                    </a:lnTo>
                    <a:lnTo>
                      <a:pt x="36" y="817"/>
                    </a:lnTo>
                    <a:lnTo>
                      <a:pt x="36" y="816"/>
                    </a:lnTo>
                    <a:close/>
                    <a:moveTo>
                      <a:pt x="27" y="782"/>
                    </a:moveTo>
                    <a:lnTo>
                      <a:pt x="27" y="782"/>
                    </a:lnTo>
                    <a:lnTo>
                      <a:pt x="27" y="781"/>
                    </a:lnTo>
                    <a:lnTo>
                      <a:pt x="29" y="779"/>
                    </a:lnTo>
                    <a:lnTo>
                      <a:pt x="30" y="779"/>
                    </a:lnTo>
                    <a:lnTo>
                      <a:pt x="30" y="781"/>
                    </a:lnTo>
                    <a:lnTo>
                      <a:pt x="30" y="782"/>
                    </a:lnTo>
                    <a:lnTo>
                      <a:pt x="30" y="784"/>
                    </a:lnTo>
                    <a:lnTo>
                      <a:pt x="29" y="784"/>
                    </a:lnTo>
                    <a:lnTo>
                      <a:pt x="27" y="784"/>
                    </a:lnTo>
                    <a:lnTo>
                      <a:pt x="27" y="782"/>
                    </a:lnTo>
                    <a:close/>
                    <a:moveTo>
                      <a:pt x="20" y="747"/>
                    </a:moveTo>
                    <a:lnTo>
                      <a:pt x="20" y="747"/>
                    </a:lnTo>
                    <a:lnTo>
                      <a:pt x="20" y="746"/>
                    </a:lnTo>
                    <a:lnTo>
                      <a:pt x="21" y="746"/>
                    </a:lnTo>
                    <a:lnTo>
                      <a:pt x="22" y="746"/>
                    </a:lnTo>
                    <a:lnTo>
                      <a:pt x="23" y="746"/>
                    </a:lnTo>
                    <a:lnTo>
                      <a:pt x="23" y="747"/>
                    </a:lnTo>
                    <a:lnTo>
                      <a:pt x="23" y="749"/>
                    </a:lnTo>
                    <a:lnTo>
                      <a:pt x="22" y="749"/>
                    </a:lnTo>
                    <a:lnTo>
                      <a:pt x="21" y="749"/>
                    </a:lnTo>
                    <a:lnTo>
                      <a:pt x="20" y="747"/>
                    </a:lnTo>
                    <a:close/>
                    <a:moveTo>
                      <a:pt x="15" y="714"/>
                    </a:moveTo>
                    <a:lnTo>
                      <a:pt x="15" y="714"/>
                    </a:lnTo>
                    <a:lnTo>
                      <a:pt x="15" y="711"/>
                    </a:lnTo>
                    <a:lnTo>
                      <a:pt x="16" y="711"/>
                    </a:lnTo>
                    <a:lnTo>
                      <a:pt x="17" y="711"/>
                    </a:lnTo>
                    <a:lnTo>
                      <a:pt x="18" y="712"/>
                    </a:lnTo>
                    <a:lnTo>
                      <a:pt x="18" y="714"/>
                    </a:lnTo>
                    <a:lnTo>
                      <a:pt x="17" y="714"/>
                    </a:lnTo>
                    <a:lnTo>
                      <a:pt x="17" y="715"/>
                    </a:lnTo>
                    <a:lnTo>
                      <a:pt x="16" y="714"/>
                    </a:lnTo>
                    <a:lnTo>
                      <a:pt x="15" y="714"/>
                    </a:lnTo>
                    <a:close/>
                    <a:moveTo>
                      <a:pt x="11" y="677"/>
                    </a:moveTo>
                    <a:lnTo>
                      <a:pt x="11" y="677"/>
                    </a:lnTo>
                    <a:lnTo>
                      <a:pt x="11" y="676"/>
                    </a:lnTo>
                    <a:lnTo>
                      <a:pt x="12" y="676"/>
                    </a:lnTo>
                    <a:lnTo>
                      <a:pt x="13" y="676"/>
                    </a:lnTo>
                    <a:lnTo>
                      <a:pt x="13" y="677"/>
                    </a:lnTo>
                    <a:lnTo>
                      <a:pt x="14" y="677"/>
                    </a:lnTo>
                    <a:lnTo>
                      <a:pt x="14" y="679"/>
                    </a:lnTo>
                    <a:lnTo>
                      <a:pt x="13" y="679"/>
                    </a:lnTo>
                    <a:lnTo>
                      <a:pt x="13" y="680"/>
                    </a:lnTo>
                    <a:lnTo>
                      <a:pt x="11" y="679"/>
                    </a:lnTo>
                    <a:lnTo>
                      <a:pt x="11" y="677"/>
                    </a:lnTo>
                    <a:close/>
                    <a:moveTo>
                      <a:pt x="6" y="642"/>
                    </a:moveTo>
                    <a:lnTo>
                      <a:pt x="6" y="642"/>
                    </a:lnTo>
                    <a:lnTo>
                      <a:pt x="7" y="641"/>
                    </a:lnTo>
                    <a:lnTo>
                      <a:pt x="8" y="641"/>
                    </a:lnTo>
                    <a:lnTo>
                      <a:pt x="9" y="642"/>
                    </a:lnTo>
                    <a:lnTo>
                      <a:pt x="9" y="644"/>
                    </a:lnTo>
                    <a:lnTo>
                      <a:pt x="8" y="644"/>
                    </a:lnTo>
                    <a:lnTo>
                      <a:pt x="7" y="644"/>
                    </a:lnTo>
                    <a:lnTo>
                      <a:pt x="6" y="642"/>
                    </a:lnTo>
                    <a:close/>
                    <a:moveTo>
                      <a:pt x="4" y="607"/>
                    </a:moveTo>
                    <a:lnTo>
                      <a:pt x="4" y="607"/>
                    </a:lnTo>
                    <a:lnTo>
                      <a:pt x="4" y="606"/>
                    </a:lnTo>
                    <a:lnTo>
                      <a:pt x="5" y="606"/>
                    </a:lnTo>
                    <a:lnTo>
                      <a:pt x="6" y="606"/>
                    </a:lnTo>
                    <a:lnTo>
                      <a:pt x="7" y="607"/>
                    </a:lnTo>
                    <a:lnTo>
                      <a:pt x="6" y="609"/>
                    </a:lnTo>
                    <a:lnTo>
                      <a:pt x="5" y="609"/>
                    </a:lnTo>
                    <a:lnTo>
                      <a:pt x="4" y="609"/>
                    </a:lnTo>
                    <a:lnTo>
                      <a:pt x="4" y="607"/>
                    </a:lnTo>
                    <a:close/>
                    <a:moveTo>
                      <a:pt x="1" y="572"/>
                    </a:moveTo>
                    <a:lnTo>
                      <a:pt x="1" y="572"/>
                    </a:lnTo>
                    <a:lnTo>
                      <a:pt x="1" y="571"/>
                    </a:lnTo>
                    <a:lnTo>
                      <a:pt x="2" y="570"/>
                    </a:lnTo>
                    <a:lnTo>
                      <a:pt x="3" y="570"/>
                    </a:lnTo>
                    <a:lnTo>
                      <a:pt x="3" y="571"/>
                    </a:lnTo>
                    <a:lnTo>
                      <a:pt x="4" y="571"/>
                    </a:lnTo>
                    <a:lnTo>
                      <a:pt x="4" y="572"/>
                    </a:lnTo>
                    <a:lnTo>
                      <a:pt x="3" y="574"/>
                    </a:lnTo>
                    <a:lnTo>
                      <a:pt x="2" y="574"/>
                    </a:lnTo>
                    <a:lnTo>
                      <a:pt x="1" y="572"/>
                    </a:lnTo>
                    <a:close/>
                    <a:moveTo>
                      <a:pt x="0" y="536"/>
                    </a:moveTo>
                    <a:lnTo>
                      <a:pt x="0" y="536"/>
                    </a:lnTo>
                    <a:lnTo>
                      <a:pt x="0" y="535"/>
                    </a:lnTo>
                    <a:lnTo>
                      <a:pt x="1" y="535"/>
                    </a:lnTo>
                    <a:lnTo>
                      <a:pt x="2" y="535"/>
                    </a:lnTo>
                    <a:lnTo>
                      <a:pt x="2" y="536"/>
                    </a:lnTo>
                    <a:lnTo>
                      <a:pt x="3" y="536"/>
                    </a:lnTo>
                    <a:lnTo>
                      <a:pt x="2" y="537"/>
                    </a:lnTo>
                    <a:lnTo>
                      <a:pt x="1" y="539"/>
                    </a:lnTo>
                    <a:lnTo>
                      <a:pt x="0" y="537"/>
                    </a:lnTo>
                    <a:lnTo>
                      <a:pt x="0" y="536"/>
                    </a:lnTo>
                    <a:close/>
                    <a:moveTo>
                      <a:pt x="0" y="501"/>
                    </a:moveTo>
                    <a:lnTo>
                      <a:pt x="0" y="501"/>
                    </a:lnTo>
                    <a:lnTo>
                      <a:pt x="0" y="500"/>
                    </a:lnTo>
                    <a:lnTo>
                      <a:pt x="1" y="500"/>
                    </a:lnTo>
                    <a:lnTo>
                      <a:pt x="2" y="500"/>
                    </a:lnTo>
                    <a:lnTo>
                      <a:pt x="3" y="501"/>
                    </a:lnTo>
                    <a:lnTo>
                      <a:pt x="2" y="502"/>
                    </a:lnTo>
                    <a:lnTo>
                      <a:pt x="1" y="502"/>
                    </a:lnTo>
                    <a:lnTo>
                      <a:pt x="0" y="502"/>
                    </a:lnTo>
                    <a:lnTo>
                      <a:pt x="0" y="501"/>
                    </a:lnTo>
                    <a:close/>
                    <a:moveTo>
                      <a:pt x="2" y="465"/>
                    </a:moveTo>
                    <a:lnTo>
                      <a:pt x="2" y="465"/>
                    </a:lnTo>
                    <a:lnTo>
                      <a:pt x="2" y="463"/>
                    </a:lnTo>
                    <a:lnTo>
                      <a:pt x="3" y="463"/>
                    </a:lnTo>
                    <a:lnTo>
                      <a:pt x="4" y="465"/>
                    </a:lnTo>
                    <a:lnTo>
                      <a:pt x="4" y="466"/>
                    </a:lnTo>
                    <a:lnTo>
                      <a:pt x="4" y="468"/>
                    </a:lnTo>
                    <a:lnTo>
                      <a:pt x="3" y="468"/>
                    </a:lnTo>
                    <a:lnTo>
                      <a:pt x="2" y="468"/>
                    </a:lnTo>
                    <a:lnTo>
                      <a:pt x="2" y="466"/>
                    </a:lnTo>
                    <a:lnTo>
                      <a:pt x="2" y="465"/>
                    </a:lnTo>
                    <a:close/>
                    <a:moveTo>
                      <a:pt x="5" y="430"/>
                    </a:moveTo>
                    <a:lnTo>
                      <a:pt x="5" y="430"/>
                    </a:lnTo>
                    <a:lnTo>
                      <a:pt x="5" y="428"/>
                    </a:lnTo>
                    <a:lnTo>
                      <a:pt x="6" y="428"/>
                    </a:lnTo>
                    <a:lnTo>
                      <a:pt x="7" y="428"/>
                    </a:lnTo>
                    <a:lnTo>
                      <a:pt x="7" y="430"/>
                    </a:lnTo>
                    <a:lnTo>
                      <a:pt x="7" y="431"/>
                    </a:lnTo>
                    <a:lnTo>
                      <a:pt x="6" y="433"/>
                    </a:lnTo>
                    <a:lnTo>
                      <a:pt x="5" y="431"/>
                    </a:lnTo>
                    <a:lnTo>
                      <a:pt x="4" y="431"/>
                    </a:lnTo>
                    <a:lnTo>
                      <a:pt x="5" y="430"/>
                    </a:lnTo>
                    <a:close/>
                    <a:moveTo>
                      <a:pt x="9" y="395"/>
                    </a:moveTo>
                    <a:lnTo>
                      <a:pt x="9" y="395"/>
                    </a:lnTo>
                    <a:lnTo>
                      <a:pt x="11" y="393"/>
                    </a:lnTo>
                    <a:lnTo>
                      <a:pt x="12" y="393"/>
                    </a:lnTo>
                    <a:lnTo>
                      <a:pt x="13" y="395"/>
                    </a:lnTo>
                    <a:lnTo>
                      <a:pt x="13" y="396"/>
                    </a:lnTo>
                    <a:lnTo>
                      <a:pt x="12" y="398"/>
                    </a:lnTo>
                    <a:lnTo>
                      <a:pt x="11" y="398"/>
                    </a:lnTo>
                    <a:lnTo>
                      <a:pt x="9" y="396"/>
                    </a:lnTo>
                    <a:lnTo>
                      <a:pt x="9" y="395"/>
                    </a:lnTo>
                    <a:close/>
                    <a:moveTo>
                      <a:pt x="17" y="361"/>
                    </a:moveTo>
                    <a:lnTo>
                      <a:pt x="17" y="361"/>
                    </a:lnTo>
                    <a:lnTo>
                      <a:pt x="17" y="360"/>
                    </a:lnTo>
                    <a:lnTo>
                      <a:pt x="18" y="360"/>
                    </a:lnTo>
                    <a:lnTo>
                      <a:pt x="19" y="360"/>
                    </a:lnTo>
                    <a:lnTo>
                      <a:pt x="19" y="361"/>
                    </a:lnTo>
                    <a:lnTo>
                      <a:pt x="19" y="363"/>
                    </a:lnTo>
                    <a:lnTo>
                      <a:pt x="18" y="363"/>
                    </a:lnTo>
                    <a:lnTo>
                      <a:pt x="17" y="363"/>
                    </a:lnTo>
                    <a:lnTo>
                      <a:pt x="17" y="361"/>
                    </a:lnTo>
                    <a:close/>
                    <a:moveTo>
                      <a:pt x="25" y="328"/>
                    </a:moveTo>
                    <a:lnTo>
                      <a:pt x="25" y="328"/>
                    </a:lnTo>
                    <a:lnTo>
                      <a:pt x="26" y="326"/>
                    </a:lnTo>
                    <a:lnTo>
                      <a:pt x="27" y="326"/>
                    </a:lnTo>
                    <a:lnTo>
                      <a:pt x="29" y="328"/>
                    </a:lnTo>
                    <a:lnTo>
                      <a:pt x="29" y="329"/>
                    </a:lnTo>
                    <a:lnTo>
                      <a:pt x="27" y="329"/>
                    </a:lnTo>
                    <a:lnTo>
                      <a:pt x="26" y="329"/>
                    </a:lnTo>
                    <a:lnTo>
                      <a:pt x="25" y="329"/>
                    </a:lnTo>
                    <a:lnTo>
                      <a:pt x="25" y="328"/>
                    </a:lnTo>
                    <a:close/>
                    <a:moveTo>
                      <a:pt x="36" y="294"/>
                    </a:moveTo>
                    <a:lnTo>
                      <a:pt x="36" y="294"/>
                    </a:lnTo>
                    <a:lnTo>
                      <a:pt x="37" y="294"/>
                    </a:lnTo>
                    <a:lnTo>
                      <a:pt x="38" y="294"/>
                    </a:lnTo>
                    <a:lnTo>
                      <a:pt x="39" y="294"/>
                    </a:lnTo>
                    <a:lnTo>
                      <a:pt x="39" y="297"/>
                    </a:lnTo>
                    <a:lnTo>
                      <a:pt x="38" y="297"/>
                    </a:lnTo>
                    <a:lnTo>
                      <a:pt x="37" y="297"/>
                    </a:lnTo>
                    <a:lnTo>
                      <a:pt x="36" y="297"/>
                    </a:lnTo>
                    <a:lnTo>
                      <a:pt x="36" y="296"/>
                    </a:lnTo>
                    <a:lnTo>
                      <a:pt x="36" y="294"/>
                    </a:lnTo>
                    <a:close/>
                    <a:moveTo>
                      <a:pt x="49" y="264"/>
                    </a:moveTo>
                    <a:lnTo>
                      <a:pt x="49" y="264"/>
                    </a:lnTo>
                    <a:lnTo>
                      <a:pt x="49" y="262"/>
                    </a:lnTo>
                    <a:lnTo>
                      <a:pt x="50" y="262"/>
                    </a:lnTo>
                    <a:lnTo>
                      <a:pt x="51" y="262"/>
                    </a:lnTo>
                    <a:lnTo>
                      <a:pt x="51" y="264"/>
                    </a:lnTo>
                    <a:lnTo>
                      <a:pt x="52" y="265"/>
                    </a:lnTo>
                    <a:lnTo>
                      <a:pt x="51" y="265"/>
                    </a:lnTo>
                    <a:lnTo>
                      <a:pt x="51" y="266"/>
                    </a:lnTo>
                    <a:lnTo>
                      <a:pt x="50" y="266"/>
                    </a:lnTo>
                    <a:lnTo>
                      <a:pt x="49" y="265"/>
                    </a:lnTo>
                    <a:lnTo>
                      <a:pt x="49" y="264"/>
                    </a:lnTo>
                    <a:close/>
                    <a:moveTo>
                      <a:pt x="64" y="234"/>
                    </a:moveTo>
                    <a:lnTo>
                      <a:pt x="64" y="234"/>
                    </a:lnTo>
                    <a:lnTo>
                      <a:pt x="64" y="233"/>
                    </a:lnTo>
                    <a:lnTo>
                      <a:pt x="65" y="233"/>
                    </a:lnTo>
                    <a:lnTo>
                      <a:pt x="66" y="233"/>
                    </a:lnTo>
                    <a:lnTo>
                      <a:pt x="66" y="234"/>
                    </a:lnTo>
                    <a:lnTo>
                      <a:pt x="66" y="236"/>
                    </a:lnTo>
                    <a:lnTo>
                      <a:pt x="65" y="236"/>
                    </a:lnTo>
                    <a:lnTo>
                      <a:pt x="65" y="237"/>
                    </a:lnTo>
                    <a:lnTo>
                      <a:pt x="64" y="237"/>
                    </a:lnTo>
                    <a:lnTo>
                      <a:pt x="64" y="236"/>
                    </a:lnTo>
                    <a:lnTo>
                      <a:pt x="62" y="236"/>
                    </a:lnTo>
                    <a:lnTo>
                      <a:pt x="64" y="234"/>
                    </a:lnTo>
                    <a:close/>
                    <a:moveTo>
                      <a:pt x="79" y="207"/>
                    </a:moveTo>
                    <a:lnTo>
                      <a:pt x="79" y="207"/>
                    </a:lnTo>
                    <a:lnTo>
                      <a:pt x="79" y="205"/>
                    </a:lnTo>
                    <a:lnTo>
                      <a:pt x="80" y="205"/>
                    </a:lnTo>
                    <a:lnTo>
                      <a:pt x="82" y="205"/>
                    </a:lnTo>
                    <a:lnTo>
                      <a:pt x="82" y="207"/>
                    </a:lnTo>
                    <a:lnTo>
                      <a:pt x="82" y="208"/>
                    </a:lnTo>
                    <a:lnTo>
                      <a:pt x="80" y="210"/>
                    </a:lnTo>
                    <a:lnTo>
                      <a:pt x="79" y="208"/>
                    </a:lnTo>
                    <a:lnTo>
                      <a:pt x="79" y="207"/>
                    </a:lnTo>
                    <a:close/>
                    <a:moveTo>
                      <a:pt x="97" y="181"/>
                    </a:moveTo>
                    <a:lnTo>
                      <a:pt x="97" y="181"/>
                    </a:lnTo>
                    <a:lnTo>
                      <a:pt x="97" y="179"/>
                    </a:lnTo>
                    <a:lnTo>
                      <a:pt x="100" y="179"/>
                    </a:lnTo>
                    <a:lnTo>
                      <a:pt x="100" y="181"/>
                    </a:lnTo>
                    <a:lnTo>
                      <a:pt x="100" y="182"/>
                    </a:lnTo>
                    <a:lnTo>
                      <a:pt x="98" y="183"/>
                    </a:lnTo>
                    <a:lnTo>
                      <a:pt x="97" y="182"/>
                    </a:lnTo>
                    <a:lnTo>
                      <a:pt x="96" y="181"/>
                    </a:lnTo>
                    <a:lnTo>
                      <a:pt x="97" y="181"/>
                    </a:lnTo>
                    <a:close/>
                    <a:moveTo>
                      <a:pt x="115" y="156"/>
                    </a:moveTo>
                    <a:lnTo>
                      <a:pt x="115" y="156"/>
                    </a:lnTo>
                    <a:lnTo>
                      <a:pt x="116" y="154"/>
                    </a:lnTo>
                    <a:lnTo>
                      <a:pt x="118" y="156"/>
                    </a:lnTo>
                    <a:lnTo>
                      <a:pt x="119" y="157"/>
                    </a:lnTo>
                    <a:lnTo>
                      <a:pt x="118" y="159"/>
                    </a:lnTo>
                    <a:lnTo>
                      <a:pt x="116" y="159"/>
                    </a:lnTo>
                    <a:lnTo>
                      <a:pt x="115" y="159"/>
                    </a:lnTo>
                    <a:lnTo>
                      <a:pt x="115" y="157"/>
                    </a:lnTo>
                    <a:lnTo>
                      <a:pt x="115" y="156"/>
                    </a:lnTo>
                    <a:close/>
                    <a:moveTo>
                      <a:pt x="136" y="134"/>
                    </a:moveTo>
                    <a:lnTo>
                      <a:pt x="136" y="134"/>
                    </a:lnTo>
                    <a:lnTo>
                      <a:pt x="137" y="132"/>
                    </a:lnTo>
                    <a:lnTo>
                      <a:pt x="138" y="134"/>
                    </a:lnTo>
                    <a:lnTo>
                      <a:pt x="139" y="134"/>
                    </a:lnTo>
                    <a:lnTo>
                      <a:pt x="138" y="135"/>
                    </a:lnTo>
                    <a:lnTo>
                      <a:pt x="137" y="137"/>
                    </a:lnTo>
                    <a:lnTo>
                      <a:pt x="136" y="135"/>
                    </a:lnTo>
                    <a:lnTo>
                      <a:pt x="136" y="134"/>
                    </a:lnTo>
                    <a:close/>
                    <a:moveTo>
                      <a:pt x="157" y="112"/>
                    </a:moveTo>
                    <a:lnTo>
                      <a:pt x="157" y="112"/>
                    </a:lnTo>
                    <a:lnTo>
                      <a:pt x="158" y="112"/>
                    </a:lnTo>
                    <a:lnTo>
                      <a:pt x="159" y="112"/>
                    </a:lnTo>
                    <a:lnTo>
                      <a:pt x="159" y="114"/>
                    </a:lnTo>
                    <a:lnTo>
                      <a:pt x="159" y="115"/>
                    </a:lnTo>
                    <a:lnTo>
                      <a:pt x="158" y="116"/>
                    </a:lnTo>
                    <a:lnTo>
                      <a:pt x="157" y="115"/>
                    </a:lnTo>
                    <a:lnTo>
                      <a:pt x="157" y="114"/>
                    </a:lnTo>
                    <a:lnTo>
                      <a:pt x="157" y="112"/>
                    </a:lnTo>
                    <a:close/>
                    <a:moveTo>
                      <a:pt x="179" y="93"/>
                    </a:moveTo>
                    <a:lnTo>
                      <a:pt x="179" y="93"/>
                    </a:lnTo>
                    <a:lnTo>
                      <a:pt x="180" y="93"/>
                    </a:lnTo>
                    <a:lnTo>
                      <a:pt x="181" y="95"/>
                    </a:lnTo>
                    <a:lnTo>
                      <a:pt x="181" y="96"/>
                    </a:lnTo>
                    <a:lnTo>
                      <a:pt x="181" y="98"/>
                    </a:lnTo>
                    <a:lnTo>
                      <a:pt x="179" y="98"/>
                    </a:lnTo>
                    <a:lnTo>
                      <a:pt x="179" y="96"/>
                    </a:lnTo>
                    <a:lnTo>
                      <a:pt x="178" y="95"/>
                    </a:lnTo>
                    <a:lnTo>
                      <a:pt x="179" y="93"/>
                    </a:lnTo>
                    <a:close/>
                    <a:moveTo>
                      <a:pt x="201" y="76"/>
                    </a:moveTo>
                    <a:lnTo>
                      <a:pt x="201" y="76"/>
                    </a:lnTo>
                    <a:lnTo>
                      <a:pt x="202" y="76"/>
                    </a:lnTo>
                    <a:lnTo>
                      <a:pt x="203" y="77"/>
                    </a:lnTo>
                    <a:lnTo>
                      <a:pt x="203" y="79"/>
                    </a:lnTo>
                    <a:lnTo>
                      <a:pt x="203" y="80"/>
                    </a:lnTo>
                    <a:lnTo>
                      <a:pt x="202" y="80"/>
                    </a:lnTo>
                    <a:lnTo>
                      <a:pt x="201" y="79"/>
                    </a:lnTo>
                    <a:lnTo>
                      <a:pt x="201" y="77"/>
                    </a:lnTo>
                    <a:lnTo>
                      <a:pt x="201" y="76"/>
                    </a:lnTo>
                    <a:close/>
                    <a:moveTo>
                      <a:pt x="224" y="60"/>
                    </a:moveTo>
                    <a:lnTo>
                      <a:pt x="224" y="60"/>
                    </a:lnTo>
                    <a:lnTo>
                      <a:pt x="226" y="60"/>
                    </a:lnTo>
                    <a:lnTo>
                      <a:pt x="227" y="60"/>
                    </a:lnTo>
                    <a:lnTo>
                      <a:pt x="227" y="61"/>
                    </a:lnTo>
                    <a:lnTo>
                      <a:pt x="227" y="63"/>
                    </a:lnTo>
                    <a:lnTo>
                      <a:pt x="227" y="64"/>
                    </a:lnTo>
                    <a:lnTo>
                      <a:pt x="226" y="64"/>
                    </a:lnTo>
                    <a:lnTo>
                      <a:pt x="224" y="64"/>
                    </a:lnTo>
                    <a:lnTo>
                      <a:pt x="224" y="63"/>
                    </a:lnTo>
                    <a:lnTo>
                      <a:pt x="224" y="61"/>
                    </a:lnTo>
                    <a:lnTo>
                      <a:pt x="224" y="60"/>
                    </a:lnTo>
                    <a:close/>
                    <a:moveTo>
                      <a:pt x="249" y="47"/>
                    </a:moveTo>
                    <a:lnTo>
                      <a:pt x="249" y="47"/>
                    </a:lnTo>
                    <a:lnTo>
                      <a:pt x="249" y="45"/>
                    </a:lnTo>
                    <a:lnTo>
                      <a:pt x="250" y="47"/>
                    </a:lnTo>
                    <a:lnTo>
                      <a:pt x="251" y="47"/>
                    </a:lnTo>
                    <a:lnTo>
                      <a:pt x="250" y="48"/>
                    </a:lnTo>
                    <a:lnTo>
                      <a:pt x="250" y="49"/>
                    </a:lnTo>
                    <a:lnTo>
                      <a:pt x="249" y="49"/>
                    </a:lnTo>
                    <a:lnTo>
                      <a:pt x="248" y="49"/>
                    </a:lnTo>
                    <a:lnTo>
                      <a:pt x="248" y="48"/>
                    </a:lnTo>
                    <a:lnTo>
                      <a:pt x="248" y="47"/>
                    </a:lnTo>
                    <a:lnTo>
                      <a:pt x="249" y="47"/>
                    </a:lnTo>
                    <a:close/>
                    <a:moveTo>
                      <a:pt x="272" y="33"/>
                    </a:moveTo>
                    <a:lnTo>
                      <a:pt x="272" y="33"/>
                    </a:lnTo>
                    <a:lnTo>
                      <a:pt x="273" y="33"/>
                    </a:lnTo>
                    <a:lnTo>
                      <a:pt x="274" y="33"/>
                    </a:lnTo>
                    <a:lnTo>
                      <a:pt x="274" y="35"/>
                    </a:lnTo>
                    <a:lnTo>
                      <a:pt x="273" y="36"/>
                    </a:lnTo>
                    <a:lnTo>
                      <a:pt x="272" y="36"/>
                    </a:lnTo>
                    <a:lnTo>
                      <a:pt x="272" y="35"/>
                    </a:lnTo>
                    <a:lnTo>
                      <a:pt x="271" y="35"/>
                    </a:lnTo>
                    <a:lnTo>
                      <a:pt x="272" y="33"/>
                    </a:lnTo>
                    <a:close/>
                    <a:moveTo>
                      <a:pt x="296" y="20"/>
                    </a:moveTo>
                    <a:lnTo>
                      <a:pt x="296" y="20"/>
                    </a:lnTo>
                    <a:lnTo>
                      <a:pt x="298" y="20"/>
                    </a:lnTo>
                    <a:lnTo>
                      <a:pt x="299" y="22"/>
                    </a:lnTo>
                    <a:lnTo>
                      <a:pt x="299" y="23"/>
                    </a:lnTo>
                    <a:lnTo>
                      <a:pt x="298" y="25"/>
                    </a:lnTo>
                    <a:lnTo>
                      <a:pt x="296" y="25"/>
                    </a:lnTo>
                    <a:lnTo>
                      <a:pt x="296" y="23"/>
                    </a:lnTo>
                    <a:lnTo>
                      <a:pt x="295" y="22"/>
                    </a:lnTo>
                    <a:lnTo>
                      <a:pt x="296" y="22"/>
                    </a:lnTo>
                    <a:lnTo>
                      <a:pt x="296" y="20"/>
                    </a:lnTo>
                    <a:close/>
                    <a:moveTo>
                      <a:pt x="322" y="10"/>
                    </a:moveTo>
                    <a:lnTo>
                      <a:pt x="322" y="10"/>
                    </a:lnTo>
                    <a:lnTo>
                      <a:pt x="323" y="10"/>
                    </a:lnTo>
                    <a:lnTo>
                      <a:pt x="323" y="12"/>
                    </a:lnTo>
                    <a:lnTo>
                      <a:pt x="323" y="13"/>
                    </a:lnTo>
                    <a:lnTo>
                      <a:pt x="322" y="13"/>
                    </a:lnTo>
                    <a:lnTo>
                      <a:pt x="321" y="13"/>
                    </a:lnTo>
                    <a:lnTo>
                      <a:pt x="321" y="12"/>
                    </a:lnTo>
                    <a:lnTo>
                      <a:pt x="321" y="10"/>
                    </a:lnTo>
                    <a:lnTo>
                      <a:pt x="322" y="10"/>
                    </a:lnTo>
                    <a:close/>
                    <a:moveTo>
                      <a:pt x="346" y="0"/>
                    </a:moveTo>
                    <a:lnTo>
                      <a:pt x="346" y="0"/>
                    </a:lnTo>
                    <a:lnTo>
                      <a:pt x="347" y="0"/>
                    </a:lnTo>
                    <a:lnTo>
                      <a:pt x="348" y="1"/>
                    </a:lnTo>
                    <a:lnTo>
                      <a:pt x="348" y="3"/>
                    </a:lnTo>
                    <a:lnTo>
                      <a:pt x="347" y="3"/>
                    </a:lnTo>
                    <a:lnTo>
                      <a:pt x="347" y="4"/>
                    </a:lnTo>
                    <a:lnTo>
                      <a:pt x="346" y="4"/>
                    </a:lnTo>
                    <a:lnTo>
                      <a:pt x="345" y="3"/>
                    </a:lnTo>
                    <a:lnTo>
                      <a:pt x="345" y="1"/>
                    </a:lnTo>
                    <a:lnTo>
                      <a:pt x="346" y="0"/>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184" name="Freeform 423"/>
              <p:cNvSpPr/>
              <p:nvPr/>
            </p:nvSpPr>
            <p:spPr>
              <a:xfrm>
                <a:off x="2719388" y="4846638"/>
                <a:ext cx="163513" cy="69850"/>
              </a:xfrm>
              <a:custGeom>
                <a:avLst/>
                <a:gdLst>
                  <a:gd name="txL" fmla="*/ 0 w 103"/>
                  <a:gd name="txT" fmla="*/ 0 h 89"/>
                  <a:gd name="txR" fmla="*/ 103 w 103"/>
                  <a:gd name="txB" fmla="*/ 89 h 89"/>
                </a:gdLst>
                <a:ahLst/>
                <a:cxnLst>
                  <a:cxn ang="0">
                    <a:pos x="2147483647" y="2147483647"/>
                  </a:cxn>
                  <a:cxn ang="0">
                    <a:pos x="2147483647" y="2147483647"/>
                  </a:cxn>
                  <a:cxn ang="0">
                    <a:pos x="0" y="0"/>
                  </a:cxn>
                  <a:cxn ang="0">
                    <a:pos x="2147483647" y="2147483647"/>
                  </a:cxn>
                </a:cxnLst>
                <a:rect l="txL" t="txT" r="txR" b="txB"/>
                <a:pathLst>
                  <a:path w="103" h="89">
                    <a:moveTo>
                      <a:pt x="13" y="89"/>
                    </a:moveTo>
                    <a:lnTo>
                      <a:pt x="103" y="15"/>
                    </a:lnTo>
                    <a:lnTo>
                      <a:pt x="0" y="0"/>
                    </a:lnTo>
                    <a:lnTo>
                      <a:pt x="13" y="89"/>
                    </a:lnTo>
                    <a:close/>
                  </a:path>
                </a:pathLst>
              </a:custGeom>
              <a:solidFill>
                <a:srgbClr val="000000">
                  <a:alpha val="100000"/>
                </a:srgbClr>
              </a:solidFill>
              <a:ln w="9525">
                <a:noFill/>
              </a:ln>
            </p:spPr>
            <p:txBody>
              <a:bodyPr/>
              <a:lstStyle/>
              <a:p>
                <a:endParaRPr lang="zh-CN" altLang="en-US"/>
              </a:p>
            </p:txBody>
          </p:sp>
          <p:sp>
            <p:nvSpPr>
              <p:cNvPr id="168185" name="Freeform 424"/>
              <p:cNvSpPr>
                <a:spLocks noEditPoints="1"/>
              </p:cNvSpPr>
              <p:nvPr/>
            </p:nvSpPr>
            <p:spPr>
              <a:xfrm>
                <a:off x="831850" y="5599113"/>
                <a:ext cx="458788" cy="547687"/>
              </a:xfrm>
              <a:custGeom>
                <a:avLst/>
                <a:gdLst>
                  <a:gd name="txL" fmla="*/ 0 w 289"/>
                  <a:gd name="txT" fmla="*/ 0 h 691"/>
                  <a:gd name="txR" fmla="*/ 289 w 289"/>
                  <a:gd name="txB" fmla="*/ 691 h 69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995721914"/>
                  </a:cxn>
                  <a:cxn ang="0">
                    <a:pos x="2147483647" y="1493896741"/>
                  </a:cxn>
                </a:cxnLst>
                <a:rect l="txL" t="txT" r="txR" b="txB"/>
                <a:pathLst>
                  <a:path w="289" h="691">
                    <a:moveTo>
                      <a:pt x="289" y="397"/>
                    </a:moveTo>
                    <a:lnTo>
                      <a:pt x="289" y="397"/>
                    </a:lnTo>
                    <a:lnTo>
                      <a:pt x="287" y="397"/>
                    </a:lnTo>
                    <a:lnTo>
                      <a:pt x="286" y="397"/>
                    </a:lnTo>
                    <a:lnTo>
                      <a:pt x="286" y="395"/>
                    </a:lnTo>
                    <a:lnTo>
                      <a:pt x="286" y="394"/>
                    </a:lnTo>
                    <a:lnTo>
                      <a:pt x="287" y="392"/>
                    </a:lnTo>
                    <a:lnTo>
                      <a:pt x="289" y="394"/>
                    </a:lnTo>
                    <a:lnTo>
                      <a:pt x="289" y="395"/>
                    </a:lnTo>
                    <a:lnTo>
                      <a:pt x="289" y="397"/>
                    </a:lnTo>
                    <a:close/>
                    <a:moveTo>
                      <a:pt x="273" y="424"/>
                    </a:moveTo>
                    <a:lnTo>
                      <a:pt x="273" y="424"/>
                    </a:lnTo>
                    <a:lnTo>
                      <a:pt x="272" y="424"/>
                    </a:lnTo>
                    <a:lnTo>
                      <a:pt x="271" y="424"/>
                    </a:lnTo>
                    <a:lnTo>
                      <a:pt x="269" y="423"/>
                    </a:lnTo>
                    <a:lnTo>
                      <a:pt x="271" y="421"/>
                    </a:lnTo>
                    <a:lnTo>
                      <a:pt x="272" y="421"/>
                    </a:lnTo>
                    <a:lnTo>
                      <a:pt x="273" y="421"/>
                    </a:lnTo>
                    <a:lnTo>
                      <a:pt x="273" y="423"/>
                    </a:lnTo>
                    <a:lnTo>
                      <a:pt x="273" y="424"/>
                    </a:lnTo>
                    <a:close/>
                    <a:moveTo>
                      <a:pt x="257" y="452"/>
                    </a:moveTo>
                    <a:lnTo>
                      <a:pt x="257" y="452"/>
                    </a:lnTo>
                    <a:lnTo>
                      <a:pt x="256" y="452"/>
                    </a:lnTo>
                    <a:lnTo>
                      <a:pt x="255" y="452"/>
                    </a:lnTo>
                    <a:lnTo>
                      <a:pt x="254" y="451"/>
                    </a:lnTo>
                    <a:lnTo>
                      <a:pt x="255" y="449"/>
                    </a:lnTo>
                    <a:lnTo>
                      <a:pt x="256" y="449"/>
                    </a:lnTo>
                    <a:lnTo>
                      <a:pt x="257" y="449"/>
                    </a:lnTo>
                    <a:lnTo>
                      <a:pt x="257" y="451"/>
                    </a:lnTo>
                    <a:lnTo>
                      <a:pt x="257" y="452"/>
                    </a:lnTo>
                    <a:close/>
                    <a:moveTo>
                      <a:pt x="240" y="480"/>
                    </a:moveTo>
                    <a:lnTo>
                      <a:pt x="240" y="480"/>
                    </a:lnTo>
                    <a:lnTo>
                      <a:pt x="239" y="480"/>
                    </a:lnTo>
                    <a:lnTo>
                      <a:pt x="238" y="480"/>
                    </a:lnTo>
                    <a:lnTo>
                      <a:pt x="238" y="478"/>
                    </a:lnTo>
                    <a:lnTo>
                      <a:pt x="238" y="477"/>
                    </a:lnTo>
                    <a:lnTo>
                      <a:pt x="239" y="475"/>
                    </a:lnTo>
                    <a:lnTo>
                      <a:pt x="240" y="477"/>
                    </a:lnTo>
                    <a:lnTo>
                      <a:pt x="240" y="478"/>
                    </a:lnTo>
                    <a:lnTo>
                      <a:pt x="240" y="480"/>
                    </a:lnTo>
                    <a:close/>
                    <a:moveTo>
                      <a:pt x="223" y="506"/>
                    </a:moveTo>
                    <a:lnTo>
                      <a:pt x="223" y="506"/>
                    </a:lnTo>
                    <a:lnTo>
                      <a:pt x="222" y="507"/>
                    </a:lnTo>
                    <a:lnTo>
                      <a:pt x="221" y="506"/>
                    </a:lnTo>
                    <a:lnTo>
                      <a:pt x="221" y="505"/>
                    </a:lnTo>
                    <a:lnTo>
                      <a:pt x="222" y="503"/>
                    </a:lnTo>
                    <a:lnTo>
                      <a:pt x="223" y="503"/>
                    </a:lnTo>
                    <a:lnTo>
                      <a:pt x="224" y="505"/>
                    </a:lnTo>
                    <a:lnTo>
                      <a:pt x="223" y="506"/>
                    </a:lnTo>
                    <a:close/>
                    <a:moveTo>
                      <a:pt x="206" y="534"/>
                    </a:moveTo>
                    <a:lnTo>
                      <a:pt x="206" y="534"/>
                    </a:lnTo>
                    <a:lnTo>
                      <a:pt x="205" y="534"/>
                    </a:lnTo>
                    <a:lnTo>
                      <a:pt x="204" y="534"/>
                    </a:lnTo>
                    <a:lnTo>
                      <a:pt x="204" y="532"/>
                    </a:lnTo>
                    <a:lnTo>
                      <a:pt x="204" y="531"/>
                    </a:lnTo>
                    <a:lnTo>
                      <a:pt x="205" y="529"/>
                    </a:lnTo>
                    <a:lnTo>
                      <a:pt x="206" y="531"/>
                    </a:lnTo>
                    <a:lnTo>
                      <a:pt x="206" y="532"/>
                    </a:lnTo>
                    <a:lnTo>
                      <a:pt x="206" y="534"/>
                    </a:lnTo>
                    <a:close/>
                    <a:moveTo>
                      <a:pt x="189" y="560"/>
                    </a:moveTo>
                    <a:lnTo>
                      <a:pt x="189" y="560"/>
                    </a:lnTo>
                    <a:lnTo>
                      <a:pt x="188" y="560"/>
                    </a:lnTo>
                    <a:lnTo>
                      <a:pt x="187" y="560"/>
                    </a:lnTo>
                    <a:lnTo>
                      <a:pt x="186" y="558"/>
                    </a:lnTo>
                    <a:lnTo>
                      <a:pt x="187" y="557"/>
                    </a:lnTo>
                    <a:lnTo>
                      <a:pt x="187" y="556"/>
                    </a:lnTo>
                    <a:lnTo>
                      <a:pt x="188" y="556"/>
                    </a:lnTo>
                    <a:lnTo>
                      <a:pt x="189" y="557"/>
                    </a:lnTo>
                    <a:lnTo>
                      <a:pt x="189" y="558"/>
                    </a:lnTo>
                    <a:lnTo>
                      <a:pt x="189" y="560"/>
                    </a:lnTo>
                    <a:close/>
                    <a:moveTo>
                      <a:pt x="171" y="585"/>
                    </a:moveTo>
                    <a:lnTo>
                      <a:pt x="171" y="585"/>
                    </a:lnTo>
                    <a:lnTo>
                      <a:pt x="170" y="586"/>
                    </a:lnTo>
                    <a:lnTo>
                      <a:pt x="169" y="585"/>
                    </a:lnTo>
                    <a:lnTo>
                      <a:pt x="168" y="583"/>
                    </a:lnTo>
                    <a:lnTo>
                      <a:pt x="169" y="582"/>
                    </a:lnTo>
                    <a:lnTo>
                      <a:pt x="170" y="582"/>
                    </a:lnTo>
                    <a:lnTo>
                      <a:pt x="171" y="582"/>
                    </a:lnTo>
                    <a:lnTo>
                      <a:pt x="171" y="583"/>
                    </a:lnTo>
                    <a:lnTo>
                      <a:pt x="171" y="585"/>
                    </a:lnTo>
                    <a:close/>
                    <a:moveTo>
                      <a:pt x="152" y="609"/>
                    </a:moveTo>
                    <a:lnTo>
                      <a:pt x="152" y="609"/>
                    </a:lnTo>
                    <a:lnTo>
                      <a:pt x="152" y="611"/>
                    </a:lnTo>
                    <a:lnTo>
                      <a:pt x="151" y="611"/>
                    </a:lnTo>
                    <a:lnTo>
                      <a:pt x="151" y="609"/>
                    </a:lnTo>
                    <a:lnTo>
                      <a:pt x="150" y="609"/>
                    </a:lnTo>
                    <a:lnTo>
                      <a:pt x="150" y="608"/>
                    </a:lnTo>
                    <a:lnTo>
                      <a:pt x="150" y="607"/>
                    </a:lnTo>
                    <a:lnTo>
                      <a:pt x="151" y="607"/>
                    </a:lnTo>
                    <a:lnTo>
                      <a:pt x="152" y="607"/>
                    </a:lnTo>
                    <a:lnTo>
                      <a:pt x="153" y="608"/>
                    </a:lnTo>
                    <a:lnTo>
                      <a:pt x="152" y="609"/>
                    </a:lnTo>
                    <a:close/>
                    <a:moveTo>
                      <a:pt x="133" y="634"/>
                    </a:moveTo>
                    <a:lnTo>
                      <a:pt x="133" y="634"/>
                    </a:lnTo>
                    <a:lnTo>
                      <a:pt x="132" y="634"/>
                    </a:lnTo>
                    <a:lnTo>
                      <a:pt x="131" y="633"/>
                    </a:lnTo>
                    <a:lnTo>
                      <a:pt x="131" y="631"/>
                    </a:lnTo>
                    <a:lnTo>
                      <a:pt x="131" y="630"/>
                    </a:lnTo>
                    <a:lnTo>
                      <a:pt x="132" y="630"/>
                    </a:lnTo>
                    <a:lnTo>
                      <a:pt x="133" y="631"/>
                    </a:lnTo>
                    <a:lnTo>
                      <a:pt x="133" y="633"/>
                    </a:lnTo>
                    <a:lnTo>
                      <a:pt x="133" y="634"/>
                    </a:lnTo>
                    <a:close/>
                    <a:moveTo>
                      <a:pt x="113" y="656"/>
                    </a:moveTo>
                    <a:lnTo>
                      <a:pt x="113" y="656"/>
                    </a:lnTo>
                    <a:lnTo>
                      <a:pt x="112" y="656"/>
                    </a:lnTo>
                    <a:lnTo>
                      <a:pt x="111" y="656"/>
                    </a:lnTo>
                    <a:lnTo>
                      <a:pt x="111" y="655"/>
                    </a:lnTo>
                    <a:lnTo>
                      <a:pt x="111" y="653"/>
                    </a:lnTo>
                    <a:lnTo>
                      <a:pt x="112" y="652"/>
                    </a:lnTo>
                    <a:lnTo>
                      <a:pt x="113" y="652"/>
                    </a:lnTo>
                    <a:lnTo>
                      <a:pt x="113" y="653"/>
                    </a:lnTo>
                    <a:lnTo>
                      <a:pt x="113" y="655"/>
                    </a:lnTo>
                    <a:lnTo>
                      <a:pt x="113" y="656"/>
                    </a:lnTo>
                    <a:close/>
                    <a:moveTo>
                      <a:pt x="91" y="675"/>
                    </a:moveTo>
                    <a:lnTo>
                      <a:pt x="91" y="675"/>
                    </a:lnTo>
                    <a:lnTo>
                      <a:pt x="89" y="675"/>
                    </a:lnTo>
                    <a:lnTo>
                      <a:pt x="88" y="674"/>
                    </a:lnTo>
                    <a:lnTo>
                      <a:pt x="88" y="672"/>
                    </a:lnTo>
                    <a:lnTo>
                      <a:pt x="89" y="672"/>
                    </a:lnTo>
                    <a:lnTo>
                      <a:pt x="91" y="672"/>
                    </a:lnTo>
                    <a:lnTo>
                      <a:pt x="92" y="672"/>
                    </a:lnTo>
                    <a:lnTo>
                      <a:pt x="92" y="674"/>
                    </a:lnTo>
                    <a:lnTo>
                      <a:pt x="91" y="675"/>
                    </a:lnTo>
                    <a:close/>
                    <a:moveTo>
                      <a:pt x="67" y="690"/>
                    </a:moveTo>
                    <a:lnTo>
                      <a:pt x="67" y="690"/>
                    </a:lnTo>
                    <a:lnTo>
                      <a:pt x="66" y="690"/>
                    </a:lnTo>
                    <a:lnTo>
                      <a:pt x="65" y="690"/>
                    </a:lnTo>
                    <a:lnTo>
                      <a:pt x="65" y="688"/>
                    </a:lnTo>
                    <a:lnTo>
                      <a:pt x="65" y="687"/>
                    </a:lnTo>
                    <a:lnTo>
                      <a:pt x="66" y="685"/>
                    </a:lnTo>
                    <a:lnTo>
                      <a:pt x="67" y="685"/>
                    </a:lnTo>
                    <a:lnTo>
                      <a:pt x="67" y="687"/>
                    </a:lnTo>
                    <a:lnTo>
                      <a:pt x="68" y="687"/>
                    </a:lnTo>
                    <a:lnTo>
                      <a:pt x="68" y="688"/>
                    </a:lnTo>
                    <a:lnTo>
                      <a:pt x="67" y="688"/>
                    </a:lnTo>
                    <a:lnTo>
                      <a:pt x="67" y="690"/>
                    </a:lnTo>
                    <a:close/>
                    <a:moveTo>
                      <a:pt x="41" y="691"/>
                    </a:moveTo>
                    <a:lnTo>
                      <a:pt x="41" y="691"/>
                    </a:lnTo>
                    <a:lnTo>
                      <a:pt x="40" y="690"/>
                    </a:lnTo>
                    <a:lnTo>
                      <a:pt x="40" y="688"/>
                    </a:lnTo>
                    <a:lnTo>
                      <a:pt x="41" y="687"/>
                    </a:lnTo>
                    <a:lnTo>
                      <a:pt x="42" y="687"/>
                    </a:lnTo>
                    <a:lnTo>
                      <a:pt x="42" y="688"/>
                    </a:lnTo>
                    <a:lnTo>
                      <a:pt x="43" y="688"/>
                    </a:lnTo>
                    <a:lnTo>
                      <a:pt x="43" y="690"/>
                    </a:lnTo>
                    <a:lnTo>
                      <a:pt x="42" y="690"/>
                    </a:lnTo>
                    <a:lnTo>
                      <a:pt x="41" y="691"/>
                    </a:lnTo>
                    <a:close/>
                    <a:moveTo>
                      <a:pt x="20" y="669"/>
                    </a:moveTo>
                    <a:lnTo>
                      <a:pt x="20" y="669"/>
                    </a:lnTo>
                    <a:lnTo>
                      <a:pt x="20" y="668"/>
                    </a:lnTo>
                    <a:lnTo>
                      <a:pt x="20" y="666"/>
                    </a:lnTo>
                    <a:lnTo>
                      <a:pt x="21" y="666"/>
                    </a:lnTo>
                    <a:lnTo>
                      <a:pt x="22" y="668"/>
                    </a:lnTo>
                    <a:lnTo>
                      <a:pt x="22" y="669"/>
                    </a:lnTo>
                    <a:lnTo>
                      <a:pt x="22" y="671"/>
                    </a:lnTo>
                    <a:lnTo>
                      <a:pt x="20" y="671"/>
                    </a:lnTo>
                    <a:lnTo>
                      <a:pt x="20" y="669"/>
                    </a:lnTo>
                    <a:close/>
                    <a:moveTo>
                      <a:pt x="8" y="637"/>
                    </a:moveTo>
                    <a:lnTo>
                      <a:pt x="8" y="637"/>
                    </a:lnTo>
                    <a:lnTo>
                      <a:pt x="9" y="636"/>
                    </a:lnTo>
                    <a:lnTo>
                      <a:pt x="9" y="634"/>
                    </a:lnTo>
                    <a:lnTo>
                      <a:pt x="10" y="634"/>
                    </a:lnTo>
                    <a:lnTo>
                      <a:pt x="11" y="636"/>
                    </a:lnTo>
                    <a:lnTo>
                      <a:pt x="11" y="637"/>
                    </a:lnTo>
                    <a:lnTo>
                      <a:pt x="10" y="639"/>
                    </a:lnTo>
                    <a:lnTo>
                      <a:pt x="9" y="639"/>
                    </a:lnTo>
                    <a:lnTo>
                      <a:pt x="9" y="637"/>
                    </a:lnTo>
                    <a:lnTo>
                      <a:pt x="8" y="637"/>
                    </a:lnTo>
                    <a:close/>
                    <a:moveTo>
                      <a:pt x="4" y="602"/>
                    </a:moveTo>
                    <a:lnTo>
                      <a:pt x="4" y="602"/>
                    </a:lnTo>
                    <a:lnTo>
                      <a:pt x="3" y="601"/>
                    </a:lnTo>
                    <a:lnTo>
                      <a:pt x="4" y="601"/>
                    </a:lnTo>
                    <a:lnTo>
                      <a:pt x="5" y="599"/>
                    </a:lnTo>
                    <a:lnTo>
                      <a:pt x="6" y="599"/>
                    </a:lnTo>
                    <a:lnTo>
                      <a:pt x="6" y="601"/>
                    </a:lnTo>
                    <a:lnTo>
                      <a:pt x="6" y="602"/>
                    </a:lnTo>
                    <a:lnTo>
                      <a:pt x="6" y="604"/>
                    </a:lnTo>
                    <a:lnTo>
                      <a:pt x="5" y="604"/>
                    </a:lnTo>
                    <a:lnTo>
                      <a:pt x="4" y="604"/>
                    </a:lnTo>
                    <a:lnTo>
                      <a:pt x="4" y="602"/>
                    </a:lnTo>
                    <a:close/>
                    <a:moveTo>
                      <a:pt x="2" y="566"/>
                    </a:moveTo>
                    <a:lnTo>
                      <a:pt x="2" y="566"/>
                    </a:lnTo>
                    <a:lnTo>
                      <a:pt x="2" y="564"/>
                    </a:lnTo>
                    <a:lnTo>
                      <a:pt x="3" y="564"/>
                    </a:lnTo>
                    <a:lnTo>
                      <a:pt x="4" y="564"/>
                    </a:lnTo>
                    <a:lnTo>
                      <a:pt x="4" y="566"/>
                    </a:lnTo>
                    <a:lnTo>
                      <a:pt x="4" y="567"/>
                    </a:lnTo>
                    <a:lnTo>
                      <a:pt x="3" y="567"/>
                    </a:lnTo>
                    <a:lnTo>
                      <a:pt x="3" y="569"/>
                    </a:lnTo>
                    <a:lnTo>
                      <a:pt x="2" y="567"/>
                    </a:lnTo>
                    <a:lnTo>
                      <a:pt x="2" y="566"/>
                    </a:lnTo>
                    <a:close/>
                    <a:moveTo>
                      <a:pt x="0" y="531"/>
                    </a:moveTo>
                    <a:lnTo>
                      <a:pt x="0" y="531"/>
                    </a:lnTo>
                    <a:lnTo>
                      <a:pt x="0" y="529"/>
                    </a:lnTo>
                    <a:lnTo>
                      <a:pt x="2" y="529"/>
                    </a:lnTo>
                    <a:lnTo>
                      <a:pt x="3" y="529"/>
                    </a:lnTo>
                    <a:lnTo>
                      <a:pt x="4" y="529"/>
                    </a:lnTo>
                    <a:lnTo>
                      <a:pt x="4" y="531"/>
                    </a:lnTo>
                    <a:lnTo>
                      <a:pt x="4" y="532"/>
                    </a:lnTo>
                    <a:lnTo>
                      <a:pt x="3" y="532"/>
                    </a:lnTo>
                    <a:lnTo>
                      <a:pt x="2" y="532"/>
                    </a:lnTo>
                    <a:lnTo>
                      <a:pt x="0" y="531"/>
                    </a:lnTo>
                    <a:close/>
                    <a:moveTo>
                      <a:pt x="2" y="494"/>
                    </a:moveTo>
                    <a:lnTo>
                      <a:pt x="2" y="494"/>
                    </a:lnTo>
                    <a:lnTo>
                      <a:pt x="3" y="493"/>
                    </a:lnTo>
                    <a:lnTo>
                      <a:pt x="4" y="493"/>
                    </a:lnTo>
                    <a:lnTo>
                      <a:pt x="5" y="493"/>
                    </a:lnTo>
                    <a:lnTo>
                      <a:pt x="5" y="494"/>
                    </a:lnTo>
                    <a:lnTo>
                      <a:pt x="5" y="496"/>
                    </a:lnTo>
                    <a:lnTo>
                      <a:pt x="4" y="497"/>
                    </a:lnTo>
                    <a:lnTo>
                      <a:pt x="3" y="497"/>
                    </a:lnTo>
                    <a:lnTo>
                      <a:pt x="3" y="496"/>
                    </a:lnTo>
                    <a:lnTo>
                      <a:pt x="2" y="494"/>
                    </a:lnTo>
                    <a:close/>
                    <a:moveTo>
                      <a:pt x="3" y="459"/>
                    </a:moveTo>
                    <a:lnTo>
                      <a:pt x="3" y="459"/>
                    </a:lnTo>
                    <a:lnTo>
                      <a:pt x="4" y="458"/>
                    </a:lnTo>
                    <a:lnTo>
                      <a:pt x="5" y="458"/>
                    </a:lnTo>
                    <a:lnTo>
                      <a:pt x="6" y="458"/>
                    </a:lnTo>
                    <a:lnTo>
                      <a:pt x="6" y="459"/>
                    </a:lnTo>
                    <a:lnTo>
                      <a:pt x="6" y="461"/>
                    </a:lnTo>
                    <a:lnTo>
                      <a:pt x="5" y="461"/>
                    </a:lnTo>
                    <a:lnTo>
                      <a:pt x="5" y="462"/>
                    </a:lnTo>
                    <a:lnTo>
                      <a:pt x="4" y="461"/>
                    </a:lnTo>
                    <a:lnTo>
                      <a:pt x="3" y="459"/>
                    </a:lnTo>
                    <a:close/>
                    <a:moveTo>
                      <a:pt x="5" y="424"/>
                    </a:moveTo>
                    <a:lnTo>
                      <a:pt x="5" y="424"/>
                    </a:lnTo>
                    <a:lnTo>
                      <a:pt x="5" y="423"/>
                    </a:lnTo>
                    <a:lnTo>
                      <a:pt x="6" y="421"/>
                    </a:lnTo>
                    <a:lnTo>
                      <a:pt x="7" y="423"/>
                    </a:lnTo>
                    <a:lnTo>
                      <a:pt x="8" y="424"/>
                    </a:lnTo>
                    <a:lnTo>
                      <a:pt x="7" y="424"/>
                    </a:lnTo>
                    <a:lnTo>
                      <a:pt x="7" y="426"/>
                    </a:lnTo>
                    <a:lnTo>
                      <a:pt x="6" y="426"/>
                    </a:lnTo>
                    <a:lnTo>
                      <a:pt x="5" y="426"/>
                    </a:lnTo>
                    <a:lnTo>
                      <a:pt x="5" y="424"/>
                    </a:lnTo>
                    <a:close/>
                    <a:moveTo>
                      <a:pt x="7" y="388"/>
                    </a:moveTo>
                    <a:lnTo>
                      <a:pt x="7" y="388"/>
                    </a:lnTo>
                    <a:lnTo>
                      <a:pt x="7" y="387"/>
                    </a:lnTo>
                    <a:lnTo>
                      <a:pt x="8" y="387"/>
                    </a:lnTo>
                    <a:lnTo>
                      <a:pt x="9" y="387"/>
                    </a:lnTo>
                    <a:lnTo>
                      <a:pt x="9" y="389"/>
                    </a:lnTo>
                    <a:lnTo>
                      <a:pt x="8" y="391"/>
                    </a:lnTo>
                    <a:lnTo>
                      <a:pt x="7" y="391"/>
                    </a:lnTo>
                    <a:lnTo>
                      <a:pt x="7" y="389"/>
                    </a:lnTo>
                    <a:lnTo>
                      <a:pt x="7" y="388"/>
                    </a:lnTo>
                    <a:close/>
                    <a:moveTo>
                      <a:pt x="9" y="353"/>
                    </a:moveTo>
                    <a:lnTo>
                      <a:pt x="9" y="353"/>
                    </a:lnTo>
                    <a:lnTo>
                      <a:pt x="9" y="352"/>
                    </a:lnTo>
                    <a:lnTo>
                      <a:pt x="10" y="352"/>
                    </a:lnTo>
                    <a:lnTo>
                      <a:pt x="11" y="352"/>
                    </a:lnTo>
                    <a:lnTo>
                      <a:pt x="11" y="353"/>
                    </a:lnTo>
                    <a:lnTo>
                      <a:pt x="11" y="354"/>
                    </a:lnTo>
                    <a:lnTo>
                      <a:pt x="10" y="356"/>
                    </a:lnTo>
                    <a:lnTo>
                      <a:pt x="9" y="354"/>
                    </a:lnTo>
                    <a:lnTo>
                      <a:pt x="9" y="353"/>
                    </a:lnTo>
                    <a:close/>
                    <a:moveTo>
                      <a:pt x="11" y="318"/>
                    </a:moveTo>
                    <a:lnTo>
                      <a:pt x="11" y="318"/>
                    </a:lnTo>
                    <a:lnTo>
                      <a:pt x="11" y="317"/>
                    </a:lnTo>
                    <a:lnTo>
                      <a:pt x="12" y="317"/>
                    </a:lnTo>
                    <a:lnTo>
                      <a:pt x="13" y="317"/>
                    </a:lnTo>
                    <a:lnTo>
                      <a:pt x="14" y="318"/>
                    </a:lnTo>
                    <a:lnTo>
                      <a:pt x="13" y="320"/>
                    </a:lnTo>
                    <a:lnTo>
                      <a:pt x="12" y="320"/>
                    </a:lnTo>
                    <a:lnTo>
                      <a:pt x="11" y="320"/>
                    </a:lnTo>
                    <a:lnTo>
                      <a:pt x="11" y="318"/>
                    </a:lnTo>
                    <a:close/>
                    <a:moveTo>
                      <a:pt x="14" y="283"/>
                    </a:moveTo>
                    <a:lnTo>
                      <a:pt x="14" y="283"/>
                    </a:lnTo>
                    <a:lnTo>
                      <a:pt x="14" y="282"/>
                    </a:lnTo>
                    <a:lnTo>
                      <a:pt x="14" y="280"/>
                    </a:lnTo>
                    <a:lnTo>
                      <a:pt x="15" y="280"/>
                    </a:lnTo>
                    <a:lnTo>
                      <a:pt x="16" y="280"/>
                    </a:lnTo>
                    <a:lnTo>
                      <a:pt x="16" y="282"/>
                    </a:lnTo>
                    <a:lnTo>
                      <a:pt x="16" y="283"/>
                    </a:lnTo>
                    <a:lnTo>
                      <a:pt x="16" y="285"/>
                    </a:lnTo>
                    <a:lnTo>
                      <a:pt x="15" y="285"/>
                    </a:lnTo>
                    <a:lnTo>
                      <a:pt x="14" y="283"/>
                    </a:lnTo>
                    <a:lnTo>
                      <a:pt x="13" y="283"/>
                    </a:lnTo>
                    <a:lnTo>
                      <a:pt x="14" y="283"/>
                    </a:lnTo>
                    <a:close/>
                    <a:moveTo>
                      <a:pt x="16" y="247"/>
                    </a:moveTo>
                    <a:lnTo>
                      <a:pt x="16" y="247"/>
                    </a:lnTo>
                    <a:lnTo>
                      <a:pt x="17" y="245"/>
                    </a:lnTo>
                    <a:lnTo>
                      <a:pt x="18" y="245"/>
                    </a:lnTo>
                    <a:lnTo>
                      <a:pt x="20" y="245"/>
                    </a:lnTo>
                    <a:lnTo>
                      <a:pt x="20" y="248"/>
                    </a:lnTo>
                    <a:lnTo>
                      <a:pt x="18" y="250"/>
                    </a:lnTo>
                    <a:lnTo>
                      <a:pt x="17" y="248"/>
                    </a:lnTo>
                    <a:lnTo>
                      <a:pt x="16" y="247"/>
                    </a:lnTo>
                    <a:close/>
                    <a:moveTo>
                      <a:pt x="21" y="212"/>
                    </a:moveTo>
                    <a:lnTo>
                      <a:pt x="21" y="212"/>
                    </a:lnTo>
                    <a:lnTo>
                      <a:pt x="21" y="210"/>
                    </a:lnTo>
                    <a:lnTo>
                      <a:pt x="22" y="210"/>
                    </a:lnTo>
                    <a:lnTo>
                      <a:pt x="23" y="210"/>
                    </a:lnTo>
                    <a:lnTo>
                      <a:pt x="23" y="212"/>
                    </a:lnTo>
                    <a:lnTo>
                      <a:pt x="23" y="213"/>
                    </a:lnTo>
                    <a:lnTo>
                      <a:pt x="22" y="215"/>
                    </a:lnTo>
                    <a:lnTo>
                      <a:pt x="21" y="213"/>
                    </a:lnTo>
                    <a:lnTo>
                      <a:pt x="21" y="212"/>
                    </a:lnTo>
                    <a:close/>
                    <a:moveTo>
                      <a:pt x="24" y="177"/>
                    </a:moveTo>
                    <a:lnTo>
                      <a:pt x="24" y="177"/>
                    </a:lnTo>
                    <a:lnTo>
                      <a:pt x="24" y="175"/>
                    </a:lnTo>
                    <a:lnTo>
                      <a:pt x="25" y="175"/>
                    </a:lnTo>
                    <a:lnTo>
                      <a:pt x="26" y="175"/>
                    </a:lnTo>
                    <a:lnTo>
                      <a:pt x="27" y="175"/>
                    </a:lnTo>
                    <a:lnTo>
                      <a:pt x="27" y="177"/>
                    </a:lnTo>
                    <a:lnTo>
                      <a:pt x="27" y="178"/>
                    </a:lnTo>
                    <a:lnTo>
                      <a:pt x="26" y="178"/>
                    </a:lnTo>
                    <a:lnTo>
                      <a:pt x="25" y="180"/>
                    </a:lnTo>
                    <a:lnTo>
                      <a:pt x="24" y="178"/>
                    </a:lnTo>
                    <a:lnTo>
                      <a:pt x="24" y="177"/>
                    </a:lnTo>
                    <a:close/>
                    <a:moveTo>
                      <a:pt x="28" y="142"/>
                    </a:moveTo>
                    <a:lnTo>
                      <a:pt x="28" y="142"/>
                    </a:lnTo>
                    <a:lnTo>
                      <a:pt x="28" y="140"/>
                    </a:lnTo>
                    <a:lnTo>
                      <a:pt x="29" y="140"/>
                    </a:lnTo>
                    <a:lnTo>
                      <a:pt x="30" y="140"/>
                    </a:lnTo>
                    <a:lnTo>
                      <a:pt x="31" y="140"/>
                    </a:lnTo>
                    <a:lnTo>
                      <a:pt x="31" y="142"/>
                    </a:lnTo>
                    <a:lnTo>
                      <a:pt x="31" y="143"/>
                    </a:lnTo>
                    <a:lnTo>
                      <a:pt x="30" y="143"/>
                    </a:lnTo>
                    <a:lnTo>
                      <a:pt x="29" y="143"/>
                    </a:lnTo>
                    <a:lnTo>
                      <a:pt x="28" y="143"/>
                    </a:lnTo>
                    <a:lnTo>
                      <a:pt x="28" y="142"/>
                    </a:lnTo>
                    <a:close/>
                    <a:moveTo>
                      <a:pt x="33" y="107"/>
                    </a:moveTo>
                    <a:lnTo>
                      <a:pt x="33" y="107"/>
                    </a:lnTo>
                    <a:lnTo>
                      <a:pt x="33" y="105"/>
                    </a:lnTo>
                    <a:lnTo>
                      <a:pt x="34" y="105"/>
                    </a:lnTo>
                    <a:lnTo>
                      <a:pt x="35" y="105"/>
                    </a:lnTo>
                    <a:lnTo>
                      <a:pt x="35" y="107"/>
                    </a:lnTo>
                    <a:lnTo>
                      <a:pt x="35" y="108"/>
                    </a:lnTo>
                    <a:lnTo>
                      <a:pt x="34" y="108"/>
                    </a:lnTo>
                    <a:lnTo>
                      <a:pt x="33" y="108"/>
                    </a:lnTo>
                    <a:lnTo>
                      <a:pt x="33" y="107"/>
                    </a:lnTo>
                    <a:close/>
                    <a:moveTo>
                      <a:pt x="39" y="72"/>
                    </a:moveTo>
                    <a:lnTo>
                      <a:pt x="39" y="72"/>
                    </a:lnTo>
                    <a:lnTo>
                      <a:pt x="39" y="70"/>
                    </a:lnTo>
                    <a:lnTo>
                      <a:pt x="40" y="70"/>
                    </a:lnTo>
                    <a:lnTo>
                      <a:pt x="41" y="70"/>
                    </a:lnTo>
                    <a:lnTo>
                      <a:pt x="41" y="72"/>
                    </a:lnTo>
                    <a:lnTo>
                      <a:pt x="41" y="73"/>
                    </a:lnTo>
                    <a:lnTo>
                      <a:pt x="40" y="75"/>
                    </a:lnTo>
                    <a:lnTo>
                      <a:pt x="39" y="73"/>
                    </a:lnTo>
                    <a:lnTo>
                      <a:pt x="38" y="72"/>
                    </a:lnTo>
                    <a:lnTo>
                      <a:pt x="39" y="72"/>
                    </a:lnTo>
                    <a:close/>
                    <a:moveTo>
                      <a:pt x="44" y="37"/>
                    </a:moveTo>
                    <a:lnTo>
                      <a:pt x="44" y="37"/>
                    </a:lnTo>
                    <a:lnTo>
                      <a:pt x="44" y="35"/>
                    </a:lnTo>
                    <a:lnTo>
                      <a:pt x="45" y="35"/>
                    </a:lnTo>
                    <a:lnTo>
                      <a:pt x="46" y="35"/>
                    </a:lnTo>
                    <a:lnTo>
                      <a:pt x="46" y="37"/>
                    </a:lnTo>
                    <a:lnTo>
                      <a:pt x="47" y="37"/>
                    </a:lnTo>
                    <a:lnTo>
                      <a:pt x="47" y="38"/>
                    </a:lnTo>
                    <a:lnTo>
                      <a:pt x="46" y="38"/>
                    </a:lnTo>
                    <a:lnTo>
                      <a:pt x="45" y="40"/>
                    </a:lnTo>
                    <a:lnTo>
                      <a:pt x="44" y="38"/>
                    </a:lnTo>
                    <a:lnTo>
                      <a:pt x="44" y="37"/>
                    </a:lnTo>
                    <a:close/>
                    <a:moveTo>
                      <a:pt x="50" y="2"/>
                    </a:moveTo>
                    <a:lnTo>
                      <a:pt x="50" y="2"/>
                    </a:lnTo>
                    <a:lnTo>
                      <a:pt x="50" y="0"/>
                    </a:lnTo>
                    <a:lnTo>
                      <a:pt x="51" y="0"/>
                    </a:lnTo>
                    <a:lnTo>
                      <a:pt x="52" y="2"/>
                    </a:lnTo>
                    <a:lnTo>
                      <a:pt x="52" y="3"/>
                    </a:lnTo>
                    <a:lnTo>
                      <a:pt x="52" y="5"/>
                    </a:lnTo>
                    <a:lnTo>
                      <a:pt x="51" y="5"/>
                    </a:lnTo>
                    <a:lnTo>
                      <a:pt x="50" y="3"/>
                    </a:lnTo>
                    <a:lnTo>
                      <a:pt x="50" y="2"/>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186" name="Freeform 425"/>
              <p:cNvSpPr/>
              <p:nvPr/>
            </p:nvSpPr>
            <p:spPr>
              <a:xfrm>
                <a:off x="866775" y="5489575"/>
                <a:ext cx="100013" cy="112712"/>
              </a:xfrm>
              <a:custGeom>
                <a:avLst/>
                <a:gdLst>
                  <a:gd name="txL" fmla="*/ 0 w 63"/>
                  <a:gd name="txT" fmla="*/ 0 h 143"/>
                  <a:gd name="txR" fmla="*/ 63 w 63"/>
                  <a:gd name="txB" fmla="*/ 143 h 143"/>
                </a:gdLst>
                <a:ahLst/>
                <a:cxnLst>
                  <a:cxn ang="0">
                    <a:pos x="0" y="2147483647"/>
                  </a:cxn>
                  <a:cxn ang="0">
                    <a:pos x="2147483647" y="0"/>
                  </a:cxn>
                  <a:cxn ang="0">
                    <a:pos x="2147483647" y="2147483647"/>
                  </a:cxn>
                  <a:cxn ang="0">
                    <a:pos x="0" y="2147483647"/>
                  </a:cxn>
                </a:cxnLst>
                <a:rect l="txL" t="txT" r="txR" b="txB"/>
                <a:pathLst>
                  <a:path w="63" h="143">
                    <a:moveTo>
                      <a:pt x="0" y="114"/>
                    </a:moveTo>
                    <a:lnTo>
                      <a:pt x="63" y="0"/>
                    </a:lnTo>
                    <a:lnTo>
                      <a:pt x="63" y="143"/>
                    </a:lnTo>
                    <a:lnTo>
                      <a:pt x="0" y="114"/>
                    </a:lnTo>
                    <a:close/>
                  </a:path>
                </a:pathLst>
              </a:custGeom>
              <a:solidFill>
                <a:srgbClr val="000000">
                  <a:alpha val="100000"/>
                </a:srgbClr>
              </a:solidFill>
              <a:ln w="9525">
                <a:noFill/>
              </a:ln>
            </p:spPr>
            <p:txBody>
              <a:bodyPr/>
              <a:lstStyle/>
              <a:p>
                <a:endParaRPr lang="zh-CN" altLang="en-US"/>
              </a:p>
            </p:txBody>
          </p:sp>
          <p:sp>
            <p:nvSpPr>
              <p:cNvPr id="168187" name="Rectangle 432"/>
              <p:cNvSpPr/>
              <p:nvPr/>
            </p:nvSpPr>
            <p:spPr>
              <a:xfrm>
                <a:off x="2339975" y="3105150"/>
                <a:ext cx="619125" cy="30638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188" name="Rectangle 433"/>
              <p:cNvSpPr/>
              <p:nvPr/>
            </p:nvSpPr>
            <p:spPr>
              <a:xfrm>
                <a:off x="2420938" y="3171825"/>
                <a:ext cx="271463" cy="182562"/>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root</a:t>
                </a:r>
              </a:p>
            </p:txBody>
          </p:sp>
          <p:sp>
            <p:nvSpPr>
              <p:cNvPr id="168189" name="Line 434"/>
              <p:cNvSpPr/>
              <p:nvPr/>
            </p:nvSpPr>
            <p:spPr>
              <a:xfrm>
                <a:off x="2620963" y="3336925"/>
                <a:ext cx="1588" cy="104775"/>
              </a:xfrm>
              <a:prstGeom prst="line">
                <a:avLst/>
              </a:prstGeom>
              <a:ln w="4763" cap="flat" cmpd="sng">
                <a:solidFill>
                  <a:srgbClr val="000000"/>
                </a:solidFill>
                <a:prstDash val="solid"/>
                <a:headEnd type="none" w="med" len="med"/>
                <a:tailEnd type="none" w="med" len="med"/>
              </a:ln>
            </p:spPr>
          </p:sp>
          <p:sp>
            <p:nvSpPr>
              <p:cNvPr id="168190" name="Freeform 435"/>
              <p:cNvSpPr/>
              <p:nvPr/>
            </p:nvSpPr>
            <p:spPr>
              <a:xfrm>
                <a:off x="2568575" y="3432175"/>
                <a:ext cx="106363" cy="107950"/>
              </a:xfrm>
              <a:custGeom>
                <a:avLst/>
                <a:gdLst>
                  <a:gd name="txL" fmla="*/ 0 w 67"/>
                  <a:gd name="txT" fmla="*/ 0 h 137"/>
                  <a:gd name="txR" fmla="*/ 67 w 67"/>
                  <a:gd name="txB" fmla="*/ 137 h 137"/>
                </a:gdLst>
                <a:ahLst/>
                <a:cxnLst>
                  <a:cxn ang="0">
                    <a:pos x="2147483647" y="0"/>
                  </a:cxn>
                  <a:cxn ang="0">
                    <a:pos x="2147483647" y="2147483647"/>
                  </a:cxn>
                  <a:cxn ang="0">
                    <a:pos x="0" y="0"/>
                  </a:cxn>
                  <a:cxn ang="0">
                    <a:pos x="2147483647" y="0"/>
                  </a:cxn>
                </a:cxnLst>
                <a:rect l="txL" t="txT" r="txR" b="txB"/>
                <a:pathLst>
                  <a:path w="67" h="137">
                    <a:moveTo>
                      <a:pt x="67" y="0"/>
                    </a:moveTo>
                    <a:lnTo>
                      <a:pt x="33" y="137"/>
                    </a:lnTo>
                    <a:lnTo>
                      <a:pt x="0" y="0"/>
                    </a:lnTo>
                    <a:lnTo>
                      <a:pt x="67" y="0"/>
                    </a:lnTo>
                    <a:close/>
                  </a:path>
                </a:pathLst>
              </a:custGeom>
              <a:solidFill>
                <a:srgbClr val="000000">
                  <a:alpha val="100000"/>
                </a:srgbClr>
              </a:solidFill>
              <a:ln w="9525">
                <a:noFill/>
              </a:ln>
            </p:spPr>
            <p:txBody>
              <a:bodyPr/>
              <a:lstStyle/>
              <a:p>
                <a:endParaRPr lang="zh-CN" altLang="en-US"/>
              </a:p>
            </p:txBody>
          </p:sp>
        </p:grpSp>
      </p:grpSp>
      <p:sp>
        <p:nvSpPr>
          <p:cNvPr id="573" name="Rectangle 2"/>
          <p:cNvSpPr txBox="1">
            <a:spLocks noChangeArrowheads="1"/>
          </p:cNvSpPr>
          <p:nvPr/>
        </p:nvSpPr>
        <p:spPr bwMode="auto">
          <a:xfrm>
            <a:off x="0" y="0"/>
            <a:ext cx="9144000" cy="838200"/>
          </a:xfrm>
          <a:prstGeom prst="rect">
            <a:avLst/>
          </a:prstGeom>
          <a:noFill/>
          <a:ln w="9525">
            <a:noFill/>
            <a:miter lim="800000"/>
          </a:ln>
        </p:spPr>
        <p:txBody>
          <a:bodyPr/>
          <a:lstStyle/>
          <a:p>
            <a:pPr marR="0" defTabSz="914400" eaLnBrk="1" hangingPunct="1">
              <a:buClrTx/>
              <a:buSzTx/>
              <a:buFontTx/>
              <a:buNone/>
              <a:defRPr/>
            </a:pPr>
            <a:r>
              <a:rPr kumimoji="0" lang="zh-CN" altLang="en-US" sz="3600" b="1" kern="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宋体" panose="02010600030101010101" pitchFamily="2" charset="-122"/>
                <a:cs typeface="+mn-cs"/>
              </a:rPr>
              <a:t>线索二叉树</a:t>
            </a:r>
            <a:endParaRPr kumimoji="0" lang="zh-CN" altLang="en-US" sz="3600" b="1" kern="0" cap="none" spc="0" normalizeH="0" baseline="0" noProof="0" dirty="0">
              <a:solidFill>
                <a:srgbClr val="000000"/>
              </a:solidFill>
              <a:latin typeface="宋体" panose="02010600030101010101" pitchFamily="2" charset="-122"/>
              <a:ea typeface="宋体" panose="02010600030101010101" pitchFamily="2" charset="-122"/>
              <a:cs typeface="+mn-cs"/>
            </a:endParaRPr>
          </a:p>
        </p:txBody>
      </p:sp>
      <p:grpSp>
        <p:nvGrpSpPr>
          <p:cNvPr id="8" name="组合 742"/>
          <p:cNvGrpSpPr/>
          <p:nvPr/>
        </p:nvGrpSpPr>
        <p:grpSpPr>
          <a:xfrm>
            <a:off x="3671888" y="1223963"/>
            <a:ext cx="4951412" cy="2713037"/>
            <a:chOff x="1420455" y="2516611"/>
            <a:chExt cx="4950731" cy="2712589"/>
          </a:xfrm>
        </p:grpSpPr>
        <p:grpSp>
          <p:nvGrpSpPr>
            <p:cNvPr id="167945" name="组合 139"/>
            <p:cNvGrpSpPr/>
            <p:nvPr/>
          </p:nvGrpSpPr>
          <p:grpSpPr>
            <a:xfrm>
              <a:off x="1420455" y="2516611"/>
              <a:ext cx="4950731" cy="2712589"/>
              <a:chOff x="1420455" y="2516611"/>
              <a:chExt cx="4950731" cy="2712589"/>
            </a:xfrm>
          </p:grpSpPr>
          <p:sp>
            <p:nvSpPr>
              <p:cNvPr id="167948" name="Rectangle 309"/>
              <p:cNvSpPr/>
              <p:nvPr/>
            </p:nvSpPr>
            <p:spPr>
              <a:xfrm>
                <a:off x="3309035" y="2860979"/>
                <a:ext cx="367285" cy="209936"/>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49" name="Rectangle 310"/>
              <p:cNvSpPr/>
              <p:nvPr/>
            </p:nvSpPr>
            <p:spPr>
              <a:xfrm>
                <a:off x="3309035" y="2860979"/>
                <a:ext cx="367285" cy="209936"/>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50" name="Rectangle 311"/>
              <p:cNvSpPr/>
              <p:nvPr/>
            </p:nvSpPr>
            <p:spPr>
              <a:xfrm>
                <a:off x="3441605" y="2899652"/>
                <a:ext cx="104317" cy="211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7951" name="Rectangle 312"/>
              <p:cNvSpPr/>
              <p:nvPr/>
            </p:nvSpPr>
            <p:spPr>
              <a:xfrm>
                <a:off x="3676319" y="2860979"/>
                <a:ext cx="367285" cy="209936"/>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52" name="Rectangle 313"/>
              <p:cNvSpPr/>
              <p:nvPr/>
            </p:nvSpPr>
            <p:spPr>
              <a:xfrm>
                <a:off x="3806715" y="2899652"/>
                <a:ext cx="149957" cy="211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A</a:t>
                </a:r>
              </a:p>
            </p:txBody>
          </p:sp>
          <p:sp>
            <p:nvSpPr>
              <p:cNvPr id="167953" name="Rectangle 314"/>
              <p:cNvSpPr/>
              <p:nvPr/>
            </p:nvSpPr>
            <p:spPr>
              <a:xfrm>
                <a:off x="4043604" y="2860979"/>
                <a:ext cx="367285" cy="209936"/>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54" name="Rectangle 315"/>
              <p:cNvSpPr/>
              <p:nvPr/>
            </p:nvSpPr>
            <p:spPr>
              <a:xfrm>
                <a:off x="4043604" y="2860979"/>
                <a:ext cx="367285" cy="209936"/>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55" name="Rectangle 316"/>
              <p:cNvSpPr/>
              <p:nvPr/>
            </p:nvSpPr>
            <p:spPr>
              <a:xfrm>
                <a:off x="4176173" y="2899652"/>
                <a:ext cx="104317" cy="211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7956" name="Rectangle 317"/>
              <p:cNvSpPr/>
              <p:nvPr/>
            </p:nvSpPr>
            <p:spPr>
              <a:xfrm>
                <a:off x="3309035" y="3070914"/>
                <a:ext cx="541147" cy="209936"/>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57" name="Rectangle 318"/>
              <p:cNvSpPr/>
              <p:nvPr/>
            </p:nvSpPr>
            <p:spPr>
              <a:xfrm>
                <a:off x="3309035" y="3070914"/>
                <a:ext cx="541147" cy="209936"/>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58" name="Rectangle 319"/>
              <p:cNvSpPr/>
              <p:nvPr/>
            </p:nvSpPr>
            <p:spPr>
              <a:xfrm>
                <a:off x="3850181" y="3070914"/>
                <a:ext cx="560706" cy="209936"/>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59" name="Rectangle 320"/>
              <p:cNvSpPr/>
              <p:nvPr/>
            </p:nvSpPr>
            <p:spPr>
              <a:xfrm>
                <a:off x="3850181" y="3070914"/>
                <a:ext cx="560706" cy="209936"/>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60" name="Rectangle 321"/>
              <p:cNvSpPr/>
              <p:nvPr/>
            </p:nvSpPr>
            <p:spPr>
              <a:xfrm>
                <a:off x="2378872" y="3422649"/>
                <a:ext cx="367285" cy="208094"/>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61" name="Rectangle 322"/>
              <p:cNvSpPr/>
              <p:nvPr/>
            </p:nvSpPr>
            <p:spPr>
              <a:xfrm>
                <a:off x="2378872" y="3422649"/>
                <a:ext cx="367285" cy="208094"/>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62" name="Rectangle 323"/>
              <p:cNvSpPr/>
              <p:nvPr/>
            </p:nvSpPr>
            <p:spPr>
              <a:xfrm>
                <a:off x="2509268" y="3459480"/>
                <a:ext cx="104317" cy="211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7963" name="Rectangle 324"/>
              <p:cNvSpPr/>
              <p:nvPr/>
            </p:nvSpPr>
            <p:spPr>
              <a:xfrm>
                <a:off x="2746155" y="3422649"/>
                <a:ext cx="365111" cy="208094"/>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64" name="Rectangle 325"/>
              <p:cNvSpPr/>
              <p:nvPr/>
            </p:nvSpPr>
            <p:spPr>
              <a:xfrm>
                <a:off x="2876552" y="3459480"/>
                <a:ext cx="139090" cy="211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B</a:t>
                </a:r>
              </a:p>
            </p:txBody>
          </p:sp>
          <p:sp>
            <p:nvSpPr>
              <p:cNvPr id="167965" name="Rectangle 326"/>
              <p:cNvSpPr/>
              <p:nvPr/>
            </p:nvSpPr>
            <p:spPr>
              <a:xfrm>
                <a:off x="3111266" y="3422649"/>
                <a:ext cx="367285" cy="208094"/>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66" name="Rectangle 327"/>
              <p:cNvSpPr/>
              <p:nvPr/>
            </p:nvSpPr>
            <p:spPr>
              <a:xfrm>
                <a:off x="3111266" y="3422649"/>
                <a:ext cx="367285" cy="208094"/>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67" name="Rectangle 328"/>
              <p:cNvSpPr/>
              <p:nvPr/>
            </p:nvSpPr>
            <p:spPr>
              <a:xfrm>
                <a:off x="3243837" y="3459480"/>
                <a:ext cx="104317" cy="211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7968" name="Rectangle 329"/>
              <p:cNvSpPr/>
              <p:nvPr/>
            </p:nvSpPr>
            <p:spPr>
              <a:xfrm>
                <a:off x="2381044" y="3632585"/>
                <a:ext cx="538973" cy="209936"/>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69" name="Rectangle 330"/>
              <p:cNvSpPr/>
              <p:nvPr/>
            </p:nvSpPr>
            <p:spPr>
              <a:xfrm>
                <a:off x="2381044" y="3632585"/>
                <a:ext cx="538973" cy="209936"/>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70" name="Rectangle 331"/>
              <p:cNvSpPr/>
              <p:nvPr/>
            </p:nvSpPr>
            <p:spPr>
              <a:xfrm>
                <a:off x="2920017" y="3632585"/>
                <a:ext cx="560706" cy="209936"/>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71" name="Rectangle 332"/>
              <p:cNvSpPr/>
              <p:nvPr/>
            </p:nvSpPr>
            <p:spPr>
              <a:xfrm>
                <a:off x="2920017" y="3632585"/>
                <a:ext cx="560706" cy="209936"/>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72" name="Rectangle 333"/>
              <p:cNvSpPr/>
              <p:nvPr/>
            </p:nvSpPr>
            <p:spPr>
              <a:xfrm>
                <a:off x="4480432" y="3418966"/>
                <a:ext cx="367285" cy="208094"/>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73" name="Rectangle 334"/>
              <p:cNvSpPr/>
              <p:nvPr/>
            </p:nvSpPr>
            <p:spPr>
              <a:xfrm>
                <a:off x="4480432" y="3418966"/>
                <a:ext cx="367285" cy="208094"/>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74" name="Rectangle 335"/>
              <p:cNvSpPr/>
              <p:nvPr/>
            </p:nvSpPr>
            <p:spPr>
              <a:xfrm>
                <a:off x="4610829" y="3455797"/>
                <a:ext cx="104317" cy="211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7975" name="Rectangle 336"/>
              <p:cNvSpPr/>
              <p:nvPr/>
            </p:nvSpPr>
            <p:spPr>
              <a:xfrm>
                <a:off x="4847717" y="3418966"/>
                <a:ext cx="365111" cy="208094"/>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76" name="Rectangle 337"/>
              <p:cNvSpPr/>
              <p:nvPr/>
            </p:nvSpPr>
            <p:spPr>
              <a:xfrm>
                <a:off x="4978114" y="3455797"/>
                <a:ext cx="149957" cy="211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C</a:t>
                </a:r>
              </a:p>
            </p:txBody>
          </p:sp>
          <p:sp>
            <p:nvSpPr>
              <p:cNvPr id="167977" name="Rectangle 338"/>
              <p:cNvSpPr/>
              <p:nvPr/>
            </p:nvSpPr>
            <p:spPr>
              <a:xfrm>
                <a:off x="5212828" y="3418966"/>
                <a:ext cx="369457" cy="208094"/>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78" name="Rectangle 339"/>
              <p:cNvSpPr/>
              <p:nvPr/>
            </p:nvSpPr>
            <p:spPr>
              <a:xfrm>
                <a:off x="5212828" y="3418966"/>
                <a:ext cx="369457" cy="208094"/>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79" name="Rectangle 340"/>
              <p:cNvSpPr/>
              <p:nvPr/>
            </p:nvSpPr>
            <p:spPr>
              <a:xfrm>
                <a:off x="5345397" y="3455797"/>
                <a:ext cx="104317" cy="211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7980" name="Rectangle 341"/>
              <p:cNvSpPr/>
              <p:nvPr/>
            </p:nvSpPr>
            <p:spPr>
              <a:xfrm>
                <a:off x="4480432" y="3628902"/>
                <a:ext cx="541147" cy="209936"/>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81" name="Rectangle 342"/>
              <p:cNvSpPr/>
              <p:nvPr/>
            </p:nvSpPr>
            <p:spPr>
              <a:xfrm>
                <a:off x="4480432" y="3628902"/>
                <a:ext cx="541147" cy="209936"/>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82" name="Rectangle 343"/>
              <p:cNvSpPr/>
              <p:nvPr/>
            </p:nvSpPr>
            <p:spPr>
              <a:xfrm>
                <a:off x="5021579" y="3628902"/>
                <a:ext cx="560706" cy="209936"/>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83" name="Rectangle 344"/>
              <p:cNvSpPr/>
              <p:nvPr/>
            </p:nvSpPr>
            <p:spPr>
              <a:xfrm>
                <a:off x="5021579" y="3628902"/>
                <a:ext cx="560706" cy="209936"/>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84" name="Rectangle 345"/>
              <p:cNvSpPr/>
              <p:nvPr/>
            </p:nvSpPr>
            <p:spPr>
              <a:xfrm>
                <a:off x="1420455" y="4046931"/>
                <a:ext cx="365111" cy="208094"/>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85" name="Rectangle 346"/>
              <p:cNvSpPr/>
              <p:nvPr/>
            </p:nvSpPr>
            <p:spPr>
              <a:xfrm>
                <a:off x="1420455" y="4046931"/>
                <a:ext cx="365111" cy="208094"/>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86" name="Rectangle 347"/>
              <p:cNvSpPr/>
              <p:nvPr/>
            </p:nvSpPr>
            <p:spPr>
              <a:xfrm>
                <a:off x="1550851" y="4083762"/>
                <a:ext cx="104317" cy="211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7987" name="Rectangle 348"/>
              <p:cNvSpPr/>
              <p:nvPr/>
            </p:nvSpPr>
            <p:spPr>
              <a:xfrm>
                <a:off x="1785566" y="4046931"/>
                <a:ext cx="369457" cy="208094"/>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88" name="Rectangle 349"/>
              <p:cNvSpPr/>
              <p:nvPr/>
            </p:nvSpPr>
            <p:spPr>
              <a:xfrm>
                <a:off x="1918136" y="4083762"/>
                <a:ext cx="149957" cy="211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D</a:t>
                </a:r>
              </a:p>
            </p:txBody>
          </p:sp>
          <p:sp>
            <p:nvSpPr>
              <p:cNvPr id="167989" name="Rectangle 350"/>
              <p:cNvSpPr/>
              <p:nvPr/>
            </p:nvSpPr>
            <p:spPr>
              <a:xfrm>
                <a:off x="2155023" y="4046931"/>
                <a:ext cx="365111" cy="208094"/>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90" name="Rectangle 351"/>
              <p:cNvSpPr/>
              <p:nvPr/>
            </p:nvSpPr>
            <p:spPr>
              <a:xfrm>
                <a:off x="2155023" y="4046931"/>
                <a:ext cx="365111" cy="208094"/>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91" name="Rectangle 352"/>
              <p:cNvSpPr/>
              <p:nvPr/>
            </p:nvSpPr>
            <p:spPr>
              <a:xfrm>
                <a:off x="2283247" y="4083762"/>
                <a:ext cx="104317" cy="211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0</a:t>
                </a:r>
              </a:p>
            </p:txBody>
          </p:sp>
          <p:sp>
            <p:nvSpPr>
              <p:cNvPr id="167992" name="Rectangle 354"/>
              <p:cNvSpPr/>
              <p:nvPr/>
            </p:nvSpPr>
            <p:spPr>
              <a:xfrm>
                <a:off x="1420455" y="4256867"/>
                <a:ext cx="541147" cy="209936"/>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93" name="Rectangle 355"/>
              <p:cNvSpPr/>
              <p:nvPr/>
            </p:nvSpPr>
            <p:spPr>
              <a:xfrm>
                <a:off x="1961602" y="4256867"/>
                <a:ext cx="558533" cy="209936"/>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94" name="Rectangle 356"/>
              <p:cNvSpPr/>
              <p:nvPr/>
            </p:nvSpPr>
            <p:spPr>
              <a:xfrm>
                <a:off x="1961602" y="4256867"/>
                <a:ext cx="558533" cy="209936"/>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95" name="Rectangle 357"/>
              <p:cNvSpPr/>
              <p:nvPr/>
            </p:nvSpPr>
            <p:spPr>
              <a:xfrm>
                <a:off x="3661106" y="4043248"/>
                <a:ext cx="369457" cy="209936"/>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96" name="Rectangle 358"/>
              <p:cNvSpPr/>
              <p:nvPr/>
            </p:nvSpPr>
            <p:spPr>
              <a:xfrm>
                <a:off x="3661106" y="4043248"/>
                <a:ext cx="369457" cy="209936"/>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97" name="Rectangle 359"/>
              <p:cNvSpPr/>
              <p:nvPr/>
            </p:nvSpPr>
            <p:spPr>
              <a:xfrm>
                <a:off x="3793676" y="4080079"/>
                <a:ext cx="104317" cy="211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7998" name="Rectangle 360"/>
              <p:cNvSpPr/>
              <p:nvPr/>
            </p:nvSpPr>
            <p:spPr>
              <a:xfrm>
                <a:off x="4030564" y="4043248"/>
                <a:ext cx="365111" cy="209936"/>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7999" name="Rectangle 361"/>
              <p:cNvSpPr/>
              <p:nvPr/>
            </p:nvSpPr>
            <p:spPr>
              <a:xfrm>
                <a:off x="4158787" y="4080079"/>
                <a:ext cx="139090" cy="211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E</a:t>
                </a:r>
              </a:p>
            </p:txBody>
          </p:sp>
          <p:sp>
            <p:nvSpPr>
              <p:cNvPr id="168000" name="Rectangle 362"/>
              <p:cNvSpPr/>
              <p:nvPr/>
            </p:nvSpPr>
            <p:spPr>
              <a:xfrm>
                <a:off x="4395675" y="4043248"/>
                <a:ext cx="367285" cy="209936"/>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01" name="Rectangle 363"/>
              <p:cNvSpPr/>
              <p:nvPr/>
            </p:nvSpPr>
            <p:spPr>
              <a:xfrm>
                <a:off x="4395675" y="4043248"/>
                <a:ext cx="367285" cy="209936"/>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02" name="Rectangle 364"/>
              <p:cNvSpPr/>
              <p:nvPr/>
            </p:nvSpPr>
            <p:spPr>
              <a:xfrm>
                <a:off x="4528244" y="4080079"/>
                <a:ext cx="104317" cy="211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003" name="Rectangle 365"/>
              <p:cNvSpPr/>
              <p:nvPr/>
            </p:nvSpPr>
            <p:spPr>
              <a:xfrm>
                <a:off x="3661106" y="4253183"/>
                <a:ext cx="543320" cy="208094"/>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04" name="Rectangle 366"/>
              <p:cNvSpPr/>
              <p:nvPr/>
            </p:nvSpPr>
            <p:spPr>
              <a:xfrm>
                <a:off x="3661106" y="4253183"/>
                <a:ext cx="543320" cy="208094"/>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05" name="Rectangle 367"/>
              <p:cNvSpPr/>
              <p:nvPr/>
            </p:nvSpPr>
            <p:spPr>
              <a:xfrm>
                <a:off x="4204426" y="4253183"/>
                <a:ext cx="558533" cy="208094"/>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06" name="Rectangle 368"/>
              <p:cNvSpPr/>
              <p:nvPr/>
            </p:nvSpPr>
            <p:spPr>
              <a:xfrm>
                <a:off x="4204426" y="4253183"/>
                <a:ext cx="558533" cy="208094"/>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07" name="Rectangle 369"/>
              <p:cNvSpPr/>
              <p:nvPr/>
            </p:nvSpPr>
            <p:spPr>
              <a:xfrm>
                <a:off x="5271506" y="4043248"/>
                <a:ext cx="365111" cy="209936"/>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08" name="Rectangle 370"/>
              <p:cNvSpPr/>
              <p:nvPr/>
            </p:nvSpPr>
            <p:spPr>
              <a:xfrm>
                <a:off x="5271506" y="4043248"/>
                <a:ext cx="365111" cy="209936"/>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09" name="Rectangle 371"/>
              <p:cNvSpPr/>
              <p:nvPr/>
            </p:nvSpPr>
            <p:spPr>
              <a:xfrm>
                <a:off x="5401903" y="4080079"/>
                <a:ext cx="104317" cy="211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010" name="Rectangle 372"/>
              <p:cNvSpPr/>
              <p:nvPr/>
            </p:nvSpPr>
            <p:spPr>
              <a:xfrm>
                <a:off x="5636617" y="4043248"/>
                <a:ext cx="365111" cy="209936"/>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11" name="Rectangle 373"/>
              <p:cNvSpPr/>
              <p:nvPr/>
            </p:nvSpPr>
            <p:spPr>
              <a:xfrm>
                <a:off x="5767013" y="4080079"/>
                <a:ext cx="128224" cy="211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F</a:t>
                </a:r>
              </a:p>
            </p:txBody>
          </p:sp>
          <p:sp>
            <p:nvSpPr>
              <p:cNvPr id="168012" name="Rectangle 374"/>
              <p:cNvSpPr/>
              <p:nvPr/>
            </p:nvSpPr>
            <p:spPr>
              <a:xfrm>
                <a:off x="6001728" y="4043248"/>
                <a:ext cx="369457" cy="209936"/>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13" name="Rectangle 375"/>
              <p:cNvSpPr/>
              <p:nvPr/>
            </p:nvSpPr>
            <p:spPr>
              <a:xfrm>
                <a:off x="6001728" y="4043248"/>
                <a:ext cx="369457" cy="209936"/>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14" name="Rectangle 376"/>
              <p:cNvSpPr/>
              <p:nvPr/>
            </p:nvSpPr>
            <p:spPr>
              <a:xfrm>
                <a:off x="6134298" y="4080079"/>
                <a:ext cx="104317" cy="211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015" name="Rectangle 377"/>
              <p:cNvSpPr/>
              <p:nvPr/>
            </p:nvSpPr>
            <p:spPr>
              <a:xfrm>
                <a:off x="5271506" y="4253183"/>
                <a:ext cx="541147" cy="208094"/>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16" name="Rectangle 378"/>
              <p:cNvSpPr/>
              <p:nvPr/>
            </p:nvSpPr>
            <p:spPr>
              <a:xfrm>
                <a:off x="5271506" y="4253183"/>
                <a:ext cx="541147" cy="208094"/>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17" name="Rectangle 379"/>
              <p:cNvSpPr/>
              <p:nvPr/>
            </p:nvSpPr>
            <p:spPr>
              <a:xfrm>
                <a:off x="5812653" y="4253183"/>
                <a:ext cx="558533" cy="208094"/>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18" name="Rectangle 380"/>
              <p:cNvSpPr/>
              <p:nvPr/>
            </p:nvSpPr>
            <p:spPr>
              <a:xfrm>
                <a:off x="5812653" y="4253183"/>
                <a:ext cx="558533" cy="208094"/>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19" name="Rectangle 381"/>
              <p:cNvSpPr/>
              <p:nvPr/>
            </p:nvSpPr>
            <p:spPr>
              <a:xfrm>
                <a:off x="2026800" y="4641749"/>
                <a:ext cx="367285" cy="209936"/>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20" name="Rectangle 382"/>
              <p:cNvSpPr/>
              <p:nvPr/>
            </p:nvSpPr>
            <p:spPr>
              <a:xfrm>
                <a:off x="2026800" y="4641749"/>
                <a:ext cx="367285" cy="209936"/>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21" name="Rectangle 383"/>
              <p:cNvSpPr/>
              <p:nvPr/>
            </p:nvSpPr>
            <p:spPr>
              <a:xfrm>
                <a:off x="2157197" y="4678580"/>
                <a:ext cx="104317" cy="211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022" name="Rectangle 384"/>
              <p:cNvSpPr/>
              <p:nvPr/>
            </p:nvSpPr>
            <p:spPr>
              <a:xfrm>
                <a:off x="2394084" y="4641749"/>
                <a:ext cx="365111" cy="209936"/>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23" name="Rectangle 385"/>
              <p:cNvSpPr/>
              <p:nvPr/>
            </p:nvSpPr>
            <p:spPr>
              <a:xfrm>
                <a:off x="2524481" y="4678580"/>
                <a:ext cx="162997" cy="211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G</a:t>
                </a:r>
              </a:p>
            </p:txBody>
          </p:sp>
          <p:sp>
            <p:nvSpPr>
              <p:cNvPr id="168024" name="Rectangle 386"/>
              <p:cNvSpPr/>
              <p:nvPr/>
            </p:nvSpPr>
            <p:spPr>
              <a:xfrm>
                <a:off x="2759195" y="4641749"/>
                <a:ext cx="367285" cy="209936"/>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25" name="Rectangle 387"/>
              <p:cNvSpPr/>
              <p:nvPr/>
            </p:nvSpPr>
            <p:spPr>
              <a:xfrm>
                <a:off x="2759195" y="4641749"/>
                <a:ext cx="367285" cy="209936"/>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26" name="Rectangle 388"/>
              <p:cNvSpPr/>
              <p:nvPr/>
            </p:nvSpPr>
            <p:spPr>
              <a:xfrm>
                <a:off x="2891766" y="4678580"/>
                <a:ext cx="104317" cy="21177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200" b="0" dirty="0">
                    <a:solidFill>
                      <a:srgbClr val="0000FF"/>
                    </a:solidFill>
                  </a:rPr>
                  <a:t>1</a:t>
                </a:r>
              </a:p>
            </p:txBody>
          </p:sp>
          <p:sp>
            <p:nvSpPr>
              <p:cNvPr id="168027" name="Rectangle 389"/>
              <p:cNvSpPr/>
              <p:nvPr/>
            </p:nvSpPr>
            <p:spPr>
              <a:xfrm>
                <a:off x="2026800" y="4851685"/>
                <a:ext cx="541147" cy="209936"/>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28" name="Rectangle 390"/>
              <p:cNvSpPr/>
              <p:nvPr/>
            </p:nvSpPr>
            <p:spPr>
              <a:xfrm>
                <a:off x="2026800" y="4851685"/>
                <a:ext cx="541147" cy="209936"/>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29" name="Rectangle 391"/>
              <p:cNvSpPr/>
              <p:nvPr/>
            </p:nvSpPr>
            <p:spPr>
              <a:xfrm>
                <a:off x="2567946" y="4851685"/>
                <a:ext cx="558533" cy="209936"/>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30" name="Rectangle 392"/>
              <p:cNvSpPr/>
              <p:nvPr/>
            </p:nvSpPr>
            <p:spPr>
              <a:xfrm>
                <a:off x="2567946" y="4851685"/>
                <a:ext cx="558533" cy="209936"/>
              </a:xfrm>
              <a:prstGeom prst="rect">
                <a:avLst/>
              </a:prstGeom>
              <a:no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031" name="Line 393"/>
              <p:cNvSpPr/>
              <p:nvPr/>
            </p:nvSpPr>
            <p:spPr>
              <a:xfrm>
                <a:off x="3861048" y="2516611"/>
                <a:ext cx="2174" cy="230192"/>
              </a:xfrm>
              <a:prstGeom prst="line">
                <a:avLst/>
              </a:prstGeom>
              <a:ln w="4763" cap="flat" cmpd="sng">
                <a:solidFill>
                  <a:srgbClr val="000000"/>
                </a:solidFill>
                <a:prstDash val="solid"/>
                <a:headEnd type="none" w="med" len="med"/>
                <a:tailEnd type="none" w="med" len="med"/>
              </a:ln>
            </p:spPr>
          </p:sp>
          <p:sp>
            <p:nvSpPr>
              <p:cNvPr id="168032" name="Freeform 394"/>
              <p:cNvSpPr/>
              <p:nvPr/>
            </p:nvSpPr>
            <p:spPr>
              <a:xfrm>
                <a:off x="3789329" y="2737596"/>
                <a:ext cx="141264" cy="123383"/>
              </a:xfrm>
              <a:custGeom>
                <a:avLst/>
                <a:gdLst>
                  <a:gd name="txL" fmla="*/ 0 w 65"/>
                  <a:gd name="txT" fmla="*/ 0 h 136"/>
                  <a:gd name="txR" fmla="*/ 65 w 65"/>
                  <a:gd name="txB" fmla="*/ 136 h 136"/>
                </a:gdLst>
                <a:ahLst/>
                <a:cxnLst>
                  <a:cxn ang="0">
                    <a:pos x="2147483647" y="0"/>
                  </a:cxn>
                  <a:cxn ang="0">
                    <a:pos x="2147483647" y="2147483647"/>
                  </a:cxn>
                  <a:cxn ang="0">
                    <a:pos x="0" y="0"/>
                  </a:cxn>
                  <a:cxn ang="0">
                    <a:pos x="2147483647" y="0"/>
                  </a:cxn>
                </a:cxnLst>
                <a:rect l="txL" t="txT" r="txR" b="txB"/>
                <a:pathLst>
                  <a:path w="65" h="136">
                    <a:moveTo>
                      <a:pt x="65" y="0"/>
                    </a:moveTo>
                    <a:lnTo>
                      <a:pt x="33" y="136"/>
                    </a:lnTo>
                    <a:lnTo>
                      <a:pt x="0" y="0"/>
                    </a:lnTo>
                    <a:lnTo>
                      <a:pt x="65" y="0"/>
                    </a:lnTo>
                    <a:close/>
                  </a:path>
                </a:pathLst>
              </a:custGeom>
              <a:solidFill>
                <a:srgbClr val="000000">
                  <a:alpha val="100000"/>
                </a:srgbClr>
              </a:solidFill>
              <a:ln w="9525">
                <a:noFill/>
              </a:ln>
            </p:spPr>
            <p:txBody>
              <a:bodyPr/>
              <a:lstStyle/>
              <a:p>
                <a:endParaRPr lang="zh-CN" altLang="en-US"/>
              </a:p>
            </p:txBody>
          </p:sp>
          <p:sp>
            <p:nvSpPr>
              <p:cNvPr id="168033" name="Line 395"/>
              <p:cNvSpPr/>
              <p:nvPr/>
            </p:nvSpPr>
            <p:spPr>
              <a:xfrm>
                <a:off x="4130535" y="3175883"/>
                <a:ext cx="721529" cy="195203"/>
              </a:xfrm>
              <a:prstGeom prst="line">
                <a:avLst/>
              </a:prstGeom>
              <a:ln w="4763" cap="flat" cmpd="sng">
                <a:solidFill>
                  <a:srgbClr val="000000"/>
                </a:solidFill>
                <a:prstDash val="solid"/>
                <a:headEnd type="none" w="med" len="med"/>
                <a:tailEnd type="none" w="med" len="med"/>
              </a:ln>
            </p:spPr>
          </p:sp>
          <p:sp>
            <p:nvSpPr>
              <p:cNvPr id="168034" name="Freeform 396"/>
              <p:cNvSpPr/>
              <p:nvPr/>
            </p:nvSpPr>
            <p:spPr>
              <a:xfrm>
                <a:off x="4806424" y="3328730"/>
                <a:ext cx="226021" cy="90235"/>
              </a:xfrm>
              <a:custGeom>
                <a:avLst/>
                <a:gdLst>
                  <a:gd name="txL" fmla="*/ 0 w 104"/>
                  <a:gd name="txT" fmla="*/ 0 h 99"/>
                  <a:gd name="txR" fmla="*/ 104 w 104"/>
                  <a:gd name="txB" fmla="*/ 99 h 99"/>
                </a:gdLst>
                <a:ahLst/>
                <a:cxnLst>
                  <a:cxn ang="0">
                    <a:pos x="2147483647" y="0"/>
                  </a:cxn>
                  <a:cxn ang="0">
                    <a:pos x="2147483647" y="2147483647"/>
                  </a:cxn>
                  <a:cxn ang="0">
                    <a:pos x="0" y="2147483647"/>
                  </a:cxn>
                  <a:cxn ang="0">
                    <a:pos x="2147483647" y="0"/>
                  </a:cxn>
                </a:cxnLst>
                <a:rect l="txL" t="txT" r="txR" b="txB"/>
                <a:pathLst>
                  <a:path w="104" h="99">
                    <a:moveTo>
                      <a:pt x="27" y="0"/>
                    </a:moveTo>
                    <a:lnTo>
                      <a:pt x="104" y="99"/>
                    </a:lnTo>
                    <a:lnTo>
                      <a:pt x="0" y="83"/>
                    </a:lnTo>
                    <a:lnTo>
                      <a:pt x="27" y="0"/>
                    </a:lnTo>
                    <a:close/>
                  </a:path>
                </a:pathLst>
              </a:custGeom>
              <a:solidFill>
                <a:srgbClr val="000000">
                  <a:alpha val="100000"/>
                </a:srgbClr>
              </a:solidFill>
              <a:ln w="9525">
                <a:noFill/>
              </a:ln>
            </p:spPr>
            <p:txBody>
              <a:bodyPr/>
              <a:lstStyle/>
              <a:p>
                <a:endParaRPr lang="zh-CN" altLang="en-US"/>
              </a:p>
            </p:txBody>
          </p:sp>
          <p:sp>
            <p:nvSpPr>
              <p:cNvPr id="168035" name="Line 397"/>
              <p:cNvSpPr/>
              <p:nvPr/>
            </p:nvSpPr>
            <p:spPr>
              <a:xfrm flipH="1">
                <a:off x="3093880" y="3175883"/>
                <a:ext cx="486815" cy="184154"/>
              </a:xfrm>
              <a:prstGeom prst="line">
                <a:avLst/>
              </a:prstGeom>
              <a:ln w="4763" cap="flat" cmpd="sng">
                <a:solidFill>
                  <a:srgbClr val="000000"/>
                </a:solidFill>
                <a:prstDash val="solid"/>
                <a:headEnd type="none" w="med" len="med"/>
                <a:tailEnd type="none" w="med" len="med"/>
              </a:ln>
            </p:spPr>
          </p:sp>
          <p:sp>
            <p:nvSpPr>
              <p:cNvPr id="168036" name="Freeform 398"/>
              <p:cNvSpPr/>
              <p:nvPr/>
            </p:nvSpPr>
            <p:spPr>
              <a:xfrm>
                <a:off x="2928711" y="3319523"/>
                <a:ext cx="219502" cy="103126"/>
              </a:xfrm>
              <a:custGeom>
                <a:avLst/>
                <a:gdLst>
                  <a:gd name="txL" fmla="*/ 0 w 101"/>
                  <a:gd name="txT" fmla="*/ 0 h 112"/>
                  <a:gd name="txR" fmla="*/ 101 w 101"/>
                  <a:gd name="txB" fmla="*/ 112 h 112"/>
                </a:gdLst>
                <a:ahLst/>
                <a:cxnLst>
                  <a:cxn ang="0">
                    <a:pos x="2147483647" y="2147483647"/>
                  </a:cxn>
                  <a:cxn ang="0">
                    <a:pos x="0" y="2147483647"/>
                  </a:cxn>
                  <a:cxn ang="0">
                    <a:pos x="2147483647" y="0"/>
                  </a:cxn>
                  <a:cxn ang="0">
                    <a:pos x="2147483647" y="2147483647"/>
                  </a:cxn>
                </a:cxnLst>
                <a:rect l="txL" t="txT" r="txR" b="txB"/>
                <a:pathLst>
                  <a:path w="101" h="112">
                    <a:moveTo>
                      <a:pt x="101" y="75"/>
                    </a:moveTo>
                    <a:lnTo>
                      <a:pt x="0" y="112"/>
                    </a:lnTo>
                    <a:lnTo>
                      <a:pt x="65" y="0"/>
                    </a:lnTo>
                    <a:lnTo>
                      <a:pt x="101" y="75"/>
                    </a:lnTo>
                    <a:close/>
                  </a:path>
                </a:pathLst>
              </a:custGeom>
              <a:solidFill>
                <a:srgbClr val="000000">
                  <a:alpha val="100000"/>
                </a:srgbClr>
              </a:solidFill>
              <a:ln w="9525">
                <a:noFill/>
              </a:ln>
            </p:spPr>
            <p:txBody>
              <a:bodyPr/>
              <a:lstStyle/>
              <a:p>
                <a:endParaRPr lang="zh-CN" altLang="en-US"/>
              </a:p>
            </p:txBody>
          </p:sp>
          <p:sp>
            <p:nvSpPr>
              <p:cNvPr id="168037" name="Line 399"/>
              <p:cNvSpPr/>
              <p:nvPr/>
            </p:nvSpPr>
            <p:spPr>
              <a:xfrm flipH="1">
                <a:off x="2124597" y="3737552"/>
                <a:ext cx="523761" cy="239400"/>
              </a:xfrm>
              <a:prstGeom prst="line">
                <a:avLst/>
              </a:prstGeom>
              <a:ln w="4763" cap="flat" cmpd="sng">
                <a:solidFill>
                  <a:srgbClr val="000000"/>
                </a:solidFill>
                <a:prstDash val="solid"/>
                <a:headEnd type="none" w="med" len="med"/>
                <a:tailEnd type="none" w="med" len="med"/>
              </a:ln>
            </p:spPr>
          </p:sp>
          <p:sp>
            <p:nvSpPr>
              <p:cNvPr id="168038" name="Freeform 400"/>
              <p:cNvSpPr/>
              <p:nvPr/>
            </p:nvSpPr>
            <p:spPr>
              <a:xfrm>
                <a:off x="1970295" y="3936438"/>
                <a:ext cx="215155" cy="110492"/>
              </a:xfrm>
              <a:custGeom>
                <a:avLst/>
                <a:gdLst>
                  <a:gd name="txL" fmla="*/ 0 w 99"/>
                  <a:gd name="txT" fmla="*/ 0 h 119"/>
                  <a:gd name="txR" fmla="*/ 99 w 99"/>
                  <a:gd name="txB" fmla="*/ 119 h 119"/>
                </a:gdLst>
                <a:ahLst/>
                <a:cxnLst>
                  <a:cxn ang="0">
                    <a:pos x="2147483647" y="2147483647"/>
                  </a:cxn>
                  <a:cxn ang="0">
                    <a:pos x="0" y="2147483647"/>
                  </a:cxn>
                  <a:cxn ang="0">
                    <a:pos x="2147483647" y="0"/>
                  </a:cxn>
                  <a:cxn ang="0">
                    <a:pos x="2147483647" y="2147483647"/>
                  </a:cxn>
                </a:cxnLst>
                <a:rect l="txL" t="txT" r="txR" b="txB"/>
                <a:pathLst>
                  <a:path w="99" h="119">
                    <a:moveTo>
                      <a:pt x="99" y="71"/>
                    </a:moveTo>
                    <a:lnTo>
                      <a:pt x="0" y="119"/>
                    </a:lnTo>
                    <a:lnTo>
                      <a:pt x="57" y="0"/>
                    </a:lnTo>
                    <a:lnTo>
                      <a:pt x="99" y="71"/>
                    </a:lnTo>
                    <a:close/>
                  </a:path>
                </a:pathLst>
              </a:custGeom>
              <a:solidFill>
                <a:srgbClr val="000000">
                  <a:alpha val="100000"/>
                </a:srgbClr>
              </a:solidFill>
              <a:ln w="9525">
                <a:noFill/>
              </a:ln>
            </p:spPr>
            <p:txBody>
              <a:bodyPr/>
              <a:lstStyle/>
              <a:p>
                <a:endParaRPr lang="zh-CN" altLang="en-US"/>
              </a:p>
            </p:txBody>
          </p:sp>
          <p:sp>
            <p:nvSpPr>
              <p:cNvPr id="168039" name="Line 401"/>
              <p:cNvSpPr/>
              <p:nvPr/>
            </p:nvSpPr>
            <p:spPr>
              <a:xfrm>
                <a:off x="2241954" y="4361835"/>
                <a:ext cx="221674" cy="185995"/>
              </a:xfrm>
              <a:prstGeom prst="line">
                <a:avLst/>
              </a:prstGeom>
              <a:ln w="4763" cap="flat" cmpd="sng">
                <a:solidFill>
                  <a:srgbClr val="000000"/>
                </a:solidFill>
                <a:prstDash val="solid"/>
                <a:headEnd type="none" w="med" len="med"/>
                <a:tailEnd type="none" w="med" len="med"/>
              </a:ln>
            </p:spPr>
          </p:sp>
          <p:sp>
            <p:nvSpPr>
              <p:cNvPr id="168040" name="Freeform 402"/>
              <p:cNvSpPr/>
              <p:nvPr/>
            </p:nvSpPr>
            <p:spPr>
              <a:xfrm>
                <a:off x="2394084" y="4514682"/>
                <a:ext cx="182555" cy="127066"/>
              </a:xfrm>
              <a:custGeom>
                <a:avLst/>
                <a:gdLst>
                  <a:gd name="txL" fmla="*/ 0 w 84"/>
                  <a:gd name="txT" fmla="*/ 0 h 137"/>
                  <a:gd name="txR" fmla="*/ 84 w 84"/>
                  <a:gd name="txB" fmla="*/ 137 h 137"/>
                </a:gdLst>
                <a:ahLst/>
                <a:cxnLst>
                  <a:cxn ang="0">
                    <a:pos x="2147483647" y="0"/>
                  </a:cxn>
                  <a:cxn ang="0">
                    <a:pos x="2147483647" y="2147483647"/>
                  </a:cxn>
                  <a:cxn ang="0">
                    <a:pos x="0" y="2147483647"/>
                  </a:cxn>
                  <a:cxn ang="0">
                    <a:pos x="2147483647" y="0"/>
                  </a:cxn>
                </a:cxnLst>
                <a:rect l="txL" t="txT" r="txR" b="txB"/>
                <a:pathLst>
                  <a:path w="84" h="137">
                    <a:moveTo>
                      <a:pt x="55" y="0"/>
                    </a:moveTo>
                    <a:lnTo>
                      <a:pt x="84" y="137"/>
                    </a:lnTo>
                    <a:lnTo>
                      <a:pt x="0" y="51"/>
                    </a:lnTo>
                    <a:lnTo>
                      <a:pt x="55" y="0"/>
                    </a:lnTo>
                    <a:close/>
                  </a:path>
                </a:pathLst>
              </a:custGeom>
              <a:solidFill>
                <a:srgbClr val="000000">
                  <a:alpha val="100000"/>
                </a:srgbClr>
              </a:solidFill>
              <a:ln w="9525">
                <a:noFill/>
              </a:ln>
            </p:spPr>
            <p:txBody>
              <a:bodyPr/>
              <a:lstStyle/>
              <a:p>
                <a:endParaRPr lang="zh-CN" altLang="en-US"/>
              </a:p>
            </p:txBody>
          </p:sp>
          <p:sp>
            <p:nvSpPr>
              <p:cNvPr id="168041" name="Line 403"/>
              <p:cNvSpPr/>
              <p:nvPr/>
            </p:nvSpPr>
            <p:spPr>
              <a:xfrm flipH="1">
                <a:off x="4352209" y="3733869"/>
                <a:ext cx="397711" cy="228351"/>
              </a:xfrm>
              <a:prstGeom prst="line">
                <a:avLst/>
              </a:prstGeom>
              <a:ln w="4763" cap="flat" cmpd="sng">
                <a:solidFill>
                  <a:srgbClr val="000000"/>
                </a:solidFill>
                <a:prstDash val="solid"/>
                <a:headEnd type="none" w="med" len="med"/>
                <a:tailEnd type="none" w="med" len="med"/>
              </a:ln>
            </p:spPr>
          </p:sp>
          <p:sp>
            <p:nvSpPr>
              <p:cNvPr id="168042" name="Freeform 404"/>
              <p:cNvSpPr/>
              <p:nvPr/>
            </p:nvSpPr>
            <p:spPr>
              <a:xfrm>
                <a:off x="4213119" y="3925389"/>
                <a:ext cx="204288" cy="117859"/>
              </a:xfrm>
              <a:custGeom>
                <a:avLst/>
                <a:gdLst>
                  <a:gd name="txL" fmla="*/ 0 w 94"/>
                  <a:gd name="txT" fmla="*/ 0 h 128"/>
                  <a:gd name="txR" fmla="*/ 94 w 94"/>
                  <a:gd name="txB" fmla="*/ 128 h 128"/>
                </a:gdLst>
                <a:ahLst/>
                <a:cxnLst>
                  <a:cxn ang="0">
                    <a:pos x="2147483647" y="2147483647"/>
                  </a:cxn>
                  <a:cxn ang="0">
                    <a:pos x="0" y="2147483647"/>
                  </a:cxn>
                  <a:cxn ang="0">
                    <a:pos x="2147483647" y="0"/>
                  </a:cxn>
                  <a:cxn ang="0">
                    <a:pos x="2147483647" y="2147483647"/>
                  </a:cxn>
                </a:cxnLst>
                <a:rect l="txL" t="txT" r="txR" b="txB"/>
                <a:pathLst>
                  <a:path w="94" h="128">
                    <a:moveTo>
                      <a:pt x="94" y="64"/>
                    </a:moveTo>
                    <a:lnTo>
                      <a:pt x="0" y="128"/>
                    </a:lnTo>
                    <a:lnTo>
                      <a:pt x="47" y="0"/>
                    </a:lnTo>
                    <a:lnTo>
                      <a:pt x="94" y="64"/>
                    </a:lnTo>
                    <a:close/>
                  </a:path>
                </a:pathLst>
              </a:custGeom>
              <a:solidFill>
                <a:srgbClr val="000000">
                  <a:alpha val="100000"/>
                </a:srgbClr>
              </a:solidFill>
              <a:ln w="9525">
                <a:noFill/>
              </a:ln>
            </p:spPr>
            <p:txBody>
              <a:bodyPr/>
              <a:lstStyle/>
              <a:p>
                <a:endParaRPr lang="zh-CN" altLang="en-US"/>
              </a:p>
            </p:txBody>
          </p:sp>
          <p:sp>
            <p:nvSpPr>
              <p:cNvPr id="168043" name="Line 405"/>
              <p:cNvSpPr/>
              <p:nvPr/>
            </p:nvSpPr>
            <p:spPr>
              <a:xfrm>
                <a:off x="5299759" y="3733869"/>
                <a:ext cx="382497" cy="226509"/>
              </a:xfrm>
              <a:prstGeom prst="line">
                <a:avLst/>
              </a:prstGeom>
              <a:ln w="4763" cap="flat" cmpd="sng">
                <a:solidFill>
                  <a:srgbClr val="000000"/>
                </a:solidFill>
                <a:prstDash val="solid"/>
                <a:headEnd type="none" w="med" len="med"/>
                <a:tailEnd type="none" w="med" len="med"/>
              </a:ln>
            </p:spPr>
          </p:sp>
          <p:sp>
            <p:nvSpPr>
              <p:cNvPr id="168044" name="Freeform 406"/>
              <p:cNvSpPr/>
              <p:nvPr/>
            </p:nvSpPr>
            <p:spPr>
              <a:xfrm>
                <a:off x="5619230" y="3923548"/>
                <a:ext cx="202116" cy="119700"/>
              </a:xfrm>
              <a:custGeom>
                <a:avLst/>
                <a:gdLst>
                  <a:gd name="txL" fmla="*/ 0 w 93"/>
                  <a:gd name="txT" fmla="*/ 0 h 129"/>
                  <a:gd name="txR" fmla="*/ 93 w 93"/>
                  <a:gd name="txB" fmla="*/ 129 h 129"/>
                </a:gdLst>
                <a:ahLst/>
                <a:cxnLst>
                  <a:cxn ang="0">
                    <a:pos x="2147483647" y="0"/>
                  </a:cxn>
                  <a:cxn ang="0">
                    <a:pos x="2147483647" y="2147483647"/>
                  </a:cxn>
                  <a:cxn ang="0">
                    <a:pos x="0" y="2147483647"/>
                  </a:cxn>
                  <a:cxn ang="0">
                    <a:pos x="2147483647" y="0"/>
                  </a:cxn>
                </a:cxnLst>
                <a:rect l="txL" t="txT" r="txR" b="txB"/>
                <a:pathLst>
                  <a:path w="93" h="129">
                    <a:moveTo>
                      <a:pt x="47" y="0"/>
                    </a:moveTo>
                    <a:lnTo>
                      <a:pt x="93" y="129"/>
                    </a:lnTo>
                    <a:lnTo>
                      <a:pt x="0" y="64"/>
                    </a:lnTo>
                    <a:lnTo>
                      <a:pt x="47" y="0"/>
                    </a:lnTo>
                    <a:close/>
                  </a:path>
                </a:pathLst>
              </a:custGeom>
              <a:solidFill>
                <a:srgbClr val="000000">
                  <a:alpha val="100000"/>
                </a:srgbClr>
              </a:solidFill>
              <a:ln w="9525">
                <a:noFill/>
              </a:ln>
            </p:spPr>
            <p:txBody>
              <a:bodyPr/>
              <a:lstStyle/>
              <a:p>
                <a:endParaRPr lang="zh-CN" altLang="en-US"/>
              </a:p>
            </p:txBody>
          </p:sp>
          <p:sp>
            <p:nvSpPr>
              <p:cNvPr id="168045" name="Freeform 407"/>
              <p:cNvSpPr>
                <a:spLocks noEditPoints="1"/>
              </p:cNvSpPr>
              <p:nvPr/>
            </p:nvSpPr>
            <p:spPr>
              <a:xfrm>
                <a:off x="2700517" y="3754126"/>
                <a:ext cx="530280" cy="504582"/>
              </a:xfrm>
              <a:custGeom>
                <a:avLst/>
                <a:gdLst>
                  <a:gd name="txL" fmla="*/ 0 w 244"/>
                  <a:gd name="txT" fmla="*/ 0 h 548"/>
                  <a:gd name="txR" fmla="*/ 244 w 244"/>
                  <a:gd name="txB" fmla="*/ 548 h 548"/>
                </a:gdLst>
                <a:ahLst/>
                <a:cxnLst>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Lst>
                <a:rect l="txL" t="txT" r="txR" b="txB"/>
                <a:pathLst>
                  <a:path w="244" h="548">
                    <a:moveTo>
                      <a:pt x="1" y="545"/>
                    </a:moveTo>
                    <a:lnTo>
                      <a:pt x="1" y="545"/>
                    </a:lnTo>
                    <a:lnTo>
                      <a:pt x="2" y="545"/>
                    </a:lnTo>
                    <a:lnTo>
                      <a:pt x="3" y="546"/>
                    </a:lnTo>
                    <a:lnTo>
                      <a:pt x="2" y="548"/>
                    </a:lnTo>
                    <a:lnTo>
                      <a:pt x="0" y="548"/>
                    </a:lnTo>
                    <a:lnTo>
                      <a:pt x="0" y="546"/>
                    </a:lnTo>
                    <a:lnTo>
                      <a:pt x="0" y="545"/>
                    </a:lnTo>
                    <a:lnTo>
                      <a:pt x="1" y="545"/>
                    </a:lnTo>
                    <a:close/>
                    <a:moveTo>
                      <a:pt x="27" y="543"/>
                    </a:moveTo>
                    <a:lnTo>
                      <a:pt x="27" y="543"/>
                    </a:lnTo>
                    <a:lnTo>
                      <a:pt x="28" y="545"/>
                    </a:lnTo>
                    <a:lnTo>
                      <a:pt x="28" y="546"/>
                    </a:lnTo>
                    <a:lnTo>
                      <a:pt x="27" y="548"/>
                    </a:lnTo>
                    <a:lnTo>
                      <a:pt x="26" y="546"/>
                    </a:lnTo>
                    <a:lnTo>
                      <a:pt x="25" y="545"/>
                    </a:lnTo>
                    <a:lnTo>
                      <a:pt x="26" y="543"/>
                    </a:lnTo>
                    <a:lnTo>
                      <a:pt x="27" y="543"/>
                    </a:lnTo>
                    <a:close/>
                    <a:moveTo>
                      <a:pt x="53" y="540"/>
                    </a:moveTo>
                    <a:lnTo>
                      <a:pt x="53" y="540"/>
                    </a:lnTo>
                    <a:lnTo>
                      <a:pt x="54" y="540"/>
                    </a:lnTo>
                    <a:lnTo>
                      <a:pt x="54" y="542"/>
                    </a:lnTo>
                    <a:lnTo>
                      <a:pt x="54" y="543"/>
                    </a:lnTo>
                    <a:lnTo>
                      <a:pt x="53" y="545"/>
                    </a:lnTo>
                    <a:lnTo>
                      <a:pt x="52" y="545"/>
                    </a:lnTo>
                    <a:lnTo>
                      <a:pt x="52" y="543"/>
                    </a:lnTo>
                    <a:lnTo>
                      <a:pt x="52" y="542"/>
                    </a:lnTo>
                    <a:lnTo>
                      <a:pt x="52" y="540"/>
                    </a:lnTo>
                    <a:lnTo>
                      <a:pt x="53" y="540"/>
                    </a:lnTo>
                    <a:close/>
                    <a:moveTo>
                      <a:pt x="78" y="538"/>
                    </a:moveTo>
                    <a:lnTo>
                      <a:pt x="78" y="538"/>
                    </a:lnTo>
                    <a:lnTo>
                      <a:pt x="79" y="538"/>
                    </a:lnTo>
                    <a:lnTo>
                      <a:pt x="80" y="539"/>
                    </a:lnTo>
                    <a:lnTo>
                      <a:pt x="79" y="540"/>
                    </a:lnTo>
                    <a:lnTo>
                      <a:pt x="79" y="542"/>
                    </a:lnTo>
                    <a:lnTo>
                      <a:pt x="77" y="540"/>
                    </a:lnTo>
                    <a:lnTo>
                      <a:pt x="77" y="539"/>
                    </a:lnTo>
                    <a:lnTo>
                      <a:pt x="77" y="538"/>
                    </a:lnTo>
                    <a:lnTo>
                      <a:pt x="78" y="538"/>
                    </a:lnTo>
                    <a:close/>
                    <a:moveTo>
                      <a:pt x="104" y="532"/>
                    </a:moveTo>
                    <a:lnTo>
                      <a:pt x="104" y="532"/>
                    </a:lnTo>
                    <a:lnTo>
                      <a:pt x="105" y="532"/>
                    </a:lnTo>
                    <a:lnTo>
                      <a:pt x="105" y="533"/>
                    </a:lnTo>
                    <a:lnTo>
                      <a:pt x="106" y="533"/>
                    </a:lnTo>
                    <a:lnTo>
                      <a:pt x="106" y="535"/>
                    </a:lnTo>
                    <a:lnTo>
                      <a:pt x="105" y="536"/>
                    </a:lnTo>
                    <a:lnTo>
                      <a:pt x="104" y="536"/>
                    </a:lnTo>
                    <a:lnTo>
                      <a:pt x="103" y="535"/>
                    </a:lnTo>
                    <a:lnTo>
                      <a:pt x="103" y="533"/>
                    </a:lnTo>
                    <a:lnTo>
                      <a:pt x="104" y="532"/>
                    </a:lnTo>
                    <a:close/>
                    <a:moveTo>
                      <a:pt x="129" y="524"/>
                    </a:moveTo>
                    <a:lnTo>
                      <a:pt x="129" y="524"/>
                    </a:lnTo>
                    <a:lnTo>
                      <a:pt x="130" y="524"/>
                    </a:lnTo>
                    <a:lnTo>
                      <a:pt x="131" y="526"/>
                    </a:lnTo>
                    <a:lnTo>
                      <a:pt x="130" y="527"/>
                    </a:lnTo>
                    <a:lnTo>
                      <a:pt x="130" y="529"/>
                    </a:lnTo>
                    <a:lnTo>
                      <a:pt x="129" y="529"/>
                    </a:lnTo>
                    <a:lnTo>
                      <a:pt x="128" y="527"/>
                    </a:lnTo>
                    <a:lnTo>
                      <a:pt x="128" y="526"/>
                    </a:lnTo>
                    <a:lnTo>
                      <a:pt x="129" y="524"/>
                    </a:lnTo>
                    <a:close/>
                    <a:moveTo>
                      <a:pt x="153" y="514"/>
                    </a:moveTo>
                    <a:lnTo>
                      <a:pt x="153" y="514"/>
                    </a:lnTo>
                    <a:lnTo>
                      <a:pt x="154" y="514"/>
                    </a:lnTo>
                    <a:lnTo>
                      <a:pt x="155" y="516"/>
                    </a:lnTo>
                    <a:lnTo>
                      <a:pt x="155" y="517"/>
                    </a:lnTo>
                    <a:lnTo>
                      <a:pt x="154" y="519"/>
                    </a:lnTo>
                    <a:lnTo>
                      <a:pt x="153" y="519"/>
                    </a:lnTo>
                    <a:lnTo>
                      <a:pt x="152" y="517"/>
                    </a:lnTo>
                    <a:lnTo>
                      <a:pt x="152" y="516"/>
                    </a:lnTo>
                    <a:lnTo>
                      <a:pt x="153" y="514"/>
                    </a:lnTo>
                    <a:close/>
                    <a:moveTo>
                      <a:pt x="177" y="501"/>
                    </a:moveTo>
                    <a:lnTo>
                      <a:pt x="177" y="501"/>
                    </a:lnTo>
                    <a:lnTo>
                      <a:pt x="178" y="500"/>
                    </a:lnTo>
                    <a:lnTo>
                      <a:pt x="179" y="501"/>
                    </a:lnTo>
                    <a:lnTo>
                      <a:pt x="179" y="503"/>
                    </a:lnTo>
                    <a:lnTo>
                      <a:pt x="179" y="504"/>
                    </a:lnTo>
                    <a:lnTo>
                      <a:pt x="178" y="504"/>
                    </a:lnTo>
                    <a:lnTo>
                      <a:pt x="177" y="504"/>
                    </a:lnTo>
                    <a:lnTo>
                      <a:pt x="177" y="503"/>
                    </a:lnTo>
                    <a:lnTo>
                      <a:pt x="177" y="501"/>
                    </a:lnTo>
                    <a:close/>
                    <a:moveTo>
                      <a:pt x="199" y="482"/>
                    </a:moveTo>
                    <a:lnTo>
                      <a:pt x="199" y="482"/>
                    </a:lnTo>
                    <a:lnTo>
                      <a:pt x="200" y="481"/>
                    </a:lnTo>
                    <a:lnTo>
                      <a:pt x="201" y="482"/>
                    </a:lnTo>
                    <a:lnTo>
                      <a:pt x="201" y="484"/>
                    </a:lnTo>
                    <a:lnTo>
                      <a:pt x="200" y="485"/>
                    </a:lnTo>
                    <a:lnTo>
                      <a:pt x="199" y="485"/>
                    </a:lnTo>
                    <a:lnTo>
                      <a:pt x="198" y="484"/>
                    </a:lnTo>
                    <a:lnTo>
                      <a:pt x="199" y="482"/>
                    </a:lnTo>
                    <a:close/>
                    <a:moveTo>
                      <a:pt x="216" y="456"/>
                    </a:moveTo>
                    <a:lnTo>
                      <a:pt x="216" y="456"/>
                    </a:lnTo>
                    <a:lnTo>
                      <a:pt x="217" y="456"/>
                    </a:lnTo>
                    <a:lnTo>
                      <a:pt x="218" y="456"/>
                    </a:lnTo>
                    <a:lnTo>
                      <a:pt x="219" y="457"/>
                    </a:lnTo>
                    <a:lnTo>
                      <a:pt x="218" y="459"/>
                    </a:lnTo>
                    <a:lnTo>
                      <a:pt x="217" y="459"/>
                    </a:lnTo>
                    <a:lnTo>
                      <a:pt x="216" y="459"/>
                    </a:lnTo>
                    <a:lnTo>
                      <a:pt x="216" y="457"/>
                    </a:lnTo>
                    <a:lnTo>
                      <a:pt x="216" y="456"/>
                    </a:lnTo>
                    <a:close/>
                    <a:moveTo>
                      <a:pt x="226" y="425"/>
                    </a:moveTo>
                    <a:lnTo>
                      <a:pt x="226" y="425"/>
                    </a:lnTo>
                    <a:lnTo>
                      <a:pt x="226" y="424"/>
                    </a:lnTo>
                    <a:lnTo>
                      <a:pt x="226" y="422"/>
                    </a:lnTo>
                    <a:lnTo>
                      <a:pt x="227" y="424"/>
                    </a:lnTo>
                    <a:lnTo>
                      <a:pt x="229" y="424"/>
                    </a:lnTo>
                    <a:lnTo>
                      <a:pt x="229" y="425"/>
                    </a:lnTo>
                    <a:lnTo>
                      <a:pt x="229" y="427"/>
                    </a:lnTo>
                    <a:lnTo>
                      <a:pt x="227" y="427"/>
                    </a:lnTo>
                    <a:lnTo>
                      <a:pt x="226" y="427"/>
                    </a:lnTo>
                    <a:lnTo>
                      <a:pt x="225" y="425"/>
                    </a:lnTo>
                    <a:lnTo>
                      <a:pt x="226" y="425"/>
                    </a:lnTo>
                    <a:close/>
                    <a:moveTo>
                      <a:pt x="233" y="390"/>
                    </a:moveTo>
                    <a:lnTo>
                      <a:pt x="233" y="390"/>
                    </a:lnTo>
                    <a:lnTo>
                      <a:pt x="233" y="389"/>
                    </a:lnTo>
                    <a:lnTo>
                      <a:pt x="234" y="389"/>
                    </a:lnTo>
                    <a:lnTo>
                      <a:pt x="235" y="389"/>
                    </a:lnTo>
                    <a:lnTo>
                      <a:pt x="236" y="392"/>
                    </a:lnTo>
                    <a:lnTo>
                      <a:pt x="235" y="392"/>
                    </a:lnTo>
                    <a:lnTo>
                      <a:pt x="234" y="393"/>
                    </a:lnTo>
                    <a:lnTo>
                      <a:pt x="233" y="392"/>
                    </a:lnTo>
                    <a:lnTo>
                      <a:pt x="233" y="390"/>
                    </a:lnTo>
                    <a:close/>
                    <a:moveTo>
                      <a:pt x="237" y="355"/>
                    </a:moveTo>
                    <a:lnTo>
                      <a:pt x="237" y="355"/>
                    </a:lnTo>
                    <a:lnTo>
                      <a:pt x="237" y="354"/>
                    </a:lnTo>
                    <a:lnTo>
                      <a:pt x="238" y="354"/>
                    </a:lnTo>
                    <a:lnTo>
                      <a:pt x="239" y="354"/>
                    </a:lnTo>
                    <a:lnTo>
                      <a:pt x="239" y="355"/>
                    </a:lnTo>
                    <a:lnTo>
                      <a:pt x="239" y="357"/>
                    </a:lnTo>
                    <a:lnTo>
                      <a:pt x="238" y="358"/>
                    </a:lnTo>
                    <a:lnTo>
                      <a:pt x="237" y="357"/>
                    </a:lnTo>
                    <a:lnTo>
                      <a:pt x="237" y="355"/>
                    </a:lnTo>
                    <a:close/>
                    <a:moveTo>
                      <a:pt x="239" y="320"/>
                    </a:moveTo>
                    <a:lnTo>
                      <a:pt x="239" y="320"/>
                    </a:lnTo>
                    <a:lnTo>
                      <a:pt x="239" y="319"/>
                    </a:lnTo>
                    <a:lnTo>
                      <a:pt x="241" y="319"/>
                    </a:lnTo>
                    <a:lnTo>
                      <a:pt x="242" y="320"/>
                    </a:lnTo>
                    <a:lnTo>
                      <a:pt x="242" y="322"/>
                    </a:lnTo>
                    <a:lnTo>
                      <a:pt x="241" y="322"/>
                    </a:lnTo>
                    <a:lnTo>
                      <a:pt x="240" y="322"/>
                    </a:lnTo>
                    <a:lnTo>
                      <a:pt x="239" y="322"/>
                    </a:lnTo>
                    <a:lnTo>
                      <a:pt x="239" y="320"/>
                    </a:lnTo>
                    <a:close/>
                    <a:moveTo>
                      <a:pt x="241" y="286"/>
                    </a:moveTo>
                    <a:lnTo>
                      <a:pt x="241" y="286"/>
                    </a:lnTo>
                    <a:lnTo>
                      <a:pt x="241" y="284"/>
                    </a:lnTo>
                    <a:lnTo>
                      <a:pt x="242" y="283"/>
                    </a:lnTo>
                    <a:lnTo>
                      <a:pt x="243" y="284"/>
                    </a:lnTo>
                    <a:lnTo>
                      <a:pt x="243" y="286"/>
                    </a:lnTo>
                    <a:lnTo>
                      <a:pt x="243" y="287"/>
                    </a:lnTo>
                    <a:lnTo>
                      <a:pt x="242" y="287"/>
                    </a:lnTo>
                    <a:lnTo>
                      <a:pt x="241" y="287"/>
                    </a:lnTo>
                    <a:lnTo>
                      <a:pt x="241" y="286"/>
                    </a:lnTo>
                    <a:close/>
                    <a:moveTo>
                      <a:pt x="241" y="249"/>
                    </a:moveTo>
                    <a:lnTo>
                      <a:pt x="241" y="249"/>
                    </a:lnTo>
                    <a:lnTo>
                      <a:pt x="242" y="248"/>
                    </a:lnTo>
                    <a:lnTo>
                      <a:pt x="243" y="248"/>
                    </a:lnTo>
                    <a:lnTo>
                      <a:pt x="244" y="248"/>
                    </a:lnTo>
                    <a:lnTo>
                      <a:pt x="244" y="249"/>
                    </a:lnTo>
                    <a:lnTo>
                      <a:pt x="244" y="251"/>
                    </a:lnTo>
                    <a:lnTo>
                      <a:pt x="243" y="252"/>
                    </a:lnTo>
                    <a:lnTo>
                      <a:pt x="242" y="251"/>
                    </a:lnTo>
                    <a:lnTo>
                      <a:pt x="241" y="249"/>
                    </a:lnTo>
                    <a:close/>
                    <a:moveTo>
                      <a:pt x="241" y="214"/>
                    </a:moveTo>
                    <a:lnTo>
                      <a:pt x="241" y="214"/>
                    </a:lnTo>
                    <a:lnTo>
                      <a:pt x="241" y="213"/>
                    </a:lnTo>
                    <a:lnTo>
                      <a:pt x="242" y="213"/>
                    </a:lnTo>
                    <a:lnTo>
                      <a:pt x="243" y="213"/>
                    </a:lnTo>
                    <a:lnTo>
                      <a:pt x="244" y="213"/>
                    </a:lnTo>
                    <a:lnTo>
                      <a:pt x="244" y="214"/>
                    </a:lnTo>
                    <a:lnTo>
                      <a:pt x="243" y="216"/>
                    </a:lnTo>
                    <a:lnTo>
                      <a:pt x="242" y="216"/>
                    </a:lnTo>
                    <a:lnTo>
                      <a:pt x="241" y="216"/>
                    </a:lnTo>
                    <a:lnTo>
                      <a:pt x="241" y="214"/>
                    </a:lnTo>
                    <a:close/>
                    <a:moveTo>
                      <a:pt x="241" y="179"/>
                    </a:moveTo>
                    <a:lnTo>
                      <a:pt x="241" y="179"/>
                    </a:lnTo>
                    <a:lnTo>
                      <a:pt x="241" y="178"/>
                    </a:lnTo>
                    <a:lnTo>
                      <a:pt x="242" y="176"/>
                    </a:lnTo>
                    <a:lnTo>
                      <a:pt x="243" y="176"/>
                    </a:lnTo>
                    <a:lnTo>
                      <a:pt x="243" y="178"/>
                    </a:lnTo>
                    <a:lnTo>
                      <a:pt x="243" y="179"/>
                    </a:lnTo>
                    <a:lnTo>
                      <a:pt x="242" y="181"/>
                    </a:lnTo>
                    <a:lnTo>
                      <a:pt x="241" y="179"/>
                    </a:lnTo>
                    <a:close/>
                    <a:moveTo>
                      <a:pt x="239" y="143"/>
                    </a:moveTo>
                    <a:lnTo>
                      <a:pt x="239" y="143"/>
                    </a:lnTo>
                    <a:lnTo>
                      <a:pt x="239" y="141"/>
                    </a:lnTo>
                    <a:lnTo>
                      <a:pt x="240" y="141"/>
                    </a:lnTo>
                    <a:lnTo>
                      <a:pt x="241" y="141"/>
                    </a:lnTo>
                    <a:lnTo>
                      <a:pt x="242" y="143"/>
                    </a:lnTo>
                    <a:lnTo>
                      <a:pt x="241" y="144"/>
                    </a:lnTo>
                    <a:lnTo>
                      <a:pt x="241" y="146"/>
                    </a:lnTo>
                    <a:lnTo>
                      <a:pt x="240" y="144"/>
                    </a:lnTo>
                    <a:lnTo>
                      <a:pt x="239" y="143"/>
                    </a:lnTo>
                    <a:close/>
                    <a:moveTo>
                      <a:pt x="238" y="108"/>
                    </a:moveTo>
                    <a:lnTo>
                      <a:pt x="238" y="108"/>
                    </a:lnTo>
                    <a:lnTo>
                      <a:pt x="238" y="106"/>
                    </a:lnTo>
                    <a:lnTo>
                      <a:pt x="239" y="106"/>
                    </a:lnTo>
                    <a:lnTo>
                      <a:pt x="240" y="106"/>
                    </a:lnTo>
                    <a:lnTo>
                      <a:pt x="240" y="108"/>
                    </a:lnTo>
                    <a:lnTo>
                      <a:pt x="240" y="109"/>
                    </a:lnTo>
                    <a:lnTo>
                      <a:pt x="239" y="109"/>
                    </a:lnTo>
                    <a:lnTo>
                      <a:pt x="238" y="109"/>
                    </a:lnTo>
                    <a:lnTo>
                      <a:pt x="238" y="108"/>
                    </a:lnTo>
                    <a:close/>
                    <a:moveTo>
                      <a:pt x="236" y="73"/>
                    </a:moveTo>
                    <a:lnTo>
                      <a:pt x="236" y="73"/>
                    </a:lnTo>
                    <a:lnTo>
                      <a:pt x="236" y="71"/>
                    </a:lnTo>
                    <a:lnTo>
                      <a:pt x="237" y="70"/>
                    </a:lnTo>
                    <a:lnTo>
                      <a:pt x="238" y="70"/>
                    </a:lnTo>
                    <a:lnTo>
                      <a:pt x="238" y="71"/>
                    </a:lnTo>
                    <a:lnTo>
                      <a:pt x="238" y="73"/>
                    </a:lnTo>
                    <a:lnTo>
                      <a:pt x="238" y="74"/>
                    </a:lnTo>
                    <a:lnTo>
                      <a:pt x="237" y="74"/>
                    </a:lnTo>
                    <a:lnTo>
                      <a:pt x="236" y="73"/>
                    </a:lnTo>
                    <a:close/>
                    <a:moveTo>
                      <a:pt x="233" y="36"/>
                    </a:moveTo>
                    <a:lnTo>
                      <a:pt x="233" y="36"/>
                    </a:lnTo>
                    <a:lnTo>
                      <a:pt x="233" y="35"/>
                    </a:lnTo>
                    <a:lnTo>
                      <a:pt x="234" y="35"/>
                    </a:lnTo>
                    <a:lnTo>
                      <a:pt x="235" y="35"/>
                    </a:lnTo>
                    <a:lnTo>
                      <a:pt x="236" y="36"/>
                    </a:lnTo>
                    <a:lnTo>
                      <a:pt x="235" y="38"/>
                    </a:lnTo>
                    <a:lnTo>
                      <a:pt x="235" y="39"/>
                    </a:lnTo>
                    <a:lnTo>
                      <a:pt x="234" y="38"/>
                    </a:lnTo>
                    <a:lnTo>
                      <a:pt x="233" y="36"/>
                    </a:lnTo>
                    <a:close/>
                    <a:moveTo>
                      <a:pt x="230" y="1"/>
                    </a:moveTo>
                    <a:lnTo>
                      <a:pt x="230" y="1"/>
                    </a:lnTo>
                    <a:lnTo>
                      <a:pt x="231" y="0"/>
                    </a:lnTo>
                    <a:lnTo>
                      <a:pt x="232" y="0"/>
                    </a:lnTo>
                    <a:lnTo>
                      <a:pt x="233" y="0"/>
                    </a:lnTo>
                    <a:lnTo>
                      <a:pt x="233" y="1"/>
                    </a:lnTo>
                    <a:lnTo>
                      <a:pt x="233" y="3"/>
                    </a:lnTo>
                    <a:lnTo>
                      <a:pt x="232" y="3"/>
                    </a:lnTo>
                    <a:lnTo>
                      <a:pt x="231" y="3"/>
                    </a:lnTo>
                    <a:lnTo>
                      <a:pt x="230" y="1"/>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046" name="Freeform 409"/>
              <p:cNvSpPr/>
              <p:nvPr/>
            </p:nvSpPr>
            <p:spPr>
              <a:xfrm>
                <a:off x="2507094" y="4216353"/>
                <a:ext cx="215155" cy="82869"/>
              </a:xfrm>
              <a:custGeom>
                <a:avLst/>
                <a:gdLst>
                  <a:gd name="txL" fmla="*/ 0 w 99"/>
                  <a:gd name="txT" fmla="*/ 0 h 90"/>
                  <a:gd name="txR" fmla="*/ 99 w 99"/>
                  <a:gd name="txB" fmla="*/ 90 h 90"/>
                </a:gdLst>
                <a:ahLst/>
                <a:cxnLst>
                  <a:cxn ang="0">
                    <a:pos x="2147483647" y="0"/>
                  </a:cxn>
                  <a:cxn ang="0">
                    <a:pos x="0" y="2147483647"/>
                  </a:cxn>
                  <a:cxn ang="0">
                    <a:pos x="2147483647" y="2147483647"/>
                  </a:cxn>
                  <a:cxn ang="0">
                    <a:pos x="2147483647" y="0"/>
                  </a:cxn>
                </a:cxnLst>
                <a:rect l="txL" t="txT" r="txR" b="txB"/>
                <a:pathLst>
                  <a:path w="99" h="90">
                    <a:moveTo>
                      <a:pt x="99" y="0"/>
                    </a:moveTo>
                    <a:lnTo>
                      <a:pt x="0" y="42"/>
                    </a:lnTo>
                    <a:lnTo>
                      <a:pt x="98" y="90"/>
                    </a:lnTo>
                    <a:lnTo>
                      <a:pt x="99" y="0"/>
                    </a:lnTo>
                    <a:close/>
                  </a:path>
                </a:pathLst>
              </a:custGeom>
              <a:solidFill>
                <a:srgbClr val="000000">
                  <a:alpha val="100000"/>
                </a:srgbClr>
              </a:solidFill>
              <a:ln w="9525">
                <a:noFill/>
              </a:ln>
            </p:spPr>
            <p:txBody>
              <a:bodyPr/>
              <a:lstStyle/>
              <a:p>
                <a:endParaRPr lang="zh-CN" altLang="en-US"/>
              </a:p>
            </p:txBody>
          </p:sp>
          <p:sp>
            <p:nvSpPr>
              <p:cNvPr id="168047" name="Freeform 412"/>
              <p:cNvSpPr>
                <a:spLocks noEditPoints="1"/>
              </p:cNvSpPr>
              <p:nvPr/>
            </p:nvSpPr>
            <p:spPr>
              <a:xfrm>
                <a:off x="4480432" y="4356310"/>
                <a:ext cx="691103" cy="252290"/>
              </a:xfrm>
              <a:custGeom>
                <a:avLst/>
                <a:gdLst>
                  <a:gd name="txL" fmla="*/ 0 w 318"/>
                  <a:gd name="txT" fmla="*/ 0 h 274"/>
                  <a:gd name="txR" fmla="*/ 318 w 318"/>
                  <a:gd name="txB" fmla="*/ 274 h 27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780833867"/>
                  </a:cxn>
                  <a:cxn ang="0">
                    <a:pos x="2147483647" y="2147483647"/>
                  </a:cxn>
                </a:cxnLst>
                <a:rect l="txL" t="txT" r="txR" b="txB"/>
                <a:pathLst>
                  <a:path w="318" h="274">
                    <a:moveTo>
                      <a:pt x="318" y="110"/>
                    </a:moveTo>
                    <a:lnTo>
                      <a:pt x="318" y="110"/>
                    </a:lnTo>
                    <a:lnTo>
                      <a:pt x="317" y="110"/>
                    </a:lnTo>
                    <a:lnTo>
                      <a:pt x="316" y="110"/>
                    </a:lnTo>
                    <a:lnTo>
                      <a:pt x="316" y="109"/>
                    </a:lnTo>
                    <a:lnTo>
                      <a:pt x="316" y="107"/>
                    </a:lnTo>
                    <a:lnTo>
                      <a:pt x="317" y="106"/>
                    </a:lnTo>
                    <a:lnTo>
                      <a:pt x="318" y="107"/>
                    </a:lnTo>
                    <a:lnTo>
                      <a:pt x="318" y="109"/>
                    </a:lnTo>
                    <a:lnTo>
                      <a:pt x="318" y="110"/>
                    </a:lnTo>
                    <a:close/>
                    <a:moveTo>
                      <a:pt x="303" y="139"/>
                    </a:moveTo>
                    <a:lnTo>
                      <a:pt x="303" y="139"/>
                    </a:lnTo>
                    <a:lnTo>
                      <a:pt x="302" y="139"/>
                    </a:lnTo>
                    <a:lnTo>
                      <a:pt x="301" y="139"/>
                    </a:lnTo>
                    <a:lnTo>
                      <a:pt x="301" y="138"/>
                    </a:lnTo>
                    <a:lnTo>
                      <a:pt x="300" y="138"/>
                    </a:lnTo>
                    <a:lnTo>
                      <a:pt x="301" y="137"/>
                    </a:lnTo>
                    <a:lnTo>
                      <a:pt x="302" y="135"/>
                    </a:lnTo>
                    <a:lnTo>
                      <a:pt x="303" y="137"/>
                    </a:lnTo>
                    <a:lnTo>
                      <a:pt x="303" y="139"/>
                    </a:lnTo>
                    <a:close/>
                    <a:moveTo>
                      <a:pt x="287" y="167"/>
                    </a:moveTo>
                    <a:lnTo>
                      <a:pt x="287" y="167"/>
                    </a:lnTo>
                    <a:lnTo>
                      <a:pt x="286" y="167"/>
                    </a:lnTo>
                    <a:lnTo>
                      <a:pt x="285" y="167"/>
                    </a:lnTo>
                    <a:lnTo>
                      <a:pt x="284" y="166"/>
                    </a:lnTo>
                    <a:lnTo>
                      <a:pt x="285" y="164"/>
                    </a:lnTo>
                    <a:lnTo>
                      <a:pt x="286" y="163"/>
                    </a:lnTo>
                    <a:lnTo>
                      <a:pt x="287" y="164"/>
                    </a:lnTo>
                    <a:lnTo>
                      <a:pt x="287" y="166"/>
                    </a:lnTo>
                    <a:lnTo>
                      <a:pt x="287" y="167"/>
                    </a:lnTo>
                    <a:close/>
                    <a:moveTo>
                      <a:pt x="270" y="193"/>
                    </a:moveTo>
                    <a:lnTo>
                      <a:pt x="270" y="193"/>
                    </a:lnTo>
                    <a:lnTo>
                      <a:pt x="269" y="193"/>
                    </a:lnTo>
                    <a:lnTo>
                      <a:pt x="268" y="193"/>
                    </a:lnTo>
                    <a:lnTo>
                      <a:pt x="267" y="192"/>
                    </a:lnTo>
                    <a:lnTo>
                      <a:pt x="268" y="190"/>
                    </a:lnTo>
                    <a:lnTo>
                      <a:pt x="269" y="190"/>
                    </a:lnTo>
                    <a:lnTo>
                      <a:pt x="270" y="190"/>
                    </a:lnTo>
                    <a:lnTo>
                      <a:pt x="270" y="192"/>
                    </a:lnTo>
                    <a:lnTo>
                      <a:pt x="270" y="193"/>
                    </a:lnTo>
                    <a:close/>
                    <a:moveTo>
                      <a:pt x="251" y="218"/>
                    </a:moveTo>
                    <a:lnTo>
                      <a:pt x="251" y="218"/>
                    </a:lnTo>
                    <a:lnTo>
                      <a:pt x="251" y="220"/>
                    </a:lnTo>
                    <a:lnTo>
                      <a:pt x="250" y="220"/>
                    </a:lnTo>
                    <a:lnTo>
                      <a:pt x="249" y="218"/>
                    </a:lnTo>
                    <a:lnTo>
                      <a:pt x="249" y="217"/>
                    </a:lnTo>
                    <a:lnTo>
                      <a:pt x="250" y="215"/>
                    </a:lnTo>
                    <a:lnTo>
                      <a:pt x="251" y="215"/>
                    </a:lnTo>
                    <a:lnTo>
                      <a:pt x="252" y="217"/>
                    </a:lnTo>
                    <a:lnTo>
                      <a:pt x="252" y="218"/>
                    </a:lnTo>
                    <a:lnTo>
                      <a:pt x="251" y="218"/>
                    </a:lnTo>
                    <a:close/>
                    <a:moveTo>
                      <a:pt x="231" y="241"/>
                    </a:moveTo>
                    <a:lnTo>
                      <a:pt x="231" y="241"/>
                    </a:lnTo>
                    <a:lnTo>
                      <a:pt x="230" y="241"/>
                    </a:lnTo>
                    <a:lnTo>
                      <a:pt x="229" y="240"/>
                    </a:lnTo>
                    <a:lnTo>
                      <a:pt x="229" y="239"/>
                    </a:lnTo>
                    <a:lnTo>
                      <a:pt x="230" y="237"/>
                    </a:lnTo>
                    <a:lnTo>
                      <a:pt x="231" y="237"/>
                    </a:lnTo>
                    <a:lnTo>
                      <a:pt x="232" y="239"/>
                    </a:lnTo>
                    <a:lnTo>
                      <a:pt x="232" y="240"/>
                    </a:lnTo>
                    <a:lnTo>
                      <a:pt x="231" y="240"/>
                    </a:lnTo>
                    <a:lnTo>
                      <a:pt x="231" y="241"/>
                    </a:lnTo>
                    <a:close/>
                    <a:moveTo>
                      <a:pt x="209" y="259"/>
                    </a:moveTo>
                    <a:lnTo>
                      <a:pt x="209" y="259"/>
                    </a:lnTo>
                    <a:lnTo>
                      <a:pt x="208" y="259"/>
                    </a:lnTo>
                    <a:lnTo>
                      <a:pt x="207" y="259"/>
                    </a:lnTo>
                    <a:lnTo>
                      <a:pt x="207" y="256"/>
                    </a:lnTo>
                    <a:lnTo>
                      <a:pt x="208" y="256"/>
                    </a:lnTo>
                    <a:lnTo>
                      <a:pt x="209" y="256"/>
                    </a:lnTo>
                    <a:lnTo>
                      <a:pt x="210" y="257"/>
                    </a:lnTo>
                    <a:lnTo>
                      <a:pt x="210" y="259"/>
                    </a:lnTo>
                    <a:lnTo>
                      <a:pt x="209" y="259"/>
                    </a:lnTo>
                    <a:close/>
                    <a:moveTo>
                      <a:pt x="185" y="271"/>
                    </a:moveTo>
                    <a:lnTo>
                      <a:pt x="185" y="271"/>
                    </a:lnTo>
                    <a:lnTo>
                      <a:pt x="184" y="271"/>
                    </a:lnTo>
                    <a:lnTo>
                      <a:pt x="183" y="271"/>
                    </a:lnTo>
                    <a:lnTo>
                      <a:pt x="183" y="269"/>
                    </a:lnTo>
                    <a:lnTo>
                      <a:pt x="183" y="268"/>
                    </a:lnTo>
                    <a:lnTo>
                      <a:pt x="184" y="268"/>
                    </a:lnTo>
                    <a:lnTo>
                      <a:pt x="185" y="268"/>
                    </a:lnTo>
                    <a:lnTo>
                      <a:pt x="186" y="269"/>
                    </a:lnTo>
                    <a:lnTo>
                      <a:pt x="186" y="271"/>
                    </a:lnTo>
                    <a:lnTo>
                      <a:pt x="185" y="271"/>
                    </a:lnTo>
                    <a:close/>
                    <a:moveTo>
                      <a:pt x="158" y="274"/>
                    </a:moveTo>
                    <a:lnTo>
                      <a:pt x="158" y="274"/>
                    </a:lnTo>
                    <a:lnTo>
                      <a:pt x="157" y="272"/>
                    </a:lnTo>
                    <a:lnTo>
                      <a:pt x="157" y="271"/>
                    </a:lnTo>
                    <a:lnTo>
                      <a:pt x="158" y="269"/>
                    </a:lnTo>
                    <a:lnTo>
                      <a:pt x="159" y="269"/>
                    </a:lnTo>
                    <a:lnTo>
                      <a:pt x="160" y="271"/>
                    </a:lnTo>
                    <a:lnTo>
                      <a:pt x="160" y="272"/>
                    </a:lnTo>
                    <a:lnTo>
                      <a:pt x="159" y="272"/>
                    </a:lnTo>
                    <a:lnTo>
                      <a:pt x="159" y="274"/>
                    </a:lnTo>
                    <a:lnTo>
                      <a:pt x="158" y="274"/>
                    </a:lnTo>
                    <a:close/>
                    <a:moveTo>
                      <a:pt x="134" y="260"/>
                    </a:moveTo>
                    <a:lnTo>
                      <a:pt x="134" y="260"/>
                    </a:lnTo>
                    <a:lnTo>
                      <a:pt x="133" y="259"/>
                    </a:lnTo>
                    <a:lnTo>
                      <a:pt x="134" y="257"/>
                    </a:lnTo>
                    <a:lnTo>
                      <a:pt x="135" y="257"/>
                    </a:lnTo>
                    <a:lnTo>
                      <a:pt x="136" y="257"/>
                    </a:lnTo>
                    <a:lnTo>
                      <a:pt x="136" y="259"/>
                    </a:lnTo>
                    <a:lnTo>
                      <a:pt x="136" y="260"/>
                    </a:lnTo>
                    <a:lnTo>
                      <a:pt x="135" y="260"/>
                    </a:lnTo>
                    <a:lnTo>
                      <a:pt x="134" y="260"/>
                    </a:lnTo>
                    <a:close/>
                    <a:moveTo>
                      <a:pt x="113" y="240"/>
                    </a:moveTo>
                    <a:lnTo>
                      <a:pt x="113" y="240"/>
                    </a:lnTo>
                    <a:lnTo>
                      <a:pt x="113" y="239"/>
                    </a:lnTo>
                    <a:lnTo>
                      <a:pt x="113" y="237"/>
                    </a:lnTo>
                    <a:lnTo>
                      <a:pt x="114" y="236"/>
                    </a:lnTo>
                    <a:lnTo>
                      <a:pt x="115" y="237"/>
                    </a:lnTo>
                    <a:lnTo>
                      <a:pt x="115" y="239"/>
                    </a:lnTo>
                    <a:lnTo>
                      <a:pt x="115" y="240"/>
                    </a:lnTo>
                    <a:lnTo>
                      <a:pt x="114" y="240"/>
                    </a:lnTo>
                    <a:lnTo>
                      <a:pt x="113" y="240"/>
                    </a:lnTo>
                    <a:close/>
                    <a:moveTo>
                      <a:pt x="94" y="215"/>
                    </a:moveTo>
                    <a:lnTo>
                      <a:pt x="94" y="215"/>
                    </a:lnTo>
                    <a:lnTo>
                      <a:pt x="94" y="214"/>
                    </a:lnTo>
                    <a:lnTo>
                      <a:pt x="95" y="212"/>
                    </a:lnTo>
                    <a:lnTo>
                      <a:pt x="96" y="212"/>
                    </a:lnTo>
                    <a:lnTo>
                      <a:pt x="97" y="212"/>
                    </a:lnTo>
                    <a:lnTo>
                      <a:pt x="97" y="214"/>
                    </a:lnTo>
                    <a:lnTo>
                      <a:pt x="96" y="215"/>
                    </a:lnTo>
                    <a:lnTo>
                      <a:pt x="95" y="215"/>
                    </a:lnTo>
                    <a:lnTo>
                      <a:pt x="94" y="215"/>
                    </a:lnTo>
                    <a:close/>
                    <a:moveTo>
                      <a:pt x="78" y="188"/>
                    </a:moveTo>
                    <a:lnTo>
                      <a:pt x="78" y="188"/>
                    </a:lnTo>
                    <a:lnTo>
                      <a:pt x="77" y="186"/>
                    </a:lnTo>
                    <a:lnTo>
                      <a:pt x="78" y="185"/>
                    </a:lnTo>
                    <a:lnTo>
                      <a:pt x="79" y="185"/>
                    </a:lnTo>
                    <a:lnTo>
                      <a:pt x="80" y="185"/>
                    </a:lnTo>
                    <a:lnTo>
                      <a:pt x="80" y="186"/>
                    </a:lnTo>
                    <a:lnTo>
                      <a:pt x="80" y="188"/>
                    </a:lnTo>
                    <a:lnTo>
                      <a:pt x="79" y="189"/>
                    </a:lnTo>
                    <a:lnTo>
                      <a:pt x="78" y="188"/>
                    </a:lnTo>
                    <a:close/>
                    <a:moveTo>
                      <a:pt x="63" y="158"/>
                    </a:moveTo>
                    <a:lnTo>
                      <a:pt x="63" y="158"/>
                    </a:lnTo>
                    <a:lnTo>
                      <a:pt x="62" y="158"/>
                    </a:lnTo>
                    <a:lnTo>
                      <a:pt x="62" y="157"/>
                    </a:lnTo>
                    <a:lnTo>
                      <a:pt x="63" y="156"/>
                    </a:lnTo>
                    <a:lnTo>
                      <a:pt x="64" y="156"/>
                    </a:lnTo>
                    <a:lnTo>
                      <a:pt x="65" y="157"/>
                    </a:lnTo>
                    <a:lnTo>
                      <a:pt x="65" y="158"/>
                    </a:lnTo>
                    <a:lnTo>
                      <a:pt x="64" y="160"/>
                    </a:lnTo>
                    <a:lnTo>
                      <a:pt x="63" y="160"/>
                    </a:lnTo>
                    <a:lnTo>
                      <a:pt x="63" y="158"/>
                    </a:lnTo>
                    <a:close/>
                    <a:moveTo>
                      <a:pt x="48" y="129"/>
                    </a:moveTo>
                    <a:lnTo>
                      <a:pt x="48" y="129"/>
                    </a:lnTo>
                    <a:lnTo>
                      <a:pt x="48" y="128"/>
                    </a:lnTo>
                    <a:lnTo>
                      <a:pt x="48" y="126"/>
                    </a:lnTo>
                    <a:lnTo>
                      <a:pt x="49" y="126"/>
                    </a:lnTo>
                    <a:lnTo>
                      <a:pt x="50" y="126"/>
                    </a:lnTo>
                    <a:lnTo>
                      <a:pt x="51" y="126"/>
                    </a:lnTo>
                    <a:lnTo>
                      <a:pt x="51" y="128"/>
                    </a:lnTo>
                    <a:lnTo>
                      <a:pt x="50" y="129"/>
                    </a:lnTo>
                    <a:lnTo>
                      <a:pt x="49" y="129"/>
                    </a:lnTo>
                    <a:lnTo>
                      <a:pt x="48" y="129"/>
                    </a:lnTo>
                    <a:close/>
                    <a:moveTo>
                      <a:pt x="35" y="99"/>
                    </a:moveTo>
                    <a:lnTo>
                      <a:pt x="35" y="99"/>
                    </a:lnTo>
                    <a:lnTo>
                      <a:pt x="35" y="96"/>
                    </a:lnTo>
                    <a:lnTo>
                      <a:pt x="36" y="96"/>
                    </a:lnTo>
                    <a:lnTo>
                      <a:pt x="36" y="94"/>
                    </a:lnTo>
                    <a:lnTo>
                      <a:pt x="38" y="96"/>
                    </a:lnTo>
                    <a:lnTo>
                      <a:pt x="39" y="97"/>
                    </a:lnTo>
                    <a:lnTo>
                      <a:pt x="38" y="97"/>
                    </a:lnTo>
                    <a:lnTo>
                      <a:pt x="38" y="99"/>
                    </a:lnTo>
                    <a:lnTo>
                      <a:pt x="36" y="99"/>
                    </a:lnTo>
                    <a:lnTo>
                      <a:pt x="35" y="99"/>
                    </a:lnTo>
                    <a:close/>
                    <a:moveTo>
                      <a:pt x="24" y="67"/>
                    </a:moveTo>
                    <a:lnTo>
                      <a:pt x="24" y="67"/>
                    </a:lnTo>
                    <a:lnTo>
                      <a:pt x="23" y="65"/>
                    </a:lnTo>
                    <a:lnTo>
                      <a:pt x="24" y="64"/>
                    </a:lnTo>
                    <a:lnTo>
                      <a:pt x="25" y="64"/>
                    </a:lnTo>
                    <a:lnTo>
                      <a:pt x="26" y="65"/>
                    </a:lnTo>
                    <a:lnTo>
                      <a:pt x="26" y="67"/>
                    </a:lnTo>
                    <a:lnTo>
                      <a:pt x="25" y="68"/>
                    </a:lnTo>
                    <a:lnTo>
                      <a:pt x="24" y="68"/>
                    </a:lnTo>
                    <a:lnTo>
                      <a:pt x="24" y="67"/>
                    </a:lnTo>
                    <a:close/>
                    <a:moveTo>
                      <a:pt x="12" y="35"/>
                    </a:moveTo>
                    <a:lnTo>
                      <a:pt x="12" y="35"/>
                    </a:lnTo>
                    <a:lnTo>
                      <a:pt x="11" y="35"/>
                    </a:lnTo>
                    <a:lnTo>
                      <a:pt x="11" y="33"/>
                    </a:lnTo>
                    <a:lnTo>
                      <a:pt x="12" y="33"/>
                    </a:lnTo>
                    <a:lnTo>
                      <a:pt x="12" y="32"/>
                    </a:lnTo>
                    <a:lnTo>
                      <a:pt x="13" y="32"/>
                    </a:lnTo>
                    <a:lnTo>
                      <a:pt x="14" y="33"/>
                    </a:lnTo>
                    <a:lnTo>
                      <a:pt x="14" y="35"/>
                    </a:lnTo>
                    <a:lnTo>
                      <a:pt x="13" y="36"/>
                    </a:lnTo>
                    <a:lnTo>
                      <a:pt x="12" y="36"/>
                    </a:lnTo>
                    <a:lnTo>
                      <a:pt x="12" y="35"/>
                    </a:lnTo>
                    <a:close/>
                    <a:moveTo>
                      <a:pt x="0" y="3"/>
                    </a:moveTo>
                    <a:lnTo>
                      <a:pt x="0" y="3"/>
                    </a:lnTo>
                    <a:lnTo>
                      <a:pt x="0" y="1"/>
                    </a:lnTo>
                    <a:lnTo>
                      <a:pt x="1" y="0"/>
                    </a:lnTo>
                    <a:lnTo>
                      <a:pt x="3" y="1"/>
                    </a:lnTo>
                    <a:lnTo>
                      <a:pt x="3" y="3"/>
                    </a:lnTo>
                    <a:lnTo>
                      <a:pt x="3" y="4"/>
                    </a:lnTo>
                    <a:lnTo>
                      <a:pt x="1" y="4"/>
                    </a:lnTo>
                    <a:lnTo>
                      <a:pt x="0" y="3"/>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048" name="Freeform 413"/>
              <p:cNvSpPr/>
              <p:nvPr/>
            </p:nvSpPr>
            <p:spPr>
              <a:xfrm>
                <a:off x="5097643" y="4358152"/>
                <a:ext cx="173862" cy="127066"/>
              </a:xfrm>
              <a:custGeom>
                <a:avLst/>
                <a:gdLst>
                  <a:gd name="txL" fmla="*/ 0 w 80"/>
                  <a:gd name="txT" fmla="*/ 0 h 140"/>
                  <a:gd name="txR" fmla="*/ 80 w 80"/>
                  <a:gd name="txB" fmla="*/ 140 h 140"/>
                </a:gdLst>
                <a:ahLst/>
                <a:cxnLst>
                  <a:cxn ang="0">
                    <a:pos x="2147483647" y="2147483647"/>
                  </a:cxn>
                  <a:cxn ang="0">
                    <a:pos x="2147483647" y="0"/>
                  </a:cxn>
                  <a:cxn ang="0">
                    <a:pos x="0" y="2147483647"/>
                  </a:cxn>
                  <a:cxn ang="0">
                    <a:pos x="2147483647" y="2147483647"/>
                  </a:cxn>
                </a:cxnLst>
                <a:rect l="txL" t="txT" r="txR" b="txB"/>
                <a:pathLst>
                  <a:path w="80" h="140">
                    <a:moveTo>
                      <a:pt x="57" y="140"/>
                    </a:moveTo>
                    <a:lnTo>
                      <a:pt x="80" y="0"/>
                    </a:lnTo>
                    <a:lnTo>
                      <a:pt x="0" y="93"/>
                    </a:lnTo>
                    <a:lnTo>
                      <a:pt x="57" y="140"/>
                    </a:lnTo>
                    <a:close/>
                  </a:path>
                </a:pathLst>
              </a:custGeom>
              <a:solidFill>
                <a:srgbClr val="000000">
                  <a:alpha val="100000"/>
                </a:srgbClr>
              </a:solidFill>
              <a:ln w="9525">
                <a:noFill/>
              </a:ln>
            </p:spPr>
            <p:txBody>
              <a:bodyPr/>
              <a:lstStyle/>
              <a:p>
                <a:endParaRPr lang="zh-CN" altLang="en-US"/>
              </a:p>
            </p:txBody>
          </p:sp>
          <p:sp>
            <p:nvSpPr>
              <p:cNvPr id="168049" name="Freeform 414"/>
              <p:cNvSpPr>
                <a:spLocks noEditPoints="1"/>
              </p:cNvSpPr>
              <p:nvPr/>
            </p:nvSpPr>
            <p:spPr>
              <a:xfrm>
                <a:off x="4571710" y="4356310"/>
                <a:ext cx="973629" cy="395931"/>
              </a:xfrm>
              <a:custGeom>
                <a:avLst/>
                <a:gdLst>
                  <a:gd name="txL" fmla="*/ 0 w 448"/>
                  <a:gd name="txT" fmla="*/ 0 h 429"/>
                  <a:gd name="txR" fmla="*/ 448 w 448"/>
                  <a:gd name="txB" fmla="*/ 429 h 429"/>
                </a:gdLst>
                <a:ahLst/>
                <a:cxnLst>
                  <a:cxn ang="0">
                    <a:pos x="2147483647" y="786187912"/>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448" h="429">
                    <a:moveTo>
                      <a:pt x="448" y="3"/>
                    </a:moveTo>
                    <a:lnTo>
                      <a:pt x="448" y="3"/>
                    </a:lnTo>
                    <a:lnTo>
                      <a:pt x="447" y="3"/>
                    </a:lnTo>
                    <a:lnTo>
                      <a:pt x="446" y="3"/>
                    </a:lnTo>
                    <a:lnTo>
                      <a:pt x="445" y="3"/>
                    </a:lnTo>
                    <a:lnTo>
                      <a:pt x="445" y="1"/>
                    </a:lnTo>
                    <a:lnTo>
                      <a:pt x="445" y="0"/>
                    </a:lnTo>
                    <a:lnTo>
                      <a:pt x="446" y="0"/>
                    </a:lnTo>
                    <a:lnTo>
                      <a:pt x="447" y="0"/>
                    </a:lnTo>
                    <a:lnTo>
                      <a:pt x="448" y="0"/>
                    </a:lnTo>
                    <a:lnTo>
                      <a:pt x="448" y="1"/>
                    </a:lnTo>
                    <a:lnTo>
                      <a:pt x="448" y="3"/>
                    </a:lnTo>
                    <a:close/>
                    <a:moveTo>
                      <a:pt x="439" y="36"/>
                    </a:moveTo>
                    <a:lnTo>
                      <a:pt x="439" y="36"/>
                    </a:lnTo>
                    <a:lnTo>
                      <a:pt x="438" y="36"/>
                    </a:lnTo>
                    <a:lnTo>
                      <a:pt x="437" y="36"/>
                    </a:lnTo>
                    <a:lnTo>
                      <a:pt x="436" y="36"/>
                    </a:lnTo>
                    <a:lnTo>
                      <a:pt x="436" y="35"/>
                    </a:lnTo>
                    <a:lnTo>
                      <a:pt x="437" y="33"/>
                    </a:lnTo>
                    <a:lnTo>
                      <a:pt x="438" y="33"/>
                    </a:lnTo>
                    <a:lnTo>
                      <a:pt x="439" y="35"/>
                    </a:lnTo>
                    <a:lnTo>
                      <a:pt x="439" y="36"/>
                    </a:lnTo>
                    <a:close/>
                    <a:moveTo>
                      <a:pt x="430" y="68"/>
                    </a:moveTo>
                    <a:lnTo>
                      <a:pt x="430" y="68"/>
                    </a:lnTo>
                    <a:lnTo>
                      <a:pt x="430" y="70"/>
                    </a:lnTo>
                    <a:lnTo>
                      <a:pt x="429" y="70"/>
                    </a:lnTo>
                    <a:lnTo>
                      <a:pt x="428" y="70"/>
                    </a:lnTo>
                    <a:lnTo>
                      <a:pt x="428" y="68"/>
                    </a:lnTo>
                    <a:lnTo>
                      <a:pt x="428" y="67"/>
                    </a:lnTo>
                    <a:lnTo>
                      <a:pt x="429" y="67"/>
                    </a:lnTo>
                    <a:lnTo>
                      <a:pt x="430" y="67"/>
                    </a:lnTo>
                    <a:lnTo>
                      <a:pt x="430" y="68"/>
                    </a:lnTo>
                    <a:close/>
                    <a:moveTo>
                      <a:pt x="420" y="102"/>
                    </a:moveTo>
                    <a:lnTo>
                      <a:pt x="420" y="102"/>
                    </a:lnTo>
                    <a:lnTo>
                      <a:pt x="419" y="103"/>
                    </a:lnTo>
                    <a:lnTo>
                      <a:pt x="418" y="103"/>
                    </a:lnTo>
                    <a:lnTo>
                      <a:pt x="418" y="102"/>
                    </a:lnTo>
                    <a:lnTo>
                      <a:pt x="418" y="100"/>
                    </a:lnTo>
                    <a:lnTo>
                      <a:pt x="418" y="99"/>
                    </a:lnTo>
                    <a:lnTo>
                      <a:pt x="419" y="99"/>
                    </a:lnTo>
                    <a:lnTo>
                      <a:pt x="420" y="100"/>
                    </a:lnTo>
                    <a:lnTo>
                      <a:pt x="420" y="102"/>
                    </a:lnTo>
                    <a:close/>
                    <a:moveTo>
                      <a:pt x="410" y="135"/>
                    </a:moveTo>
                    <a:lnTo>
                      <a:pt x="410" y="135"/>
                    </a:lnTo>
                    <a:lnTo>
                      <a:pt x="409" y="135"/>
                    </a:lnTo>
                    <a:lnTo>
                      <a:pt x="407" y="134"/>
                    </a:lnTo>
                    <a:lnTo>
                      <a:pt x="407" y="132"/>
                    </a:lnTo>
                    <a:lnTo>
                      <a:pt x="409" y="132"/>
                    </a:lnTo>
                    <a:lnTo>
                      <a:pt x="410" y="132"/>
                    </a:lnTo>
                    <a:lnTo>
                      <a:pt x="410" y="134"/>
                    </a:lnTo>
                    <a:lnTo>
                      <a:pt x="410" y="135"/>
                    </a:lnTo>
                    <a:close/>
                    <a:moveTo>
                      <a:pt x="399" y="167"/>
                    </a:moveTo>
                    <a:lnTo>
                      <a:pt x="399" y="167"/>
                    </a:lnTo>
                    <a:lnTo>
                      <a:pt x="398" y="167"/>
                    </a:lnTo>
                    <a:lnTo>
                      <a:pt x="398" y="169"/>
                    </a:lnTo>
                    <a:lnTo>
                      <a:pt x="397" y="167"/>
                    </a:lnTo>
                    <a:lnTo>
                      <a:pt x="397" y="166"/>
                    </a:lnTo>
                    <a:lnTo>
                      <a:pt x="397" y="164"/>
                    </a:lnTo>
                    <a:lnTo>
                      <a:pt x="398" y="164"/>
                    </a:lnTo>
                    <a:lnTo>
                      <a:pt x="399" y="164"/>
                    </a:lnTo>
                    <a:lnTo>
                      <a:pt x="399" y="166"/>
                    </a:lnTo>
                    <a:lnTo>
                      <a:pt x="399" y="167"/>
                    </a:lnTo>
                    <a:close/>
                    <a:moveTo>
                      <a:pt x="387" y="199"/>
                    </a:moveTo>
                    <a:lnTo>
                      <a:pt x="387" y="199"/>
                    </a:lnTo>
                    <a:lnTo>
                      <a:pt x="386" y="199"/>
                    </a:lnTo>
                    <a:lnTo>
                      <a:pt x="385" y="199"/>
                    </a:lnTo>
                    <a:lnTo>
                      <a:pt x="385" y="198"/>
                    </a:lnTo>
                    <a:lnTo>
                      <a:pt x="385" y="196"/>
                    </a:lnTo>
                    <a:lnTo>
                      <a:pt x="386" y="196"/>
                    </a:lnTo>
                    <a:lnTo>
                      <a:pt x="387" y="196"/>
                    </a:lnTo>
                    <a:lnTo>
                      <a:pt x="388" y="198"/>
                    </a:lnTo>
                    <a:lnTo>
                      <a:pt x="387" y="199"/>
                    </a:lnTo>
                    <a:close/>
                    <a:moveTo>
                      <a:pt x="376" y="230"/>
                    </a:moveTo>
                    <a:lnTo>
                      <a:pt x="376" y="230"/>
                    </a:lnTo>
                    <a:lnTo>
                      <a:pt x="375" y="230"/>
                    </a:lnTo>
                    <a:lnTo>
                      <a:pt x="375" y="231"/>
                    </a:lnTo>
                    <a:lnTo>
                      <a:pt x="374" y="231"/>
                    </a:lnTo>
                    <a:lnTo>
                      <a:pt x="372" y="230"/>
                    </a:lnTo>
                    <a:lnTo>
                      <a:pt x="372" y="228"/>
                    </a:lnTo>
                    <a:lnTo>
                      <a:pt x="374" y="227"/>
                    </a:lnTo>
                    <a:lnTo>
                      <a:pt x="375" y="227"/>
                    </a:lnTo>
                    <a:lnTo>
                      <a:pt x="376" y="228"/>
                    </a:lnTo>
                    <a:lnTo>
                      <a:pt x="376" y="230"/>
                    </a:lnTo>
                    <a:close/>
                    <a:moveTo>
                      <a:pt x="362" y="260"/>
                    </a:moveTo>
                    <a:lnTo>
                      <a:pt x="362" y="260"/>
                    </a:lnTo>
                    <a:lnTo>
                      <a:pt x="361" y="260"/>
                    </a:lnTo>
                    <a:lnTo>
                      <a:pt x="361" y="262"/>
                    </a:lnTo>
                    <a:lnTo>
                      <a:pt x="360" y="262"/>
                    </a:lnTo>
                    <a:lnTo>
                      <a:pt x="360" y="260"/>
                    </a:lnTo>
                    <a:lnTo>
                      <a:pt x="359" y="259"/>
                    </a:lnTo>
                    <a:lnTo>
                      <a:pt x="360" y="257"/>
                    </a:lnTo>
                    <a:lnTo>
                      <a:pt x="361" y="257"/>
                    </a:lnTo>
                    <a:lnTo>
                      <a:pt x="362" y="257"/>
                    </a:lnTo>
                    <a:lnTo>
                      <a:pt x="362" y="259"/>
                    </a:lnTo>
                    <a:lnTo>
                      <a:pt x="362" y="260"/>
                    </a:lnTo>
                    <a:close/>
                    <a:moveTo>
                      <a:pt x="347" y="290"/>
                    </a:moveTo>
                    <a:lnTo>
                      <a:pt x="347" y="290"/>
                    </a:lnTo>
                    <a:lnTo>
                      <a:pt x="346" y="291"/>
                    </a:lnTo>
                    <a:lnTo>
                      <a:pt x="345" y="291"/>
                    </a:lnTo>
                    <a:lnTo>
                      <a:pt x="345" y="290"/>
                    </a:lnTo>
                    <a:lnTo>
                      <a:pt x="345" y="288"/>
                    </a:lnTo>
                    <a:lnTo>
                      <a:pt x="346" y="287"/>
                    </a:lnTo>
                    <a:lnTo>
                      <a:pt x="347" y="287"/>
                    </a:lnTo>
                    <a:lnTo>
                      <a:pt x="347" y="288"/>
                    </a:lnTo>
                    <a:lnTo>
                      <a:pt x="348" y="288"/>
                    </a:lnTo>
                    <a:lnTo>
                      <a:pt x="347" y="290"/>
                    </a:lnTo>
                    <a:close/>
                    <a:moveTo>
                      <a:pt x="332" y="319"/>
                    </a:moveTo>
                    <a:lnTo>
                      <a:pt x="332" y="319"/>
                    </a:lnTo>
                    <a:lnTo>
                      <a:pt x="331" y="319"/>
                    </a:lnTo>
                    <a:lnTo>
                      <a:pt x="330" y="319"/>
                    </a:lnTo>
                    <a:lnTo>
                      <a:pt x="329" y="317"/>
                    </a:lnTo>
                    <a:lnTo>
                      <a:pt x="330" y="316"/>
                    </a:lnTo>
                    <a:lnTo>
                      <a:pt x="330" y="314"/>
                    </a:lnTo>
                    <a:lnTo>
                      <a:pt x="331" y="316"/>
                    </a:lnTo>
                    <a:lnTo>
                      <a:pt x="332" y="316"/>
                    </a:lnTo>
                    <a:lnTo>
                      <a:pt x="332" y="317"/>
                    </a:lnTo>
                    <a:lnTo>
                      <a:pt x="332" y="319"/>
                    </a:lnTo>
                    <a:close/>
                    <a:moveTo>
                      <a:pt x="314" y="345"/>
                    </a:moveTo>
                    <a:lnTo>
                      <a:pt x="314" y="345"/>
                    </a:lnTo>
                    <a:lnTo>
                      <a:pt x="313" y="345"/>
                    </a:lnTo>
                    <a:lnTo>
                      <a:pt x="312" y="345"/>
                    </a:lnTo>
                    <a:lnTo>
                      <a:pt x="312" y="343"/>
                    </a:lnTo>
                    <a:lnTo>
                      <a:pt x="312" y="342"/>
                    </a:lnTo>
                    <a:lnTo>
                      <a:pt x="313" y="342"/>
                    </a:lnTo>
                    <a:lnTo>
                      <a:pt x="314" y="342"/>
                    </a:lnTo>
                    <a:lnTo>
                      <a:pt x="315" y="343"/>
                    </a:lnTo>
                    <a:lnTo>
                      <a:pt x="314" y="345"/>
                    </a:lnTo>
                    <a:close/>
                    <a:moveTo>
                      <a:pt x="295" y="370"/>
                    </a:moveTo>
                    <a:lnTo>
                      <a:pt x="295" y="370"/>
                    </a:lnTo>
                    <a:lnTo>
                      <a:pt x="294" y="370"/>
                    </a:lnTo>
                    <a:lnTo>
                      <a:pt x="293" y="370"/>
                    </a:lnTo>
                    <a:lnTo>
                      <a:pt x="293" y="367"/>
                    </a:lnTo>
                    <a:lnTo>
                      <a:pt x="294" y="367"/>
                    </a:lnTo>
                    <a:lnTo>
                      <a:pt x="294" y="365"/>
                    </a:lnTo>
                    <a:lnTo>
                      <a:pt x="295" y="365"/>
                    </a:lnTo>
                    <a:lnTo>
                      <a:pt x="295" y="367"/>
                    </a:lnTo>
                    <a:lnTo>
                      <a:pt x="296" y="367"/>
                    </a:lnTo>
                    <a:lnTo>
                      <a:pt x="296" y="368"/>
                    </a:lnTo>
                    <a:lnTo>
                      <a:pt x="295" y="370"/>
                    </a:lnTo>
                    <a:close/>
                    <a:moveTo>
                      <a:pt x="275" y="392"/>
                    </a:moveTo>
                    <a:lnTo>
                      <a:pt x="275" y="392"/>
                    </a:lnTo>
                    <a:lnTo>
                      <a:pt x="273" y="392"/>
                    </a:lnTo>
                    <a:lnTo>
                      <a:pt x="273" y="390"/>
                    </a:lnTo>
                    <a:lnTo>
                      <a:pt x="273" y="389"/>
                    </a:lnTo>
                    <a:lnTo>
                      <a:pt x="274" y="387"/>
                    </a:lnTo>
                    <a:lnTo>
                      <a:pt x="275" y="387"/>
                    </a:lnTo>
                    <a:lnTo>
                      <a:pt x="275" y="389"/>
                    </a:lnTo>
                    <a:lnTo>
                      <a:pt x="275" y="390"/>
                    </a:lnTo>
                    <a:lnTo>
                      <a:pt x="275" y="392"/>
                    </a:lnTo>
                    <a:close/>
                    <a:moveTo>
                      <a:pt x="252" y="409"/>
                    </a:moveTo>
                    <a:lnTo>
                      <a:pt x="252" y="409"/>
                    </a:lnTo>
                    <a:lnTo>
                      <a:pt x="251" y="408"/>
                    </a:lnTo>
                    <a:lnTo>
                      <a:pt x="251" y="406"/>
                    </a:lnTo>
                    <a:lnTo>
                      <a:pt x="251" y="405"/>
                    </a:lnTo>
                    <a:lnTo>
                      <a:pt x="252" y="405"/>
                    </a:lnTo>
                    <a:lnTo>
                      <a:pt x="253" y="406"/>
                    </a:lnTo>
                    <a:lnTo>
                      <a:pt x="253" y="408"/>
                    </a:lnTo>
                    <a:lnTo>
                      <a:pt x="252" y="409"/>
                    </a:lnTo>
                    <a:close/>
                    <a:moveTo>
                      <a:pt x="227" y="421"/>
                    </a:moveTo>
                    <a:lnTo>
                      <a:pt x="227" y="421"/>
                    </a:lnTo>
                    <a:lnTo>
                      <a:pt x="226" y="421"/>
                    </a:lnTo>
                    <a:lnTo>
                      <a:pt x="226" y="419"/>
                    </a:lnTo>
                    <a:lnTo>
                      <a:pt x="226" y="418"/>
                    </a:lnTo>
                    <a:lnTo>
                      <a:pt x="227" y="418"/>
                    </a:lnTo>
                    <a:lnTo>
                      <a:pt x="227" y="416"/>
                    </a:lnTo>
                    <a:lnTo>
                      <a:pt x="228" y="418"/>
                    </a:lnTo>
                    <a:lnTo>
                      <a:pt x="228" y="419"/>
                    </a:lnTo>
                    <a:lnTo>
                      <a:pt x="228" y="421"/>
                    </a:lnTo>
                    <a:lnTo>
                      <a:pt x="227" y="421"/>
                    </a:lnTo>
                    <a:close/>
                    <a:moveTo>
                      <a:pt x="202" y="426"/>
                    </a:moveTo>
                    <a:lnTo>
                      <a:pt x="202" y="426"/>
                    </a:lnTo>
                    <a:lnTo>
                      <a:pt x="201" y="426"/>
                    </a:lnTo>
                    <a:lnTo>
                      <a:pt x="201" y="425"/>
                    </a:lnTo>
                    <a:lnTo>
                      <a:pt x="201" y="424"/>
                    </a:lnTo>
                    <a:lnTo>
                      <a:pt x="202" y="422"/>
                    </a:lnTo>
                    <a:lnTo>
                      <a:pt x="203" y="422"/>
                    </a:lnTo>
                    <a:lnTo>
                      <a:pt x="203" y="424"/>
                    </a:lnTo>
                    <a:lnTo>
                      <a:pt x="203" y="425"/>
                    </a:lnTo>
                    <a:lnTo>
                      <a:pt x="203" y="426"/>
                    </a:lnTo>
                    <a:lnTo>
                      <a:pt x="202" y="426"/>
                    </a:lnTo>
                    <a:close/>
                    <a:moveTo>
                      <a:pt x="177" y="429"/>
                    </a:moveTo>
                    <a:lnTo>
                      <a:pt x="177" y="429"/>
                    </a:lnTo>
                    <a:lnTo>
                      <a:pt x="176" y="428"/>
                    </a:lnTo>
                    <a:lnTo>
                      <a:pt x="174" y="426"/>
                    </a:lnTo>
                    <a:lnTo>
                      <a:pt x="176" y="425"/>
                    </a:lnTo>
                    <a:lnTo>
                      <a:pt x="177" y="425"/>
                    </a:lnTo>
                    <a:lnTo>
                      <a:pt x="178" y="425"/>
                    </a:lnTo>
                    <a:lnTo>
                      <a:pt x="178" y="426"/>
                    </a:lnTo>
                    <a:lnTo>
                      <a:pt x="178" y="428"/>
                    </a:lnTo>
                    <a:lnTo>
                      <a:pt x="177" y="429"/>
                    </a:lnTo>
                    <a:close/>
                    <a:moveTo>
                      <a:pt x="150" y="425"/>
                    </a:moveTo>
                    <a:lnTo>
                      <a:pt x="150" y="425"/>
                    </a:lnTo>
                    <a:lnTo>
                      <a:pt x="150" y="424"/>
                    </a:lnTo>
                    <a:lnTo>
                      <a:pt x="149" y="424"/>
                    </a:lnTo>
                    <a:lnTo>
                      <a:pt x="149" y="422"/>
                    </a:lnTo>
                    <a:lnTo>
                      <a:pt x="150" y="421"/>
                    </a:lnTo>
                    <a:lnTo>
                      <a:pt x="151" y="421"/>
                    </a:lnTo>
                    <a:lnTo>
                      <a:pt x="152" y="421"/>
                    </a:lnTo>
                    <a:lnTo>
                      <a:pt x="152" y="422"/>
                    </a:lnTo>
                    <a:lnTo>
                      <a:pt x="152" y="424"/>
                    </a:lnTo>
                    <a:lnTo>
                      <a:pt x="151" y="424"/>
                    </a:lnTo>
                    <a:lnTo>
                      <a:pt x="151" y="425"/>
                    </a:lnTo>
                    <a:lnTo>
                      <a:pt x="150" y="425"/>
                    </a:lnTo>
                    <a:close/>
                    <a:moveTo>
                      <a:pt x="126" y="413"/>
                    </a:moveTo>
                    <a:lnTo>
                      <a:pt x="126" y="413"/>
                    </a:lnTo>
                    <a:lnTo>
                      <a:pt x="125" y="413"/>
                    </a:lnTo>
                    <a:lnTo>
                      <a:pt x="125" y="412"/>
                    </a:lnTo>
                    <a:lnTo>
                      <a:pt x="126" y="410"/>
                    </a:lnTo>
                    <a:lnTo>
                      <a:pt x="127" y="410"/>
                    </a:lnTo>
                    <a:lnTo>
                      <a:pt x="128" y="412"/>
                    </a:lnTo>
                    <a:lnTo>
                      <a:pt x="128" y="413"/>
                    </a:lnTo>
                    <a:lnTo>
                      <a:pt x="127" y="413"/>
                    </a:lnTo>
                    <a:lnTo>
                      <a:pt x="126" y="415"/>
                    </a:lnTo>
                    <a:lnTo>
                      <a:pt x="126" y="413"/>
                    </a:lnTo>
                    <a:close/>
                    <a:moveTo>
                      <a:pt x="102" y="399"/>
                    </a:moveTo>
                    <a:lnTo>
                      <a:pt x="102" y="399"/>
                    </a:lnTo>
                    <a:lnTo>
                      <a:pt x="101" y="397"/>
                    </a:lnTo>
                    <a:lnTo>
                      <a:pt x="101" y="396"/>
                    </a:lnTo>
                    <a:lnTo>
                      <a:pt x="102" y="394"/>
                    </a:lnTo>
                    <a:lnTo>
                      <a:pt x="104" y="396"/>
                    </a:lnTo>
                    <a:lnTo>
                      <a:pt x="105" y="396"/>
                    </a:lnTo>
                    <a:lnTo>
                      <a:pt x="105" y="397"/>
                    </a:lnTo>
                    <a:lnTo>
                      <a:pt x="104" y="399"/>
                    </a:lnTo>
                    <a:lnTo>
                      <a:pt x="102" y="399"/>
                    </a:lnTo>
                    <a:close/>
                    <a:moveTo>
                      <a:pt x="80" y="378"/>
                    </a:moveTo>
                    <a:lnTo>
                      <a:pt x="80" y="378"/>
                    </a:lnTo>
                    <a:lnTo>
                      <a:pt x="80" y="377"/>
                    </a:lnTo>
                    <a:lnTo>
                      <a:pt x="80" y="375"/>
                    </a:lnTo>
                    <a:lnTo>
                      <a:pt x="81" y="375"/>
                    </a:lnTo>
                    <a:lnTo>
                      <a:pt x="81" y="374"/>
                    </a:lnTo>
                    <a:lnTo>
                      <a:pt x="82" y="375"/>
                    </a:lnTo>
                    <a:lnTo>
                      <a:pt x="83" y="377"/>
                    </a:lnTo>
                    <a:lnTo>
                      <a:pt x="82" y="378"/>
                    </a:lnTo>
                    <a:lnTo>
                      <a:pt x="81" y="378"/>
                    </a:lnTo>
                    <a:lnTo>
                      <a:pt x="80" y="378"/>
                    </a:lnTo>
                    <a:close/>
                    <a:moveTo>
                      <a:pt x="61" y="355"/>
                    </a:moveTo>
                    <a:lnTo>
                      <a:pt x="61" y="355"/>
                    </a:lnTo>
                    <a:lnTo>
                      <a:pt x="60" y="354"/>
                    </a:lnTo>
                    <a:lnTo>
                      <a:pt x="61" y="352"/>
                    </a:lnTo>
                    <a:lnTo>
                      <a:pt x="62" y="351"/>
                    </a:lnTo>
                    <a:lnTo>
                      <a:pt x="63" y="352"/>
                    </a:lnTo>
                    <a:lnTo>
                      <a:pt x="63" y="354"/>
                    </a:lnTo>
                    <a:lnTo>
                      <a:pt x="63" y="355"/>
                    </a:lnTo>
                    <a:lnTo>
                      <a:pt x="62" y="355"/>
                    </a:lnTo>
                    <a:lnTo>
                      <a:pt x="61" y="355"/>
                    </a:lnTo>
                    <a:close/>
                    <a:moveTo>
                      <a:pt x="43" y="329"/>
                    </a:moveTo>
                    <a:lnTo>
                      <a:pt x="43" y="329"/>
                    </a:lnTo>
                    <a:lnTo>
                      <a:pt x="43" y="327"/>
                    </a:lnTo>
                    <a:lnTo>
                      <a:pt x="43" y="326"/>
                    </a:lnTo>
                    <a:lnTo>
                      <a:pt x="44" y="326"/>
                    </a:lnTo>
                    <a:lnTo>
                      <a:pt x="45" y="326"/>
                    </a:lnTo>
                    <a:lnTo>
                      <a:pt x="46" y="327"/>
                    </a:lnTo>
                    <a:lnTo>
                      <a:pt x="45" y="329"/>
                    </a:lnTo>
                    <a:lnTo>
                      <a:pt x="44" y="329"/>
                    </a:lnTo>
                    <a:lnTo>
                      <a:pt x="43" y="329"/>
                    </a:lnTo>
                    <a:close/>
                    <a:moveTo>
                      <a:pt x="27" y="301"/>
                    </a:moveTo>
                    <a:lnTo>
                      <a:pt x="27" y="301"/>
                    </a:lnTo>
                    <a:lnTo>
                      <a:pt x="27" y="300"/>
                    </a:lnTo>
                    <a:lnTo>
                      <a:pt x="27" y="298"/>
                    </a:lnTo>
                    <a:lnTo>
                      <a:pt x="28" y="298"/>
                    </a:lnTo>
                    <a:lnTo>
                      <a:pt x="29" y="298"/>
                    </a:lnTo>
                    <a:lnTo>
                      <a:pt x="30" y="300"/>
                    </a:lnTo>
                    <a:lnTo>
                      <a:pt x="29" y="301"/>
                    </a:lnTo>
                    <a:lnTo>
                      <a:pt x="28" y="301"/>
                    </a:lnTo>
                    <a:lnTo>
                      <a:pt x="27" y="301"/>
                    </a:lnTo>
                    <a:close/>
                    <a:moveTo>
                      <a:pt x="14" y="271"/>
                    </a:moveTo>
                    <a:lnTo>
                      <a:pt x="14" y="271"/>
                    </a:lnTo>
                    <a:lnTo>
                      <a:pt x="12" y="271"/>
                    </a:lnTo>
                    <a:lnTo>
                      <a:pt x="12" y="269"/>
                    </a:lnTo>
                    <a:lnTo>
                      <a:pt x="14" y="269"/>
                    </a:lnTo>
                    <a:lnTo>
                      <a:pt x="14" y="268"/>
                    </a:lnTo>
                    <a:lnTo>
                      <a:pt x="15" y="268"/>
                    </a:lnTo>
                    <a:lnTo>
                      <a:pt x="16" y="269"/>
                    </a:lnTo>
                    <a:lnTo>
                      <a:pt x="16" y="271"/>
                    </a:lnTo>
                    <a:lnTo>
                      <a:pt x="15" y="272"/>
                    </a:lnTo>
                    <a:lnTo>
                      <a:pt x="14" y="272"/>
                    </a:lnTo>
                    <a:lnTo>
                      <a:pt x="14" y="271"/>
                    </a:lnTo>
                    <a:close/>
                    <a:moveTo>
                      <a:pt x="0" y="240"/>
                    </a:moveTo>
                    <a:lnTo>
                      <a:pt x="0" y="240"/>
                    </a:lnTo>
                    <a:lnTo>
                      <a:pt x="0" y="239"/>
                    </a:lnTo>
                    <a:lnTo>
                      <a:pt x="1" y="239"/>
                    </a:lnTo>
                    <a:lnTo>
                      <a:pt x="1" y="237"/>
                    </a:lnTo>
                    <a:lnTo>
                      <a:pt x="2" y="237"/>
                    </a:lnTo>
                    <a:lnTo>
                      <a:pt x="2" y="239"/>
                    </a:lnTo>
                    <a:lnTo>
                      <a:pt x="3" y="239"/>
                    </a:lnTo>
                    <a:lnTo>
                      <a:pt x="2" y="240"/>
                    </a:lnTo>
                    <a:lnTo>
                      <a:pt x="2" y="241"/>
                    </a:lnTo>
                    <a:lnTo>
                      <a:pt x="1" y="241"/>
                    </a:lnTo>
                    <a:lnTo>
                      <a:pt x="0" y="241"/>
                    </a:lnTo>
                    <a:lnTo>
                      <a:pt x="0" y="240"/>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050" name="Freeform 415"/>
              <p:cNvSpPr/>
              <p:nvPr/>
            </p:nvSpPr>
            <p:spPr>
              <a:xfrm>
                <a:off x="4482606" y="4461278"/>
                <a:ext cx="154304" cy="132591"/>
              </a:xfrm>
              <a:custGeom>
                <a:avLst/>
                <a:gdLst>
                  <a:gd name="txL" fmla="*/ 0 w 71"/>
                  <a:gd name="txT" fmla="*/ 0 h 142"/>
                  <a:gd name="txR" fmla="*/ 71 w 71"/>
                  <a:gd name="txB" fmla="*/ 142 h 142"/>
                </a:gdLst>
                <a:ahLst/>
                <a:cxnLst>
                  <a:cxn ang="0">
                    <a:pos x="2147483647" y="2147483647"/>
                  </a:cxn>
                  <a:cxn ang="0">
                    <a:pos x="0" y="0"/>
                  </a:cxn>
                  <a:cxn ang="0">
                    <a:pos x="2147483647" y="2147483647"/>
                  </a:cxn>
                  <a:cxn ang="0">
                    <a:pos x="2147483647" y="2147483647"/>
                  </a:cxn>
                </a:cxnLst>
                <a:rect l="txL" t="txT" r="txR" b="txB"/>
                <a:pathLst>
                  <a:path w="71" h="142">
                    <a:moveTo>
                      <a:pt x="71" y="106"/>
                    </a:moveTo>
                    <a:lnTo>
                      <a:pt x="0" y="0"/>
                    </a:lnTo>
                    <a:lnTo>
                      <a:pt x="11" y="142"/>
                    </a:lnTo>
                    <a:lnTo>
                      <a:pt x="71" y="106"/>
                    </a:lnTo>
                    <a:close/>
                  </a:path>
                </a:pathLst>
              </a:custGeom>
              <a:solidFill>
                <a:srgbClr val="000000">
                  <a:alpha val="100000"/>
                </a:srgbClr>
              </a:solidFill>
              <a:ln w="9525">
                <a:noFill/>
              </a:ln>
            </p:spPr>
            <p:txBody>
              <a:bodyPr/>
              <a:lstStyle/>
              <a:p>
                <a:endParaRPr lang="zh-CN" altLang="en-US"/>
              </a:p>
            </p:txBody>
          </p:sp>
          <p:sp>
            <p:nvSpPr>
              <p:cNvPr id="168051" name="Freeform 420"/>
              <p:cNvSpPr>
                <a:spLocks noEditPoints="1"/>
              </p:cNvSpPr>
              <p:nvPr/>
            </p:nvSpPr>
            <p:spPr>
              <a:xfrm>
                <a:off x="2863512" y="3571813"/>
                <a:ext cx="1440885" cy="1605823"/>
              </a:xfrm>
              <a:custGeom>
                <a:avLst/>
                <a:gdLst>
                  <a:gd name="txL" fmla="*/ 0 w 663"/>
                  <a:gd name="txT" fmla="*/ 0 h 1746"/>
                  <a:gd name="txR" fmla="*/ 663 w 663"/>
                  <a:gd name="txB" fmla="*/ 1746 h 1746"/>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Lst>
                <a:rect l="txL" t="txT" r="txR" b="txB"/>
                <a:pathLst>
                  <a:path w="663" h="1746">
                    <a:moveTo>
                      <a:pt x="663" y="3"/>
                    </a:moveTo>
                    <a:lnTo>
                      <a:pt x="663" y="3"/>
                    </a:lnTo>
                    <a:lnTo>
                      <a:pt x="662" y="3"/>
                    </a:lnTo>
                    <a:lnTo>
                      <a:pt x="661" y="3"/>
                    </a:lnTo>
                    <a:lnTo>
                      <a:pt x="661" y="2"/>
                    </a:lnTo>
                    <a:lnTo>
                      <a:pt x="661" y="0"/>
                    </a:lnTo>
                    <a:lnTo>
                      <a:pt x="662" y="0"/>
                    </a:lnTo>
                    <a:lnTo>
                      <a:pt x="663" y="0"/>
                    </a:lnTo>
                    <a:lnTo>
                      <a:pt x="663" y="2"/>
                    </a:lnTo>
                    <a:lnTo>
                      <a:pt x="663" y="3"/>
                    </a:lnTo>
                    <a:close/>
                    <a:moveTo>
                      <a:pt x="640" y="21"/>
                    </a:moveTo>
                    <a:lnTo>
                      <a:pt x="640" y="21"/>
                    </a:lnTo>
                    <a:lnTo>
                      <a:pt x="639" y="21"/>
                    </a:lnTo>
                    <a:lnTo>
                      <a:pt x="637" y="19"/>
                    </a:lnTo>
                    <a:lnTo>
                      <a:pt x="637" y="18"/>
                    </a:lnTo>
                    <a:lnTo>
                      <a:pt x="639" y="18"/>
                    </a:lnTo>
                    <a:lnTo>
                      <a:pt x="639" y="16"/>
                    </a:lnTo>
                    <a:lnTo>
                      <a:pt x="640" y="16"/>
                    </a:lnTo>
                    <a:lnTo>
                      <a:pt x="640" y="18"/>
                    </a:lnTo>
                    <a:lnTo>
                      <a:pt x="641" y="18"/>
                    </a:lnTo>
                    <a:lnTo>
                      <a:pt x="641" y="19"/>
                    </a:lnTo>
                    <a:lnTo>
                      <a:pt x="640" y="21"/>
                    </a:lnTo>
                    <a:close/>
                    <a:moveTo>
                      <a:pt x="617" y="38"/>
                    </a:moveTo>
                    <a:lnTo>
                      <a:pt x="617" y="38"/>
                    </a:lnTo>
                    <a:lnTo>
                      <a:pt x="616" y="38"/>
                    </a:lnTo>
                    <a:lnTo>
                      <a:pt x="615" y="37"/>
                    </a:lnTo>
                    <a:lnTo>
                      <a:pt x="615" y="35"/>
                    </a:lnTo>
                    <a:lnTo>
                      <a:pt x="616" y="34"/>
                    </a:lnTo>
                    <a:lnTo>
                      <a:pt x="617" y="34"/>
                    </a:lnTo>
                    <a:lnTo>
                      <a:pt x="617" y="35"/>
                    </a:lnTo>
                    <a:lnTo>
                      <a:pt x="618" y="35"/>
                    </a:lnTo>
                    <a:lnTo>
                      <a:pt x="618" y="37"/>
                    </a:lnTo>
                    <a:lnTo>
                      <a:pt x="617" y="37"/>
                    </a:lnTo>
                    <a:lnTo>
                      <a:pt x="617" y="38"/>
                    </a:lnTo>
                    <a:close/>
                    <a:moveTo>
                      <a:pt x="595" y="56"/>
                    </a:moveTo>
                    <a:lnTo>
                      <a:pt x="595" y="56"/>
                    </a:lnTo>
                    <a:lnTo>
                      <a:pt x="594" y="56"/>
                    </a:lnTo>
                    <a:lnTo>
                      <a:pt x="593" y="56"/>
                    </a:lnTo>
                    <a:lnTo>
                      <a:pt x="593" y="54"/>
                    </a:lnTo>
                    <a:lnTo>
                      <a:pt x="594" y="53"/>
                    </a:lnTo>
                    <a:lnTo>
                      <a:pt x="595" y="53"/>
                    </a:lnTo>
                    <a:lnTo>
                      <a:pt x="596" y="54"/>
                    </a:lnTo>
                    <a:lnTo>
                      <a:pt x="595" y="56"/>
                    </a:lnTo>
                    <a:close/>
                    <a:moveTo>
                      <a:pt x="574" y="75"/>
                    </a:moveTo>
                    <a:lnTo>
                      <a:pt x="574" y="75"/>
                    </a:lnTo>
                    <a:lnTo>
                      <a:pt x="573" y="76"/>
                    </a:lnTo>
                    <a:lnTo>
                      <a:pt x="572" y="75"/>
                    </a:lnTo>
                    <a:lnTo>
                      <a:pt x="572" y="73"/>
                    </a:lnTo>
                    <a:lnTo>
                      <a:pt x="572" y="72"/>
                    </a:lnTo>
                    <a:lnTo>
                      <a:pt x="573" y="72"/>
                    </a:lnTo>
                    <a:lnTo>
                      <a:pt x="574" y="73"/>
                    </a:lnTo>
                    <a:lnTo>
                      <a:pt x="574" y="75"/>
                    </a:lnTo>
                    <a:close/>
                    <a:moveTo>
                      <a:pt x="552" y="95"/>
                    </a:moveTo>
                    <a:lnTo>
                      <a:pt x="552" y="95"/>
                    </a:lnTo>
                    <a:lnTo>
                      <a:pt x="551" y="95"/>
                    </a:lnTo>
                    <a:lnTo>
                      <a:pt x="550" y="94"/>
                    </a:lnTo>
                    <a:lnTo>
                      <a:pt x="550" y="92"/>
                    </a:lnTo>
                    <a:lnTo>
                      <a:pt x="551" y="92"/>
                    </a:lnTo>
                    <a:lnTo>
                      <a:pt x="551" y="91"/>
                    </a:lnTo>
                    <a:lnTo>
                      <a:pt x="552" y="91"/>
                    </a:lnTo>
                    <a:lnTo>
                      <a:pt x="553" y="92"/>
                    </a:lnTo>
                    <a:lnTo>
                      <a:pt x="553" y="94"/>
                    </a:lnTo>
                    <a:lnTo>
                      <a:pt x="552" y="95"/>
                    </a:lnTo>
                    <a:close/>
                    <a:moveTo>
                      <a:pt x="532" y="115"/>
                    </a:moveTo>
                    <a:lnTo>
                      <a:pt x="532" y="115"/>
                    </a:lnTo>
                    <a:lnTo>
                      <a:pt x="531" y="115"/>
                    </a:lnTo>
                    <a:lnTo>
                      <a:pt x="529" y="115"/>
                    </a:lnTo>
                    <a:lnTo>
                      <a:pt x="528" y="114"/>
                    </a:lnTo>
                    <a:lnTo>
                      <a:pt x="529" y="113"/>
                    </a:lnTo>
                    <a:lnTo>
                      <a:pt x="531" y="113"/>
                    </a:lnTo>
                    <a:lnTo>
                      <a:pt x="532" y="113"/>
                    </a:lnTo>
                    <a:lnTo>
                      <a:pt x="532" y="114"/>
                    </a:lnTo>
                    <a:lnTo>
                      <a:pt x="532" y="115"/>
                    </a:lnTo>
                    <a:close/>
                    <a:moveTo>
                      <a:pt x="510" y="137"/>
                    </a:moveTo>
                    <a:lnTo>
                      <a:pt x="510" y="137"/>
                    </a:lnTo>
                    <a:lnTo>
                      <a:pt x="509" y="137"/>
                    </a:lnTo>
                    <a:lnTo>
                      <a:pt x="508" y="136"/>
                    </a:lnTo>
                    <a:lnTo>
                      <a:pt x="508" y="134"/>
                    </a:lnTo>
                    <a:lnTo>
                      <a:pt x="509" y="134"/>
                    </a:lnTo>
                    <a:lnTo>
                      <a:pt x="509" y="133"/>
                    </a:lnTo>
                    <a:lnTo>
                      <a:pt x="510" y="133"/>
                    </a:lnTo>
                    <a:lnTo>
                      <a:pt x="510" y="134"/>
                    </a:lnTo>
                    <a:lnTo>
                      <a:pt x="511" y="134"/>
                    </a:lnTo>
                    <a:lnTo>
                      <a:pt x="511" y="136"/>
                    </a:lnTo>
                    <a:lnTo>
                      <a:pt x="510" y="137"/>
                    </a:lnTo>
                    <a:close/>
                    <a:moveTo>
                      <a:pt x="490" y="159"/>
                    </a:moveTo>
                    <a:lnTo>
                      <a:pt x="490" y="159"/>
                    </a:lnTo>
                    <a:lnTo>
                      <a:pt x="489" y="159"/>
                    </a:lnTo>
                    <a:lnTo>
                      <a:pt x="488" y="159"/>
                    </a:lnTo>
                    <a:lnTo>
                      <a:pt x="488" y="158"/>
                    </a:lnTo>
                    <a:lnTo>
                      <a:pt x="488" y="156"/>
                    </a:lnTo>
                    <a:lnTo>
                      <a:pt x="489" y="155"/>
                    </a:lnTo>
                    <a:lnTo>
                      <a:pt x="490" y="156"/>
                    </a:lnTo>
                    <a:lnTo>
                      <a:pt x="491" y="156"/>
                    </a:lnTo>
                    <a:lnTo>
                      <a:pt x="491" y="158"/>
                    </a:lnTo>
                    <a:lnTo>
                      <a:pt x="490" y="159"/>
                    </a:lnTo>
                    <a:close/>
                    <a:moveTo>
                      <a:pt x="471" y="183"/>
                    </a:moveTo>
                    <a:lnTo>
                      <a:pt x="471" y="183"/>
                    </a:lnTo>
                    <a:lnTo>
                      <a:pt x="470" y="183"/>
                    </a:lnTo>
                    <a:lnTo>
                      <a:pt x="469" y="183"/>
                    </a:lnTo>
                    <a:lnTo>
                      <a:pt x="468" y="181"/>
                    </a:lnTo>
                    <a:lnTo>
                      <a:pt x="469" y="180"/>
                    </a:lnTo>
                    <a:lnTo>
                      <a:pt x="470" y="178"/>
                    </a:lnTo>
                    <a:lnTo>
                      <a:pt x="470" y="180"/>
                    </a:lnTo>
                    <a:lnTo>
                      <a:pt x="471" y="180"/>
                    </a:lnTo>
                    <a:lnTo>
                      <a:pt x="471" y="181"/>
                    </a:lnTo>
                    <a:lnTo>
                      <a:pt x="471" y="183"/>
                    </a:lnTo>
                    <a:close/>
                    <a:moveTo>
                      <a:pt x="452" y="206"/>
                    </a:moveTo>
                    <a:lnTo>
                      <a:pt x="452" y="206"/>
                    </a:lnTo>
                    <a:lnTo>
                      <a:pt x="451" y="207"/>
                    </a:lnTo>
                    <a:lnTo>
                      <a:pt x="450" y="206"/>
                    </a:lnTo>
                    <a:lnTo>
                      <a:pt x="449" y="204"/>
                    </a:lnTo>
                    <a:lnTo>
                      <a:pt x="450" y="203"/>
                    </a:lnTo>
                    <a:lnTo>
                      <a:pt x="451" y="203"/>
                    </a:lnTo>
                    <a:lnTo>
                      <a:pt x="452" y="203"/>
                    </a:lnTo>
                    <a:lnTo>
                      <a:pt x="452" y="204"/>
                    </a:lnTo>
                    <a:lnTo>
                      <a:pt x="452" y="206"/>
                    </a:lnTo>
                    <a:close/>
                    <a:moveTo>
                      <a:pt x="433" y="231"/>
                    </a:moveTo>
                    <a:lnTo>
                      <a:pt x="433" y="231"/>
                    </a:lnTo>
                    <a:lnTo>
                      <a:pt x="433" y="232"/>
                    </a:lnTo>
                    <a:lnTo>
                      <a:pt x="432" y="232"/>
                    </a:lnTo>
                    <a:lnTo>
                      <a:pt x="431" y="231"/>
                    </a:lnTo>
                    <a:lnTo>
                      <a:pt x="431" y="229"/>
                    </a:lnTo>
                    <a:lnTo>
                      <a:pt x="431" y="228"/>
                    </a:lnTo>
                    <a:lnTo>
                      <a:pt x="432" y="228"/>
                    </a:lnTo>
                    <a:lnTo>
                      <a:pt x="433" y="228"/>
                    </a:lnTo>
                    <a:lnTo>
                      <a:pt x="434" y="229"/>
                    </a:lnTo>
                    <a:lnTo>
                      <a:pt x="433" y="231"/>
                    </a:lnTo>
                    <a:close/>
                    <a:moveTo>
                      <a:pt x="416" y="257"/>
                    </a:moveTo>
                    <a:lnTo>
                      <a:pt x="416" y="257"/>
                    </a:lnTo>
                    <a:lnTo>
                      <a:pt x="415" y="257"/>
                    </a:lnTo>
                    <a:lnTo>
                      <a:pt x="414" y="257"/>
                    </a:lnTo>
                    <a:lnTo>
                      <a:pt x="413" y="255"/>
                    </a:lnTo>
                    <a:lnTo>
                      <a:pt x="414" y="254"/>
                    </a:lnTo>
                    <a:lnTo>
                      <a:pt x="415" y="254"/>
                    </a:lnTo>
                    <a:lnTo>
                      <a:pt x="416" y="254"/>
                    </a:lnTo>
                    <a:lnTo>
                      <a:pt x="416" y="255"/>
                    </a:lnTo>
                    <a:lnTo>
                      <a:pt x="416" y="257"/>
                    </a:lnTo>
                    <a:close/>
                    <a:moveTo>
                      <a:pt x="398" y="283"/>
                    </a:moveTo>
                    <a:lnTo>
                      <a:pt x="398" y="283"/>
                    </a:lnTo>
                    <a:lnTo>
                      <a:pt x="397" y="283"/>
                    </a:lnTo>
                    <a:lnTo>
                      <a:pt x="396" y="283"/>
                    </a:lnTo>
                    <a:lnTo>
                      <a:pt x="396" y="282"/>
                    </a:lnTo>
                    <a:lnTo>
                      <a:pt x="396" y="280"/>
                    </a:lnTo>
                    <a:lnTo>
                      <a:pt x="397" y="280"/>
                    </a:lnTo>
                    <a:lnTo>
                      <a:pt x="398" y="280"/>
                    </a:lnTo>
                    <a:lnTo>
                      <a:pt x="399" y="282"/>
                    </a:lnTo>
                    <a:lnTo>
                      <a:pt x="398" y="283"/>
                    </a:lnTo>
                    <a:close/>
                    <a:moveTo>
                      <a:pt x="382" y="311"/>
                    </a:moveTo>
                    <a:lnTo>
                      <a:pt x="382" y="311"/>
                    </a:lnTo>
                    <a:lnTo>
                      <a:pt x="381" y="311"/>
                    </a:lnTo>
                    <a:lnTo>
                      <a:pt x="380" y="311"/>
                    </a:lnTo>
                    <a:lnTo>
                      <a:pt x="379" y="309"/>
                    </a:lnTo>
                    <a:lnTo>
                      <a:pt x="380" y="308"/>
                    </a:lnTo>
                    <a:lnTo>
                      <a:pt x="380" y="306"/>
                    </a:lnTo>
                    <a:lnTo>
                      <a:pt x="382" y="308"/>
                    </a:lnTo>
                    <a:lnTo>
                      <a:pt x="382" y="309"/>
                    </a:lnTo>
                    <a:lnTo>
                      <a:pt x="382" y="311"/>
                    </a:lnTo>
                    <a:close/>
                    <a:moveTo>
                      <a:pt x="366" y="338"/>
                    </a:moveTo>
                    <a:lnTo>
                      <a:pt x="366" y="338"/>
                    </a:lnTo>
                    <a:lnTo>
                      <a:pt x="365" y="338"/>
                    </a:lnTo>
                    <a:lnTo>
                      <a:pt x="364" y="338"/>
                    </a:lnTo>
                    <a:lnTo>
                      <a:pt x="363" y="337"/>
                    </a:lnTo>
                    <a:lnTo>
                      <a:pt x="364" y="335"/>
                    </a:lnTo>
                    <a:lnTo>
                      <a:pt x="365" y="335"/>
                    </a:lnTo>
                    <a:lnTo>
                      <a:pt x="366" y="335"/>
                    </a:lnTo>
                    <a:lnTo>
                      <a:pt x="366" y="337"/>
                    </a:lnTo>
                    <a:lnTo>
                      <a:pt x="366" y="338"/>
                    </a:lnTo>
                    <a:close/>
                    <a:moveTo>
                      <a:pt x="352" y="368"/>
                    </a:moveTo>
                    <a:lnTo>
                      <a:pt x="352" y="368"/>
                    </a:lnTo>
                    <a:lnTo>
                      <a:pt x="351" y="368"/>
                    </a:lnTo>
                    <a:lnTo>
                      <a:pt x="349" y="368"/>
                    </a:lnTo>
                    <a:lnTo>
                      <a:pt x="348" y="368"/>
                    </a:lnTo>
                    <a:lnTo>
                      <a:pt x="348" y="366"/>
                    </a:lnTo>
                    <a:lnTo>
                      <a:pt x="349" y="365"/>
                    </a:lnTo>
                    <a:lnTo>
                      <a:pt x="351" y="365"/>
                    </a:lnTo>
                    <a:lnTo>
                      <a:pt x="352" y="365"/>
                    </a:lnTo>
                    <a:lnTo>
                      <a:pt x="352" y="366"/>
                    </a:lnTo>
                    <a:lnTo>
                      <a:pt x="352" y="368"/>
                    </a:lnTo>
                    <a:close/>
                    <a:moveTo>
                      <a:pt x="337" y="397"/>
                    </a:moveTo>
                    <a:lnTo>
                      <a:pt x="337" y="397"/>
                    </a:lnTo>
                    <a:lnTo>
                      <a:pt x="336" y="398"/>
                    </a:lnTo>
                    <a:lnTo>
                      <a:pt x="335" y="397"/>
                    </a:lnTo>
                    <a:lnTo>
                      <a:pt x="335" y="395"/>
                    </a:lnTo>
                    <a:lnTo>
                      <a:pt x="335" y="394"/>
                    </a:lnTo>
                    <a:lnTo>
                      <a:pt x="336" y="394"/>
                    </a:lnTo>
                    <a:lnTo>
                      <a:pt x="337" y="394"/>
                    </a:lnTo>
                    <a:lnTo>
                      <a:pt x="337" y="395"/>
                    </a:lnTo>
                    <a:lnTo>
                      <a:pt x="337" y="397"/>
                    </a:lnTo>
                    <a:close/>
                    <a:moveTo>
                      <a:pt x="323" y="427"/>
                    </a:moveTo>
                    <a:lnTo>
                      <a:pt x="323" y="427"/>
                    </a:lnTo>
                    <a:lnTo>
                      <a:pt x="322" y="427"/>
                    </a:lnTo>
                    <a:lnTo>
                      <a:pt x="321" y="427"/>
                    </a:lnTo>
                    <a:lnTo>
                      <a:pt x="321" y="426"/>
                    </a:lnTo>
                    <a:lnTo>
                      <a:pt x="321" y="424"/>
                    </a:lnTo>
                    <a:lnTo>
                      <a:pt x="322" y="424"/>
                    </a:lnTo>
                    <a:lnTo>
                      <a:pt x="323" y="424"/>
                    </a:lnTo>
                    <a:lnTo>
                      <a:pt x="324" y="426"/>
                    </a:lnTo>
                    <a:lnTo>
                      <a:pt x="323" y="427"/>
                    </a:lnTo>
                    <a:close/>
                    <a:moveTo>
                      <a:pt x="311" y="458"/>
                    </a:moveTo>
                    <a:lnTo>
                      <a:pt x="311" y="458"/>
                    </a:lnTo>
                    <a:lnTo>
                      <a:pt x="310" y="459"/>
                    </a:lnTo>
                    <a:lnTo>
                      <a:pt x="309" y="459"/>
                    </a:lnTo>
                    <a:lnTo>
                      <a:pt x="309" y="458"/>
                    </a:lnTo>
                    <a:lnTo>
                      <a:pt x="308" y="458"/>
                    </a:lnTo>
                    <a:lnTo>
                      <a:pt x="308" y="456"/>
                    </a:lnTo>
                    <a:lnTo>
                      <a:pt x="309" y="455"/>
                    </a:lnTo>
                    <a:lnTo>
                      <a:pt x="310" y="455"/>
                    </a:lnTo>
                    <a:lnTo>
                      <a:pt x="311" y="456"/>
                    </a:lnTo>
                    <a:lnTo>
                      <a:pt x="311" y="458"/>
                    </a:lnTo>
                    <a:close/>
                    <a:moveTo>
                      <a:pt x="299" y="490"/>
                    </a:moveTo>
                    <a:lnTo>
                      <a:pt x="299" y="490"/>
                    </a:lnTo>
                    <a:lnTo>
                      <a:pt x="298" y="490"/>
                    </a:lnTo>
                    <a:lnTo>
                      <a:pt x="296" y="490"/>
                    </a:lnTo>
                    <a:lnTo>
                      <a:pt x="296" y="488"/>
                    </a:lnTo>
                    <a:lnTo>
                      <a:pt x="296" y="487"/>
                    </a:lnTo>
                    <a:lnTo>
                      <a:pt x="298" y="487"/>
                    </a:lnTo>
                    <a:lnTo>
                      <a:pt x="299" y="487"/>
                    </a:lnTo>
                    <a:lnTo>
                      <a:pt x="299" y="490"/>
                    </a:lnTo>
                    <a:close/>
                    <a:moveTo>
                      <a:pt x="288" y="522"/>
                    </a:moveTo>
                    <a:lnTo>
                      <a:pt x="288" y="522"/>
                    </a:lnTo>
                    <a:lnTo>
                      <a:pt x="287" y="522"/>
                    </a:lnTo>
                    <a:lnTo>
                      <a:pt x="286" y="522"/>
                    </a:lnTo>
                    <a:lnTo>
                      <a:pt x="285" y="520"/>
                    </a:lnTo>
                    <a:lnTo>
                      <a:pt x="285" y="519"/>
                    </a:lnTo>
                    <a:lnTo>
                      <a:pt x="286" y="519"/>
                    </a:lnTo>
                    <a:lnTo>
                      <a:pt x="287" y="519"/>
                    </a:lnTo>
                    <a:lnTo>
                      <a:pt x="288" y="519"/>
                    </a:lnTo>
                    <a:lnTo>
                      <a:pt x="288" y="522"/>
                    </a:lnTo>
                    <a:close/>
                    <a:moveTo>
                      <a:pt x="277" y="554"/>
                    </a:moveTo>
                    <a:lnTo>
                      <a:pt x="277" y="554"/>
                    </a:lnTo>
                    <a:lnTo>
                      <a:pt x="277" y="555"/>
                    </a:lnTo>
                    <a:lnTo>
                      <a:pt x="276" y="555"/>
                    </a:lnTo>
                    <a:lnTo>
                      <a:pt x="275" y="554"/>
                    </a:lnTo>
                    <a:lnTo>
                      <a:pt x="275" y="553"/>
                    </a:lnTo>
                    <a:lnTo>
                      <a:pt x="275" y="551"/>
                    </a:lnTo>
                    <a:lnTo>
                      <a:pt x="277" y="551"/>
                    </a:lnTo>
                    <a:lnTo>
                      <a:pt x="277" y="553"/>
                    </a:lnTo>
                    <a:lnTo>
                      <a:pt x="277" y="554"/>
                    </a:lnTo>
                    <a:close/>
                    <a:moveTo>
                      <a:pt x="268" y="587"/>
                    </a:moveTo>
                    <a:lnTo>
                      <a:pt x="268" y="587"/>
                    </a:lnTo>
                    <a:lnTo>
                      <a:pt x="267" y="587"/>
                    </a:lnTo>
                    <a:lnTo>
                      <a:pt x="266" y="587"/>
                    </a:lnTo>
                    <a:lnTo>
                      <a:pt x="266" y="586"/>
                    </a:lnTo>
                    <a:lnTo>
                      <a:pt x="266" y="585"/>
                    </a:lnTo>
                    <a:lnTo>
                      <a:pt x="268" y="585"/>
                    </a:lnTo>
                    <a:lnTo>
                      <a:pt x="268" y="587"/>
                    </a:lnTo>
                    <a:close/>
                    <a:moveTo>
                      <a:pt x="259" y="621"/>
                    </a:moveTo>
                    <a:lnTo>
                      <a:pt x="259" y="621"/>
                    </a:lnTo>
                    <a:lnTo>
                      <a:pt x="258" y="621"/>
                    </a:lnTo>
                    <a:lnTo>
                      <a:pt x="257" y="621"/>
                    </a:lnTo>
                    <a:lnTo>
                      <a:pt x="256" y="620"/>
                    </a:lnTo>
                    <a:lnTo>
                      <a:pt x="257" y="620"/>
                    </a:lnTo>
                    <a:lnTo>
                      <a:pt x="257" y="618"/>
                    </a:lnTo>
                    <a:lnTo>
                      <a:pt x="258" y="618"/>
                    </a:lnTo>
                    <a:lnTo>
                      <a:pt x="259" y="618"/>
                    </a:lnTo>
                    <a:lnTo>
                      <a:pt x="259" y="620"/>
                    </a:lnTo>
                    <a:lnTo>
                      <a:pt x="259" y="621"/>
                    </a:lnTo>
                    <a:close/>
                    <a:moveTo>
                      <a:pt x="252" y="655"/>
                    </a:moveTo>
                    <a:lnTo>
                      <a:pt x="252" y="655"/>
                    </a:lnTo>
                    <a:lnTo>
                      <a:pt x="251" y="656"/>
                    </a:lnTo>
                    <a:lnTo>
                      <a:pt x="250" y="656"/>
                    </a:lnTo>
                    <a:lnTo>
                      <a:pt x="250" y="655"/>
                    </a:lnTo>
                    <a:lnTo>
                      <a:pt x="250" y="653"/>
                    </a:lnTo>
                    <a:lnTo>
                      <a:pt x="250" y="652"/>
                    </a:lnTo>
                    <a:lnTo>
                      <a:pt x="251" y="652"/>
                    </a:lnTo>
                    <a:lnTo>
                      <a:pt x="252" y="653"/>
                    </a:lnTo>
                    <a:lnTo>
                      <a:pt x="252" y="655"/>
                    </a:lnTo>
                    <a:close/>
                    <a:moveTo>
                      <a:pt x="246" y="688"/>
                    </a:moveTo>
                    <a:lnTo>
                      <a:pt x="246" y="688"/>
                    </a:lnTo>
                    <a:lnTo>
                      <a:pt x="245" y="689"/>
                    </a:lnTo>
                    <a:lnTo>
                      <a:pt x="244" y="689"/>
                    </a:lnTo>
                    <a:lnTo>
                      <a:pt x="242" y="688"/>
                    </a:lnTo>
                    <a:lnTo>
                      <a:pt x="242" y="687"/>
                    </a:lnTo>
                    <a:lnTo>
                      <a:pt x="244" y="685"/>
                    </a:lnTo>
                    <a:lnTo>
                      <a:pt x="245" y="687"/>
                    </a:lnTo>
                    <a:lnTo>
                      <a:pt x="246" y="688"/>
                    </a:lnTo>
                    <a:close/>
                    <a:moveTo>
                      <a:pt x="239" y="723"/>
                    </a:moveTo>
                    <a:lnTo>
                      <a:pt x="239" y="723"/>
                    </a:lnTo>
                    <a:lnTo>
                      <a:pt x="238" y="724"/>
                    </a:lnTo>
                    <a:lnTo>
                      <a:pt x="237" y="724"/>
                    </a:lnTo>
                    <a:lnTo>
                      <a:pt x="236" y="723"/>
                    </a:lnTo>
                    <a:lnTo>
                      <a:pt x="236" y="722"/>
                    </a:lnTo>
                    <a:lnTo>
                      <a:pt x="236" y="720"/>
                    </a:lnTo>
                    <a:lnTo>
                      <a:pt x="238" y="720"/>
                    </a:lnTo>
                    <a:lnTo>
                      <a:pt x="238" y="722"/>
                    </a:lnTo>
                    <a:lnTo>
                      <a:pt x="239" y="722"/>
                    </a:lnTo>
                    <a:lnTo>
                      <a:pt x="239" y="723"/>
                    </a:lnTo>
                    <a:close/>
                    <a:moveTo>
                      <a:pt x="234" y="758"/>
                    </a:moveTo>
                    <a:lnTo>
                      <a:pt x="234" y="758"/>
                    </a:lnTo>
                    <a:lnTo>
                      <a:pt x="233" y="758"/>
                    </a:lnTo>
                    <a:lnTo>
                      <a:pt x="233" y="759"/>
                    </a:lnTo>
                    <a:lnTo>
                      <a:pt x="232" y="759"/>
                    </a:lnTo>
                    <a:lnTo>
                      <a:pt x="232" y="758"/>
                    </a:lnTo>
                    <a:lnTo>
                      <a:pt x="231" y="758"/>
                    </a:lnTo>
                    <a:lnTo>
                      <a:pt x="231" y="756"/>
                    </a:lnTo>
                    <a:lnTo>
                      <a:pt x="231" y="755"/>
                    </a:lnTo>
                    <a:lnTo>
                      <a:pt x="232" y="755"/>
                    </a:lnTo>
                    <a:lnTo>
                      <a:pt x="233" y="755"/>
                    </a:lnTo>
                    <a:lnTo>
                      <a:pt x="234" y="756"/>
                    </a:lnTo>
                    <a:lnTo>
                      <a:pt x="234" y="758"/>
                    </a:lnTo>
                    <a:close/>
                    <a:moveTo>
                      <a:pt x="229" y="793"/>
                    </a:moveTo>
                    <a:lnTo>
                      <a:pt x="229" y="793"/>
                    </a:lnTo>
                    <a:lnTo>
                      <a:pt x="228" y="794"/>
                    </a:lnTo>
                    <a:lnTo>
                      <a:pt x="227" y="793"/>
                    </a:lnTo>
                    <a:lnTo>
                      <a:pt x="226" y="793"/>
                    </a:lnTo>
                    <a:lnTo>
                      <a:pt x="227" y="791"/>
                    </a:lnTo>
                    <a:lnTo>
                      <a:pt x="227" y="790"/>
                    </a:lnTo>
                    <a:lnTo>
                      <a:pt x="228" y="790"/>
                    </a:lnTo>
                    <a:lnTo>
                      <a:pt x="229" y="790"/>
                    </a:lnTo>
                    <a:lnTo>
                      <a:pt x="229" y="791"/>
                    </a:lnTo>
                    <a:lnTo>
                      <a:pt x="229" y="793"/>
                    </a:lnTo>
                    <a:close/>
                    <a:moveTo>
                      <a:pt x="226" y="828"/>
                    </a:moveTo>
                    <a:lnTo>
                      <a:pt x="226" y="828"/>
                    </a:lnTo>
                    <a:lnTo>
                      <a:pt x="224" y="828"/>
                    </a:lnTo>
                    <a:lnTo>
                      <a:pt x="223" y="829"/>
                    </a:lnTo>
                    <a:lnTo>
                      <a:pt x="222" y="828"/>
                    </a:lnTo>
                    <a:lnTo>
                      <a:pt x="222" y="826"/>
                    </a:lnTo>
                    <a:lnTo>
                      <a:pt x="222" y="825"/>
                    </a:lnTo>
                    <a:lnTo>
                      <a:pt x="223" y="825"/>
                    </a:lnTo>
                    <a:lnTo>
                      <a:pt x="224" y="826"/>
                    </a:lnTo>
                    <a:lnTo>
                      <a:pt x="226" y="828"/>
                    </a:lnTo>
                    <a:close/>
                    <a:moveTo>
                      <a:pt x="222" y="863"/>
                    </a:moveTo>
                    <a:lnTo>
                      <a:pt x="222" y="863"/>
                    </a:lnTo>
                    <a:lnTo>
                      <a:pt x="221" y="863"/>
                    </a:lnTo>
                    <a:lnTo>
                      <a:pt x="221" y="864"/>
                    </a:lnTo>
                    <a:lnTo>
                      <a:pt x="220" y="864"/>
                    </a:lnTo>
                    <a:lnTo>
                      <a:pt x="219" y="863"/>
                    </a:lnTo>
                    <a:lnTo>
                      <a:pt x="219" y="861"/>
                    </a:lnTo>
                    <a:lnTo>
                      <a:pt x="219" y="860"/>
                    </a:lnTo>
                    <a:lnTo>
                      <a:pt x="220" y="860"/>
                    </a:lnTo>
                    <a:lnTo>
                      <a:pt x="221" y="860"/>
                    </a:lnTo>
                    <a:lnTo>
                      <a:pt x="221" y="861"/>
                    </a:lnTo>
                    <a:lnTo>
                      <a:pt x="222" y="863"/>
                    </a:lnTo>
                    <a:close/>
                    <a:moveTo>
                      <a:pt x="219" y="898"/>
                    </a:moveTo>
                    <a:lnTo>
                      <a:pt x="219" y="898"/>
                    </a:lnTo>
                    <a:lnTo>
                      <a:pt x="219" y="899"/>
                    </a:lnTo>
                    <a:lnTo>
                      <a:pt x="218" y="899"/>
                    </a:lnTo>
                    <a:lnTo>
                      <a:pt x="217" y="899"/>
                    </a:lnTo>
                    <a:lnTo>
                      <a:pt x="216" y="898"/>
                    </a:lnTo>
                    <a:lnTo>
                      <a:pt x="216" y="896"/>
                    </a:lnTo>
                    <a:lnTo>
                      <a:pt x="217" y="896"/>
                    </a:lnTo>
                    <a:lnTo>
                      <a:pt x="218" y="896"/>
                    </a:lnTo>
                    <a:lnTo>
                      <a:pt x="219" y="896"/>
                    </a:lnTo>
                    <a:lnTo>
                      <a:pt x="219" y="898"/>
                    </a:lnTo>
                    <a:close/>
                    <a:moveTo>
                      <a:pt x="217" y="933"/>
                    </a:moveTo>
                    <a:lnTo>
                      <a:pt x="217" y="933"/>
                    </a:lnTo>
                    <a:lnTo>
                      <a:pt x="217" y="934"/>
                    </a:lnTo>
                    <a:lnTo>
                      <a:pt x="216" y="936"/>
                    </a:lnTo>
                    <a:lnTo>
                      <a:pt x="215" y="934"/>
                    </a:lnTo>
                    <a:lnTo>
                      <a:pt x="215" y="933"/>
                    </a:lnTo>
                    <a:lnTo>
                      <a:pt x="215" y="931"/>
                    </a:lnTo>
                    <a:lnTo>
                      <a:pt x="216" y="931"/>
                    </a:lnTo>
                    <a:lnTo>
                      <a:pt x="217" y="931"/>
                    </a:lnTo>
                    <a:lnTo>
                      <a:pt x="217" y="933"/>
                    </a:lnTo>
                    <a:close/>
                    <a:moveTo>
                      <a:pt x="216" y="969"/>
                    </a:moveTo>
                    <a:lnTo>
                      <a:pt x="216" y="969"/>
                    </a:lnTo>
                    <a:lnTo>
                      <a:pt x="215" y="971"/>
                    </a:lnTo>
                    <a:lnTo>
                      <a:pt x="214" y="969"/>
                    </a:lnTo>
                    <a:lnTo>
                      <a:pt x="214" y="968"/>
                    </a:lnTo>
                    <a:lnTo>
                      <a:pt x="214" y="966"/>
                    </a:lnTo>
                    <a:lnTo>
                      <a:pt x="215" y="966"/>
                    </a:lnTo>
                    <a:lnTo>
                      <a:pt x="216" y="968"/>
                    </a:lnTo>
                    <a:lnTo>
                      <a:pt x="216" y="969"/>
                    </a:lnTo>
                    <a:close/>
                    <a:moveTo>
                      <a:pt x="216" y="1004"/>
                    </a:moveTo>
                    <a:lnTo>
                      <a:pt x="216" y="1004"/>
                    </a:lnTo>
                    <a:lnTo>
                      <a:pt x="215" y="1006"/>
                    </a:lnTo>
                    <a:lnTo>
                      <a:pt x="214" y="1006"/>
                    </a:lnTo>
                    <a:lnTo>
                      <a:pt x="213" y="1006"/>
                    </a:lnTo>
                    <a:lnTo>
                      <a:pt x="213" y="1004"/>
                    </a:lnTo>
                    <a:lnTo>
                      <a:pt x="213" y="1003"/>
                    </a:lnTo>
                    <a:lnTo>
                      <a:pt x="214" y="1003"/>
                    </a:lnTo>
                    <a:lnTo>
                      <a:pt x="215" y="1003"/>
                    </a:lnTo>
                    <a:lnTo>
                      <a:pt x="216" y="1004"/>
                    </a:lnTo>
                    <a:close/>
                    <a:moveTo>
                      <a:pt x="216" y="1039"/>
                    </a:moveTo>
                    <a:lnTo>
                      <a:pt x="216" y="1039"/>
                    </a:lnTo>
                    <a:lnTo>
                      <a:pt x="216" y="1041"/>
                    </a:lnTo>
                    <a:lnTo>
                      <a:pt x="215" y="1041"/>
                    </a:lnTo>
                    <a:lnTo>
                      <a:pt x="214" y="1042"/>
                    </a:lnTo>
                    <a:lnTo>
                      <a:pt x="213" y="1041"/>
                    </a:lnTo>
                    <a:lnTo>
                      <a:pt x="213" y="1039"/>
                    </a:lnTo>
                    <a:lnTo>
                      <a:pt x="213" y="1038"/>
                    </a:lnTo>
                    <a:lnTo>
                      <a:pt x="214" y="1038"/>
                    </a:lnTo>
                    <a:lnTo>
                      <a:pt x="215" y="1038"/>
                    </a:lnTo>
                    <a:lnTo>
                      <a:pt x="216" y="1039"/>
                    </a:lnTo>
                    <a:close/>
                    <a:moveTo>
                      <a:pt x="216" y="1076"/>
                    </a:moveTo>
                    <a:lnTo>
                      <a:pt x="216" y="1076"/>
                    </a:lnTo>
                    <a:lnTo>
                      <a:pt x="216" y="1077"/>
                    </a:lnTo>
                    <a:lnTo>
                      <a:pt x="215" y="1077"/>
                    </a:lnTo>
                    <a:lnTo>
                      <a:pt x="214" y="1077"/>
                    </a:lnTo>
                    <a:lnTo>
                      <a:pt x="213" y="1076"/>
                    </a:lnTo>
                    <a:lnTo>
                      <a:pt x="214" y="1074"/>
                    </a:lnTo>
                    <a:lnTo>
                      <a:pt x="214" y="1073"/>
                    </a:lnTo>
                    <a:lnTo>
                      <a:pt x="215" y="1073"/>
                    </a:lnTo>
                    <a:lnTo>
                      <a:pt x="216" y="1074"/>
                    </a:lnTo>
                    <a:lnTo>
                      <a:pt x="216" y="1076"/>
                    </a:lnTo>
                    <a:close/>
                    <a:moveTo>
                      <a:pt x="217" y="1110"/>
                    </a:moveTo>
                    <a:lnTo>
                      <a:pt x="217" y="1110"/>
                    </a:lnTo>
                    <a:lnTo>
                      <a:pt x="217" y="1112"/>
                    </a:lnTo>
                    <a:lnTo>
                      <a:pt x="216" y="1112"/>
                    </a:lnTo>
                    <a:lnTo>
                      <a:pt x="215" y="1112"/>
                    </a:lnTo>
                    <a:lnTo>
                      <a:pt x="215" y="1110"/>
                    </a:lnTo>
                    <a:lnTo>
                      <a:pt x="215" y="1109"/>
                    </a:lnTo>
                    <a:lnTo>
                      <a:pt x="216" y="1109"/>
                    </a:lnTo>
                    <a:lnTo>
                      <a:pt x="217" y="1109"/>
                    </a:lnTo>
                    <a:lnTo>
                      <a:pt x="217" y="1110"/>
                    </a:lnTo>
                    <a:close/>
                    <a:moveTo>
                      <a:pt x="219" y="1145"/>
                    </a:moveTo>
                    <a:lnTo>
                      <a:pt x="219" y="1145"/>
                    </a:lnTo>
                    <a:lnTo>
                      <a:pt x="218" y="1147"/>
                    </a:lnTo>
                    <a:lnTo>
                      <a:pt x="218" y="1148"/>
                    </a:lnTo>
                    <a:lnTo>
                      <a:pt x="216" y="1147"/>
                    </a:lnTo>
                    <a:lnTo>
                      <a:pt x="216" y="1144"/>
                    </a:lnTo>
                    <a:lnTo>
                      <a:pt x="217" y="1144"/>
                    </a:lnTo>
                    <a:lnTo>
                      <a:pt x="218" y="1144"/>
                    </a:lnTo>
                    <a:lnTo>
                      <a:pt x="219" y="1145"/>
                    </a:lnTo>
                    <a:close/>
                    <a:moveTo>
                      <a:pt x="221" y="1182"/>
                    </a:moveTo>
                    <a:lnTo>
                      <a:pt x="221" y="1182"/>
                    </a:lnTo>
                    <a:lnTo>
                      <a:pt x="220" y="1183"/>
                    </a:lnTo>
                    <a:lnTo>
                      <a:pt x="219" y="1183"/>
                    </a:lnTo>
                    <a:lnTo>
                      <a:pt x="218" y="1182"/>
                    </a:lnTo>
                    <a:lnTo>
                      <a:pt x="218" y="1180"/>
                    </a:lnTo>
                    <a:lnTo>
                      <a:pt x="219" y="1179"/>
                    </a:lnTo>
                    <a:lnTo>
                      <a:pt x="220" y="1180"/>
                    </a:lnTo>
                    <a:lnTo>
                      <a:pt x="221" y="1180"/>
                    </a:lnTo>
                    <a:lnTo>
                      <a:pt x="221" y="1182"/>
                    </a:lnTo>
                    <a:close/>
                    <a:moveTo>
                      <a:pt x="223" y="1217"/>
                    </a:moveTo>
                    <a:lnTo>
                      <a:pt x="223" y="1217"/>
                    </a:lnTo>
                    <a:lnTo>
                      <a:pt x="223" y="1218"/>
                    </a:lnTo>
                    <a:lnTo>
                      <a:pt x="222" y="1218"/>
                    </a:lnTo>
                    <a:lnTo>
                      <a:pt x="221" y="1218"/>
                    </a:lnTo>
                    <a:lnTo>
                      <a:pt x="220" y="1218"/>
                    </a:lnTo>
                    <a:lnTo>
                      <a:pt x="220" y="1217"/>
                    </a:lnTo>
                    <a:lnTo>
                      <a:pt x="221" y="1215"/>
                    </a:lnTo>
                    <a:lnTo>
                      <a:pt x="222" y="1215"/>
                    </a:lnTo>
                    <a:lnTo>
                      <a:pt x="223" y="1215"/>
                    </a:lnTo>
                    <a:lnTo>
                      <a:pt x="223" y="1217"/>
                    </a:lnTo>
                    <a:close/>
                    <a:moveTo>
                      <a:pt x="226" y="1252"/>
                    </a:moveTo>
                    <a:lnTo>
                      <a:pt x="226" y="1252"/>
                    </a:lnTo>
                    <a:lnTo>
                      <a:pt x="226" y="1253"/>
                    </a:lnTo>
                    <a:lnTo>
                      <a:pt x="224" y="1253"/>
                    </a:lnTo>
                    <a:lnTo>
                      <a:pt x="224" y="1255"/>
                    </a:lnTo>
                    <a:lnTo>
                      <a:pt x="223" y="1253"/>
                    </a:lnTo>
                    <a:lnTo>
                      <a:pt x="223" y="1252"/>
                    </a:lnTo>
                    <a:lnTo>
                      <a:pt x="223" y="1250"/>
                    </a:lnTo>
                    <a:lnTo>
                      <a:pt x="224" y="1250"/>
                    </a:lnTo>
                    <a:lnTo>
                      <a:pt x="226" y="1250"/>
                    </a:lnTo>
                    <a:lnTo>
                      <a:pt x="226" y="1252"/>
                    </a:lnTo>
                    <a:close/>
                    <a:moveTo>
                      <a:pt x="228" y="1288"/>
                    </a:moveTo>
                    <a:lnTo>
                      <a:pt x="228" y="1288"/>
                    </a:lnTo>
                    <a:lnTo>
                      <a:pt x="227" y="1290"/>
                    </a:lnTo>
                    <a:lnTo>
                      <a:pt x="226" y="1290"/>
                    </a:lnTo>
                    <a:lnTo>
                      <a:pt x="224" y="1288"/>
                    </a:lnTo>
                    <a:lnTo>
                      <a:pt x="226" y="1287"/>
                    </a:lnTo>
                    <a:lnTo>
                      <a:pt x="227" y="1285"/>
                    </a:lnTo>
                    <a:lnTo>
                      <a:pt x="228" y="1287"/>
                    </a:lnTo>
                    <a:lnTo>
                      <a:pt x="228" y="1288"/>
                    </a:lnTo>
                    <a:close/>
                    <a:moveTo>
                      <a:pt x="230" y="1323"/>
                    </a:moveTo>
                    <a:lnTo>
                      <a:pt x="230" y="1323"/>
                    </a:lnTo>
                    <a:lnTo>
                      <a:pt x="230" y="1325"/>
                    </a:lnTo>
                    <a:lnTo>
                      <a:pt x="229" y="1325"/>
                    </a:lnTo>
                    <a:lnTo>
                      <a:pt x="228" y="1325"/>
                    </a:lnTo>
                    <a:lnTo>
                      <a:pt x="227" y="1323"/>
                    </a:lnTo>
                    <a:lnTo>
                      <a:pt x="227" y="1322"/>
                    </a:lnTo>
                    <a:lnTo>
                      <a:pt x="228" y="1322"/>
                    </a:lnTo>
                    <a:lnTo>
                      <a:pt x="229" y="1322"/>
                    </a:lnTo>
                    <a:lnTo>
                      <a:pt x="230" y="1323"/>
                    </a:lnTo>
                    <a:close/>
                    <a:moveTo>
                      <a:pt x="232" y="1358"/>
                    </a:moveTo>
                    <a:lnTo>
                      <a:pt x="232" y="1358"/>
                    </a:lnTo>
                    <a:lnTo>
                      <a:pt x="231" y="1360"/>
                    </a:lnTo>
                    <a:lnTo>
                      <a:pt x="230" y="1361"/>
                    </a:lnTo>
                    <a:lnTo>
                      <a:pt x="229" y="1360"/>
                    </a:lnTo>
                    <a:lnTo>
                      <a:pt x="229" y="1358"/>
                    </a:lnTo>
                    <a:lnTo>
                      <a:pt x="229" y="1357"/>
                    </a:lnTo>
                    <a:lnTo>
                      <a:pt x="230" y="1357"/>
                    </a:lnTo>
                    <a:lnTo>
                      <a:pt x="231" y="1357"/>
                    </a:lnTo>
                    <a:lnTo>
                      <a:pt x="231" y="1358"/>
                    </a:lnTo>
                    <a:lnTo>
                      <a:pt x="232" y="1358"/>
                    </a:lnTo>
                    <a:close/>
                    <a:moveTo>
                      <a:pt x="233" y="1395"/>
                    </a:moveTo>
                    <a:lnTo>
                      <a:pt x="233" y="1395"/>
                    </a:lnTo>
                    <a:lnTo>
                      <a:pt x="232" y="1395"/>
                    </a:lnTo>
                    <a:lnTo>
                      <a:pt x="231" y="1396"/>
                    </a:lnTo>
                    <a:lnTo>
                      <a:pt x="230" y="1396"/>
                    </a:lnTo>
                    <a:lnTo>
                      <a:pt x="230" y="1395"/>
                    </a:lnTo>
                    <a:lnTo>
                      <a:pt x="230" y="1393"/>
                    </a:lnTo>
                    <a:lnTo>
                      <a:pt x="231" y="1392"/>
                    </a:lnTo>
                    <a:lnTo>
                      <a:pt x="232" y="1393"/>
                    </a:lnTo>
                    <a:lnTo>
                      <a:pt x="233" y="1395"/>
                    </a:lnTo>
                    <a:close/>
                    <a:moveTo>
                      <a:pt x="234" y="1430"/>
                    </a:moveTo>
                    <a:lnTo>
                      <a:pt x="234" y="1430"/>
                    </a:lnTo>
                    <a:lnTo>
                      <a:pt x="233" y="1430"/>
                    </a:lnTo>
                    <a:lnTo>
                      <a:pt x="233" y="1431"/>
                    </a:lnTo>
                    <a:lnTo>
                      <a:pt x="232" y="1431"/>
                    </a:lnTo>
                    <a:lnTo>
                      <a:pt x="231" y="1431"/>
                    </a:lnTo>
                    <a:lnTo>
                      <a:pt x="231" y="1430"/>
                    </a:lnTo>
                    <a:lnTo>
                      <a:pt x="231" y="1428"/>
                    </a:lnTo>
                    <a:lnTo>
                      <a:pt x="232" y="1428"/>
                    </a:lnTo>
                    <a:lnTo>
                      <a:pt x="233" y="1428"/>
                    </a:lnTo>
                    <a:lnTo>
                      <a:pt x="234" y="1430"/>
                    </a:lnTo>
                    <a:close/>
                    <a:moveTo>
                      <a:pt x="234" y="1464"/>
                    </a:moveTo>
                    <a:lnTo>
                      <a:pt x="234" y="1464"/>
                    </a:lnTo>
                    <a:lnTo>
                      <a:pt x="234" y="1466"/>
                    </a:lnTo>
                    <a:lnTo>
                      <a:pt x="233" y="1467"/>
                    </a:lnTo>
                    <a:lnTo>
                      <a:pt x="232" y="1467"/>
                    </a:lnTo>
                    <a:lnTo>
                      <a:pt x="232" y="1466"/>
                    </a:lnTo>
                    <a:lnTo>
                      <a:pt x="231" y="1464"/>
                    </a:lnTo>
                    <a:lnTo>
                      <a:pt x="232" y="1463"/>
                    </a:lnTo>
                    <a:lnTo>
                      <a:pt x="233" y="1463"/>
                    </a:lnTo>
                    <a:lnTo>
                      <a:pt x="234" y="1463"/>
                    </a:lnTo>
                    <a:lnTo>
                      <a:pt x="234" y="1464"/>
                    </a:lnTo>
                    <a:close/>
                    <a:moveTo>
                      <a:pt x="234" y="1501"/>
                    </a:moveTo>
                    <a:lnTo>
                      <a:pt x="234" y="1501"/>
                    </a:lnTo>
                    <a:lnTo>
                      <a:pt x="233" y="1502"/>
                    </a:lnTo>
                    <a:lnTo>
                      <a:pt x="232" y="1502"/>
                    </a:lnTo>
                    <a:lnTo>
                      <a:pt x="231" y="1501"/>
                    </a:lnTo>
                    <a:lnTo>
                      <a:pt x="232" y="1499"/>
                    </a:lnTo>
                    <a:lnTo>
                      <a:pt x="233" y="1498"/>
                    </a:lnTo>
                    <a:lnTo>
                      <a:pt x="233" y="1499"/>
                    </a:lnTo>
                    <a:lnTo>
                      <a:pt x="234" y="1501"/>
                    </a:lnTo>
                    <a:close/>
                    <a:moveTo>
                      <a:pt x="233" y="1536"/>
                    </a:moveTo>
                    <a:lnTo>
                      <a:pt x="233" y="1536"/>
                    </a:lnTo>
                    <a:lnTo>
                      <a:pt x="233" y="1537"/>
                    </a:lnTo>
                    <a:lnTo>
                      <a:pt x="232" y="1539"/>
                    </a:lnTo>
                    <a:lnTo>
                      <a:pt x="231" y="1537"/>
                    </a:lnTo>
                    <a:lnTo>
                      <a:pt x="231" y="1536"/>
                    </a:lnTo>
                    <a:lnTo>
                      <a:pt x="231" y="1534"/>
                    </a:lnTo>
                    <a:lnTo>
                      <a:pt x="232" y="1534"/>
                    </a:lnTo>
                    <a:lnTo>
                      <a:pt x="233" y="1534"/>
                    </a:lnTo>
                    <a:lnTo>
                      <a:pt x="233" y="1536"/>
                    </a:lnTo>
                    <a:close/>
                    <a:moveTo>
                      <a:pt x="232" y="1572"/>
                    </a:moveTo>
                    <a:lnTo>
                      <a:pt x="232" y="1572"/>
                    </a:lnTo>
                    <a:lnTo>
                      <a:pt x="231" y="1572"/>
                    </a:lnTo>
                    <a:lnTo>
                      <a:pt x="230" y="1574"/>
                    </a:lnTo>
                    <a:lnTo>
                      <a:pt x="229" y="1572"/>
                    </a:lnTo>
                    <a:lnTo>
                      <a:pt x="229" y="1571"/>
                    </a:lnTo>
                    <a:lnTo>
                      <a:pt x="229" y="1569"/>
                    </a:lnTo>
                    <a:lnTo>
                      <a:pt x="231" y="1569"/>
                    </a:lnTo>
                    <a:lnTo>
                      <a:pt x="232" y="1572"/>
                    </a:lnTo>
                    <a:close/>
                    <a:moveTo>
                      <a:pt x="229" y="1607"/>
                    </a:moveTo>
                    <a:lnTo>
                      <a:pt x="229" y="1607"/>
                    </a:lnTo>
                    <a:lnTo>
                      <a:pt x="229" y="1609"/>
                    </a:lnTo>
                    <a:lnTo>
                      <a:pt x="228" y="1609"/>
                    </a:lnTo>
                    <a:lnTo>
                      <a:pt x="227" y="1607"/>
                    </a:lnTo>
                    <a:lnTo>
                      <a:pt x="226" y="1607"/>
                    </a:lnTo>
                    <a:lnTo>
                      <a:pt x="227" y="1607"/>
                    </a:lnTo>
                    <a:lnTo>
                      <a:pt x="227" y="1606"/>
                    </a:lnTo>
                    <a:lnTo>
                      <a:pt x="228" y="1604"/>
                    </a:lnTo>
                    <a:lnTo>
                      <a:pt x="229" y="1606"/>
                    </a:lnTo>
                    <a:lnTo>
                      <a:pt x="229" y="1607"/>
                    </a:lnTo>
                    <a:close/>
                    <a:moveTo>
                      <a:pt x="224" y="1642"/>
                    </a:moveTo>
                    <a:lnTo>
                      <a:pt x="224" y="1642"/>
                    </a:lnTo>
                    <a:lnTo>
                      <a:pt x="224" y="1644"/>
                    </a:lnTo>
                    <a:lnTo>
                      <a:pt x="223" y="1644"/>
                    </a:lnTo>
                    <a:lnTo>
                      <a:pt x="222" y="1642"/>
                    </a:lnTo>
                    <a:lnTo>
                      <a:pt x="221" y="1642"/>
                    </a:lnTo>
                    <a:lnTo>
                      <a:pt x="222" y="1642"/>
                    </a:lnTo>
                    <a:lnTo>
                      <a:pt x="222" y="1641"/>
                    </a:lnTo>
                    <a:lnTo>
                      <a:pt x="223" y="1639"/>
                    </a:lnTo>
                    <a:lnTo>
                      <a:pt x="224" y="1641"/>
                    </a:lnTo>
                    <a:lnTo>
                      <a:pt x="224" y="1642"/>
                    </a:lnTo>
                    <a:close/>
                    <a:moveTo>
                      <a:pt x="218" y="1677"/>
                    </a:moveTo>
                    <a:lnTo>
                      <a:pt x="218" y="1677"/>
                    </a:lnTo>
                    <a:lnTo>
                      <a:pt x="217" y="1679"/>
                    </a:lnTo>
                    <a:lnTo>
                      <a:pt x="216" y="1679"/>
                    </a:lnTo>
                    <a:lnTo>
                      <a:pt x="216" y="1677"/>
                    </a:lnTo>
                    <a:lnTo>
                      <a:pt x="215" y="1676"/>
                    </a:lnTo>
                    <a:lnTo>
                      <a:pt x="216" y="1676"/>
                    </a:lnTo>
                    <a:lnTo>
                      <a:pt x="216" y="1674"/>
                    </a:lnTo>
                    <a:lnTo>
                      <a:pt x="217" y="1674"/>
                    </a:lnTo>
                    <a:lnTo>
                      <a:pt x="218" y="1676"/>
                    </a:lnTo>
                    <a:lnTo>
                      <a:pt x="218" y="1677"/>
                    </a:lnTo>
                    <a:close/>
                    <a:moveTo>
                      <a:pt x="208" y="1709"/>
                    </a:moveTo>
                    <a:lnTo>
                      <a:pt x="208" y="1709"/>
                    </a:lnTo>
                    <a:lnTo>
                      <a:pt x="208" y="1711"/>
                    </a:lnTo>
                    <a:lnTo>
                      <a:pt x="206" y="1711"/>
                    </a:lnTo>
                    <a:lnTo>
                      <a:pt x="205" y="1709"/>
                    </a:lnTo>
                    <a:lnTo>
                      <a:pt x="205" y="1708"/>
                    </a:lnTo>
                    <a:lnTo>
                      <a:pt x="206" y="1706"/>
                    </a:lnTo>
                    <a:lnTo>
                      <a:pt x="208" y="1708"/>
                    </a:lnTo>
                    <a:lnTo>
                      <a:pt x="209" y="1708"/>
                    </a:lnTo>
                    <a:lnTo>
                      <a:pt x="209" y="1709"/>
                    </a:lnTo>
                    <a:lnTo>
                      <a:pt x="208" y="1709"/>
                    </a:lnTo>
                    <a:close/>
                    <a:moveTo>
                      <a:pt x="191" y="1737"/>
                    </a:moveTo>
                    <a:lnTo>
                      <a:pt x="191" y="1737"/>
                    </a:lnTo>
                    <a:lnTo>
                      <a:pt x="188" y="1737"/>
                    </a:lnTo>
                    <a:lnTo>
                      <a:pt x="188" y="1735"/>
                    </a:lnTo>
                    <a:lnTo>
                      <a:pt x="188" y="1734"/>
                    </a:lnTo>
                    <a:lnTo>
                      <a:pt x="190" y="1733"/>
                    </a:lnTo>
                    <a:lnTo>
                      <a:pt x="191" y="1733"/>
                    </a:lnTo>
                    <a:lnTo>
                      <a:pt x="191" y="1734"/>
                    </a:lnTo>
                    <a:lnTo>
                      <a:pt x="191" y="1735"/>
                    </a:lnTo>
                    <a:lnTo>
                      <a:pt x="191" y="1737"/>
                    </a:lnTo>
                    <a:close/>
                    <a:moveTo>
                      <a:pt x="164" y="1746"/>
                    </a:moveTo>
                    <a:lnTo>
                      <a:pt x="164" y="1746"/>
                    </a:lnTo>
                    <a:lnTo>
                      <a:pt x="164" y="1744"/>
                    </a:lnTo>
                    <a:lnTo>
                      <a:pt x="164" y="1743"/>
                    </a:lnTo>
                    <a:lnTo>
                      <a:pt x="164" y="1741"/>
                    </a:lnTo>
                    <a:lnTo>
                      <a:pt x="165" y="1741"/>
                    </a:lnTo>
                    <a:lnTo>
                      <a:pt x="166" y="1743"/>
                    </a:lnTo>
                    <a:lnTo>
                      <a:pt x="166" y="1744"/>
                    </a:lnTo>
                    <a:lnTo>
                      <a:pt x="165" y="1744"/>
                    </a:lnTo>
                    <a:lnTo>
                      <a:pt x="165" y="1746"/>
                    </a:lnTo>
                    <a:lnTo>
                      <a:pt x="164" y="1746"/>
                    </a:lnTo>
                    <a:close/>
                    <a:moveTo>
                      <a:pt x="140" y="1734"/>
                    </a:moveTo>
                    <a:lnTo>
                      <a:pt x="140" y="1734"/>
                    </a:lnTo>
                    <a:lnTo>
                      <a:pt x="139" y="1733"/>
                    </a:lnTo>
                    <a:lnTo>
                      <a:pt x="140" y="1731"/>
                    </a:lnTo>
                    <a:lnTo>
                      <a:pt x="140" y="1730"/>
                    </a:lnTo>
                    <a:lnTo>
                      <a:pt x="142" y="1731"/>
                    </a:lnTo>
                    <a:lnTo>
                      <a:pt x="142" y="1734"/>
                    </a:lnTo>
                    <a:lnTo>
                      <a:pt x="141" y="1734"/>
                    </a:lnTo>
                    <a:lnTo>
                      <a:pt x="140" y="1734"/>
                    </a:lnTo>
                    <a:close/>
                    <a:moveTo>
                      <a:pt x="118" y="1715"/>
                    </a:moveTo>
                    <a:lnTo>
                      <a:pt x="118" y="1715"/>
                    </a:lnTo>
                    <a:lnTo>
                      <a:pt x="118" y="1714"/>
                    </a:lnTo>
                    <a:lnTo>
                      <a:pt x="118" y="1712"/>
                    </a:lnTo>
                    <a:lnTo>
                      <a:pt x="119" y="1711"/>
                    </a:lnTo>
                    <a:lnTo>
                      <a:pt x="120" y="1711"/>
                    </a:lnTo>
                    <a:lnTo>
                      <a:pt x="120" y="1712"/>
                    </a:lnTo>
                    <a:lnTo>
                      <a:pt x="121" y="1714"/>
                    </a:lnTo>
                    <a:lnTo>
                      <a:pt x="120" y="1715"/>
                    </a:lnTo>
                    <a:lnTo>
                      <a:pt x="119" y="1715"/>
                    </a:lnTo>
                    <a:lnTo>
                      <a:pt x="118" y="1715"/>
                    </a:lnTo>
                    <a:close/>
                    <a:moveTo>
                      <a:pt x="98" y="1692"/>
                    </a:moveTo>
                    <a:lnTo>
                      <a:pt x="98" y="1692"/>
                    </a:lnTo>
                    <a:lnTo>
                      <a:pt x="97" y="1690"/>
                    </a:lnTo>
                    <a:lnTo>
                      <a:pt x="98" y="1689"/>
                    </a:lnTo>
                    <a:lnTo>
                      <a:pt x="100" y="1687"/>
                    </a:lnTo>
                    <a:lnTo>
                      <a:pt x="101" y="1689"/>
                    </a:lnTo>
                    <a:lnTo>
                      <a:pt x="101" y="1690"/>
                    </a:lnTo>
                    <a:lnTo>
                      <a:pt x="101" y="1692"/>
                    </a:lnTo>
                    <a:lnTo>
                      <a:pt x="100" y="1692"/>
                    </a:lnTo>
                    <a:lnTo>
                      <a:pt x="98" y="1692"/>
                    </a:lnTo>
                    <a:close/>
                    <a:moveTo>
                      <a:pt x="80" y="1666"/>
                    </a:moveTo>
                    <a:lnTo>
                      <a:pt x="80" y="1666"/>
                    </a:lnTo>
                    <a:lnTo>
                      <a:pt x="79" y="1664"/>
                    </a:lnTo>
                    <a:lnTo>
                      <a:pt x="80" y="1663"/>
                    </a:lnTo>
                    <a:lnTo>
                      <a:pt x="82" y="1663"/>
                    </a:lnTo>
                    <a:lnTo>
                      <a:pt x="83" y="1664"/>
                    </a:lnTo>
                    <a:lnTo>
                      <a:pt x="83" y="1666"/>
                    </a:lnTo>
                    <a:lnTo>
                      <a:pt x="82" y="1667"/>
                    </a:lnTo>
                    <a:lnTo>
                      <a:pt x="80" y="1667"/>
                    </a:lnTo>
                    <a:lnTo>
                      <a:pt x="80" y="1666"/>
                    </a:lnTo>
                    <a:close/>
                    <a:moveTo>
                      <a:pt x="62" y="1639"/>
                    </a:moveTo>
                    <a:lnTo>
                      <a:pt x="62" y="1639"/>
                    </a:lnTo>
                    <a:lnTo>
                      <a:pt x="62" y="1638"/>
                    </a:lnTo>
                    <a:lnTo>
                      <a:pt x="64" y="1636"/>
                    </a:lnTo>
                    <a:lnTo>
                      <a:pt x="65" y="1636"/>
                    </a:lnTo>
                    <a:lnTo>
                      <a:pt x="65" y="1638"/>
                    </a:lnTo>
                    <a:lnTo>
                      <a:pt x="66" y="1638"/>
                    </a:lnTo>
                    <a:lnTo>
                      <a:pt x="65" y="1639"/>
                    </a:lnTo>
                    <a:lnTo>
                      <a:pt x="64" y="1641"/>
                    </a:lnTo>
                    <a:lnTo>
                      <a:pt x="64" y="1639"/>
                    </a:lnTo>
                    <a:lnTo>
                      <a:pt x="62" y="1639"/>
                    </a:lnTo>
                    <a:close/>
                    <a:moveTo>
                      <a:pt x="47" y="1612"/>
                    </a:moveTo>
                    <a:lnTo>
                      <a:pt x="47" y="1612"/>
                    </a:lnTo>
                    <a:lnTo>
                      <a:pt x="46" y="1610"/>
                    </a:lnTo>
                    <a:lnTo>
                      <a:pt x="47" y="1610"/>
                    </a:lnTo>
                    <a:lnTo>
                      <a:pt x="47" y="1609"/>
                    </a:lnTo>
                    <a:lnTo>
                      <a:pt x="48" y="1609"/>
                    </a:lnTo>
                    <a:lnTo>
                      <a:pt x="49" y="1610"/>
                    </a:lnTo>
                    <a:lnTo>
                      <a:pt x="49" y="1612"/>
                    </a:lnTo>
                    <a:lnTo>
                      <a:pt x="49" y="1613"/>
                    </a:lnTo>
                    <a:lnTo>
                      <a:pt x="48" y="1613"/>
                    </a:lnTo>
                    <a:lnTo>
                      <a:pt x="47" y="1613"/>
                    </a:lnTo>
                    <a:lnTo>
                      <a:pt x="47" y="1612"/>
                    </a:lnTo>
                    <a:close/>
                    <a:moveTo>
                      <a:pt x="31" y="1584"/>
                    </a:moveTo>
                    <a:lnTo>
                      <a:pt x="31" y="1584"/>
                    </a:lnTo>
                    <a:lnTo>
                      <a:pt x="31" y="1582"/>
                    </a:lnTo>
                    <a:lnTo>
                      <a:pt x="31" y="1581"/>
                    </a:lnTo>
                    <a:lnTo>
                      <a:pt x="32" y="1581"/>
                    </a:lnTo>
                    <a:lnTo>
                      <a:pt x="33" y="1581"/>
                    </a:lnTo>
                    <a:lnTo>
                      <a:pt x="33" y="1582"/>
                    </a:lnTo>
                    <a:lnTo>
                      <a:pt x="33" y="1584"/>
                    </a:lnTo>
                    <a:lnTo>
                      <a:pt x="32" y="1585"/>
                    </a:lnTo>
                    <a:lnTo>
                      <a:pt x="31" y="1584"/>
                    </a:lnTo>
                    <a:close/>
                    <a:moveTo>
                      <a:pt x="15" y="1555"/>
                    </a:moveTo>
                    <a:lnTo>
                      <a:pt x="15" y="1555"/>
                    </a:lnTo>
                    <a:lnTo>
                      <a:pt x="15" y="1553"/>
                    </a:lnTo>
                    <a:lnTo>
                      <a:pt x="16" y="1553"/>
                    </a:lnTo>
                    <a:lnTo>
                      <a:pt x="16" y="1552"/>
                    </a:lnTo>
                    <a:lnTo>
                      <a:pt x="17" y="1552"/>
                    </a:lnTo>
                    <a:lnTo>
                      <a:pt x="18" y="1553"/>
                    </a:lnTo>
                    <a:lnTo>
                      <a:pt x="18" y="1555"/>
                    </a:lnTo>
                    <a:lnTo>
                      <a:pt x="17" y="1556"/>
                    </a:lnTo>
                    <a:lnTo>
                      <a:pt x="16" y="1556"/>
                    </a:lnTo>
                    <a:lnTo>
                      <a:pt x="15" y="1555"/>
                    </a:lnTo>
                    <a:close/>
                    <a:moveTo>
                      <a:pt x="0" y="1526"/>
                    </a:moveTo>
                    <a:lnTo>
                      <a:pt x="0" y="1526"/>
                    </a:lnTo>
                    <a:lnTo>
                      <a:pt x="0" y="1524"/>
                    </a:lnTo>
                    <a:lnTo>
                      <a:pt x="1" y="1524"/>
                    </a:lnTo>
                    <a:lnTo>
                      <a:pt x="1" y="1523"/>
                    </a:lnTo>
                    <a:lnTo>
                      <a:pt x="2" y="1523"/>
                    </a:lnTo>
                    <a:lnTo>
                      <a:pt x="3" y="1524"/>
                    </a:lnTo>
                    <a:lnTo>
                      <a:pt x="3" y="1526"/>
                    </a:lnTo>
                    <a:lnTo>
                      <a:pt x="2" y="1526"/>
                    </a:lnTo>
                    <a:lnTo>
                      <a:pt x="2" y="1527"/>
                    </a:lnTo>
                    <a:lnTo>
                      <a:pt x="1" y="1527"/>
                    </a:lnTo>
                    <a:lnTo>
                      <a:pt x="0" y="1526"/>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052" name="Freeform 421"/>
              <p:cNvSpPr/>
              <p:nvPr/>
            </p:nvSpPr>
            <p:spPr>
              <a:xfrm>
                <a:off x="4256585" y="3523933"/>
                <a:ext cx="223848" cy="90235"/>
              </a:xfrm>
              <a:custGeom>
                <a:avLst/>
                <a:gdLst>
                  <a:gd name="txL" fmla="*/ 0 w 103"/>
                  <a:gd name="txT" fmla="*/ 0 h 98"/>
                  <a:gd name="txR" fmla="*/ 103 w 103"/>
                  <a:gd name="txB" fmla="*/ 98 h 98"/>
                </a:gdLst>
                <a:ahLst/>
                <a:cxnLst>
                  <a:cxn ang="0">
                    <a:pos x="2147483647" y="2147483647"/>
                  </a:cxn>
                  <a:cxn ang="0">
                    <a:pos x="2147483647" y="0"/>
                  </a:cxn>
                  <a:cxn ang="0">
                    <a:pos x="0" y="2147483647"/>
                  </a:cxn>
                  <a:cxn ang="0">
                    <a:pos x="2147483647" y="2147483647"/>
                  </a:cxn>
                </a:cxnLst>
                <a:rect l="txL" t="txT" r="txR" b="txB"/>
                <a:pathLst>
                  <a:path w="103" h="98">
                    <a:moveTo>
                      <a:pt x="27" y="98"/>
                    </a:moveTo>
                    <a:lnTo>
                      <a:pt x="103" y="0"/>
                    </a:lnTo>
                    <a:lnTo>
                      <a:pt x="0" y="16"/>
                    </a:lnTo>
                    <a:lnTo>
                      <a:pt x="27" y="98"/>
                    </a:lnTo>
                    <a:close/>
                  </a:path>
                </a:pathLst>
              </a:custGeom>
              <a:solidFill>
                <a:srgbClr val="000000">
                  <a:alpha val="100000"/>
                </a:srgbClr>
              </a:solidFill>
              <a:ln w="9525">
                <a:noFill/>
              </a:ln>
            </p:spPr>
            <p:txBody>
              <a:bodyPr/>
              <a:lstStyle/>
              <a:p>
                <a:endParaRPr lang="zh-CN" altLang="en-US"/>
              </a:p>
            </p:txBody>
          </p:sp>
          <p:sp>
            <p:nvSpPr>
              <p:cNvPr id="168053" name="Freeform 422"/>
              <p:cNvSpPr>
                <a:spLocks noEditPoints="1"/>
              </p:cNvSpPr>
              <p:nvPr/>
            </p:nvSpPr>
            <p:spPr>
              <a:xfrm>
                <a:off x="3526363" y="3757810"/>
                <a:ext cx="756301" cy="801070"/>
              </a:xfrm>
              <a:custGeom>
                <a:avLst/>
                <a:gdLst>
                  <a:gd name="txL" fmla="*/ 0 w 348"/>
                  <a:gd name="txT" fmla="*/ 0 h 870"/>
                  <a:gd name="txR" fmla="*/ 348 w 348"/>
                  <a:gd name="txB" fmla="*/ 870 h 87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780839760"/>
                  </a:cxn>
                </a:cxnLst>
                <a:rect l="txL" t="txT" r="txR" b="txB"/>
                <a:pathLst>
                  <a:path w="348" h="870">
                    <a:moveTo>
                      <a:pt x="188" y="653"/>
                    </a:moveTo>
                    <a:lnTo>
                      <a:pt x="188" y="653"/>
                    </a:lnTo>
                    <a:lnTo>
                      <a:pt x="187" y="653"/>
                    </a:lnTo>
                    <a:lnTo>
                      <a:pt x="186" y="653"/>
                    </a:lnTo>
                    <a:lnTo>
                      <a:pt x="186" y="651"/>
                    </a:lnTo>
                    <a:lnTo>
                      <a:pt x="186" y="650"/>
                    </a:lnTo>
                    <a:lnTo>
                      <a:pt x="187" y="650"/>
                    </a:lnTo>
                    <a:lnTo>
                      <a:pt x="188" y="650"/>
                    </a:lnTo>
                    <a:lnTo>
                      <a:pt x="188" y="653"/>
                    </a:lnTo>
                    <a:close/>
                    <a:moveTo>
                      <a:pt x="178" y="685"/>
                    </a:moveTo>
                    <a:lnTo>
                      <a:pt x="178" y="685"/>
                    </a:lnTo>
                    <a:lnTo>
                      <a:pt x="178" y="686"/>
                    </a:lnTo>
                    <a:lnTo>
                      <a:pt x="177" y="686"/>
                    </a:lnTo>
                    <a:lnTo>
                      <a:pt x="176" y="685"/>
                    </a:lnTo>
                    <a:lnTo>
                      <a:pt x="176" y="683"/>
                    </a:lnTo>
                    <a:lnTo>
                      <a:pt x="177" y="682"/>
                    </a:lnTo>
                    <a:lnTo>
                      <a:pt x="178" y="682"/>
                    </a:lnTo>
                    <a:lnTo>
                      <a:pt x="178" y="683"/>
                    </a:lnTo>
                    <a:lnTo>
                      <a:pt x="178" y="685"/>
                    </a:lnTo>
                    <a:close/>
                    <a:moveTo>
                      <a:pt x="167" y="717"/>
                    </a:moveTo>
                    <a:lnTo>
                      <a:pt x="167" y="717"/>
                    </a:lnTo>
                    <a:lnTo>
                      <a:pt x="166" y="718"/>
                    </a:lnTo>
                    <a:lnTo>
                      <a:pt x="165" y="718"/>
                    </a:lnTo>
                    <a:lnTo>
                      <a:pt x="165" y="717"/>
                    </a:lnTo>
                    <a:lnTo>
                      <a:pt x="165" y="715"/>
                    </a:lnTo>
                    <a:lnTo>
                      <a:pt x="165" y="714"/>
                    </a:lnTo>
                    <a:lnTo>
                      <a:pt x="167" y="714"/>
                    </a:lnTo>
                    <a:lnTo>
                      <a:pt x="167" y="715"/>
                    </a:lnTo>
                    <a:lnTo>
                      <a:pt x="167" y="717"/>
                    </a:lnTo>
                    <a:close/>
                    <a:moveTo>
                      <a:pt x="156" y="749"/>
                    </a:moveTo>
                    <a:lnTo>
                      <a:pt x="156" y="749"/>
                    </a:lnTo>
                    <a:lnTo>
                      <a:pt x="155" y="750"/>
                    </a:lnTo>
                    <a:lnTo>
                      <a:pt x="154" y="749"/>
                    </a:lnTo>
                    <a:lnTo>
                      <a:pt x="154" y="747"/>
                    </a:lnTo>
                    <a:lnTo>
                      <a:pt x="154" y="746"/>
                    </a:lnTo>
                    <a:lnTo>
                      <a:pt x="155" y="746"/>
                    </a:lnTo>
                    <a:lnTo>
                      <a:pt x="156" y="746"/>
                    </a:lnTo>
                    <a:lnTo>
                      <a:pt x="156" y="747"/>
                    </a:lnTo>
                    <a:lnTo>
                      <a:pt x="157" y="749"/>
                    </a:lnTo>
                    <a:lnTo>
                      <a:pt x="156" y="749"/>
                    </a:lnTo>
                    <a:close/>
                    <a:moveTo>
                      <a:pt x="144" y="781"/>
                    </a:moveTo>
                    <a:lnTo>
                      <a:pt x="144" y="781"/>
                    </a:lnTo>
                    <a:lnTo>
                      <a:pt x="143" y="781"/>
                    </a:lnTo>
                    <a:lnTo>
                      <a:pt x="142" y="781"/>
                    </a:lnTo>
                    <a:lnTo>
                      <a:pt x="141" y="781"/>
                    </a:lnTo>
                    <a:lnTo>
                      <a:pt x="141" y="779"/>
                    </a:lnTo>
                    <a:lnTo>
                      <a:pt x="141" y="778"/>
                    </a:lnTo>
                    <a:lnTo>
                      <a:pt x="142" y="778"/>
                    </a:lnTo>
                    <a:lnTo>
                      <a:pt x="143" y="778"/>
                    </a:lnTo>
                    <a:lnTo>
                      <a:pt x="144" y="779"/>
                    </a:lnTo>
                    <a:lnTo>
                      <a:pt x="144" y="781"/>
                    </a:lnTo>
                    <a:close/>
                    <a:moveTo>
                      <a:pt x="130" y="810"/>
                    </a:moveTo>
                    <a:lnTo>
                      <a:pt x="130" y="810"/>
                    </a:lnTo>
                    <a:lnTo>
                      <a:pt x="129" y="811"/>
                    </a:lnTo>
                    <a:lnTo>
                      <a:pt x="128" y="811"/>
                    </a:lnTo>
                    <a:lnTo>
                      <a:pt x="127" y="810"/>
                    </a:lnTo>
                    <a:lnTo>
                      <a:pt x="128" y="808"/>
                    </a:lnTo>
                    <a:lnTo>
                      <a:pt x="128" y="807"/>
                    </a:lnTo>
                    <a:lnTo>
                      <a:pt x="129" y="808"/>
                    </a:lnTo>
                    <a:lnTo>
                      <a:pt x="130" y="808"/>
                    </a:lnTo>
                    <a:lnTo>
                      <a:pt x="130" y="810"/>
                    </a:lnTo>
                    <a:close/>
                    <a:moveTo>
                      <a:pt x="114" y="839"/>
                    </a:moveTo>
                    <a:lnTo>
                      <a:pt x="114" y="839"/>
                    </a:lnTo>
                    <a:lnTo>
                      <a:pt x="113" y="839"/>
                    </a:lnTo>
                    <a:lnTo>
                      <a:pt x="112" y="839"/>
                    </a:lnTo>
                    <a:lnTo>
                      <a:pt x="112" y="838"/>
                    </a:lnTo>
                    <a:lnTo>
                      <a:pt x="112" y="836"/>
                    </a:lnTo>
                    <a:lnTo>
                      <a:pt x="113" y="836"/>
                    </a:lnTo>
                    <a:lnTo>
                      <a:pt x="114" y="836"/>
                    </a:lnTo>
                    <a:lnTo>
                      <a:pt x="114" y="838"/>
                    </a:lnTo>
                    <a:lnTo>
                      <a:pt x="114" y="839"/>
                    </a:lnTo>
                    <a:close/>
                    <a:moveTo>
                      <a:pt x="94" y="862"/>
                    </a:moveTo>
                    <a:lnTo>
                      <a:pt x="94" y="862"/>
                    </a:lnTo>
                    <a:lnTo>
                      <a:pt x="93" y="862"/>
                    </a:lnTo>
                    <a:lnTo>
                      <a:pt x="92" y="861"/>
                    </a:lnTo>
                    <a:lnTo>
                      <a:pt x="92" y="859"/>
                    </a:lnTo>
                    <a:lnTo>
                      <a:pt x="93" y="859"/>
                    </a:lnTo>
                    <a:lnTo>
                      <a:pt x="94" y="859"/>
                    </a:lnTo>
                    <a:lnTo>
                      <a:pt x="95" y="859"/>
                    </a:lnTo>
                    <a:lnTo>
                      <a:pt x="95" y="861"/>
                    </a:lnTo>
                    <a:lnTo>
                      <a:pt x="95" y="862"/>
                    </a:lnTo>
                    <a:lnTo>
                      <a:pt x="94" y="862"/>
                    </a:lnTo>
                    <a:close/>
                    <a:moveTo>
                      <a:pt x="69" y="870"/>
                    </a:moveTo>
                    <a:lnTo>
                      <a:pt x="69" y="870"/>
                    </a:lnTo>
                    <a:lnTo>
                      <a:pt x="68" y="868"/>
                    </a:lnTo>
                    <a:lnTo>
                      <a:pt x="68" y="867"/>
                    </a:lnTo>
                    <a:lnTo>
                      <a:pt x="69" y="865"/>
                    </a:lnTo>
                    <a:lnTo>
                      <a:pt x="70" y="865"/>
                    </a:lnTo>
                    <a:lnTo>
                      <a:pt x="70" y="867"/>
                    </a:lnTo>
                    <a:lnTo>
                      <a:pt x="71" y="867"/>
                    </a:lnTo>
                    <a:lnTo>
                      <a:pt x="71" y="868"/>
                    </a:lnTo>
                    <a:lnTo>
                      <a:pt x="70" y="870"/>
                    </a:lnTo>
                    <a:lnTo>
                      <a:pt x="69" y="870"/>
                    </a:lnTo>
                    <a:close/>
                    <a:moveTo>
                      <a:pt x="49" y="848"/>
                    </a:moveTo>
                    <a:lnTo>
                      <a:pt x="49" y="848"/>
                    </a:lnTo>
                    <a:lnTo>
                      <a:pt x="48" y="846"/>
                    </a:lnTo>
                    <a:lnTo>
                      <a:pt x="49" y="845"/>
                    </a:lnTo>
                    <a:lnTo>
                      <a:pt x="50" y="845"/>
                    </a:lnTo>
                    <a:lnTo>
                      <a:pt x="51" y="845"/>
                    </a:lnTo>
                    <a:lnTo>
                      <a:pt x="51" y="846"/>
                    </a:lnTo>
                    <a:lnTo>
                      <a:pt x="51" y="848"/>
                    </a:lnTo>
                    <a:lnTo>
                      <a:pt x="50" y="848"/>
                    </a:lnTo>
                    <a:lnTo>
                      <a:pt x="49" y="848"/>
                    </a:lnTo>
                    <a:close/>
                    <a:moveTo>
                      <a:pt x="36" y="816"/>
                    </a:moveTo>
                    <a:lnTo>
                      <a:pt x="36" y="816"/>
                    </a:lnTo>
                    <a:lnTo>
                      <a:pt x="36" y="814"/>
                    </a:lnTo>
                    <a:lnTo>
                      <a:pt x="37" y="813"/>
                    </a:lnTo>
                    <a:lnTo>
                      <a:pt x="38" y="813"/>
                    </a:lnTo>
                    <a:lnTo>
                      <a:pt x="38" y="814"/>
                    </a:lnTo>
                    <a:lnTo>
                      <a:pt x="38" y="816"/>
                    </a:lnTo>
                    <a:lnTo>
                      <a:pt x="38" y="817"/>
                    </a:lnTo>
                    <a:lnTo>
                      <a:pt x="36" y="817"/>
                    </a:lnTo>
                    <a:lnTo>
                      <a:pt x="36" y="816"/>
                    </a:lnTo>
                    <a:close/>
                    <a:moveTo>
                      <a:pt x="27" y="782"/>
                    </a:moveTo>
                    <a:lnTo>
                      <a:pt x="27" y="782"/>
                    </a:lnTo>
                    <a:lnTo>
                      <a:pt x="27" y="781"/>
                    </a:lnTo>
                    <a:lnTo>
                      <a:pt x="29" y="779"/>
                    </a:lnTo>
                    <a:lnTo>
                      <a:pt x="30" y="779"/>
                    </a:lnTo>
                    <a:lnTo>
                      <a:pt x="30" y="781"/>
                    </a:lnTo>
                    <a:lnTo>
                      <a:pt x="30" y="782"/>
                    </a:lnTo>
                    <a:lnTo>
                      <a:pt x="30" y="784"/>
                    </a:lnTo>
                    <a:lnTo>
                      <a:pt x="29" y="784"/>
                    </a:lnTo>
                    <a:lnTo>
                      <a:pt x="27" y="784"/>
                    </a:lnTo>
                    <a:lnTo>
                      <a:pt x="27" y="782"/>
                    </a:lnTo>
                    <a:close/>
                    <a:moveTo>
                      <a:pt x="20" y="747"/>
                    </a:moveTo>
                    <a:lnTo>
                      <a:pt x="20" y="747"/>
                    </a:lnTo>
                    <a:lnTo>
                      <a:pt x="20" y="746"/>
                    </a:lnTo>
                    <a:lnTo>
                      <a:pt x="21" y="746"/>
                    </a:lnTo>
                    <a:lnTo>
                      <a:pt x="22" y="746"/>
                    </a:lnTo>
                    <a:lnTo>
                      <a:pt x="23" y="746"/>
                    </a:lnTo>
                    <a:lnTo>
                      <a:pt x="23" y="747"/>
                    </a:lnTo>
                    <a:lnTo>
                      <a:pt x="23" y="749"/>
                    </a:lnTo>
                    <a:lnTo>
                      <a:pt x="22" y="749"/>
                    </a:lnTo>
                    <a:lnTo>
                      <a:pt x="21" y="749"/>
                    </a:lnTo>
                    <a:lnTo>
                      <a:pt x="20" y="747"/>
                    </a:lnTo>
                    <a:close/>
                    <a:moveTo>
                      <a:pt x="15" y="714"/>
                    </a:moveTo>
                    <a:lnTo>
                      <a:pt x="15" y="714"/>
                    </a:lnTo>
                    <a:lnTo>
                      <a:pt x="15" y="711"/>
                    </a:lnTo>
                    <a:lnTo>
                      <a:pt x="16" y="711"/>
                    </a:lnTo>
                    <a:lnTo>
                      <a:pt x="17" y="711"/>
                    </a:lnTo>
                    <a:lnTo>
                      <a:pt x="18" y="712"/>
                    </a:lnTo>
                    <a:lnTo>
                      <a:pt x="18" y="714"/>
                    </a:lnTo>
                    <a:lnTo>
                      <a:pt x="17" y="714"/>
                    </a:lnTo>
                    <a:lnTo>
                      <a:pt x="17" y="715"/>
                    </a:lnTo>
                    <a:lnTo>
                      <a:pt x="16" y="714"/>
                    </a:lnTo>
                    <a:lnTo>
                      <a:pt x="15" y="714"/>
                    </a:lnTo>
                    <a:close/>
                    <a:moveTo>
                      <a:pt x="11" y="677"/>
                    </a:moveTo>
                    <a:lnTo>
                      <a:pt x="11" y="677"/>
                    </a:lnTo>
                    <a:lnTo>
                      <a:pt x="11" y="676"/>
                    </a:lnTo>
                    <a:lnTo>
                      <a:pt x="12" y="676"/>
                    </a:lnTo>
                    <a:lnTo>
                      <a:pt x="13" y="676"/>
                    </a:lnTo>
                    <a:lnTo>
                      <a:pt x="13" y="677"/>
                    </a:lnTo>
                    <a:lnTo>
                      <a:pt x="14" y="677"/>
                    </a:lnTo>
                    <a:lnTo>
                      <a:pt x="14" y="679"/>
                    </a:lnTo>
                    <a:lnTo>
                      <a:pt x="13" y="679"/>
                    </a:lnTo>
                    <a:lnTo>
                      <a:pt x="13" y="680"/>
                    </a:lnTo>
                    <a:lnTo>
                      <a:pt x="11" y="679"/>
                    </a:lnTo>
                    <a:lnTo>
                      <a:pt x="11" y="677"/>
                    </a:lnTo>
                    <a:close/>
                    <a:moveTo>
                      <a:pt x="6" y="642"/>
                    </a:moveTo>
                    <a:lnTo>
                      <a:pt x="6" y="642"/>
                    </a:lnTo>
                    <a:lnTo>
                      <a:pt x="7" y="641"/>
                    </a:lnTo>
                    <a:lnTo>
                      <a:pt x="8" y="641"/>
                    </a:lnTo>
                    <a:lnTo>
                      <a:pt x="9" y="642"/>
                    </a:lnTo>
                    <a:lnTo>
                      <a:pt x="9" y="644"/>
                    </a:lnTo>
                    <a:lnTo>
                      <a:pt x="8" y="644"/>
                    </a:lnTo>
                    <a:lnTo>
                      <a:pt x="7" y="644"/>
                    </a:lnTo>
                    <a:lnTo>
                      <a:pt x="6" y="642"/>
                    </a:lnTo>
                    <a:close/>
                    <a:moveTo>
                      <a:pt x="4" y="607"/>
                    </a:moveTo>
                    <a:lnTo>
                      <a:pt x="4" y="607"/>
                    </a:lnTo>
                    <a:lnTo>
                      <a:pt x="4" y="606"/>
                    </a:lnTo>
                    <a:lnTo>
                      <a:pt x="5" y="606"/>
                    </a:lnTo>
                    <a:lnTo>
                      <a:pt x="6" y="606"/>
                    </a:lnTo>
                    <a:lnTo>
                      <a:pt x="7" y="607"/>
                    </a:lnTo>
                    <a:lnTo>
                      <a:pt x="6" y="609"/>
                    </a:lnTo>
                    <a:lnTo>
                      <a:pt x="5" y="609"/>
                    </a:lnTo>
                    <a:lnTo>
                      <a:pt x="4" y="609"/>
                    </a:lnTo>
                    <a:lnTo>
                      <a:pt x="4" y="607"/>
                    </a:lnTo>
                    <a:close/>
                    <a:moveTo>
                      <a:pt x="1" y="572"/>
                    </a:moveTo>
                    <a:lnTo>
                      <a:pt x="1" y="572"/>
                    </a:lnTo>
                    <a:lnTo>
                      <a:pt x="1" y="571"/>
                    </a:lnTo>
                    <a:lnTo>
                      <a:pt x="2" y="570"/>
                    </a:lnTo>
                    <a:lnTo>
                      <a:pt x="3" y="570"/>
                    </a:lnTo>
                    <a:lnTo>
                      <a:pt x="3" y="571"/>
                    </a:lnTo>
                    <a:lnTo>
                      <a:pt x="4" y="571"/>
                    </a:lnTo>
                    <a:lnTo>
                      <a:pt x="4" y="572"/>
                    </a:lnTo>
                    <a:lnTo>
                      <a:pt x="3" y="574"/>
                    </a:lnTo>
                    <a:lnTo>
                      <a:pt x="2" y="574"/>
                    </a:lnTo>
                    <a:lnTo>
                      <a:pt x="1" y="572"/>
                    </a:lnTo>
                    <a:close/>
                    <a:moveTo>
                      <a:pt x="0" y="536"/>
                    </a:moveTo>
                    <a:lnTo>
                      <a:pt x="0" y="536"/>
                    </a:lnTo>
                    <a:lnTo>
                      <a:pt x="0" y="535"/>
                    </a:lnTo>
                    <a:lnTo>
                      <a:pt x="1" y="535"/>
                    </a:lnTo>
                    <a:lnTo>
                      <a:pt x="2" y="535"/>
                    </a:lnTo>
                    <a:lnTo>
                      <a:pt x="2" y="536"/>
                    </a:lnTo>
                    <a:lnTo>
                      <a:pt x="3" y="536"/>
                    </a:lnTo>
                    <a:lnTo>
                      <a:pt x="2" y="537"/>
                    </a:lnTo>
                    <a:lnTo>
                      <a:pt x="1" y="539"/>
                    </a:lnTo>
                    <a:lnTo>
                      <a:pt x="0" y="537"/>
                    </a:lnTo>
                    <a:lnTo>
                      <a:pt x="0" y="536"/>
                    </a:lnTo>
                    <a:close/>
                    <a:moveTo>
                      <a:pt x="0" y="501"/>
                    </a:moveTo>
                    <a:lnTo>
                      <a:pt x="0" y="501"/>
                    </a:lnTo>
                    <a:lnTo>
                      <a:pt x="0" y="500"/>
                    </a:lnTo>
                    <a:lnTo>
                      <a:pt x="1" y="500"/>
                    </a:lnTo>
                    <a:lnTo>
                      <a:pt x="2" y="500"/>
                    </a:lnTo>
                    <a:lnTo>
                      <a:pt x="3" y="501"/>
                    </a:lnTo>
                    <a:lnTo>
                      <a:pt x="2" y="502"/>
                    </a:lnTo>
                    <a:lnTo>
                      <a:pt x="1" y="502"/>
                    </a:lnTo>
                    <a:lnTo>
                      <a:pt x="0" y="502"/>
                    </a:lnTo>
                    <a:lnTo>
                      <a:pt x="0" y="501"/>
                    </a:lnTo>
                    <a:close/>
                    <a:moveTo>
                      <a:pt x="2" y="465"/>
                    </a:moveTo>
                    <a:lnTo>
                      <a:pt x="2" y="465"/>
                    </a:lnTo>
                    <a:lnTo>
                      <a:pt x="2" y="463"/>
                    </a:lnTo>
                    <a:lnTo>
                      <a:pt x="3" y="463"/>
                    </a:lnTo>
                    <a:lnTo>
                      <a:pt x="4" y="465"/>
                    </a:lnTo>
                    <a:lnTo>
                      <a:pt x="4" y="466"/>
                    </a:lnTo>
                    <a:lnTo>
                      <a:pt x="4" y="468"/>
                    </a:lnTo>
                    <a:lnTo>
                      <a:pt x="3" y="468"/>
                    </a:lnTo>
                    <a:lnTo>
                      <a:pt x="2" y="468"/>
                    </a:lnTo>
                    <a:lnTo>
                      <a:pt x="2" y="466"/>
                    </a:lnTo>
                    <a:lnTo>
                      <a:pt x="2" y="465"/>
                    </a:lnTo>
                    <a:close/>
                    <a:moveTo>
                      <a:pt x="5" y="430"/>
                    </a:moveTo>
                    <a:lnTo>
                      <a:pt x="5" y="430"/>
                    </a:lnTo>
                    <a:lnTo>
                      <a:pt x="5" y="428"/>
                    </a:lnTo>
                    <a:lnTo>
                      <a:pt x="6" y="428"/>
                    </a:lnTo>
                    <a:lnTo>
                      <a:pt x="7" y="428"/>
                    </a:lnTo>
                    <a:lnTo>
                      <a:pt x="7" y="430"/>
                    </a:lnTo>
                    <a:lnTo>
                      <a:pt x="7" y="431"/>
                    </a:lnTo>
                    <a:lnTo>
                      <a:pt x="6" y="433"/>
                    </a:lnTo>
                    <a:lnTo>
                      <a:pt x="5" y="431"/>
                    </a:lnTo>
                    <a:lnTo>
                      <a:pt x="4" y="431"/>
                    </a:lnTo>
                    <a:lnTo>
                      <a:pt x="5" y="430"/>
                    </a:lnTo>
                    <a:close/>
                    <a:moveTo>
                      <a:pt x="9" y="395"/>
                    </a:moveTo>
                    <a:lnTo>
                      <a:pt x="9" y="395"/>
                    </a:lnTo>
                    <a:lnTo>
                      <a:pt x="11" y="393"/>
                    </a:lnTo>
                    <a:lnTo>
                      <a:pt x="12" y="393"/>
                    </a:lnTo>
                    <a:lnTo>
                      <a:pt x="13" y="395"/>
                    </a:lnTo>
                    <a:lnTo>
                      <a:pt x="13" y="396"/>
                    </a:lnTo>
                    <a:lnTo>
                      <a:pt x="12" y="398"/>
                    </a:lnTo>
                    <a:lnTo>
                      <a:pt x="11" y="398"/>
                    </a:lnTo>
                    <a:lnTo>
                      <a:pt x="9" y="396"/>
                    </a:lnTo>
                    <a:lnTo>
                      <a:pt x="9" y="395"/>
                    </a:lnTo>
                    <a:close/>
                    <a:moveTo>
                      <a:pt x="17" y="361"/>
                    </a:moveTo>
                    <a:lnTo>
                      <a:pt x="17" y="361"/>
                    </a:lnTo>
                    <a:lnTo>
                      <a:pt x="17" y="360"/>
                    </a:lnTo>
                    <a:lnTo>
                      <a:pt x="18" y="360"/>
                    </a:lnTo>
                    <a:lnTo>
                      <a:pt x="19" y="360"/>
                    </a:lnTo>
                    <a:lnTo>
                      <a:pt x="19" y="361"/>
                    </a:lnTo>
                    <a:lnTo>
                      <a:pt x="19" y="363"/>
                    </a:lnTo>
                    <a:lnTo>
                      <a:pt x="18" y="363"/>
                    </a:lnTo>
                    <a:lnTo>
                      <a:pt x="17" y="363"/>
                    </a:lnTo>
                    <a:lnTo>
                      <a:pt x="17" y="361"/>
                    </a:lnTo>
                    <a:close/>
                    <a:moveTo>
                      <a:pt x="25" y="328"/>
                    </a:moveTo>
                    <a:lnTo>
                      <a:pt x="25" y="328"/>
                    </a:lnTo>
                    <a:lnTo>
                      <a:pt x="26" y="326"/>
                    </a:lnTo>
                    <a:lnTo>
                      <a:pt x="27" y="326"/>
                    </a:lnTo>
                    <a:lnTo>
                      <a:pt x="29" y="328"/>
                    </a:lnTo>
                    <a:lnTo>
                      <a:pt x="29" y="329"/>
                    </a:lnTo>
                    <a:lnTo>
                      <a:pt x="27" y="329"/>
                    </a:lnTo>
                    <a:lnTo>
                      <a:pt x="26" y="329"/>
                    </a:lnTo>
                    <a:lnTo>
                      <a:pt x="25" y="329"/>
                    </a:lnTo>
                    <a:lnTo>
                      <a:pt x="25" y="328"/>
                    </a:lnTo>
                    <a:close/>
                    <a:moveTo>
                      <a:pt x="36" y="294"/>
                    </a:moveTo>
                    <a:lnTo>
                      <a:pt x="36" y="294"/>
                    </a:lnTo>
                    <a:lnTo>
                      <a:pt x="37" y="294"/>
                    </a:lnTo>
                    <a:lnTo>
                      <a:pt x="38" y="294"/>
                    </a:lnTo>
                    <a:lnTo>
                      <a:pt x="39" y="294"/>
                    </a:lnTo>
                    <a:lnTo>
                      <a:pt x="39" y="297"/>
                    </a:lnTo>
                    <a:lnTo>
                      <a:pt x="38" y="297"/>
                    </a:lnTo>
                    <a:lnTo>
                      <a:pt x="37" y="297"/>
                    </a:lnTo>
                    <a:lnTo>
                      <a:pt x="36" y="297"/>
                    </a:lnTo>
                    <a:lnTo>
                      <a:pt x="36" y="296"/>
                    </a:lnTo>
                    <a:lnTo>
                      <a:pt x="36" y="294"/>
                    </a:lnTo>
                    <a:close/>
                    <a:moveTo>
                      <a:pt x="49" y="264"/>
                    </a:moveTo>
                    <a:lnTo>
                      <a:pt x="49" y="264"/>
                    </a:lnTo>
                    <a:lnTo>
                      <a:pt x="49" y="262"/>
                    </a:lnTo>
                    <a:lnTo>
                      <a:pt x="50" y="262"/>
                    </a:lnTo>
                    <a:lnTo>
                      <a:pt x="51" y="262"/>
                    </a:lnTo>
                    <a:lnTo>
                      <a:pt x="51" y="264"/>
                    </a:lnTo>
                    <a:lnTo>
                      <a:pt x="52" y="265"/>
                    </a:lnTo>
                    <a:lnTo>
                      <a:pt x="51" y="265"/>
                    </a:lnTo>
                    <a:lnTo>
                      <a:pt x="51" y="266"/>
                    </a:lnTo>
                    <a:lnTo>
                      <a:pt x="50" y="266"/>
                    </a:lnTo>
                    <a:lnTo>
                      <a:pt x="49" y="265"/>
                    </a:lnTo>
                    <a:lnTo>
                      <a:pt x="49" y="264"/>
                    </a:lnTo>
                    <a:close/>
                    <a:moveTo>
                      <a:pt x="64" y="234"/>
                    </a:moveTo>
                    <a:lnTo>
                      <a:pt x="64" y="234"/>
                    </a:lnTo>
                    <a:lnTo>
                      <a:pt x="64" y="233"/>
                    </a:lnTo>
                    <a:lnTo>
                      <a:pt x="65" y="233"/>
                    </a:lnTo>
                    <a:lnTo>
                      <a:pt x="66" y="233"/>
                    </a:lnTo>
                    <a:lnTo>
                      <a:pt x="66" y="234"/>
                    </a:lnTo>
                    <a:lnTo>
                      <a:pt x="66" y="236"/>
                    </a:lnTo>
                    <a:lnTo>
                      <a:pt x="65" y="236"/>
                    </a:lnTo>
                    <a:lnTo>
                      <a:pt x="65" y="237"/>
                    </a:lnTo>
                    <a:lnTo>
                      <a:pt x="64" y="237"/>
                    </a:lnTo>
                    <a:lnTo>
                      <a:pt x="64" y="236"/>
                    </a:lnTo>
                    <a:lnTo>
                      <a:pt x="62" y="236"/>
                    </a:lnTo>
                    <a:lnTo>
                      <a:pt x="64" y="234"/>
                    </a:lnTo>
                    <a:close/>
                    <a:moveTo>
                      <a:pt x="79" y="207"/>
                    </a:moveTo>
                    <a:lnTo>
                      <a:pt x="79" y="207"/>
                    </a:lnTo>
                    <a:lnTo>
                      <a:pt x="79" y="205"/>
                    </a:lnTo>
                    <a:lnTo>
                      <a:pt x="80" y="205"/>
                    </a:lnTo>
                    <a:lnTo>
                      <a:pt x="82" y="205"/>
                    </a:lnTo>
                    <a:lnTo>
                      <a:pt x="82" y="207"/>
                    </a:lnTo>
                    <a:lnTo>
                      <a:pt x="82" y="208"/>
                    </a:lnTo>
                    <a:lnTo>
                      <a:pt x="80" y="210"/>
                    </a:lnTo>
                    <a:lnTo>
                      <a:pt x="79" y="208"/>
                    </a:lnTo>
                    <a:lnTo>
                      <a:pt x="79" y="207"/>
                    </a:lnTo>
                    <a:close/>
                    <a:moveTo>
                      <a:pt x="97" y="181"/>
                    </a:moveTo>
                    <a:lnTo>
                      <a:pt x="97" y="181"/>
                    </a:lnTo>
                    <a:lnTo>
                      <a:pt x="97" y="179"/>
                    </a:lnTo>
                    <a:lnTo>
                      <a:pt x="100" y="179"/>
                    </a:lnTo>
                    <a:lnTo>
                      <a:pt x="100" y="181"/>
                    </a:lnTo>
                    <a:lnTo>
                      <a:pt x="100" y="182"/>
                    </a:lnTo>
                    <a:lnTo>
                      <a:pt x="98" y="183"/>
                    </a:lnTo>
                    <a:lnTo>
                      <a:pt x="97" y="182"/>
                    </a:lnTo>
                    <a:lnTo>
                      <a:pt x="96" y="181"/>
                    </a:lnTo>
                    <a:lnTo>
                      <a:pt x="97" y="181"/>
                    </a:lnTo>
                    <a:close/>
                    <a:moveTo>
                      <a:pt x="115" y="156"/>
                    </a:moveTo>
                    <a:lnTo>
                      <a:pt x="115" y="156"/>
                    </a:lnTo>
                    <a:lnTo>
                      <a:pt x="116" y="154"/>
                    </a:lnTo>
                    <a:lnTo>
                      <a:pt x="118" y="156"/>
                    </a:lnTo>
                    <a:lnTo>
                      <a:pt x="119" y="157"/>
                    </a:lnTo>
                    <a:lnTo>
                      <a:pt x="118" y="159"/>
                    </a:lnTo>
                    <a:lnTo>
                      <a:pt x="116" y="159"/>
                    </a:lnTo>
                    <a:lnTo>
                      <a:pt x="115" y="159"/>
                    </a:lnTo>
                    <a:lnTo>
                      <a:pt x="115" y="157"/>
                    </a:lnTo>
                    <a:lnTo>
                      <a:pt x="115" y="156"/>
                    </a:lnTo>
                    <a:close/>
                    <a:moveTo>
                      <a:pt x="136" y="134"/>
                    </a:moveTo>
                    <a:lnTo>
                      <a:pt x="136" y="134"/>
                    </a:lnTo>
                    <a:lnTo>
                      <a:pt x="137" y="132"/>
                    </a:lnTo>
                    <a:lnTo>
                      <a:pt x="138" y="134"/>
                    </a:lnTo>
                    <a:lnTo>
                      <a:pt x="139" y="134"/>
                    </a:lnTo>
                    <a:lnTo>
                      <a:pt x="138" y="135"/>
                    </a:lnTo>
                    <a:lnTo>
                      <a:pt x="137" y="137"/>
                    </a:lnTo>
                    <a:lnTo>
                      <a:pt x="136" y="135"/>
                    </a:lnTo>
                    <a:lnTo>
                      <a:pt x="136" y="134"/>
                    </a:lnTo>
                    <a:close/>
                    <a:moveTo>
                      <a:pt x="157" y="112"/>
                    </a:moveTo>
                    <a:lnTo>
                      <a:pt x="157" y="112"/>
                    </a:lnTo>
                    <a:lnTo>
                      <a:pt x="158" y="112"/>
                    </a:lnTo>
                    <a:lnTo>
                      <a:pt x="159" y="112"/>
                    </a:lnTo>
                    <a:lnTo>
                      <a:pt x="159" y="114"/>
                    </a:lnTo>
                    <a:lnTo>
                      <a:pt x="159" y="115"/>
                    </a:lnTo>
                    <a:lnTo>
                      <a:pt x="158" y="116"/>
                    </a:lnTo>
                    <a:lnTo>
                      <a:pt x="157" y="115"/>
                    </a:lnTo>
                    <a:lnTo>
                      <a:pt x="157" y="114"/>
                    </a:lnTo>
                    <a:lnTo>
                      <a:pt x="157" y="112"/>
                    </a:lnTo>
                    <a:close/>
                    <a:moveTo>
                      <a:pt x="179" y="93"/>
                    </a:moveTo>
                    <a:lnTo>
                      <a:pt x="179" y="93"/>
                    </a:lnTo>
                    <a:lnTo>
                      <a:pt x="180" y="93"/>
                    </a:lnTo>
                    <a:lnTo>
                      <a:pt x="181" y="95"/>
                    </a:lnTo>
                    <a:lnTo>
                      <a:pt x="181" y="96"/>
                    </a:lnTo>
                    <a:lnTo>
                      <a:pt x="181" y="98"/>
                    </a:lnTo>
                    <a:lnTo>
                      <a:pt x="179" y="98"/>
                    </a:lnTo>
                    <a:lnTo>
                      <a:pt x="179" y="96"/>
                    </a:lnTo>
                    <a:lnTo>
                      <a:pt x="178" y="95"/>
                    </a:lnTo>
                    <a:lnTo>
                      <a:pt x="179" y="93"/>
                    </a:lnTo>
                    <a:close/>
                    <a:moveTo>
                      <a:pt x="201" y="76"/>
                    </a:moveTo>
                    <a:lnTo>
                      <a:pt x="201" y="76"/>
                    </a:lnTo>
                    <a:lnTo>
                      <a:pt x="202" y="76"/>
                    </a:lnTo>
                    <a:lnTo>
                      <a:pt x="203" y="77"/>
                    </a:lnTo>
                    <a:lnTo>
                      <a:pt x="203" y="79"/>
                    </a:lnTo>
                    <a:lnTo>
                      <a:pt x="203" y="80"/>
                    </a:lnTo>
                    <a:lnTo>
                      <a:pt x="202" y="80"/>
                    </a:lnTo>
                    <a:lnTo>
                      <a:pt x="201" y="79"/>
                    </a:lnTo>
                    <a:lnTo>
                      <a:pt x="201" y="77"/>
                    </a:lnTo>
                    <a:lnTo>
                      <a:pt x="201" y="76"/>
                    </a:lnTo>
                    <a:close/>
                    <a:moveTo>
                      <a:pt x="224" y="60"/>
                    </a:moveTo>
                    <a:lnTo>
                      <a:pt x="224" y="60"/>
                    </a:lnTo>
                    <a:lnTo>
                      <a:pt x="226" y="60"/>
                    </a:lnTo>
                    <a:lnTo>
                      <a:pt x="227" y="60"/>
                    </a:lnTo>
                    <a:lnTo>
                      <a:pt x="227" y="61"/>
                    </a:lnTo>
                    <a:lnTo>
                      <a:pt x="227" y="63"/>
                    </a:lnTo>
                    <a:lnTo>
                      <a:pt x="227" y="64"/>
                    </a:lnTo>
                    <a:lnTo>
                      <a:pt x="226" y="64"/>
                    </a:lnTo>
                    <a:lnTo>
                      <a:pt x="224" y="64"/>
                    </a:lnTo>
                    <a:lnTo>
                      <a:pt x="224" y="63"/>
                    </a:lnTo>
                    <a:lnTo>
                      <a:pt x="224" y="61"/>
                    </a:lnTo>
                    <a:lnTo>
                      <a:pt x="224" y="60"/>
                    </a:lnTo>
                    <a:close/>
                    <a:moveTo>
                      <a:pt x="249" y="47"/>
                    </a:moveTo>
                    <a:lnTo>
                      <a:pt x="249" y="47"/>
                    </a:lnTo>
                    <a:lnTo>
                      <a:pt x="249" y="45"/>
                    </a:lnTo>
                    <a:lnTo>
                      <a:pt x="250" y="47"/>
                    </a:lnTo>
                    <a:lnTo>
                      <a:pt x="251" y="47"/>
                    </a:lnTo>
                    <a:lnTo>
                      <a:pt x="250" y="48"/>
                    </a:lnTo>
                    <a:lnTo>
                      <a:pt x="250" y="49"/>
                    </a:lnTo>
                    <a:lnTo>
                      <a:pt x="249" y="49"/>
                    </a:lnTo>
                    <a:lnTo>
                      <a:pt x="248" y="49"/>
                    </a:lnTo>
                    <a:lnTo>
                      <a:pt x="248" y="48"/>
                    </a:lnTo>
                    <a:lnTo>
                      <a:pt x="248" y="47"/>
                    </a:lnTo>
                    <a:lnTo>
                      <a:pt x="249" y="47"/>
                    </a:lnTo>
                    <a:close/>
                    <a:moveTo>
                      <a:pt x="272" y="33"/>
                    </a:moveTo>
                    <a:lnTo>
                      <a:pt x="272" y="33"/>
                    </a:lnTo>
                    <a:lnTo>
                      <a:pt x="273" y="33"/>
                    </a:lnTo>
                    <a:lnTo>
                      <a:pt x="274" y="33"/>
                    </a:lnTo>
                    <a:lnTo>
                      <a:pt x="274" y="35"/>
                    </a:lnTo>
                    <a:lnTo>
                      <a:pt x="273" y="36"/>
                    </a:lnTo>
                    <a:lnTo>
                      <a:pt x="272" y="36"/>
                    </a:lnTo>
                    <a:lnTo>
                      <a:pt x="272" y="35"/>
                    </a:lnTo>
                    <a:lnTo>
                      <a:pt x="271" y="35"/>
                    </a:lnTo>
                    <a:lnTo>
                      <a:pt x="272" y="33"/>
                    </a:lnTo>
                    <a:close/>
                    <a:moveTo>
                      <a:pt x="296" y="20"/>
                    </a:moveTo>
                    <a:lnTo>
                      <a:pt x="296" y="20"/>
                    </a:lnTo>
                    <a:lnTo>
                      <a:pt x="298" y="20"/>
                    </a:lnTo>
                    <a:lnTo>
                      <a:pt x="299" y="22"/>
                    </a:lnTo>
                    <a:lnTo>
                      <a:pt x="299" y="23"/>
                    </a:lnTo>
                    <a:lnTo>
                      <a:pt x="298" y="25"/>
                    </a:lnTo>
                    <a:lnTo>
                      <a:pt x="296" y="25"/>
                    </a:lnTo>
                    <a:lnTo>
                      <a:pt x="296" y="23"/>
                    </a:lnTo>
                    <a:lnTo>
                      <a:pt x="295" y="22"/>
                    </a:lnTo>
                    <a:lnTo>
                      <a:pt x="296" y="22"/>
                    </a:lnTo>
                    <a:lnTo>
                      <a:pt x="296" y="20"/>
                    </a:lnTo>
                    <a:close/>
                    <a:moveTo>
                      <a:pt x="322" y="10"/>
                    </a:moveTo>
                    <a:lnTo>
                      <a:pt x="322" y="10"/>
                    </a:lnTo>
                    <a:lnTo>
                      <a:pt x="323" y="10"/>
                    </a:lnTo>
                    <a:lnTo>
                      <a:pt x="323" y="12"/>
                    </a:lnTo>
                    <a:lnTo>
                      <a:pt x="323" y="13"/>
                    </a:lnTo>
                    <a:lnTo>
                      <a:pt x="322" y="13"/>
                    </a:lnTo>
                    <a:lnTo>
                      <a:pt x="321" y="13"/>
                    </a:lnTo>
                    <a:lnTo>
                      <a:pt x="321" y="12"/>
                    </a:lnTo>
                    <a:lnTo>
                      <a:pt x="321" y="10"/>
                    </a:lnTo>
                    <a:lnTo>
                      <a:pt x="322" y="10"/>
                    </a:lnTo>
                    <a:close/>
                    <a:moveTo>
                      <a:pt x="346" y="0"/>
                    </a:moveTo>
                    <a:lnTo>
                      <a:pt x="346" y="0"/>
                    </a:lnTo>
                    <a:lnTo>
                      <a:pt x="347" y="0"/>
                    </a:lnTo>
                    <a:lnTo>
                      <a:pt x="348" y="1"/>
                    </a:lnTo>
                    <a:lnTo>
                      <a:pt x="348" y="3"/>
                    </a:lnTo>
                    <a:lnTo>
                      <a:pt x="347" y="3"/>
                    </a:lnTo>
                    <a:lnTo>
                      <a:pt x="347" y="4"/>
                    </a:lnTo>
                    <a:lnTo>
                      <a:pt x="346" y="4"/>
                    </a:lnTo>
                    <a:lnTo>
                      <a:pt x="345" y="3"/>
                    </a:lnTo>
                    <a:lnTo>
                      <a:pt x="345" y="1"/>
                    </a:lnTo>
                    <a:lnTo>
                      <a:pt x="346" y="0"/>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054" name="Freeform 423"/>
              <p:cNvSpPr/>
              <p:nvPr/>
            </p:nvSpPr>
            <p:spPr>
              <a:xfrm>
                <a:off x="4256585" y="3720979"/>
                <a:ext cx="223848" cy="81028"/>
              </a:xfrm>
              <a:custGeom>
                <a:avLst/>
                <a:gdLst>
                  <a:gd name="txL" fmla="*/ 0 w 103"/>
                  <a:gd name="txT" fmla="*/ 0 h 89"/>
                  <a:gd name="txR" fmla="*/ 103 w 103"/>
                  <a:gd name="txB" fmla="*/ 89 h 89"/>
                </a:gdLst>
                <a:ahLst/>
                <a:cxnLst>
                  <a:cxn ang="0">
                    <a:pos x="2147483647" y="2147483647"/>
                  </a:cxn>
                  <a:cxn ang="0">
                    <a:pos x="2147483647" y="2147483647"/>
                  </a:cxn>
                  <a:cxn ang="0">
                    <a:pos x="0" y="0"/>
                  </a:cxn>
                  <a:cxn ang="0">
                    <a:pos x="2147483647" y="2147483647"/>
                  </a:cxn>
                </a:cxnLst>
                <a:rect l="txL" t="txT" r="txR" b="txB"/>
                <a:pathLst>
                  <a:path w="103" h="89">
                    <a:moveTo>
                      <a:pt x="13" y="89"/>
                    </a:moveTo>
                    <a:lnTo>
                      <a:pt x="103" y="15"/>
                    </a:lnTo>
                    <a:lnTo>
                      <a:pt x="0" y="0"/>
                    </a:lnTo>
                    <a:lnTo>
                      <a:pt x="13" y="89"/>
                    </a:lnTo>
                    <a:close/>
                  </a:path>
                </a:pathLst>
              </a:custGeom>
              <a:solidFill>
                <a:srgbClr val="000000">
                  <a:alpha val="100000"/>
                </a:srgbClr>
              </a:solidFill>
              <a:ln w="9525">
                <a:noFill/>
              </a:ln>
            </p:spPr>
            <p:txBody>
              <a:bodyPr/>
              <a:lstStyle/>
              <a:p>
                <a:endParaRPr lang="zh-CN" altLang="en-US"/>
              </a:p>
            </p:txBody>
          </p:sp>
          <p:sp>
            <p:nvSpPr>
              <p:cNvPr id="168055" name="Freeform 424"/>
              <p:cNvSpPr>
                <a:spLocks noEditPoints="1"/>
              </p:cNvSpPr>
              <p:nvPr/>
            </p:nvSpPr>
            <p:spPr>
              <a:xfrm>
                <a:off x="1672555" y="4593869"/>
                <a:ext cx="628078" cy="635331"/>
              </a:xfrm>
              <a:custGeom>
                <a:avLst/>
                <a:gdLst>
                  <a:gd name="txL" fmla="*/ 0 w 289"/>
                  <a:gd name="txT" fmla="*/ 0 h 691"/>
                  <a:gd name="txR" fmla="*/ 289 w 289"/>
                  <a:gd name="txB" fmla="*/ 691 h 691"/>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1554625535"/>
                  </a:cxn>
                  <a:cxn ang="0">
                    <a:pos x="2147483647" y="2147483647"/>
                  </a:cxn>
                </a:cxnLst>
                <a:rect l="txL" t="txT" r="txR" b="txB"/>
                <a:pathLst>
                  <a:path w="289" h="691">
                    <a:moveTo>
                      <a:pt x="289" y="397"/>
                    </a:moveTo>
                    <a:lnTo>
                      <a:pt x="289" y="397"/>
                    </a:lnTo>
                    <a:lnTo>
                      <a:pt x="287" y="397"/>
                    </a:lnTo>
                    <a:lnTo>
                      <a:pt x="286" y="397"/>
                    </a:lnTo>
                    <a:lnTo>
                      <a:pt x="286" y="395"/>
                    </a:lnTo>
                    <a:lnTo>
                      <a:pt x="286" y="394"/>
                    </a:lnTo>
                    <a:lnTo>
                      <a:pt x="287" y="392"/>
                    </a:lnTo>
                    <a:lnTo>
                      <a:pt x="289" y="394"/>
                    </a:lnTo>
                    <a:lnTo>
                      <a:pt x="289" y="395"/>
                    </a:lnTo>
                    <a:lnTo>
                      <a:pt x="289" y="397"/>
                    </a:lnTo>
                    <a:close/>
                    <a:moveTo>
                      <a:pt x="273" y="424"/>
                    </a:moveTo>
                    <a:lnTo>
                      <a:pt x="273" y="424"/>
                    </a:lnTo>
                    <a:lnTo>
                      <a:pt x="272" y="424"/>
                    </a:lnTo>
                    <a:lnTo>
                      <a:pt x="271" y="424"/>
                    </a:lnTo>
                    <a:lnTo>
                      <a:pt x="269" y="423"/>
                    </a:lnTo>
                    <a:lnTo>
                      <a:pt x="271" y="421"/>
                    </a:lnTo>
                    <a:lnTo>
                      <a:pt x="272" y="421"/>
                    </a:lnTo>
                    <a:lnTo>
                      <a:pt x="273" y="421"/>
                    </a:lnTo>
                    <a:lnTo>
                      <a:pt x="273" y="423"/>
                    </a:lnTo>
                    <a:lnTo>
                      <a:pt x="273" y="424"/>
                    </a:lnTo>
                    <a:close/>
                    <a:moveTo>
                      <a:pt x="257" y="452"/>
                    </a:moveTo>
                    <a:lnTo>
                      <a:pt x="257" y="452"/>
                    </a:lnTo>
                    <a:lnTo>
                      <a:pt x="256" y="452"/>
                    </a:lnTo>
                    <a:lnTo>
                      <a:pt x="255" y="452"/>
                    </a:lnTo>
                    <a:lnTo>
                      <a:pt x="254" y="451"/>
                    </a:lnTo>
                    <a:lnTo>
                      <a:pt x="255" y="449"/>
                    </a:lnTo>
                    <a:lnTo>
                      <a:pt x="256" y="449"/>
                    </a:lnTo>
                    <a:lnTo>
                      <a:pt x="257" y="449"/>
                    </a:lnTo>
                    <a:lnTo>
                      <a:pt x="257" y="451"/>
                    </a:lnTo>
                    <a:lnTo>
                      <a:pt x="257" y="452"/>
                    </a:lnTo>
                    <a:close/>
                    <a:moveTo>
                      <a:pt x="240" y="480"/>
                    </a:moveTo>
                    <a:lnTo>
                      <a:pt x="240" y="480"/>
                    </a:lnTo>
                    <a:lnTo>
                      <a:pt x="239" y="480"/>
                    </a:lnTo>
                    <a:lnTo>
                      <a:pt x="238" y="480"/>
                    </a:lnTo>
                    <a:lnTo>
                      <a:pt x="238" y="478"/>
                    </a:lnTo>
                    <a:lnTo>
                      <a:pt x="238" y="477"/>
                    </a:lnTo>
                    <a:lnTo>
                      <a:pt x="239" y="475"/>
                    </a:lnTo>
                    <a:lnTo>
                      <a:pt x="240" y="477"/>
                    </a:lnTo>
                    <a:lnTo>
                      <a:pt x="240" y="478"/>
                    </a:lnTo>
                    <a:lnTo>
                      <a:pt x="240" y="480"/>
                    </a:lnTo>
                    <a:close/>
                    <a:moveTo>
                      <a:pt x="223" y="506"/>
                    </a:moveTo>
                    <a:lnTo>
                      <a:pt x="223" y="506"/>
                    </a:lnTo>
                    <a:lnTo>
                      <a:pt x="222" y="507"/>
                    </a:lnTo>
                    <a:lnTo>
                      <a:pt x="221" y="506"/>
                    </a:lnTo>
                    <a:lnTo>
                      <a:pt x="221" y="505"/>
                    </a:lnTo>
                    <a:lnTo>
                      <a:pt x="222" y="503"/>
                    </a:lnTo>
                    <a:lnTo>
                      <a:pt x="223" y="503"/>
                    </a:lnTo>
                    <a:lnTo>
                      <a:pt x="224" y="505"/>
                    </a:lnTo>
                    <a:lnTo>
                      <a:pt x="223" y="506"/>
                    </a:lnTo>
                    <a:close/>
                    <a:moveTo>
                      <a:pt x="206" y="534"/>
                    </a:moveTo>
                    <a:lnTo>
                      <a:pt x="206" y="534"/>
                    </a:lnTo>
                    <a:lnTo>
                      <a:pt x="205" y="534"/>
                    </a:lnTo>
                    <a:lnTo>
                      <a:pt x="204" y="534"/>
                    </a:lnTo>
                    <a:lnTo>
                      <a:pt x="204" y="532"/>
                    </a:lnTo>
                    <a:lnTo>
                      <a:pt x="204" y="531"/>
                    </a:lnTo>
                    <a:lnTo>
                      <a:pt x="205" y="529"/>
                    </a:lnTo>
                    <a:lnTo>
                      <a:pt x="206" y="531"/>
                    </a:lnTo>
                    <a:lnTo>
                      <a:pt x="206" y="532"/>
                    </a:lnTo>
                    <a:lnTo>
                      <a:pt x="206" y="534"/>
                    </a:lnTo>
                    <a:close/>
                    <a:moveTo>
                      <a:pt x="189" y="560"/>
                    </a:moveTo>
                    <a:lnTo>
                      <a:pt x="189" y="560"/>
                    </a:lnTo>
                    <a:lnTo>
                      <a:pt x="188" y="560"/>
                    </a:lnTo>
                    <a:lnTo>
                      <a:pt x="187" y="560"/>
                    </a:lnTo>
                    <a:lnTo>
                      <a:pt x="186" y="558"/>
                    </a:lnTo>
                    <a:lnTo>
                      <a:pt x="187" y="557"/>
                    </a:lnTo>
                    <a:lnTo>
                      <a:pt x="187" y="556"/>
                    </a:lnTo>
                    <a:lnTo>
                      <a:pt x="188" y="556"/>
                    </a:lnTo>
                    <a:lnTo>
                      <a:pt x="189" y="557"/>
                    </a:lnTo>
                    <a:lnTo>
                      <a:pt x="189" y="558"/>
                    </a:lnTo>
                    <a:lnTo>
                      <a:pt x="189" y="560"/>
                    </a:lnTo>
                    <a:close/>
                    <a:moveTo>
                      <a:pt x="171" y="585"/>
                    </a:moveTo>
                    <a:lnTo>
                      <a:pt x="171" y="585"/>
                    </a:lnTo>
                    <a:lnTo>
                      <a:pt x="170" y="586"/>
                    </a:lnTo>
                    <a:lnTo>
                      <a:pt x="169" y="585"/>
                    </a:lnTo>
                    <a:lnTo>
                      <a:pt x="168" y="583"/>
                    </a:lnTo>
                    <a:lnTo>
                      <a:pt x="169" y="582"/>
                    </a:lnTo>
                    <a:lnTo>
                      <a:pt x="170" y="582"/>
                    </a:lnTo>
                    <a:lnTo>
                      <a:pt x="171" y="582"/>
                    </a:lnTo>
                    <a:lnTo>
                      <a:pt x="171" y="583"/>
                    </a:lnTo>
                    <a:lnTo>
                      <a:pt x="171" y="585"/>
                    </a:lnTo>
                    <a:close/>
                    <a:moveTo>
                      <a:pt x="152" y="609"/>
                    </a:moveTo>
                    <a:lnTo>
                      <a:pt x="152" y="609"/>
                    </a:lnTo>
                    <a:lnTo>
                      <a:pt x="152" y="611"/>
                    </a:lnTo>
                    <a:lnTo>
                      <a:pt x="151" y="611"/>
                    </a:lnTo>
                    <a:lnTo>
                      <a:pt x="151" y="609"/>
                    </a:lnTo>
                    <a:lnTo>
                      <a:pt x="150" y="609"/>
                    </a:lnTo>
                    <a:lnTo>
                      <a:pt x="150" y="608"/>
                    </a:lnTo>
                    <a:lnTo>
                      <a:pt x="150" y="607"/>
                    </a:lnTo>
                    <a:lnTo>
                      <a:pt x="151" y="607"/>
                    </a:lnTo>
                    <a:lnTo>
                      <a:pt x="152" y="607"/>
                    </a:lnTo>
                    <a:lnTo>
                      <a:pt x="153" y="608"/>
                    </a:lnTo>
                    <a:lnTo>
                      <a:pt x="152" y="609"/>
                    </a:lnTo>
                    <a:close/>
                    <a:moveTo>
                      <a:pt x="133" y="634"/>
                    </a:moveTo>
                    <a:lnTo>
                      <a:pt x="133" y="634"/>
                    </a:lnTo>
                    <a:lnTo>
                      <a:pt x="132" y="634"/>
                    </a:lnTo>
                    <a:lnTo>
                      <a:pt x="131" y="633"/>
                    </a:lnTo>
                    <a:lnTo>
                      <a:pt x="131" y="631"/>
                    </a:lnTo>
                    <a:lnTo>
                      <a:pt x="131" y="630"/>
                    </a:lnTo>
                    <a:lnTo>
                      <a:pt x="132" y="630"/>
                    </a:lnTo>
                    <a:lnTo>
                      <a:pt x="133" y="631"/>
                    </a:lnTo>
                    <a:lnTo>
                      <a:pt x="133" y="633"/>
                    </a:lnTo>
                    <a:lnTo>
                      <a:pt x="133" y="634"/>
                    </a:lnTo>
                    <a:close/>
                    <a:moveTo>
                      <a:pt x="113" y="656"/>
                    </a:moveTo>
                    <a:lnTo>
                      <a:pt x="113" y="656"/>
                    </a:lnTo>
                    <a:lnTo>
                      <a:pt x="112" y="656"/>
                    </a:lnTo>
                    <a:lnTo>
                      <a:pt x="111" y="656"/>
                    </a:lnTo>
                    <a:lnTo>
                      <a:pt x="111" y="655"/>
                    </a:lnTo>
                    <a:lnTo>
                      <a:pt x="111" y="653"/>
                    </a:lnTo>
                    <a:lnTo>
                      <a:pt x="112" y="652"/>
                    </a:lnTo>
                    <a:lnTo>
                      <a:pt x="113" y="652"/>
                    </a:lnTo>
                    <a:lnTo>
                      <a:pt x="113" y="653"/>
                    </a:lnTo>
                    <a:lnTo>
                      <a:pt x="113" y="655"/>
                    </a:lnTo>
                    <a:lnTo>
                      <a:pt x="113" y="656"/>
                    </a:lnTo>
                    <a:close/>
                    <a:moveTo>
                      <a:pt x="91" y="675"/>
                    </a:moveTo>
                    <a:lnTo>
                      <a:pt x="91" y="675"/>
                    </a:lnTo>
                    <a:lnTo>
                      <a:pt x="89" y="675"/>
                    </a:lnTo>
                    <a:lnTo>
                      <a:pt x="88" y="674"/>
                    </a:lnTo>
                    <a:lnTo>
                      <a:pt x="88" y="672"/>
                    </a:lnTo>
                    <a:lnTo>
                      <a:pt x="89" y="672"/>
                    </a:lnTo>
                    <a:lnTo>
                      <a:pt x="91" y="672"/>
                    </a:lnTo>
                    <a:lnTo>
                      <a:pt x="92" y="672"/>
                    </a:lnTo>
                    <a:lnTo>
                      <a:pt x="92" y="674"/>
                    </a:lnTo>
                    <a:lnTo>
                      <a:pt x="91" y="675"/>
                    </a:lnTo>
                    <a:close/>
                    <a:moveTo>
                      <a:pt x="67" y="690"/>
                    </a:moveTo>
                    <a:lnTo>
                      <a:pt x="67" y="690"/>
                    </a:lnTo>
                    <a:lnTo>
                      <a:pt x="66" y="690"/>
                    </a:lnTo>
                    <a:lnTo>
                      <a:pt x="65" y="690"/>
                    </a:lnTo>
                    <a:lnTo>
                      <a:pt x="65" y="688"/>
                    </a:lnTo>
                    <a:lnTo>
                      <a:pt x="65" y="687"/>
                    </a:lnTo>
                    <a:lnTo>
                      <a:pt x="66" y="685"/>
                    </a:lnTo>
                    <a:lnTo>
                      <a:pt x="67" y="685"/>
                    </a:lnTo>
                    <a:lnTo>
                      <a:pt x="67" y="687"/>
                    </a:lnTo>
                    <a:lnTo>
                      <a:pt x="68" y="687"/>
                    </a:lnTo>
                    <a:lnTo>
                      <a:pt x="68" y="688"/>
                    </a:lnTo>
                    <a:lnTo>
                      <a:pt x="67" y="688"/>
                    </a:lnTo>
                    <a:lnTo>
                      <a:pt x="67" y="690"/>
                    </a:lnTo>
                    <a:close/>
                    <a:moveTo>
                      <a:pt x="41" y="691"/>
                    </a:moveTo>
                    <a:lnTo>
                      <a:pt x="41" y="691"/>
                    </a:lnTo>
                    <a:lnTo>
                      <a:pt x="40" y="690"/>
                    </a:lnTo>
                    <a:lnTo>
                      <a:pt x="40" y="688"/>
                    </a:lnTo>
                    <a:lnTo>
                      <a:pt x="41" y="687"/>
                    </a:lnTo>
                    <a:lnTo>
                      <a:pt x="42" y="687"/>
                    </a:lnTo>
                    <a:lnTo>
                      <a:pt x="42" y="688"/>
                    </a:lnTo>
                    <a:lnTo>
                      <a:pt x="43" y="688"/>
                    </a:lnTo>
                    <a:lnTo>
                      <a:pt x="43" y="690"/>
                    </a:lnTo>
                    <a:lnTo>
                      <a:pt x="42" y="690"/>
                    </a:lnTo>
                    <a:lnTo>
                      <a:pt x="41" y="691"/>
                    </a:lnTo>
                    <a:close/>
                    <a:moveTo>
                      <a:pt x="20" y="669"/>
                    </a:moveTo>
                    <a:lnTo>
                      <a:pt x="20" y="669"/>
                    </a:lnTo>
                    <a:lnTo>
                      <a:pt x="20" y="668"/>
                    </a:lnTo>
                    <a:lnTo>
                      <a:pt x="20" y="666"/>
                    </a:lnTo>
                    <a:lnTo>
                      <a:pt x="21" y="666"/>
                    </a:lnTo>
                    <a:lnTo>
                      <a:pt x="22" y="668"/>
                    </a:lnTo>
                    <a:lnTo>
                      <a:pt x="22" y="669"/>
                    </a:lnTo>
                    <a:lnTo>
                      <a:pt x="22" y="671"/>
                    </a:lnTo>
                    <a:lnTo>
                      <a:pt x="20" y="671"/>
                    </a:lnTo>
                    <a:lnTo>
                      <a:pt x="20" y="669"/>
                    </a:lnTo>
                    <a:close/>
                    <a:moveTo>
                      <a:pt x="8" y="637"/>
                    </a:moveTo>
                    <a:lnTo>
                      <a:pt x="8" y="637"/>
                    </a:lnTo>
                    <a:lnTo>
                      <a:pt x="9" y="636"/>
                    </a:lnTo>
                    <a:lnTo>
                      <a:pt x="9" y="634"/>
                    </a:lnTo>
                    <a:lnTo>
                      <a:pt x="10" y="634"/>
                    </a:lnTo>
                    <a:lnTo>
                      <a:pt x="11" y="636"/>
                    </a:lnTo>
                    <a:lnTo>
                      <a:pt x="11" y="637"/>
                    </a:lnTo>
                    <a:lnTo>
                      <a:pt x="10" y="639"/>
                    </a:lnTo>
                    <a:lnTo>
                      <a:pt x="9" y="639"/>
                    </a:lnTo>
                    <a:lnTo>
                      <a:pt x="9" y="637"/>
                    </a:lnTo>
                    <a:lnTo>
                      <a:pt x="8" y="637"/>
                    </a:lnTo>
                    <a:close/>
                    <a:moveTo>
                      <a:pt x="4" y="602"/>
                    </a:moveTo>
                    <a:lnTo>
                      <a:pt x="4" y="602"/>
                    </a:lnTo>
                    <a:lnTo>
                      <a:pt x="3" y="601"/>
                    </a:lnTo>
                    <a:lnTo>
                      <a:pt x="4" y="601"/>
                    </a:lnTo>
                    <a:lnTo>
                      <a:pt x="5" y="599"/>
                    </a:lnTo>
                    <a:lnTo>
                      <a:pt x="6" y="599"/>
                    </a:lnTo>
                    <a:lnTo>
                      <a:pt x="6" y="601"/>
                    </a:lnTo>
                    <a:lnTo>
                      <a:pt x="6" y="602"/>
                    </a:lnTo>
                    <a:lnTo>
                      <a:pt x="6" y="604"/>
                    </a:lnTo>
                    <a:lnTo>
                      <a:pt x="5" y="604"/>
                    </a:lnTo>
                    <a:lnTo>
                      <a:pt x="4" y="604"/>
                    </a:lnTo>
                    <a:lnTo>
                      <a:pt x="4" y="602"/>
                    </a:lnTo>
                    <a:close/>
                    <a:moveTo>
                      <a:pt x="2" y="566"/>
                    </a:moveTo>
                    <a:lnTo>
                      <a:pt x="2" y="566"/>
                    </a:lnTo>
                    <a:lnTo>
                      <a:pt x="2" y="564"/>
                    </a:lnTo>
                    <a:lnTo>
                      <a:pt x="3" y="564"/>
                    </a:lnTo>
                    <a:lnTo>
                      <a:pt x="4" y="564"/>
                    </a:lnTo>
                    <a:lnTo>
                      <a:pt x="4" y="566"/>
                    </a:lnTo>
                    <a:lnTo>
                      <a:pt x="4" y="567"/>
                    </a:lnTo>
                    <a:lnTo>
                      <a:pt x="3" y="567"/>
                    </a:lnTo>
                    <a:lnTo>
                      <a:pt x="3" y="569"/>
                    </a:lnTo>
                    <a:lnTo>
                      <a:pt x="2" y="567"/>
                    </a:lnTo>
                    <a:lnTo>
                      <a:pt x="2" y="566"/>
                    </a:lnTo>
                    <a:close/>
                    <a:moveTo>
                      <a:pt x="0" y="531"/>
                    </a:moveTo>
                    <a:lnTo>
                      <a:pt x="0" y="531"/>
                    </a:lnTo>
                    <a:lnTo>
                      <a:pt x="0" y="529"/>
                    </a:lnTo>
                    <a:lnTo>
                      <a:pt x="2" y="529"/>
                    </a:lnTo>
                    <a:lnTo>
                      <a:pt x="3" y="529"/>
                    </a:lnTo>
                    <a:lnTo>
                      <a:pt x="4" y="529"/>
                    </a:lnTo>
                    <a:lnTo>
                      <a:pt x="4" y="531"/>
                    </a:lnTo>
                    <a:lnTo>
                      <a:pt x="4" y="532"/>
                    </a:lnTo>
                    <a:lnTo>
                      <a:pt x="3" y="532"/>
                    </a:lnTo>
                    <a:lnTo>
                      <a:pt x="2" y="532"/>
                    </a:lnTo>
                    <a:lnTo>
                      <a:pt x="0" y="531"/>
                    </a:lnTo>
                    <a:close/>
                    <a:moveTo>
                      <a:pt x="2" y="494"/>
                    </a:moveTo>
                    <a:lnTo>
                      <a:pt x="2" y="494"/>
                    </a:lnTo>
                    <a:lnTo>
                      <a:pt x="3" y="493"/>
                    </a:lnTo>
                    <a:lnTo>
                      <a:pt x="4" y="493"/>
                    </a:lnTo>
                    <a:lnTo>
                      <a:pt x="5" y="493"/>
                    </a:lnTo>
                    <a:lnTo>
                      <a:pt x="5" y="494"/>
                    </a:lnTo>
                    <a:lnTo>
                      <a:pt x="5" y="496"/>
                    </a:lnTo>
                    <a:lnTo>
                      <a:pt x="4" y="497"/>
                    </a:lnTo>
                    <a:lnTo>
                      <a:pt x="3" y="497"/>
                    </a:lnTo>
                    <a:lnTo>
                      <a:pt x="3" y="496"/>
                    </a:lnTo>
                    <a:lnTo>
                      <a:pt x="2" y="494"/>
                    </a:lnTo>
                    <a:close/>
                    <a:moveTo>
                      <a:pt x="3" y="459"/>
                    </a:moveTo>
                    <a:lnTo>
                      <a:pt x="3" y="459"/>
                    </a:lnTo>
                    <a:lnTo>
                      <a:pt x="4" y="458"/>
                    </a:lnTo>
                    <a:lnTo>
                      <a:pt x="5" y="458"/>
                    </a:lnTo>
                    <a:lnTo>
                      <a:pt x="6" y="458"/>
                    </a:lnTo>
                    <a:lnTo>
                      <a:pt x="6" y="459"/>
                    </a:lnTo>
                    <a:lnTo>
                      <a:pt x="6" y="461"/>
                    </a:lnTo>
                    <a:lnTo>
                      <a:pt x="5" y="461"/>
                    </a:lnTo>
                    <a:lnTo>
                      <a:pt x="5" y="462"/>
                    </a:lnTo>
                    <a:lnTo>
                      <a:pt x="4" y="461"/>
                    </a:lnTo>
                    <a:lnTo>
                      <a:pt x="3" y="459"/>
                    </a:lnTo>
                    <a:close/>
                    <a:moveTo>
                      <a:pt x="5" y="424"/>
                    </a:moveTo>
                    <a:lnTo>
                      <a:pt x="5" y="424"/>
                    </a:lnTo>
                    <a:lnTo>
                      <a:pt x="5" y="423"/>
                    </a:lnTo>
                    <a:lnTo>
                      <a:pt x="6" y="421"/>
                    </a:lnTo>
                    <a:lnTo>
                      <a:pt x="7" y="423"/>
                    </a:lnTo>
                    <a:lnTo>
                      <a:pt x="8" y="424"/>
                    </a:lnTo>
                    <a:lnTo>
                      <a:pt x="7" y="424"/>
                    </a:lnTo>
                    <a:lnTo>
                      <a:pt x="7" y="426"/>
                    </a:lnTo>
                    <a:lnTo>
                      <a:pt x="6" y="426"/>
                    </a:lnTo>
                    <a:lnTo>
                      <a:pt x="5" y="426"/>
                    </a:lnTo>
                    <a:lnTo>
                      <a:pt x="5" y="424"/>
                    </a:lnTo>
                    <a:close/>
                    <a:moveTo>
                      <a:pt x="7" y="388"/>
                    </a:moveTo>
                    <a:lnTo>
                      <a:pt x="7" y="388"/>
                    </a:lnTo>
                    <a:lnTo>
                      <a:pt x="7" y="387"/>
                    </a:lnTo>
                    <a:lnTo>
                      <a:pt x="8" y="387"/>
                    </a:lnTo>
                    <a:lnTo>
                      <a:pt x="9" y="387"/>
                    </a:lnTo>
                    <a:lnTo>
                      <a:pt x="9" y="389"/>
                    </a:lnTo>
                    <a:lnTo>
                      <a:pt x="8" y="391"/>
                    </a:lnTo>
                    <a:lnTo>
                      <a:pt x="7" y="391"/>
                    </a:lnTo>
                    <a:lnTo>
                      <a:pt x="7" y="389"/>
                    </a:lnTo>
                    <a:lnTo>
                      <a:pt x="7" y="388"/>
                    </a:lnTo>
                    <a:close/>
                    <a:moveTo>
                      <a:pt x="9" y="353"/>
                    </a:moveTo>
                    <a:lnTo>
                      <a:pt x="9" y="353"/>
                    </a:lnTo>
                    <a:lnTo>
                      <a:pt x="9" y="352"/>
                    </a:lnTo>
                    <a:lnTo>
                      <a:pt x="10" y="352"/>
                    </a:lnTo>
                    <a:lnTo>
                      <a:pt x="11" y="352"/>
                    </a:lnTo>
                    <a:lnTo>
                      <a:pt x="11" y="353"/>
                    </a:lnTo>
                    <a:lnTo>
                      <a:pt x="11" y="354"/>
                    </a:lnTo>
                    <a:lnTo>
                      <a:pt x="10" y="356"/>
                    </a:lnTo>
                    <a:lnTo>
                      <a:pt x="9" y="354"/>
                    </a:lnTo>
                    <a:lnTo>
                      <a:pt x="9" y="353"/>
                    </a:lnTo>
                    <a:close/>
                    <a:moveTo>
                      <a:pt x="11" y="318"/>
                    </a:moveTo>
                    <a:lnTo>
                      <a:pt x="11" y="318"/>
                    </a:lnTo>
                    <a:lnTo>
                      <a:pt x="11" y="317"/>
                    </a:lnTo>
                    <a:lnTo>
                      <a:pt x="12" y="317"/>
                    </a:lnTo>
                    <a:lnTo>
                      <a:pt x="13" y="317"/>
                    </a:lnTo>
                    <a:lnTo>
                      <a:pt x="14" y="318"/>
                    </a:lnTo>
                    <a:lnTo>
                      <a:pt x="13" y="320"/>
                    </a:lnTo>
                    <a:lnTo>
                      <a:pt x="12" y="320"/>
                    </a:lnTo>
                    <a:lnTo>
                      <a:pt x="11" y="320"/>
                    </a:lnTo>
                    <a:lnTo>
                      <a:pt x="11" y="318"/>
                    </a:lnTo>
                    <a:close/>
                    <a:moveTo>
                      <a:pt x="14" y="283"/>
                    </a:moveTo>
                    <a:lnTo>
                      <a:pt x="14" y="283"/>
                    </a:lnTo>
                    <a:lnTo>
                      <a:pt x="14" y="282"/>
                    </a:lnTo>
                    <a:lnTo>
                      <a:pt x="14" y="280"/>
                    </a:lnTo>
                    <a:lnTo>
                      <a:pt x="15" y="280"/>
                    </a:lnTo>
                    <a:lnTo>
                      <a:pt x="16" y="280"/>
                    </a:lnTo>
                    <a:lnTo>
                      <a:pt x="16" y="282"/>
                    </a:lnTo>
                    <a:lnTo>
                      <a:pt x="16" y="283"/>
                    </a:lnTo>
                    <a:lnTo>
                      <a:pt x="16" y="285"/>
                    </a:lnTo>
                    <a:lnTo>
                      <a:pt x="15" y="285"/>
                    </a:lnTo>
                    <a:lnTo>
                      <a:pt x="14" y="283"/>
                    </a:lnTo>
                    <a:lnTo>
                      <a:pt x="13" y="283"/>
                    </a:lnTo>
                    <a:lnTo>
                      <a:pt x="14" y="283"/>
                    </a:lnTo>
                    <a:close/>
                    <a:moveTo>
                      <a:pt x="16" y="247"/>
                    </a:moveTo>
                    <a:lnTo>
                      <a:pt x="16" y="247"/>
                    </a:lnTo>
                    <a:lnTo>
                      <a:pt x="17" y="245"/>
                    </a:lnTo>
                    <a:lnTo>
                      <a:pt x="18" y="245"/>
                    </a:lnTo>
                    <a:lnTo>
                      <a:pt x="20" y="245"/>
                    </a:lnTo>
                    <a:lnTo>
                      <a:pt x="20" y="248"/>
                    </a:lnTo>
                    <a:lnTo>
                      <a:pt x="18" y="250"/>
                    </a:lnTo>
                    <a:lnTo>
                      <a:pt x="17" y="248"/>
                    </a:lnTo>
                    <a:lnTo>
                      <a:pt x="16" y="247"/>
                    </a:lnTo>
                    <a:close/>
                    <a:moveTo>
                      <a:pt x="21" y="212"/>
                    </a:moveTo>
                    <a:lnTo>
                      <a:pt x="21" y="212"/>
                    </a:lnTo>
                    <a:lnTo>
                      <a:pt x="21" y="210"/>
                    </a:lnTo>
                    <a:lnTo>
                      <a:pt x="22" y="210"/>
                    </a:lnTo>
                    <a:lnTo>
                      <a:pt x="23" y="210"/>
                    </a:lnTo>
                    <a:lnTo>
                      <a:pt x="23" y="212"/>
                    </a:lnTo>
                    <a:lnTo>
                      <a:pt x="23" y="213"/>
                    </a:lnTo>
                    <a:lnTo>
                      <a:pt x="22" y="215"/>
                    </a:lnTo>
                    <a:lnTo>
                      <a:pt x="21" y="213"/>
                    </a:lnTo>
                    <a:lnTo>
                      <a:pt x="21" y="212"/>
                    </a:lnTo>
                    <a:close/>
                    <a:moveTo>
                      <a:pt x="24" y="177"/>
                    </a:moveTo>
                    <a:lnTo>
                      <a:pt x="24" y="177"/>
                    </a:lnTo>
                    <a:lnTo>
                      <a:pt x="24" y="175"/>
                    </a:lnTo>
                    <a:lnTo>
                      <a:pt x="25" y="175"/>
                    </a:lnTo>
                    <a:lnTo>
                      <a:pt x="26" y="175"/>
                    </a:lnTo>
                    <a:lnTo>
                      <a:pt x="27" y="175"/>
                    </a:lnTo>
                    <a:lnTo>
                      <a:pt x="27" y="177"/>
                    </a:lnTo>
                    <a:lnTo>
                      <a:pt x="27" y="178"/>
                    </a:lnTo>
                    <a:lnTo>
                      <a:pt x="26" y="178"/>
                    </a:lnTo>
                    <a:lnTo>
                      <a:pt x="25" y="180"/>
                    </a:lnTo>
                    <a:lnTo>
                      <a:pt x="24" y="178"/>
                    </a:lnTo>
                    <a:lnTo>
                      <a:pt x="24" y="177"/>
                    </a:lnTo>
                    <a:close/>
                    <a:moveTo>
                      <a:pt x="28" y="142"/>
                    </a:moveTo>
                    <a:lnTo>
                      <a:pt x="28" y="142"/>
                    </a:lnTo>
                    <a:lnTo>
                      <a:pt x="28" y="140"/>
                    </a:lnTo>
                    <a:lnTo>
                      <a:pt x="29" y="140"/>
                    </a:lnTo>
                    <a:lnTo>
                      <a:pt x="30" y="140"/>
                    </a:lnTo>
                    <a:lnTo>
                      <a:pt x="31" y="140"/>
                    </a:lnTo>
                    <a:lnTo>
                      <a:pt x="31" y="142"/>
                    </a:lnTo>
                    <a:lnTo>
                      <a:pt x="31" y="143"/>
                    </a:lnTo>
                    <a:lnTo>
                      <a:pt x="30" y="143"/>
                    </a:lnTo>
                    <a:lnTo>
                      <a:pt x="29" y="143"/>
                    </a:lnTo>
                    <a:lnTo>
                      <a:pt x="28" y="143"/>
                    </a:lnTo>
                    <a:lnTo>
                      <a:pt x="28" y="142"/>
                    </a:lnTo>
                    <a:close/>
                    <a:moveTo>
                      <a:pt x="33" y="107"/>
                    </a:moveTo>
                    <a:lnTo>
                      <a:pt x="33" y="107"/>
                    </a:lnTo>
                    <a:lnTo>
                      <a:pt x="33" y="105"/>
                    </a:lnTo>
                    <a:lnTo>
                      <a:pt x="34" y="105"/>
                    </a:lnTo>
                    <a:lnTo>
                      <a:pt x="35" y="105"/>
                    </a:lnTo>
                    <a:lnTo>
                      <a:pt x="35" y="107"/>
                    </a:lnTo>
                    <a:lnTo>
                      <a:pt x="35" y="108"/>
                    </a:lnTo>
                    <a:lnTo>
                      <a:pt x="34" y="108"/>
                    </a:lnTo>
                    <a:lnTo>
                      <a:pt x="33" y="108"/>
                    </a:lnTo>
                    <a:lnTo>
                      <a:pt x="33" y="107"/>
                    </a:lnTo>
                    <a:close/>
                    <a:moveTo>
                      <a:pt x="39" y="72"/>
                    </a:moveTo>
                    <a:lnTo>
                      <a:pt x="39" y="72"/>
                    </a:lnTo>
                    <a:lnTo>
                      <a:pt x="39" y="70"/>
                    </a:lnTo>
                    <a:lnTo>
                      <a:pt x="40" y="70"/>
                    </a:lnTo>
                    <a:lnTo>
                      <a:pt x="41" y="70"/>
                    </a:lnTo>
                    <a:lnTo>
                      <a:pt x="41" y="72"/>
                    </a:lnTo>
                    <a:lnTo>
                      <a:pt x="41" y="73"/>
                    </a:lnTo>
                    <a:lnTo>
                      <a:pt x="40" y="75"/>
                    </a:lnTo>
                    <a:lnTo>
                      <a:pt x="39" y="73"/>
                    </a:lnTo>
                    <a:lnTo>
                      <a:pt x="38" y="72"/>
                    </a:lnTo>
                    <a:lnTo>
                      <a:pt x="39" y="72"/>
                    </a:lnTo>
                    <a:close/>
                    <a:moveTo>
                      <a:pt x="44" y="37"/>
                    </a:moveTo>
                    <a:lnTo>
                      <a:pt x="44" y="37"/>
                    </a:lnTo>
                    <a:lnTo>
                      <a:pt x="44" y="35"/>
                    </a:lnTo>
                    <a:lnTo>
                      <a:pt x="45" y="35"/>
                    </a:lnTo>
                    <a:lnTo>
                      <a:pt x="46" y="35"/>
                    </a:lnTo>
                    <a:lnTo>
                      <a:pt x="46" y="37"/>
                    </a:lnTo>
                    <a:lnTo>
                      <a:pt x="47" y="37"/>
                    </a:lnTo>
                    <a:lnTo>
                      <a:pt x="47" y="38"/>
                    </a:lnTo>
                    <a:lnTo>
                      <a:pt x="46" y="38"/>
                    </a:lnTo>
                    <a:lnTo>
                      <a:pt x="45" y="40"/>
                    </a:lnTo>
                    <a:lnTo>
                      <a:pt x="44" y="38"/>
                    </a:lnTo>
                    <a:lnTo>
                      <a:pt x="44" y="37"/>
                    </a:lnTo>
                    <a:close/>
                    <a:moveTo>
                      <a:pt x="50" y="2"/>
                    </a:moveTo>
                    <a:lnTo>
                      <a:pt x="50" y="2"/>
                    </a:lnTo>
                    <a:lnTo>
                      <a:pt x="50" y="0"/>
                    </a:lnTo>
                    <a:lnTo>
                      <a:pt x="51" y="0"/>
                    </a:lnTo>
                    <a:lnTo>
                      <a:pt x="52" y="2"/>
                    </a:lnTo>
                    <a:lnTo>
                      <a:pt x="52" y="3"/>
                    </a:lnTo>
                    <a:lnTo>
                      <a:pt x="52" y="5"/>
                    </a:lnTo>
                    <a:lnTo>
                      <a:pt x="51" y="5"/>
                    </a:lnTo>
                    <a:lnTo>
                      <a:pt x="50" y="3"/>
                    </a:lnTo>
                    <a:lnTo>
                      <a:pt x="50" y="2"/>
                    </a:lnTo>
                    <a:close/>
                  </a:path>
                </a:pathLst>
              </a:custGeom>
              <a:solidFill>
                <a:srgbClr val="000000">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168056" name="Freeform 425"/>
              <p:cNvSpPr/>
              <p:nvPr/>
            </p:nvSpPr>
            <p:spPr>
              <a:xfrm>
                <a:off x="1720367" y="4466802"/>
                <a:ext cx="136917" cy="130749"/>
              </a:xfrm>
              <a:custGeom>
                <a:avLst/>
                <a:gdLst>
                  <a:gd name="txL" fmla="*/ 0 w 63"/>
                  <a:gd name="txT" fmla="*/ 0 h 143"/>
                  <a:gd name="txR" fmla="*/ 63 w 63"/>
                  <a:gd name="txB" fmla="*/ 143 h 143"/>
                </a:gdLst>
                <a:ahLst/>
                <a:cxnLst>
                  <a:cxn ang="0">
                    <a:pos x="0" y="2147483647"/>
                  </a:cxn>
                  <a:cxn ang="0">
                    <a:pos x="2147483647" y="0"/>
                  </a:cxn>
                  <a:cxn ang="0">
                    <a:pos x="2147483647" y="2147483647"/>
                  </a:cxn>
                  <a:cxn ang="0">
                    <a:pos x="0" y="2147483647"/>
                  </a:cxn>
                </a:cxnLst>
                <a:rect l="txL" t="txT" r="txR" b="txB"/>
                <a:pathLst>
                  <a:path w="63" h="143">
                    <a:moveTo>
                      <a:pt x="0" y="114"/>
                    </a:moveTo>
                    <a:lnTo>
                      <a:pt x="63" y="0"/>
                    </a:lnTo>
                    <a:lnTo>
                      <a:pt x="63" y="143"/>
                    </a:lnTo>
                    <a:lnTo>
                      <a:pt x="0" y="114"/>
                    </a:lnTo>
                    <a:close/>
                  </a:path>
                </a:pathLst>
              </a:custGeom>
              <a:solidFill>
                <a:srgbClr val="000000">
                  <a:alpha val="100000"/>
                </a:srgbClr>
              </a:solidFill>
              <a:ln w="9525">
                <a:noFill/>
              </a:ln>
            </p:spPr>
            <p:txBody>
              <a:bodyPr/>
              <a:lstStyle/>
              <a:p>
                <a:endParaRPr lang="zh-CN" altLang="en-US"/>
              </a:p>
            </p:txBody>
          </p:sp>
        </p:grpSp>
        <p:sp>
          <p:nvSpPr>
            <p:cNvPr id="167946" name="矩形 744"/>
            <p:cNvSpPr/>
            <p:nvPr/>
          </p:nvSpPr>
          <p:spPr>
            <a:xfrm>
              <a:off x="1448653" y="4181796"/>
              <a:ext cx="324083" cy="36927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dirty="0">
                  <a:solidFill>
                    <a:srgbClr val="FF0000"/>
                  </a:solidFill>
                  <a:sym typeface="Symbol" panose="05050102010706020507" pitchFamily="18" charset="2"/>
                </a:rPr>
                <a:t></a:t>
              </a:r>
              <a:endParaRPr lang="zh-CN" altLang="en-US" sz="1800" dirty="0">
                <a:solidFill>
                  <a:srgbClr val="FF0000"/>
                </a:solidFill>
              </a:endParaRPr>
            </a:p>
          </p:txBody>
        </p:sp>
        <p:sp>
          <p:nvSpPr>
            <p:cNvPr id="167947" name="矩形 745"/>
            <p:cNvSpPr/>
            <p:nvPr/>
          </p:nvSpPr>
          <p:spPr>
            <a:xfrm>
              <a:off x="5904148" y="4136791"/>
              <a:ext cx="370614" cy="3693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1800" dirty="0">
                  <a:solidFill>
                    <a:srgbClr val="FF0000"/>
                  </a:solidFill>
                  <a:sym typeface="Symbol" panose="05050102010706020507" pitchFamily="18" charset="2"/>
                </a:rPr>
                <a:t></a:t>
              </a:r>
              <a:endParaRPr lang="zh-CN" altLang="en-US" sz="1800" dirty="0">
                <a:solidFill>
                  <a:srgbClr val="FF0000"/>
                </a:solidFill>
              </a:endParaRPr>
            </a:p>
          </p:txBody>
        </p:sp>
      </p:grpSp>
      <p:sp>
        <p:nvSpPr>
          <p:cNvPr id="3" name="左箭头 2">
            <a:hlinkClick r:id="rId3" action="ppaction://hlinksldjump"/>
          </p:cNvPr>
          <p:cNvSpPr/>
          <p:nvPr/>
        </p:nvSpPr>
        <p:spPr>
          <a:xfrm>
            <a:off x="8040370" y="6180455"/>
            <a:ext cx="450215" cy="2698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par>
                                <p:cTn id="12" presetID="9"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dissolv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9"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dissolv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6"/>
                                        </p:tgtEl>
                                        <p:attrNameLst>
                                          <p:attrName>style.visibility</p:attrName>
                                        </p:attrNameLst>
                                      </p:cBhvr>
                                      <p:to>
                                        <p:strVal val="hidden"/>
                                      </p:to>
                                    </p:set>
                                  </p:childTnLst>
                                </p:cTn>
                              </p:par>
                              <p:par>
                                <p:cTn id="26" presetID="9"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p:cNvSpPr txBox="1"/>
          <p:nvPr/>
        </p:nvSpPr>
        <p:spPr>
          <a:xfrm>
            <a:off x="431800" y="1419225"/>
            <a:ext cx="8532813" cy="4524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2400" dirty="0">
                <a:solidFill>
                  <a:srgbClr val="000000"/>
                </a:solidFill>
              </a:rPr>
              <a:t>template</a:t>
            </a:r>
            <a:r>
              <a:rPr lang="en-US" altLang="zh-CN" sz="2400" b="0" dirty="0">
                <a:solidFill>
                  <a:srgbClr val="000000"/>
                </a:solidFill>
              </a:rPr>
              <a:t> &lt;</a:t>
            </a:r>
            <a:r>
              <a:rPr lang="en-US" altLang="zh-CN" sz="2400" dirty="0">
                <a:solidFill>
                  <a:srgbClr val="000000"/>
                </a:solidFill>
              </a:rPr>
              <a:t>class</a:t>
            </a:r>
            <a:r>
              <a:rPr lang="en-US" altLang="zh-CN" sz="2400" b="0" dirty="0">
                <a:solidFill>
                  <a:srgbClr val="000000"/>
                </a:solidFill>
              </a:rPr>
              <a:t> ElemType&gt;</a:t>
            </a:r>
            <a:endParaRPr lang="zh-CN" altLang="zh-CN" sz="2400" b="0" dirty="0">
              <a:solidFill>
                <a:srgbClr val="000000"/>
              </a:solidFill>
            </a:endParaRPr>
          </a:p>
          <a:p>
            <a:pPr marL="0" lvl="0" indent="0">
              <a:spcBef>
                <a:spcPct val="0"/>
              </a:spcBef>
              <a:buClrTx/>
              <a:buSzPct val="100000"/>
              <a:buNone/>
            </a:pPr>
            <a:r>
              <a:rPr lang="en-US" altLang="zh-CN" sz="2400" dirty="0">
                <a:solidFill>
                  <a:srgbClr val="000000"/>
                </a:solidFill>
              </a:rPr>
              <a:t>struct</a:t>
            </a:r>
            <a:r>
              <a:rPr lang="en-US" altLang="zh-CN" sz="2400" b="0" dirty="0">
                <a:solidFill>
                  <a:srgbClr val="000000"/>
                </a:solidFill>
              </a:rPr>
              <a:t> ThreadBinTreeNode {</a:t>
            </a:r>
            <a:endParaRPr lang="zh-CN" altLang="zh-CN" sz="2400" b="0" dirty="0">
              <a:solidFill>
                <a:srgbClr val="000000"/>
              </a:solidFill>
            </a:endParaRPr>
          </a:p>
          <a:p>
            <a:pPr marL="0" lvl="0" indent="0">
              <a:spcBef>
                <a:spcPct val="0"/>
              </a:spcBef>
              <a:buClrTx/>
              <a:buSzPct val="100000"/>
              <a:buNone/>
            </a:pPr>
            <a:r>
              <a:rPr lang="en-US" altLang="zh-CN" sz="2400" b="0" dirty="0">
                <a:solidFill>
                  <a:srgbClr val="000000"/>
                </a:solidFill>
              </a:rPr>
              <a:t>	</a:t>
            </a:r>
            <a:r>
              <a:rPr lang="en-US" altLang="zh-CN" sz="2400" b="0" dirty="0">
                <a:solidFill>
                  <a:srgbClr val="0070C0"/>
                </a:solidFill>
              </a:rPr>
              <a:t>ElemType data;</a:t>
            </a:r>
          </a:p>
          <a:p>
            <a:pPr marL="0" lvl="0" indent="0">
              <a:spcBef>
                <a:spcPct val="0"/>
              </a:spcBef>
              <a:buClrTx/>
              <a:buSzPct val="100000"/>
              <a:buNone/>
            </a:pPr>
            <a:r>
              <a:rPr lang="en-US" altLang="zh-CN" sz="2400" b="0" dirty="0">
                <a:solidFill>
                  <a:srgbClr val="0070C0"/>
                </a:solidFill>
              </a:rPr>
              <a:t>	ThreadBinTreeNode&lt;ElemType&gt; *leftChild;</a:t>
            </a:r>
          </a:p>
          <a:p>
            <a:pPr marL="0" lvl="0" indent="0">
              <a:spcBef>
                <a:spcPct val="0"/>
              </a:spcBef>
              <a:buClrTx/>
              <a:buSzPct val="100000"/>
              <a:buNone/>
            </a:pPr>
            <a:r>
              <a:rPr lang="en-US" altLang="zh-CN" sz="2400" b="0" dirty="0">
                <a:solidFill>
                  <a:srgbClr val="0070C0"/>
                </a:solidFill>
              </a:rPr>
              <a:t>	ThreadBinTreeNode&lt;ElemType&gt; *rightChild;</a:t>
            </a:r>
          </a:p>
          <a:p>
            <a:pPr marL="0" lvl="0" indent="0">
              <a:spcBef>
                <a:spcPct val="0"/>
              </a:spcBef>
              <a:buClrTx/>
              <a:buSzPct val="100000"/>
              <a:buNone/>
            </a:pPr>
            <a:r>
              <a:rPr lang="en-US" altLang="zh-CN" sz="2400" b="0" dirty="0">
                <a:solidFill>
                  <a:srgbClr val="0070C0"/>
                </a:solidFill>
              </a:rPr>
              <a:t>	</a:t>
            </a:r>
            <a:r>
              <a:rPr lang="en-US" altLang="zh-CN" sz="2400" dirty="0">
                <a:solidFill>
                  <a:srgbClr val="0070C0"/>
                </a:solidFill>
              </a:rPr>
              <a:t>int</a:t>
            </a:r>
            <a:r>
              <a:rPr lang="en-US" altLang="zh-CN" sz="2400" b="0" dirty="0">
                <a:solidFill>
                  <a:srgbClr val="0070C0"/>
                </a:solidFill>
              </a:rPr>
              <a:t> leftTag, rightTag;</a:t>
            </a:r>
          </a:p>
          <a:p>
            <a:pPr marL="0" lvl="0" indent="0">
              <a:spcBef>
                <a:spcPct val="0"/>
              </a:spcBef>
              <a:buClrTx/>
              <a:buSzPct val="100000"/>
              <a:buNone/>
            </a:pPr>
            <a:r>
              <a:rPr lang="en-US" altLang="zh-CN" sz="2400" b="0" dirty="0">
                <a:solidFill>
                  <a:srgbClr val="000000"/>
                </a:solidFill>
              </a:rPr>
              <a:t>	ThreadBinTreeNode();</a:t>
            </a:r>
          </a:p>
          <a:p>
            <a:pPr marL="0" lvl="0" indent="0">
              <a:spcBef>
                <a:spcPct val="0"/>
              </a:spcBef>
              <a:buClrTx/>
              <a:buSzPct val="100000"/>
              <a:buNone/>
            </a:pPr>
            <a:r>
              <a:rPr lang="en-US" altLang="zh-CN" sz="2400" b="0" dirty="0">
                <a:solidFill>
                  <a:srgbClr val="000000"/>
                </a:solidFill>
              </a:rPr>
              <a:t>	ThreadBinTreeNode(</a:t>
            </a:r>
            <a:r>
              <a:rPr lang="en-US" altLang="zh-CN" sz="2400" dirty="0">
                <a:solidFill>
                  <a:srgbClr val="000000"/>
                </a:solidFill>
              </a:rPr>
              <a:t>const</a:t>
            </a:r>
            <a:r>
              <a:rPr lang="en-US" altLang="zh-CN" sz="2400" b="0" dirty="0">
                <a:solidFill>
                  <a:srgbClr val="000000"/>
                </a:solidFill>
              </a:rPr>
              <a:t> ElemType &amp;d, </a:t>
            </a:r>
          </a:p>
          <a:p>
            <a:pPr marL="0" lvl="0" indent="0">
              <a:spcBef>
                <a:spcPct val="0"/>
              </a:spcBef>
              <a:buClrTx/>
              <a:buSzPct val="100000"/>
              <a:buNone/>
            </a:pPr>
            <a:r>
              <a:rPr lang="en-US" altLang="zh-CN" sz="2400" b="0" dirty="0">
                <a:solidFill>
                  <a:srgbClr val="000000"/>
                </a:solidFill>
              </a:rPr>
              <a:t>	      ThreadBinTreeNode&lt;ElemType&gt; *lChild=NULL, </a:t>
            </a:r>
          </a:p>
          <a:p>
            <a:pPr marL="0" lvl="0" indent="0">
              <a:spcBef>
                <a:spcPct val="0"/>
              </a:spcBef>
              <a:buClrTx/>
              <a:buSzPct val="100000"/>
              <a:buNone/>
            </a:pPr>
            <a:r>
              <a:rPr lang="en-US" altLang="zh-CN" sz="2400" b="0" dirty="0">
                <a:solidFill>
                  <a:srgbClr val="000000"/>
                </a:solidFill>
              </a:rPr>
              <a:t>	      ThreadBinTreeNode&lt;ElemType&gt; *rChild=NULL, </a:t>
            </a:r>
          </a:p>
          <a:p>
            <a:pPr marL="0" lvl="0" indent="0">
              <a:spcBef>
                <a:spcPct val="0"/>
              </a:spcBef>
              <a:buClrTx/>
              <a:buSzPct val="100000"/>
              <a:buNone/>
            </a:pPr>
            <a:r>
              <a:rPr lang="en-US" altLang="zh-CN" sz="2400" b="0" dirty="0">
                <a:solidFill>
                  <a:srgbClr val="000000"/>
                </a:solidFill>
              </a:rPr>
              <a:t>	      </a:t>
            </a:r>
            <a:r>
              <a:rPr lang="en-US" altLang="zh-CN" sz="2400" dirty="0">
                <a:solidFill>
                  <a:srgbClr val="000000"/>
                </a:solidFill>
              </a:rPr>
              <a:t>int</a:t>
            </a:r>
            <a:r>
              <a:rPr lang="en-US" altLang="zh-CN" sz="2400" b="0" dirty="0">
                <a:solidFill>
                  <a:srgbClr val="000000"/>
                </a:solidFill>
              </a:rPr>
              <a:t> leftTag=0, 	</a:t>
            </a:r>
            <a:r>
              <a:rPr lang="en-US" altLang="zh-CN" sz="2400" dirty="0">
                <a:solidFill>
                  <a:srgbClr val="000000"/>
                </a:solidFill>
              </a:rPr>
              <a:t>int</a:t>
            </a:r>
            <a:r>
              <a:rPr lang="en-US" altLang="zh-CN" sz="2400" b="0" dirty="0">
                <a:solidFill>
                  <a:srgbClr val="000000"/>
                </a:solidFill>
              </a:rPr>
              <a:t> rightTag=0);</a:t>
            </a:r>
          </a:p>
          <a:p>
            <a:pPr marL="0" lvl="0" indent="0">
              <a:spcBef>
                <a:spcPct val="0"/>
              </a:spcBef>
              <a:buClrTx/>
              <a:buSzPct val="100000"/>
              <a:buNone/>
            </a:pPr>
            <a:r>
              <a:rPr lang="en-US" altLang="zh-CN" sz="2400" b="0" dirty="0">
                <a:solidFill>
                  <a:srgbClr val="000000"/>
                </a:solidFill>
              </a:rPr>
              <a:t>};</a:t>
            </a:r>
            <a:endParaRPr lang="zh-CN" altLang="zh-CN" sz="2400" b="0" dirty="0">
              <a:solidFill>
                <a:srgbClr val="000000"/>
              </a:solidFill>
            </a:endParaRPr>
          </a:p>
        </p:txBody>
      </p:sp>
      <p:sp>
        <p:nvSpPr>
          <p:cNvPr id="168963" name="Rectangle 4"/>
          <p:cNvSpPr/>
          <p:nvPr/>
        </p:nvSpPr>
        <p:spPr>
          <a:xfrm>
            <a:off x="2605088" y="1419225"/>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68964" name="Rectangle 6"/>
          <p:cNvSpPr/>
          <p:nvPr/>
        </p:nvSpPr>
        <p:spPr>
          <a:xfrm>
            <a:off x="3067050" y="1990725"/>
            <a:ext cx="9144000" cy="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2" name="标题 1"/>
          <p:cNvSpPr>
            <a:spLocks noGrp="1"/>
          </p:cNvSpPr>
          <p:nvPr>
            <p:ph type="title"/>
          </p:nvPr>
        </p:nvSpPr>
        <p:spPr>
          <a:xfrm>
            <a:off x="0" y="188913"/>
            <a:ext cx="7754938" cy="83820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4000" b="1" i="0" u="none" strike="noStrike" kern="0" cap="all" spc="0" normalizeH="0" baseline="0" noProof="0" dirty="0">
                <a:ln>
                  <a:noFill/>
                </a:ln>
                <a:solidFill>
                  <a:schemeClr val="tx1"/>
                </a:solidFill>
                <a:effectLst/>
                <a:uLnTx/>
                <a:uFillTx/>
                <a:latin typeface="+mj-lt"/>
                <a:ea typeface="+mj-ea"/>
                <a:cs typeface="+mj-cs"/>
              </a:rPr>
              <a:t>线索二叉树</a:t>
            </a:r>
            <a:r>
              <a:rPr kumimoji="0" lang="zh-CN" altLang="en-US" sz="4000" b="1" i="0" u="none" strike="noStrike" kern="0" cap="all" spc="0" normalizeH="0" baseline="0" noProof="0" dirty="0">
                <a:ln>
                  <a:noFill/>
                </a:ln>
                <a:solidFill>
                  <a:schemeClr val="tx1"/>
                </a:solidFill>
                <a:effectLst/>
                <a:uLnTx/>
                <a:uFillTx/>
                <a:latin typeface="+mj-lt"/>
                <a:ea typeface="+mj-ea"/>
                <a:cs typeface="+mj-cs"/>
              </a:rPr>
              <a:t>结点</a:t>
            </a:r>
            <a:r>
              <a:rPr kumimoji="0" lang="zh-CN" altLang="zh-CN" sz="4000" b="1" i="0" u="none" strike="noStrike" kern="0" cap="all" spc="0" normalizeH="0" baseline="0" noProof="0" dirty="0">
                <a:ln>
                  <a:noFill/>
                </a:ln>
                <a:solidFill>
                  <a:schemeClr val="tx1"/>
                </a:solidFill>
                <a:effectLst/>
                <a:uLnTx/>
                <a:uFillTx/>
                <a:latin typeface="+mj-lt"/>
                <a:ea typeface="+mj-ea"/>
                <a:cs typeface="+mj-cs"/>
              </a:rPr>
              <a:t>的类模板定义</a:t>
            </a:r>
            <a:endParaRPr kumimoji="0" lang="zh-CN" altLang="en-US" sz="4000" b="1" i="0" u="none" strike="noStrike" kern="0" cap="all" spc="0" normalizeH="0" baseline="0" noProof="0" dirty="0">
              <a:ln>
                <a:noFill/>
              </a:ln>
              <a:solidFill>
                <a:schemeClr val="tx1"/>
              </a:solidFill>
              <a:effectLst/>
              <a:uLnTx/>
              <a:uFillTx/>
              <a:latin typeface="+mj-lt"/>
              <a:ea typeface="+mj-ea"/>
              <a:cs typeface="+mj-cs"/>
            </a:endParaRPr>
          </a:p>
        </p:txBody>
      </p:sp>
    </p:spTree>
  </p:cSld>
  <p:clrMapOvr>
    <a:masterClrMapping/>
  </p:clrMapOvr>
  <p:transition spd="slow">
    <p:split orient="ver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p:cNvSpPr>
            <a:spLocks noGrp="1" noChangeArrowheads="1"/>
          </p:cNvSpPr>
          <p:nvPr>
            <p:ph type="ctrTitle"/>
          </p:nvPr>
        </p:nvSpPr>
        <p:spPr>
          <a:xfrm>
            <a:off x="0" y="0"/>
            <a:ext cx="91440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rPr>
              <a:t>中序线索二叉树</a:t>
            </a:r>
          </a:p>
        </p:txBody>
      </p:sp>
      <p:sp>
        <p:nvSpPr>
          <p:cNvPr id="492547" name="Text Box 3"/>
          <p:cNvSpPr txBox="1">
            <a:spLocks noChangeArrowheads="1"/>
          </p:cNvSpPr>
          <p:nvPr/>
        </p:nvSpPr>
        <p:spPr bwMode="auto">
          <a:xfrm>
            <a:off x="0" y="549275"/>
            <a:ext cx="9144000" cy="1220788"/>
          </a:xfrm>
          <a:prstGeom prst="rect">
            <a:avLst/>
          </a:prstGeom>
          <a:noFill/>
          <a:ln w="9525">
            <a:noFill/>
            <a:miter lim="800000"/>
          </a:ln>
          <a:effectLst/>
        </p:spPr>
        <p:txBody>
          <a:bodyPr>
            <a:spAutoFit/>
          </a:bodyPr>
          <a:lstStyle/>
          <a:p>
            <a:pPr marL="457200" marR="0" indent="-457200" defTabSz="914400" eaLnBrk="1" hangingPunct="1">
              <a:spcBef>
                <a:spcPct val="50000"/>
              </a:spcBef>
              <a:buClrTx/>
              <a:buSzTx/>
              <a:buFontTx/>
              <a:buAutoNum type="arabicPeriod"/>
              <a:defRPr/>
            </a:pPr>
            <a:r>
              <a:rPr kumimoji="0" lang="zh-CN" altLang="en-US"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建立中序线索二叉树</a:t>
            </a:r>
            <a:r>
              <a:rPr kumimoji="0" lang="en-US" altLang="zh-CN"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t>
            </a:r>
            <a:r>
              <a:rPr kumimoji="0" lang="zh-CN" altLang="en-US"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中序线索化</a:t>
            </a:r>
            <a:r>
              <a:rPr kumimoji="0" lang="en-US" altLang="zh-CN"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t>
            </a:r>
          </a:p>
          <a:p>
            <a:pPr marL="457200" marR="0" indent="-457200" algn="just" defTabSz="914400" eaLnBrk="1" hangingPunct="1">
              <a:spcBef>
                <a:spcPct val="50000"/>
              </a:spcBef>
              <a:buClrTx/>
              <a:buSzTx/>
              <a:buFontTx/>
              <a:buChar char="•"/>
              <a:defRPr/>
            </a:pPr>
            <a:r>
              <a:rPr kumimoji="0" lang="zh-CN" altLang="en-US" sz="2800" b="1" kern="1200" cap="none" spc="0" normalizeH="0" baseline="0" noProof="0" dirty="0">
                <a:solidFill>
                  <a:srgbClr val="000000"/>
                </a:solidFill>
                <a:latin typeface="Arial" panose="020B0604020202020204" pitchFamily="34" charset="0"/>
                <a:ea typeface="华文行楷" panose="02010800040101010101" pitchFamily="2" charset="-122"/>
                <a:cs typeface="+mn-cs"/>
              </a:rPr>
              <a:t>本质</a:t>
            </a:r>
          </a:p>
        </p:txBody>
      </p:sp>
      <p:sp>
        <p:nvSpPr>
          <p:cNvPr id="492549" name="Text Box 5"/>
          <p:cNvSpPr txBox="1"/>
          <p:nvPr/>
        </p:nvSpPr>
        <p:spPr>
          <a:xfrm>
            <a:off x="0" y="1673225"/>
            <a:ext cx="9144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spcBef>
                <a:spcPct val="50000"/>
              </a:spcBef>
              <a:buClrTx/>
              <a:buSzPct val="100000"/>
              <a:buChar char="•"/>
            </a:pPr>
            <a:r>
              <a:rPr lang="zh-CN" altLang="en-US" sz="2800" dirty="0">
                <a:solidFill>
                  <a:srgbClr val="000000"/>
                </a:solidFill>
                <a:latin typeface="华文行楷" panose="02010800040101010101" pitchFamily="2" charset="-122"/>
                <a:ea typeface="华文行楷" panose="02010800040101010101" pitchFamily="2" charset="-122"/>
              </a:rPr>
              <a:t>算法</a:t>
            </a:r>
            <a:r>
              <a:rPr lang="en-US" altLang="zh-CN" sz="2800" dirty="0">
                <a:solidFill>
                  <a:srgbClr val="000000"/>
                </a:solidFill>
                <a:latin typeface="华文行楷" panose="02010800040101010101" pitchFamily="2" charset="-122"/>
                <a:ea typeface="华文行楷" panose="02010800040101010101" pitchFamily="2" charset="-122"/>
              </a:rPr>
              <a:t>--</a:t>
            </a:r>
            <a:r>
              <a:rPr lang="zh-CN" altLang="en-US" sz="2800" dirty="0">
                <a:solidFill>
                  <a:srgbClr val="000000"/>
                </a:solidFill>
                <a:latin typeface="华文行楷" panose="02010800040101010101" pitchFamily="2" charset="-122"/>
                <a:ea typeface="华文行楷" panose="02010800040101010101" pitchFamily="2" charset="-122"/>
              </a:rPr>
              <a:t>中序线索化二叉树</a:t>
            </a:r>
          </a:p>
        </p:txBody>
      </p:sp>
      <p:sp>
        <p:nvSpPr>
          <p:cNvPr id="492550" name="Text Box 6"/>
          <p:cNvSpPr txBox="1"/>
          <p:nvPr/>
        </p:nvSpPr>
        <p:spPr>
          <a:xfrm>
            <a:off x="0" y="2124075"/>
            <a:ext cx="9144000" cy="8302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spcBef>
                <a:spcPct val="50000"/>
              </a:spcBef>
              <a:buClrTx/>
              <a:buSzPct val="100000"/>
              <a:buNone/>
            </a:pPr>
            <a:r>
              <a:rPr lang="en-US" altLang="zh-CN" sz="2400" dirty="0">
                <a:solidFill>
                  <a:srgbClr val="000000"/>
                </a:solidFill>
                <a:latin typeface="楷体_GB2312" pitchFamily="49" charset="-122"/>
                <a:ea typeface="楷体_GB2312" pitchFamily="49" charset="-122"/>
              </a:rPr>
              <a:t>	 </a:t>
            </a:r>
            <a:r>
              <a:rPr lang="en-US" altLang="zh-CN" sz="2400" b="0" dirty="0">
                <a:solidFill>
                  <a:srgbClr val="000000"/>
                </a:solidFill>
                <a:latin typeface="楷体_GB2312" pitchFamily="49" charset="-122"/>
                <a:ea typeface="楷体_GB2312" pitchFamily="49" charset="-122"/>
              </a:rPr>
              <a:t>/* </a:t>
            </a:r>
            <a:r>
              <a:rPr lang="zh-CN" altLang="en-US" sz="2400" b="0" dirty="0">
                <a:solidFill>
                  <a:srgbClr val="000000"/>
                </a:solidFill>
                <a:latin typeface="楷体_GB2312" pitchFamily="49" charset="-122"/>
                <a:ea typeface="楷体_GB2312" pitchFamily="49" charset="-122"/>
              </a:rPr>
              <a:t>二叉树已经存在，根为</a:t>
            </a:r>
            <a:r>
              <a:rPr lang="en-US" altLang="zh-CN" sz="2400" b="0" dirty="0">
                <a:solidFill>
                  <a:srgbClr val="000000"/>
                </a:solidFill>
                <a:latin typeface="楷体_GB2312" pitchFamily="49" charset="-122"/>
                <a:ea typeface="楷体_GB2312" pitchFamily="49" charset="-122"/>
              </a:rPr>
              <a:t>r</a:t>
            </a:r>
            <a:r>
              <a:rPr lang="zh-CN" altLang="en-US" sz="2400" b="0" dirty="0">
                <a:solidFill>
                  <a:srgbClr val="000000"/>
                </a:solidFill>
                <a:latin typeface="楷体_GB2312" pitchFamily="49" charset="-122"/>
                <a:ea typeface="楷体_GB2312" pitchFamily="49" charset="-122"/>
              </a:rPr>
              <a:t>，该算法按中序遍历将以</a:t>
            </a:r>
            <a:r>
              <a:rPr lang="en-US" altLang="zh-CN" sz="2400" b="0" dirty="0">
                <a:solidFill>
                  <a:srgbClr val="000000"/>
                </a:solidFill>
                <a:latin typeface="楷体_GB2312" pitchFamily="49" charset="-122"/>
                <a:ea typeface="楷体_GB2312" pitchFamily="49" charset="-122"/>
              </a:rPr>
              <a:t>r</a:t>
            </a:r>
            <a:r>
              <a:rPr lang="zh-CN" altLang="en-US" sz="2400" b="0" dirty="0">
                <a:solidFill>
                  <a:srgbClr val="000000"/>
                </a:solidFill>
                <a:latin typeface="楷体_GB2312" pitchFamily="49" charset="-122"/>
                <a:ea typeface="楷体_GB2312" pitchFamily="49" charset="-122"/>
              </a:rPr>
              <a:t>为根的二叉树线索化，其中</a:t>
            </a:r>
            <a:r>
              <a:rPr lang="en-US" altLang="zh-CN" sz="2400" dirty="0">
                <a:solidFill>
                  <a:srgbClr val="FF3300"/>
                </a:solidFill>
                <a:latin typeface="楷体_GB2312" pitchFamily="49" charset="-122"/>
                <a:ea typeface="楷体_GB2312" pitchFamily="49" charset="-122"/>
              </a:rPr>
              <a:t>pre</a:t>
            </a:r>
            <a:r>
              <a:rPr lang="zh-CN" altLang="en-US" sz="2400" dirty="0">
                <a:solidFill>
                  <a:srgbClr val="FF3300"/>
                </a:solidFill>
                <a:latin typeface="楷体_GB2312" pitchFamily="49" charset="-122"/>
                <a:ea typeface="楷体_GB2312" pitchFamily="49" charset="-122"/>
              </a:rPr>
              <a:t>为中序序列中第一个结点的前驱</a:t>
            </a:r>
            <a:r>
              <a:rPr lang="zh-CN" altLang="en-US" sz="2400" b="0" dirty="0">
                <a:solidFill>
                  <a:srgbClr val="000000"/>
                </a:solidFill>
                <a:latin typeface="楷体_GB2312" pitchFamily="49" charset="-122"/>
                <a:ea typeface="楷体_GB2312" pitchFamily="49" charset="-122"/>
              </a:rPr>
              <a:t>  *</a:t>
            </a:r>
            <a:r>
              <a:rPr lang="en-US" altLang="zh-CN" sz="2400" b="0" dirty="0">
                <a:solidFill>
                  <a:srgbClr val="000000"/>
                </a:solidFill>
                <a:latin typeface="楷体_GB2312" pitchFamily="49" charset="-122"/>
                <a:ea typeface="楷体_GB2312" pitchFamily="49" charset="-122"/>
              </a:rPr>
              <a:t>/</a:t>
            </a:r>
          </a:p>
        </p:txBody>
      </p:sp>
      <p:sp>
        <p:nvSpPr>
          <p:cNvPr id="8" name="Text Box 8"/>
          <p:cNvSpPr txBox="1"/>
          <p:nvPr/>
        </p:nvSpPr>
        <p:spPr>
          <a:xfrm>
            <a:off x="566733" y="3609012"/>
            <a:ext cx="4419600" cy="498598"/>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eaLnBrk="1" hangingPunct="1">
              <a:lnSpc>
                <a:spcPct val="110000"/>
              </a:lnSpc>
              <a:spcBef>
                <a:spcPct val="50000"/>
              </a:spcBef>
              <a:spcAft>
                <a:spcPct val="0"/>
              </a:spcAft>
              <a:buClrTx/>
              <a:buSzPct val="100000"/>
              <a:buNone/>
            </a:pPr>
            <a:r>
              <a:rPr lang="en-US" altLang="zh-CN" sz="2400" b="1" dirty="0">
                <a:solidFill>
                  <a:srgbClr val="FF33CC"/>
                </a:solidFill>
                <a:latin typeface="方正姚体" panose="02010601030101010101" pitchFamily="2" charset="-122"/>
              </a:rPr>
              <a:t>	Thinking: </a:t>
            </a:r>
            <a:r>
              <a:rPr lang="en-US" altLang="zh-CN" sz="2400" b="1" dirty="0" smtClean="0">
                <a:solidFill>
                  <a:srgbClr val="FF33CC"/>
                </a:solidFill>
                <a:latin typeface="方正姚体" panose="02010601030101010101" pitchFamily="2" charset="-122"/>
              </a:rPr>
              <a:t>pre</a:t>
            </a:r>
            <a:r>
              <a:rPr lang="zh-CN" altLang="en-US" sz="2400" b="1" dirty="0" smtClean="0">
                <a:solidFill>
                  <a:srgbClr val="FF33CC"/>
                </a:solidFill>
                <a:latin typeface="方正姚体" panose="02010601030101010101" pitchFamily="2" charset="-122"/>
              </a:rPr>
              <a:t>的初值为</a:t>
            </a:r>
            <a:r>
              <a:rPr lang="en-US" altLang="zh-CN" sz="2400" b="1" dirty="0" smtClean="0">
                <a:solidFill>
                  <a:srgbClr val="FF33CC"/>
                </a:solidFill>
                <a:latin typeface="方正姚体" panose="02010601030101010101" pitchFamily="2" charset="-122"/>
              </a:rPr>
              <a:t>?</a:t>
            </a:r>
            <a:endParaRPr lang="en-US" altLang="zh-CN" sz="2400" b="1" dirty="0">
              <a:solidFill>
                <a:srgbClr val="FF33CC"/>
              </a:solidFill>
              <a:latin typeface="方正姚体" panose="02010601030101010101" pitchFamily="2" charset="-122"/>
            </a:endParaRPr>
          </a:p>
        </p:txBody>
      </p:sp>
      <p:pic>
        <p:nvPicPr>
          <p:cNvPr id="7" name="Picture 5" descr="6-14"/>
          <p:cNvPicPr>
            <a:picLocks noChangeAspect="1"/>
          </p:cNvPicPr>
          <p:nvPr/>
        </p:nvPicPr>
        <p:blipFill>
          <a:blip r:embed="rId4"/>
          <a:stretch>
            <a:fillRect/>
          </a:stretch>
        </p:blipFill>
        <p:spPr>
          <a:xfrm>
            <a:off x="4617003" y="2954338"/>
            <a:ext cx="4103688" cy="3921125"/>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2547">
                                            <p:txEl>
                                              <p:pRg st="0" end="0"/>
                                            </p:txEl>
                                          </p:spTgt>
                                        </p:tgtEl>
                                        <p:attrNameLst>
                                          <p:attrName>style.visibility</p:attrName>
                                        </p:attrNameLst>
                                      </p:cBhvr>
                                      <p:to>
                                        <p:strVal val="visible"/>
                                      </p:to>
                                    </p:set>
                                    <p:anim calcmode="lin" valueType="num">
                                      <p:cBhvr additive="base">
                                        <p:cTn id="7" dur="500" fill="hold"/>
                                        <p:tgtEl>
                                          <p:spTgt spid="4925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2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2547">
                                            <p:txEl>
                                              <p:pRg st="1" end="1"/>
                                            </p:txEl>
                                          </p:spTgt>
                                        </p:tgtEl>
                                        <p:attrNameLst>
                                          <p:attrName>style.visibility</p:attrName>
                                        </p:attrNameLst>
                                      </p:cBhvr>
                                      <p:to>
                                        <p:strVal val="visible"/>
                                      </p:to>
                                    </p:set>
                                    <p:anim calcmode="lin" valueType="num">
                                      <p:cBhvr additive="base">
                                        <p:cTn id="13" dur="500" fill="hold"/>
                                        <p:tgtEl>
                                          <p:spTgt spid="4925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25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2549">
                                            <p:txEl>
                                              <p:pRg st="0" end="0"/>
                                            </p:txEl>
                                          </p:spTgt>
                                        </p:tgtEl>
                                        <p:attrNameLst>
                                          <p:attrName>style.visibility</p:attrName>
                                        </p:attrNameLst>
                                      </p:cBhvr>
                                      <p:to>
                                        <p:strVal val="visible"/>
                                      </p:to>
                                    </p:set>
                                    <p:anim calcmode="lin" valueType="num">
                                      <p:cBhvr additive="base">
                                        <p:cTn id="19" dur="500" fill="hold"/>
                                        <p:tgtEl>
                                          <p:spTgt spid="49254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254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92550">
                                            <p:txEl>
                                              <p:pRg st="0" end="0"/>
                                            </p:txEl>
                                          </p:spTgt>
                                        </p:tgtEl>
                                        <p:attrNameLst>
                                          <p:attrName>style.visibility</p:attrName>
                                        </p:attrNameLst>
                                      </p:cBhvr>
                                      <p:to>
                                        <p:strVal val="visible"/>
                                      </p:to>
                                    </p:set>
                                    <p:anim calcmode="lin" valueType="num">
                                      <p:cBhvr additive="base">
                                        <p:cTn id="25" dur="500" fill="hold"/>
                                        <p:tgtEl>
                                          <p:spTgt spid="492550">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9255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type.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3"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7" grpId="0" build="p"/>
      <p:bldP spid="492549" grpId="0" build="p"/>
      <p:bldP spid="492550" grpId="0" build="p"/>
      <p:bldP spid="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p:nvPr/>
        </p:nvSpPr>
        <p:spPr>
          <a:xfrm>
            <a:off x="0" y="692150"/>
            <a:ext cx="9144000" cy="6372225"/>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0"/>
              </a:spcBef>
              <a:spcAft>
                <a:spcPct val="0"/>
              </a:spcAft>
              <a:buClrTx/>
              <a:buSzPct val="100000"/>
              <a:buNone/>
            </a:pPr>
            <a:r>
              <a:rPr lang="en-US" altLang="zh-CN" sz="2400" b="1" dirty="0">
                <a:solidFill>
                  <a:schemeClr val="tx1"/>
                </a:solidFill>
                <a:latin typeface="Arial" panose="020B0604020202020204" pitchFamily="34" charset="0"/>
                <a:ea typeface="宋体" panose="02010600030101010101" pitchFamily="2" charset="-122"/>
              </a:rPr>
              <a:t>template</a:t>
            </a:r>
            <a:r>
              <a:rPr lang="en-US" altLang="zh-CN" sz="2400" dirty="0">
                <a:solidFill>
                  <a:schemeClr val="tx1"/>
                </a:solidFill>
                <a:latin typeface="Arial" panose="020B0604020202020204" pitchFamily="34" charset="0"/>
                <a:ea typeface="宋体" panose="02010600030101010101" pitchFamily="2" charset="-122"/>
              </a:rPr>
              <a:t> &lt;</a:t>
            </a:r>
            <a:r>
              <a:rPr lang="en-US" altLang="zh-CN" sz="2400" b="1" dirty="0">
                <a:solidFill>
                  <a:schemeClr val="tx1"/>
                </a:solidFill>
                <a:latin typeface="Arial" panose="020B0604020202020204" pitchFamily="34" charset="0"/>
                <a:ea typeface="宋体" panose="02010600030101010101" pitchFamily="2" charset="-122"/>
              </a:rPr>
              <a:t>class</a:t>
            </a:r>
            <a:r>
              <a:rPr lang="en-US" altLang="zh-CN" sz="2400" dirty="0">
                <a:solidFill>
                  <a:schemeClr val="tx1"/>
                </a:solidFill>
                <a:latin typeface="Arial" panose="020B0604020202020204" pitchFamily="34" charset="0"/>
                <a:ea typeface="宋体" panose="02010600030101010101" pitchFamily="2" charset="-122"/>
              </a:rPr>
              <a:t> ElemType&gt; </a:t>
            </a:r>
            <a:r>
              <a:rPr lang="en-US" altLang="zh-CN" sz="2400" b="1" dirty="0">
                <a:solidFill>
                  <a:schemeClr val="tx1"/>
                </a:solidFill>
                <a:latin typeface="Arial" panose="020B0604020202020204" pitchFamily="34" charset="0"/>
                <a:ea typeface="宋体" panose="02010600030101010101" pitchFamily="2" charset="-122"/>
              </a:rPr>
              <a:t>void</a:t>
            </a:r>
            <a:r>
              <a:rPr lang="en-US" altLang="zh-CN" sz="2400" dirty="0">
                <a:solidFill>
                  <a:schemeClr val="tx1"/>
                </a:solidFill>
                <a:latin typeface="Arial" panose="020B0604020202020204" pitchFamily="34" charset="0"/>
                <a:ea typeface="宋体" panose="02010600030101010101" pitchFamily="2" charset="-122"/>
              </a:rPr>
              <a:t> InThreadBinTree&lt;ElemType&gt;::</a:t>
            </a: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InThreadHelp(ThreadBinTreeNode&lt;ElemType&gt; *p, </a:t>
            </a: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ThreadBinTreeNode&lt;ElemType&gt; *&amp;pre)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b="1" dirty="0">
                <a:solidFill>
                  <a:schemeClr val="tx1"/>
                </a:solidFill>
                <a:latin typeface="Arial" panose="020B0604020202020204" pitchFamily="34" charset="0"/>
                <a:ea typeface="宋体" panose="02010600030101010101" pitchFamily="2" charset="-122"/>
              </a:rPr>
              <a:t>    if</a:t>
            </a:r>
            <a:r>
              <a:rPr lang="en-US" altLang="zh-CN" sz="2400" dirty="0">
                <a:solidFill>
                  <a:schemeClr val="tx1"/>
                </a:solidFill>
                <a:latin typeface="Arial" panose="020B0604020202020204" pitchFamily="34" charset="0"/>
                <a:ea typeface="宋体" panose="02010600030101010101" pitchFamily="2" charset="-122"/>
              </a:rPr>
              <a:t> (p != NULL)	{	</a:t>
            </a:r>
          </a:p>
          <a:p>
            <a:pPr marL="0" lvl="0" indent="0">
              <a:spcBef>
                <a:spcPct val="0"/>
              </a:spcBef>
              <a:spcAft>
                <a:spcPct val="0"/>
              </a:spcAft>
              <a:buClrTx/>
              <a:buSzPct val="100000"/>
              <a:buNone/>
            </a:pPr>
            <a:r>
              <a:rPr lang="en-US" altLang="zh-CN" sz="2400" dirty="0">
                <a:solidFill>
                  <a:srgbClr val="993300"/>
                </a:solidFill>
                <a:latin typeface="Arial" panose="020B0604020202020204" pitchFamily="34" charset="0"/>
                <a:ea typeface="宋体" panose="02010600030101010101" pitchFamily="2" charset="-122"/>
              </a:rPr>
              <a:t>           InThreadHelp(p-&gt;leftChild, pre);</a:t>
            </a: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rgbClr val="7030A0"/>
                </a:solidFill>
                <a:latin typeface="Arial" panose="020B0604020202020204" pitchFamily="34" charset="0"/>
                <a:ea typeface="宋体" panose="02010600030101010101" pitchFamily="2" charset="-122"/>
              </a:rPr>
              <a:t>if (</a:t>
            </a:r>
            <a:r>
              <a:rPr lang="en-US" altLang="zh-CN" sz="2400" dirty="0">
                <a:solidFill>
                  <a:srgbClr val="7030A0"/>
                </a:solidFill>
                <a:latin typeface="Arial" panose="020B0604020202020204" pitchFamily="34" charset="0"/>
                <a:ea typeface="宋体" panose="02010600030101010101" pitchFamily="2" charset="-122"/>
              </a:rPr>
              <a:t>p-&gt;leftChild == NULL)	{</a:t>
            </a:r>
          </a:p>
          <a:p>
            <a:pPr marL="0" lvl="0" indent="0">
              <a:spcBef>
                <a:spcPct val="0"/>
              </a:spcBef>
              <a:spcAft>
                <a:spcPct val="0"/>
              </a:spcAft>
              <a:buClrTx/>
              <a:buSzPct val="100000"/>
              <a:buNone/>
            </a:pPr>
            <a:r>
              <a:rPr lang="en-US" altLang="zh-CN" sz="2400" dirty="0">
                <a:solidFill>
                  <a:srgbClr val="7030A0"/>
                </a:solidFill>
                <a:latin typeface="Arial" panose="020B0604020202020204" pitchFamily="34" charset="0"/>
                <a:ea typeface="宋体" panose="02010600030101010101" pitchFamily="2" charset="-122"/>
              </a:rPr>
              <a:t>	     p-&gt;leftChild=pre;	     p-&gt;leftTag=1;</a:t>
            </a:r>
          </a:p>
          <a:p>
            <a:pPr marL="0" lvl="0" indent="0">
              <a:spcBef>
                <a:spcPct val="0"/>
              </a:spcBef>
              <a:spcAft>
                <a:spcPct val="0"/>
              </a:spcAft>
              <a:buClrTx/>
              <a:buSzPct val="100000"/>
              <a:buNone/>
            </a:pPr>
            <a:r>
              <a:rPr lang="en-US" altLang="zh-CN" sz="2400" dirty="0">
                <a:solidFill>
                  <a:srgbClr val="7030A0"/>
                </a:solidFill>
                <a:latin typeface="Arial" panose="020B0604020202020204" pitchFamily="34" charset="0"/>
                <a:ea typeface="宋体" panose="02010600030101010101" pitchFamily="2" charset="-122"/>
              </a:rPr>
              <a:t>	}</a:t>
            </a:r>
            <a:endParaRPr lang="zh-CN" altLang="zh-CN" sz="2400" dirty="0">
              <a:solidFill>
                <a:srgbClr val="7030A0"/>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rgbClr val="7030A0"/>
                </a:solidFill>
                <a:latin typeface="Arial" panose="020B0604020202020204" pitchFamily="34" charset="0"/>
                <a:ea typeface="宋体" panose="02010600030101010101" pitchFamily="2" charset="-122"/>
              </a:rPr>
              <a:t>	</a:t>
            </a:r>
            <a:r>
              <a:rPr lang="en-US" altLang="zh-CN" sz="2400" b="1" dirty="0">
                <a:solidFill>
                  <a:srgbClr val="7030A0"/>
                </a:solidFill>
                <a:latin typeface="Arial" panose="020B0604020202020204" pitchFamily="34" charset="0"/>
                <a:ea typeface="宋体" panose="02010600030101010101" pitchFamily="2" charset="-122"/>
              </a:rPr>
              <a:t>else</a:t>
            </a:r>
            <a:r>
              <a:rPr lang="en-US" altLang="zh-CN" sz="2400" dirty="0">
                <a:solidFill>
                  <a:srgbClr val="7030A0"/>
                </a:solidFill>
                <a:latin typeface="Arial" panose="020B0604020202020204" pitchFamily="34" charset="0"/>
                <a:ea typeface="宋体" panose="02010600030101010101" pitchFamily="2" charset="-122"/>
              </a:rPr>
              <a:t>	p-&gt;leftTag=0;	</a:t>
            </a:r>
            <a:endParaRPr lang="zh-CN" altLang="zh-CN" sz="2400" dirty="0">
              <a:solidFill>
                <a:srgbClr val="7030A0"/>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rgbClr val="7030A0"/>
                </a:solidFill>
                <a:latin typeface="Arial" panose="020B0604020202020204" pitchFamily="34" charset="0"/>
                <a:ea typeface="宋体" panose="02010600030101010101" pitchFamily="2" charset="-122"/>
              </a:rPr>
              <a:t>	</a:t>
            </a:r>
            <a:r>
              <a:rPr lang="en-US" altLang="zh-CN" sz="2400" b="1" dirty="0">
                <a:solidFill>
                  <a:srgbClr val="7030A0"/>
                </a:solidFill>
                <a:latin typeface="Arial" panose="020B0604020202020204" pitchFamily="34" charset="0"/>
                <a:ea typeface="宋体" panose="02010600030101010101" pitchFamily="2" charset="-122"/>
              </a:rPr>
              <a:t>if (</a:t>
            </a:r>
            <a:r>
              <a:rPr lang="en-US" altLang="zh-CN" sz="2400" dirty="0">
                <a:solidFill>
                  <a:srgbClr val="7030A0"/>
                </a:solidFill>
                <a:latin typeface="Arial" panose="020B0604020202020204" pitchFamily="34" charset="0"/>
                <a:ea typeface="宋体" panose="02010600030101010101" pitchFamily="2" charset="-122"/>
              </a:rPr>
              <a:t>pre != NULL &amp;&amp; pre-&gt;rightChild == NULL)	{</a:t>
            </a:r>
          </a:p>
          <a:p>
            <a:pPr marL="0" lvl="0" indent="0">
              <a:spcBef>
                <a:spcPct val="0"/>
              </a:spcBef>
              <a:spcAft>
                <a:spcPct val="0"/>
              </a:spcAft>
              <a:buClrTx/>
              <a:buSzPct val="100000"/>
              <a:buNone/>
            </a:pPr>
            <a:r>
              <a:rPr lang="en-US" altLang="zh-CN" sz="2400" dirty="0">
                <a:solidFill>
                  <a:srgbClr val="7030A0"/>
                </a:solidFill>
                <a:latin typeface="Arial" panose="020B0604020202020204" pitchFamily="34" charset="0"/>
                <a:ea typeface="宋体" panose="02010600030101010101" pitchFamily="2" charset="-122"/>
              </a:rPr>
              <a:t>	     pre-&gt;rightChild=p;     pre-&gt;rightTag=1;			}</a:t>
            </a:r>
            <a:endParaRPr lang="zh-CN" altLang="zh-CN" sz="2400" dirty="0">
              <a:solidFill>
                <a:srgbClr val="7030A0"/>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rgbClr val="7030A0"/>
                </a:solidFill>
                <a:latin typeface="Arial" panose="020B0604020202020204" pitchFamily="34" charset="0"/>
                <a:ea typeface="宋体" panose="02010600030101010101" pitchFamily="2" charset="-122"/>
              </a:rPr>
              <a:t>  	</a:t>
            </a:r>
            <a:r>
              <a:rPr lang="en-US" altLang="zh-CN" sz="2400" b="1" dirty="0">
                <a:solidFill>
                  <a:srgbClr val="7030A0"/>
                </a:solidFill>
                <a:latin typeface="Arial" panose="020B0604020202020204" pitchFamily="34" charset="0"/>
                <a:ea typeface="宋体" panose="02010600030101010101" pitchFamily="2" charset="-122"/>
              </a:rPr>
              <a:t>else</a:t>
            </a:r>
            <a:r>
              <a:rPr lang="en-US" altLang="zh-CN" sz="2400" dirty="0">
                <a:solidFill>
                  <a:srgbClr val="7030A0"/>
                </a:solidFill>
                <a:latin typeface="Arial" panose="020B0604020202020204" pitchFamily="34" charset="0"/>
                <a:ea typeface="宋体" panose="02010600030101010101" pitchFamily="2" charset="-122"/>
              </a:rPr>
              <a:t> </a:t>
            </a:r>
            <a:r>
              <a:rPr lang="en-US" altLang="zh-CN" sz="2400" b="1" dirty="0">
                <a:solidFill>
                  <a:srgbClr val="7030A0"/>
                </a:solidFill>
                <a:latin typeface="Arial" panose="020B0604020202020204" pitchFamily="34" charset="0"/>
                <a:ea typeface="宋体" panose="02010600030101010101" pitchFamily="2" charset="-122"/>
              </a:rPr>
              <a:t>if</a:t>
            </a:r>
            <a:r>
              <a:rPr lang="en-US" altLang="zh-CN" sz="2400" dirty="0">
                <a:solidFill>
                  <a:srgbClr val="7030A0"/>
                </a:solidFill>
                <a:latin typeface="Arial" panose="020B0604020202020204" pitchFamily="34" charset="0"/>
                <a:ea typeface="宋体" panose="02010600030101010101" pitchFamily="2" charset="-122"/>
              </a:rPr>
              <a:t> (pre != NULL)     pre-&gt;rightTag=0;</a:t>
            </a:r>
            <a:endParaRPr lang="zh-CN" altLang="zh-CN" sz="2400" dirty="0">
              <a:solidFill>
                <a:srgbClr val="7030A0"/>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rgbClr val="7030A0"/>
                </a:solidFill>
                <a:latin typeface="Arial" panose="020B0604020202020204" pitchFamily="34" charset="0"/>
                <a:ea typeface="宋体" panose="02010600030101010101" pitchFamily="2" charset="-122"/>
              </a:rPr>
              <a:t>	pre=p;		</a:t>
            </a:r>
          </a:p>
          <a:p>
            <a:pPr marL="0" lvl="0" indent="0">
              <a:spcBef>
                <a:spcPct val="0"/>
              </a:spcBef>
              <a:spcAft>
                <a:spcPct val="0"/>
              </a:spcAft>
              <a:buClrTx/>
              <a:buSzPct val="100000"/>
              <a:buNone/>
            </a:pPr>
            <a:r>
              <a:rPr lang="en-US" altLang="zh-CN" sz="2400" dirty="0">
                <a:solidFill>
                  <a:srgbClr val="993300"/>
                </a:solidFill>
                <a:latin typeface="Arial" panose="020B0604020202020204" pitchFamily="34" charset="0"/>
                <a:ea typeface="宋体" panose="02010600030101010101" pitchFamily="2" charset="-122"/>
              </a:rPr>
              <a:t>           InThreadHelp(p-&gt;rightChild, pre);	</a:t>
            </a: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a:t>
            </a:r>
            <a:endParaRPr lang="zh-CN" altLang="zh-CN" sz="2400" dirty="0">
              <a:solidFill>
                <a:schemeClr val="tx1"/>
              </a:solidFill>
              <a:latin typeface="Arial" panose="020B0604020202020204" pitchFamily="34" charset="0"/>
              <a:ea typeface="宋体" panose="02010600030101010101" pitchFamily="2" charset="-122"/>
            </a:endParaRPr>
          </a:p>
        </p:txBody>
      </p:sp>
      <p:sp>
        <p:nvSpPr>
          <p:cNvPr id="12291" name="Rectangle 4"/>
          <p:cNvSpPr/>
          <p:nvPr/>
        </p:nvSpPr>
        <p:spPr>
          <a:xfrm>
            <a:off x="2605088" y="1419225"/>
            <a:ext cx="9144000" cy="0"/>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eaLnBrk="1" hangingPunct="1">
              <a:spcBef>
                <a:spcPct val="0"/>
              </a:spcBef>
              <a:spcAft>
                <a:spcPct val="0"/>
              </a:spcAft>
              <a:buClrTx/>
              <a:buSzPct val="100000"/>
              <a:buNone/>
            </a:pP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12292" name="Rectangle 6"/>
          <p:cNvSpPr/>
          <p:nvPr/>
        </p:nvSpPr>
        <p:spPr>
          <a:xfrm>
            <a:off x="3067050" y="1990725"/>
            <a:ext cx="9144000" cy="0"/>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eaLnBrk="1" hangingPunct="1">
              <a:spcBef>
                <a:spcPct val="0"/>
              </a:spcBef>
              <a:spcAft>
                <a:spcPct val="0"/>
              </a:spcAft>
              <a:buClrTx/>
              <a:buSzPct val="100000"/>
              <a:buNone/>
            </a:pP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2" name="标题 1"/>
          <p:cNvSpPr>
            <a:spLocks noGrp="1"/>
          </p:cNvSpPr>
          <p:nvPr>
            <p:ph type="title"/>
          </p:nvPr>
        </p:nvSpPr>
        <p:spPr>
          <a:xfrm>
            <a:off x="468313" y="-26987"/>
            <a:ext cx="8280400" cy="838200"/>
          </a:xfrm>
        </p:spPr>
        <p:txBody>
          <a:bodyPr vert="horz" lIns="91440" tIns="45720" rIns="91440" bIns="45720" rtlCol="0" anchor="b" anchorCtr="0">
            <a:noAutofit/>
          </a:bodyPr>
          <a:lstStyle/>
          <a:p>
            <a:pPr marR="0" lvl="0" defTabSz="914400" rtl="0" eaLnBrk="1" fontAlgn="base" latinLnBrk="0" hangingPunct="1">
              <a:lnSpc>
                <a:spcPct val="100000"/>
              </a:lnSpc>
              <a:spcBef>
                <a:spcPct val="0"/>
              </a:spcBef>
              <a:spcAft>
                <a:spcPct val="0"/>
              </a:spcAft>
              <a:buClr>
                <a:srgbClr val="C3260C"/>
              </a:buClr>
              <a:buSzPct val="128000"/>
              <a:defRPr/>
            </a:pPr>
            <a:r>
              <a:rPr kumimoji="0" lang="zh-CN" altLang="zh-CN" sz="3600" b="1" i="0" u="none" strike="noStrike" kern="1200" cap="none" spc="0" normalizeH="0" baseline="0" noProof="0" dirty="0">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rPr>
              <a:t>中序线索</a:t>
            </a:r>
            <a:r>
              <a:rPr kumimoji="0" lang="zh-CN" altLang="en-US" sz="3600" b="1" i="0" u="none" strike="noStrike" kern="1200" cap="none" spc="0" normalizeH="0" baseline="0" noProof="0" dirty="0">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rPr>
              <a:t>化以</a:t>
            </a:r>
            <a:r>
              <a:rPr kumimoji="0" lang="en-US" altLang="zh-CN" sz="3600" b="1" i="0" u="none" strike="noStrike" kern="1200" cap="none" spc="0" normalizeH="0" baseline="0" noProof="0" dirty="0">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rPr>
              <a:t>p</a:t>
            </a:r>
            <a:r>
              <a:rPr kumimoji="0" lang="zh-CN" altLang="en-US" sz="3600" b="1" i="0" u="none" strike="noStrike" kern="1200" cap="none" spc="0" normalizeH="0" baseline="0" noProof="0" dirty="0">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rPr>
              <a:t>为根的</a:t>
            </a:r>
            <a:r>
              <a:rPr kumimoji="0" lang="zh-CN" altLang="zh-CN" sz="3600" b="1" i="0" u="none" strike="noStrike" kern="1200" cap="none" spc="0" normalizeH="0" baseline="0" noProof="0" dirty="0">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rPr>
              <a:t>二叉树</a:t>
            </a:r>
            <a:endParaRPr kumimoji="0" lang="zh-CN" altLang="en-US" sz="3600" b="1" i="0" u="none" strike="noStrike" kern="1200" cap="none" spc="0" normalizeH="0" baseline="0" noProof="0" dirty="0">
              <a:ln>
                <a:noFill/>
              </a:ln>
              <a:solidFill>
                <a:srgbClr val="008080"/>
              </a:solidFill>
              <a:effectLst>
                <a:outerShdw blurRad="38100" dist="38100" dir="2700000" algn="tl">
                  <a:srgbClr val="C0C0C0"/>
                </a:outerShdw>
              </a:effectLst>
              <a:uLnTx/>
              <a:uFillTx/>
              <a:latin typeface="华文新魏" panose="02010800040101010101" pitchFamily="2" charset="-122"/>
              <a:ea typeface="+mj-ea"/>
              <a:cs typeface="+mj-cs"/>
            </a:endParaRPr>
          </a:p>
        </p:txBody>
      </p:sp>
      <p:sp>
        <p:nvSpPr>
          <p:cNvPr id="6" name="Text Box 8"/>
          <p:cNvSpPr txBox="1"/>
          <p:nvPr/>
        </p:nvSpPr>
        <p:spPr>
          <a:xfrm>
            <a:off x="4859338" y="1871663"/>
            <a:ext cx="4419600" cy="850900"/>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457200" lvl="0" indent="-457200" eaLnBrk="1" hangingPunct="1">
              <a:lnSpc>
                <a:spcPct val="110000"/>
              </a:lnSpc>
              <a:spcBef>
                <a:spcPct val="50000"/>
              </a:spcBef>
              <a:spcAft>
                <a:spcPct val="0"/>
              </a:spcAft>
              <a:buClrTx/>
              <a:buSzPct val="100000"/>
              <a:buNone/>
            </a:pPr>
            <a:r>
              <a:rPr lang="en-US" altLang="zh-CN" sz="2400" b="1" dirty="0">
                <a:solidFill>
                  <a:srgbClr val="FF33CC"/>
                </a:solidFill>
                <a:latin typeface="方正姚体" panose="02010601030101010101" pitchFamily="2" charset="-122"/>
              </a:rPr>
              <a:t>	Thinking: </a:t>
            </a:r>
            <a:r>
              <a:rPr lang="zh-CN" altLang="en-US" sz="2400" b="1" dirty="0">
                <a:solidFill>
                  <a:srgbClr val="FF33CC"/>
                </a:solidFill>
                <a:latin typeface="方正姚体" panose="02010601030101010101" pitchFamily="2" charset="-122"/>
              </a:rPr>
              <a:t>此为递归算法，如何写出非递归算法</a:t>
            </a:r>
            <a:r>
              <a:rPr lang="en-US" altLang="zh-CN" sz="2400" b="1" dirty="0">
                <a:solidFill>
                  <a:srgbClr val="FF33CC"/>
                </a:solidFill>
                <a:latin typeface="方正姚体" panose="02010601030101010101" pitchFamily="2" charset="-122"/>
              </a:rPr>
              <a:t>?</a:t>
            </a:r>
          </a:p>
        </p:txBody>
      </p:sp>
    </p:spTree>
    <p:extLst>
      <p:ext uri="{BB962C8B-B14F-4D97-AF65-F5344CB8AC3E}">
        <p14:creationId xmlns:p14="http://schemas.microsoft.com/office/powerpoint/2010/main" val="1593452243"/>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ctrTitle"/>
          </p:nvPr>
        </p:nvSpPr>
        <p:spPr>
          <a:xfrm>
            <a:off x="0" y="0"/>
            <a:ext cx="91440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中序线索化二叉树非递归算法</a:t>
            </a:r>
          </a:p>
        </p:txBody>
      </p:sp>
      <p:sp>
        <p:nvSpPr>
          <p:cNvPr id="494595" name="Text Box 3"/>
          <p:cNvSpPr txBox="1"/>
          <p:nvPr/>
        </p:nvSpPr>
        <p:spPr>
          <a:xfrm>
            <a:off x="5876925" y="593725"/>
            <a:ext cx="16002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3200" b="0" dirty="0">
                <a:solidFill>
                  <a:srgbClr val="000000"/>
                </a:solidFill>
              </a:rPr>
              <a:t>O (n)</a:t>
            </a:r>
          </a:p>
        </p:txBody>
      </p:sp>
      <p:grpSp>
        <p:nvGrpSpPr>
          <p:cNvPr id="171012" name="Group 4"/>
          <p:cNvGrpSpPr/>
          <p:nvPr/>
        </p:nvGrpSpPr>
        <p:grpSpPr>
          <a:xfrm>
            <a:off x="228600" y="762000"/>
            <a:ext cx="8382000" cy="4572000"/>
            <a:chOff x="144" y="480"/>
            <a:chExt cx="5280" cy="2880"/>
          </a:xfrm>
        </p:grpSpPr>
        <p:grpSp>
          <p:nvGrpSpPr>
            <p:cNvPr id="171023" name="Group 5"/>
            <p:cNvGrpSpPr/>
            <p:nvPr/>
          </p:nvGrpSpPr>
          <p:grpSpPr>
            <a:xfrm>
              <a:off x="2016" y="480"/>
              <a:ext cx="864" cy="336"/>
              <a:chOff x="2208" y="1104"/>
              <a:chExt cx="864" cy="336"/>
            </a:xfrm>
          </p:grpSpPr>
          <p:sp>
            <p:nvSpPr>
              <p:cNvPr id="171065" name="AutoShape 6"/>
              <p:cNvSpPr/>
              <p:nvPr/>
            </p:nvSpPr>
            <p:spPr>
              <a:xfrm>
                <a:off x="2208" y="1104"/>
                <a:ext cx="768" cy="336"/>
              </a:xfrm>
              <a:prstGeom prst="flowChartAlternateProcess">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71066" name="Text Box 7"/>
              <p:cNvSpPr txBox="1"/>
              <p:nvPr/>
            </p:nvSpPr>
            <p:spPr>
              <a:xfrm>
                <a:off x="2352" y="1104"/>
                <a:ext cx="72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begin</a:t>
                </a:r>
              </a:p>
            </p:txBody>
          </p:sp>
        </p:grpSp>
        <p:grpSp>
          <p:nvGrpSpPr>
            <p:cNvPr id="171024" name="Group 8"/>
            <p:cNvGrpSpPr/>
            <p:nvPr/>
          </p:nvGrpSpPr>
          <p:grpSpPr>
            <a:xfrm>
              <a:off x="1872" y="1344"/>
              <a:ext cx="1056" cy="576"/>
              <a:chOff x="2064" y="2064"/>
              <a:chExt cx="1056" cy="576"/>
            </a:xfrm>
          </p:grpSpPr>
          <p:grpSp>
            <p:nvGrpSpPr>
              <p:cNvPr id="171061" name="Group 9"/>
              <p:cNvGrpSpPr/>
              <p:nvPr/>
            </p:nvGrpSpPr>
            <p:grpSpPr>
              <a:xfrm>
                <a:off x="2064" y="2256"/>
                <a:ext cx="1056" cy="384"/>
                <a:chOff x="240" y="3216"/>
                <a:chExt cx="1056" cy="384"/>
              </a:xfrm>
            </p:grpSpPr>
            <p:sp>
              <p:nvSpPr>
                <p:cNvPr id="171063" name="AutoShape 10"/>
                <p:cNvSpPr/>
                <p:nvPr/>
              </p:nvSpPr>
              <p:spPr>
                <a:xfrm>
                  <a:off x="240" y="3216"/>
                  <a:ext cx="1056" cy="384"/>
                </a:xfrm>
                <a:prstGeom prst="flowChartDecision">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71064" name="Text Box 11"/>
                <p:cNvSpPr txBox="1"/>
                <p:nvPr/>
              </p:nvSpPr>
              <p:spPr>
                <a:xfrm>
                  <a:off x="432" y="3264"/>
                  <a:ext cx="76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p = = 0?</a:t>
                  </a:r>
                </a:p>
              </p:txBody>
            </p:sp>
          </p:grpSp>
          <p:sp>
            <p:nvSpPr>
              <p:cNvPr id="171062" name="Line 12"/>
              <p:cNvSpPr/>
              <p:nvPr/>
            </p:nvSpPr>
            <p:spPr>
              <a:xfrm>
                <a:off x="2592" y="2064"/>
                <a:ext cx="0" cy="192"/>
              </a:xfrm>
              <a:prstGeom prst="line">
                <a:avLst/>
              </a:prstGeom>
              <a:ln w="9525" cap="flat" cmpd="sng">
                <a:solidFill>
                  <a:schemeClr val="tx1"/>
                </a:solidFill>
                <a:prstDash val="solid"/>
                <a:headEnd type="none" w="med" len="med"/>
                <a:tailEnd type="triangle" w="med" len="med"/>
              </a:ln>
            </p:spPr>
          </p:sp>
        </p:grpSp>
        <p:grpSp>
          <p:nvGrpSpPr>
            <p:cNvPr id="171025" name="Group 13"/>
            <p:cNvGrpSpPr/>
            <p:nvPr/>
          </p:nvGrpSpPr>
          <p:grpSpPr>
            <a:xfrm>
              <a:off x="864" y="1488"/>
              <a:ext cx="1008" cy="720"/>
              <a:chOff x="864" y="1488"/>
              <a:chExt cx="1008" cy="720"/>
            </a:xfrm>
          </p:grpSpPr>
          <p:grpSp>
            <p:nvGrpSpPr>
              <p:cNvPr id="171056" name="Group 14"/>
              <p:cNvGrpSpPr/>
              <p:nvPr/>
            </p:nvGrpSpPr>
            <p:grpSpPr>
              <a:xfrm>
                <a:off x="864" y="1920"/>
                <a:ext cx="720" cy="288"/>
                <a:chOff x="864" y="2016"/>
                <a:chExt cx="720" cy="288"/>
              </a:xfrm>
            </p:grpSpPr>
            <p:sp>
              <p:nvSpPr>
                <p:cNvPr id="171059" name="Rectangle 15"/>
                <p:cNvSpPr/>
                <p:nvPr/>
              </p:nvSpPr>
              <p:spPr>
                <a:xfrm>
                  <a:off x="864" y="2016"/>
                  <a:ext cx="672" cy="240"/>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71060" name="Text Box 16"/>
                <p:cNvSpPr txBox="1"/>
                <p:nvPr/>
              </p:nvSpPr>
              <p:spPr>
                <a:xfrm>
                  <a:off x="912" y="2016"/>
                  <a:ext cx="672"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latin typeface="楷体_GB2312" pitchFamily="49" charset="-122"/>
                      <a:ea typeface="楷体_GB2312" pitchFamily="49" charset="-122"/>
                      <a:sym typeface="Wingdings" panose="05000000000000000000" pitchFamily="2" charset="2"/>
                    </a:rPr>
                    <a:t>P</a:t>
                  </a:r>
                  <a:r>
                    <a:rPr lang="zh-CN" altLang="en-US" sz="1800" b="0" dirty="0">
                      <a:solidFill>
                        <a:srgbClr val="000000"/>
                      </a:solidFill>
                      <a:latin typeface="楷体_GB2312" pitchFamily="49" charset="-122"/>
                      <a:ea typeface="楷体_GB2312" pitchFamily="49" charset="-122"/>
                      <a:sym typeface="Wingdings" panose="05000000000000000000" pitchFamily="2" charset="2"/>
                    </a:rPr>
                    <a:t>进栈</a:t>
                  </a:r>
                  <a:endParaRPr lang="zh-CN" altLang="en-US" sz="1800" b="0" dirty="0">
                    <a:solidFill>
                      <a:srgbClr val="000000"/>
                    </a:solidFill>
                    <a:latin typeface="楷体_GB2312" pitchFamily="49" charset="-122"/>
                    <a:ea typeface="楷体_GB2312" pitchFamily="49" charset="-122"/>
                  </a:endParaRPr>
                </a:p>
              </p:txBody>
            </p:sp>
          </p:grpSp>
          <p:sp>
            <p:nvSpPr>
              <p:cNvPr id="171057" name="Freeform 17"/>
              <p:cNvSpPr/>
              <p:nvPr/>
            </p:nvSpPr>
            <p:spPr>
              <a:xfrm flipH="1">
                <a:off x="1223" y="1728"/>
                <a:ext cx="649" cy="192"/>
              </a:xfrm>
              <a:custGeom>
                <a:avLst/>
                <a:gdLst>
                  <a:gd name="txL" fmla="*/ 0 w 384"/>
                  <a:gd name="txT" fmla="*/ 0 h 288"/>
                  <a:gd name="txR" fmla="*/ 384 w 384"/>
                  <a:gd name="txB" fmla="*/ 288 h 288"/>
                </a:gdLst>
                <a:ahLst/>
                <a:cxnLst>
                  <a:cxn ang="0">
                    <a:pos x="0" y="0"/>
                  </a:cxn>
                  <a:cxn ang="0">
                    <a:pos x="2876282" y="0"/>
                  </a:cxn>
                  <a:cxn ang="0">
                    <a:pos x="2876282" y="1"/>
                  </a:cxn>
                </a:cxnLst>
                <a:rect l="txL" t="txT" r="txR" b="txB"/>
                <a:pathLst>
                  <a:path w="384" h="288">
                    <a:moveTo>
                      <a:pt x="0" y="0"/>
                    </a:moveTo>
                    <a:lnTo>
                      <a:pt x="384" y="0"/>
                    </a:lnTo>
                    <a:lnTo>
                      <a:pt x="384" y="288"/>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171058" name="Text Box 18"/>
              <p:cNvSpPr txBox="1"/>
              <p:nvPr/>
            </p:nvSpPr>
            <p:spPr>
              <a:xfrm>
                <a:off x="1417" y="1488"/>
                <a:ext cx="39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N</a:t>
                </a:r>
              </a:p>
            </p:txBody>
          </p:sp>
        </p:grpSp>
        <p:grpSp>
          <p:nvGrpSpPr>
            <p:cNvPr id="171026" name="Group 19"/>
            <p:cNvGrpSpPr/>
            <p:nvPr/>
          </p:nvGrpSpPr>
          <p:grpSpPr>
            <a:xfrm>
              <a:off x="384" y="2160"/>
              <a:ext cx="1824" cy="624"/>
              <a:chOff x="2016" y="480"/>
              <a:chExt cx="1824" cy="624"/>
            </a:xfrm>
          </p:grpSpPr>
          <p:sp>
            <p:nvSpPr>
              <p:cNvPr id="171052" name="Line 20"/>
              <p:cNvSpPr/>
              <p:nvPr/>
            </p:nvSpPr>
            <p:spPr>
              <a:xfrm>
                <a:off x="2832" y="480"/>
                <a:ext cx="0" cy="288"/>
              </a:xfrm>
              <a:prstGeom prst="line">
                <a:avLst/>
              </a:prstGeom>
              <a:ln w="9525" cap="flat" cmpd="sng">
                <a:solidFill>
                  <a:schemeClr val="tx1"/>
                </a:solidFill>
                <a:prstDash val="solid"/>
                <a:headEnd type="none" w="med" len="med"/>
                <a:tailEnd type="triangle" w="med" len="med"/>
              </a:ln>
            </p:spPr>
          </p:sp>
          <p:grpSp>
            <p:nvGrpSpPr>
              <p:cNvPr id="171053" name="Group 21"/>
              <p:cNvGrpSpPr/>
              <p:nvPr/>
            </p:nvGrpSpPr>
            <p:grpSpPr>
              <a:xfrm>
                <a:off x="2016" y="768"/>
                <a:ext cx="1824" cy="336"/>
                <a:chOff x="2832" y="2016"/>
                <a:chExt cx="1104" cy="336"/>
              </a:xfrm>
            </p:grpSpPr>
            <p:sp>
              <p:nvSpPr>
                <p:cNvPr id="171054" name="Text Box 22"/>
                <p:cNvSpPr txBox="1"/>
                <p:nvPr/>
              </p:nvSpPr>
              <p:spPr>
                <a:xfrm>
                  <a:off x="2832" y="2016"/>
                  <a:ext cx="110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50000"/>
                    </a:spcBef>
                    <a:buClrTx/>
                    <a:buSzPct val="100000"/>
                    <a:buNone/>
                  </a:pPr>
                  <a:r>
                    <a:rPr lang="en-US" altLang="zh-CN" sz="1800" b="0" dirty="0">
                      <a:solidFill>
                        <a:srgbClr val="000000"/>
                      </a:solidFill>
                    </a:rPr>
                    <a:t>p = p </a:t>
                  </a:r>
                  <a:r>
                    <a:rPr lang="en-US" altLang="zh-CN" sz="1800" b="0" dirty="0">
                      <a:solidFill>
                        <a:srgbClr val="000000"/>
                      </a:solidFill>
                      <a:sym typeface="Wingdings" panose="05000000000000000000" pitchFamily="2" charset="2"/>
                    </a:rPr>
                    <a:t> leftChild;</a:t>
                  </a:r>
                  <a:endParaRPr lang="en-US" altLang="zh-CN" sz="1800" b="0" dirty="0">
                    <a:solidFill>
                      <a:srgbClr val="000000"/>
                    </a:solidFill>
                  </a:endParaRPr>
                </a:p>
              </p:txBody>
            </p:sp>
            <p:sp>
              <p:nvSpPr>
                <p:cNvPr id="171055" name="Rectangle 23"/>
                <p:cNvSpPr/>
                <p:nvPr/>
              </p:nvSpPr>
              <p:spPr>
                <a:xfrm>
                  <a:off x="2832" y="2016"/>
                  <a:ext cx="1008"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grpSp>
        <p:sp>
          <p:nvSpPr>
            <p:cNvPr id="171027" name="Freeform 24"/>
            <p:cNvSpPr/>
            <p:nvPr/>
          </p:nvSpPr>
          <p:spPr>
            <a:xfrm>
              <a:off x="144" y="1440"/>
              <a:ext cx="2256" cy="1632"/>
            </a:xfrm>
            <a:custGeom>
              <a:avLst/>
              <a:gdLst>
                <a:gd name="txL" fmla="*/ 0 w 2016"/>
                <a:gd name="txT" fmla="*/ 0 h 2016"/>
                <a:gd name="txR" fmla="*/ 2016 w 2016"/>
                <a:gd name="txB" fmla="*/ 2016 h 2016"/>
              </a:gdLst>
              <a:ahLst/>
              <a:cxnLst>
                <a:cxn ang="0">
                  <a:pos x="7148" y="46"/>
                </a:cxn>
                <a:cxn ang="0">
                  <a:pos x="7148" y="56"/>
                </a:cxn>
                <a:cxn ang="0">
                  <a:pos x="0" y="56"/>
                </a:cxn>
                <a:cxn ang="0">
                  <a:pos x="0" y="2"/>
                </a:cxn>
                <a:cxn ang="0">
                  <a:pos x="13640" y="0"/>
                </a:cxn>
              </a:cxnLst>
              <a:rect l="txL" t="txT" r="txR" b="txB"/>
              <a:pathLst>
                <a:path w="2016" h="2016">
                  <a:moveTo>
                    <a:pt x="1056" y="1680"/>
                  </a:moveTo>
                  <a:lnTo>
                    <a:pt x="1056" y="2016"/>
                  </a:lnTo>
                  <a:lnTo>
                    <a:pt x="0" y="2016"/>
                  </a:lnTo>
                  <a:lnTo>
                    <a:pt x="0" y="96"/>
                  </a:lnTo>
                  <a:lnTo>
                    <a:pt x="2016" y="0"/>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grpSp>
          <p:nvGrpSpPr>
            <p:cNvPr id="171028" name="Group 25"/>
            <p:cNvGrpSpPr/>
            <p:nvPr/>
          </p:nvGrpSpPr>
          <p:grpSpPr>
            <a:xfrm>
              <a:off x="2928" y="1488"/>
              <a:ext cx="1536" cy="720"/>
              <a:chOff x="2928" y="1488"/>
              <a:chExt cx="1536" cy="720"/>
            </a:xfrm>
          </p:grpSpPr>
          <p:sp>
            <p:nvSpPr>
              <p:cNvPr id="171047" name="Freeform 26"/>
              <p:cNvSpPr/>
              <p:nvPr/>
            </p:nvSpPr>
            <p:spPr>
              <a:xfrm>
                <a:off x="2928" y="1732"/>
                <a:ext cx="1008" cy="92"/>
              </a:xfrm>
              <a:custGeom>
                <a:avLst/>
                <a:gdLst>
                  <a:gd name="txL" fmla="*/ 0 w 384"/>
                  <a:gd name="txT" fmla="*/ 0 h 288"/>
                  <a:gd name="txR" fmla="*/ 384 w 384"/>
                  <a:gd name="txB" fmla="*/ 288 h 288"/>
                </a:gdLst>
                <a:ahLst/>
                <a:cxnLst>
                  <a:cxn ang="0">
                    <a:pos x="0" y="0"/>
                  </a:cxn>
                  <a:cxn ang="0">
                    <a:pos x="2147483647" y="0"/>
                  </a:cxn>
                  <a:cxn ang="0">
                    <a:pos x="2147483647" y="0"/>
                  </a:cxn>
                </a:cxnLst>
                <a:rect l="txL" t="txT" r="txR" b="txB"/>
                <a:pathLst>
                  <a:path w="384" h="288">
                    <a:moveTo>
                      <a:pt x="0" y="0"/>
                    </a:moveTo>
                    <a:lnTo>
                      <a:pt x="384" y="0"/>
                    </a:lnTo>
                    <a:lnTo>
                      <a:pt x="384" y="288"/>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171048" name="Text Box 27"/>
              <p:cNvSpPr txBox="1"/>
              <p:nvPr/>
            </p:nvSpPr>
            <p:spPr>
              <a:xfrm>
                <a:off x="2976" y="1488"/>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Y</a:t>
                </a:r>
              </a:p>
            </p:txBody>
          </p:sp>
          <p:grpSp>
            <p:nvGrpSpPr>
              <p:cNvPr id="171049" name="Group 28"/>
              <p:cNvGrpSpPr/>
              <p:nvPr/>
            </p:nvGrpSpPr>
            <p:grpSpPr>
              <a:xfrm>
                <a:off x="3408" y="1824"/>
                <a:ext cx="1056" cy="384"/>
                <a:chOff x="240" y="3216"/>
                <a:chExt cx="1056" cy="384"/>
              </a:xfrm>
            </p:grpSpPr>
            <p:sp>
              <p:nvSpPr>
                <p:cNvPr id="171050" name="AutoShape 29"/>
                <p:cNvSpPr/>
                <p:nvPr/>
              </p:nvSpPr>
              <p:spPr>
                <a:xfrm>
                  <a:off x="240" y="3216"/>
                  <a:ext cx="1056" cy="384"/>
                </a:xfrm>
                <a:prstGeom prst="flowChartDecision">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71051" name="Text Box 30"/>
                <p:cNvSpPr txBox="1"/>
                <p:nvPr/>
              </p:nvSpPr>
              <p:spPr>
                <a:xfrm>
                  <a:off x="432" y="3264"/>
                  <a:ext cx="768"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stack</a:t>
                  </a:r>
                  <a:r>
                    <a:rPr lang="zh-CN" altLang="en-US" sz="1800" b="0" dirty="0">
                      <a:solidFill>
                        <a:srgbClr val="000000"/>
                      </a:solidFill>
                    </a:rPr>
                    <a:t>空</a:t>
                  </a:r>
                  <a:r>
                    <a:rPr lang="en-US" altLang="zh-CN" sz="1800" b="0" dirty="0">
                      <a:solidFill>
                        <a:srgbClr val="000000"/>
                      </a:solidFill>
                    </a:rPr>
                    <a:t>?</a:t>
                  </a:r>
                </a:p>
              </p:txBody>
            </p:sp>
          </p:grpSp>
        </p:grpSp>
        <p:grpSp>
          <p:nvGrpSpPr>
            <p:cNvPr id="171029" name="Group 31"/>
            <p:cNvGrpSpPr/>
            <p:nvPr/>
          </p:nvGrpSpPr>
          <p:grpSpPr>
            <a:xfrm>
              <a:off x="2592" y="1728"/>
              <a:ext cx="864" cy="816"/>
              <a:chOff x="2544" y="1872"/>
              <a:chExt cx="864" cy="816"/>
            </a:xfrm>
          </p:grpSpPr>
          <p:grpSp>
            <p:nvGrpSpPr>
              <p:cNvPr id="171042" name="Group 32"/>
              <p:cNvGrpSpPr/>
              <p:nvPr/>
            </p:nvGrpSpPr>
            <p:grpSpPr>
              <a:xfrm>
                <a:off x="2544" y="2352"/>
                <a:ext cx="528" cy="336"/>
                <a:chOff x="2304" y="2448"/>
                <a:chExt cx="528" cy="336"/>
              </a:xfrm>
            </p:grpSpPr>
            <p:sp>
              <p:nvSpPr>
                <p:cNvPr id="171045" name="AutoShape 33"/>
                <p:cNvSpPr/>
                <p:nvPr/>
              </p:nvSpPr>
              <p:spPr>
                <a:xfrm>
                  <a:off x="2304" y="2448"/>
                  <a:ext cx="528" cy="336"/>
                </a:xfrm>
                <a:prstGeom prst="flowChartAlternateProcess">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71046" name="Text Box 34"/>
                <p:cNvSpPr txBox="1"/>
                <p:nvPr/>
              </p:nvSpPr>
              <p:spPr>
                <a:xfrm>
                  <a:off x="2376" y="2448"/>
                  <a:ext cx="45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end</a:t>
                  </a:r>
                </a:p>
              </p:txBody>
            </p:sp>
          </p:grpSp>
          <p:sp>
            <p:nvSpPr>
              <p:cNvPr id="171043" name="Freeform 35"/>
              <p:cNvSpPr/>
              <p:nvPr/>
            </p:nvSpPr>
            <p:spPr>
              <a:xfrm flipH="1">
                <a:off x="2784" y="2160"/>
                <a:ext cx="600" cy="192"/>
              </a:xfrm>
              <a:custGeom>
                <a:avLst/>
                <a:gdLst>
                  <a:gd name="txL" fmla="*/ 0 w 384"/>
                  <a:gd name="txT" fmla="*/ 0 h 288"/>
                  <a:gd name="txR" fmla="*/ 384 w 384"/>
                  <a:gd name="txB" fmla="*/ 288 h 288"/>
                </a:gdLst>
                <a:ahLst/>
                <a:cxnLst>
                  <a:cxn ang="0">
                    <a:pos x="0" y="0"/>
                  </a:cxn>
                  <a:cxn ang="0">
                    <a:pos x="758184" y="0"/>
                  </a:cxn>
                  <a:cxn ang="0">
                    <a:pos x="758184" y="1"/>
                  </a:cxn>
                </a:cxnLst>
                <a:rect l="txL" t="txT" r="txR" b="txB"/>
                <a:pathLst>
                  <a:path w="384" h="288">
                    <a:moveTo>
                      <a:pt x="0" y="0"/>
                    </a:moveTo>
                    <a:lnTo>
                      <a:pt x="384" y="0"/>
                    </a:lnTo>
                    <a:lnTo>
                      <a:pt x="384" y="288"/>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171044" name="Text Box 36"/>
              <p:cNvSpPr txBox="1"/>
              <p:nvPr/>
            </p:nvSpPr>
            <p:spPr>
              <a:xfrm>
                <a:off x="2976" y="1872"/>
                <a:ext cx="432"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Y</a:t>
                </a:r>
              </a:p>
            </p:txBody>
          </p:sp>
        </p:grpSp>
        <p:grpSp>
          <p:nvGrpSpPr>
            <p:cNvPr id="171030" name="Group 37"/>
            <p:cNvGrpSpPr/>
            <p:nvPr/>
          </p:nvGrpSpPr>
          <p:grpSpPr>
            <a:xfrm>
              <a:off x="3504" y="1776"/>
              <a:ext cx="1632" cy="1344"/>
              <a:chOff x="3936" y="1728"/>
              <a:chExt cx="1632" cy="1344"/>
            </a:xfrm>
          </p:grpSpPr>
          <p:sp>
            <p:nvSpPr>
              <p:cNvPr id="171037" name="Text Box 38"/>
              <p:cNvSpPr txBox="1"/>
              <p:nvPr/>
            </p:nvSpPr>
            <p:spPr>
              <a:xfrm>
                <a:off x="3984" y="2208"/>
                <a:ext cx="1584" cy="84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Tx/>
                  <a:buSzPct val="100000"/>
                  <a:buNone/>
                </a:pPr>
                <a:r>
                  <a:rPr lang="en-US" altLang="zh-CN" sz="1800" b="0" dirty="0">
                    <a:solidFill>
                      <a:srgbClr val="000000"/>
                    </a:solidFill>
                  </a:rPr>
                  <a:t>p = stack.pop();</a:t>
                </a:r>
              </a:p>
              <a:p>
                <a:pPr marL="0" lvl="0" indent="0" eaLnBrk="1" hangingPunct="1">
                  <a:buClrTx/>
                  <a:buSzPct val="100000"/>
                  <a:buNone/>
                </a:pPr>
                <a:r>
                  <a:rPr lang="zh-CN" altLang="en-US" sz="1800" b="0" dirty="0">
                    <a:solidFill>
                      <a:srgbClr val="000000"/>
                    </a:solidFill>
                    <a:ea typeface="楷体_GB2312" pitchFamily="49" charset="-122"/>
                  </a:rPr>
                  <a:t>打印</a:t>
                </a:r>
                <a:r>
                  <a:rPr lang="en-US" altLang="zh-CN" sz="1800" b="0" dirty="0">
                    <a:solidFill>
                      <a:srgbClr val="000000"/>
                    </a:solidFill>
                  </a:rPr>
                  <a:t>p</a:t>
                </a:r>
              </a:p>
              <a:p>
                <a:pPr marL="0" lvl="0" indent="0" eaLnBrk="1" hangingPunct="1">
                  <a:buClrTx/>
                  <a:buSzPct val="100000"/>
                  <a:buNone/>
                </a:pPr>
                <a:r>
                  <a:rPr lang="en-US" altLang="zh-CN" sz="1800" b="0" dirty="0">
                    <a:solidFill>
                      <a:srgbClr val="000000"/>
                    </a:solidFill>
                  </a:rPr>
                  <a:t>p = p </a:t>
                </a:r>
                <a:r>
                  <a:rPr lang="en-US" altLang="zh-CN" sz="1800" b="0" dirty="0">
                    <a:solidFill>
                      <a:srgbClr val="000000"/>
                    </a:solidFill>
                    <a:sym typeface="Wingdings" panose="05000000000000000000" pitchFamily="2" charset="2"/>
                  </a:rPr>
                  <a:t> rightChild;</a:t>
                </a:r>
                <a:endParaRPr lang="en-US" altLang="zh-CN" sz="1800" b="0" dirty="0">
                  <a:solidFill>
                    <a:srgbClr val="000000"/>
                  </a:solidFill>
                </a:endParaRPr>
              </a:p>
            </p:txBody>
          </p:sp>
          <p:grpSp>
            <p:nvGrpSpPr>
              <p:cNvPr id="171038" name="Group 39"/>
              <p:cNvGrpSpPr/>
              <p:nvPr/>
            </p:nvGrpSpPr>
            <p:grpSpPr>
              <a:xfrm>
                <a:off x="3936" y="1728"/>
                <a:ext cx="1632" cy="1344"/>
                <a:chOff x="3936" y="1728"/>
                <a:chExt cx="1632" cy="1344"/>
              </a:xfrm>
            </p:grpSpPr>
            <p:sp>
              <p:nvSpPr>
                <p:cNvPr id="171039" name="Rectangle 40"/>
                <p:cNvSpPr/>
                <p:nvPr/>
              </p:nvSpPr>
              <p:spPr>
                <a:xfrm>
                  <a:off x="3936" y="2256"/>
                  <a:ext cx="1632" cy="81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71040" name="Freeform 41"/>
                <p:cNvSpPr/>
                <p:nvPr/>
              </p:nvSpPr>
              <p:spPr>
                <a:xfrm>
                  <a:off x="4896" y="1968"/>
                  <a:ext cx="240" cy="288"/>
                </a:xfrm>
                <a:custGeom>
                  <a:avLst/>
                  <a:gdLst>
                    <a:gd name="txL" fmla="*/ 0 w 384"/>
                    <a:gd name="txT" fmla="*/ 0 h 288"/>
                    <a:gd name="txR" fmla="*/ 384 w 384"/>
                    <a:gd name="txB" fmla="*/ 288 h 288"/>
                  </a:gdLst>
                  <a:ahLst/>
                  <a:cxnLst>
                    <a:cxn ang="0">
                      <a:pos x="0" y="0"/>
                    </a:cxn>
                    <a:cxn ang="0">
                      <a:pos x="1" y="0"/>
                    </a:cxn>
                    <a:cxn ang="0">
                      <a:pos x="1" y="288"/>
                    </a:cxn>
                  </a:cxnLst>
                  <a:rect l="txL" t="txT" r="txR" b="txB"/>
                  <a:pathLst>
                    <a:path w="384" h="288">
                      <a:moveTo>
                        <a:pt x="0" y="0"/>
                      </a:moveTo>
                      <a:lnTo>
                        <a:pt x="384" y="0"/>
                      </a:lnTo>
                      <a:lnTo>
                        <a:pt x="384" y="288"/>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sp>
              <p:nvSpPr>
                <p:cNvPr id="171041" name="Text Box 42"/>
                <p:cNvSpPr txBox="1"/>
                <p:nvPr/>
              </p:nvSpPr>
              <p:spPr>
                <a:xfrm>
                  <a:off x="4848" y="1728"/>
                  <a:ext cx="24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N</a:t>
                  </a:r>
                </a:p>
              </p:txBody>
            </p:sp>
          </p:grpSp>
        </p:grpSp>
        <p:sp>
          <p:nvSpPr>
            <p:cNvPr id="171031" name="Freeform 43"/>
            <p:cNvSpPr/>
            <p:nvPr/>
          </p:nvSpPr>
          <p:spPr>
            <a:xfrm>
              <a:off x="2400" y="1392"/>
              <a:ext cx="3024" cy="1968"/>
            </a:xfrm>
            <a:custGeom>
              <a:avLst/>
              <a:gdLst>
                <a:gd name="txL" fmla="*/ 0 w 2832"/>
                <a:gd name="txT" fmla="*/ 0 h 1920"/>
                <a:gd name="txR" fmla="*/ 2832 w 2832"/>
                <a:gd name="txB" fmla="*/ 1920 h 1920"/>
              </a:gdLst>
              <a:ahLst/>
              <a:cxnLst>
                <a:cxn ang="0">
                  <a:pos x="7026" y="2555"/>
                </a:cxn>
                <a:cxn ang="0">
                  <a:pos x="7026" y="2920"/>
                </a:cxn>
                <a:cxn ang="0">
                  <a:pos x="8642" y="2920"/>
                </a:cxn>
                <a:cxn ang="0">
                  <a:pos x="8642" y="0"/>
                </a:cxn>
                <a:cxn ang="0">
                  <a:pos x="0" y="0"/>
                </a:cxn>
              </a:cxnLst>
              <a:rect l="txL" t="txT" r="txR" b="txB"/>
              <a:pathLst>
                <a:path w="2832" h="1920">
                  <a:moveTo>
                    <a:pt x="2304" y="1680"/>
                  </a:moveTo>
                  <a:lnTo>
                    <a:pt x="2304" y="1920"/>
                  </a:lnTo>
                  <a:lnTo>
                    <a:pt x="2832" y="1920"/>
                  </a:lnTo>
                  <a:lnTo>
                    <a:pt x="2832" y="0"/>
                  </a:lnTo>
                  <a:lnTo>
                    <a:pt x="0" y="0"/>
                  </a:lnTo>
                </a:path>
              </a:pathLst>
            </a:custGeom>
            <a:noFill/>
            <a:ln w="9525" cap="flat" cmpd="sng">
              <a:solidFill>
                <a:schemeClr val="tx1">
                  <a:alpha val="100000"/>
                </a:schemeClr>
              </a:solidFill>
              <a:prstDash val="solid"/>
              <a:round/>
              <a:headEnd type="none" w="med" len="med"/>
              <a:tailEnd type="triangle" w="med" len="med"/>
            </a:ln>
          </p:spPr>
          <p:txBody>
            <a:bodyPr/>
            <a:lstStyle/>
            <a:p>
              <a:endParaRPr lang="zh-CN" altLang="en-US"/>
            </a:p>
          </p:txBody>
        </p:sp>
        <p:grpSp>
          <p:nvGrpSpPr>
            <p:cNvPr id="171032" name="Group 44"/>
            <p:cNvGrpSpPr/>
            <p:nvPr/>
          </p:nvGrpSpPr>
          <p:grpSpPr>
            <a:xfrm>
              <a:off x="1584" y="816"/>
              <a:ext cx="1824" cy="528"/>
              <a:chOff x="1584" y="816"/>
              <a:chExt cx="1824" cy="528"/>
            </a:xfrm>
          </p:grpSpPr>
          <p:sp>
            <p:nvSpPr>
              <p:cNvPr id="171033" name="Line 45"/>
              <p:cNvSpPr/>
              <p:nvPr/>
            </p:nvSpPr>
            <p:spPr>
              <a:xfrm>
                <a:off x="2400" y="816"/>
                <a:ext cx="0" cy="192"/>
              </a:xfrm>
              <a:prstGeom prst="line">
                <a:avLst/>
              </a:prstGeom>
              <a:ln w="9525" cap="flat" cmpd="sng">
                <a:solidFill>
                  <a:schemeClr val="tx1"/>
                </a:solidFill>
                <a:prstDash val="solid"/>
                <a:headEnd type="none" w="med" len="med"/>
                <a:tailEnd type="triangle" w="med" len="med"/>
              </a:ln>
            </p:spPr>
          </p:sp>
          <p:grpSp>
            <p:nvGrpSpPr>
              <p:cNvPr id="171034" name="Group 46"/>
              <p:cNvGrpSpPr/>
              <p:nvPr/>
            </p:nvGrpSpPr>
            <p:grpSpPr>
              <a:xfrm>
                <a:off x="1584" y="1008"/>
                <a:ext cx="1824" cy="336"/>
                <a:chOff x="2832" y="2016"/>
                <a:chExt cx="1104" cy="336"/>
              </a:xfrm>
            </p:grpSpPr>
            <p:sp>
              <p:nvSpPr>
                <p:cNvPr id="171035" name="Text Box 47"/>
                <p:cNvSpPr txBox="1"/>
                <p:nvPr/>
              </p:nvSpPr>
              <p:spPr>
                <a:xfrm>
                  <a:off x="2832" y="2016"/>
                  <a:ext cx="110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000000"/>
                      </a:solidFill>
                    </a:rPr>
                    <a:t>stack.top = 0;  p = r;</a:t>
                  </a:r>
                </a:p>
              </p:txBody>
            </p:sp>
            <p:sp>
              <p:nvSpPr>
                <p:cNvPr id="171036" name="Rectangle 48"/>
                <p:cNvSpPr/>
                <p:nvPr/>
              </p:nvSpPr>
              <p:spPr>
                <a:xfrm>
                  <a:off x="2832" y="2016"/>
                  <a:ext cx="1008" cy="336"/>
                </a:xfrm>
                <a:prstGeom prst="rect">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grpSp>
      </p:grpSp>
      <p:sp>
        <p:nvSpPr>
          <p:cNvPr id="494641" name="Text Box 49"/>
          <p:cNvSpPr txBox="1"/>
          <p:nvPr/>
        </p:nvSpPr>
        <p:spPr>
          <a:xfrm>
            <a:off x="5181600" y="1600200"/>
            <a:ext cx="1676400" cy="466725"/>
          </a:xfrm>
          <a:prstGeom prst="rect">
            <a:avLst/>
          </a:prstGeom>
          <a:noFill/>
          <a:ln w="9525" cap="flat" cmpd="sng">
            <a:solidFill>
              <a:schemeClr val="accent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b="0" dirty="0">
                <a:solidFill>
                  <a:srgbClr val="3B812F"/>
                </a:solidFill>
              </a:rPr>
              <a:t>q = NULL;</a:t>
            </a:r>
          </a:p>
        </p:txBody>
      </p:sp>
      <p:sp>
        <p:nvSpPr>
          <p:cNvPr id="494642" name="Text Box 50"/>
          <p:cNvSpPr txBox="1"/>
          <p:nvPr/>
        </p:nvSpPr>
        <p:spPr>
          <a:xfrm>
            <a:off x="0" y="838200"/>
            <a:ext cx="2819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dirty="0">
                <a:solidFill>
                  <a:srgbClr val="3B812F"/>
                </a:solidFill>
              </a:rPr>
              <a:t>q </a:t>
            </a:r>
            <a:r>
              <a:rPr lang="zh-CN" altLang="en-US" sz="1800" dirty="0">
                <a:solidFill>
                  <a:srgbClr val="3B812F"/>
                </a:solidFill>
              </a:rPr>
              <a:t>：</a:t>
            </a:r>
            <a:r>
              <a:rPr lang="zh-CN" altLang="en-US" sz="2000" dirty="0">
                <a:solidFill>
                  <a:srgbClr val="3B812F"/>
                </a:solidFill>
              </a:rPr>
              <a:t>刚访问过的结点</a:t>
            </a:r>
          </a:p>
        </p:txBody>
      </p:sp>
      <p:grpSp>
        <p:nvGrpSpPr>
          <p:cNvPr id="18" name="Group 51"/>
          <p:cNvGrpSpPr/>
          <p:nvPr/>
        </p:nvGrpSpPr>
        <p:grpSpPr>
          <a:xfrm>
            <a:off x="0" y="3924300"/>
            <a:ext cx="8915400" cy="2327275"/>
            <a:chOff x="48" y="2544"/>
            <a:chExt cx="5616" cy="1466"/>
          </a:xfrm>
        </p:grpSpPr>
        <p:sp>
          <p:nvSpPr>
            <p:cNvPr id="171020" name="Text Box 52"/>
            <p:cNvSpPr txBox="1"/>
            <p:nvPr/>
          </p:nvSpPr>
          <p:spPr>
            <a:xfrm>
              <a:off x="48" y="3456"/>
              <a:ext cx="5616" cy="554"/>
            </a:xfrm>
            <a:prstGeom prst="rect">
              <a:avLst/>
            </a:prstGeom>
            <a:noFill/>
            <a:ln w="38100" cap="flat" cmpd="sng">
              <a:solidFill>
                <a:schemeClr val="accent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
                </a:spcBef>
                <a:buClrTx/>
                <a:buSzPct val="100000"/>
                <a:buNone/>
              </a:pPr>
              <a:r>
                <a:rPr lang="en-US" altLang="zh-CN" sz="1800" dirty="0">
                  <a:solidFill>
                    <a:srgbClr val="3B812F"/>
                  </a:solidFill>
                </a:rPr>
                <a:t>if</a:t>
              </a:r>
              <a:r>
                <a:rPr lang="en-US" altLang="zh-CN" sz="1800" b="0" dirty="0">
                  <a:solidFill>
                    <a:srgbClr val="3B812F"/>
                  </a:solidFill>
                </a:rPr>
                <a:t> (p</a:t>
              </a:r>
              <a:r>
                <a:rPr lang="en-US" altLang="zh-CN" sz="1800" b="0" dirty="0">
                  <a:solidFill>
                    <a:srgbClr val="3B812F"/>
                  </a:solidFill>
                  <a:sym typeface="Wingdings" panose="05000000000000000000" pitchFamily="2" charset="2"/>
                </a:rPr>
                <a:t>leftChild = =  NULL) { </a:t>
              </a:r>
              <a:r>
                <a:rPr lang="en-US" altLang="zh-CN" sz="1800" b="0" dirty="0">
                  <a:solidFill>
                    <a:srgbClr val="3B812F"/>
                  </a:solidFill>
                </a:rPr>
                <a:t>p</a:t>
              </a:r>
              <a:r>
                <a:rPr lang="en-US" altLang="zh-CN" sz="1800" b="0" dirty="0">
                  <a:solidFill>
                    <a:srgbClr val="3B812F"/>
                  </a:solidFill>
                  <a:sym typeface="Wingdings" panose="05000000000000000000" pitchFamily="2" charset="2"/>
                </a:rPr>
                <a:t>leftChild = q; </a:t>
              </a:r>
              <a:r>
                <a:rPr lang="en-US" altLang="zh-CN" sz="1800" b="0" dirty="0">
                  <a:solidFill>
                    <a:srgbClr val="3B812F"/>
                  </a:solidFill>
                </a:rPr>
                <a:t>p</a:t>
              </a:r>
              <a:r>
                <a:rPr lang="en-US" altLang="zh-CN" sz="1800" b="0" dirty="0">
                  <a:solidFill>
                    <a:srgbClr val="3B812F"/>
                  </a:solidFill>
                  <a:sym typeface="Wingdings" panose="05000000000000000000" pitchFamily="2" charset="2"/>
                </a:rPr>
                <a:t>leftTag = 1; }</a:t>
              </a:r>
            </a:p>
            <a:p>
              <a:pPr marL="0" lvl="0" indent="0" eaLnBrk="1" hangingPunct="1">
                <a:spcBef>
                  <a:spcPct val="5000"/>
                </a:spcBef>
                <a:buClrTx/>
                <a:buSzPct val="100000"/>
                <a:buNone/>
              </a:pPr>
              <a:r>
                <a:rPr lang="en-US" altLang="zh-CN" sz="1800" dirty="0">
                  <a:solidFill>
                    <a:srgbClr val="3B812F"/>
                  </a:solidFill>
                </a:rPr>
                <a:t>if </a:t>
              </a:r>
              <a:r>
                <a:rPr lang="en-US" altLang="zh-CN" sz="1800" b="0" dirty="0">
                  <a:solidFill>
                    <a:srgbClr val="3B812F"/>
                  </a:solidFill>
                </a:rPr>
                <a:t>(q </a:t>
              </a:r>
              <a:r>
                <a:rPr lang="en-US" altLang="zh-CN" sz="1800" b="0" dirty="0">
                  <a:solidFill>
                    <a:srgbClr val="3B812F"/>
                  </a:solidFill>
                  <a:sym typeface="Wingdings" panose="05000000000000000000" pitchFamily="2" charset="2"/>
                </a:rPr>
                <a:t>rightChild = =  NULL) </a:t>
              </a:r>
              <a:r>
                <a:rPr lang="en-US" altLang="zh-CN" sz="1800" b="0" dirty="0">
                  <a:solidFill>
                    <a:srgbClr val="3B812F"/>
                  </a:solidFill>
                </a:rPr>
                <a:t>{q </a:t>
              </a:r>
              <a:r>
                <a:rPr lang="en-US" altLang="zh-CN" sz="1800" b="0" dirty="0">
                  <a:solidFill>
                    <a:srgbClr val="3B812F"/>
                  </a:solidFill>
                  <a:sym typeface="Wingdings" panose="05000000000000000000" pitchFamily="2" charset="2"/>
                </a:rPr>
                <a:t>rightChild = p; </a:t>
              </a:r>
              <a:r>
                <a:rPr lang="en-US" altLang="zh-CN" sz="1800" b="0" dirty="0">
                  <a:solidFill>
                    <a:srgbClr val="3B812F"/>
                  </a:solidFill>
                </a:rPr>
                <a:t>q </a:t>
              </a:r>
              <a:r>
                <a:rPr lang="en-US" altLang="zh-CN" sz="1800" b="0" dirty="0">
                  <a:solidFill>
                    <a:srgbClr val="3B812F"/>
                  </a:solidFill>
                  <a:sym typeface="Wingdings" panose="05000000000000000000" pitchFamily="2" charset="2"/>
                </a:rPr>
                <a:t>rightTag = 1; </a:t>
              </a:r>
              <a:r>
                <a:rPr lang="en-US" altLang="zh-CN" sz="1800" b="0" dirty="0">
                  <a:solidFill>
                    <a:srgbClr val="3B812F"/>
                  </a:solidFill>
                </a:rPr>
                <a:t>}</a:t>
              </a:r>
            </a:p>
          </p:txBody>
        </p:sp>
        <p:sp>
          <p:nvSpPr>
            <p:cNvPr id="171021" name="Rectangle 53"/>
            <p:cNvSpPr/>
            <p:nvPr/>
          </p:nvSpPr>
          <p:spPr>
            <a:xfrm>
              <a:off x="3552" y="2544"/>
              <a:ext cx="672" cy="240"/>
            </a:xfrm>
            <a:prstGeom prst="rect">
              <a:avLst/>
            </a:prstGeom>
            <a:noFill/>
            <a:ln w="38100" cap="flat" cmpd="sng">
              <a:solidFill>
                <a:schemeClr val="accent2"/>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71022" name="Freeform 54"/>
            <p:cNvSpPr/>
            <p:nvPr/>
          </p:nvSpPr>
          <p:spPr>
            <a:xfrm>
              <a:off x="2448" y="2640"/>
              <a:ext cx="1104" cy="768"/>
            </a:xfrm>
            <a:custGeom>
              <a:avLst/>
              <a:gdLst>
                <a:gd name="txL" fmla="*/ 0 w 816"/>
                <a:gd name="txT" fmla="*/ 0 h 828"/>
                <a:gd name="txR" fmla="*/ 816 w 816"/>
                <a:gd name="txB" fmla="*/ 828 h 828"/>
              </a:gdLst>
              <a:ahLst/>
              <a:cxnLst>
                <a:cxn ang="0">
                  <a:pos x="139134" y="0"/>
                </a:cxn>
                <a:cxn ang="0">
                  <a:pos x="71538" y="14"/>
                </a:cxn>
                <a:cxn ang="0">
                  <a:pos x="57357" y="27"/>
                </a:cxn>
                <a:cxn ang="0">
                  <a:pos x="53222" y="36"/>
                </a:cxn>
                <a:cxn ang="0">
                  <a:pos x="47020" y="43"/>
                </a:cxn>
                <a:cxn ang="0">
                  <a:pos x="38816" y="64"/>
                </a:cxn>
                <a:cxn ang="0">
                  <a:pos x="36761" y="74"/>
                </a:cxn>
                <a:cxn ang="0">
                  <a:pos x="24567" y="103"/>
                </a:cxn>
                <a:cxn ang="0">
                  <a:pos x="16404" y="124"/>
                </a:cxn>
                <a:cxn ang="0">
                  <a:pos x="0" y="231"/>
                </a:cxn>
              </a:cxnLst>
              <a:rect l="txL" t="txT" r="txR" b="txB"/>
              <a:pathLst>
                <a:path w="816" h="828">
                  <a:moveTo>
                    <a:pt x="816" y="0"/>
                  </a:moveTo>
                  <a:cubicBezTo>
                    <a:pt x="670" y="8"/>
                    <a:pt x="558" y="25"/>
                    <a:pt x="420" y="48"/>
                  </a:cubicBezTo>
                  <a:cubicBezTo>
                    <a:pt x="393" y="66"/>
                    <a:pt x="361" y="75"/>
                    <a:pt x="336" y="96"/>
                  </a:cubicBezTo>
                  <a:cubicBezTo>
                    <a:pt x="325" y="105"/>
                    <a:pt x="322" y="122"/>
                    <a:pt x="312" y="132"/>
                  </a:cubicBezTo>
                  <a:cubicBezTo>
                    <a:pt x="302" y="142"/>
                    <a:pt x="288" y="148"/>
                    <a:pt x="276" y="156"/>
                  </a:cubicBezTo>
                  <a:cubicBezTo>
                    <a:pt x="247" y="242"/>
                    <a:pt x="288" y="138"/>
                    <a:pt x="228" y="228"/>
                  </a:cubicBezTo>
                  <a:cubicBezTo>
                    <a:pt x="221" y="239"/>
                    <a:pt x="222" y="253"/>
                    <a:pt x="216" y="264"/>
                  </a:cubicBezTo>
                  <a:cubicBezTo>
                    <a:pt x="216" y="264"/>
                    <a:pt x="156" y="354"/>
                    <a:pt x="144" y="372"/>
                  </a:cubicBezTo>
                  <a:cubicBezTo>
                    <a:pt x="128" y="396"/>
                    <a:pt x="105" y="417"/>
                    <a:pt x="96" y="444"/>
                  </a:cubicBezTo>
                  <a:cubicBezTo>
                    <a:pt x="54" y="569"/>
                    <a:pt x="0" y="693"/>
                    <a:pt x="0" y="828"/>
                  </a:cubicBezTo>
                </a:path>
              </a:pathLst>
            </a:custGeom>
            <a:noFill/>
            <a:ln w="57150" cap="flat" cmpd="sng">
              <a:solidFill>
                <a:schemeClr val="accent2">
                  <a:alpha val="100000"/>
                </a:schemeClr>
              </a:solidFill>
              <a:prstDash val="solid"/>
              <a:round/>
              <a:headEnd type="none" w="med" len="med"/>
              <a:tailEnd type="triangle" w="med" len="med"/>
            </a:ln>
          </p:spPr>
          <p:txBody>
            <a:bodyPr/>
            <a:lstStyle/>
            <a:p>
              <a:endParaRPr lang="zh-CN" altLang="en-US"/>
            </a:p>
          </p:txBody>
        </p:sp>
      </p:grpSp>
      <p:sp>
        <p:nvSpPr>
          <p:cNvPr id="494647" name="Text Box 55"/>
          <p:cNvSpPr txBox="1"/>
          <p:nvPr/>
        </p:nvSpPr>
        <p:spPr>
          <a:xfrm>
            <a:off x="6858000" y="152400"/>
            <a:ext cx="1981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dirty="0">
                <a:solidFill>
                  <a:srgbClr val="FF3300"/>
                </a:solidFill>
              </a:rPr>
              <a:t>q != NULL</a:t>
            </a:r>
            <a:endParaRPr lang="en-US" altLang="zh-CN" sz="2000" dirty="0">
              <a:solidFill>
                <a:srgbClr val="FF3300"/>
              </a:solidFill>
            </a:endParaRPr>
          </a:p>
        </p:txBody>
      </p:sp>
      <p:sp>
        <p:nvSpPr>
          <p:cNvPr id="494648" name="Text Box 56"/>
          <p:cNvSpPr txBox="1"/>
          <p:nvPr/>
        </p:nvSpPr>
        <p:spPr>
          <a:xfrm>
            <a:off x="6858000" y="685800"/>
            <a:ext cx="1981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1800" dirty="0">
                <a:solidFill>
                  <a:srgbClr val="FF3300"/>
                </a:solidFill>
              </a:rPr>
              <a:t>头结点</a:t>
            </a:r>
            <a:endParaRPr lang="zh-CN" altLang="en-US" sz="2000" dirty="0">
              <a:solidFill>
                <a:srgbClr val="FF3300"/>
              </a:solidFill>
            </a:endParaRPr>
          </a:p>
        </p:txBody>
      </p:sp>
      <p:sp>
        <p:nvSpPr>
          <p:cNvPr id="494649" name="Text Box 57"/>
          <p:cNvSpPr txBox="1"/>
          <p:nvPr/>
        </p:nvSpPr>
        <p:spPr>
          <a:xfrm>
            <a:off x="6934200" y="1295400"/>
            <a:ext cx="2133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1800" dirty="0">
                <a:solidFill>
                  <a:srgbClr val="FF3300"/>
                </a:solidFill>
              </a:rPr>
              <a:t>最后一个结点</a:t>
            </a:r>
            <a:endParaRPr lang="zh-CN" altLang="en-US" sz="2000" dirty="0">
              <a:solidFill>
                <a:srgbClr val="FF3300"/>
              </a:solidFill>
            </a:endParaRPr>
          </a:p>
        </p:txBody>
      </p:sp>
      <p:sp>
        <p:nvSpPr>
          <p:cNvPr id="494650" name="Text Box 58" descr="empty-background"/>
          <p:cNvSpPr txBox="1"/>
          <p:nvPr/>
        </p:nvSpPr>
        <p:spPr>
          <a:xfrm>
            <a:off x="0" y="773113"/>
            <a:ext cx="9067800" cy="5780087"/>
          </a:xfrm>
          <a:prstGeom prst="rect">
            <a:avLst/>
          </a:prstGeom>
          <a:blipFill rotWithShape="0">
            <a:blip r:embed="rId3"/>
            <a:stretch>
              <a:fillRect/>
            </a:stretch>
          </a:blip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2400" b="0" dirty="0">
                <a:solidFill>
                  <a:srgbClr val="000000"/>
                </a:solidFill>
                <a:latin typeface="楷体_GB2312" pitchFamily="49" charset="-122"/>
                <a:ea typeface="楷体_GB2312" pitchFamily="49" charset="-122"/>
              </a:rPr>
              <a:t>这里以中序线索二叉树为例子，</a:t>
            </a:r>
          </a:p>
          <a:p>
            <a:pPr marL="0" lvl="0" indent="0" eaLnBrk="1" hangingPunct="1">
              <a:spcBef>
                <a:spcPct val="200000"/>
              </a:spcBef>
              <a:buClrTx/>
              <a:buSzPct val="100000"/>
              <a:buNone/>
            </a:pPr>
            <a:r>
              <a:rPr lang="zh-CN" altLang="en-US" sz="2400" b="0" dirty="0">
                <a:solidFill>
                  <a:srgbClr val="000000"/>
                </a:solidFill>
                <a:latin typeface="楷体_GB2312" pitchFamily="49" charset="-122"/>
                <a:ea typeface="楷体_GB2312" pitchFamily="49" charset="-122"/>
              </a:rPr>
              <a:t>对于前序线索二叉树和后序线索二叉树：</a:t>
            </a:r>
          </a:p>
          <a:p>
            <a:pPr marL="0" lvl="0" indent="0" eaLnBrk="1" hangingPunct="1">
              <a:spcBef>
                <a:spcPct val="50000"/>
              </a:spcBef>
              <a:buClrTx/>
              <a:buSzPct val="100000"/>
              <a:buNone/>
            </a:pPr>
            <a:r>
              <a:rPr lang="zh-CN" altLang="en-US" sz="2400" b="0" dirty="0">
                <a:solidFill>
                  <a:srgbClr val="000000"/>
                </a:solidFill>
                <a:latin typeface="楷体_GB2312" pitchFamily="49" charset="-122"/>
                <a:ea typeface="楷体_GB2312" pitchFamily="49" charset="-122"/>
              </a:rPr>
              <a:t>道理相同：</a:t>
            </a:r>
          </a:p>
          <a:p>
            <a:pPr marL="0" lvl="0" indent="0" eaLnBrk="1" hangingPunct="1">
              <a:spcBef>
                <a:spcPct val="50000"/>
              </a:spcBef>
              <a:buClrTx/>
              <a:buSzPct val="100000"/>
              <a:buNone/>
            </a:pPr>
            <a:r>
              <a:rPr lang="zh-CN" altLang="en-US" sz="2400" b="0" dirty="0">
                <a:solidFill>
                  <a:srgbClr val="000000"/>
                </a:solidFill>
                <a:latin typeface="楷体_GB2312" pitchFamily="49" charset="-122"/>
                <a:ea typeface="楷体_GB2312" pitchFamily="49" charset="-122"/>
              </a:rPr>
              <a:t>	</a:t>
            </a:r>
            <a:r>
              <a:rPr lang="zh-CN" altLang="en-US" sz="2400" dirty="0">
                <a:solidFill>
                  <a:srgbClr val="000000"/>
                </a:solidFill>
                <a:latin typeface="楷体_GB2312" pitchFamily="49" charset="-122"/>
                <a:ea typeface="楷体_GB2312" pitchFamily="49" charset="-122"/>
              </a:rPr>
              <a:t>线索化：</a:t>
            </a:r>
          </a:p>
          <a:p>
            <a:pPr marL="0" lvl="0" indent="0" eaLnBrk="1" hangingPunct="1">
              <a:spcBef>
                <a:spcPct val="50000"/>
              </a:spcBef>
              <a:buClrTx/>
              <a:buSzPct val="100000"/>
              <a:buNone/>
            </a:pPr>
            <a:r>
              <a:rPr lang="zh-CN" altLang="en-US" sz="2400" b="0" dirty="0">
                <a:solidFill>
                  <a:srgbClr val="000000"/>
                </a:solidFill>
                <a:latin typeface="楷体_GB2312" pitchFamily="49" charset="-122"/>
                <a:ea typeface="楷体_GB2312" pitchFamily="49" charset="-122"/>
              </a:rPr>
              <a:t>		递归实现；</a:t>
            </a:r>
          </a:p>
          <a:p>
            <a:pPr marL="0" lvl="0" indent="0" eaLnBrk="1" hangingPunct="1">
              <a:spcBef>
                <a:spcPct val="50000"/>
              </a:spcBef>
              <a:buClrTx/>
              <a:buSzPct val="100000"/>
              <a:buNone/>
            </a:pPr>
            <a:r>
              <a:rPr lang="zh-CN" altLang="en-US" sz="2400" b="0" dirty="0">
                <a:solidFill>
                  <a:srgbClr val="000000"/>
                </a:solidFill>
                <a:latin typeface="楷体_GB2312" pitchFamily="49" charset="-122"/>
                <a:ea typeface="楷体_GB2312" pitchFamily="49" charset="-122"/>
              </a:rPr>
              <a:t>		非递归实现；</a:t>
            </a:r>
          </a:p>
          <a:p>
            <a:pPr marL="0" lvl="0" indent="0" eaLnBrk="1" hangingPunct="1">
              <a:spcBef>
                <a:spcPct val="240000"/>
              </a:spcBef>
              <a:buClrTx/>
              <a:buSzPct val="100000"/>
              <a:buNone/>
            </a:pPr>
            <a:r>
              <a:rPr lang="zh-CN" altLang="en-US" sz="2400" dirty="0">
                <a:solidFill>
                  <a:srgbClr val="FF3300"/>
                </a:solidFill>
                <a:latin typeface="楷体_GB2312" pitchFamily="49" charset="-122"/>
                <a:ea typeface="楷体_GB2312" pitchFamily="49" charset="-122"/>
              </a:rPr>
              <a:t>本质</a:t>
            </a:r>
            <a:r>
              <a:rPr lang="zh-CN" altLang="en-US" sz="2400" b="0" dirty="0">
                <a:solidFill>
                  <a:srgbClr val="000000"/>
                </a:solidFill>
                <a:latin typeface="楷体_GB2312" pitchFamily="49" charset="-122"/>
                <a:ea typeface="楷体_GB2312" pitchFamily="49" charset="-122"/>
              </a:rPr>
              <a:t>：</a:t>
            </a:r>
            <a:r>
              <a:rPr lang="zh-CN" altLang="en-US" sz="2400" dirty="0">
                <a:solidFill>
                  <a:srgbClr val="000000"/>
                </a:solidFill>
                <a:latin typeface="楷体_GB2312" pitchFamily="49" charset="-122"/>
                <a:ea typeface="楷体_GB2312" pitchFamily="49" charset="-122"/>
              </a:rPr>
              <a:t>在遍历过程中将每个结点线索化</a:t>
            </a:r>
          </a:p>
          <a:p>
            <a:pPr marL="0" lvl="0" indent="0" eaLnBrk="1" hangingPunct="1">
              <a:spcBef>
                <a:spcPct val="100000"/>
              </a:spcBef>
              <a:buClrTx/>
              <a:buSzPct val="100000"/>
              <a:buNone/>
            </a:pPr>
            <a:endParaRPr lang="en-US" altLang="zh-CN" sz="2400" b="0" dirty="0">
              <a:solidFill>
                <a:srgbClr val="000000"/>
              </a:solidFill>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4642"/>
                                        </p:tgtEl>
                                        <p:attrNameLst>
                                          <p:attrName>style.visibility</p:attrName>
                                        </p:attrNameLst>
                                      </p:cBhvr>
                                      <p:to>
                                        <p:strVal val="visible"/>
                                      </p:to>
                                    </p:set>
                                    <p:anim calcmode="lin" valueType="num">
                                      <p:cBhvr additive="base">
                                        <p:cTn id="7" dur="500" fill="hold"/>
                                        <p:tgtEl>
                                          <p:spTgt spid="494642"/>
                                        </p:tgtEl>
                                        <p:attrNameLst>
                                          <p:attrName>ppt_x</p:attrName>
                                        </p:attrNameLst>
                                      </p:cBhvr>
                                      <p:tavLst>
                                        <p:tav tm="0">
                                          <p:val>
                                            <p:strVal val="0-#ppt_w/2"/>
                                          </p:val>
                                        </p:tav>
                                        <p:tav tm="100000">
                                          <p:val>
                                            <p:strVal val="#ppt_x"/>
                                          </p:val>
                                        </p:tav>
                                      </p:tavLst>
                                    </p:anim>
                                    <p:anim calcmode="lin" valueType="num">
                                      <p:cBhvr additive="base">
                                        <p:cTn id="8" dur="500" fill="hold"/>
                                        <p:tgtEl>
                                          <p:spTgt spid="4946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4641"/>
                                        </p:tgtEl>
                                        <p:attrNameLst>
                                          <p:attrName>style.visibility</p:attrName>
                                        </p:attrNameLst>
                                      </p:cBhvr>
                                      <p:to>
                                        <p:strVal val="visible"/>
                                      </p:to>
                                    </p:set>
                                    <p:anim calcmode="lin" valueType="num">
                                      <p:cBhvr additive="base">
                                        <p:cTn id="13" dur="500" fill="hold"/>
                                        <p:tgtEl>
                                          <p:spTgt spid="494641"/>
                                        </p:tgtEl>
                                        <p:attrNameLst>
                                          <p:attrName>ppt_x</p:attrName>
                                        </p:attrNameLst>
                                      </p:cBhvr>
                                      <p:tavLst>
                                        <p:tav tm="0">
                                          <p:val>
                                            <p:strVal val="1+#ppt_w/2"/>
                                          </p:val>
                                        </p:tav>
                                        <p:tav tm="100000">
                                          <p:val>
                                            <p:strVal val="#ppt_x"/>
                                          </p:val>
                                        </p:tav>
                                      </p:tavLst>
                                    </p:anim>
                                    <p:anim calcmode="lin" valueType="num">
                                      <p:cBhvr additive="base">
                                        <p:cTn id="14" dur="500" fill="hold"/>
                                        <p:tgtEl>
                                          <p:spTgt spid="4946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94647"/>
                                        </p:tgtEl>
                                        <p:attrNameLst>
                                          <p:attrName>style.visibility</p:attrName>
                                        </p:attrNameLst>
                                      </p:cBhvr>
                                      <p:to>
                                        <p:strVal val="visible"/>
                                      </p:to>
                                    </p:set>
                                    <p:anim calcmode="lin" valueType="num">
                                      <p:cBhvr additive="base">
                                        <p:cTn id="25" dur="500" fill="hold"/>
                                        <p:tgtEl>
                                          <p:spTgt spid="494647"/>
                                        </p:tgtEl>
                                        <p:attrNameLst>
                                          <p:attrName>ppt_x</p:attrName>
                                        </p:attrNameLst>
                                      </p:cBhvr>
                                      <p:tavLst>
                                        <p:tav tm="0">
                                          <p:val>
                                            <p:strVal val="1+#ppt_w/2"/>
                                          </p:val>
                                        </p:tav>
                                        <p:tav tm="100000">
                                          <p:val>
                                            <p:strVal val="#ppt_x"/>
                                          </p:val>
                                        </p:tav>
                                      </p:tavLst>
                                    </p:anim>
                                    <p:anim calcmode="lin" valueType="num">
                                      <p:cBhvr additive="base">
                                        <p:cTn id="26" dur="500" fill="hold"/>
                                        <p:tgtEl>
                                          <p:spTgt spid="49464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494648"/>
                                        </p:tgtEl>
                                        <p:attrNameLst>
                                          <p:attrName>style.visibility</p:attrName>
                                        </p:attrNameLst>
                                      </p:cBhvr>
                                      <p:to>
                                        <p:strVal val="visible"/>
                                      </p:to>
                                    </p:set>
                                    <p:anim calcmode="lin" valueType="num">
                                      <p:cBhvr additive="base">
                                        <p:cTn id="31" dur="500" fill="hold"/>
                                        <p:tgtEl>
                                          <p:spTgt spid="494648"/>
                                        </p:tgtEl>
                                        <p:attrNameLst>
                                          <p:attrName>ppt_x</p:attrName>
                                        </p:attrNameLst>
                                      </p:cBhvr>
                                      <p:tavLst>
                                        <p:tav tm="0">
                                          <p:val>
                                            <p:strVal val="1+#ppt_w/2"/>
                                          </p:val>
                                        </p:tav>
                                        <p:tav tm="100000">
                                          <p:val>
                                            <p:strVal val="#ppt_x"/>
                                          </p:val>
                                        </p:tav>
                                      </p:tavLst>
                                    </p:anim>
                                    <p:anim calcmode="lin" valueType="num">
                                      <p:cBhvr additive="base">
                                        <p:cTn id="32" dur="500" fill="hold"/>
                                        <p:tgtEl>
                                          <p:spTgt spid="49464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94649"/>
                                        </p:tgtEl>
                                        <p:attrNameLst>
                                          <p:attrName>style.visibility</p:attrName>
                                        </p:attrNameLst>
                                      </p:cBhvr>
                                      <p:to>
                                        <p:strVal val="visible"/>
                                      </p:to>
                                    </p:set>
                                    <p:anim calcmode="lin" valueType="num">
                                      <p:cBhvr additive="base">
                                        <p:cTn id="37" dur="500" fill="hold"/>
                                        <p:tgtEl>
                                          <p:spTgt spid="494649"/>
                                        </p:tgtEl>
                                        <p:attrNameLst>
                                          <p:attrName>ppt_x</p:attrName>
                                        </p:attrNameLst>
                                      </p:cBhvr>
                                      <p:tavLst>
                                        <p:tav tm="0">
                                          <p:val>
                                            <p:strVal val="1+#ppt_w/2"/>
                                          </p:val>
                                        </p:tav>
                                        <p:tav tm="100000">
                                          <p:val>
                                            <p:strVal val="#ppt_x"/>
                                          </p:val>
                                        </p:tav>
                                      </p:tavLst>
                                    </p:anim>
                                    <p:anim calcmode="lin" valueType="num">
                                      <p:cBhvr additive="base">
                                        <p:cTn id="38" dur="500" fill="hold"/>
                                        <p:tgtEl>
                                          <p:spTgt spid="49464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494595"/>
                                        </p:tgtEl>
                                        <p:attrNameLst>
                                          <p:attrName>style.visibility</p:attrName>
                                        </p:attrNameLst>
                                      </p:cBhvr>
                                      <p:to>
                                        <p:strVal val="visible"/>
                                      </p:to>
                                    </p:set>
                                    <p:anim calcmode="lin" valueType="num">
                                      <p:cBhvr additive="base">
                                        <p:cTn id="43" dur="500" fill="hold"/>
                                        <p:tgtEl>
                                          <p:spTgt spid="494595"/>
                                        </p:tgtEl>
                                        <p:attrNameLst>
                                          <p:attrName>ppt_x</p:attrName>
                                        </p:attrNameLst>
                                      </p:cBhvr>
                                      <p:tavLst>
                                        <p:tav tm="0">
                                          <p:val>
                                            <p:strVal val="#ppt_x"/>
                                          </p:val>
                                        </p:tav>
                                        <p:tav tm="100000">
                                          <p:val>
                                            <p:strVal val="#ppt_x"/>
                                          </p:val>
                                        </p:tav>
                                      </p:tavLst>
                                    </p:anim>
                                    <p:anim calcmode="lin" valueType="num">
                                      <p:cBhvr additive="base">
                                        <p:cTn id="44" dur="500" fill="hold"/>
                                        <p:tgtEl>
                                          <p:spTgt spid="494595"/>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94650"/>
                                        </p:tgtEl>
                                        <p:attrNameLst>
                                          <p:attrName>style.visibility</p:attrName>
                                        </p:attrNameLst>
                                      </p:cBhvr>
                                      <p:to>
                                        <p:strVal val="visible"/>
                                      </p:to>
                                    </p:set>
                                    <p:anim calcmode="lin" valueType="num">
                                      <p:cBhvr additive="base">
                                        <p:cTn id="49" dur="500" fill="hold"/>
                                        <p:tgtEl>
                                          <p:spTgt spid="494650"/>
                                        </p:tgtEl>
                                        <p:attrNameLst>
                                          <p:attrName>ppt_x</p:attrName>
                                        </p:attrNameLst>
                                      </p:cBhvr>
                                      <p:tavLst>
                                        <p:tav tm="0">
                                          <p:val>
                                            <p:strVal val="0-#ppt_w/2"/>
                                          </p:val>
                                        </p:tav>
                                        <p:tav tm="100000">
                                          <p:val>
                                            <p:strVal val="#ppt_x"/>
                                          </p:val>
                                        </p:tav>
                                      </p:tavLst>
                                    </p:anim>
                                    <p:anim calcmode="lin" valueType="num">
                                      <p:cBhvr additive="base">
                                        <p:cTn id="50" dur="500" fill="hold"/>
                                        <p:tgtEl>
                                          <p:spTgt spid="4946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p:bldP spid="494641" grpId="0" animBg="1"/>
      <p:bldP spid="494642" grpId="0"/>
      <p:bldP spid="494647" grpId="0"/>
      <p:bldP spid="494648" grpId="0"/>
      <p:bldP spid="494649" grpId="0"/>
      <p:bldP spid="49465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ctrTitle"/>
          </p:nvPr>
        </p:nvSpPr>
        <p:spPr>
          <a:xfrm>
            <a:off x="0" y="0"/>
            <a:ext cx="91440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2.  </a:t>
            </a:r>
            <a:r>
              <a:rPr kumimoji="0" lang="zh-CN" altLang="en-US" sz="32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中序线索二叉树中部分成员函数的实现</a:t>
            </a:r>
          </a:p>
        </p:txBody>
      </p:sp>
      <p:sp>
        <p:nvSpPr>
          <p:cNvPr id="499715" name="Text Box 3"/>
          <p:cNvSpPr txBox="1">
            <a:spLocks noChangeArrowheads="1"/>
          </p:cNvSpPr>
          <p:nvPr/>
        </p:nvSpPr>
        <p:spPr bwMode="auto">
          <a:xfrm>
            <a:off x="0" y="914400"/>
            <a:ext cx="9144000" cy="519113"/>
          </a:xfrm>
          <a:prstGeom prst="rect">
            <a:avLst/>
          </a:prstGeom>
          <a:noFill/>
          <a:ln w="9525">
            <a:noFill/>
            <a:miter lim="800000"/>
          </a:ln>
          <a:effectLst/>
        </p:spPr>
        <p:txBody>
          <a:bodyPr>
            <a:spAutoFit/>
          </a:bodyPr>
          <a:lstStyle/>
          <a:p>
            <a:pPr marL="457200" marR="0" indent="-457200" algn="just" defTabSz="914400" eaLnBrk="1" hangingPunct="1">
              <a:spcBef>
                <a:spcPct val="50000"/>
              </a:spcBef>
              <a:buClrTx/>
              <a:buSzTx/>
              <a:buFontTx/>
              <a:buNone/>
              <a:defRPr/>
            </a:pPr>
            <a:r>
              <a:rPr kumimoji="0" lang="en-US" altLang="zh-CN" sz="2800" b="1" kern="1200" cap="none" spc="0" normalizeH="0" baseline="0" noProof="0" dirty="0">
                <a:solidFill>
                  <a:srgbClr val="000000"/>
                </a:solidFill>
                <a:latin typeface="华文新魏" panose="02010800040101010101" pitchFamily="2" charset="-122"/>
                <a:ea typeface="华文新魏" panose="02010800040101010101" pitchFamily="2" charset="-122"/>
                <a:cs typeface="+mn-cs"/>
              </a:rPr>
              <a:t>(1)  </a:t>
            </a:r>
            <a:r>
              <a:rPr kumimoji="0" lang="zh-CN" altLang="en-US" sz="2800" b="1" kern="1200" cap="none" spc="0" normalizeH="0" baseline="0" noProof="0" dirty="0">
                <a:solidFill>
                  <a:srgbClr val="000000"/>
                </a:solidFill>
                <a:latin typeface="华文新魏" panose="02010800040101010101" pitchFamily="2" charset="-122"/>
                <a:ea typeface="华文新魏" panose="02010800040101010101" pitchFamily="2" charset="-122"/>
                <a:cs typeface="+mn-cs"/>
              </a:rPr>
              <a:t>在</a:t>
            </a:r>
            <a:r>
              <a:rPr kumimoji="0" lang="zh-CN" altLang="en-US" sz="28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中序线索二叉树中</a:t>
            </a:r>
            <a:r>
              <a:rPr kumimoji="0" lang="zh-CN" altLang="en-US" sz="2800" b="1" kern="1200" cap="none" spc="0" normalizeH="0" baseline="0" noProof="0" dirty="0" smtClean="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寻找结点</a:t>
            </a:r>
            <a:endParaRPr kumimoji="0" lang="zh-CN" altLang="en-US" sz="28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endParaRPr>
          </a:p>
        </p:txBody>
      </p:sp>
      <p:sp>
        <p:nvSpPr>
          <p:cNvPr id="499716" name="Text Box 4"/>
          <p:cNvSpPr txBox="1"/>
          <p:nvPr/>
        </p:nvSpPr>
        <p:spPr>
          <a:xfrm>
            <a:off x="0" y="1524000"/>
            <a:ext cx="9144000" cy="493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110000"/>
              </a:lnSpc>
              <a:spcBef>
                <a:spcPct val="50000"/>
              </a:spcBef>
              <a:buClrTx/>
              <a:buSzPct val="100000"/>
              <a:buChar char="•"/>
            </a:pPr>
            <a:r>
              <a:rPr lang="zh-CN" altLang="en-US" sz="1800" dirty="0">
                <a:solidFill>
                  <a:srgbClr val="000000"/>
                </a:solidFill>
                <a:latin typeface="楷体_GB2312" pitchFamily="49" charset="-122"/>
                <a:ea typeface="楷体_GB2312" pitchFamily="49" charset="-122"/>
              </a:rPr>
              <a:t>结构示意图</a:t>
            </a:r>
          </a:p>
        </p:txBody>
      </p:sp>
      <p:grpSp>
        <p:nvGrpSpPr>
          <p:cNvPr id="2" name="Group 5"/>
          <p:cNvGrpSpPr/>
          <p:nvPr/>
        </p:nvGrpSpPr>
        <p:grpSpPr>
          <a:xfrm>
            <a:off x="76200" y="1371600"/>
            <a:ext cx="8870950" cy="3581400"/>
            <a:chOff x="48" y="864"/>
            <a:chExt cx="5588" cy="2256"/>
          </a:xfrm>
        </p:grpSpPr>
        <p:grpSp>
          <p:nvGrpSpPr>
            <p:cNvPr id="172039" name="Group 6"/>
            <p:cNvGrpSpPr/>
            <p:nvPr/>
          </p:nvGrpSpPr>
          <p:grpSpPr>
            <a:xfrm>
              <a:off x="48" y="1191"/>
              <a:ext cx="3427" cy="1929"/>
              <a:chOff x="96" y="1334"/>
              <a:chExt cx="3427" cy="1929"/>
            </a:xfrm>
          </p:grpSpPr>
          <p:grpSp>
            <p:nvGrpSpPr>
              <p:cNvPr id="172066" name="Group 7"/>
              <p:cNvGrpSpPr/>
              <p:nvPr/>
            </p:nvGrpSpPr>
            <p:grpSpPr>
              <a:xfrm>
                <a:off x="1344" y="1585"/>
                <a:ext cx="1006" cy="239"/>
                <a:chOff x="708" y="1647"/>
                <a:chExt cx="1006" cy="239"/>
              </a:xfrm>
            </p:grpSpPr>
            <p:sp>
              <p:nvSpPr>
                <p:cNvPr id="172119" name="Text Box 8"/>
                <p:cNvSpPr txBox="1"/>
                <p:nvPr/>
              </p:nvSpPr>
              <p:spPr>
                <a:xfrm>
                  <a:off x="912" y="1647"/>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0</a:t>
                  </a:r>
                </a:p>
              </p:txBody>
            </p:sp>
            <p:sp>
              <p:nvSpPr>
                <p:cNvPr id="172120" name="Text Box 9"/>
                <p:cNvSpPr txBox="1"/>
                <p:nvPr/>
              </p:nvSpPr>
              <p:spPr>
                <a:xfrm>
                  <a:off x="1104" y="1647"/>
                  <a:ext cx="212"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E</a:t>
                  </a:r>
                </a:p>
              </p:txBody>
            </p:sp>
            <p:sp>
              <p:nvSpPr>
                <p:cNvPr id="172121" name="Text Box 10"/>
                <p:cNvSpPr txBox="1"/>
                <p:nvPr/>
              </p:nvSpPr>
              <p:spPr>
                <a:xfrm>
                  <a:off x="1322" y="1647"/>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0</a:t>
                  </a:r>
                </a:p>
              </p:txBody>
            </p:sp>
            <p:sp>
              <p:nvSpPr>
                <p:cNvPr id="172122" name="Text Box 11"/>
                <p:cNvSpPr txBox="1"/>
                <p:nvPr/>
              </p:nvSpPr>
              <p:spPr>
                <a:xfrm>
                  <a:off x="708" y="1647"/>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  </a:t>
                  </a:r>
                </a:p>
              </p:txBody>
            </p:sp>
            <p:sp>
              <p:nvSpPr>
                <p:cNvPr id="172123" name="Text Box 12"/>
                <p:cNvSpPr txBox="1"/>
                <p:nvPr/>
              </p:nvSpPr>
              <p:spPr>
                <a:xfrm>
                  <a:off x="1518" y="1647"/>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sym typeface="Symbol" panose="05050102010706020507" pitchFamily="18" charset="2"/>
                    </a:rPr>
                    <a:t>  </a:t>
                  </a:r>
                </a:p>
              </p:txBody>
            </p:sp>
          </p:grpSp>
          <p:grpSp>
            <p:nvGrpSpPr>
              <p:cNvPr id="172067" name="Group 13"/>
              <p:cNvGrpSpPr/>
              <p:nvPr/>
            </p:nvGrpSpPr>
            <p:grpSpPr>
              <a:xfrm>
                <a:off x="624" y="2017"/>
                <a:ext cx="994" cy="239"/>
                <a:chOff x="288" y="2175"/>
                <a:chExt cx="994" cy="239"/>
              </a:xfrm>
            </p:grpSpPr>
            <p:sp>
              <p:nvSpPr>
                <p:cNvPr id="172114" name="Text Box 14"/>
                <p:cNvSpPr txBox="1"/>
                <p:nvPr/>
              </p:nvSpPr>
              <p:spPr>
                <a:xfrm>
                  <a:off x="480" y="2175"/>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0</a:t>
                  </a:r>
                </a:p>
              </p:txBody>
            </p:sp>
            <p:sp>
              <p:nvSpPr>
                <p:cNvPr id="172115" name="Text Box 15"/>
                <p:cNvSpPr txBox="1"/>
                <p:nvPr/>
              </p:nvSpPr>
              <p:spPr>
                <a:xfrm>
                  <a:off x="672" y="2175"/>
                  <a:ext cx="220"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B</a:t>
                  </a:r>
                </a:p>
              </p:txBody>
            </p:sp>
            <p:sp>
              <p:nvSpPr>
                <p:cNvPr id="172116" name="Text Box 16"/>
                <p:cNvSpPr txBox="1"/>
                <p:nvPr/>
              </p:nvSpPr>
              <p:spPr>
                <a:xfrm>
                  <a:off x="894" y="2175"/>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0</a:t>
                  </a:r>
                </a:p>
              </p:txBody>
            </p:sp>
            <p:sp>
              <p:nvSpPr>
                <p:cNvPr id="172117" name="Text Box 17"/>
                <p:cNvSpPr txBox="1"/>
                <p:nvPr/>
              </p:nvSpPr>
              <p:spPr>
                <a:xfrm>
                  <a:off x="288" y="2175"/>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sym typeface="Symbol" panose="05050102010706020507" pitchFamily="18" charset="2"/>
                    </a:rPr>
                    <a:t>  </a:t>
                  </a:r>
                  <a:endParaRPr lang="en-US" altLang="zh-CN" sz="1800" b="0" dirty="0">
                    <a:solidFill>
                      <a:srgbClr val="000000"/>
                    </a:solidFill>
                  </a:endParaRPr>
                </a:p>
              </p:txBody>
            </p:sp>
            <p:sp>
              <p:nvSpPr>
                <p:cNvPr id="172118" name="Text Box 18"/>
                <p:cNvSpPr txBox="1"/>
                <p:nvPr/>
              </p:nvSpPr>
              <p:spPr>
                <a:xfrm>
                  <a:off x="1086" y="2175"/>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sym typeface="Symbol" panose="05050102010706020507" pitchFamily="18" charset="2"/>
                    </a:rPr>
                    <a:t>  </a:t>
                  </a:r>
                </a:p>
              </p:txBody>
            </p:sp>
          </p:grpSp>
          <p:grpSp>
            <p:nvGrpSpPr>
              <p:cNvPr id="172068" name="Group 19"/>
              <p:cNvGrpSpPr/>
              <p:nvPr/>
            </p:nvGrpSpPr>
            <p:grpSpPr>
              <a:xfrm>
                <a:off x="2016" y="2017"/>
                <a:ext cx="972" cy="239"/>
                <a:chOff x="1620" y="2017"/>
                <a:chExt cx="972" cy="239"/>
              </a:xfrm>
            </p:grpSpPr>
            <p:sp>
              <p:nvSpPr>
                <p:cNvPr id="172109" name="Text Box 20"/>
                <p:cNvSpPr txBox="1"/>
                <p:nvPr/>
              </p:nvSpPr>
              <p:spPr>
                <a:xfrm>
                  <a:off x="1812" y="2017"/>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1</a:t>
                  </a:r>
                </a:p>
              </p:txBody>
            </p:sp>
            <p:sp>
              <p:nvSpPr>
                <p:cNvPr id="172110" name="Text Box 21"/>
                <p:cNvSpPr txBox="1"/>
                <p:nvPr/>
              </p:nvSpPr>
              <p:spPr>
                <a:xfrm>
                  <a:off x="2004" y="2017"/>
                  <a:ext cx="204"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F</a:t>
                  </a:r>
                </a:p>
              </p:txBody>
            </p:sp>
            <p:sp>
              <p:nvSpPr>
                <p:cNvPr id="172111" name="Text Box 22"/>
                <p:cNvSpPr txBox="1"/>
                <p:nvPr/>
              </p:nvSpPr>
              <p:spPr>
                <a:xfrm>
                  <a:off x="2200" y="2017"/>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0</a:t>
                  </a:r>
                </a:p>
              </p:txBody>
            </p:sp>
            <p:sp>
              <p:nvSpPr>
                <p:cNvPr id="172112" name="Text Box 23"/>
                <p:cNvSpPr txBox="1"/>
                <p:nvPr/>
              </p:nvSpPr>
              <p:spPr>
                <a:xfrm>
                  <a:off x="1620" y="2017"/>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  </a:t>
                  </a:r>
                </a:p>
              </p:txBody>
            </p:sp>
            <p:sp>
              <p:nvSpPr>
                <p:cNvPr id="172113" name="Text Box 24"/>
                <p:cNvSpPr txBox="1"/>
                <p:nvPr/>
              </p:nvSpPr>
              <p:spPr>
                <a:xfrm>
                  <a:off x="2396" y="2017"/>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sym typeface="Symbol" panose="05050102010706020507" pitchFamily="18" charset="2"/>
                    </a:rPr>
                    <a:t>  </a:t>
                  </a:r>
                </a:p>
              </p:txBody>
            </p:sp>
          </p:grpSp>
          <p:grpSp>
            <p:nvGrpSpPr>
              <p:cNvPr id="172069" name="Group 25"/>
              <p:cNvGrpSpPr/>
              <p:nvPr/>
            </p:nvGrpSpPr>
            <p:grpSpPr>
              <a:xfrm>
                <a:off x="1320" y="2544"/>
                <a:ext cx="1032" cy="239"/>
                <a:chOff x="1320" y="2640"/>
                <a:chExt cx="1032" cy="239"/>
              </a:xfrm>
            </p:grpSpPr>
            <p:sp>
              <p:nvSpPr>
                <p:cNvPr id="172104" name="Text Box 26"/>
                <p:cNvSpPr txBox="1"/>
                <p:nvPr/>
              </p:nvSpPr>
              <p:spPr>
                <a:xfrm>
                  <a:off x="1524" y="2640"/>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0</a:t>
                  </a:r>
                </a:p>
              </p:txBody>
            </p:sp>
            <p:sp>
              <p:nvSpPr>
                <p:cNvPr id="172105" name="Text Box 27"/>
                <p:cNvSpPr txBox="1"/>
                <p:nvPr/>
              </p:nvSpPr>
              <p:spPr>
                <a:xfrm>
                  <a:off x="1728" y="2640"/>
                  <a:ext cx="228"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D</a:t>
                  </a:r>
                </a:p>
              </p:txBody>
            </p:sp>
            <p:sp>
              <p:nvSpPr>
                <p:cNvPr id="172106" name="Text Box 28"/>
                <p:cNvSpPr txBox="1"/>
                <p:nvPr/>
              </p:nvSpPr>
              <p:spPr>
                <a:xfrm>
                  <a:off x="1964" y="2640"/>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1</a:t>
                  </a:r>
                </a:p>
              </p:txBody>
            </p:sp>
            <p:sp>
              <p:nvSpPr>
                <p:cNvPr id="172107" name="Text Box 29"/>
                <p:cNvSpPr txBox="1"/>
                <p:nvPr/>
              </p:nvSpPr>
              <p:spPr>
                <a:xfrm>
                  <a:off x="1320" y="2640"/>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sym typeface="Symbol" panose="05050102010706020507" pitchFamily="18" charset="2"/>
                    </a:rPr>
                    <a:t>  </a:t>
                  </a:r>
                  <a:endParaRPr lang="en-US" altLang="zh-CN" sz="1800" b="0" dirty="0">
                    <a:solidFill>
                      <a:srgbClr val="000000"/>
                    </a:solidFill>
                  </a:endParaRPr>
                </a:p>
              </p:txBody>
            </p:sp>
            <p:sp>
              <p:nvSpPr>
                <p:cNvPr id="172108" name="Text Box 30"/>
                <p:cNvSpPr txBox="1"/>
                <p:nvPr/>
              </p:nvSpPr>
              <p:spPr>
                <a:xfrm>
                  <a:off x="2156" y="2640"/>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sym typeface="Symbol" panose="05050102010706020507" pitchFamily="18" charset="2"/>
                    </a:rPr>
                    <a:t>  </a:t>
                  </a:r>
                </a:p>
              </p:txBody>
            </p:sp>
          </p:grpSp>
          <p:grpSp>
            <p:nvGrpSpPr>
              <p:cNvPr id="172070" name="Group 31"/>
              <p:cNvGrpSpPr/>
              <p:nvPr/>
            </p:nvGrpSpPr>
            <p:grpSpPr>
              <a:xfrm>
                <a:off x="2496" y="2544"/>
                <a:ext cx="1027" cy="239"/>
                <a:chOff x="2688" y="2640"/>
                <a:chExt cx="1027" cy="239"/>
              </a:xfrm>
            </p:grpSpPr>
            <p:sp>
              <p:nvSpPr>
                <p:cNvPr id="172099" name="Text Box 32"/>
                <p:cNvSpPr txBox="1"/>
                <p:nvPr/>
              </p:nvSpPr>
              <p:spPr>
                <a:xfrm>
                  <a:off x="2880" y="2640"/>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1</a:t>
                  </a:r>
                </a:p>
              </p:txBody>
            </p:sp>
            <p:sp>
              <p:nvSpPr>
                <p:cNvPr id="172100" name="Text Box 33"/>
                <p:cNvSpPr txBox="1"/>
                <p:nvPr/>
              </p:nvSpPr>
              <p:spPr>
                <a:xfrm>
                  <a:off x="3084" y="2640"/>
                  <a:ext cx="228"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G</a:t>
                  </a:r>
                </a:p>
              </p:txBody>
            </p:sp>
            <p:sp>
              <p:nvSpPr>
                <p:cNvPr id="172101" name="Text Box 34"/>
                <p:cNvSpPr txBox="1"/>
                <p:nvPr/>
              </p:nvSpPr>
              <p:spPr>
                <a:xfrm>
                  <a:off x="3312" y="2640"/>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1</a:t>
                  </a:r>
                </a:p>
              </p:txBody>
            </p:sp>
            <p:sp>
              <p:nvSpPr>
                <p:cNvPr id="172102" name="Text Box 35"/>
                <p:cNvSpPr txBox="1"/>
                <p:nvPr/>
              </p:nvSpPr>
              <p:spPr>
                <a:xfrm>
                  <a:off x="2688" y="2640"/>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sym typeface="Symbol" panose="05050102010706020507" pitchFamily="18" charset="2"/>
                    </a:rPr>
                    <a:t>  </a:t>
                  </a:r>
                  <a:endParaRPr lang="en-US" altLang="zh-CN" sz="1800" b="0" dirty="0">
                    <a:solidFill>
                      <a:srgbClr val="000000"/>
                    </a:solidFill>
                  </a:endParaRPr>
                </a:p>
              </p:txBody>
            </p:sp>
            <p:sp>
              <p:nvSpPr>
                <p:cNvPr id="172103" name="Text Box 36"/>
                <p:cNvSpPr txBox="1"/>
                <p:nvPr/>
              </p:nvSpPr>
              <p:spPr>
                <a:xfrm>
                  <a:off x="3504" y="2640"/>
                  <a:ext cx="211"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sym typeface="Symbol" panose="05050102010706020507" pitchFamily="18" charset="2"/>
                    </a:rPr>
                    <a:t></a:t>
                  </a:r>
                </a:p>
              </p:txBody>
            </p:sp>
          </p:grpSp>
          <p:grpSp>
            <p:nvGrpSpPr>
              <p:cNvPr id="172071" name="Group 37"/>
              <p:cNvGrpSpPr/>
              <p:nvPr/>
            </p:nvGrpSpPr>
            <p:grpSpPr>
              <a:xfrm>
                <a:off x="720" y="3024"/>
                <a:ext cx="996" cy="239"/>
                <a:chOff x="1456" y="3024"/>
                <a:chExt cx="996" cy="239"/>
              </a:xfrm>
            </p:grpSpPr>
            <p:sp>
              <p:nvSpPr>
                <p:cNvPr id="172094" name="Text Box 38"/>
                <p:cNvSpPr txBox="1"/>
                <p:nvPr/>
              </p:nvSpPr>
              <p:spPr>
                <a:xfrm>
                  <a:off x="1652" y="3024"/>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1</a:t>
                  </a:r>
                </a:p>
              </p:txBody>
            </p:sp>
            <p:sp>
              <p:nvSpPr>
                <p:cNvPr id="172095" name="Text Box 39"/>
                <p:cNvSpPr txBox="1"/>
                <p:nvPr/>
              </p:nvSpPr>
              <p:spPr>
                <a:xfrm>
                  <a:off x="1844" y="3024"/>
                  <a:ext cx="220"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C</a:t>
                  </a:r>
                </a:p>
              </p:txBody>
            </p:sp>
            <p:sp>
              <p:nvSpPr>
                <p:cNvPr id="172096" name="Text Box 40"/>
                <p:cNvSpPr txBox="1"/>
                <p:nvPr/>
              </p:nvSpPr>
              <p:spPr>
                <a:xfrm>
                  <a:off x="2060" y="3024"/>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1</a:t>
                  </a:r>
                </a:p>
              </p:txBody>
            </p:sp>
            <p:sp>
              <p:nvSpPr>
                <p:cNvPr id="172097" name="Text Box 41"/>
                <p:cNvSpPr txBox="1"/>
                <p:nvPr/>
              </p:nvSpPr>
              <p:spPr>
                <a:xfrm>
                  <a:off x="1456" y="3024"/>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sym typeface="Symbol" panose="05050102010706020507" pitchFamily="18" charset="2"/>
                    </a:rPr>
                    <a:t>  </a:t>
                  </a:r>
                  <a:endParaRPr lang="en-US" altLang="zh-CN" sz="1800" b="0" dirty="0">
                    <a:solidFill>
                      <a:srgbClr val="000000"/>
                    </a:solidFill>
                  </a:endParaRPr>
                </a:p>
              </p:txBody>
            </p:sp>
            <p:sp>
              <p:nvSpPr>
                <p:cNvPr id="172098" name="Text Box 42"/>
                <p:cNvSpPr txBox="1"/>
                <p:nvPr/>
              </p:nvSpPr>
              <p:spPr>
                <a:xfrm>
                  <a:off x="2256" y="3024"/>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sym typeface="Symbol" panose="05050102010706020507" pitchFamily="18" charset="2"/>
                    </a:rPr>
                    <a:t>  </a:t>
                  </a:r>
                </a:p>
              </p:txBody>
            </p:sp>
          </p:grpSp>
          <p:sp>
            <p:nvSpPr>
              <p:cNvPr id="172072" name="Line 43"/>
              <p:cNvSpPr/>
              <p:nvPr/>
            </p:nvSpPr>
            <p:spPr>
              <a:xfrm flipH="1">
                <a:off x="1152" y="1680"/>
                <a:ext cx="288" cy="336"/>
              </a:xfrm>
              <a:prstGeom prst="line">
                <a:avLst/>
              </a:prstGeom>
              <a:ln w="28575" cap="flat" cmpd="sng">
                <a:solidFill>
                  <a:schemeClr val="tx1"/>
                </a:solidFill>
                <a:prstDash val="solid"/>
                <a:headEnd type="none" w="med" len="med"/>
                <a:tailEnd type="arrow" w="med" len="med"/>
              </a:ln>
            </p:spPr>
          </p:sp>
          <p:sp>
            <p:nvSpPr>
              <p:cNvPr id="172073" name="Line 44"/>
              <p:cNvSpPr/>
              <p:nvPr/>
            </p:nvSpPr>
            <p:spPr>
              <a:xfrm>
                <a:off x="2256" y="1728"/>
                <a:ext cx="240" cy="288"/>
              </a:xfrm>
              <a:prstGeom prst="line">
                <a:avLst/>
              </a:prstGeom>
              <a:ln w="28575" cap="flat" cmpd="sng">
                <a:solidFill>
                  <a:schemeClr val="tx1"/>
                </a:solidFill>
                <a:prstDash val="solid"/>
                <a:headEnd type="none" w="med" len="med"/>
                <a:tailEnd type="arrow" w="med" len="med"/>
              </a:ln>
            </p:spPr>
          </p:sp>
          <p:sp>
            <p:nvSpPr>
              <p:cNvPr id="172074" name="Line 45"/>
              <p:cNvSpPr/>
              <p:nvPr/>
            </p:nvSpPr>
            <p:spPr>
              <a:xfrm flipH="1">
                <a:off x="576" y="2160"/>
                <a:ext cx="144" cy="384"/>
              </a:xfrm>
              <a:prstGeom prst="line">
                <a:avLst/>
              </a:prstGeom>
              <a:ln w="28575" cap="flat" cmpd="sng">
                <a:solidFill>
                  <a:schemeClr val="tx1"/>
                </a:solidFill>
                <a:prstDash val="solid"/>
                <a:headEnd type="none" w="med" len="med"/>
                <a:tailEnd type="arrow" w="med" len="med"/>
              </a:ln>
            </p:spPr>
          </p:sp>
          <p:sp>
            <p:nvSpPr>
              <p:cNvPr id="172075" name="Line 46"/>
              <p:cNvSpPr/>
              <p:nvPr/>
            </p:nvSpPr>
            <p:spPr>
              <a:xfrm>
                <a:off x="1536" y="2208"/>
                <a:ext cx="288" cy="336"/>
              </a:xfrm>
              <a:prstGeom prst="line">
                <a:avLst/>
              </a:prstGeom>
              <a:ln w="28575" cap="flat" cmpd="sng">
                <a:solidFill>
                  <a:schemeClr val="tx1"/>
                </a:solidFill>
                <a:prstDash val="solid"/>
                <a:headEnd type="none" w="med" len="med"/>
                <a:tailEnd type="arrow" w="med" len="med"/>
              </a:ln>
            </p:spPr>
          </p:sp>
          <p:sp>
            <p:nvSpPr>
              <p:cNvPr id="172076" name="Line 47"/>
              <p:cNvSpPr/>
              <p:nvPr/>
            </p:nvSpPr>
            <p:spPr>
              <a:xfrm>
                <a:off x="2880" y="2160"/>
                <a:ext cx="144" cy="384"/>
              </a:xfrm>
              <a:prstGeom prst="line">
                <a:avLst/>
              </a:prstGeom>
              <a:ln w="28575" cap="flat" cmpd="sng">
                <a:solidFill>
                  <a:schemeClr val="tx1"/>
                </a:solidFill>
                <a:prstDash val="solid"/>
                <a:headEnd type="none" w="med" len="med"/>
                <a:tailEnd type="arrow" w="med" len="med"/>
              </a:ln>
            </p:spPr>
          </p:sp>
          <p:sp>
            <p:nvSpPr>
              <p:cNvPr id="172077" name="Freeform 48"/>
              <p:cNvSpPr/>
              <p:nvPr/>
            </p:nvSpPr>
            <p:spPr>
              <a:xfrm>
                <a:off x="816" y="2256"/>
                <a:ext cx="440" cy="816"/>
              </a:xfrm>
              <a:custGeom>
                <a:avLst/>
                <a:gdLst>
                  <a:gd name="txL" fmla="*/ 0 w 440"/>
                  <a:gd name="txT" fmla="*/ 0 h 816"/>
                  <a:gd name="txR" fmla="*/ 440 w 440"/>
                  <a:gd name="txB" fmla="*/ 816 h 816"/>
                </a:gdLst>
                <a:ahLst/>
                <a:cxnLst>
                  <a:cxn ang="0">
                    <a:pos x="0" y="816"/>
                  </a:cxn>
                  <a:cxn ang="0">
                    <a:pos x="384" y="480"/>
                  </a:cxn>
                  <a:cxn ang="0">
                    <a:pos x="336" y="0"/>
                  </a:cxn>
                </a:cxnLst>
                <a:rect l="txL" t="txT" r="txR" b="txB"/>
                <a:pathLst>
                  <a:path w="440" h="816">
                    <a:moveTo>
                      <a:pt x="0" y="816"/>
                    </a:moveTo>
                    <a:cubicBezTo>
                      <a:pt x="164" y="716"/>
                      <a:pt x="328" y="616"/>
                      <a:pt x="384" y="480"/>
                    </a:cubicBezTo>
                    <a:cubicBezTo>
                      <a:pt x="440" y="344"/>
                      <a:pt x="344" y="80"/>
                      <a:pt x="336" y="0"/>
                    </a:cubicBezTo>
                  </a:path>
                </a:pathLst>
              </a:custGeom>
              <a:noFill/>
              <a:ln w="28575" cap="flat" cmpd="sng">
                <a:solidFill>
                  <a:schemeClr val="tx1">
                    <a:alpha val="100000"/>
                  </a:schemeClr>
                </a:solidFill>
                <a:prstDash val="solid"/>
                <a:round/>
                <a:headEnd type="none" w="med" len="med"/>
                <a:tailEnd type="arrow" w="med" len="med"/>
              </a:ln>
            </p:spPr>
            <p:txBody>
              <a:bodyPr/>
              <a:lstStyle/>
              <a:p>
                <a:endParaRPr lang="zh-CN" altLang="en-US"/>
              </a:p>
            </p:txBody>
          </p:sp>
          <p:sp>
            <p:nvSpPr>
              <p:cNvPr id="172078" name="Line 49"/>
              <p:cNvSpPr/>
              <p:nvPr/>
            </p:nvSpPr>
            <p:spPr>
              <a:xfrm flipH="1">
                <a:off x="1248" y="2688"/>
                <a:ext cx="192" cy="336"/>
              </a:xfrm>
              <a:prstGeom prst="line">
                <a:avLst/>
              </a:prstGeom>
              <a:ln w="28575" cap="flat" cmpd="sng">
                <a:solidFill>
                  <a:schemeClr val="tx1"/>
                </a:solidFill>
                <a:prstDash val="solid"/>
                <a:headEnd type="none" w="med" len="med"/>
                <a:tailEnd type="arrow" w="med" len="med"/>
              </a:ln>
            </p:spPr>
          </p:sp>
          <p:sp>
            <p:nvSpPr>
              <p:cNvPr id="172079" name="Freeform 50"/>
              <p:cNvSpPr/>
              <p:nvPr/>
            </p:nvSpPr>
            <p:spPr>
              <a:xfrm>
                <a:off x="2496" y="2256"/>
                <a:ext cx="144" cy="432"/>
              </a:xfrm>
              <a:custGeom>
                <a:avLst/>
                <a:gdLst>
                  <a:gd name="txL" fmla="*/ 0 w 144"/>
                  <a:gd name="txT" fmla="*/ 0 h 432"/>
                  <a:gd name="txR" fmla="*/ 144 w 144"/>
                  <a:gd name="txB" fmla="*/ 432 h 432"/>
                </a:gdLst>
                <a:ahLst/>
                <a:cxnLst>
                  <a:cxn ang="0">
                    <a:pos x="144" y="432"/>
                  </a:cxn>
                  <a:cxn ang="0">
                    <a:pos x="48" y="240"/>
                  </a:cxn>
                  <a:cxn ang="0">
                    <a:pos x="0" y="0"/>
                  </a:cxn>
                </a:cxnLst>
                <a:rect l="txL" t="txT" r="txR" b="txB"/>
                <a:pathLst>
                  <a:path w="144" h="432">
                    <a:moveTo>
                      <a:pt x="144" y="432"/>
                    </a:moveTo>
                    <a:cubicBezTo>
                      <a:pt x="108" y="372"/>
                      <a:pt x="72" y="312"/>
                      <a:pt x="48" y="240"/>
                    </a:cubicBezTo>
                    <a:cubicBezTo>
                      <a:pt x="24" y="168"/>
                      <a:pt x="8" y="40"/>
                      <a:pt x="0" y="0"/>
                    </a:cubicBezTo>
                  </a:path>
                </a:pathLst>
              </a:custGeom>
              <a:noFill/>
              <a:ln w="28575" cap="flat" cmpd="sng">
                <a:solidFill>
                  <a:schemeClr val="tx1">
                    <a:alpha val="100000"/>
                  </a:schemeClr>
                </a:solidFill>
                <a:prstDash val="solid"/>
                <a:round/>
                <a:headEnd type="none" w="med" len="med"/>
                <a:tailEnd type="arrow" w="med" len="med"/>
              </a:ln>
            </p:spPr>
            <p:txBody>
              <a:bodyPr/>
              <a:lstStyle/>
              <a:p>
                <a:endParaRPr lang="zh-CN" altLang="en-US"/>
              </a:p>
            </p:txBody>
          </p:sp>
          <p:sp>
            <p:nvSpPr>
              <p:cNvPr id="172080" name="Freeform 51"/>
              <p:cNvSpPr/>
              <p:nvPr/>
            </p:nvSpPr>
            <p:spPr>
              <a:xfrm>
                <a:off x="1968" y="1824"/>
                <a:ext cx="168" cy="288"/>
              </a:xfrm>
              <a:custGeom>
                <a:avLst/>
                <a:gdLst>
                  <a:gd name="txL" fmla="*/ 0 w 168"/>
                  <a:gd name="txT" fmla="*/ 0 h 288"/>
                  <a:gd name="txR" fmla="*/ 168 w 168"/>
                  <a:gd name="txB" fmla="*/ 288 h 288"/>
                </a:gdLst>
                <a:ahLst/>
                <a:cxnLst>
                  <a:cxn ang="0">
                    <a:pos x="144" y="288"/>
                  </a:cxn>
                  <a:cxn ang="0">
                    <a:pos x="144" y="144"/>
                  </a:cxn>
                  <a:cxn ang="0">
                    <a:pos x="0" y="0"/>
                  </a:cxn>
                </a:cxnLst>
                <a:rect l="txL" t="txT" r="txR" b="txB"/>
                <a:pathLst>
                  <a:path w="168" h="288">
                    <a:moveTo>
                      <a:pt x="144" y="288"/>
                    </a:moveTo>
                    <a:cubicBezTo>
                      <a:pt x="156" y="240"/>
                      <a:pt x="168" y="192"/>
                      <a:pt x="144" y="144"/>
                    </a:cubicBezTo>
                    <a:cubicBezTo>
                      <a:pt x="120" y="96"/>
                      <a:pt x="60" y="48"/>
                      <a:pt x="0" y="0"/>
                    </a:cubicBezTo>
                  </a:path>
                </a:pathLst>
              </a:custGeom>
              <a:noFill/>
              <a:ln w="28575" cap="flat" cmpd="sng">
                <a:solidFill>
                  <a:schemeClr val="tx1">
                    <a:alpha val="100000"/>
                  </a:schemeClr>
                </a:solidFill>
                <a:prstDash val="solid"/>
                <a:round/>
                <a:headEnd type="none" w="med" len="med"/>
                <a:tailEnd type="arrow" w="med" len="med"/>
              </a:ln>
            </p:spPr>
            <p:txBody>
              <a:bodyPr/>
              <a:lstStyle/>
              <a:p>
                <a:endParaRPr lang="zh-CN" altLang="en-US"/>
              </a:p>
            </p:txBody>
          </p:sp>
          <p:sp>
            <p:nvSpPr>
              <p:cNvPr id="172081" name="Freeform 52"/>
              <p:cNvSpPr/>
              <p:nvPr/>
            </p:nvSpPr>
            <p:spPr>
              <a:xfrm>
                <a:off x="1632" y="2784"/>
                <a:ext cx="192" cy="400"/>
              </a:xfrm>
              <a:custGeom>
                <a:avLst/>
                <a:gdLst>
                  <a:gd name="txL" fmla="*/ 0 w 192"/>
                  <a:gd name="txT" fmla="*/ 0 h 400"/>
                  <a:gd name="txR" fmla="*/ 192 w 192"/>
                  <a:gd name="txB" fmla="*/ 400 h 400"/>
                </a:gdLst>
                <a:ahLst/>
                <a:cxnLst>
                  <a:cxn ang="0">
                    <a:pos x="0" y="384"/>
                  </a:cxn>
                  <a:cxn ang="0">
                    <a:pos x="96" y="336"/>
                  </a:cxn>
                  <a:cxn ang="0">
                    <a:pos x="192" y="0"/>
                  </a:cxn>
                </a:cxnLst>
                <a:rect l="txL" t="txT" r="txR" b="txB"/>
                <a:pathLst>
                  <a:path w="192" h="400">
                    <a:moveTo>
                      <a:pt x="0" y="384"/>
                    </a:moveTo>
                    <a:cubicBezTo>
                      <a:pt x="32" y="392"/>
                      <a:pt x="64" y="400"/>
                      <a:pt x="96" y="336"/>
                    </a:cubicBezTo>
                    <a:cubicBezTo>
                      <a:pt x="128" y="272"/>
                      <a:pt x="160" y="136"/>
                      <a:pt x="192" y="0"/>
                    </a:cubicBezTo>
                  </a:path>
                </a:pathLst>
              </a:custGeom>
              <a:noFill/>
              <a:ln w="28575" cap="flat" cmpd="sng">
                <a:solidFill>
                  <a:schemeClr val="tx1">
                    <a:alpha val="100000"/>
                  </a:schemeClr>
                </a:solidFill>
                <a:prstDash val="dash"/>
                <a:round/>
                <a:headEnd type="none" w="med" len="med"/>
                <a:tailEnd type="arrow" w="med" len="med"/>
              </a:ln>
            </p:spPr>
            <p:txBody>
              <a:bodyPr/>
              <a:lstStyle/>
              <a:p>
                <a:endParaRPr lang="zh-CN" altLang="en-US"/>
              </a:p>
            </p:txBody>
          </p:sp>
          <p:sp>
            <p:nvSpPr>
              <p:cNvPr id="172082" name="Freeform 53"/>
              <p:cNvSpPr/>
              <p:nvPr/>
            </p:nvSpPr>
            <p:spPr>
              <a:xfrm>
                <a:off x="960" y="2256"/>
                <a:ext cx="104" cy="384"/>
              </a:xfrm>
              <a:custGeom>
                <a:avLst/>
                <a:gdLst>
                  <a:gd name="txL" fmla="*/ 0 w 104"/>
                  <a:gd name="txT" fmla="*/ 0 h 384"/>
                  <a:gd name="txR" fmla="*/ 104 w 104"/>
                  <a:gd name="txB" fmla="*/ 384 h 384"/>
                </a:gdLst>
                <a:ahLst/>
                <a:cxnLst>
                  <a:cxn ang="0">
                    <a:pos x="48" y="384"/>
                  </a:cxn>
                  <a:cxn ang="0">
                    <a:pos x="96" y="240"/>
                  </a:cxn>
                  <a:cxn ang="0">
                    <a:pos x="0" y="0"/>
                  </a:cxn>
                </a:cxnLst>
                <a:rect l="txL" t="txT" r="txR" b="txB"/>
                <a:pathLst>
                  <a:path w="104" h="384">
                    <a:moveTo>
                      <a:pt x="48" y="384"/>
                    </a:moveTo>
                    <a:cubicBezTo>
                      <a:pt x="76" y="344"/>
                      <a:pt x="104" y="304"/>
                      <a:pt x="96" y="240"/>
                    </a:cubicBezTo>
                    <a:cubicBezTo>
                      <a:pt x="88" y="176"/>
                      <a:pt x="44" y="88"/>
                      <a:pt x="0" y="0"/>
                    </a:cubicBezTo>
                  </a:path>
                </a:pathLst>
              </a:custGeom>
              <a:noFill/>
              <a:ln w="28575" cap="flat" cmpd="sng">
                <a:solidFill>
                  <a:schemeClr val="tx1">
                    <a:alpha val="100000"/>
                  </a:schemeClr>
                </a:solidFill>
                <a:prstDash val="dash"/>
                <a:round/>
                <a:headEnd type="none" w="med" len="med"/>
                <a:tailEnd type="arrow" w="med" len="med"/>
              </a:ln>
            </p:spPr>
            <p:txBody>
              <a:bodyPr/>
              <a:lstStyle/>
              <a:p>
                <a:endParaRPr lang="zh-CN" altLang="en-US"/>
              </a:p>
            </p:txBody>
          </p:sp>
          <p:sp>
            <p:nvSpPr>
              <p:cNvPr id="172083" name="Freeform 54"/>
              <p:cNvSpPr/>
              <p:nvPr/>
            </p:nvSpPr>
            <p:spPr>
              <a:xfrm>
                <a:off x="1808" y="1824"/>
                <a:ext cx="464" cy="816"/>
              </a:xfrm>
              <a:custGeom>
                <a:avLst/>
                <a:gdLst>
                  <a:gd name="txL" fmla="*/ 0 w 464"/>
                  <a:gd name="txT" fmla="*/ 0 h 816"/>
                  <a:gd name="txR" fmla="*/ 464 w 464"/>
                  <a:gd name="txB" fmla="*/ 816 h 816"/>
                </a:gdLst>
                <a:ahLst/>
                <a:cxnLst>
                  <a:cxn ang="0">
                    <a:pos x="448" y="816"/>
                  </a:cxn>
                  <a:cxn ang="0">
                    <a:pos x="400" y="624"/>
                  </a:cxn>
                  <a:cxn ang="0">
                    <a:pos x="64" y="528"/>
                  </a:cxn>
                  <a:cxn ang="0">
                    <a:pos x="16" y="0"/>
                  </a:cxn>
                </a:cxnLst>
                <a:rect l="txL" t="txT" r="txR" b="txB"/>
                <a:pathLst>
                  <a:path w="464" h="816">
                    <a:moveTo>
                      <a:pt x="448" y="816"/>
                    </a:moveTo>
                    <a:cubicBezTo>
                      <a:pt x="456" y="744"/>
                      <a:pt x="464" y="672"/>
                      <a:pt x="400" y="624"/>
                    </a:cubicBezTo>
                    <a:cubicBezTo>
                      <a:pt x="336" y="576"/>
                      <a:pt x="128" y="632"/>
                      <a:pt x="64" y="528"/>
                    </a:cubicBezTo>
                    <a:cubicBezTo>
                      <a:pt x="0" y="424"/>
                      <a:pt x="8" y="212"/>
                      <a:pt x="16" y="0"/>
                    </a:cubicBezTo>
                  </a:path>
                </a:pathLst>
              </a:custGeom>
              <a:noFill/>
              <a:ln w="28575" cap="flat" cmpd="sng">
                <a:solidFill>
                  <a:schemeClr val="tx1">
                    <a:alpha val="100000"/>
                  </a:schemeClr>
                </a:solidFill>
                <a:prstDash val="dash"/>
                <a:round/>
                <a:headEnd type="none" w="med" len="med"/>
                <a:tailEnd type="arrow" w="med" len="med"/>
              </a:ln>
            </p:spPr>
            <p:txBody>
              <a:bodyPr/>
              <a:lstStyle/>
              <a:p>
                <a:endParaRPr lang="zh-CN" altLang="en-US"/>
              </a:p>
            </p:txBody>
          </p:sp>
          <p:grpSp>
            <p:nvGrpSpPr>
              <p:cNvPr id="172084" name="Group 55"/>
              <p:cNvGrpSpPr/>
              <p:nvPr/>
            </p:nvGrpSpPr>
            <p:grpSpPr>
              <a:xfrm>
                <a:off x="96" y="2544"/>
                <a:ext cx="1008" cy="240"/>
                <a:chOff x="96" y="2544"/>
                <a:chExt cx="1008" cy="240"/>
              </a:xfrm>
            </p:grpSpPr>
            <p:grpSp>
              <p:nvGrpSpPr>
                <p:cNvPr id="172087" name="Group 56"/>
                <p:cNvGrpSpPr/>
                <p:nvPr/>
              </p:nvGrpSpPr>
              <p:grpSpPr>
                <a:xfrm>
                  <a:off x="96" y="2544"/>
                  <a:ext cx="1008" cy="239"/>
                  <a:chOff x="96" y="2641"/>
                  <a:chExt cx="1008" cy="239"/>
                </a:xfrm>
              </p:grpSpPr>
              <p:sp>
                <p:nvSpPr>
                  <p:cNvPr id="172089" name="Text Box 57"/>
                  <p:cNvSpPr txBox="1"/>
                  <p:nvPr/>
                </p:nvSpPr>
                <p:spPr>
                  <a:xfrm>
                    <a:off x="288" y="2641"/>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1</a:t>
                    </a:r>
                  </a:p>
                </p:txBody>
              </p:sp>
              <p:sp>
                <p:nvSpPr>
                  <p:cNvPr id="172090" name="Text Box 58"/>
                  <p:cNvSpPr txBox="1"/>
                  <p:nvPr/>
                </p:nvSpPr>
                <p:spPr>
                  <a:xfrm>
                    <a:off x="480" y="2641"/>
                    <a:ext cx="228"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A</a:t>
                    </a:r>
                  </a:p>
                </p:txBody>
              </p:sp>
              <p:sp>
                <p:nvSpPr>
                  <p:cNvPr id="172091" name="Text Box 59"/>
                  <p:cNvSpPr txBox="1"/>
                  <p:nvPr/>
                </p:nvSpPr>
                <p:spPr>
                  <a:xfrm>
                    <a:off x="716" y="2641"/>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1</a:t>
                    </a:r>
                  </a:p>
                </p:txBody>
              </p:sp>
              <p:sp>
                <p:nvSpPr>
                  <p:cNvPr id="172092" name="Text Box 60"/>
                  <p:cNvSpPr txBox="1"/>
                  <p:nvPr/>
                </p:nvSpPr>
                <p:spPr>
                  <a:xfrm>
                    <a:off x="96" y="2641"/>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rPr>
                      <a:t>  </a:t>
                    </a:r>
                  </a:p>
                </p:txBody>
              </p:sp>
              <p:sp>
                <p:nvSpPr>
                  <p:cNvPr id="172093" name="Text Box 61"/>
                  <p:cNvSpPr txBox="1"/>
                  <p:nvPr/>
                </p:nvSpPr>
                <p:spPr>
                  <a:xfrm>
                    <a:off x="908" y="2641"/>
                    <a:ext cx="196" cy="239"/>
                  </a:xfrm>
                  <a:prstGeom prst="rect">
                    <a:avLst/>
                  </a:prstGeom>
                  <a:noFill/>
                  <a:ln w="12700" cap="flat" cmpd="sng">
                    <a:solidFill>
                      <a:schemeClr val="tx1"/>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1800" b="0" dirty="0">
                        <a:solidFill>
                          <a:srgbClr val="000000"/>
                        </a:solidFill>
                        <a:sym typeface="Symbol" panose="05050102010706020507" pitchFamily="18" charset="2"/>
                      </a:rPr>
                      <a:t>  </a:t>
                    </a:r>
                  </a:p>
                </p:txBody>
              </p:sp>
            </p:grpSp>
            <p:sp>
              <p:nvSpPr>
                <p:cNvPr id="172088" name="Rectangle 62"/>
                <p:cNvSpPr/>
                <p:nvPr/>
              </p:nvSpPr>
              <p:spPr>
                <a:xfrm>
                  <a:off x="96" y="2553"/>
                  <a:ext cx="203" cy="231"/>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b="0" dirty="0">
                      <a:solidFill>
                        <a:srgbClr val="000000"/>
                      </a:solidFill>
                      <a:sym typeface="Symbol" panose="05050102010706020507" pitchFamily="18" charset="2"/>
                    </a:rPr>
                    <a:t></a:t>
                  </a:r>
                </a:p>
              </p:txBody>
            </p:sp>
          </p:grpSp>
          <p:sp>
            <p:nvSpPr>
              <p:cNvPr id="172085" name="Line 63"/>
              <p:cNvSpPr/>
              <p:nvPr/>
            </p:nvSpPr>
            <p:spPr>
              <a:xfrm flipH="1">
                <a:off x="1872" y="1440"/>
                <a:ext cx="144" cy="144"/>
              </a:xfrm>
              <a:prstGeom prst="line">
                <a:avLst/>
              </a:prstGeom>
              <a:ln w="28575" cap="flat" cmpd="sng">
                <a:solidFill>
                  <a:schemeClr val="tx1"/>
                </a:solidFill>
                <a:prstDash val="solid"/>
                <a:headEnd type="none" w="med" len="med"/>
                <a:tailEnd type="arrow" w="med" len="med"/>
              </a:ln>
            </p:spPr>
          </p:sp>
          <p:sp>
            <p:nvSpPr>
              <p:cNvPr id="172086" name="Text Box 64"/>
              <p:cNvSpPr txBox="1"/>
              <p:nvPr/>
            </p:nvSpPr>
            <p:spPr>
              <a:xfrm>
                <a:off x="2045" y="1334"/>
                <a:ext cx="240" cy="250"/>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b="0" dirty="0">
                    <a:solidFill>
                      <a:srgbClr val="000000"/>
                    </a:solidFill>
                  </a:rPr>
                  <a:t>bt</a:t>
                </a:r>
              </a:p>
            </p:txBody>
          </p:sp>
        </p:grpSp>
        <p:grpSp>
          <p:nvGrpSpPr>
            <p:cNvPr id="172040" name="Group 65"/>
            <p:cNvGrpSpPr/>
            <p:nvPr/>
          </p:nvGrpSpPr>
          <p:grpSpPr>
            <a:xfrm>
              <a:off x="2976" y="864"/>
              <a:ext cx="2660" cy="1767"/>
              <a:chOff x="3120" y="1104"/>
              <a:chExt cx="2660" cy="1767"/>
            </a:xfrm>
          </p:grpSpPr>
          <p:sp>
            <p:nvSpPr>
              <p:cNvPr id="172041" name="Oval 66"/>
              <p:cNvSpPr/>
              <p:nvPr/>
            </p:nvSpPr>
            <p:spPr>
              <a:xfrm>
                <a:off x="4292" y="1383"/>
                <a:ext cx="192" cy="192"/>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b="0" dirty="0">
                    <a:solidFill>
                      <a:srgbClr val="000000"/>
                    </a:solidFill>
                  </a:rPr>
                  <a:t>E</a:t>
                </a:r>
              </a:p>
            </p:txBody>
          </p:sp>
          <p:sp>
            <p:nvSpPr>
              <p:cNvPr id="172042" name="Oval 67"/>
              <p:cNvSpPr/>
              <p:nvPr/>
            </p:nvSpPr>
            <p:spPr>
              <a:xfrm>
                <a:off x="4388" y="2151"/>
                <a:ext cx="192" cy="192"/>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b="0" dirty="0">
                    <a:solidFill>
                      <a:srgbClr val="000000"/>
                    </a:solidFill>
                  </a:rPr>
                  <a:t>D</a:t>
                </a:r>
              </a:p>
            </p:txBody>
          </p:sp>
          <p:sp>
            <p:nvSpPr>
              <p:cNvPr id="172043" name="Oval 68"/>
              <p:cNvSpPr/>
              <p:nvPr/>
            </p:nvSpPr>
            <p:spPr>
              <a:xfrm>
                <a:off x="5204" y="2151"/>
                <a:ext cx="192" cy="192"/>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b="0" dirty="0">
                    <a:solidFill>
                      <a:srgbClr val="000000"/>
                    </a:solidFill>
                  </a:rPr>
                  <a:t>G</a:t>
                </a:r>
              </a:p>
            </p:txBody>
          </p:sp>
          <p:sp>
            <p:nvSpPr>
              <p:cNvPr id="172044" name="Line 69"/>
              <p:cNvSpPr/>
              <p:nvPr/>
            </p:nvSpPr>
            <p:spPr>
              <a:xfrm flipH="1">
                <a:off x="4436" y="1143"/>
                <a:ext cx="96" cy="240"/>
              </a:xfrm>
              <a:prstGeom prst="line">
                <a:avLst/>
              </a:prstGeom>
              <a:ln w="28575" cap="flat" cmpd="sng">
                <a:solidFill>
                  <a:schemeClr val="tx1"/>
                </a:solidFill>
                <a:prstDash val="solid"/>
                <a:headEnd type="none" w="med" len="med"/>
                <a:tailEnd type="arrow" w="med" len="med"/>
              </a:ln>
            </p:spPr>
          </p:sp>
          <p:sp>
            <p:nvSpPr>
              <p:cNvPr id="172045" name="Text Box 70"/>
              <p:cNvSpPr txBox="1"/>
              <p:nvPr/>
            </p:nvSpPr>
            <p:spPr>
              <a:xfrm>
                <a:off x="4561" y="1104"/>
                <a:ext cx="240" cy="250"/>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b="0" dirty="0">
                    <a:solidFill>
                      <a:srgbClr val="000000"/>
                    </a:solidFill>
                  </a:rPr>
                  <a:t>bt</a:t>
                </a:r>
              </a:p>
            </p:txBody>
          </p:sp>
          <p:sp>
            <p:nvSpPr>
              <p:cNvPr id="172046" name="Line 71"/>
              <p:cNvSpPr/>
              <p:nvPr/>
            </p:nvSpPr>
            <p:spPr>
              <a:xfrm flipH="1">
                <a:off x="4100" y="1527"/>
                <a:ext cx="192" cy="240"/>
              </a:xfrm>
              <a:prstGeom prst="line">
                <a:avLst/>
              </a:prstGeom>
              <a:ln w="28575" cap="flat" cmpd="sng">
                <a:solidFill>
                  <a:schemeClr val="tx1"/>
                </a:solidFill>
                <a:prstDash val="solid"/>
                <a:headEnd type="none" w="med" len="med"/>
                <a:tailEnd type="none" w="med" len="med"/>
              </a:ln>
            </p:spPr>
          </p:sp>
          <p:sp>
            <p:nvSpPr>
              <p:cNvPr id="172047" name="Line 72"/>
              <p:cNvSpPr/>
              <p:nvPr/>
            </p:nvSpPr>
            <p:spPr>
              <a:xfrm flipH="1">
                <a:off x="3716" y="1863"/>
                <a:ext cx="288" cy="288"/>
              </a:xfrm>
              <a:prstGeom prst="line">
                <a:avLst/>
              </a:prstGeom>
              <a:ln w="28575" cap="flat" cmpd="sng">
                <a:solidFill>
                  <a:schemeClr val="tx1"/>
                </a:solidFill>
                <a:prstDash val="solid"/>
                <a:headEnd type="none" w="med" len="med"/>
                <a:tailEnd type="none" w="med" len="med"/>
              </a:ln>
            </p:spPr>
          </p:sp>
          <p:sp>
            <p:nvSpPr>
              <p:cNvPr id="172048" name="Oval 73"/>
              <p:cNvSpPr/>
              <p:nvPr/>
            </p:nvSpPr>
            <p:spPr>
              <a:xfrm>
                <a:off x="3956" y="1719"/>
                <a:ext cx="192" cy="192"/>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b="0" dirty="0">
                    <a:solidFill>
                      <a:srgbClr val="000000"/>
                    </a:solidFill>
                  </a:rPr>
                  <a:t>B</a:t>
                </a:r>
              </a:p>
            </p:txBody>
          </p:sp>
          <p:sp>
            <p:nvSpPr>
              <p:cNvPr id="172049" name="Oval 74"/>
              <p:cNvSpPr/>
              <p:nvPr/>
            </p:nvSpPr>
            <p:spPr>
              <a:xfrm>
                <a:off x="3572" y="2103"/>
                <a:ext cx="192" cy="192"/>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b="0" dirty="0">
                    <a:solidFill>
                      <a:srgbClr val="000000"/>
                    </a:solidFill>
                  </a:rPr>
                  <a:t>A</a:t>
                </a:r>
              </a:p>
            </p:txBody>
          </p:sp>
          <p:sp>
            <p:nvSpPr>
              <p:cNvPr id="172050" name="Line 75"/>
              <p:cNvSpPr/>
              <p:nvPr/>
            </p:nvSpPr>
            <p:spPr>
              <a:xfrm>
                <a:off x="4148" y="1863"/>
                <a:ext cx="288" cy="288"/>
              </a:xfrm>
              <a:prstGeom prst="line">
                <a:avLst/>
              </a:prstGeom>
              <a:ln w="28575" cap="flat" cmpd="sng">
                <a:solidFill>
                  <a:schemeClr val="tx1"/>
                </a:solidFill>
                <a:prstDash val="solid"/>
                <a:headEnd type="none" w="med" len="med"/>
                <a:tailEnd type="none" w="med" len="med"/>
              </a:ln>
            </p:spPr>
          </p:sp>
          <p:sp>
            <p:nvSpPr>
              <p:cNvPr id="172051" name="Line 76"/>
              <p:cNvSpPr/>
              <p:nvPr/>
            </p:nvSpPr>
            <p:spPr>
              <a:xfrm>
                <a:off x="4484" y="1527"/>
                <a:ext cx="384" cy="288"/>
              </a:xfrm>
              <a:prstGeom prst="line">
                <a:avLst/>
              </a:prstGeom>
              <a:ln w="28575" cap="flat" cmpd="sng">
                <a:solidFill>
                  <a:schemeClr val="tx1"/>
                </a:solidFill>
                <a:prstDash val="solid"/>
                <a:headEnd type="none" w="med" len="med"/>
                <a:tailEnd type="none" w="med" len="med"/>
              </a:ln>
            </p:spPr>
          </p:sp>
          <p:sp>
            <p:nvSpPr>
              <p:cNvPr id="172052" name="Line 77"/>
              <p:cNvSpPr/>
              <p:nvPr/>
            </p:nvSpPr>
            <p:spPr>
              <a:xfrm>
                <a:off x="4964" y="1911"/>
                <a:ext cx="288" cy="240"/>
              </a:xfrm>
              <a:prstGeom prst="line">
                <a:avLst/>
              </a:prstGeom>
              <a:ln w="28575" cap="flat" cmpd="sng">
                <a:solidFill>
                  <a:schemeClr val="tx1"/>
                </a:solidFill>
                <a:prstDash val="solid"/>
                <a:headEnd type="none" w="med" len="med"/>
                <a:tailEnd type="none" w="med" len="med"/>
              </a:ln>
            </p:spPr>
          </p:sp>
          <p:sp>
            <p:nvSpPr>
              <p:cNvPr id="172053" name="Oval 78"/>
              <p:cNvSpPr/>
              <p:nvPr/>
            </p:nvSpPr>
            <p:spPr>
              <a:xfrm>
                <a:off x="4820" y="1767"/>
                <a:ext cx="192" cy="192"/>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b="0" dirty="0">
                    <a:solidFill>
                      <a:srgbClr val="000000"/>
                    </a:solidFill>
                  </a:rPr>
                  <a:t>F</a:t>
                </a:r>
              </a:p>
            </p:txBody>
          </p:sp>
          <p:sp>
            <p:nvSpPr>
              <p:cNvPr id="172054" name="Line 79"/>
              <p:cNvSpPr/>
              <p:nvPr/>
            </p:nvSpPr>
            <p:spPr>
              <a:xfrm flipH="1">
                <a:off x="4100" y="2343"/>
                <a:ext cx="336" cy="384"/>
              </a:xfrm>
              <a:prstGeom prst="line">
                <a:avLst/>
              </a:prstGeom>
              <a:ln w="28575" cap="flat" cmpd="sng">
                <a:solidFill>
                  <a:schemeClr val="tx1"/>
                </a:solidFill>
                <a:prstDash val="solid"/>
                <a:headEnd type="none" w="med" len="med"/>
                <a:tailEnd type="none" w="med" len="med"/>
              </a:ln>
            </p:spPr>
          </p:sp>
          <p:sp>
            <p:nvSpPr>
              <p:cNvPr id="172055" name="Oval 80"/>
              <p:cNvSpPr/>
              <p:nvPr/>
            </p:nvSpPr>
            <p:spPr>
              <a:xfrm>
                <a:off x="3956" y="2679"/>
                <a:ext cx="192" cy="192"/>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b="0" dirty="0">
                    <a:solidFill>
                      <a:srgbClr val="000000"/>
                    </a:solidFill>
                  </a:rPr>
                  <a:t>C</a:t>
                </a:r>
              </a:p>
            </p:txBody>
          </p:sp>
          <p:sp>
            <p:nvSpPr>
              <p:cNvPr id="172056" name="Freeform 81"/>
              <p:cNvSpPr/>
              <p:nvPr/>
            </p:nvSpPr>
            <p:spPr>
              <a:xfrm>
                <a:off x="3764" y="1911"/>
                <a:ext cx="240" cy="392"/>
              </a:xfrm>
              <a:custGeom>
                <a:avLst/>
                <a:gdLst>
                  <a:gd name="txL" fmla="*/ 0 w 240"/>
                  <a:gd name="txT" fmla="*/ 0 h 392"/>
                  <a:gd name="txR" fmla="*/ 240 w 240"/>
                  <a:gd name="txB" fmla="*/ 392 h 392"/>
                </a:gdLst>
                <a:ahLst/>
                <a:cxnLst>
                  <a:cxn ang="0">
                    <a:pos x="0" y="336"/>
                  </a:cxn>
                  <a:cxn ang="0">
                    <a:pos x="144" y="336"/>
                  </a:cxn>
                  <a:cxn ang="0">
                    <a:pos x="240" y="0"/>
                  </a:cxn>
                </a:cxnLst>
                <a:rect l="txL" t="txT" r="txR" b="txB"/>
                <a:pathLst>
                  <a:path w="240" h="392">
                    <a:moveTo>
                      <a:pt x="0" y="336"/>
                    </a:moveTo>
                    <a:cubicBezTo>
                      <a:pt x="52" y="364"/>
                      <a:pt x="104" y="392"/>
                      <a:pt x="144" y="336"/>
                    </a:cubicBezTo>
                    <a:cubicBezTo>
                      <a:pt x="184" y="280"/>
                      <a:pt x="212" y="140"/>
                      <a:pt x="240" y="0"/>
                    </a:cubicBezTo>
                  </a:path>
                </a:pathLst>
              </a:custGeom>
              <a:noFill/>
              <a:ln w="28575" cap="flat" cmpd="sng">
                <a:solidFill>
                  <a:schemeClr val="tx1">
                    <a:alpha val="100000"/>
                  </a:schemeClr>
                </a:solidFill>
                <a:prstDash val="dash"/>
                <a:round/>
                <a:headEnd type="none" w="med" len="med"/>
                <a:tailEnd type="arrow" w="med" len="med"/>
              </a:ln>
            </p:spPr>
            <p:txBody>
              <a:bodyPr/>
              <a:lstStyle/>
              <a:p>
                <a:endParaRPr lang="zh-CN" altLang="en-US"/>
              </a:p>
            </p:txBody>
          </p:sp>
          <p:sp>
            <p:nvSpPr>
              <p:cNvPr id="172057" name="Freeform 82"/>
              <p:cNvSpPr/>
              <p:nvPr/>
            </p:nvSpPr>
            <p:spPr>
              <a:xfrm>
                <a:off x="3836" y="1911"/>
                <a:ext cx="304" cy="816"/>
              </a:xfrm>
              <a:custGeom>
                <a:avLst/>
                <a:gdLst>
                  <a:gd name="txL" fmla="*/ 0 w 304"/>
                  <a:gd name="txT" fmla="*/ 0 h 816"/>
                  <a:gd name="txR" fmla="*/ 304 w 304"/>
                  <a:gd name="txB" fmla="*/ 816 h 816"/>
                </a:gdLst>
                <a:ahLst/>
                <a:cxnLst>
                  <a:cxn ang="0">
                    <a:pos x="120" y="816"/>
                  </a:cxn>
                  <a:cxn ang="0">
                    <a:pos x="24" y="720"/>
                  </a:cxn>
                  <a:cxn ang="0">
                    <a:pos x="264" y="384"/>
                  </a:cxn>
                  <a:cxn ang="0">
                    <a:pos x="264" y="0"/>
                  </a:cxn>
                </a:cxnLst>
                <a:rect l="txL" t="txT" r="txR" b="txB"/>
                <a:pathLst>
                  <a:path w="304" h="816">
                    <a:moveTo>
                      <a:pt x="120" y="816"/>
                    </a:moveTo>
                    <a:cubicBezTo>
                      <a:pt x="60" y="804"/>
                      <a:pt x="0" y="792"/>
                      <a:pt x="24" y="720"/>
                    </a:cubicBezTo>
                    <a:cubicBezTo>
                      <a:pt x="48" y="648"/>
                      <a:pt x="224" y="504"/>
                      <a:pt x="264" y="384"/>
                    </a:cubicBezTo>
                    <a:cubicBezTo>
                      <a:pt x="304" y="264"/>
                      <a:pt x="284" y="132"/>
                      <a:pt x="264" y="0"/>
                    </a:cubicBezTo>
                  </a:path>
                </a:pathLst>
              </a:custGeom>
              <a:noFill/>
              <a:ln w="28575" cap="flat" cmpd="sng">
                <a:solidFill>
                  <a:schemeClr val="tx1">
                    <a:alpha val="100000"/>
                  </a:schemeClr>
                </a:solidFill>
                <a:prstDash val="solid"/>
                <a:round/>
                <a:headEnd type="none" w="med" len="med"/>
                <a:tailEnd type="arrow" w="med" len="med"/>
              </a:ln>
            </p:spPr>
            <p:txBody>
              <a:bodyPr/>
              <a:lstStyle/>
              <a:p>
                <a:endParaRPr lang="zh-CN" altLang="en-US"/>
              </a:p>
            </p:txBody>
          </p:sp>
          <p:sp>
            <p:nvSpPr>
              <p:cNvPr id="172058" name="Freeform 83"/>
              <p:cNvSpPr/>
              <p:nvPr/>
            </p:nvSpPr>
            <p:spPr>
              <a:xfrm>
                <a:off x="4148" y="2343"/>
                <a:ext cx="336" cy="512"/>
              </a:xfrm>
              <a:custGeom>
                <a:avLst/>
                <a:gdLst>
                  <a:gd name="txL" fmla="*/ 0 w 336"/>
                  <a:gd name="txT" fmla="*/ 0 h 512"/>
                  <a:gd name="txR" fmla="*/ 336 w 336"/>
                  <a:gd name="txB" fmla="*/ 512 h 512"/>
                </a:gdLst>
                <a:ahLst/>
                <a:cxnLst>
                  <a:cxn ang="0">
                    <a:pos x="0" y="480"/>
                  </a:cxn>
                  <a:cxn ang="0">
                    <a:pos x="240" y="432"/>
                  </a:cxn>
                  <a:cxn ang="0">
                    <a:pos x="336" y="0"/>
                  </a:cxn>
                </a:cxnLst>
                <a:rect l="txL" t="txT" r="txR" b="txB"/>
                <a:pathLst>
                  <a:path w="336" h="512">
                    <a:moveTo>
                      <a:pt x="0" y="480"/>
                    </a:moveTo>
                    <a:cubicBezTo>
                      <a:pt x="92" y="496"/>
                      <a:pt x="184" y="512"/>
                      <a:pt x="240" y="432"/>
                    </a:cubicBezTo>
                    <a:cubicBezTo>
                      <a:pt x="296" y="352"/>
                      <a:pt x="316" y="176"/>
                      <a:pt x="336" y="0"/>
                    </a:cubicBezTo>
                  </a:path>
                </a:pathLst>
              </a:custGeom>
              <a:noFill/>
              <a:ln w="28575" cap="flat" cmpd="sng">
                <a:solidFill>
                  <a:schemeClr val="tx1">
                    <a:alpha val="100000"/>
                  </a:schemeClr>
                </a:solidFill>
                <a:prstDash val="dash"/>
                <a:round/>
                <a:headEnd type="none" w="med" len="med"/>
                <a:tailEnd type="arrow" w="med" len="med"/>
              </a:ln>
            </p:spPr>
            <p:txBody>
              <a:bodyPr/>
              <a:lstStyle/>
              <a:p>
                <a:endParaRPr lang="zh-CN" altLang="en-US"/>
              </a:p>
            </p:txBody>
          </p:sp>
          <p:sp>
            <p:nvSpPr>
              <p:cNvPr id="172059" name="Freeform 84"/>
              <p:cNvSpPr/>
              <p:nvPr/>
            </p:nvSpPr>
            <p:spPr>
              <a:xfrm>
                <a:off x="4340" y="1575"/>
                <a:ext cx="368" cy="720"/>
              </a:xfrm>
              <a:custGeom>
                <a:avLst/>
                <a:gdLst>
                  <a:gd name="txL" fmla="*/ 0 w 376"/>
                  <a:gd name="txT" fmla="*/ 0 h 672"/>
                  <a:gd name="txR" fmla="*/ 376 w 376"/>
                  <a:gd name="txB" fmla="*/ 672 h 672"/>
                </a:gdLst>
                <a:ahLst/>
                <a:cxnLst>
                  <a:cxn ang="0">
                    <a:pos x="172" y="2172"/>
                  </a:cxn>
                  <a:cxn ang="0">
                    <a:pos x="239" y="1861"/>
                  </a:cxn>
                  <a:cxn ang="0">
                    <a:pos x="39" y="776"/>
                  </a:cxn>
                  <a:cxn ang="0">
                    <a:pos x="8" y="0"/>
                  </a:cxn>
                </a:cxnLst>
                <a:rect l="txL" t="txT" r="txR" b="txB"/>
                <a:pathLst>
                  <a:path w="376" h="672">
                    <a:moveTo>
                      <a:pt x="248" y="672"/>
                    </a:moveTo>
                    <a:cubicBezTo>
                      <a:pt x="312" y="660"/>
                      <a:pt x="376" y="648"/>
                      <a:pt x="344" y="576"/>
                    </a:cubicBezTo>
                    <a:cubicBezTo>
                      <a:pt x="312" y="504"/>
                      <a:pt x="112" y="336"/>
                      <a:pt x="56" y="240"/>
                    </a:cubicBezTo>
                    <a:cubicBezTo>
                      <a:pt x="0" y="144"/>
                      <a:pt x="4" y="72"/>
                      <a:pt x="8" y="0"/>
                    </a:cubicBezTo>
                  </a:path>
                </a:pathLst>
              </a:custGeom>
              <a:noFill/>
              <a:ln w="28575" cap="flat" cmpd="sng">
                <a:solidFill>
                  <a:schemeClr val="tx1">
                    <a:alpha val="100000"/>
                  </a:schemeClr>
                </a:solidFill>
                <a:prstDash val="dash"/>
                <a:round/>
                <a:headEnd type="none" w="med" len="med"/>
                <a:tailEnd type="arrow" w="med" len="med"/>
              </a:ln>
            </p:spPr>
            <p:txBody>
              <a:bodyPr/>
              <a:lstStyle/>
              <a:p>
                <a:endParaRPr lang="zh-CN" altLang="en-US"/>
              </a:p>
            </p:txBody>
          </p:sp>
          <p:sp>
            <p:nvSpPr>
              <p:cNvPr id="172060" name="Freeform 85"/>
              <p:cNvSpPr/>
              <p:nvPr/>
            </p:nvSpPr>
            <p:spPr>
              <a:xfrm>
                <a:off x="4436" y="1575"/>
                <a:ext cx="432" cy="448"/>
              </a:xfrm>
              <a:custGeom>
                <a:avLst/>
                <a:gdLst>
                  <a:gd name="txL" fmla="*/ 0 w 384"/>
                  <a:gd name="txT" fmla="*/ 0 h 448"/>
                  <a:gd name="txR" fmla="*/ 384 w 384"/>
                  <a:gd name="txB" fmla="*/ 448 h 448"/>
                </a:gdLst>
                <a:ahLst/>
                <a:cxnLst>
                  <a:cxn ang="0">
                    <a:pos x="2844" y="384"/>
                  </a:cxn>
                  <a:cxn ang="0">
                    <a:pos x="1783" y="384"/>
                  </a:cxn>
                  <a:cxn ang="0">
                    <a:pos x="0" y="0"/>
                  </a:cxn>
                </a:cxnLst>
                <a:rect l="txL" t="txT" r="txR" b="txB"/>
                <a:pathLst>
                  <a:path w="384" h="448">
                    <a:moveTo>
                      <a:pt x="384" y="384"/>
                    </a:moveTo>
                    <a:cubicBezTo>
                      <a:pt x="344" y="416"/>
                      <a:pt x="304" y="448"/>
                      <a:pt x="240" y="384"/>
                    </a:cubicBezTo>
                    <a:cubicBezTo>
                      <a:pt x="176" y="320"/>
                      <a:pt x="88" y="160"/>
                      <a:pt x="0" y="0"/>
                    </a:cubicBezTo>
                  </a:path>
                </a:pathLst>
              </a:custGeom>
              <a:noFill/>
              <a:ln w="28575" cap="flat" cmpd="sng">
                <a:solidFill>
                  <a:schemeClr val="tx1">
                    <a:alpha val="100000"/>
                  </a:schemeClr>
                </a:solidFill>
                <a:prstDash val="solid"/>
                <a:round/>
                <a:headEnd type="none" w="med" len="med"/>
                <a:tailEnd type="arrow" w="med" len="med"/>
              </a:ln>
            </p:spPr>
            <p:txBody>
              <a:bodyPr/>
              <a:lstStyle/>
              <a:p>
                <a:endParaRPr lang="zh-CN" altLang="en-US"/>
              </a:p>
            </p:txBody>
          </p:sp>
          <p:sp>
            <p:nvSpPr>
              <p:cNvPr id="172061" name="Freeform 86"/>
              <p:cNvSpPr/>
              <p:nvPr/>
            </p:nvSpPr>
            <p:spPr>
              <a:xfrm>
                <a:off x="4916" y="1959"/>
                <a:ext cx="288" cy="440"/>
              </a:xfrm>
              <a:custGeom>
                <a:avLst/>
                <a:gdLst>
                  <a:gd name="txL" fmla="*/ 0 w 288"/>
                  <a:gd name="txT" fmla="*/ 0 h 440"/>
                  <a:gd name="txR" fmla="*/ 288 w 288"/>
                  <a:gd name="txB" fmla="*/ 440 h 440"/>
                </a:gdLst>
                <a:ahLst/>
                <a:cxnLst>
                  <a:cxn ang="0">
                    <a:pos x="288" y="336"/>
                  </a:cxn>
                  <a:cxn ang="0">
                    <a:pos x="240" y="384"/>
                  </a:cxn>
                  <a:cxn ang="0">
                    <a:pos x="0" y="0"/>
                  </a:cxn>
                </a:cxnLst>
                <a:rect l="txL" t="txT" r="txR" b="txB"/>
                <a:pathLst>
                  <a:path w="288" h="440">
                    <a:moveTo>
                      <a:pt x="288" y="336"/>
                    </a:moveTo>
                    <a:cubicBezTo>
                      <a:pt x="288" y="388"/>
                      <a:pt x="288" y="440"/>
                      <a:pt x="240" y="384"/>
                    </a:cubicBezTo>
                    <a:cubicBezTo>
                      <a:pt x="192" y="328"/>
                      <a:pt x="96" y="164"/>
                      <a:pt x="0" y="0"/>
                    </a:cubicBezTo>
                  </a:path>
                </a:pathLst>
              </a:custGeom>
              <a:noFill/>
              <a:ln w="28575" cap="flat" cmpd="sng">
                <a:solidFill>
                  <a:schemeClr val="tx1">
                    <a:alpha val="100000"/>
                  </a:schemeClr>
                </a:solidFill>
                <a:prstDash val="solid"/>
                <a:round/>
                <a:headEnd type="none" w="med" len="med"/>
                <a:tailEnd type="arrow" w="med" len="med"/>
              </a:ln>
            </p:spPr>
            <p:txBody>
              <a:bodyPr/>
              <a:lstStyle/>
              <a:p>
                <a:endParaRPr lang="zh-CN" altLang="en-US"/>
              </a:p>
            </p:txBody>
          </p:sp>
          <p:sp>
            <p:nvSpPr>
              <p:cNvPr id="172062" name="Freeform 87"/>
              <p:cNvSpPr/>
              <p:nvPr/>
            </p:nvSpPr>
            <p:spPr>
              <a:xfrm>
                <a:off x="3380" y="2151"/>
                <a:ext cx="192" cy="160"/>
              </a:xfrm>
              <a:custGeom>
                <a:avLst/>
                <a:gdLst>
                  <a:gd name="txL" fmla="*/ 0 w 192"/>
                  <a:gd name="txT" fmla="*/ 0 h 160"/>
                  <a:gd name="txR" fmla="*/ 192 w 192"/>
                  <a:gd name="txB" fmla="*/ 160 h 160"/>
                </a:gdLst>
                <a:ahLst/>
                <a:cxnLst>
                  <a:cxn ang="0">
                    <a:pos x="192" y="96"/>
                  </a:cxn>
                  <a:cxn ang="0">
                    <a:pos x="96" y="144"/>
                  </a:cxn>
                  <a:cxn ang="0">
                    <a:pos x="0" y="0"/>
                  </a:cxn>
                </a:cxnLst>
                <a:rect l="txL" t="txT" r="txR" b="txB"/>
                <a:pathLst>
                  <a:path w="192" h="160">
                    <a:moveTo>
                      <a:pt x="192" y="96"/>
                    </a:moveTo>
                    <a:cubicBezTo>
                      <a:pt x="160" y="128"/>
                      <a:pt x="128" y="160"/>
                      <a:pt x="96" y="144"/>
                    </a:cubicBezTo>
                    <a:cubicBezTo>
                      <a:pt x="64" y="128"/>
                      <a:pt x="32" y="64"/>
                      <a:pt x="0" y="0"/>
                    </a:cubicBezTo>
                  </a:path>
                </a:pathLst>
              </a:custGeom>
              <a:noFill/>
              <a:ln w="28575" cap="flat" cmpd="sng">
                <a:solidFill>
                  <a:schemeClr val="tx1">
                    <a:alpha val="100000"/>
                  </a:schemeClr>
                </a:solidFill>
                <a:prstDash val="solid"/>
                <a:round/>
                <a:headEnd type="none" w="med" len="med"/>
                <a:tailEnd type="arrow" w="med" len="med"/>
              </a:ln>
            </p:spPr>
            <p:txBody>
              <a:bodyPr/>
              <a:lstStyle/>
              <a:p>
                <a:endParaRPr lang="zh-CN" altLang="en-US"/>
              </a:p>
            </p:txBody>
          </p:sp>
          <p:sp>
            <p:nvSpPr>
              <p:cNvPr id="172063" name="Text Box 88"/>
              <p:cNvSpPr txBox="1"/>
              <p:nvPr/>
            </p:nvSpPr>
            <p:spPr>
              <a:xfrm>
                <a:off x="3120" y="1935"/>
                <a:ext cx="500" cy="231"/>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b="0" dirty="0">
                    <a:solidFill>
                      <a:srgbClr val="000000"/>
                    </a:solidFill>
                  </a:rPr>
                  <a:t>NULL</a:t>
                </a:r>
              </a:p>
            </p:txBody>
          </p:sp>
          <p:sp>
            <p:nvSpPr>
              <p:cNvPr id="172064" name="Rectangle 89"/>
              <p:cNvSpPr/>
              <p:nvPr/>
            </p:nvSpPr>
            <p:spPr>
              <a:xfrm>
                <a:off x="5280" y="1824"/>
                <a:ext cx="500" cy="231"/>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b="0" dirty="0">
                    <a:solidFill>
                      <a:srgbClr val="000000"/>
                    </a:solidFill>
                  </a:rPr>
                  <a:t>NULL</a:t>
                </a:r>
              </a:p>
            </p:txBody>
          </p:sp>
          <p:sp>
            <p:nvSpPr>
              <p:cNvPr id="172065" name="Freeform 90"/>
              <p:cNvSpPr/>
              <p:nvPr/>
            </p:nvSpPr>
            <p:spPr>
              <a:xfrm>
                <a:off x="5328" y="2016"/>
                <a:ext cx="160" cy="400"/>
              </a:xfrm>
              <a:custGeom>
                <a:avLst/>
                <a:gdLst>
                  <a:gd name="txL" fmla="*/ 0 w 160"/>
                  <a:gd name="txT" fmla="*/ 0 h 400"/>
                  <a:gd name="txR" fmla="*/ 160 w 160"/>
                  <a:gd name="txB" fmla="*/ 400 h 400"/>
                </a:gdLst>
                <a:ahLst/>
                <a:cxnLst>
                  <a:cxn ang="0">
                    <a:pos x="0" y="336"/>
                  </a:cxn>
                  <a:cxn ang="0">
                    <a:pos x="48" y="384"/>
                  </a:cxn>
                  <a:cxn ang="0">
                    <a:pos x="144" y="336"/>
                  </a:cxn>
                  <a:cxn ang="0">
                    <a:pos x="144" y="0"/>
                  </a:cxn>
                </a:cxnLst>
                <a:rect l="txL" t="txT" r="txR" b="txB"/>
                <a:pathLst>
                  <a:path w="160" h="400">
                    <a:moveTo>
                      <a:pt x="0" y="336"/>
                    </a:moveTo>
                    <a:cubicBezTo>
                      <a:pt x="12" y="360"/>
                      <a:pt x="24" y="384"/>
                      <a:pt x="48" y="384"/>
                    </a:cubicBezTo>
                    <a:cubicBezTo>
                      <a:pt x="72" y="384"/>
                      <a:pt x="128" y="400"/>
                      <a:pt x="144" y="336"/>
                    </a:cubicBezTo>
                    <a:cubicBezTo>
                      <a:pt x="160" y="272"/>
                      <a:pt x="144" y="56"/>
                      <a:pt x="144" y="0"/>
                    </a:cubicBezTo>
                  </a:path>
                </a:pathLst>
              </a:custGeom>
              <a:noFill/>
              <a:ln w="28575" cap="flat" cmpd="sng">
                <a:solidFill>
                  <a:schemeClr val="tx1">
                    <a:alpha val="100000"/>
                  </a:schemeClr>
                </a:solidFill>
                <a:prstDash val="dash"/>
                <a:round/>
                <a:headEnd type="none" w="med" len="med"/>
                <a:tailEnd type="arrow" w="med" len="med"/>
              </a:ln>
            </p:spPr>
            <p:txBody>
              <a:bodyPr/>
              <a:lstStyle/>
              <a:p>
                <a:endParaRPr lang="zh-CN" altLang="en-US"/>
              </a:p>
            </p:txBody>
          </p:sp>
        </p:grpSp>
      </p:grpSp>
      <p:sp>
        <p:nvSpPr>
          <p:cNvPr id="499803" name="Text Box 91"/>
          <p:cNvSpPr txBox="1"/>
          <p:nvPr/>
        </p:nvSpPr>
        <p:spPr>
          <a:xfrm>
            <a:off x="76200" y="5029200"/>
            <a:ext cx="8915400" cy="14954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90000"/>
              </a:lnSpc>
              <a:buClrTx/>
              <a:buSzPct val="100000"/>
              <a:buChar char="q"/>
            </a:pPr>
            <a:r>
              <a:rPr lang="zh-CN" altLang="en-US" sz="2400" b="0" dirty="0">
                <a:solidFill>
                  <a:srgbClr val="000000"/>
                </a:solidFill>
                <a:ea typeface="楷体_GB2312" pitchFamily="49" charset="-122"/>
              </a:rPr>
              <a:t>若根的左子树不空，则其最左下角的结点为中序遍历的</a:t>
            </a:r>
            <a:r>
              <a:rPr lang="zh-CN" altLang="en-US" sz="2400" dirty="0">
                <a:solidFill>
                  <a:srgbClr val="3B812F"/>
                </a:solidFill>
                <a:ea typeface="楷体_GB2312" pitchFamily="49" charset="-122"/>
              </a:rPr>
              <a:t>第一个</a:t>
            </a:r>
            <a:r>
              <a:rPr lang="zh-CN" altLang="en-US" sz="2400" b="0" dirty="0">
                <a:solidFill>
                  <a:srgbClr val="000000"/>
                </a:solidFill>
                <a:ea typeface="楷体_GB2312" pitchFamily="49" charset="-122"/>
              </a:rPr>
              <a:t>结点，否则根为中序遍历的第一个结点。</a:t>
            </a:r>
          </a:p>
          <a:p>
            <a:pPr marL="457200" lvl="0" indent="-457200" eaLnBrk="1" hangingPunct="1">
              <a:lnSpc>
                <a:spcPct val="90000"/>
              </a:lnSpc>
              <a:buClrTx/>
              <a:buSzPct val="100000"/>
              <a:buChar char="q"/>
            </a:pPr>
            <a:r>
              <a:rPr lang="zh-CN" altLang="en-US" sz="2400" b="0" dirty="0">
                <a:solidFill>
                  <a:srgbClr val="000000"/>
                </a:solidFill>
                <a:ea typeface="楷体_GB2312" pitchFamily="49" charset="-122"/>
              </a:rPr>
              <a:t>若根的右子树不空，则其最右下角的结点为中序遍历的</a:t>
            </a:r>
            <a:r>
              <a:rPr lang="zh-CN" altLang="en-US" sz="2400" dirty="0">
                <a:solidFill>
                  <a:srgbClr val="FF3300"/>
                </a:solidFill>
                <a:ea typeface="楷体_GB2312" pitchFamily="49" charset="-122"/>
              </a:rPr>
              <a:t>最后一个</a:t>
            </a:r>
            <a:r>
              <a:rPr lang="zh-CN" altLang="en-US" sz="2400" b="0" dirty="0">
                <a:solidFill>
                  <a:srgbClr val="000000"/>
                </a:solidFill>
                <a:ea typeface="楷体_GB2312" pitchFamily="49" charset="-122"/>
              </a:rPr>
              <a:t>结点，否则根为中序遍历的最后一个结点。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9715"/>
                                        </p:tgtEl>
                                        <p:attrNameLst>
                                          <p:attrName>style.visibility</p:attrName>
                                        </p:attrNameLst>
                                      </p:cBhvr>
                                      <p:to>
                                        <p:strVal val="visible"/>
                                      </p:to>
                                    </p:set>
                                    <p:anim calcmode="lin" valueType="num">
                                      <p:cBhvr additive="base">
                                        <p:cTn id="7" dur="500" fill="hold"/>
                                        <p:tgtEl>
                                          <p:spTgt spid="499715"/>
                                        </p:tgtEl>
                                        <p:attrNameLst>
                                          <p:attrName>ppt_x</p:attrName>
                                        </p:attrNameLst>
                                      </p:cBhvr>
                                      <p:tavLst>
                                        <p:tav tm="0">
                                          <p:val>
                                            <p:strVal val="0-#ppt_w/2"/>
                                          </p:val>
                                        </p:tav>
                                        <p:tav tm="100000">
                                          <p:val>
                                            <p:strVal val="#ppt_x"/>
                                          </p:val>
                                        </p:tav>
                                      </p:tavLst>
                                    </p:anim>
                                    <p:anim calcmode="lin" valueType="num">
                                      <p:cBhvr additive="base">
                                        <p:cTn id="8" dur="500" fill="hold"/>
                                        <p:tgtEl>
                                          <p:spTgt spid="4997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9716"/>
                                        </p:tgtEl>
                                        <p:attrNameLst>
                                          <p:attrName>style.visibility</p:attrName>
                                        </p:attrNameLst>
                                      </p:cBhvr>
                                      <p:to>
                                        <p:strVal val="visible"/>
                                      </p:to>
                                    </p:set>
                                    <p:anim calcmode="lin" valueType="num">
                                      <p:cBhvr additive="base">
                                        <p:cTn id="13" dur="500" fill="hold"/>
                                        <p:tgtEl>
                                          <p:spTgt spid="499716"/>
                                        </p:tgtEl>
                                        <p:attrNameLst>
                                          <p:attrName>ppt_x</p:attrName>
                                        </p:attrNameLst>
                                      </p:cBhvr>
                                      <p:tavLst>
                                        <p:tav tm="0">
                                          <p:val>
                                            <p:strVal val="0-#ppt_w/2"/>
                                          </p:val>
                                        </p:tav>
                                        <p:tav tm="100000">
                                          <p:val>
                                            <p:strVal val="#ppt_x"/>
                                          </p:val>
                                        </p:tav>
                                      </p:tavLst>
                                    </p:anim>
                                    <p:anim calcmode="lin" valueType="num">
                                      <p:cBhvr additive="base">
                                        <p:cTn id="14" dur="500" fill="hold"/>
                                        <p:tgtEl>
                                          <p:spTgt spid="4997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9803">
                                            <p:txEl>
                                              <p:pRg st="0" end="0"/>
                                            </p:txEl>
                                          </p:spTgt>
                                        </p:tgtEl>
                                        <p:attrNameLst>
                                          <p:attrName>style.visibility</p:attrName>
                                        </p:attrNameLst>
                                      </p:cBhvr>
                                      <p:to>
                                        <p:strVal val="visible"/>
                                      </p:to>
                                    </p:set>
                                    <p:anim calcmode="lin" valueType="num">
                                      <p:cBhvr additive="base">
                                        <p:cTn id="25" dur="500" fill="hold"/>
                                        <p:tgtEl>
                                          <p:spTgt spid="49980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98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9803">
                                            <p:txEl>
                                              <p:pRg st="1" end="1"/>
                                            </p:txEl>
                                          </p:spTgt>
                                        </p:tgtEl>
                                        <p:attrNameLst>
                                          <p:attrName>style.visibility</p:attrName>
                                        </p:attrNameLst>
                                      </p:cBhvr>
                                      <p:to>
                                        <p:strVal val="visible"/>
                                      </p:to>
                                    </p:set>
                                    <p:anim calcmode="lin" valueType="num">
                                      <p:cBhvr additive="base">
                                        <p:cTn id="31" dur="500" fill="hold"/>
                                        <p:tgtEl>
                                          <p:spTgt spid="499803">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9980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5" grpId="0"/>
      <p:bldP spid="499716" grpId="0"/>
      <p:bldP spid="49980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p:nvPr/>
        </p:nvSpPr>
        <p:spPr>
          <a:xfrm>
            <a:off x="230188" y="404813"/>
            <a:ext cx="8099425" cy="4524375"/>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0"/>
              </a:spcBef>
              <a:spcAft>
                <a:spcPct val="0"/>
              </a:spcAft>
              <a:buClrTx/>
              <a:buSzPct val="100000"/>
              <a:buNone/>
            </a:pPr>
            <a:r>
              <a:rPr lang="en-US" altLang="zh-CN" sz="2400" b="1" dirty="0">
                <a:solidFill>
                  <a:schemeClr val="tx1"/>
                </a:solidFill>
                <a:latin typeface="Arial" panose="020B0604020202020204" pitchFamily="34" charset="0"/>
                <a:ea typeface="宋体" panose="02010600030101010101" pitchFamily="2" charset="-122"/>
              </a:rPr>
              <a:t>template</a:t>
            </a:r>
            <a:r>
              <a:rPr lang="en-US" altLang="zh-CN" sz="2400" dirty="0">
                <a:solidFill>
                  <a:schemeClr val="tx1"/>
                </a:solidFill>
                <a:latin typeface="Arial" panose="020B0604020202020204" pitchFamily="34" charset="0"/>
                <a:ea typeface="宋体" panose="02010600030101010101" pitchFamily="2" charset="-122"/>
              </a:rPr>
              <a:t> &lt;</a:t>
            </a:r>
            <a:r>
              <a:rPr lang="en-US" altLang="zh-CN" sz="2400" b="1" dirty="0">
                <a:solidFill>
                  <a:schemeClr val="tx1"/>
                </a:solidFill>
                <a:latin typeface="Arial" panose="020B0604020202020204" pitchFamily="34" charset="0"/>
                <a:ea typeface="宋体" panose="02010600030101010101" pitchFamily="2" charset="-122"/>
              </a:rPr>
              <a:t>class</a:t>
            </a:r>
            <a:r>
              <a:rPr lang="en-US" altLang="zh-CN" sz="2400" dirty="0">
                <a:solidFill>
                  <a:schemeClr val="tx1"/>
                </a:solidFill>
                <a:latin typeface="Arial" panose="020B0604020202020204" pitchFamily="34" charset="0"/>
                <a:ea typeface="宋体" panose="02010600030101010101" pitchFamily="2" charset="-122"/>
              </a:rPr>
              <a:t> ElemType&gt;</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ThreadBinTreeNode&lt;ElemType&gt; *InThreadBinTree&lt;ElemType&gt;::</a:t>
            </a:r>
            <a:r>
              <a:rPr lang="en-US" altLang="zh-CN" sz="2400" dirty="0">
                <a:solidFill>
                  <a:srgbClr val="FF0000"/>
                </a:solidFill>
                <a:latin typeface="Arial" panose="020B0604020202020204" pitchFamily="34" charset="0"/>
                <a:ea typeface="宋体" panose="02010600030101010101" pitchFamily="2" charset="-122"/>
              </a:rPr>
              <a:t>GetFirst() </a:t>
            </a:r>
            <a:r>
              <a:rPr lang="en-US" altLang="zh-CN" sz="2400" b="1" dirty="0">
                <a:solidFill>
                  <a:schemeClr val="tx1"/>
                </a:solidFill>
                <a:latin typeface="Arial" panose="020B0604020202020204" pitchFamily="34" charset="0"/>
                <a:ea typeface="宋体" panose="02010600030101010101" pitchFamily="2" charset="-122"/>
              </a:rPr>
              <a:t>const  </a:t>
            </a:r>
            <a:r>
              <a:rPr lang="en-US" altLang="zh-CN" sz="2400" dirty="0">
                <a:solidFill>
                  <a:schemeClr val="tx1"/>
                </a:solidFill>
                <a:latin typeface="Arial" panose="020B0604020202020204" pitchFamily="34" charset="0"/>
                <a:ea typeface="宋体" panose="02010600030101010101" pitchFamily="2" charset="-122"/>
              </a:rPr>
              <a:t>{</a:t>
            </a:r>
          </a:p>
          <a:p>
            <a:pPr marL="0" lvl="0" indent="0">
              <a:spcBef>
                <a:spcPct val="0"/>
              </a:spcBef>
              <a:spcAft>
                <a:spcPct val="0"/>
              </a:spcAft>
              <a:buClrTx/>
              <a:buSzPct val="100000"/>
              <a:buNone/>
            </a:pPr>
            <a:r>
              <a:rPr lang="en-US" altLang="zh-CN" sz="2400" b="1" dirty="0">
                <a:solidFill>
                  <a:schemeClr val="tx1"/>
                </a:solidFill>
                <a:latin typeface="Arial" panose="020B0604020202020204" pitchFamily="34" charset="0"/>
                <a:ea typeface="宋体" panose="02010600030101010101" pitchFamily="2" charset="-122"/>
              </a:rPr>
              <a:t>      if</a:t>
            </a:r>
            <a:r>
              <a:rPr lang="en-US" altLang="zh-CN" sz="2400" dirty="0">
                <a:solidFill>
                  <a:schemeClr val="tx1"/>
                </a:solidFill>
                <a:latin typeface="Arial" panose="020B0604020202020204" pitchFamily="34" charset="0"/>
                <a:ea typeface="宋体" panose="02010600030101010101" pitchFamily="2" charset="-122"/>
              </a:rPr>
              <a:t> (root == NULL)</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return</a:t>
            </a:r>
            <a:r>
              <a:rPr lang="en-US" altLang="zh-CN" sz="2400" dirty="0">
                <a:solidFill>
                  <a:schemeClr val="tx1"/>
                </a:solidFill>
                <a:latin typeface="Arial" panose="020B0604020202020204" pitchFamily="34" charset="0"/>
                <a:ea typeface="宋体" panose="02010600030101010101" pitchFamily="2" charset="-122"/>
              </a:rPr>
              <a:t>  NULL;</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else</a:t>
            </a:r>
            <a:r>
              <a:rPr lang="en-US" altLang="zh-CN" sz="2400" dirty="0">
                <a:solidFill>
                  <a:schemeClr val="tx1"/>
                </a:solidFill>
                <a:latin typeface="Arial" panose="020B0604020202020204" pitchFamily="34" charset="0"/>
                <a:ea typeface="宋体" panose="02010600030101010101" pitchFamily="2" charset="-122"/>
              </a:rPr>
              <a:t>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ThreadBinTreeNode&lt;ElemType&gt; *p=root;</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while</a:t>
            </a:r>
            <a:r>
              <a:rPr lang="en-US" altLang="zh-CN" sz="2400" dirty="0">
                <a:solidFill>
                  <a:schemeClr val="tx1"/>
                </a:solidFill>
                <a:latin typeface="Arial" panose="020B0604020202020204" pitchFamily="34" charset="0"/>
                <a:ea typeface="宋体" panose="02010600030101010101" pitchFamily="2" charset="-122"/>
              </a:rPr>
              <a:t> (p-&gt;leftTag == 0)</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p=p-&gt;leftChild;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return</a:t>
            </a:r>
            <a:r>
              <a:rPr lang="en-US" altLang="zh-CN" sz="2400" dirty="0">
                <a:solidFill>
                  <a:schemeClr val="tx1"/>
                </a:solidFill>
                <a:latin typeface="Arial" panose="020B0604020202020204" pitchFamily="34" charset="0"/>
                <a:ea typeface="宋体" panose="02010600030101010101" pitchFamily="2" charset="-122"/>
              </a:rPr>
              <a:t> p;</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a:t>
            </a:r>
            <a:endParaRPr lang="zh-CN" altLang="zh-CN" sz="2400" dirty="0">
              <a:solidFill>
                <a:schemeClr val="tx1"/>
              </a:solidFill>
              <a:latin typeface="Arial" panose="020B0604020202020204" pitchFamily="34" charset="0"/>
              <a:ea typeface="宋体" panose="02010600030101010101" pitchFamily="2" charset="-122"/>
            </a:endParaRPr>
          </a:p>
        </p:txBody>
      </p:sp>
      <p:sp>
        <p:nvSpPr>
          <p:cNvPr id="16387" name="Rectangle 4"/>
          <p:cNvSpPr/>
          <p:nvPr/>
        </p:nvSpPr>
        <p:spPr>
          <a:xfrm>
            <a:off x="2605088" y="1419225"/>
            <a:ext cx="9144000" cy="0"/>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eaLnBrk="1" hangingPunct="1">
              <a:spcBef>
                <a:spcPct val="0"/>
              </a:spcBef>
              <a:spcAft>
                <a:spcPct val="0"/>
              </a:spcAft>
              <a:buClrTx/>
              <a:buSzPct val="100000"/>
              <a:buNone/>
            </a:pP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16388" name="Rectangle 6"/>
          <p:cNvSpPr/>
          <p:nvPr/>
        </p:nvSpPr>
        <p:spPr>
          <a:xfrm>
            <a:off x="3067050" y="1990725"/>
            <a:ext cx="9144000" cy="0"/>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eaLnBrk="1" hangingPunct="1">
              <a:spcBef>
                <a:spcPct val="0"/>
              </a:spcBef>
              <a:spcAft>
                <a:spcPct val="0"/>
              </a:spcAft>
              <a:buClrTx/>
              <a:buSzPct val="100000"/>
              <a:buNone/>
            </a:pPr>
            <a:endParaRPr lang="zh-CN" altLang="en-US" sz="2400" dirty="0">
              <a:solidFill>
                <a:schemeClr val="tx1"/>
              </a:solidFill>
              <a:latin typeface="Times New Roman" panose="02020603050405020304" pitchFamily="18" charset="0"/>
              <a:ea typeface="宋体" panose="02010600030101010101" pitchFamily="2" charset="-122"/>
            </a:endParaRPr>
          </a:p>
        </p:txBody>
      </p:sp>
      <p:pic>
        <p:nvPicPr>
          <p:cNvPr id="6" name="Picture 5" descr="6-14"/>
          <p:cNvPicPr>
            <a:picLocks noChangeAspect="1"/>
          </p:cNvPicPr>
          <p:nvPr/>
        </p:nvPicPr>
        <p:blipFill>
          <a:blip r:embed="rId2"/>
          <a:stretch>
            <a:fillRect/>
          </a:stretch>
        </p:blipFill>
        <p:spPr>
          <a:xfrm>
            <a:off x="4797015" y="3037678"/>
            <a:ext cx="3960813" cy="3783020"/>
          </a:xfrm>
          <a:prstGeom prst="rect">
            <a:avLst/>
          </a:prstGeom>
          <a:noFill/>
          <a:ln w="9525">
            <a:noFill/>
          </a:ln>
        </p:spPr>
      </p:pic>
    </p:spTree>
    <p:extLst>
      <p:ext uri="{BB962C8B-B14F-4D97-AF65-F5344CB8AC3E}">
        <p14:creationId xmlns:p14="http://schemas.microsoft.com/office/powerpoint/2010/main" val="4235358183"/>
      </p:ext>
    </p:extLst>
  </p:cSld>
  <p:clrMapOvr>
    <a:masterClrMapping/>
  </p:clrMapOvr>
  <p:transition spd="slow">
    <p:split orient="vert"/>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ctrTitle"/>
          </p:nvPr>
        </p:nvSpPr>
        <p:spPr>
          <a:xfrm>
            <a:off x="0" y="0"/>
            <a:ext cx="91440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000000"/>
                </a:solidFill>
                <a:effectLst/>
                <a:uLnTx/>
                <a:uFillTx/>
                <a:latin typeface="华文新魏" panose="02010800040101010101" pitchFamily="2" charset="-122"/>
                <a:ea typeface="+mj-ea"/>
                <a:cs typeface="+mj-cs"/>
              </a:rPr>
              <a:t>(2)  </a:t>
            </a:r>
            <a:r>
              <a:rPr kumimoji="0" lang="zh-CN" altLang="en-US" sz="3200" b="1" i="0" u="none" strike="noStrike" kern="0" cap="none" spc="0" normalizeH="0" baseline="0" noProof="0" dirty="0">
                <a:ln>
                  <a:noFill/>
                </a:ln>
                <a:solidFill>
                  <a:srgbClr val="000000"/>
                </a:solidFill>
                <a:effectLst/>
                <a:uLnTx/>
                <a:uFillTx/>
                <a:latin typeface="华文新魏" panose="02010800040101010101" pitchFamily="2" charset="-122"/>
                <a:ea typeface="+mj-ea"/>
                <a:cs typeface="+mj-cs"/>
              </a:rPr>
              <a:t>在</a:t>
            </a: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中序线索二叉树中寻找当前结点的中序后继</a:t>
            </a:r>
          </a:p>
        </p:txBody>
      </p:sp>
      <p:sp>
        <p:nvSpPr>
          <p:cNvPr id="173059" name="Text Box 3"/>
          <p:cNvSpPr txBox="1"/>
          <p:nvPr/>
        </p:nvSpPr>
        <p:spPr>
          <a:xfrm>
            <a:off x="0" y="838200"/>
            <a:ext cx="2667000" cy="493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110000"/>
              </a:lnSpc>
              <a:spcBef>
                <a:spcPct val="50000"/>
              </a:spcBef>
              <a:buClrTx/>
              <a:buSzPct val="100000"/>
              <a:buChar char="•"/>
            </a:pPr>
            <a:r>
              <a:rPr lang="zh-CN" altLang="en-US" sz="1800" dirty="0">
                <a:solidFill>
                  <a:srgbClr val="000000"/>
                </a:solidFill>
                <a:latin typeface="楷体_GB2312" pitchFamily="49" charset="-122"/>
                <a:ea typeface="楷体_GB2312" pitchFamily="49" charset="-122"/>
              </a:rPr>
              <a:t>结构示意图</a:t>
            </a:r>
          </a:p>
        </p:txBody>
      </p:sp>
      <p:grpSp>
        <p:nvGrpSpPr>
          <p:cNvPr id="173060" name="Group 4"/>
          <p:cNvGrpSpPr/>
          <p:nvPr/>
        </p:nvGrpSpPr>
        <p:grpSpPr>
          <a:xfrm>
            <a:off x="0" y="665163"/>
            <a:ext cx="7073900" cy="5507037"/>
            <a:chOff x="48" y="727"/>
            <a:chExt cx="4456" cy="3469"/>
          </a:xfrm>
        </p:grpSpPr>
        <p:grpSp>
          <p:nvGrpSpPr>
            <p:cNvPr id="173070" name="Group 5"/>
            <p:cNvGrpSpPr/>
            <p:nvPr/>
          </p:nvGrpSpPr>
          <p:grpSpPr>
            <a:xfrm>
              <a:off x="374" y="2673"/>
              <a:ext cx="495" cy="329"/>
              <a:chOff x="518" y="2777"/>
              <a:chExt cx="495" cy="329"/>
            </a:xfrm>
          </p:grpSpPr>
          <p:sp>
            <p:nvSpPr>
              <p:cNvPr id="173223" name="Line 6"/>
              <p:cNvSpPr/>
              <p:nvPr/>
            </p:nvSpPr>
            <p:spPr>
              <a:xfrm>
                <a:off x="518" y="2777"/>
                <a:ext cx="0" cy="329"/>
              </a:xfrm>
              <a:prstGeom prst="line">
                <a:avLst/>
              </a:prstGeom>
              <a:ln w="25400" cap="flat" cmpd="sng">
                <a:solidFill>
                  <a:srgbClr val="3366FF"/>
                </a:solidFill>
                <a:prstDash val="solid"/>
                <a:headEnd type="none" w="med" len="med"/>
                <a:tailEnd type="none" w="med" len="med"/>
              </a:ln>
            </p:spPr>
          </p:sp>
          <p:sp>
            <p:nvSpPr>
              <p:cNvPr id="173224" name="Line 7"/>
              <p:cNvSpPr/>
              <p:nvPr/>
            </p:nvSpPr>
            <p:spPr>
              <a:xfrm>
                <a:off x="1013" y="2777"/>
                <a:ext cx="0" cy="329"/>
              </a:xfrm>
              <a:prstGeom prst="line">
                <a:avLst/>
              </a:prstGeom>
              <a:ln w="25400" cap="flat" cmpd="sng">
                <a:solidFill>
                  <a:srgbClr val="3366FF"/>
                </a:solidFill>
                <a:prstDash val="solid"/>
                <a:headEnd type="none" w="med" len="med"/>
                <a:tailEnd type="none" w="med" len="med"/>
              </a:ln>
            </p:spPr>
          </p:sp>
        </p:grpSp>
        <p:grpSp>
          <p:nvGrpSpPr>
            <p:cNvPr id="173071" name="Group 8"/>
            <p:cNvGrpSpPr/>
            <p:nvPr/>
          </p:nvGrpSpPr>
          <p:grpSpPr>
            <a:xfrm>
              <a:off x="256" y="948"/>
              <a:ext cx="4032" cy="3161"/>
              <a:chOff x="384" y="1056"/>
              <a:chExt cx="4032" cy="3161"/>
            </a:xfrm>
          </p:grpSpPr>
          <p:grpSp>
            <p:nvGrpSpPr>
              <p:cNvPr id="173100" name="Group 9"/>
              <p:cNvGrpSpPr/>
              <p:nvPr/>
            </p:nvGrpSpPr>
            <p:grpSpPr>
              <a:xfrm>
                <a:off x="914" y="2160"/>
                <a:ext cx="766" cy="329"/>
                <a:chOff x="914" y="2160"/>
                <a:chExt cx="766" cy="329"/>
              </a:xfrm>
            </p:grpSpPr>
            <p:grpSp>
              <p:nvGrpSpPr>
                <p:cNvPr id="173214" name="Group 10"/>
                <p:cNvGrpSpPr/>
                <p:nvPr/>
              </p:nvGrpSpPr>
              <p:grpSpPr>
                <a:xfrm>
                  <a:off x="914" y="2160"/>
                  <a:ext cx="766" cy="329"/>
                  <a:chOff x="2066" y="1056"/>
                  <a:chExt cx="766" cy="329"/>
                </a:xfrm>
              </p:grpSpPr>
              <p:grpSp>
                <p:nvGrpSpPr>
                  <p:cNvPr id="173217" name="Group 11"/>
                  <p:cNvGrpSpPr/>
                  <p:nvPr/>
                </p:nvGrpSpPr>
                <p:grpSpPr>
                  <a:xfrm>
                    <a:off x="2066" y="1066"/>
                    <a:ext cx="766" cy="308"/>
                    <a:chOff x="384" y="1660"/>
                    <a:chExt cx="864" cy="486"/>
                  </a:xfrm>
                </p:grpSpPr>
                <p:sp>
                  <p:nvSpPr>
                    <p:cNvPr id="173220" name="Text Box 12"/>
                    <p:cNvSpPr txBox="1"/>
                    <p:nvPr/>
                  </p:nvSpPr>
                  <p:spPr>
                    <a:xfrm>
                      <a:off x="384" y="1660"/>
                      <a:ext cx="287"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3221" name="Text Box 13"/>
                    <p:cNvSpPr txBox="1"/>
                    <p:nvPr/>
                  </p:nvSpPr>
                  <p:spPr>
                    <a:xfrm>
                      <a:off x="671" y="1660"/>
                      <a:ext cx="289"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1800" b="0" dirty="0">
                          <a:solidFill>
                            <a:srgbClr val="000000"/>
                          </a:solidFill>
                          <a:cs typeface="Arial" panose="020B0604020202020204" pitchFamily="34" charset="0"/>
                        </a:rPr>
                        <a:t>+</a:t>
                      </a:r>
                      <a:endParaRPr lang="en-US" altLang="zh-CN" sz="1800" b="0" dirty="0">
                        <a:solidFill>
                          <a:srgbClr val="000000"/>
                        </a:solidFill>
                      </a:endParaRPr>
                    </a:p>
                  </p:txBody>
                </p:sp>
                <p:sp>
                  <p:nvSpPr>
                    <p:cNvPr id="173222" name="Text Box 14"/>
                    <p:cNvSpPr txBox="1"/>
                    <p:nvPr/>
                  </p:nvSpPr>
                  <p:spPr>
                    <a:xfrm>
                      <a:off x="960" y="1660"/>
                      <a:ext cx="288"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endParaRPr lang="zh-CN" altLang="zh-CN" sz="1800" dirty="0">
                        <a:solidFill>
                          <a:srgbClr val="000000"/>
                        </a:solidFill>
                        <a:latin typeface="Courier New" panose="02070309020205020404" pitchFamily="49" charset="0"/>
                        <a:sym typeface="Symbol" panose="05050102010706020507" pitchFamily="18" charset="2"/>
                      </a:endParaRPr>
                    </a:p>
                  </p:txBody>
                </p:sp>
              </p:grpSp>
              <p:sp>
                <p:nvSpPr>
                  <p:cNvPr id="173218" name="Line 15"/>
                  <p:cNvSpPr/>
                  <p:nvPr/>
                </p:nvSpPr>
                <p:spPr>
                  <a:xfrm>
                    <a:off x="2198" y="1056"/>
                    <a:ext cx="0" cy="329"/>
                  </a:xfrm>
                  <a:prstGeom prst="line">
                    <a:avLst/>
                  </a:prstGeom>
                  <a:ln w="25400" cap="flat" cmpd="sng">
                    <a:solidFill>
                      <a:srgbClr val="3366FF"/>
                    </a:solidFill>
                    <a:prstDash val="solid"/>
                    <a:headEnd type="none" w="med" len="med"/>
                    <a:tailEnd type="none" w="med" len="med"/>
                  </a:ln>
                </p:spPr>
              </p:sp>
              <p:sp>
                <p:nvSpPr>
                  <p:cNvPr id="173219" name="Line 16"/>
                  <p:cNvSpPr/>
                  <p:nvPr/>
                </p:nvSpPr>
                <p:spPr>
                  <a:xfrm>
                    <a:off x="2693" y="1056"/>
                    <a:ext cx="0" cy="329"/>
                  </a:xfrm>
                  <a:prstGeom prst="line">
                    <a:avLst/>
                  </a:prstGeom>
                  <a:ln w="25400" cap="flat" cmpd="sng">
                    <a:solidFill>
                      <a:srgbClr val="3366FF"/>
                    </a:solidFill>
                    <a:prstDash val="solid"/>
                    <a:headEnd type="none" w="med" len="med"/>
                    <a:tailEnd type="none" w="med" len="med"/>
                  </a:ln>
                </p:spPr>
              </p:sp>
            </p:grpSp>
            <p:sp>
              <p:nvSpPr>
                <p:cNvPr id="173215" name="Text Box 17"/>
                <p:cNvSpPr txBox="1"/>
                <p:nvPr/>
              </p:nvSpPr>
              <p:spPr>
                <a:xfrm>
                  <a:off x="1382" y="2208"/>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0</a:t>
                  </a:r>
                </a:p>
              </p:txBody>
            </p:sp>
            <p:sp>
              <p:nvSpPr>
                <p:cNvPr id="173216" name="Text Box 18"/>
                <p:cNvSpPr txBox="1"/>
                <p:nvPr/>
              </p:nvSpPr>
              <p:spPr>
                <a:xfrm>
                  <a:off x="998" y="2208"/>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0</a:t>
                  </a:r>
                </a:p>
              </p:txBody>
            </p:sp>
          </p:grpSp>
          <p:grpSp>
            <p:nvGrpSpPr>
              <p:cNvPr id="173101" name="Group 19"/>
              <p:cNvGrpSpPr/>
              <p:nvPr/>
            </p:nvGrpSpPr>
            <p:grpSpPr>
              <a:xfrm>
                <a:off x="3168" y="2160"/>
                <a:ext cx="766" cy="329"/>
                <a:chOff x="3168" y="2160"/>
                <a:chExt cx="766" cy="329"/>
              </a:xfrm>
            </p:grpSpPr>
            <p:grpSp>
              <p:nvGrpSpPr>
                <p:cNvPr id="173205" name="Group 20"/>
                <p:cNvGrpSpPr/>
                <p:nvPr/>
              </p:nvGrpSpPr>
              <p:grpSpPr>
                <a:xfrm>
                  <a:off x="3168" y="2160"/>
                  <a:ext cx="766" cy="329"/>
                  <a:chOff x="2066" y="1056"/>
                  <a:chExt cx="766" cy="329"/>
                </a:xfrm>
              </p:grpSpPr>
              <p:grpSp>
                <p:nvGrpSpPr>
                  <p:cNvPr id="173208" name="Group 21"/>
                  <p:cNvGrpSpPr/>
                  <p:nvPr/>
                </p:nvGrpSpPr>
                <p:grpSpPr>
                  <a:xfrm>
                    <a:off x="2066" y="1066"/>
                    <a:ext cx="766" cy="308"/>
                    <a:chOff x="384" y="1660"/>
                    <a:chExt cx="864" cy="486"/>
                  </a:xfrm>
                </p:grpSpPr>
                <p:sp>
                  <p:nvSpPr>
                    <p:cNvPr id="173211" name="Text Box 22"/>
                    <p:cNvSpPr txBox="1"/>
                    <p:nvPr/>
                  </p:nvSpPr>
                  <p:spPr>
                    <a:xfrm>
                      <a:off x="384" y="1660"/>
                      <a:ext cx="287"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3212" name="Text Box 23"/>
                    <p:cNvSpPr txBox="1"/>
                    <p:nvPr/>
                  </p:nvSpPr>
                  <p:spPr>
                    <a:xfrm>
                      <a:off x="671" y="1660"/>
                      <a:ext cx="289"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1800" b="0" dirty="0">
                          <a:solidFill>
                            <a:srgbClr val="000000"/>
                          </a:solidFill>
                          <a:cs typeface="Arial" panose="020B0604020202020204" pitchFamily="34" charset="0"/>
                        </a:rPr>
                        <a:t>/</a:t>
                      </a:r>
                      <a:endParaRPr lang="en-US" altLang="zh-CN" sz="1800" b="0" dirty="0">
                        <a:solidFill>
                          <a:srgbClr val="000000"/>
                        </a:solidFill>
                      </a:endParaRPr>
                    </a:p>
                  </p:txBody>
                </p:sp>
                <p:sp>
                  <p:nvSpPr>
                    <p:cNvPr id="173213" name="Text Box 24"/>
                    <p:cNvSpPr txBox="1"/>
                    <p:nvPr/>
                  </p:nvSpPr>
                  <p:spPr>
                    <a:xfrm>
                      <a:off x="960" y="1660"/>
                      <a:ext cx="288"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endParaRPr lang="zh-CN" altLang="zh-CN" sz="1800" dirty="0">
                        <a:solidFill>
                          <a:srgbClr val="000000"/>
                        </a:solidFill>
                        <a:latin typeface="Courier New" panose="02070309020205020404" pitchFamily="49" charset="0"/>
                        <a:sym typeface="Symbol" panose="05050102010706020507" pitchFamily="18" charset="2"/>
                      </a:endParaRPr>
                    </a:p>
                  </p:txBody>
                </p:sp>
              </p:grpSp>
              <p:sp>
                <p:nvSpPr>
                  <p:cNvPr id="173209" name="Line 25"/>
                  <p:cNvSpPr/>
                  <p:nvPr/>
                </p:nvSpPr>
                <p:spPr>
                  <a:xfrm>
                    <a:off x="2198" y="1056"/>
                    <a:ext cx="0" cy="329"/>
                  </a:xfrm>
                  <a:prstGeom prst="line">
                    <a:avLst/>
                  </a:prstGeom>
                  <a:ln w="25400" cap="flat" cmpd="sng">
                    <a:solidFill>
                      <a:srgbClr val="3366FF"/>
                    </a:solidFill>
                    <a:prstDash val="solid"/>
                    <a:headEnd type="none" w="med" len="med"/>
                    <a:tailEnd type="none" w="med" len="med"/>
                  </a:ln>
                </p:spPr>
              </p:sp>
              <p:sp>
                <p:nvSpPr>
                  <p:cNvPr id="173210" name="Line 26"/>
                  <p:cNvSpPr/>
                  <p:nvPr/>
                </p:nvSpPr>
                <p:spPr>
                  <a:xfrm>
                    <a:off x="2693" y="1056"/>
                    <a:ext cx="0" cy="329"/>
                  </a:xfrm>
                  <a:prstGeom prst="line">
                    <a:avLst/>
                  </a:prstGeom>
                  <a:ln w="25400" cap="flat" cmpd="sng">
                    <a:solidFill>
                      <a:srgbClr val="3366FF"/>
                    </a:solidFill>
                    <a:prstDash val="solid"/>
                    <a:headEnd type="none" w="med" len="med"/>
                    <a:tailEnd type="none" w="med" len="med"/>
                  </a:ln>
                </p:spPr>
              </p:sp>
            </p:grpSp>
            <p:sp>
              <p:nvSpPr>
                <p:cNvPr id="173206" name="Text Box 27"/>
                <p:cNvSpPr txBox="1"/>
                <p:nvPr/>
              </p:nvSpPr>
              <p:spPr>
                <a:xfrm>
                  <a:off x="3638" y="2208"/>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0</a:t>
                  </a:r>
                </a:p>
              </p:txBody>
            </p:sp>
            <p:sp>
              <p:nvSpPr>
                <p:cNvPr id="173207" name="Text Box 28"/>
                <p:cNvSpPr txBox="1"/>
                <p:nvPr/>
              </p:nvSpPr>
              <p:spPr>
                <a:xfrm>
                  <a:off x="3252" y="2208"/>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0</a:t>
                  </a:r>
                </a:p>
              </p:txBody>
            </p:sp>
          </p:grpSp>
          <p:grpSp>
            <p:nvGrpSpPr>
              <p:cNvPr id="173102" name="Group 29"/>
              <p:cNvGrpSpPr/>
              <p:nvPr/>
            </p:nvGrpSpPr>
            <p:grpSpPr>
              <a:xfrm>
                <a:off x="2066" y="1591"/>
                <a:ext cx="766" cy="329"/>
                <a:chOff x="2066" y="1591"/>
                <a:chExt cx="766" cy="329"/>
              </a:xfrm>
            </p:grpSpPr>
            <p:grpSp>
              <p:nvGrpSpPr>
                <p:cNvPr id="173196" name="Group 30"/>
                <p:cNvGrpSpPr/>
                <p:nvPr/>
              </p:nvGrpSpPr>
              <p:grpSpPr>
                <a:xfrm>
                  <a:off x="2066" y="1591"/>
                  <a:ext cx="766" cy="329"/>
                  <a:chOff x="2066" y="1056"/>
                  <a:chExt cx="766" cy="329"/>
                </a:xfrm>
              </p:grpSpPr>
              <p:grpSp>
                <p:nvGrpSpPr>
                  <p:cNvPr id="173199" name="Group 31"/>
                  <p:cNvGrpSpPr/>
                  <p:nvPr/>
                </p:nvGrpSpPr>
                <p:grpSpPr>
                  <a:xfrm>
                    <a:off x="2066" y="1066"/>
                    <a:ext cx="766" cy="308"/>
                    <a:chOff x="384" y="1660"/>
                    <a:chExt cx="864" cy="486"/>
                  </a:xfrm>
                </p:grpSpPr>
                <p:sp>
                  <p:nvSpPr>
                    <p:cNvPr id="173202" name="Text Box 32"/>
                    <p:cNvSpPr txBox="1"/>
                    <p:nvPr/>
                  </p:nvSpPr>
                  <p:spPr>
                    <a:xfrm>
                      <a:off x="384" y="1660"/>
                      <a:ext cx="287"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3203" name="Text Box 33"/>
                    <p:cNvSpPr txBox="1"/>
                    <p:nvPr/>
                  </p:nvSpPr>
                  <p:spPr>
                    <a:xfrm>
                      <a:off x="671" y="1660"/>
                      <a:ext cx="289"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1800" b="0" dirty="0">
                          <a:solidFill>
                            <a:srgbClr val="000000"/>
                          </a:solidFill>
                          <a:cs typeface="Arial" panose="020B0604020202020204" pitchFamily="34" charset="0"/>
                        </a:rPr>
                        <a:t>–</a:t>
                      </a:r>
                      <a:endParaRPr lang="en-US" altLang="zh-CN" sz="1800" b="0" dirty="0">
                        <a:solidFill>
                          <a:srgbClr val="000000"/>
                        </a:solidFill>
                      </a:endParaRPr>
                    </a:p>
                  </p:txBody>
                </p:sp>
                <p:sp>
                  <p:nvSpPr>
                    <p:cNvPr id="173204" name="Text Box 34"/>
                    <p:cNvSpPr txBox="1"/>
                    <p:nvPr/>
                  </p:nvSpPr>
                  <p:spPr>
                    <a:xfrm>
                      <a:off x="960" y="1660"/>
                      <a:ext cx="288"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endParaRPr lang="zh-CN" altLang="zh-CN" sz="1800" b="0" dirty="0">
                        <a:solidFill>
                          <a:srgbClr val="000000"/>
                        </a:solidFill>
                        <a:sym typeface="Symbol" panose="05050102010706020507" pitchFamily="18" charset="2"/>
                      </a:endParaRPr>
                    </a:p>
                  </p:txBody>
                </p:sp>
              </p:grpSp>
              <p:sp>
                <p:nvSpPr>
                  <p:cNvPr id="173200" name="Line 35"/>
                  <p:cNvSpPr/>
                  <p:nvPr/>
                </p:nvSpPr>
                <p:spPr>
                  <a:xfrm>
                    <a:off x="2198" y="1056"/>
                    <a:ext cx="0" cy="329"/>
                  </a:xfrm>
                  <a:prstGeom prst="line">
                    <a:avLst/>
                  </a:prstGeom>
                  <a:ln w="25400" cap="flat" cmpd="sng">
                    <a:solidFill>
                      <a:srgbClr val="3366FF"/>
                    </a:solidFill>
                    <a:prstDash val="solid"/>
                    <a:headEnd type="none" w="med" len="med"/>
                    <a:tailEnd type="none" w="med" len="med"/>
                  </a:ln>
                </p:spPr>
              </p:sp>
              <p:sp>
                <p:nvSpPr>
                  <p:cNvPr id="173201" name="Line 36"/>
                  <p:cNvSpPr/>
                  <p:nvPr/>
                </p:nvSpPr>
                <p:spPr>
                  <a:xfrm>
                    <a:off x="2693" y="1056"/>
                    <a:ext cx="0" cy="329"/>
                  </a:xfrm>
                  <a:prstGeom prst="line">
                    <a:avLst/>
                  </a:prstGeom>
                  <a:ln w="25400" cap="flat" cmpd="sng">
                    <a:solidFill>
                      <a:srgbClr val="3366FF"/>
                    </a:solidFill>
                    <a:prstDash val="solid"/>
                    <a:headEnd type="none" w="med" len="med"/>
                    <a:tailEnd type="none" w="med" len="med"/>
                  </a:ln>
                </p:spPr>
              </p:sp>
            </p:grpSp>
            <p:sp>
              <p:nvSpPr>
                <p:cNvPr id="173197" name="Text Box 37"/>
                <p:cNvSpPr txBox="1"/>
                <p:nvPr/>
              </p:nvSpPr>
              <p:spPr>
                <a:xfrm>
                  <a:off x="2534" y="1632"/>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0</a:t>
                  </a:r>
                </a:p>
              </p:txBody>
            </p:sp>
            <p:sp>
              <p:nvSpPr>
                <p:cNvPr id="173198" name="Text Box 38"/>
                <p:cNvSpPr txBox="1"/>
                <p:nvPr/>
              </p:nvSpPr>
              <p:spPr>
                <a:xfrm>
                  <a:off x="2150" y="1639"/>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0</a:t>
                  </a:r>
                </a:p>
              </p:txBody>
            </p:sp>
          </p:grpSp>
          <p:grpSp>
            <p:nvGrpSpPr>
              <p:cNvPr id="173103" name="Group 39"/>
              <p:cNvGrpSpPr/>
              <p:nvPr/>
            </p:nvGrpSpPr>
            <p:grpSpPr>
              <a:xfrm>
                <a:off x="1442" y="2784"/>
                <a:ext cx="766" cy="329"/>
                <a:chOff x="1442" y="2784"/>
                <a:chExt cx="766" cy="329"/>
              </a:xfrm>
            </p:grpSpPr>
            <p:grpSp>
              <p:nvGrpSpPr>
                <p:cNvPr id="173187" name="Group 40"/>
                <p:cNvGrpSpPr/>
                <p:nvPr/>
              </p:nvGrpSpPr>
              <p:grpSpPr>
                <a:xfrm>
                  <a:off x="1442" y="2784"/>
                  <a:ext cx="766" cy="329"/>
                  <a:chOff x="2066" y="1056"/>
                  <a:chExt cx="766" cy="329"/>
                </a:xfrm>
              </p:grpSpPr>
              <p:grpSp>
                <p:nvGrpSpPr>
                  <p:cNvPr id="173190" name="Group 41"/>
                  <p:cNvGrpSpPr/>
                  <p:nvPr/>
                </p:nvGrpSpPr>
                <p:grpSpPr>
                  <a:xfrm>
                    <a:off x="2066" y="1066"/>
                    <a:ext cx="766" cy="308"/>
                    <a:chOff x="384" y="1660"/>
                    <a:chExt cx="864" cy="486"/>
                  </a:xfrm>
                </p:grpSpPr>
                <p:sp>
                  <p:nvSpPr>
                    <p:cNvPr id="173193" name="Text Box 42"/>
                    <p:cNvSpPr txBox="1"/>
                    <p:nvPr/>
                  </p:nvSpPr>
                  <p:spPr>
                    <a:xfrm>
                      <a:off x="384" y="1660"/>
                      <a:ext cx="287"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3194" name="Text Box 43"/>
                    <p:cNvSpPr txBox="1"/>
                    <p:nvPr/>
                  </p:nvSpPr>
                  <p:spPr>
                    <a:xfrm>
                      <a:off x="671" y="1660"/>
                      <a:ext cx="289"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1800" b="0" dirty="0">
                          <a:solidFill>
                            <a:srgbClr val="000000"/>
                          </a:solidFill>
                          <a:cs typeface="Arial" panose="020B0604020202020204" pitchFamily="34" charset="0"/>
                        </a:rPr>
                        <a:t>*</a:t>
                      </a:r>
                      <a:endParaRPr lang="en-US" altLang="zh-CN" sz="1800" b="0" dirty="0">
                        <a:solidFill>
                          <a:srgbClr val="000000"/>
                        </a:solidFill>
                      </a:endParaRPr>
                    </a:p>
                  </p:txBody>
                </p:sp>
                <p:sp>
                  <p:nvSpPr>
                    <p:cNvPr id="173195" name="Text Box 44"/>
                    <p:cNvSpPr txBox="1"/>
                    <p:nvPr/>
                  </p:nvSpPr>
                  <p:spPr>
                    <a:xfrm>
                      <a:off x="960" y="1660"/>
                      <a:ext cx="288"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endParaRPr lang="zh-CN" altLang="zh-CN" sz="1800" dirty="0">
                        <a:solidFill>
                          <a:srgbClr val="000000"/>
                        </a:solidFill>
                        <a:latin typeface="Courier New" panose="02070309020205020404" pitchFamily="49" charset="0"/>
                        <a:sym typeface="Symbol" panose="05050102010706020507" pitchFamily="18" charset="2"/>
                      </a:endParaRPr>
                    </a:p>
                  </p:txBody>
                </p:sp>
              </p:grpSp>
              <p:sp>
                <p:nvSpPr>
                  <p:cNvPr id="173191" name="Line 45"/>
                  <p:cNvSpPr/>
                  <p:nvPr/>
                </p:nvSpPr>
                <p:spPr>
                  <a:xfrm>
                    <a:off x="2198" y="1056"/>
                    <a:ext cx="0" cy="329"/>
                  </a:xfrm>
                  <a:prstGeom prst="line">
                    <a:avLst/>
                  </a:prstGeom>
                  <a:ln w="25400" cap="flat" cmpd="sng">
                    <a:solidFill>
                      <a:srgbClr val="3366FF"/>
                    </a:solidFill>
                    <a:prstDash val="solid"/>
                    <a:headEnd type="none" w="med" len="med"/>
                    <a:tailEnd type="none" w="med" len="med"/>
                  </a:ln>
                </p:spPr>
              </p:sp>
              <p:sp>
                <p:nvSpPr>
                  <p:cNvPr id="173192" name="Line 46"/>
                  <p:cNvSpPr/>
                  <p:nvPr/>
                </p:nvSpPr>
                <p:spPr>
                  <a:xfrm>
                    <a:off x="2693" y="1056"/>
                    <a:ext cx="0" cy="329"/>
                  </a:xfrm>
                  <a:prstGeom prst="line">
                    <a:avLst/>
                  </a:prstGeom>
                  <a:ln w="25400" cap="flat" cmpd="sng">
                    <a:solidFill>
                      <a:srgbClr val="3366FF"/>
                    </a:solidFill>
                    <a:prstDash val="solid"/>
                    <a:headEnd type="none" w="med" len="med"/>
                    <a:tailEnd type="none" w="med" len="med"/>
                  </a:ln>
                </p:spPr>
              </p:sp>
            </p:grpSp>
            <p:sp>
              <p:nvSpPr>
                <p:cNvPr id="173188" name="Text Box 47"/>
                <p:cNvSpPr txBox="1"/>
                <p:nvPr/>
              </p:nvSpPr>
              <p:spPr>
                <a:xfrm>
                  <a:off x="1910" y="2832"/>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0</a:t>
                  </a:r>
                </a:p>
              </p:txBody>
            </p:sp>
            <p:sp>
              <p:nvSpPr>
                <p:cNvPr id="173189" name="Text Box 48"/>
                <p:cNvSpPr txBox="1"/>
                <p:nvPr/>
              </p:nvSpPr>
              <p:spPr>
                <a:xfrm>
                  <a:off x="1526" y="2832"/>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0</a:t>
                  </a:r>
                </a:p>
              </p:txBody>
            </p:sp>
          </p:grpSp>
          <p:grpSp>
            <p:nvGrpSpPr>
              <p:cNvPr id="173104" name="Group 49"/>
              <p:cNvGrpSpPr/>
              <p:nvPr/>
            </p:nvGrpSpPr>
            <p:grpSpPr>
              <a:xfrm>
                <a:off x="3650" y="2777"/>
                <a:ext cx="766" cy="329"/>
                <a:chOff x="3650" y="2777"/>
                <a:chExt cx="766" cy="329"/>
              </a:xfrm>
            </p:grpSpPr>
            <p:grpSp>
              <p:nvGrpSpPr>
                <p:cNvPr id="173178" name="Group 50"/>
                <p:cNvGrpSpPr/>
                <p:nvPr/>
              </p:nvGrpSpPr>
              <p:grpSpPr>
                <a:xfrm>
                  <a:off x="3650" y="2777"/>
                  <a:ext cx="766" cy="329"/>
                  <a:chOff x="2066" y="1056"/>
                  <a:chExt cx="766" cy="329"/>
                </a:xfrm>
              </p:grpSpPr>
              <p:grpSp>
                <p:nvGrpSpPr>
                  <p:cNvPr id="173181" name="Group 51"/>
                  <p:cNvGrpSpPr/>
                  <p:nvPr/>
                </p:nvGrpSpPr>
                <p:grpSpPr>
                  <a:xfrm>
                    <a:off x="2066" y="1066"/>
                    <a:ext cx="766" cy="308"/>
                    <a:chOff x="384" y="1660"/>
                    <a:chExt cx="864" cy="486"/>
                  </a:xfrm>
                </p:grpSpPr>
                <p:sp>
                  <p:nvSpPr>
                    <p:cNvPr id="173184" name="Text Box 52"/>
                    <p:cNvSpPr txBox="1"/>
                    <p:nvPr/>
                  </p:nvSpPr>
                  <p:spPr>
                    <a:xfrm>
                      <a:off x="384" y="1660"/>
                      <a:ext cx="287"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3185" name="Text Box 53"/>
                    <p:cNvSpPr txBox="1"/>
                    <p:nvPr/>
                  </p:nvSpPr>
                  <p:spPr>
                    <a:xfrm>
                      <a:off x="671" y="1660"/>
                      <a:ext cx="289"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1800" b="0" dirty="0">
                          <a:solidFill>
                            <a:srgbClr val="000000"/>
                          </a:solidFill>
                        </a:rPr>
                        <a:t>f</a:t>
                      </a:r>
                    </a:p>
                  </p:txBody>
                </p:sp>
                <p:sp>
                  <p:nvSpPr>
                    <p:cNvPr id="173186" name="Text Box 54"/>
                    <p:cNvSpPr txBox="1"/>
                    <p:nvPr/>
                  </p:nvSpPr>
                  <p:spPr>
                    <a:xfrm>
                      <a:off x="960" y="1660"/>
                      <a:ext cx="288"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endParaRPr lang="zh-CN" altLang="zh-CN" sz="1800" dirty="0">
                        <a:solidFill>
                          <a:srgbClr val="000000"/>
                        </a:solidFill>
                        <a:latin typeface="Courier New" panose="02070309020205020404" pitchFamily="49" charset="0"/>
                        <a:sym typeface="Symbol" panose="05050102010706020507" pitchFamily="18" charset="2"/>
                      </a:endParaRPr>
                    </a:p>
                  </p:txBody>
                </p:sp>
              </p:grpSp>
              <p:sp>
                <p:nvSpPr>
                  <p:cNvPr id="173182" name="Line 55"/>
                  <p:cNvSpPr/>
                  <p:nvPr/>
                </p:nvSpPr>
                <p:spPr>
                  <a:xfrm>
                    <a:off x="2198" y="1056"/>
                    <a:ext cx="0" cy="329"/>
                  </a:xfrm>
                  <a:prstGeom prst="line">
                    <a:avLst/>
                  </a:prstGeom>
                  <a:ln w="25400" cap="flat" cmpd="sng">
                    <a:solidFill>
                      <a:srgbClr val="3366FF"/>
                    </a:solidFill>
                    <a:prstDash val="solid"/>
                    <a:headEnd type="none" w="med" len="med"/>
                    <a:tailEnd type="none" w="med" len="med"/>
                  </a:ln>
                </p:spPr>
              </p:sp>
              <p:sp>
                <p:nvSpPr>
                  <p:cNvPr id="173183" name="Line 56"/>
                  <p:cNvSpPr/>
                  <p:nvPr/>
                </p:nvSpPr>
                <p:spPr>
                  <a:xfrm>
                    <a:off x="2693" y="1056"/>
                    <a:ext cx="0" cy="329"/>
                  </a:xfrm>
                  <a:prstGeom prst="line">
                    <a:avLst/>
                  </a:prstGeom>
                  <a:ln w="25400" cap="flat" cmpd="sng">
                    <a:solidFill>
                      <a:srgbClr val="3366FF"/>
                    </a:solidFill>
                    <a:prstDash val="solid"/>
                    <a:headEnd type="none" w="med" len="med"/>
                    <a:tailEnd type="none" w="med" len="med"/>
                  </a:ln>
                </p:spPr>
              </p:sp>
            </p:grpSp>
            <p:sp>
              <p:nvSpPr>
                <p:cNvPr id="173179" name="Text Box 57"/>
                <p:cNvSpPr txBox="1"/>
                <p:nvPr/>
              </p:nvSpPr>
              <p:spPr>
                <a:xfrm>
                  <a:off x="4128" y="2825"/>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sp>
              <p:nvSpPr>
                <p:cNvPr id="173180" name="Text Box 58"/>
                <p:cNvSpPr txBox="1"/>
                <p:nvPr/>
              </p:nvSpPr>
              <p:spPr>
                <a:xfrm>
                  <a:off x="3744" y="2825"/>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grpSp>
          <p:grpSp>
            <p:nvGrpSpPr>
              <p:cNvPr id="173105" name="Group 59"/>
              <p:cNvGrpSpPr/>
              <p:nvPr/>
            </p:nvGrpSpPr>
            <p:grpSpPr>
              <a:xfrm>
                <a:off x="2640" y="2784"/>
                <a:ext cx="766" cy="329"/>
                <a:chOff x="2640" y="2784"/>
                <a:chExt cx="766" cy="329"/>
              </a:xfrm>
            </p:grpSpPr>
            <p:grpSp>
              <p:nvGrpSpPr>
                <p:cNvPr id="173169" name="Group 60"/>
                <p:cNvGrpSpPr/>
                <p:nvPr/>
              </p:nvGrpSpPr>
              <p:grpSpPr>
                <a:xfrm>
                  <a:off x="2640" y="2784"/>
                  <a:ext cx="766" cy="329"/>
                  <a:chOff x="2066" y="1056"/>
                  <a:chExt cx="766" cy="329"/>
                </a:xfrm>
              </p:grpSpPr>
              <p:grpSp>
                <p:nvGrpSpPr>
                  <p:cNvPr id="173172" name="Group 61"/>
                  <p:cNvGrpSpPr/>
                  <p:nvPr/>
                </p:nvGrpSpPr>
                <p:grpSpPr>
                  <a:xfrm>
                    <a:off x="2066" y="1066"/>
                    <a:ext cx="766" cy="308"/>
                    <a:chOff x="384" y="1660"/>
                    <a:chExt cx="864" cy="486"/>
                  </a:xfrm>
                </p:grpSpPr>
                <p:sp>
                  <p:nvSpPr>
                    <p:cNvPr id="173175" name="Text Box 62"/>
                    <p:cNvSpPr txBox="1"/>
                    <p:nvPr/>
                  </p:nvSpPr>
                  <p:spPr>
                    <a:xfrm>
                      <a:off x="384" y="1660"/>
                      <a:ext cx="287"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3176" name="Text Box 63"/>
                    <p:cNvSpPr txBox="1"/>
                    <p:nvPr/>
                  </p:nvSpPr>
                  <p:spPr>
                    <a:xfrm>
                      <a:off x="671" y="1660"/>
                      <a:ext cx="289"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1800" b="0" dirty="0">
                          <a:solidFill>
                            <a:srgbClr val="000000"/>
                          </a:solidFill>
                        </a:rPr>
                        <a:t>e</a:t>
                      </a:r>
                    </a:p>
                  </p:txBody>
                </p:sp>
                <p:sp>
                  <p:nvSpPr>
                    <p:cNvPr id="173177" name="Text Box 64"/>
                    <p:cNvSpPr txBox="1"/>
                    <p:nvPr/>
                  </p:nvSpPr>
                  <p:spPr>
                    <a:xfrm>
                      <a:off x="960" y="1660"/>
                      <a:ext cx="288"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endParaRPr lang="zh-CN" altLang="zh-CN" sz="1800" dirty="0">
                        <a:solidFill>
                          <a:srgbClr val="000000"/>
                        </a:solidFill>
                        <a:latin typeface="Courier New" panose="02070309020205020404" pitchFamily="49" charset="0"/>
                        <a:sym typeface="Symbol" panose="05050102010706020507" pitchFamily="18" charset="2"/>
                      </a:endParaRPr>
                    </a:p>
                  </p:txBody>
                </p:sp>
              </p:grpSp>
              <p:sp>
                <p:nvSpPr>
                  <p:cNvPr id="173173" name="Line 65"/>
                  <p:cNvSpPr/>
                  <p:nvPr/>
                </p:nvSpPr>
                <p:spPr>
                  <a:xfrm>
                    <a:off x="2198" y="1056"/>
                    <a:ext cx="0" cy="329"/>
                  </a:xfrm>
                  <a:prstGeom prst="line">
                    <a:avLst/>
                  </a:prstGeom>
                  <a:ln w="25400" cap="flat" cmpd="sng">
                    <a:solidFill>
                      <a:srgbClr val="3366FF"/>
                    </a:solidFill>
                    <a:prstDash val="solid"/>
                    <a:headEnd type="none" w="med" len="med"/>
                    <a:tailEnd type="none" w="med" len="med"/>
                  </a:ln>
                </p:spPr>
              </p:sp>
              <p:sp>
                <p:nvSpPr>
                  <p:cNvPr id="173174" name="Line 66"/>
                  <p:cNvSpPr/>
                  <p:nvPr/>
                </p:nvSpPr>
                <p:spPr>
                  <a:xfrm>
                    <a:off x="2693" y="1056"/>
                    <a:ext cx="0" cy="329"/>
                  </a:xfrm>
                  <a:prstGeom prst="line">
                    <a:avLst/>
                  </a:prstGeom>
                  <a:ln w="25400" cap="flat" cmpd="sng">
                    <a:solidFill>
                      <a:srgbClr val="3366FF"/>
                    </a:solidFill>
                    <a:prstDash val="solid"/>
                    <a:headEnd type="none" w="med" len="med"/>
                    <a:tailEnd type="none" w="med" len="med"/>
                  </a:ln>
                </p:spPr>
              </p:sp>
            </p:grpSp>
            <p:sp>
              <p:nvSpPr>
                <p:cNvPr id="173170" name="Text Box 67"/>
                <p:cNvSpPr txBox="1"/>
                <p:nvPr/>
              </p:nvSpPr>
              <p:spPr>
                <a:xfrm>
                  <a:off x="3118" y="2832"/>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sp>
              <p:nvSpPr>
                <p:cNvPr id="173171" name="Text Box 68"/>
                <p:cNvSpPr txBox="1"/>
                <p:nvPr/>
              </p:nvSpPr>
              <p:spPr>
                <a:xfrm>
                  <a:off x="2726" y="2832"/>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grpSp>
          <p:grpSp>
            <p:nvGrpSpPr>
              <p:cNvPr id="173106" name="Group 69"/>
              <p:cNvGrpSpPr/>
              <p:nvPr/>
            </p:nvGrpSpPr>
            <p:grpSpPr>
              <a:xfrm>
                <a:off x="912" y="3312"/>
                <a:ext cx="766" cy="329"/>
                <a:chOff x="912" y="3312"/>
                <a:chExt cx="766" cy="329"/>
              </a:xfrm>
            </p:grpSpPr>
            <p:grpSp>
              <p:nvGrpSpPr>
                <p:cNvPr id="173160" name="Group 70"/>
                <p:cNvGrpSpPr/>
                <p:nvPr/>
              </p:nvGrpSpPr>
              <p:grpSpPr>
                <a:xfrm>
                  <a:off x="912" y="3312"/>
                  <a:ext cx="766" cy="329"/>
                  <a:chOff x="2066" y="1056"/>
                  <a:chExt cx="766" cy="329"/>
                </a:xfrm>
              </p:grpSpPr>
              <p:grpSp>
                <p:nvGrpSpPr>
                  <p:cNvPr id="173163" name="Group 71"/>
                  <p:cNvGrpSpPr/>
                  <p:nvPr/>
                </p:nvGrpSpPr>
                <p:grpSpPr>
                  <a:xfrm>
                    <a:off x="2066" y="1066"/>
                    <a:ext cx="766" cy="308"/>
                    <a:chOff x="384" y="1660"/>
                    <a:chExt cx="864" cy="486"/>
                  </a:xfrm>
                </p:grpSpPr>
                <p:sp>
                  <p:nvSpPr>
                    <p:cNvPr id="173166" name="Text Box 72"/>
                    <p:cNvSpPr txBox="1"/>
                    <p:nvPr/>
                  </p:nvSpPr>
                  <p:spPr>
                    <a:xfrm>
                      <a:off x="384" y="1660"/>
                      <a:ext cx="287"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3167" name="Text Box 73"/>
                    <p:cNvSpPr txBox="1"/>
                    <p:nvPr/>
                  </p:nvSpPr>
                  <p:spPr>
                    <a:xfrm>
                      <a:off x="671" y="1660"/>
                      <a:ext cx="289"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1800" b="0" dirty="0">
                          <a:solidFill>
                            <a:srgbClr val="000000"/>
                          </a:solidFill>
                        </a:rPr>
                        <a:t>b</a:t>
                      </a:r>
                    </a:p>
                  </p:txBody>
                </p:sp>
                <p:sp>
                  <p:nvSpPr>
                    <p:cNvPr id="173168" name="Text Box 74"/>
                    <p:cNvSpPr txBox="1"/>
                    <p:nvPr/>
                  </p:nvSpPr>
                  <p:spPr>
                    <a:xfrm>
                      <a:off x="960" y="1660"/>
                      <a:ext cx="288"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endParaRPr lang="zh-CN" altLang="zh-CN" sz="1800" dirty="0">
                        <a:solidFill>
                          <a:srgbClr val="000000"/>
                        </a:solidFill>
                        <a:latin typeface="Courier New" panose="02070309020205020404" pitchFamily="49" charset="0"/>
                        <a:sym typeface="Symbol" panose="05050102010706020507" pitchFamily="18" charset="2"/>
                      </a:endParaRPr>
                    </a:p>
                  </p:txBody>
                </p:sp>
              </p:grpSp>
              <p:sp>
                <p:nvSpPr>
                  <p:cNvPr id="173164" name="Line 75"/>
                  <p:cNvSpPr/>
                  <p:nvPr/>
                </p:nvSpPr>
                <p:spPr>
                  <a:xfrm>
                    <a:off x="2198" y="1056"/>
                    <a:ext cx="0" cy="329"/>
                  </a:xfrm>
                  <a:prstGeom prst="line">
                    <a:avLst/>
                  </a:prstGeom>
                  <a:ln w="25400" cap="flat" cmpd="sng">
                    <a:solidFill>
                      <a:srgbClr val="3366FF"/>
                    </a:solidFill>
                    <a:prstDash val="solid"/>
                    <a:headEnd type="none" w="med" len="med"/>
                    <a:tailEnd type="none" w="med" len="med"/>
                  </a:ln>
                </p:spPr>
              </p:sp>
              <p:sp>
                <p:nvSpPr>
                  <p:cNvPr id="173165" name="Line 76"/>
                  <p:cNvSpPr/>
                  <p:nvPr/>
                </p:nvSpPr>
                <p:spPr>
                  <a:xfrm>
                    <a:off x="2693" y="1056"/>
                    <a:ext cx="0" cy="329"/>
                  </a:xfrm>
                  <a:prstGeom prst="line">
                    <a:avLst/>
                  </a:prstGeom>
                  <a:ln w="25400" cap="flat" cmpd="sng">
                    <a:solidFill>
                      <a:srgbClr val="3366FF"/>
                    </a:solidFill>
                    <a:prstDash val="solid"/>
                    <a:headEnd type="none" w="med" len="med"/>
                    <a:tailEnd type="none" w="med" len="med"/>
                  </a:ln>
                </p:spPr>
              </p:sp>
            </p:grpSp>
            <p:sp>
              <p:nvSpPr>
                <p:cNvPr id="173161" name="Text Box 77"/>
                <p:cNvSpPr txBox="1"/>
                <p:nvPr/>
              </p:nvSpPr>
              <p:spPr>
                <a:xfrm>
                  <a:off x="1390" y="3360"/>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sp>
              <p:nvSpPr>
                <p:cNvPr id="173162" name="Text Box 78"/>
                <p:cNvSpPr txBox="1"/>
                <p:nvPr/>
              </p:nvSpPr>
              <p:spPr>
                <a:xfrm>
                  <a:off x="998" y="3360"/>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grpSp>
          <p:grpSp>
            <p:nvGrpSpPr>
              <p:cNvPr id="173107" name="Group 79"/>
              <p:cNvGrpSpPr/>
              <p:nvPr/>
            </p:nvGrpSpPr>
            <p:grpSpPr>
              <a:xfrm>
                <a:off x="2496" y="3881"/>
                <a:ext cx="766" cy="329"/>
                <a:chOff x="2496" y="3881"/>
                <a:chExt cx="766" cy="329"/>
              </a:xfrm>
            </p:grpSpPr>
            <p:grpSp>
              <p:nvGrpSpPr>
                <p:cNvPr id="173151" name="Group 80"/>
                <p:cNvGrpSpPr/>
                <p:nvPr/>
              </p:nvGrpSpPr>
              <p:grpSpPr>
                <a:xfrm>
                  <a:off x="2496" y="3881"/>
                  <a:ext cx="766" cy="329"/>
                  <a:chOff x="2066" y="1056"/>
                  <a:chExt cx="766" cy="329"/>
                </a:xfrm>
              </p:grpSpPr>
              <p:grpSp>
                <p:nvGrpSpPr>
                  <p:cNvPr id="173154" name="Group 81"/>
                  <p:cNvGrpSpPr/>
                  <p:nvPr/>
                </p:nvGrpSpPr>
                <p:grpSpPr>
                  <a:xfrm>
                    <a:off x="2066" y="1066"/>
                    <a:ext cx="766" cy="308"/>
                    <a:chOff x="384" y="1660"/>
                    <a:chExt cx="864" cy="486"/>
                  </a:xfrm>
                </p:grpSpPr>
                <p:sp>
                  <p:nvSpPr>
                    <p:cNvPr id="173157" name="Text Box 82"/>
                    <p:cNvSpPr txBox="1"/>
                    <p:nvPr/>
                  </p:nvSpPr>
                  <p:spPr>
                    <a:xfrm>
                      <a:off x="384" y="1660"/>
                      <a:ext cx="287"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3158" name="Text Box 83"/>
                    <p:cNvSpPr txBox="1"/>
                    <p:nvPr/>
                  </p:nvSpPr>
                  <p:spPr>
                    <a:xfrm>
                      <a:off x="671" y="1660"/>
                      <a:ext cx="289"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1800" b="0" dirty="0">
                          <a:solidFill>
                            <a:srgbClr val="000000"/>
                          </a:solidFill>
                        </a:rPr>
                        <a:t>d</a:t>
                      </a:r>
                    </a:p>
                  </p:txBody>
                </p:sp>
                <p:sp>
                  <p:nvSpPr>
                    <p:cNvPr id="173159" name="Text Box 84"/>
                    <p:cNvSpPr txBox="1"/>
                    <p:nvPr/>
                  </p:nvSpPr>
                  <p:spPr>
                    <a:xfrm>
                      <a:off x="960" y="1660"/>
                      <a:ext cx="288"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endParaRPr lang="zh-CN" altLang="zh-CN" sz="1800" dirty="0">
                        <a:solidFill>
                          <a:srgbClr val="000000"/>
                        </a:solidFill>
                        <a:latin typeface="Courier New" panose="02070309020205020404" pitchFamily="49" charset="0"/>
                        <a:sym typeface="Symbol" panose="05050102010706020507" pitchFamily="18" charset="2"/>
                      </a:endParaRPr>
                    </a:p>
                  </p:txBody>
                </p:sp>
              </p:grpSp>
              <p:sp>
                <p:nvSpPr>
                  <p:cNvPr id="173155" name="Line 85"/>
                  <p:cNvSpPr/>
                  <p:nvPr/>
                </p:nvSpPr>
                <p:spPr>
                  <a:xfrm>
                    <a:off x="2198" y="1056"/>
                    <a:ext cx="0" cy="329"/>
                  </a:xfrm>
                  <a:prstGeom prst="line">
                    <a:avLst/>
                  </a:prstGeom>
                  <a:ln w="25400" cap="flat" cmpd="sng">
                    <a:solidFill>
                      <a:srgbClr val="3366FF"/>
                    </a:solidFill>
                    <a:prstDash val="solid"/>
                    <a:headEnd type="none" w="med" len="med"/>
                    <a:tailEnd type="none" w="med" len="med"/>
                  </a:ln>
                </p:spPr>
              </p:sp>
              <p:sp>
                <p:nvSpPr>
                  <p:cNvPr id="173156" name="Line 86"/>
                  <p:cNvSpPr/>
                  <p:nvPr/>
                </p:nvSpPr>
                <p:spPr>
                  <a:xfrm>
                    <a:off x="2693" y="1056"/>
                    <a:ext cx="0" cy="329"/>
                  </a:xfrm>
                  <a:prstGeom prst="line">
                    <a:avLst/>
                  </a:prstGeom>
                  <a:ln w="25400" cap="flat" cmpd="sng">
                    <a:solidFill>
                      <a:srgbClr val="3366FF"/>
                    </a:solidFill>
                    <a:prstDash val="solid"/>
                    <a:headEnd type="none" w="med" len="med"/>
                    <a:tailEnd type="none" w="med" len="med"/>
                  </a:ln>
                </p:spPr>
              </p:sp>
            </p:grpSp>
            <p:sp>
              <p:nvSpPr>
                <p:cNvPr id="173152" name="Text Box 87"/>
                <p:cNvSpPr txBox="1"/>
                <p:nvPr/>
              </p:nvSpPr>
              <p:spPr>
                <a:xfrm>
                  <a:off x="2974" y="3929"/>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sp>
              <p:nvSpPr>
                <p:cNvPr id="173153" name="Text Box 88"/>
                <p:cNvSpPr txBox="1"/>
                <p:nvPr/>
              </p:nvSpPr>
              <p:spPr>
                <a:xfrm>
                  <a:off x="2582" y="3929"/>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grpSp>
          <p:grpSp>
            <p:nvGrpSpPr>
              <p:cNvPr id="173108" name="Group 89"/>
              <p:cNvGrpSpPr/>
              <p:nvPr/>
            </p:nvGrpSpPr>
            <p:grpSpPr>
              <a:xfrm>
                <a:off x="1968" y="3305"/>
                <a:ext cx="766" cy="329"/>
                <a:chOff x="1968" y="3305"/>
                <a:chExt cx="766" cy="329"/>
              </a:xfrm>
            </p:grpSpPr>
            <p:grpSp>
              <p:nvGrpSpPr>
                <p:cNvPr id="173142" name="Group 90"/>
                <p:cNvGrpSpPr/>
                <p:nvPr/>
              </p:nvGrpSpPr>
              <p:grpSpPr>
                <a:xfrm>
                  <a:off x="1968" y="3305"/>
                  <a:ext cx="766" cy="329"/>
                  <a:chOff x="2066" y="1056"/>
                  <a:chExt cx="766" cy="329"/>
                </a:xfrm>
              </p:grpSpPr>
              <p:grpSp>
                <p:nvGrpSpPr>
                  <p:cNvPr id="173145" name="Group 91"/>
                  <p:cNvGrpSpPr/>
                  <p:nvPr/>
                </p:nvGrpSpPr>
                <p:grpSpPr>
                  <a:xfrm>
                    <a:off x="2066" y="1066"/>
                    <a:ext cx="766" cy="308"/>
                    <a:chOff x="384" y="1660"/>
                    <a:chExt cx="864" cy="486"/>
                  </a:xfrm>
                </p:grpSpPr>
                <p:sp>
                  <p:nvSpPr>
                    <p:cNvPr id="173148" name="Text Box 92"/>
                    <p:cNvSpPr txBox="1"/>
                    <p:nvPr/>
                  </p:nvSpPr>
                  <p:spPr>
                    <a:xfrm>
                      <a:off x="384" y="1660"/>
                      <a:ext cx="287"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3149" name="Text Box 93"/>
                    <p:cNvSpPr txBox="1"/>
                    <p:nvPr/>
                  </p:nvSpPr>
                  <p:spPr>
                    <a:xfrm>
                      <a:off x="671" y="1660"/>
                      <a:ext cx="289"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1800" b="0" dirty="0">
                          <a:solidFill>
                            <a:srgbClr val="000000"/>
                          </a:solidFill>
                          <a:cs typeface="Arial" panose="020B0604020202020204" pitchFamily="34" charset="0"/>
                        </a:rPr>
                        <a:t>–</a:t>
                      </a:r>
                      <a:endParaRPr lang="en-US" altLang="zh-CN" sz="1800" b="0" dirty="0">
                        <a:solidFill>
                          <a:srgbClr val="000000"/>
                        </a:solidFill>
                      </a:endParaRPr>
                    </a:p>
                  </p:txBody>
                </p:sp>
                <p:sp>
                  <p:nvSpPr>
                    <p:cNvPr id="173150" name="Text Box 94"/>
                    <p:cNvSpPr txBox="1"/>
                    <p:nvPr/>
                  </p:nvSpPr>
                  <p:spPr>
                    <a:xfrm>
                      <a:off x="960" y="1660"/>
                      <a:ext cx="288"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endParaRPr lang="zh-CN" altLang="zh-CN" sz="1800" dirty="0">
                        <a:solidFill>
                          <a:srgbClr val="000000"/>
                        </a:solidFill>
                        <a:latin typeface="Courier New" panose="02070309020205020404" pitchFamily="49" charset="0"/>
                        <a:sym typeface="Symbol" panose="05050102010706020507" pitchFamily="18" charset="2"/>
                      </a:endParaRPr>
                    </a:p>
                  </p:txBody>
                </p:sp>
              </p:grpSp>
              <p:sp>
                <p:nvSpPr>
                  <p:cNvPr id="173146" name="Line 95"/>
                  <p:cNvSpPr/>
                  <p:nvPr/>
                </p:nvSpPr>
                <p:spPr>
                  <a:xfrm>
                    <a:off x="2198" y="1056"/>
                    <a:ext cx="0" cy="329"/>
                  </a:xfrm>
                  <a:prstGeom prst="line">
                    <a:avLst/>
                  </a:prstGeom>
                  <a:ln w="25400" cap="flat" cmpd="sng">
                    <a:solidFill>
                      <a:srgbClr val="3366FF"/>
                    </a:solidFill>
                    <a:prstDash val="solid"/>
                    <a:headEnd type="none" w="med" len="med"/>
                    <a:tailEnd type="none" w="med" len="med"/>
                  </a:ln>
                </p:spPr>
              </p:sp>
              <p:sp>
                <p:nvSpPr>
                  <p:cNvPr id="173147" name="Line 96"/>
                  <p:cNvSpPr/>
                  <p:nvPr/>
                </p:nvSpPr>
                <p:spPr>
                  <a:xfrm>
                    <a:off x="2693" y="1056"/>
                    <a:ext cx="0" cy="329"/>
                  </a:xfrm>
                  <a:prstGeom prst="line">
                    <a:avLst/>
                  </a:prstGeom>
                  <a:ln w="25400" cap="flat" cmpd="sng">
                    <a:solidFill>
                      <a:srgbClr val="3366FF"/>
                    </a:solidFill>
                    <a:prstDash val="solid"/>
                    <a:headEnd type="none" w="med" len="med"/>
                    <a:tailEnd type="none" w="med" len="med"/>
                  </a:ln>
                </p:spPr>
              </p:sp>
            </p:grpSp>
            <p:sp>
              <p:nvSpPr>
                <p:cNvPr id="173143" name="Text Box 97"/>
                <p:cNvSpPr txBox="1"/>
                <p:nvPr/>
              </p:nvSpPr>
              <p:spPr>
                <a:xfrm>
                  <a:off x="2438" y="3353"/>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0</a:t>
                  </a:r>
                </a:p>
              </p:txBody>
            </p:sp>
            <p:sp>
              <p:nvSpPr>
                <p:cNvPr id="173144" name="Text Box 98"/>
                <p:cNvSpPr txBox="1"/>
                <p:nvPr/>
              </p:nvSpPr>
              <p:spPr>
                <a:xfrm>
                  <a:off x="2052" y="3353"/>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0</a:t>
                  </a:r>
                </a:p>
              </p:txBody>
            </p:sp>
          </p:grpSp>
          <p:grpSp>
            <p:nvGrpSpPr>
              <p:cNvPr id="173109" name="Group 99"/>
              <p:cNvGrpSpPr/>
              <p:nvPr/>
            </p:nvGrpSpPr>
            <p:grpSpPr>
              <a:xfrm>
                <a:off x="1440" y="3888"/>
                <a:ext cx="766" cy="329"/>
                <a:chOff x="1440" y="3888"/>
                <a:chExt cx="766" cy="329"/>
              </a:xfrm>
            </p:grpSpPr>
            <p:grpSp>
              <p:nvGrpSpPr>
                <p:cNvPr id="173133" name="Group 100"/>
                <p:cNvGrpSpPr/>
                <p:nvPr/>
              </p:nvGrpSpPr>
              <p:grpSpPr>
                <a:xfrm>
                  <a:off x="1440" y="3888"/>
                  <a:ext cx="766" cy="329"/>
                  <a:chOff x="2066" y="1056"/>
                  <a:chExt cx="766" cy="329"/>
                </a:xfrm>
              </p:grpSpPr>
              <p:grpSp>
                <p:nvGrpSpPr>
                  <p:cNvPr id="173136" name="Group 101"/>
                  <p:cNvGrpSpPr/>
                  <p:nvPr/>
                </p:nvGrpSpPr>
                <p:grpSpPr>
                  <a:xfrm>
                    <a:off x="2066" y="1066"/>
                    <a:ext cx="766" cy="308"/>
                    <a:chOff x="384" y="1660"/>
                    <a:chExt cx="864" cy="486"/>
                  </a:xfrm>
                </p:grpSpPr>
                <p:sp>
                  <p:nvSpPr>
                    <p:cNvPr id="173139" name="Text Box 102"/>
                    <p:cNvSpPr txBox="1"/>
                    <p:nvPr/>
                  </p:nvSpPr>
                  <p:spPr>
                    <a:xfrm>
                      <a:off x="384" y="1660"/>
                      <a:ext cx="287"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3140" name="Text Box 103"/>
                    <p:cNvSpPr txBox="1"/>
                    <p:nvPr/>
                  </p:nvSpPr>
                  <p:spPr>
                    <a:xfrm>
                      <a:off x="671" y="1660"/>
                      <a:ext cx="289"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1800" b="0" dirty="0">
                          <a:solidFill>
                            <a:srgbClr val="000000"/>
                          </a:solidFill>
                        </a:rPr>
                        <a:t>c</a:t>
                      </a:r>
                    </a:p>
                  </p:txBody>
                </p:sp>
                <p:sp>
                  <p:nvSpPr>
                    <p:cNvPr id="173141" name="Text Box 104"/>
                    <p:cNvSpPr txBox="1"/>
                    <p:nvPr/>
                  </p:nvSpPr>
                  <p:spPr>
                    <a:xfrm>
                      <a:off x="960" y="1660"/>
                      <a:ext cx="288"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endParaRPr lang="zh-CN" altLang="zh-CN" sz="1800" dirty="0">
                        <a:solidFill>
                          <a:srgbClr val="000000"/>
                        </a:solidFill>
                        <a:latin typeface="Courier New" panose="02070309020205020404" pitchFamily="49" charset="0"/>
                        <a:sym typeface="Symbol" panose="05050102010706020507" pitchFamily="18" charset="2"/>
                      </a:endParaRPr>
                    </a:p>
                  </p:txBody>
                </p:sp>
              </p:grpSp>
              <p:sp>
                <p:nvSpPr>
                  <p:cNvPr id="173137" name="Line 105"/>
                  <p:cNvSpPr/>
                  <p:nvPr/>
                </p:nvSpPr>
                <p:spPr>
                  <a:xfrm>
                    <a:off x="2198" y="1056"/>
                    <a:ext cx="0" cy="329"/>
                  </a:xfrm>
                  <a:prstGeom prst="line">
                    <a:avLst/>
                  </a:prstGeom>
                  <a:ln w="25400" cap="flat" cmpd="sng">
                    <a:solidFill>
                      <a:srgbClr val="3366FF"/>
                    </a:solidFill>
                    <a:prstDash val="solid"/>
                    <a:headEnd type="none" w="med" len="med"/>
                    <a:tailEnd type="none" w="med" len="med"/>
                  </a:ln>
                </p:spPr>
              </p:sp>
              <p:sp>
                <p:nvSpPr>
                  <p:cNvPr id="173138" name="Line 106"/>
                  <p:cNvSpPr/>
                  <p:nvPr/>
                </p:nvSpPr>
                <p:spPr>
                  <a:xfrm>
                    <a:off x="2693" y="1056"/>
                    <a:ext cx="0" cy="329"/>
                  </a:xfrm>
                  <a:prstGeom prst="line">
                    <a:avLst/>
                  </a:prstGeom>
                  <a:ln w="25400" cap="flat" cmpd="sng">
                    <a:solidFill>
                      <a:srgbClr val="3366FF"/>
                    </a:solidFill>
                    <a:prstDash val="solid"/>
                    <a:headEnd type="none" w="med" len="med"/>
                    <a:tailEnd type="none" w="med" len="med"/>
                  </a:ln>
                </p:spPr>
              </p:sp>
            </p:grpSp>
            <p:sp>
              <p:nvSpPr>
                <p:cNvPr id="173134" name="Text Box 107"/>
                <p:cNvSpPr txBox="1"/>
                <p:nvPr/>
              </p:nvSpPr>
              <p:spPr>
                <a:xfrm>
                  <a:off x="1918" y="3936"/>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sp>
              <p:nvSpPr>
                <p:cNvPr id="173135" name="Text Box 108"/>
                <p:cNvSpPr txBox="1"/>
                <p:nvPr/>
              </p:nvSpPr>
              <p:spPr>
                <a:xfrm>
                  <a:off x="1526" y="3936"/>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grpSp>
          <p:grpSp>
            <p:nvGrpSpPr>
              <p:cNvPr id="173110" name="Group 109"/>
              <p:cNvGrpSpPr/>
              <p:nvPr/>
            </p:nvGrpSpPr>
            <p:grpSpPr>
              <a:xfrm>
                <a:off x="384" y="2787"/>
                <a:ext cx="768" cy="308"/>
                <a:chOff x="384" y="2787"/>
                <a:chExt cx="768" cy="308"/>
              </a:xfrm>
            </p:grpSpPr>
            <p:sp>
              <p:nvSpPr>
                <p:cNvPr id="173128" name="Text Box 110"/>
                <p:cNvSpPr txBox="1"/>
                <p:nvPr/>
              </p:nvSpPr>
              <p:spPr>
                <a:xfrm>
                  <a:off x="384" y="2787"/>
                  <a:ext cx="254" cy="308"/>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3129" name="Text Box 111"/>
                <p:cNvSpPr txBox="1"/>
                <p:nvPr/>
              </p:nvSpPr>
              <p:spPr>
                <a:xfrm>
                  <a:off x="640" y="2787"/>
                  <a:ext cx="257" cy="308"/>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1800" b="0" dirty="0">
                      <a:solidFill>
                        <a:srgbClr val="000000"/>
                      </a:solidFill>
                    </a:rPr>
                    <a:t>a</a:t>
                  </a:r>
                </a:p>
              </p:txBody>
            </p:sp>
            <p:sp>
              <p:nvSpPr>
                <p:cNvPr id="173130" name="Text Box 112"/>
                <p:cNvSpPr txBox="1"/>
                <p:nvPr/>
              </p:nvSpPr>
              <p:spPr>
                <a:xfrm>
                  <a:off x="897" y="2787"/>
                  <a:ext cx="255" cy="308"/>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endParaRPr lang="zh-CN" altLang="zh-CN" sz="1800" dirty="0">
                    <a:solidFill>
                      <a:srgbClr val="000000"/>
                    </a:solidFill>
                    <a:latin typeface="Courier New" panose="02070309020205020404" pitchFamily="49" charset="0"/>
                    <a:sym typeface="Symbol" panose="05050102010706020507" pitchFamily="18" charset="2"/>
                  </a:endParaRPr>
                </a:p>
              </p:txBody>
            </p:sp>
            <p:sp>
              <p:nvSpPr>
                <p:cNvPr id="173131" name="Text Box 113"/>
                <p:cNvSpPr txBox="1"/>
                <p:nvPr/>
              </p:nvSpPr>
              <p:spPr>
                <a:xfrm>
                  <a:off x="854" y="2841"/>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sp>
              <p:nvSpPr>
                <p:cNvPr id="173132" name="Text Box 114"/>
                <p:cNvSpPr txBox="1"/>
                <p:nvPr/>
              </p:nvSpPr>
              <p:spPr>
                <a:xfrm>
                  <a:off x="480" y="2832"/>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grpSp>
          <p:grpSp>
            <p:nvGrpSpPr>
              <p:cNvPr id="173111" name="Group 115"/>
              <p:cNvGrpSpPr/>
              <p:nvPr/>
            </p:nvGrpSpPr>
            <p:grpSpPr>
              <a:xfrm>
                <a:off x="2066" y="1056"/>
                <a:ext cx="766" cy="329"/>
                <a:chOff x="2066" y="1056"/>
                <a:chExt cx="766" cy="329"/>
              </a:xfrm>
            </p:grpSpPr>
            <p:grpSp>
              <p:nvGrpSpPr>
                <p:cNvPr id="173112" name="Group 116"/>
                <p:cNvGrpSpPr/>
                <p:nvPr/>
              </p:nvGrpSpPr>
              <p:grpSpPr>
                <a:xfrm>
                  <a:off x="2066" y="1056"/>
                  <a:ext cx="766" cy="329"/>
                  <a:chOff x="2066" y="1056"/>
                  <a:chExt cx="766" cy="329"/>
                </a:xfrm>
              </p:grpSpPr>
              <p:grpSp>
                <p:nvGrpSpPr>
                  <p:cNvPr id="173119" name="Group 117"/>
                  <p:cNvGrpSpPr/>
                  <p:nvPr/>
                </p:nvGrpSpPr>
                <p:grpSpPr>
                  <a:xfrm>
                    <a:off x="2066" y="1056"/>
                    <a:ext cx="766" cy="329"/>
                    <a:chOff x="2066" y="1056"/>
                    <a:chExt cx="766" cy="329"/>
                  </a:xfrm>
                </p:grpSpPr>
                <p:grpSp>
                  <p:nvGrpSpPr>
                    <p:cNvPr id="173122" name="Group 118"/>
                    <p:cNvGrpSpPr/>
                    <p:nvPr/>
                  </p:nvGrpSpPr>
                  <p:grpSpPr>
                    <a:xfrm>
                      <a:off x="2066" y="1066"/>
                      <a:ext cx="766" cy="308"/>
                      <a:chOff x="384" y="1660"/>
                      <a:chExt cx="864" cy="486"/>
                    </a:xfrm>
                  </p:grpSpPr>
                  <p:sp>
                    <p:nvSpPr>
                      <p:cNvPr id="173125" name="Text Box 119"/>
                      <p:cNvSpPr txBox="1"/>
                      <p:nvPr/>
                    </p:nvSpPr>
                    <p:spPr>
                      <a:xfrm>
                        <a:off x="384" y="1660"/>
                        <a:ext cx="287"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3126" name="Text Box 120"/>
                      <p:cNvSpPr txBox="1"/>
                      <p:nvPr/>
                    </p:nvSpPr>
                    <p:spPr>
                      <a:xfrm>
                        <a:off x="671" y="1660"/>
                        <a:ext cx="289"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3127" name="Text Box 121"/>
                      <p:cNvSpPr txBox="1"/>
                      <p:nvPr/>
                    </p:nvSpPr>
                    <p:spPr>
                      <a:xfrm>
                        <a:off x="960" y="1660"/>
                        <a:ext cx="288"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endParaRPr lang="zh-CN" altLang="zh-CN" sz="1800" dirty="0">
                          <a:solidFill>
                            <a:srgbClr val="000000"/>
                          </a:solidFill>
                          <a:latin typeface="Courier New" panose="02070309020205020404" pitchFamily="49" charset="0"/>
                          <a:sym typeface="Symbol" panose="05050102010706020507" pitchFamily="18" charset="2"/>
                        </a:endParaRPr>
                      </a:p>
                    </p:txBody>
                  </p:sp>
                </p:grpSp>
                <p:sp>
                  <p:nvSpPr>
                    <p:cNvPr id="173123" name="Line 122"/>
                    <p:cNvSpPr/>
                    <p:nvPr/>
                  </p:nvSpPr>
                  <p:spPr>
                    <a:xfrm>
                      <a:off x="2198" y="1056"/>
                      <a:ext cx="0" cy="329"/>
                    </a:xfrm>
                    <a:prstGeom prst="line">
                      <a:avLst/>
                    </a:prstGeom>
                    <a:ln w="25400" cap="flat" cmpd="sng">
                      <a:solidFill>
                        <a:srgbClr val="3366FF"/>
                      </a:solidFill>
                      <a:prstDash val="solid"/>
                      <a:headEnd type="none" w="med" len="med"/>
                      <a:tailEnd type="none" w="med" len="med"/>
                    </a:ln>
                  </p:spPr>
                </p:sp>
                <p:sp>
                  <p:nvSpPr>
                    <p:cNvPr id="173124" name="Line 123"/>
                    <p:cNvSpPr/>
                    <p:nvPr/>
                  </p:nvSpPr>
                  <p:spPr>
                    <a:xfrm>
                      <a:off x="2693" y="1056"/>
                      <a:ext cx="0" cy="329"/>
                    </a:xfrm>
                    <a:prstGeom prst="line">
                      <a:avLst/>
                    </a:prstGeom>
                    <a:ln w="25400" cap="flat" cmpd="sng">
                      <a:solidFill>
                        <a:srgbClr val="3366FF"/>
                      </a:solidFill>
                      <a:prstDash val="solid"/>
                      <a:headEnd type="none" w="med" len="med"/>
                      <a:tailEnd type="none" w="med" len="med"/>
                    </a:ln>
                  </p:spPr>
                </p:sp>
              </p:grpSp>
              <p:sp>
                <p:nvSpPr>
                  <p:cNvPr id="173120" name="Text Box 124"/>
                  <p:cNvSpPr txBox="1"/>
                  <p:nvPr/>
                </p:nvSpPr>
                <p:spPr>
                  <a:xfrm>
                    <a:off x="2544" y="1104"/>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sp>
                <p:nvSpPr>
                  <p:cNvPr id="173121" name="Text Box 125"/>
                  <p:cNvSpPr txBox="1"/>
                  <p:nvPr/>
                </p:nvSpPr>
                <p:spPr>
                  <a:xfrm>
                    <a:off x="2150" y="1104"/>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0</a:t>
                    </a:r>
                  </a:p>
                </p:txBody>
              </p:sp>
            </p:grpSp>
            <p:grpSp>
              <p:nvGrpSpPr>
                <p:cNvPr id="173113" name="Group 126"/>
                <p:cNvGrpSpPr/>
                <p:nvPr/>
              </p:nvGrpSpPr>
              <p:grpSpPr>
                <a:xfrm>
                  <a:off x="2304" y="1056"/>
                  <a:ext cx="288" cy="288"/>
                  <a:chOff x="2304" y="1056"/>
                  <a:chExt cx="288" cy="288"/>
                </a:xfrm>
              </p:grpSpPr>
              <p:sp>
                <p:nvSpPr>
                  <p:cNvPr id="173114" name="Line 127"/>
                  <p:cNvSpPr/>
                  <p:nvPr/>
                </p:nvSpPr>
                <p:spPr>
                  <a:xfrm flipH="1">
                    <a:off x="2304" y="1056"/>
                    <a:ext cx="96" cy="96"/>
                  </a:xfrm>
                  <a:prstGeom prst="line">
                    <a:avLst/>
                  </a:prstGeom>
                  <a:ln w="12700" cap="flat" cmpd="sng">
                    <a:solidFill>
                      <a:srgbClr val="3366FF"/>
                    </a:solidFill>
                    <a:prstDash val="solid"/>
                    <a:headEnd type="none" w="med" len="med"/>
                    <a:tailEnd type="none" w="med" len="med"/>
                  </a:ln>
                </p:spPr>
              </p:sp>
              <p:sp>
                <p:nvSpPr>
                  <p:cNvPr id="173115" name="Line 128"/>
                  <p:cNvSpPr/>
                  <p:nvPr/>
                </p:nvSpPr>
                <p:spPr>
                  <a:xfrm flipH="1">
                    <a:off x="2304" y="1056"/>
                    <a:ext cx="192" cy="192"/>
                  </a:xfrm>
                  <a:prstGeom prst="line">
                    <a:avLst/>
                  </a:prstGeom>
                  <a:ln w="12700" cap="flat" cmpd="sng">
                    <a:solidFill>
                      <a:srgbClr val="3366FF"/>
                    </a:solidFill>
                    <a:prstDash val="solid"/>
                    <a:headEnd type="none" w="med" len="med"/>
                    <a:tailEnd type="none" w="med" len="med"/>
                  </a:ln>
                </p:spPr>
              </p:sp>
              <p:sp>
                <p:nvSpPr>
                  <p:cNvPr id="173116" name="Line 129"/>
                  <p:cNvSpPr/>
                  <p:nvPr/>
                </p:nvSpPr>
                <p:spPr>
                  <a:xfrm flipH="1">
                    <a:off x="2352" y="1104"/>
                    <a:ext cx="192" cy="192"/>
                  </a:xfrm>
                  <a:prstGeom prst="line">
                    <a:avLst/>
                  </a:prstGeom>
                  <a:ln w="12700" cap="flat" cmpd="sng">
                    <a:solidFill>
                      <a:srgbClr val="3366FF"/>
                    </a:solidFill>
                    <a:prstDash val="solid"/>
                    <a:headEnd type="none" w="med" len="med"/>
                    <a:tailEnd type="none" w="med" len="med"/>
                  </a:ln>
                </p:spPr>
              </p:sp>
              <p:sp>
                <p:nvSpPr>
                  <p:cNvPr id="173117" name="Line 130"/>
                  <p:cNvSpPr/>
                  <p:nvPr/>
                </p:nvSpPr>
                <p:spPr>
                  <a:xfrm flipH="1">
                    <a:off x="2400" y="1152"/>
                    <a:ext cx="192" cy="192"/>
                  </a:xfrm>
                  <a:prstGeom prst="line">
                    <a:avLst/>
                  </a:prstGeom>
                  <a:ln w="12700" cap="flat" cmpd="sng">
                    <a:solidFill>
                      <a:srgbClr val="3366FF"/>
                    </a:solidFill>
                    <a:prstDash val="solid"/>
                    <a:headEnd type="none" w="med" len="med"/>
                    <a:tailEnd type="none" w="med" len="med"/>
                  </a:ln>
                </p:spPr>
              </p:sp>
              <p:sp>
                <p:nvSpPr>
                  <p:cNvPr id="173118" name="Line 131"/>
                  <p:cNvSpPr/>
                  <p:nvPr/>
                </p:nvSpPr>
                <p:spPr>
                  <a:xfrm flipH="1">
                    <a:off x="2496" y="1248"/>
                    <a:ext cx="96" cy="96"/>
                  </a:xfrm>
                  <a:prstGeom prst="line">
                    <a:avLst/>
                  </a:prstGeom>
                  <a:ln w="12700" cap="flat" cmpd="sng">
                    <a:solidFill>
                      <a:srgbClr val="3366FF"/>
                    </a:solidFill>
                    <a:prstDash val="solid"/>
                    <a:headEnd type="none" w="med" len="med"/>
                    <a:tailEnd type="none" w="med" len="med"/>
                  </a:ln>
                </p:spPr>
              </p:sp>
            </p:grpSp>
          </p:grpSp>
        </p:grpSp>
        <p:grpSp>
          <p:nvGrpSpPr>
            <p:cNvPr id="173072" name="Group 132"/>
            <p:cNvGrpSpPr/>
            <p:nvPr/>
          </p:nvGrpSpPr>
          <p:grpSpPr>
            <a:xfrm>
              <a:off x="640" y="727"/>
              <a:ext cx="3264" cy="3053"/>
              <a:chOff x="768" y="835"/>
              <a:chExt cx="3264" cy="3053"/>
            </a:xfrm>
          </p:grpSpPr>
          <p:sp>
            <p:nvSpPr>
              <p:cNvPr id="173087" name="Freeform 133"/>
              <p:cNvSpPr/>
              <p:nvPr/>
            </p:nvSpPr>
            <p:spPr>
              <a:xfrm>
                <a:off x="2413" y="835"/>
                <a:ext cx="91" cy="231"/>
              </a:xfrm>
              <a:custGeom>
                <a:avLst/>
                <a:gdLst>
                  <a:gd name="txL" fmla="*/ 0 w 96"/>
                  <a:gd name="txT" fmla="*/ 0 h 336"/>
                  <a:gd name="txR" fmla="*/ 96 w 96"/>
                  <a:gd name="txB" fmla="*/ 336 h 336"/>
                </a:gdLst>
                <a:ahLst/>
                <a:cxnLst>
                  <a:cxn ang="0">
                    <a:pos x="0" y="0"/>
                  </a:cxn>
                  <a:cxn ang="0">
                    <a:pos x="40" y="1"/>
                  </a:cxn>
                  <a:cxn ang="0">
                    <a:pos x="0" y="1"/>
                  </a:cxn>
                  <a:cxn ang="0">
                    <a:pos x="40" y="1"/>
                  </a:cxn>
                </a:cxnLst>
                <a:rect l="txL" t="txT" r="txR" b="txB"/>
                <a:pathLst>
                  <a:path w="96" h="336">
                    <a:moveTo>
                      <a:pt x="0" y="0"/>
                    </a:moveTo>
                    <a:cubicBezTo>
                      <a:pt x="48" y="40"/>
                      <a:pt x="96" y="80"/>
                      <a:pt x="96" y="96"/>
                    </a:cubicBezTo>
                    <a:cubicBezTo>
                      <a:pt x="96" y="112"/>
                      <a:pt x="0" y="56"/>
                      <a:pt x="0" y="96"/>
                    </a:cubicBezTo>
                    <a:cubicBezTo>
                      <a:pt x="0" y="136"/>
                      <a:pt x="48" y="236"/>
                      <a:pt x="96" y="336"/>
                    </a:cubicBezTo>
                  </a:path>
                </a:pathLst>
              </a:custGeom>
              <a:noFill/>
              <a:ln w="25400" cap="flat" cmpd="sng">
                <a:solidFill>
                  <a:srgbClr val="3366FF">
                    <a:alpha val="100000"/>
                  </a:srgbClr>
                </a:solidFill>
                <a:prstDash val="solid"/>
                <a:round/>
                <a:headEnd type="none" w="med" len="med"/>
                <a:tailEnd type="triangle" w="med" len="med"/>
              </a:ln>
            </p:spPr>
            <p:txBody>
              <a:bodyPr/>
              <a:lstStyle/>
              <a:p>
                <a:endParaRPr lang="zh-CN" altLang="en-US"/>
              </a:p>
            </p:txBody>
          </p:sp>
          <p:grpSp>
            <p:nvGrpSpPr>
              <p:cNvPr id="173088" name="Group 134"/>
              <p:cNvGrpSpPr/>
              <p:nvPr/>
            </p:nvGrpSpPr>
            <p:grpSpPr>
              <a:xfrm>
                <a:off x="768" y="1248"/>
                <a:ext cx="3264" cy="2640"/>
                <a:chOff x="768" y="1248"/>
                <a:chExt cx="3264" cy="2640"/>
              </a:xfrm>
            </p:grpSpPr>
            <p:sp>
              <p:nvSpPr>
                <p:cNvPr id="173089" name="Freeform 135"/>
                <p:cNvSpPr/>
                <p:nvPr/>
              </p:nvSpPr>
              <p:spPr>
                <a:xfrm>
                  <a:off x="2136" y="1248"/>
                  <a:ext cx="312" cy="336"/>
                </a:xfrm>
                <a:custGeom>
                  <a:avLst/>
                  <a:gdLst>
                    <a:gd name="txL" fmla="*/ 0 w 312"/>
                    <a:gd name="txT" fmla="*/ 0 h 336"/>
                    <a:gd name="txR" fmla="*/ 312 w 312"/>
                    <a:gd name="txB" fmla="*/ 336 h 336"/>
                  </a:gdLst>
                  <a:ahLst/>
                  <a:cxnLst>
                    <a:cxn ang="0">
                      <a:pos x="24" y="0"/>
                    </a:cxn>
                    <a:cxn ang="0">
                      <a:pos x="24" y="192"/>
                    </a:cxn>
                    <a:cxn ang="0">
                      <a:pos x="168" y="240"/>
                    </a:cxn>
                    <a:cxn ang="0">
                      <a:pos x="264" y="288"/>
                    </a:cxn>
                    <a:cxn ang="0">
                      <a:pos x="312" y="336"/>
                    </a:cxn>
                  </a:cxnLst>
                  <a:rect l="txL" t="txT" r="txR" b="txB"/>
                  <a:pathLst>
                    <a:path w="312" h="336">
                      <a:moveTo>
                        <a:pt x="24" y="0"/>
                      </a:moveTo>
                      <a:cubicBezTo>
                        <a:pt x="12" y="76"/>
                        <a:pt x="0" y="152"/>
                        <a:pt x="24" y="192"/>
                      </a:cubicBezTo>
                      <a:cubicBezTo>
                        <a:pt x="48" y="232"/>
                        <a:pt x="128" y="224"/>
                        <a:pt x="168" y="240"/>
                      </a:cubicBezTo>
                      <a:cubicBezTo>
                        <a:pt x="208" y="256"/>
                        <a:pt x="240" y="272"/>
                        <a:pt x="264" y="288"/>
                      </a:cubicBezTo>
                      <a:cubicBezTo>
                        <a:pt x="288" y="304"/>
                        <a:pt x="300" y="320"/>
                        <a:pt x="312" y="336"/>
                      </a:cubicBezTo>
                    </a:path>
                  </a:pathLst>
                </a:custGeom>
                <a:noFill/>
                <a:ln w="25400" cap="flat" cmpd="sng">
                  <a:solidFill>
                    <a:srgbClr val="3366FF">
                      <a:alpha val="100000"/>
                    </a:srgbClr>
                  </a:solidFill>
                  <a:prstDash val="solid"/>
                  <a:round/>
                  <a:headEnd type="none" w="med" len="med"/>
                  <a:tailEnd type="triangle" w="med" len="med"/>
                </a:ln>
              </p:spPr>
              <p:txBody>
                <a:bodyPr/>
                <a:lstStyle/>
                <a:p>
                  <a:endParaRPr lang="zh-CN" altLang="en-US"/>
                </a:p>
              </p:txBody>
            </p:sp>
            <p:sp>
              <p:nvSpPr>
                <p:cNvPr id="173090" name="Line 137"/>
                <p:cNvSpPr/>
                <p:nvPr/>
              </p:nvSpPr>
              <p:spPr>
                <a:xfrm flipH="1">
                  <a:off x="1296" y="1776"/>
                  <a:ext cx="816" cy="384"/>
                </a:xfrm>
                <a:prstGeom prst="line">
                  <a:avLst/>
                </a:prstGeom>
                <a:ln w="25400" cap="flat" cmpd="sng">
                  <a:solidFill>
                    <a:srgbClr val="3366FF"/>
                  </a:solidFill>
                  <a:prstDash val="solid"/>
                  <a:headEnd type="none" w="med" len="med"/>
                  <a:tailEnd type="none" w="med" len="med"/>
                </a:ln>
              </p:spPr>
            </p:sp>
            <p:sp>
              <p:nvSpPr>
                <p:cNvPr id="173091" name="Line 138"/>
                <p:cNvSpPr/>
                <p:nvPr/>
              </p:nvSpPr>
              <p:spPr>
                <a:xfrm>
                  <a:off x="2784" y="1776"/>
                  <a:ext cx="768" cy="384"/>
                </a:xfrm>
                <a:prstGeom prst="line">
                  <a:avLst/>
                </a:prstGeom>
                <a:ln w="25400" cap="flat" cmpd="sng">
                  <a:solidFill>
                    <a:srgbClr val="3366FF"/>
                  </a:solidFill>
                  <a:prstDash val="solid"/>
                  <a:headEnd type="none" w="med" len="med"/>
                  <a:tailEnd type="none" w="med" len="med"/>
                </a:ln>
              </p:spPr>
            </p:sp>
            <p:sp>
              <p:nvSpPr>
                <p:cNvPr id="173092" name="Line 139"/>
                <p:cNvSpPr/>
                <p:nvPr/>
              </p:nvSpPr>
              <p:spPr>
                <a:xfrm flipH="1">
                  <a:off x="768" y="2352"/>
                  <a:ext cx="192" cy="432"/>
                </a:xfrm>
                <a:prstGeom prst="line">
                  <a:avLst/>
                </a:prstGeom>
                <a:ln w="25400" cap="flat" cmpd="sng">
                  <a:solidFill>
                    <a:srgbClr val="3366FF"/>
                  </a:solidFill>
                  <a:prstDash val="solid"/>
                  <a:headEnd type="none" w="med" len="med"/>
                  <a:tailEnd type="none" w="med" len="med"/>
                </a:ln>
              </p:spPr>
            </p:sp>
            <p:sp>
              <p:nvSpPr>
                <p:cNvPr id="173093" name="Line 140"/>
                <p:cNvSpPr/>
                <p:nvPr/>
              </p:nvSpPr>
              <p:spPr>
                <a:xfrm>
                  <a:off x="1584" y="2352"/>
                  <a:ext cx="240" cy="432"/>
                </a:xfrm>
                <a:prstGeom prst="line">
                  <a:avLst/>
                </a:prstGeom>
                <a:ln w="25400" cap="flat" cmpd="sng">
                  <a:solidFill>
                    <a:srgbClr val="3366FF"/>
                  </a:solidFill>
                  <a:prstDash val="solid"/>
                  <a:headEnd type="none" w="med" len="med"/>
                  <a:tailEnd type="none" w="med" len="med"/>
                </a:ln>
              </p:spPr>
            </p:sp>
            <p:sp>
              <p:nvSpPr>
                <p:cNvPr id="173094" name="Line 141"/>
                <p:cNvSpPr/>
                <p:nvPr/>
              </p:nvSpPr>
              <p:spPr>
                <a:xfrm flipH="1">
                  <a:off x="2976" y="2304"/>
                  <a:ext cx="240" cy="480"/>
                </a:xfrm>
                <a:prstGeom prst="line">
                  <a:avLst/>
                </a:prstGeom>
                <a:ln w="25400" cap="flat" cmpd="sng">
                  <a:solidFill>
                    <a:srgbClr val="3366FF"/>
                  </a:solidFill>
                  <a:prstDash val="solid"/>
                  <a:headEnd type="none" w="med" len="med"/>
                  <a:tailEnd type="none" w="med" len="med"/>
                </a:ln>
              </p:spPr>
            </p:sp>
            <p:sp>
              <p:nvSpPr>
                <p:cNvPr id="173095" name="Line 142"/>
                <p:cNvSpPr/>
                <p:nvPr/>
              </p:nvSpPr>
              <p:spPr>
                <a:xfrm>
                  <a:off x="3840" y="2304"/>
                  <a:ext cx="192" cy="480"/>
                </a:xfrm>
                <a:prstGeom prst="line">
                  <a:avLst/>
                </a:prstGeom>
                <a:ln w="25400" cap="flat" cmpd="sng">
                  <a:solidFill>
                    <a:srgbClr val="3366FF"/>
                  </a:solidFill>
                  <a:prstDash val="solid"/>
                  <a:headEnd type="none" w="med" len="med"/>
                  <a:tailEnd type="none" w="med" len="med"/>
                </a:ln>
              </p:spPr>
            </p:sp>
            <p:sp>
              <p:nvSpPr>
                <p:cNvPr id="173096" name="Line 143"/>
                <p:cNvSpPr/>
                <p:nvPr/>
              </p:nvSpPr>
              <p:spPr>
                <a:xfrm flipH="1">
                  <a:off x="1296" y="2976"/>
                  <a:ext cx="192" cy="336"/>
                </a:xfrm>
                <a:prstGeom prst="line">
                  <a:avLst/>
                </a:prstGeom>
                <a:ln w="25400" cap="flat" cmpd="sng">
                  <a:solidFill>
                    <a:srgbClr val="3366FF"/>
                  </a:solidFill>
                  <a:prstDash val="solid"/>
                  <a:headEnd type="none" w="med" len="med"/>
                  <a:tailEnd type="none" w="med" len="med"/>
                </a:ln>
              </p:spPr>
            </p:sp>
            <p:sp>
              <p:nvSpPr>
                <p:cNvPr id="173097" name="Line 144"/>
                <p:cNvSpPr/>
                <p:nvPr/>
              </p:nvSpPr>
              <p:spPr>
                <a:xfrm>
                  <a:off x="2112" y="2976"/>
                  <a:ext cx="240" cy="336"/>
                </a:xfrm>
                <a:prstGeom prst="line">
                  <a:avLst/>
                </a:prstGeom>
                <a:ln w="25400" cap="flat" cmpd="sng">
                  <a:solidFill>
                    <a:srgbClr val="3366FF"/>
                  </a:solidFill>
                  <a:prstDash val="solid"/>
                  <a:headEnd type="none" w="med" len="med"/>
                  <a:tailEnd type="none" w="med" len="med"/>
                </a:ln>
              </p:spPr>
            </p:sp>
            <p:sp>
              <p:nvSpPr>
                <p:cNvPr id="173098" name="Line 145"/>
                <p:cNvSpPr/>
                <p:nvPr/>
              </p:nvSpPr>
              <p:spPr>
                <a:xfrm flipH="1">
                  <a:off x="1824" y="3456"/>
                  <a:ext cx="192" cy="432"/>
                </a:xfrm>
                <a:prstGeom prst="line">
                  <a:avLst/>
                </a:prstGeom>
                <a:ln w="25400" cap="flat" cmpd="sng">
                  <a:solidFill>
                    <a:srgbClr val="3366FF"/>
                  </a:solidFill>
                  <a:prstDash val="solid"/>
                  <a:headEnd type="none" w="med" len="med"/>
                  <a:tailEnd type="none" w="med" len="med"/>
                </a:ln>
              </p:spPr>
            </p:sp>
            <p:sp>
              <p:nvSpPr>
                <p:cNvPr id="173099" name="Line 146"/>
                <p:cNvSpPr/>
                <p:nvPr/>
              </p:nvSpPr>
              <p:spPr>
                <a:xfrm>
                  <a:off x="2640" y="3456"/>
                  <a:ext cx="240" cy="432"/>
                </a:xfrm>
                <a:prstGeom prst="line">
                  <a:avLst/>
                </a:prstGeom>
                <a:ln w="25400" cap="flat" cmpd="sng">
                  <a:solidFill>
                    <a:srgbClr val="3366FF"/>
                  </a:solidFill>
                  <a:prstDash val="solid"/>
                  <a:headEnd type="none" w="med" len="med"/>
                  <a:tailEnd type="none" w="med" len="med"/>
                </a:ln>
              </p:spPr>
            </p:sp>
          </p:grpSp>
        </p:grpSp>
        <p:grpSp>
          <p:nvGrpSpPr>
            <p:cNvPr id="173073" name="Group 147"/>
            <p:cNvGrpSpPr/>
            <p:nvPr/>
          </p:nvGrpSpPr>
          <p:grpSpPr>
            <a:xfrm>
              <a:off x="48" y="1140"/>
              <a:ext cx="4456" cy="3056"/>
              <a:chOff x="176" y="1248"/>
              <a:chExt cx="4456" cy="3056"/>
            </a:xfrm>
          </p:grpSpPr>
          <p:sp>
            <p:nvSpPr>
              <p:cNvPr id="173074" name="Freeform 148"/>
              <p:cNvSpPr/>
              <p:nvPr/>
            </p:nvSpPr>
            <p:spPr>
              <a:xfrm>
                <a:off x="176" y="1248"/>
                <a:ext cx="1888" cy="1960"/>
              </a:xfrm>
              <a:custGeom>
                <a:avLst/>
                <a:gdLst>
                  <a:gd name="txL" fmla="*/ 0 w 1888"/>
                  <a:gd name="txT" fmla="*/ 0 h 1960"/>
                  <a:gd name="txR" fmla="*/ 1888 w 1888"/>
                  <a:gd name="txB" fmla="*/ 1960 h 1960"/>
                </a:gdLst>
                <a:ahLst/>
                <a:cxnLst>
                  <a:cxn ang="0">
                    <a:pos x="256" y="1680"/>
                  </a:cxn>
                  <a:cxn ang="0">
                    <a:pos x="256" y="1920"/>
                  </a:cxn>
                  <a:cxn ang="0">
                    <a:pos x="64" y="1920"/>
                  </a:cxn>
                  <a:cxn ang="0">
                    <a:pos x="16" y="1680"/>
                  </a:cxn>
                  <a:cxn ang="0">
                    <a:pos x="16" y="1440"/>
                  </a:cxn>
                  <a:cxn ang="0">
                    <a:pos x="112" y="1200"/>
                  </a:cxn>
                  <a:cxn ang="0">
                    <a:pos x="496" y="768"/>
                  </a:cxn>
                  <a:cxn ang="0">
                    <a:pos x="1168" y="240"/>
                  </a:cxn>
                  <a:cxn ang="0">
                    <a:pos x="1888" y="0"/>
                  </a:cxn>
                </a:cxnLst>
                <a:rect l="txL" t="txT" r="txR" b="txB"/>
                <a:pathLst>
                  <a:path w="1888" h="1960">
                    <a:moveTo>
                      <a:pt x="256" y="1680"/>
                    </a:moveTo>
                    <a:cubicBezTo>
                      <a:pt x="272" y="1780"/>
                      <a:pt x="288" y="1880"/>
                      <a:pt x="256" y="1920"/>
                    </a:cubicBezTo>
                    <a:cubicBezTo>
                      <a:pt x="224" y="1960"/>
                      <a:pt x="104" y="1960"/>
                      <a:pt x="64" y="1920"/>
                    </a:cubicBezTo>
                    <a:cubicBezTo>
                      <a:pt x="24" y="1880"/>
                      <a:pt x="24" y="1760"/>
                      <a:pt x="16" y="1680"/>
                    </a:cubicBezTo>
                    <a:cubicBezTo>
                      <a:pt x="8" y="1600"/>
                      <a:pt x="0" y="1520"/>
                      <a:pt x="16" y="1440"/>
                    </a:cubicBezTo>
                    <a:cubicBezTo>
                      <a:pt x="32" y="1360"/>
                      <a:pt x="32" y="1312"/>
                      <a:pt x="112" y="1200"/>
                    </a:cubicBezTo>
                    <a:cubicBezTo>
                      <a:pt x="192" y="1088"/>
                      <a:pt x="320" y="928"/>
                      <a:pt x="496" y="768"/>
                    </a:cubicBezTo>
                    <a:cubicBezTo>
                      <a:pt x="672" y="608"/>
                      <a:pt x="936" y="368"/>
                      <a:pt x="1168" y="240"/>
                    </a:cubicBezTo>
                    <a:cubicBezTo>
                      <a:pt x="1400" y="112"/>
                      <a:pt x="1644" y="56"/>
                      <a:pt x="1888" y="0"/>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sp>
            <p:nvSpPr>
              <p:cNvPr id="173075" name="Freeform 149"/>
              <p:cNvSpPr/>
              <p:nvPr/>
            </p:nvSpPr>
            <p:spPr>
              <a:xfrm>
                <a:off x="2832" y="1248"/>
                <a:ext cx="1800" cy="2016"/>
              </a:xfrm>
              <a:custGeom>
                <a:avLst/>
                <a:gdLst>
                  <a:gd name="txL" fmla="*/ 0 w 1800"/>
                  <a:gd name="txT" fmla="*/ 0 h 2016"/>
                  <a:gd name="txR" fmla="*/ 1800 w 1800"/>
                  <a:gd name="txB" fmla="*/ 2016 h 2016"/>
                </a:gdLst>
                <a:ahLst/>
                <a:cxnLst>
                  <a:cxn ang="0">
                    <a:pos x="1488" y="1680"/>
                  </a:cxn>
                  <a:cxn ang="0">
                    <a:pos x="1536" y="1968"/>
                  </a:cxn>
                  <a:cxn ang="0">
                    <a:pos x="1680" y="1968"/>
                  </a:cxn>
                  <a:cxn ang="0">
                    <a:pos x="1776" y="1776"/>
                  </a:cxn>
                  <a:cxn ang="0">
                    <a:pos x="1776" y="1488"/>
                  </a:cxn>
                  <a:cxn ang="0">
                    <a:pos x="1632" y="1152"/>
                  </a:cxn>
                  <a:cxn ang="0">
                    <a:pos x="1200" y="672"/>
                  </a:cxn>
                  <a:cxn ang="0">
                    <a:pos x="912" y="432"/>
                  </a:cxn>
                  <a:cxn ang="0">
                    <a:pos x="0" y="0"/>
                  </a:cxn>
                </a:cxnLst>
                <a:rect l="txL" t="txT" r="txR" b="txB"/>
                <a:pathLst>
                  <a:path w="1800" h="2016">
                    <a:moveTo>
                      <a:pt x="1488" y="1680"/>
                    </a:moveTo>
                    <a:cubicBezTo>
                      <a:pt x="1496" y="1800"/>
                      <a:pt x="1504" y="1920"/>
                      <a:pt x="1536" y="1968"/>
                    </a:cubicBezTo>
                    <a:cubicBezTo>
                      <a:pt x="1568" y="2016"/>
                      <a:pt x="1640" y="2000"/>
                      <a:pt x="1680" y="1968"/>
                    </a:cubicBezTo>
                    <a:cubicBezTo>
                      <a:pt x="1720" y="1936"/>
                      <a:pt x="1760" y="1856"/>
                      <a:pt x="1776" y="1776"/>
                    </a:cubicBezTo>
                    <a:cubicBezTo>
                      <a:pt x="1792" y="1696"/>
                      <a:pt x="1800" y="1592"/>
                      <a:pt x="1776" y="1488"/>
                    </a:cubicBezTo>
                    <a:cubicBezTo>
                      <a:pt x="1752" y="1384"/>
                      <a:pt x="1728" y="1288"/>
                      <a:pt x="1632" y="1152"/>
                    </a:cubicBezTo>
                    <a:cubicBezTo>
                      <a:pt x="1536" y="1016"/>
                      <a:pt x="1320" y="792"/>
                      <a:pt x="1200" y="672"/>
                    </a:cubicBezTo>
                    <a:cubicBezTo>
                      <a:pt x="1080" y="552"/>
                      <a:pt x="1112" y="544"/>
                      <a:pt x="912" y="432"/>
                    </a:cubicBezTo>
                    <a:cubicBezTo>
                      <a:pt x="712" y="320"/>
                      <a:pt x="356" y="160"/>
                      <a:pt x="0" y="0"/>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sp>
            <p:nvSpPr>
              <p:cNvPr id="173076" name="Freeform 150"/>
              <p:cNvSpPr/>
              <p:nvPr/>
            </p:nvSpPr>
            <p:spPr>
              <a:xfrm>
                <a:off x="1072" y="2456"/>
                <a:ext cx="176" cy="760"/>
              </a:xfrm>
              <a:custGeom>
                <a:avLst/>
                <a:gdLst>
                  <a:gd name="txL" fmla="*/ 0 w 224"/>
                  <a:gd name="txT" fmla="*/ 0 h 760"/>
                  <a:gd name="txR" fmla="*/ 224 w 224"/>
                  <a:gd name="txB" fmla="*/ 760 h 760"/>
                </a:gdLst>
                <a:ahLst/>
                <a:cxnLst>
                  <a:cxn ang="0">
                    <a:pos x="2" y="480"/>
                  </a:cxn>
                  <a:cxn ang="0">
                    <a:pos x="2" y="720"/>
                  </a:cxn>
                  <a:cxn ang="0">
                    <a:pos x="3" y="720"/>
                  </a:cxn>
                  <a:cxn ang="0">
                    <a:pos x="4" y="480"/>
                  </a:cxn>
                  <a:cxn ang="0">
                    <a:pos x="4" y="0"/>
                  </a:cxn>
                </a:cxnLst>
                <a:rect l="txL" t="txT" r="txR" b="txB"/>
                <a:pathLst>
                  <a:path w="224" h="760">
                    <a:moveTo>
                      <a:pt x="24" y="480"/>
                    </a:moveTo>
                    <a:cubicBezTo>
                      <a:pt x="12" y="580"/>
                      <a:pt x="0" y="680"/>
                      <a:pt x="24" y="720"/>
                    </a:cubicBezTo>
                    <a:cubicBezTo>
                      <a:pt x="48" y="760"/>
                      <a:pt x="136" y="760"/>
                      <a:pt x="168" y="720"/>
                    </a:cubicBezTo>
                    <a:cubicBezTo>
                      <a:pt x="200" y="680"/>
                      <a:pt x="208" y="600"/>
                      <a:pt x="216" y="480"/>
                    </a:cubicBezTo>
                    <a:cubicBezTo>
                      <a:pt x="224" y="360"/>
                      <a:pt x="220" y="180"/>
                      <a:pt x="216" y="0"/>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sp>
            <p:nvSpPr>
              <p:cNvPr id="173077" name="Freeform 151"/>
              <p:cNvSpPr/>
              <p:nvPr/>
            </p:nvSpPr>
            <p:spPr>
              <a:xfrm>
                <a:off x="760" y="2496"/>
                <a:ext cx="592" cy="1240"/>
              </a:xfrm>
              <a:custGeom>
                <a:avLst/>
                <a:gdLst>
                  <a:gd name="txL" fmla="*/ 0 w 592"/>
                  <a:gd name="txT" fmla="*/ 0 h 1240"/>
                  <a:gd name="txR" fmla="*/ 592 w 592"/>
                  <a:gd name="txB" fmla="*/ 1240 h 1240"/>
                </a:gdLst>
                <a:ahLst/>
                <a:cxnLst>
                  <a:cxn ang="0">
                    <a:pos x="200" y="960"/>
                  </a:cxn>
                  <a:cxn ang="0">
                    <a:pos x="200" y="1200"/>
                  </a:cxn>
                  <a:cxn ang="0">
                    <a:pos x="56" y="1200"/>
                  </a:cxn>
                  <a:cxn ang="0">
                    <a:pos x="8" y="1104"/>
                  </a:cxn>
                  <a:cxn ang="0">
                    <a:pos x="8" y="912"/>
                  </a:cxn>
                  <a:cxn ang="0">
                    <a:pos x="56" y="768"/>
                  </a:cxn>
                  <a:cxn ang="0">
                    <a:pos x="248" y="768"/>
                  </a:cxn>
                  <a:cxn ang="0">
                    <a:pos x="392" y="768"/>
                  </a:cxn>
                  <a:cxn ang="0">
                    <a:pos x="536" y="672"/>
                  </a:cxn>
                  <a:cxn ang="0">
                    <a:pos x="584" y="480"/>
                  </a:cxn>
                  <a:cxn ang="0">
                    <a:pos x="584" y="0"/>
                  </a:cxn>
                </a:cxnLst>
                <a:rect l="txL" t="txT" r="txR" b="txB"/>
                <a:pathLst>
                  <a:path w="592" h="1240">
                    <a:moveTo>
                      <a:pt x="200" y="960"/>
                    </a:moveTo>
                    <a:cubicBezTo>
                      <a:pt x="212" y="1060"/>
                      <a:pt x="224" y="1160"/>
                      <a:pt x="200" y="1200"/>
                    </a:cubicBezTo>
                    <a:cubicBezTo>
                      <a:pt x="176" y="1240"/>
                      <a:pt x="88" y="1216"/>
                      <a:pt x="56" y="1200"/>
                    </a:cubicBezTo>
                    <a:cubicBezTo>
                      <a:pt x="24" y="1184"/>
                      <a:pt x="16" y="1152"/>
                      <a:pt x="8" y="1104"/>
                    </a:cubicBezTo>
                    <a:cubicBezTo>
                      <a:pt x="0" y="1056"/>
                      <a:pt x="0" y="968"/>
                      <a:pt x="8" y="912"/>
                    </a:cubicBezTo>
                    <a:cubicBezTo>
                      <a:pt x="16" y="856"/>
                      <a:pt x="16" y="792"/>
                      <a:pt x="56" y="768"/>
                    </a:cubicBezTo>
                    <a:cubicBezTo>
                      <a:pt x="96" y="744"/>
                      <a:pt x="192" y="768"/>
                      <a:pt x="248" y="768"/>
                    </a:cubicBezTo>
                    <a:cubicBezTo>
                      <a:pt x="304" y="768"/>
                      <a:pt x="344" y="784"/>
                      <a:pt x="392" y="768"/>
                    </a:cubicBezTo>
                    <a:cubicBezTo>
                      <a:pt x="440" y="752"/>
                      <a:pt x="504" y="720"/>
                      <a:pt x="536" y="672"/>
                    </a:cubicBezTo>
                    <a:cubicBezTo>
                      <a:pt x="568" y="624"/>
                      <a:pt x="576" y="592"/>
                      <a:pt x="584" y="480"/>
                    </a:cubicBezTo>
                    <a:cubicBezTo>
                      <a:pt x="592" y="368"/>
                      <a:pt x="588" y="184"/>
                      <a:pt x="584" y="0"/>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sp>
            <p:nvSpPr>
              <p:cNvPr id="173078" name="Freeform 152"/>
              <p:cNvSpPr/>
              <p:nvPr/>
            </p:nvSpPr>
            <p:spPr>
              <a:xfrm>
                <a:off x="1560" y="3120"/>
                <a:ext cx="216" cy="672"/>
              </a:xfrm>
              <a:custGeom>
                <a:avLst/>
                <a:gdLst>
                  <a:gd name="txL" fmla="*/ 0 w 216"/>
                  <a:gd name="txT" fmla="*/ 0 h 672"/>
                  <a:gd name="txR" fmla="*/ 216 w 216"/>
                  <a:gd name="txB" fmla="*/ 672 h 672"/>
                </a:gdLst>
                <a:ahLst/>
                <a:cxnLst>
                  <a:cxn ang="0">
                    <a:pos x="24" y="432"/>
                  </a:cxn>
                  <a:cxn ang="0">
                    <a:pos x="24" y="576"/>
                  </a:cxn>
                  <a:cxn ang="0">
                    <a:pos x="168" y="576"/>
                  </a:cxn>
                  <a:cxn ang="0">
                    <a:pos x="216" y="0"/>
                  </a:cxn>
                </a:cxnLst>
                <a:rect l="txL" t="txT" r="txR" b="txB"/>
                <a:pathLst>
                  <a:path w="216" h="672">
                    <a:moveTo>
                      <a:pt x="24" y="432"/>
                    </a:moveTo>
                    <a:cubicBezTo>
                      <a:pt x="12" y="492"/>
                      <a:pt x="0" y="552"/>
                      <a:pt x="24" y="576"/>
                    </a:cubicBezTo>
                    <a:cubicBezTo>
                      <a:pt x="48" y="600"/>
                      <a:pt x="136" y="672"/>
                      <a:pt x="168" y="576"/>
                    </a:cubicBezTo>
                    <a:cubicBezTo>
                      <a:pt x="200" y="480"/>
                      <a:pt x="208" y="240"/>
                      <a:pt x="216" y="0"/>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sp>
            <p:nvSpPr>
              <p:cNvPr id="173079" name="Freeform 153"/>
              <p:cNvSpPr/>
              <p:nvPr/>
            </p:nvSpPr>
            <p:spPr>
              <a:xfrm>
                <a:off x="1280" y="3120"/>
                <a:ext cx="600" cy="1160"/>
              </a:xfrm>
              <a:custGeom>
                <a:avLst/>
                <a:gdLst>
                  <a:gd name="txL" fmla="*/ 0 w 600"/>
                  <a:gd name="txT" fmla="*/ 0 h 1160"/>
                  <a:gd name="txR" fmla="*/ 600 w 600"/>
                  <a:gd name="txB" fmla="*/ 1160 h 1160"/>
                </a:gdLst>
                <a:ahLst/>
                <a:cxnLst>
                  <a:cxn ang="0">
                    <a:pos x="208" y="960"/>
                  </a:cxn>
                  <a:cxn ang="0">
                    <a:pos x="208" y="1104"/>
                  </a:cxn>
                  <a:cxn ang="0">
                    <a:pos x="112" y="1152"/>
                  </a:cxn>
                  <a:cxn ang="0">
                    <a:pos x="16" y="1104"/>
                  </a:cxn>
                  <a:cxn ang="0">
                    <a:pos x="16" y="816"/>
                  </a:cxn>
                  <a:cxn ang="0">
                    <a:pos x="64" y="720"/>
                  </a:cxn>
                  <a:cxn ang="0">
                    <a:pos x="304" y="720"/>
                  </a:cxn>
                  <a:cxn ang="0">
                    <a:pos x="496" y="672"/>
                  </a:cxn>
                  <a:cxn ang="0">
                    <a:pos x="544" y="432"/>
                  </a:cxn>
                  <a:cxn ang="0">
                    <a:pos x="592" y="192"/>
                  </a:cxn>
                  <a:cxn ang="0">
                    <a:pos x="592" y="0"/>
                  </a:cxn>
                </a:cxnLst>
                <a:rect l="txL" t="txT" r="txR" b="txB"/>
                <a:pathLst>
                  <a:path w="600" h="1160">
                    <a:moveTo>
                      <a:pt x="208" y="960"/>
                    </a:moveTo>
                    <a:cubicBezTo>
                      <a:pt x="216" y="1016"/>
                      <a:pt x="224" y="1072"/>
                      <a:pt x="208" y="1104"/>
                    </a:cubicBezTo>
                    <a:cubicBezTo>
                      <a:pt x="192" y="1136"/>
                      <a:pt x="144" y="1152"/>
                      <a:pt x="112" y="1152"/>
                    </a:cubicBezTo>
                    <a:cubicBezTo>
                      <a:pt x="80" y="1152"/>
                      <a:pt x="32" y="1160"/>
                      <a:pt x="16" y="1104"/>
                    </a:cubicBezTo>
                    <a:cubicBezTo>
                      <a:pt x="0" y="1048"/>
                      <a:pt x="8" y="880"/>
                      <a:pt x="16" y="816"/>
                    </a:cubicBezTo>
                    <a:cubicBezTo>
                      <a:pt x="24" y="752"/>
                      <a:pt x="16" y="736"/>
                      <a:pt x="64" y="720"/>
                    </a:cubicBezTo>
                    <a:cubicBezTo>
                      <a:pt x="112" y="704"/>
                      <a:pt x="232" y="728"/>
                      <a:pt x="304" y="720"/>
                    </a:cubicBezTo>
                    <a:cubicBezTo>
                      <a:pt x="376" y="712"/>
                      <a:pt x="456" y="720"/>
                      <a:pt x="496" y="672"/>
                    </a:cubicBezTo>
                    <a:cubicBezTo>
                      <a:pt x="536" y="624"/>
                      <a:pt x="528" y="512"/>
                      <a:pt x="544" y="432"/>
                    </a:cubicBezTo>
                    <a:cubicBezTo>
                      <a:pt x="560" y="352"/>
                      <a:pt x="584" y="264"/>
                      <a:pt x="592" y="192"/>
                    </a:cubicBezTo>
                    <a:cubicBezTo>
                      <a:pt x="600" y="120"/>
                      <a:pt x="596" y="60"/>
                      <a:pt x="592" y="0"/>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sp>
            <p:nvSpPr>
              <p:cNvPr id="173080" name="Freeform 154"/>
              <p:cNvSpPr/>
              <p:nvPr/>
            </p:nvSpPr>
            <p:spPr>
              <a:xfrm>
                <a:off x="2096" y="3600"/>
                <a:ext cx="208" cy="704"/>
              </a:xfrm>
              <a:custGeom>
                <a:avLst/>
                <a:gdLst>
                  <a:gd name="txL" fmla="*/ 0 w 208"/>
                  <a:gd name="txT" fmla="*/ 0 h 704"/>
                  <a:gd name="txR" fmla="*/ 208 w 208"/>
                  <a:gd name="txB" fmla="*/ 704 h 704"/>
                </a:gdLst>
                <a:ahLst/>
                <a:cxnLst>
                  <a:cxn ang="0">
                    <a:pos x="16" y="480"/>
                  </a:cxn>
                  <a:cxn ang="0">
                    <a:pos x="16" y="672"/>
                  </a:cxn>
                  <a:cxn ang="0">
                    <a:pos x="112" y="672"/>
                  </a:cxn>
                  <a:cxn ang="0">
                    <a:pos x="160" y="576"/>
                  </a:cxn>
                  <a:cxn ang="0">
                    <a:pos x="160" y="432"/>
                  </a:cxn>
                  <a:cxn ang="0">
                    <a:pos x="208" y="0"/>
                  </a:cxn>
                </a:cxnLst>
                <a:rect l="txL" t="txT" r="txR" b="txB"/>
                <a:pathLst>
                  <a:path w="208" h="704">
                    <a:moveTo>
                      <a:pt x="16" y="480"/>
                    </a:moveTo>
                    <a:cubicBezTo>
                      <a:pt x="8" y="560"/>
                      <a:pt x="0" y="640"/>
                      <a:pt x="16" y="672"/>
                    </a:cubicBezTo>
                    <a:cubicBezTo>
                      <a:pt x="32" y="704"/>
                      <a:pt x="88" y="688"/>
                      <a:pt x="112" y="672"/>
                    </a:cubicBezTo>
                    <a:cubicBezTo>
                      <a:pt x="136" y="656"/>
                      <a:pt x="152" y="616"/>
                      <a:pt x="160" y="576"/>
                    </a:cubicBezTo>
                    <a:cubicBezTo>
                      <a:pt x="168" y="536"/>
                      <a:pt x="152" y="528"/>
                      <a:pt x="160" y="432"/>
                    </a:cubicBezTo>
                    <a:cubicBezTo>
                      <a:pt x="168" y="336"/>
                      <a:pt x="188" y="168"/>
                      <a:pt x="208" y="0"/>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sp>
            <p:nvSpPr>
              <p:cNvPr id="173081" name="Freeform 155"/>
              <p:cNvSpPr/>
              <p:nvPr/>
            </p:nvSpPr>
            <p:spPr>
              <a:xfrm>
                <a:off x="2352" y="3600"/>
                <a:ext cx="208" cy="688"/>
              </a:xfrm>
              <a:custGeom>
                <a:avLst/>
                <a:gdLst>
                  <a:gd name="txL" fmla="*/ 0 w 208"/>
                  <a:gd name="txT" fmla="*/ 0 h 688"/>
                  <a:gd name="txR" fmla="*/ 208 w 208"/>
                  <a:gd name="txB" fmla="*/ 688 h 688"/>
                </a:gdLst>
                <a:ahLst/>
                <a:cxnLst>
                  <a:cxn ang="0">
                    <a:pos x="192" y="480"/>
                  </a:cxn>
                  <a:cxn ang="0">
                    <a:pos x="192" y="624"/>
                  </a:cxn>
                  <a:cxn ang="0">
                    <a:pos x="96" y="672"/>
                  </a:cxn>
                  <a:cxn ang="0">
                    <a:pos x="48" y="576"/>
                  </a:cxn>
                  <a:cxn ang="0">
                    <a:pos x="0" y="0"/>
                  </a:cxn>
                </a:cxnLst>
                <a:rect l="txL" t="txT" r="txR" b="txB"/>
                <a:pathLst>
                  <a:path w="208" h="688">
                    <a:moveTo>
                      <a:pt x="192" y="480"/>
                    </a:moveTo>
                    <a:cubicBezTo>
                      <a:pt x="200" y="536"/>
                      <a:pt x="208" y="592"/>
                      <a:pt x="192" y="624"/>
                    </a:cubicBezTo>
                    <a:cubicBezTo>
                      <a:pt x="176" y="656"/>
                      <a:pt x="120" y="680"/>
                      <a:pt x="96" y="672"/>
                    </a:cubicBezTo>
                    <a:cubicBezTo>
                      <a:pt x="72" y="664"/>
                      <a:pt x="64" y="688"/>
                      <a:pt x="48" y="576"/>
                    </a:cubicBezTo>
                    <a:cubicBezTo>
                      <a:pt x="32" y="464"/>
                      <a:pt x="16" y="232"/>
                      <a:pt x="0" y="0"/>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sp>
            <p:nvSpPr>
              <p:cNvPr id="173082" name="Freeform 156"/>
              <p:cNvSpPr/>
              <p:nvPr/>
            </p:nvSpPr>
            <p:spPr>
              <a:xfrm>
                <a:off x="2496" y="1920"/>
                <a:ext cx="208" cy="1280"/>
              </a:xfrm>
              <a:custGeom>
                <a:avLst/>
                <a:gdLst>
                  <a:gd name="txL" fmla="*/ 0 w 208"/>
                  <a:gd name="txT" fmla="*/ 0 h 1280"/>
                  <a:gd name="txR" fmla="*/ 208 w 208"/>
                  <a:gd name="txB" fmla="*/ 1280 h 1280"/>
                </a:gdLst>
                <a:ahLst/>
                <a:cxnLst>
                  <a:cxn ang="0">
                    <a:pos x="192" y="1056"/>
                  </a:cxn>
                  <a:cxn ang="0">
                    <a:pos x="192" y="1248"/>
                  </a:cxn>
                  <a:cxn ang="0">
                    <a:pos x="96" y="1248"/>
                  </a:cxn>
                  <a:cxn ang="0">
                    <a:pos x="48" y="1056"/>
                  </a:cxn>
                  <a:cxn ang="0">
                    <a:pos x="0" y="0"/>
                  </a:cxn>
                </a:cxnLst>
                <a:rect l="txL" t="txT" r="txR" b="txB"/>
                <a:pathLst>
                  <a:path w="208" h="1280">
                    <a:moveTo>
                      <a:pt x="192" y="1056"/>
                    </a:moveTo>
                    <a:cubicBezTo>
                      <a:pt x="200" y="1136"/>
                      <a:pt x="208" y="1216"/>
                      <a:pt x="192" y="1248"/>
                    </a:cubicBezTo>
                    <a:cubicBezTo>
                      <a:pt x="176" y="1280"/>
                      <a:pt x="120" y="1280"/>
                      <a:pt x="96" y="1248"/>
                    </a:cubicBezTo>
                    <a:cubicBezTo>
                      <a:pt x="72" y="1216"/>
                      <a:pt x="64" y="1264"/>
                      <a:pt x="48" y="1056"/>
                    </a:cubicBezTo>
                    <a:cubicBezTo>
                      <a:pt x="32" y="848"/>
                      <a:pt x="16" y="424"/>
                      <a:pt x="0" y="0"/>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sp>
            <p:nvSpPr>
              <p:cNvPr id="173083" name="Freeform 157"/>
              <p:cNvSpPr/>
              <p:nvPr/>
            </p:nvSpPr>
            <p:spPr>
              <a:xfrm>
                <a:off x="2400" y="1920"/>
                <a:ext cx="1008" cy="2352"/>
              </a:xfrm>
              <a:custGeom>
                <a:avLst/>
                <a:gdLst>
                  <a:gd name="txL" fmla="*/ 0 w 1008"/>
                  <a:gd name="txT" fmla="*/ 0 h 2352"/>
                  <a:gd name="txR" fmla="*/ 1008 w 1008"/>
                  <a:gd name="txB" fmla="*/ 2352 h 2352"/>
                </a:gdLst>
                <a:ahLst/>
                <a:cxnLst>
                  <a:cxn ang="0">
                    <a:pos x="768" y="2160"/>
                  </a:cxn>
                  <a:cxn ang="0">
                    <a:pos x="768" y="2304"/>
                  </a:cxn>
                  <a:cxn ang="0">
                    <a:pos x="912" y="2352"/>
                  </a:cxn>
                  <a:cxn ang="0">
                    <a:pos x="960" y="2304"/>
                  </a:cxn>
                  <a:cxn ang="0">
                    <a:pos x="1008" y="2160"/>
                  </a:cxn>
                  <a:cxn ang="0">
                    <a:pos x="960" y="1920"/>
                  </a:cxn>
                  <a:cxn ang="0">
                    <a:pos x="864" y="1728"/>
                  </a:cxn>
                  <a:cxn ang="0">
                    <a:pos x="576" y="1392"/>
                  </a:cxn>
                  <a:cxn ang="0">
                    <a:pos x="528" y="1344"/>
                  </a:cxn>
                  <a:cxn ang="0">
                    <a:pos x="432" y="1296"/>
                  </a:cxn>
                  <a:cxn ang="0">
                    <a:pos x="144" y="1344"/>
                  </a:cxn>
                  <a:cxn ang="0">
                    <a:pos x="48" y="1248"/>
                  </a:cxn>
                  <a:cxn ang="0">
                    <a:pos x="48" y="1104"/>
                  </a:cxn>
                  <a:cxn ang="0">
                    <a:pos x="0" y="0"/>
                  </a:cxn>
                </a:cxnLst>
                <a:rect l="txL" t="txT" r="txR" b="txB"/>
                <a:pathLst>
                  <a:path w="1008" h="2352">
                    <a:moveTo>
                      <a:pt x="768" y="2160"/>
                    </a:moveTo>
                    <a:cubicBezTo>
                      <a:pt x="756" y="2216"/>
                      <a:pt x="744" y="2272"/>
                      <a:pt x="768" y="2304"/>
                    </a:cubicBezTo>
                    <a:cubicBezTo>
                      <a:pt x="792" y="2336"/>
                      <a:pt x="880" y="2352"/>
                      <a:pt x="912" y="2352"/>
                    </a:cubicBezTo>
                    <a:cubicBezTo>
                      <a:pt x="944" y="2352"/>
                      <a:pt x="944" y="2336"/>
                      <a:pt x="960" y="2304"/>
                    </a:cubicBezTo>
                    <a:cubicBezTo>
                      <a:pt x="976" y="2272"/>
                      <a:pt x="1008" y="2224"/>
                      <a:pt x="1008" y="2160"/>
                    </a:cubicBezTo>
                    <a:cubicBezTo>
                      <a:pt x="1008" y="2096"/>
                      <a:pt x="984" y="1992"/>
                      <a:pt x="960" y="1920"/>
                    </a:cubicBezTo>
                    <a:cubicBezTo>
                      <a:pt x="936" y="1848"/>
                      <a:pt x="928" y="1816"/>
                      <a:pt x="864" y="1728"/>
                    </a:cubicBezTo>
                    <a:cubicBezTo>
                      <a:pt x="800" y="1640"/>
                      <a:pt x="632" y="1456"/>
                      <a:pt x="576" y="1392"/>
                    </a:cubicBezTo>
                    <a:cubicBezTo>
                      <a:pt x="520" y="1328"/>
                      <a:pt x="552" y="1360"/>
                      <a:pt x="528" y="1344"/>
                    </a:cubicBezTo>
                    <a:cubicBezTo>
                      <a:pt x="504" y="1328"/>
                      <a:pt x="496" y="1296"/>
                      <a:pt x="432" y="1296"/>
                    </a:cubicBezTo>
                    <a:cubicBezTo>
                      <a:pt x="368" y="1296"/>
                      <a:pt x="208" y="1352"/>
                      <a:pt x="144" y="1344"/>
                    </a:cubicBezTo>
                    <a:cubicBezTo>
                      <a:pt x="80" y="1336"/>
                      <a:pt x="64" y="1288"/>
                      <a:pt x="48" y="1248"/>
                    </a:cubicBezTo>
                    <a:cubicBezTo>
                      <a:pt x="32" y="1208"/>
                      <a:pt x="56" y="1312"/>
                      <a:pt x="48" y="1104"/>
                    </a:cubicBezTo>
                    <a:cubicBezTo>
                      <a:pt x="40" y="896"/>
                      <a:pt x="20" y="448"/>
                      <a:pt x="0" y="0"/>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sp>
            <p:nvSpPr>
              <p:cNvPr id="173084" name="Freeform 158"/>
              <p:cNvSpPr/>
              <p:nvPr/>
            </p:nvSpPr>
            <p:spPr>
              <a:xfrm>
                <a:off x="3288" y="2448"/>
                <a:ext cx="224" cy="760"/>
              </a:xfrm>
              <a:custGeom>
                <a:avLst/>
                <a:gdLst>
                  <a:gd name="txL" fmla="*/ 0 w 224"/>
                  <a:gd name="txT" fmla="*/ 0 h 760"/>
                  <a:gd name="txR" fmla="*/ 224 w 224"/>
                  <a:gd name="txB" fmla="*/ 760 h 760"/>
                </a:gdLst>
                <a:ahLst/>
                <a:cxnLst>
                  <a:cxn ang="0">
                    <a:pos x="24" y="528"/>
                  </a:cxn>
                  <a:cxn ang="0">
                    <a:pos x="24" y="720"/>
                  </a:cxn>
                  <a:cxn ang="0">
                    <a:pos x="168" y="720"/>
                  </a:cxn>
                  <a:cxn ang="0">
                    <a:pos x="216" y="480"/>
                  </a:cxn>
                  <a:cxn ang="0">
                    <a:pos x="216" y="288"/>
                  </a:cxn>
                  <a:cxn ang="0">
                    <a:pos x="216" y="0"/>
                  </a:cxn>
                </a:cxnLst>
                <a:rect l="txL" t="txT" r="txR" b="txB"/>
                <a:pathLst>
                  <a:path w="224" h="760">
                    <a:moveTo>
                      <a:pt x="24" y="528"/>
                    </a:moveTo>
                    <a:cubicBezTo>
                      <a:pt x="12" y="608"/>
                      <a:pt x="0" y="688"/>
                      <a:pt x="24" y="720"/>
                    </a:cubicBezTo>
                    <a:cubicBezTo>
                      <a:pt x="48" y="752"/>
                      <a:pt x="136" y="760"/>
                      <a:pt x="168" y="720"/>
                    </a:cubicBezTo>
                    <a:cubicBezTo>
                      <a:pt x="200" y="680"/>
                      <a:pt x="208" y="552"/>
                      <a:pt x="216" y="480"/>
                    </a:cubicBezTo>
                    <a:cubicBezTo>
                      <a:pt x="224" y="408"/>
                      <a:pt x="216" y="368"/>
                      <a:pt x="216" y="288"/>
                    </a:cubicBezTo>
                    <a:cubicBezTo>
                      <a:pt x="216" y="208"/>
                      <a:pt x="216" y="104"/>
                      <a:pt x="216" y="0"/>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sp>
            <p:nvSpPr>
              <p:cNvPr id="173085" name="Freeform 159"/>
              <p:cNvSpPr/>
              <p:nvPr/>
            </p:nvSpPr>
            <p:spPr>
              <a:xfrm>
                <a:off x="3552" y="2448"/>
                <a:ext cx="160" cy="760"/>
              </a:xfrm>
              <a:custGeom>
                <a:avLst/>
                <a:gdLst>
                  <a:gd name="txL" fmla="*/ 0 w 168"/>
                  <a:gd name="txT" fmla="*/ 0 h 712"/>
                  <a:gd name="txR" fmla="*/ 168 w 168"/>
                  <a:gd name="txB" fmla="*/ 712 h 712"/>
                </a:gdLst>
                <a:ahLst/>
                <a:cxnLst>
                  <a:cxn ang="0">
                    <a:pos x="67" y="1456"/>
                  </a:cxn>
                  <a:cxn ang="0">
                    <a:pos x="67" y="2039"/>
                  </a:cxn>
                  <a:cxn ang="0">
                    <a:pos x="25" y="2039"/>
                  </a:cxn>
                  <a:cxn ang="0">
                    <a:pos x="8" y="1309"/>
                  </a:cxn>
                  <a:cxn ang="0">
                    <a:pos x="8" y="0"/>
                  </a:cxn>
                </a:cxnLst>
                <a:rect l="txL" t="txT" r="txR" b="txB"/>
                <a:pathLst>
                  <a:path w="168" h="712">
                    <a:moveTo>
                      <a:pt x="152" y="480"/>
                    </a:moveTo>
                    <a:cubicBezTo>
                      <a:pt x="160" y="560"/>
                      <a:pt x="168" y="640"/>
                      <a:pt x="152" y="672"/>
                    </a:cubicBezTo>
                    <a:cubicBezTo>
                      <a:pt x="136" y="704"/>
                      <a:pt x="80" y="712"/>
                      <a:pt x="56" y="672"/>
                    </a:cubicBezTo>
                    <a:cubicBezTo>
                      <a:pt x="32" y="632"/>
                      <a:pt x="16" y="544"/>
                      <a:pt x="8" y="432"/>
                    </a:cubicBezTo>
                    <a:cubicBezTo>
                      <a:pt x="0" y="320"/>
                      <a:pt x="4" y="160"/>
                      <a:pt x="8" y="0"/>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sp>
            <p:nvSpPr>
              <p:cNvPr id="173086" name="Freeform 160"/>
              <p:cNvSpPr/>
              <p:nvPr/>
            </p:nvSpPr>
            <p:spPr>
              <a:xfrm>
                <a:off x="2736" y="1296"/>
                <a:ext cx="1536" cy="1488"/>
              </a:xfrm>
              <a:custGeom>
                <a:avLst/>
                <a:gdLst>
                  <a:gd name="txL" fmla="*/ 0 w 1536"/>
                  <a:gd name="txT" fmla="*/ 0 h 1488"/>
                  <a:gd name="txR" fmla="*/ 1536 w 1536"/>
                  <a:gd name="txB" fmla="*/ 1488 h 1488"/>
                </a:gdLst>
                <a:ahLst/>
                <a:cxnLst>
                  <a:cxn ang="0">
                    <a:pos x="0" y="0"/>
                  </a:cxn>
                  <a:cxn ang="0">
                    <a:pos x="432" y="240"/>
                  </a:cxn>
                  <a:cxn ang="0">
                    <a:pos x="528" y="288"/>
                  </a:cxn>
                  <a:cxn ang="0">
                    <a:pos x="816" y="432"/>
                  </a:cxn>
                  <a:cxn ang="0">
                    <a:pos x="1200" y="672"/>
                  </a:cxn>
                  <a:cxn ang="0">
                    <a:pos x="1392" y="912"/>
                  </a:cxn>
                  <a:cxn ang="0">
                    <a:pos x="1536" y="1488"/>
                  </a:cxn>
                </a:cxnLst>
                <a:rect l="txL" t="txT" r="txR" b="txB"/>
                <a:pathLst>
                  <a:path w="1536" h="1488">
                    <a:moveTo>
                      <a:pt x="0" y="0"/>
                    </a:moveTo>
                    <a:cubicBezTo>
                      <a:pt x="172" y="96"/>
                      <a:pt x="344" y="192"/>
                      <a:pt x="432" y="240"/>
                    </a:cubicBezTo>
                    <a:cubicBezTo>
                      <a:pt x="520" y="288"/>
                      <a:pt x="464" y="256"/>
                      <a:pt x="528" y="288"/>
                    </a:cubicBezTo>
                    <a:cubicBezTo>
                      <a:pt x="592" y="320"/>
                      <a:pt x="704" y="368"/>
                      <a:pt x="816" y="432"/>
                    </a:cubicBezTo>
                    <a:cubicBezTo>
                      <a:pt x="928" y="496"/>
                      <a:pt x="1104" y="592"/>
                      <a:pt x="1200" y="672"/>
                    </a:cubicBezTo>
                    <a:cubicBezTo>
                      <a:pt x="1296" y="752"/>
                      <a:pt x="1336" y="776"/>
                      <a:pt x="1392" y="912"/>
                    </a:cubicBezTo>
                    <a:cubicBezTo>
                      <a:pt x="1448" y="1048"/>
                      <a:pt x="1492" y="1268"/>
                      <a:pt x="1536" y="1488"/>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grpSp>
      </p:grpSp>
      <p:grpSp>
        <p:nvGrpSpPr>
          <p:cNvPr id="69687" name="Group 161"/>
          <p:cNvGrpSpPr/>
          <p:nvPr/>
        </p:nvGrpSpPr>
        <p:grpSpPr>
          <a:xfrm>
            <a:off x="5943600" y="762000"/>
            <a:ext cx="3124200" cy="2911475"/>
            <a:chOff x="3744" y="518"/>
            <a:chExt cx="1968" cy="1834"/>
          </a:xfrm>
        </p:grpSpPr>
        <p:sp>
          <p:nvSpPr>
            <p:cNvPr id="173068" name="Text Box 162"/>
            <p:cNvSpPr txBox="1"/>
            <p:nvPr/>
          </p:nvSpPr>
          <p:spPr>
            <a:xfrm>
              <a:off x="3744" y="518"/>
              <a:ext cx="1968" cy="634"/>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FF3300"/>
                  </a:solidFill>
                </a:rPr>
                <a:t>◆</a:t>
              </a:r>
              <a:r>
                <a:rPr lang="en-US" altLang="zh-CN" sz="1800" b="0" dirty="0">
                  <a:solidFill>
                    <a:srgbClr val="0000FF"/>
                  </a:solidFill>
                </a:rPr>
                <a:t> </a:t>
              </a:r>
              <a:r>
                <a:rPr lang="zh-CN" altLang="en-US" sz="2000" dirty="0">
                  <a:solidFill>
                    <a:srgbClr val="000000"/>
                  </a:solidFill>
                  <a:latin typeface="楷体_GB2312" pitchFamily="49" charset="-122"/>
                  <a:ea typeface="楷体_GB2312" pitchFamily="49" charset="-122"/>
                </a:rPr>
                <a:t>若当前结点的右标记为</a:t>
              </a:r>
              <a:r>
                <a:rPr lang="en-US" altLang="zh-CN" sz="2000" dirty="0">
                  <a:solidFill>
                    <a:srgbClr val="000000"/>
                  </a:solidFill>
                  <a:latin typeface="楷体_GB2312" pitchFamily="49" charset="-122"/>
                  <a:ea typeface="楷体_GB2312" pitchFamily="49" charset="-122"/>
                </a:rPr>
                <a:t>1</a:t>
              </a:r>
              <a:r>
                <a:rPr lang="zh-CN" altLang="en-US" sz="2000" dirty="0">
                  <a:solidFill>
                    <a:srgbClr val="000000"/>
                  </a:solidFill>
                  <a:latin typeface="楷体_GB2312" pitchFamily="49" charset="-122"/>
                  <a:ea typeface="楷体_GB2312" pitchFamily="49" charset="-122"/>
                </a:rPr>
                <a:t>，则其右链域直接指示了该结点的</a:t>
              </a:r>
              <a:r>
                <a:rPr lang="zh-CN" altLang="en-US" sz="2000" dirty="0">
                  <a:solidFill>
                    <a:srgbClr val="FF3300"/>
                  </a:solidFill>
                  <a:latin typeface="楷体_GB2312" pitchFamily="49" charset="-122"/>
                  <a:ea typeface="楷体_GB2312" pitchFamily="49" charset="-122"/>
                </a:rPr>
                <a:t>后继</a:t>
              </a:r>
              <a:r>
                <a:rPr lang="zh-CN" altLang="en-US" sz="2000" dirty="0">
                  <a:solidFill>
                    <a:srgbClr val="000000"/>
                  </a:solidFill>
                  <a:latin typeface="楷体_GB2312" pitchFamily="49" charset="-122"/>
                  <a:ea typeface="楷体_GB2312" pitchFamily="49" charset="-122"/>
                </a:rPr>
                <a:t>。</a:t>
              </a:r>
            </a:p>
          </p:txBody>
        </p:sp>
        <p:sp>
          <p:nvSpPr>
            <p:cNvPr id="173069" name="Line 163"/>
            <p:cNvSpPr/>
            <p:nvPr/>
          </p:nvSpPr>
          <p:spPr>
            <a:xfrm flipV="1">
              <a:off x="4176" y="1152"/>
              <a:ext cx="144" cy="1200"/>
            </a:xfrm>
            <a:prstGeom prst="line">
              <a:avLst/>
            </a:prstGeom>
            <a:ln w="38100" cap="flat" cmpd="sng">
              <a:solidFill>
                <a:srgbClr val="FF3300"/>
              </a:solidFill>
              <a:prstDash val="solid"/>
              <a:headEnd type="none" w="med" len="med"/>
              <a:tailEnd type="triangle" w="med" len="med"/>
            </a:ln>
          </p:spPr>
        </p:sp>
      </p:grpSp>
      <p:grpSp>
        <p:nvGrpSpPr>
          <p:cNvPr id="69688" name="Group 164"/>
          <p:cNvGrpSpPr/>
          <p:nvPr/>
        </p:nvGrpSpPr>
        <p:grpSpPr>
          <a:xfrm>
            <a:off x="4114800" y="1981200"/>
            <a:ext cx="5029200" cy="2301875"/>
            <a:chOff x="2592" y="1248"/>
            <a:chExt cx="3168" cy="1450"/>
          </a:xfrm>
        </p:grpSpPr>
        <p:sp>
          <p:nvSpPr>
            <p:cNvPr id="173066" name="Text Box 165"/>
            <p:cNvSpPr txBox="1"/>
            <p:nvPr/>
          </p:nvSpPr>
          <p:spPr>
            <a:xfrm>
              <a:off x="4464" y="1296"/>
              <a:ext cx="1296" cy="1402"/>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8000"/>
                  </a:solidFill>
                  <a:latin typeface="楷体_GB2312" pitchFamily="49" charset="-122"/>
                  <a:ea typeface="楷体_GB2312" pitchFamily="49" charset="-122"/>
                </a:rPr>
                <a:t>◆</a:t>
              </a:r>
              <a:r>
                <a:rPr lang="zh-CN" altLang="en-US" sz="2000" dirty="0">
                  <a:solidFill>
                    <a:srgbClr val="000000"/>
                  </a:solidFill>
                  <a:latin typeface="楷体_GB2312" pitchFamily="49" charset="-122"/>
                  <a:ea typeface="楷体_GB2312" pitchFamily="49" charset="-122"/>
                </a:rPr>
                <a:t>若当前结点的右标记为</a:t>
              </a:r>
              <a:r>
                <a:rPr lang="en-US" altLang="zh-CN" sz="2000" dirty="0">
                  <a:solidFill>
                    <a:srgbClr val="000000"/>
                  </a:solidFill>
                  <a:latin typeface="楷体_GB2312" pitchFamily="49" charset="-122"/>
                  <a:ea typeface="楷体_GB2312" pitchFamily="49" charset="-122"/>
                </a:rPr>
                <a:t>0</a:t>
              </a:r>
              <a:r>
                <a:rPr lang="zh-CN" altLang="en-US" sz="2000" dirty="0">
                  <a:solidFill>
                    <a:srgbClr val="000000"/>
                  </a:solidFill>
                  <a:latin typeface="楷体_GB2312" pitchFamily="49" charset="-122"/>
                  <a:ea typeface="楷体_GB2312" pitchFamily="49" charset="-122"/>
                </a:rPr>
                <a:t>，则其右链域指示其右孩子，按</a:t>
              </a:r>
              <a:r>
                <a:rPr lang="en-US" altLang="zh-CN" sz="2000" dirty="0">
                  <a:solidFill>
                    <a:srgbClr val="000000"/>
                  </a:solidFill>
                  <a:latin typeface="楷体_GB2312" pitchFamily="49" charset="-122"/>
                  <a:ea typeface="楷体_GB2312" pitchFamily="49" charset="-122"/>
                </a:rPr>
                <a:t>LDR</a:t>
              </a:r>
              <a:r>
                <a:rPr lang="zh-CN" altLang="en-US" sz="2000" dirty="0">
                  <a:solidFill>
                    <a:srgbClr val="000000"/>
                  </a:solidFill>
                  <a:latin typeface="楷体_GB2312" pitchFamily="49" charset="-122"/>
                  <a:ea typeface="楷体_GB2312" pitchFamily="49" charset="-122"/>
                </a:rPr>
                <a:t>知，该结点的</a:t>
              </a:r>
              <a:r>
                <a:rPr lang="zh-CN" altLang="en-US" sz="2000" dirty="0">
                  <a:solidFill>
                    <a:srgbClr val="008000"/>
                  </a:solidFill>
                  <a:latin typeface="楷体_GB2312" pitchFamily="49" charset="-122"/>
                  <a:ea typeface="楷体_GB2312" pitchFamily="49" charset="-122"/>
                </a:rPr>
                <a:t>后继</a:t>
              </a:r>
              <a:r>
                <a:rPr lang="zh-CN" altLang="en-US" sz="2000" dirty="0">
                  <a:solidFill>
                    <a:srgbClr val="000000"/>
                  </a:solidFill>
                  <a:latin typeface="楷体_GB2312" pitchFamily="49" charset="-122"/>
                  <a:ea typeface="楷体_GB2312" pitchFamily="49" charset="-122"/>
                </a:rPr>
                <a:t>是其右子树的最左下结点</a:t>
              </a:r>
              <a:r>
                <a:rPr lang="zh-CN" altLang="en-US" sz="2000" dirty="0">
                  <a:solidFill>
                    <a:srgbClr val="000000"/>
                  </a:solidFill>
                  <a:latin typeface="Courier New" panose="02070309020205020404" pitchFamily="49" charset="0"/>
                </a:rPr>
                <a:t>。</a:t>
              </a:r>
            </a:p>
          </p:txBody>
        </p:sp>
        <p:sp>
          <p:nvSpPr>
            <p:cNvPr id="173067" name="Line 166"/>
            <p:cNvSpPr/>
            <p:nvPr/>
          </p:nvSpPr>
          <p:spPr>
            <a:xfrm>
              <a:off x="2592" y="1248"/>
              <a:ext cx="1920" cy="672"/>
            </a:xfrm>
            <a:prstGeom prst="line">
              <a:avLst/>
            </a:prstGeom>
            <a:ln w="57150" cap="flat" cmpd="sng">
              <a:solidFill>
                <a:srgbClr val="008000"/>
              </a:solidFill>
              <a:prstDash val="solid"/>
              <a:headEnd type="none" w="med" len="med"/>
              <a:tailEnd type="triangle" w="med" len="med"/>
            </a:ln>
          </p:spPr>
        </p:sp>
      </p:grpSp>
      <p:sp>
        <p:nvSpPr>
          <p:cNvPr id="502951" name="Freeform 167"/>
          <p:cNvSpPr/>
          <p:nvPr/>
        </p:nvSpPr>
        <p:spPr>
          <a:xfrm>
            <a:off x="3524250" y="2419350"/>
            <a:ext cx="1589088" cy="3638550"/>
          </a:xfrm>
          <a:custGeom>
            <a:avLst/>
            <a:gdLst>
              <a:gd name="txL" fmla="*/ 0 w 1001"/>
              <a:gd name="txT" fmla="*/ 0 h 2292"/>
              <a:gd name="txR" fmla="*/ 1001 w 1001"/>
              <a:gd name="txB" fmla="*/ 2292 h 229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0" y="0"/>
              </a:cxn>
            </a:cxnLst>
            <a:rect l="txL" t="txT" r="txR" b="txB"/>
            <a:pathLst>
              <a:path w="1001" h="2292">
                <a:moveTo>
                  <a:pt x="816" y="2160"/>
                </a:moveTo>
                <a:cubicBezTo>
                  <a:pt x="840" y="2232"/>
                  <a:pt x="889" y="2268"/>
                  <a:pt x="960" y="2292"/>
                </a:cubicBezTo>
                <a:cubicBezTo>
                  <a:pt x="1001" y="2230"/>
                  <a:pt x="996" y="2250"/>
                  <a:pt x="996" y="2136"/>
                </a:cubicBezTo>
                <a:cubicBezTo>
                  <a:pt x="996" y="2015"/>
                  <a:pt x="981" y="1893"/>
                  <a:pt x="948" y="1776"/>
                </a:cubicBezTo>
                <a:cubicBezTo>
                  <a:pt x="938" y="1740"/>
                  <a:pt x="918" y="1688"/>
                  <a:pt x="888" y="1668"/>
                </a:cubicBezTo>
                <a:cubicBezTo>
                  <a:pt x="862" y="1650"/>
                  <a:pt x="769" y="1606"/>
                  <a:pt x="744" y="1584"/>
                </a:cubicBezTo>
                <a:cubicBezTo>
                  <a:pt x="719" y="1561"/>
                  <a:pt x="672" y="1512"/>
                  <a:pt x="672" y="1512"/>
                </a:cubicBezTo>
                <a:cubicBezTo>
                  <a:pt x="650" y="1447"/>
                  <a:pt x="622" y="1397"/>
                  <a:pt x="600" y="1332"/>
                </a:cubicBezTo>
                <a:cubicBezTo>
                  <a:pt x="595" y="1316"/>
                  <a:pt x="568" y="1325"/>
                  <a:pt x="552" y="1320"/>
                </a:cubicBezTo>
                <a:cubicBezTo>
                  <a:pt x="528" y="1313"/>
                  <a:pt x="504" y="1304"/>
                  <a:pt x="480" y="1296"/>
                </a:cubicBezTo>
                <a:cubicBezTo>
                  <a:pt x="355" y="1254"/>
                  <a:pt x="216" y="1288"/>
                  <a:pt x="84" y="1284"/>
                </a:cubicBezTo>
                <a:cubicBezTo>
                  <a:pt x="27" y="1198"/>
                  <a:pt x="45" y="1097"/>
                  <a:pt x="36" y="996"/>
                </a:cubicBezTo>
                <a:cubicBezTo>
                  <a:pt x="30" y="935"/>
                  <a:pt x="10" y="876"/>
                  <a:pt x="0" y="816"/>
                </a:cubicBezTo>
                <a:cubicBezTo>
                  <a:pt x="5" y="696"/>
                  <a:pt x="24" y="576"/>
                  <a:pt x="24" y="456"/>
                </a:cubicBezTo>
                <a:cubicBezTo>
                  <a:pt x="24" y="302"/>
                  <a:pt x="0" y="153"/>
                  <a:pt x="0" y="0"/>
                </a:cubicBezTo>
              </a:path>
            </a:pathLst>
          </a:custGeom>
          <a:noFill/>
          <a:ln w="38100" cap="flat" cmpd="sng">
            <a:solidFill>
              <a:srgbClr val="FF3300">
                <a:alpha val="100000"/>
              </a:srgbClr>
            </a:solidFill>
            <a:prstDash val="solid"/>
            <a:round/>
            <a:headEnd type="none" w="med" len="med"/>
            <a:tailEnd type="triangle" w="med" len="med"/>
          </a:ln>
        </p:spPr>
        <p:txBody>
          <a:bodyPr/>
          <a:lstStyle/>
          <a:p>
            <a:endParaRPr lang="zh-CN" altLang="en-US"/>
          </a:p>
        </p:txBody>
      </p:sp>
      <p:sp>
        <p:nvSpPr>
          <p:cNvPr id="502952" name="Line 168"/>
          <p:cNvSpPr/>
          <p:nvPr/>
        </p:nvSpPr>
        <p:spPr>
          <a:xfrm>
            <a:off x="4114800" y="2286000"/>
            <a:ext cx="914400" cy="457200"/>
          </a:xfrm>
          <a:prstGeom prst="line">
            <a:avLst/>
          </a:prstGeom>
          <a:ln w="38100" cap="flat" cmpd="sng">
            <a:solidFill>
              <a:srgbClr val="008000"/>
            </a:solidFill>
            <a:prstDash val="solid"/>
            <a:headEnd type="none" w="med" len="med"/>
            <a:tailEnd type="triangle" w="med" len="med"/>
          </a:ln>
        </p:spPr>
      </p:sp>
      <p:sp>
        <p:nvSpPr>
          <p:cNvPr id="502953" name="Line 169"/>
          <p:cNvSpPr/>
          <p:nvPr/>
        </p:nvSpPr>
        <p:spPr>
          <a:xfrm flipH="1">
            <a:off x="4572000" y="3124200"/>
            <a:ext cx="304800" cy="685800"/>
          </a:xfrm>
          <a:prstGeom prst="line">
            <a:avLst/>
          </a:prstGeom>
          <a:ln w="38100" cap="flat" cmpd="sng">
            <a:solidFill>
              <a:srgbClr val="008000"/>
            </a:solidFill>
            <a:prstDash val="solid"/>
            <a:headEnd type="none" w="med" len="med"/>
            <a:tailEnd type="triangle" w="med" len="med"/>
          </a:ln>
        </p:spPr>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9687"/>
                                        </p:tgtEl>
                                        <p:attrNameLst>
                                          <p:attrName>style.visibility</p:attrName>
                                        </p:attrNameLst>
                                      </p:cBhvr>
                                      <p:to>
                                        <p:strVal val="visible"/>
                                      </p:to>
                                    </p:set>
                                    <p:anim calcmode="lin" valueType="num">
                                      <p:cBhvr additive="base">
                                        <p:cTn id="7" dur="500" fill="hold"/>
                                        <p:tgtEl>
                                          <p:spTgt spid="69687"/>
                                        </p:tgtEl>
                                        <p:attrNameLst>
                                          <p:attrName>ppt_x</p:attrName>
                                        </p:attrNameLst>
                                      </p:cBhvr>
                                      <p:tavLst>
                                        <p:tav tm="0">
                                          <p:val>
                                            <p:strVal val="1+#ppt_w/2"/>
                                          </p:val>
                                        </p:tav>
                                        <p:tav tm="100000">
                                          <p:val>
                                            <p:strVal val="#ppt_x"/>
                                          </p:val>
                                        </p:tav>
                                      </p:tavLst>
                                    </p:anim>
                                    <p:anim calcmode="lin" valueType="num">
                                      <p:cBhvr additive="base">
                                        <p:cTn id="8" dur="500" fill="hold"/>
                                        <p:tgtEl>
                                          <p:spTgt spid="696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2951"/>
                                        </p:tgtEl>
                                        <p:attrNameLst>
                                          <p:attrName>style.visibility</p:attrName>
                                        </p:attrNameLst>
                                      </p:cBhvr>
                                      <p:to>
                                        <p:strVal val="visible"/>
                                      </p:to>
                                    </p:set>
                                    <p:anim calcmode="lin" valueType="num">
                                      <p:cBhvr additive="base">
                                        <p:cTn id="13" dur="500" fill="hold"/>
                                        <p:tgtEl>
                                          <p:spTgt spid="502951"/>
                                        </p:tgtEl>
                                        <p:attrNameLst>
                                          <p:attrName>ppt_x</p:attrName>
                                        </p:attrNameLst>
                                      </p:cBhvr>
                                      <p:tavLst>
                                        <p:tav tm="0">
                                          <p:val>
                                            <p:strVal val="#ppt_x"/>
                                          </p:val>
                                        </p:tav>
                                        <p:tav tm="100000">
                                          <p:val>
                                            <p:strVal val="#ppt_x"/>
                                          </p:val>
                                        </p:tav>
                                      </p:tavLst>
                                    </p:anim>
                                    <p:anim calcmode="lin" valueType="num">
                                      <p:cBhvr additive="base">
                                        <p:cTn id="14" dur="500" fill="hold"/>
                                        <p:tgtEl>
                                          <p:spTgt spid="50295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9688"/>
                                        </p:tgtEl>
                                        <p:attrNameLst>
                                          <p:attrName>style.visibility</p:attrName>
                                        </p:attrNameLst>
                                      </p:cBhvr>
                                      <p:to>
                                        <p:strVal val="visible"/>
                                      </p:to>
                                    </p:set>
                                    <p:anim calcmode="lin" valueType="num">
                                      <p:cBhvr additive="base">
                                        <p:cTn id="19" dur="500" fill="hold"/>
                                        <p:tgtEl>
                                          <p:spTgt spid="69688"/>
                                        </p:tgtEl>
                                        <p:attrNameLst>
                                          <p:attrName>ppt_x</p:attrName>
                                        </p:attrNameLst>
                                      </p:cBhvr>
                                      <p:tavLst>
                                        <p:tav tm="0">
                                          <p:val>
                                            <p:strVal val="1+#ppt_w/2"/>
                                          </p:val>
                                        </p:tav>
                                        <p:tav tm="100000">
                                          <p:val>
                                            <p:strVal val="#ppt_x"/>
                                          </p:val>
                                        </p:tav>
                                      </p:tavLst>
                                    </p:anim>
                                    <p:anim calcmode="lin" valueType="num">
                                      <p:cBhvr additive="base">
                                        <p:cTn id="20" dur="500" fill="hold"/>
                                        <p:tgtEl>
                                          <p:spTgt spid="6968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02952"/>
                                        </p:tgtEl>
                                        <p:attrNameLst>
                                          <p:attrName>style.visibility</p:attrName>
                                        </p:attrNameLst>
                                      </p:cBhvr>
                                      <p:to>
                                        <p:strVal val="visible"/>
                                      </p:to>
                                    </p:set>
                                    <p:anim calcmode="lin" valueType="num">
                                      <p:cBhvr additive="base">
                                        <p:cTn id="25" dur="500" fill="hold"/>
                                        <p:tgtEl>
                                          <p:spTgt spid="502952"/>
                                        </p:tgtEl>
                                        <p:attrNameLst>
                                          <p:attrName>ppt_x</p:attrName>
                                        </p:attrNameLst>
                                      </p:cBhvr>
                                      <p:tavLst>
                                        <p:tav tm="0">
                                          <p:val>
                                            <p:strVal val="1+#ppt_w/2"/>
                                          </p:val>
                                        </p:tav>
                                        <p:tav tm="100000">
                                          <p:val>
                                            <p:strVal val="#ppt_x"/>
                                          </p:val>
                                        </p:tav>
                                      </p:tavLst>
                                    </p:anim>
                                    <p:anim calcmode="lin" valueType="num">
                                      <p:cBhvr additive="base">
                                        <p:cTn id="26" dur="500" fill="hold"/>
                                        <p:tgtEl>
                                          <p:spTgt spid="50295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02953"/>
                                        </p:tgtEl>
                                        <p:attrNameLst>
                                          <p:attrName>style.visibility</p:attrName>
                                        </p:attrNameLst>
                                      </p:cBhvr>
                                      <p:to>
                                        <p:strVal val="visible"/>
                                      </p:to>
                                    </p:set>
                                    <p:anim calcmode="lin" valueType="num">
                                      <p:cBhvr additive="base">
                                        <p:cTn id="31" dur="500" fill="hold"/>
                                        <p:tgtEl>
                                          <p:spTgt spid="502953"/>
                                        </p:tgtEl>
                                        <p:attrNameLst>
                                          <p:attrName>ppt_x</p:attrName>
                                        </p:attrNameLst>
                                      </p:cBhvr>
                                      <p:tavLst>
                                        <p:tav tm="0">
                                          <p:val>
                                            <p:strVal val="1+#ppt_w/2"/>
                                          </p:val>
                                        </p:tav>
                                        <p:tav tm="100000">
                                          <p:val>
                                            <p:strVal val="#ppt_x"/>
                                          </p:val>
                                        </p:tav>
                                      </p:tavLst>
                                    </p:anim>
                                    <p:anim calcmode="lin" valueType="num">
                                      <p:cBhvr additive="base">
                                        <p:cTn id="32" dur="500" fill="hold"/>
                                        <p:tgtEl>
                                          <p:spTgt spid="5029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ctrTitle"/>
          </p:nvPr>
        </p:nvSpPr>
        <p:spPr>
          <a:xfrm>
            <a:off x="0" y="0"/>
            <a:ext cx="91440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000" b="1" i="0" u="none" strike="noStrike" kern="0" cap="none" spc="0" normalizeH="0" baseline="0" noProof="0">
                <a:ln>
                  <a:noFill/>
                </a:ln>
                <a:solidFill>
                  <a:srgbClr val="000000"/>
                </a:solidFill>
                <a:effectLst/>
                <a:uLnTx/>
                <a:uFillTx/>
                <a:latin typeface="华文新魏" panose="02010800040101010101" pitchFamily="2" charset="-122"/>
                <a:ea typeface="+mj-ea"/>
                <a:cs typeface="+mj-cs"/>
              </a:rPr>
              <a:t>(2)  </a:t>
            </a:r>
            <a:r>
              <a:rPr kumimoji="0" lang="zh-CN" altLang="en-US" sz="3000" b="1" i="0" u="none" strike="noStrike" kern="0" cap="none" spc="0" normalizeH="0" baseline="0" noProof="0">
                <a:ln>
                  <a:noFill/>
                </a:ln>
                <a:solidFill>
                  <a:srgbClr val="000000"/>
                </a:solidFill>
                <a:effectLst/>
                <a:uLnTx/>
                <a:uFillTx/>
                <a:latin typeface="华文新魏" panose="02010800040101010101" pitchFamily="2" charset="-122"/>
                <a:ea typeface="+mj-ea"/>
                <a:cs typeface="+mj-cs"/>
              </a:rPr>
              <a:t>在</a:t>
            </a:r>
            <a:r>
              <a:rPr kumimoji="0" lang="zh-CN" altLang="en-US" sz="3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中序线索二叉树中寻找当前结点的中序后继</a:t>
            </a:r>
            <a:r>
              <a:rPr kumimoji="0" lang="en-US" altLang="zh-CN" sz="3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a:t>
            </a:r>
            <a:r>
              <a:rPr kumimoji="0" lang="zh-CN" altLang="en-US" sz="3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续</a:t>
            </a:r>
            <a:r>
              <a:rPr kumimoji="0" lang="en-US" altLang="zh-CN" sz="30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a:t>
            </a:r>
          </a:p>
        </p:txBody>
      </p:sp>
      <p:sp>
        <p:nvSpPr>
          <p:cNvPr id="503811" name="Text Box 3"/>
          <p:cNvSpPr txBox="1"/>
          <p:nvPr/>
        </p:nvSpPr>
        <p:spPr>
          <a:xfrm>
            <a:off x="0" y="838200"/>
            <a:ext cx="2667000" cy="493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110000"/>
              </a:lnSpc>
              <a:spcBef>
                <a:spcPct val="50000"/>
              </a:spcBef>
              <a:buClrTx/>
              <a:buSzPct val="100000"/>
              <a:buChar char="•"/>
            </a:pPr>
            <a:r>
              <a:rPr lang="zh-CN" altLang="en-US" sz="1800" dirty="0">
                <a:solidFill>
                  <a:srgbClr val="000000"/>
                </a:solidFill>
                <a:latin typeface="楷体_GB2312" pitchFamily="49" charset="-122"/>
                <a:ea typeface="楷体_GB2312" pitchFamily="49" charset="-122"/>
              </a:rPr>
              <a:t>结构示意图</a:t>
            </a:r>
          </a:p>
        </p:txBody>
      </p:sp>
      <p:grpSp>
        <p:nvGrpSpPr>
          <p:cNvPr id="2" name="Group 4"/>
          <p:cNvGrpSpPr/>
          <p:nvPr/>
        </p:nvGrpSpPr>
        <p:grpSpPr>
          <a:xfrm>
            <a:off x="76200" y="665163"/>
            <a:ext cx="7073900" cy="5507037"/>
            <a:chOff x="48" y="727"/>
            <a:chExt cx="4456" cy="3469"/>
          </a:xfrm>
        </p:grpSpPr>
        <p:grpSp>
          <p:nvGrpSpPr>
            <p:cNvPr id="174089" name="Group 5"/>
            <p:cNvGrpSpPr/>
            <p:nvPr/>
          </p:nvGrpSpPr>
          <p:grpSpPr>
            <a:xfrm>
              <a:off x="374" y="2673"/>
              <a:ext cx="495" cy="329"/>
              <a:chOff x="518" y="2777"/>
              <a:chExt cx="495" cy="329"/>
            </a:xfrm>
          </p:grpSpPr>
          <p:sp>
            <p:nvSpPr>
              <p:cNvPr id="174242" name="Line 6"/>
              <p:cNvSpPr/>
              <p:nvPr/>
            </p:nvSpPr>
            <p:spPr>
              <a:xfrm>
                <a:off x="518" y="2777"/>
                <a:ext cx="0" cy="329"/>
              </a:xfrm>
              <a:prstGeom prst="line">
                <a:avLst/>
              </a:prstGeom>
              <a:ln w="25400" cap="flat" cmpd="sng">
                <a:solidFill>
                  <a:srgbClr val="3366FF"/>
                </a:solidFill>
                <a:prstDash val="solid"/>
                <a:headEnd type="none" w="med" len="med"/>
                <a:tailEnd type="none" w="med" len="med"/>
              </a:ln>
            </p:spPr>
          </p:sp>
          <p:sp>
            <p:nvSpPr>
              <p:cNvPr id="174243" name="Line 7"/>
              <p:cNvSpPr/>
              <p:nvPr/>
            </p:nvSpPr>
            <p:spPr>
              <a:xfrm>
                <a:off x="1013" y="2777"/>
                <a:ext cx="0" cy="329"/>
              </a:xfrm>
              <a:prstGeom prst="line">
                <a:avLst/>
              </a:prstGeom>
              <a:ln w="25400" cap="flat" cmpd="sng">
                <a:solidFill>
                  <a:srgbClr val="3366FF"/>
                </a:solidFill>
                <a:prstDash val="solid"/>
                <a:headEnd type="none" w="med" len="med"/>
                <a:tailEnd type="none" w="med" len="med"/>
              </a:ln>
            </p:spPr>
          </p:sp>
        </p:grpSp>
        <p:grpSp>
          <p:nvGrpSpPr>
            <p:cNvPr id="174090" name="Group 8"/>
            <p:cNvGrpSpPr/>
            <p:nvPr/>
          </p:nvGrpSpPr>
          <p:grpSpPr>
            <a:xfrm>
              <a:off x="256" y="948"/>
              <a:ext cx="4032" cy="3161"/>
              <a:chOff x="384" y="1056"/>
              <a:chExt cx="4032" cy="3161"/>
            </a:xfrm>
          </p:grpSpPr>
          <p:grpSp>
            <p:nvGrpSpPr>
              <p:cNvPr id="174119" name="Group 9"/>
              <p:cNvGrpSpPr/>
              <p:nvPr/>
            </p:nvGrpSpPr>
            <p:grpSpPr>
              <a:xfrm>
                <a:off x="914" y="2160"/>
                <a:ext cx="766" cy="329"/>
                <a:chOff x="914" y="2160"/>
                <a:chExt cx="766" cy="329"/>
              </a:xfrm>
            </p:grpSpPr>
            <p:grpSp>
              <p:nvGrpSpPr>
                <p:cNvPr id="174233" name="Group 10"/>
                <p:cNvGrpSpPr/>
                <p:nvPr/>
              </p:nvGrpSpPr>
              <p:grpSpPr>
                <a:xfrm>
                  <a:off x="914" y="2160"/>
                  <a:ext cx="766" cy="329"/>
                  <a:chOff x="2066" y="1056"/>
                  <a:chExt cx="766" cy="329"/>
                </a:xfrm>
              </p:grpSpPr>
              <p:grpSp>
                <p:nvGrpSpPr>
                  <p:cNvPr id="174236" name="Group 11"/>
                  <p:cNvGrpSpPr/>
                  <p:nvPr/>
                </p:nvGrpSpPr>
                <p:grpSpPr>
                  <a:xfrm>
                    <a:off x="2066" y="1066"/>
                    <a:ext cx="766" cy="308"/>
                    <a:chOff x="384" y="1660"/>
                    <a:chExt cx="864" cy="486"/>
                  </a:xfrm>
                </p:grpSpPr>
                <p:sp>
                  <p:nvSpPr>
                    <p:cNvPr id="174239" name="Text Box 12"/>
                    <p:cNvSpPr txBox="1"/>
                    <p:nvPr/>
                  </p:nvSpPr>
                  <p:spPr>
                    <a:xfrm>
                      <a:off x="384" y="1660"/>
                      <a:ext cx="287"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4240" name="Text Box 13"/>
                    <p:cNvSpPr txBox="1"/>
                    <p:nvPr/>
                  </p:nvSpPr>
                  <p:spPr>
                    <a:xfrm>
                      <a:off x="671" y="1660"/>
                      <a:ext cx="289"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1800" b="0" dirty="0">
                          <a:solidFill>
                            <a:srgbClr val="000000"/>
                          </a:solidFill>
                          <a:cs typeface="Arial" panose="020B0604020202020204" pitchFamily="34" charset="0"/>
                        </a:rPr>
                        <a:t>+</a:t>
                      </a:r>
                      <a:endParaRPr lang="en-US" altLang="zh-CN" sz="1800" b="0" dirty="0">
                        <a:solidFill>
                          <a:srgbClr val="000000"/>
                        </a:solidFill>
                      </a:endParaRPr>
                    </a:p>
                  </p:txBody>
                </p:sp>
                <p:sp>
                  <p:nvSpPr>
                    <p:cNvPr id="174241" name="Text Box 14"/>
                    <p:cNvSpPr txBox="1"/>
                    <p:nvPr/>
                  </p:nvSpPr>
                  <p:spPr>
                    <a:xfrm>
                      <a:off x="960" y="1660"/>
                      <a:ext cx="288"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endParaRPr lang="zh-CN" altLang="zh-CN" sz="1800" dirty="0">
                        <a:solidFill>
                          <a:srgbClr val="000000"/>
                        </a:solidFill>
                        <a:latin typeface="Courier New" panose="02070309020205020404" pitchFamily="49" charset="0"/>
                        <a:sym typeface="Symbol" panose="05050102010706020507" pitchFamily="18" charset="2"/>
                      </a:endParaRPr>
                    </a:p>
                  </p:txBody>
                </p:sp>
              </p:grpSp>
              <p:sp>
                <p:nvSpPr>
                  <p:cNvPr id="174237" name="Line 15"/>
                  <p:cNvSpPr/>
                  <p:nvPr/>
                </p:nvSpPr>
                <p:spPr>
                  <a:xfrm>
                    <a:off x="2198" y="1056"/>
                    <a:ext cx="0" cy="329"/>
                  </a:xfrm>
                  <a:prstGeom prst="line">
                    <a:avLst/>
                  </a:prstGeom>
                  <a:ln w="25400" cap="flat" cmpd="sng">
                    <a:solidFill>
                      <a:srgbClr val="3366FF"/>
                    </a:solidFill>
                    <a:prstDash val="solid"/>
                    <a:headEnd type="none" w="med" len="med"/>
                    <a:tailEnd type="none" w="med" len="med"/>
                  </a:ln>
                </p:spPr>
              </p:sp>
              <p:sp>
                <p:nvSpPr>
                  <p:cNvPr id="174238" name="Line 16"/>
                  <p:cNvSpPr/>
                  <p:nvPr/>
                </p:nvSpPr>
                <p:spPr>
                  <a:xfrm>
                    <a:off x="2693" y="1056"/>
                    <a:ext cx="0" cy="329"/>
                  </a:xfrm>
                  <a:prstGeom prst="line">
                    <a:avLst/>
                  </a:prstGeom>
                  <a:ln w="25400" cap="flat" cmpd="sng">
                    <a:solidFill>
                      <a:srgbClr val="3366FF"/>
                    </a:solidFill>
                    <a:prstDash val="solid"/>
                    <a:headEnd type="none" w="med" len="med"/>
                    <a:tailEnd type="none" w="med" len="med"/>
                  </a:ln>
                </p:spPr>
              </p:sp>
            </p:grpSp>
            <p:sp>
              <p:nvSpPr>
                <p:cNvPr id="174234" name="Text Box 17"/>
                <p:cNvSpPr txBox="1"/>
                <p:nvPr/>
              </p:nvSpPr>
              <p:spPr>
                <a:xfrm>
                  <a:off x="1382" y="2208"/>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0</a:t>
                  </a:r>
                </a:p>
              </p:txBody>
            </p:sp>
            <p:sp>
              <p:nvSpPr>
                <p:cNvPr id="174235" name="Text Box 18"/>
                <p:cNvSpPr txBox="1"/>
                <p:nvPr/>
              </p:nvSpPr>
              <p:spPr>
                <a:xfrm>
                  <a:off x="998" y="2208"/>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0</a:t>
                  </a:r>
                </a:p>
              </p:txBody>
            </p:sp>
          </p:grpSp>
          <p:grpSp>
            <p:nvGrpSpPr>
              <p:cNvPr id="174120" name="Group 19"/>
              <p:cNvGrpSpPr/>
              <p:nvPr/>
            </p:nvGrpSpPr>
            <p:grpSpPr>
              <a:xfrm>
                <a:off x="3168" y="2160"/>
                <a:ext cx="766" cy="329"/>
                <a:chOff x="3168" y="2160"/>
                <a:chExt cx="766" cy="329"/>
              </a:xfrm>
            </p:grpSpPr>
            <p:grpSp>
              <p:nvGrpSpPr>
                <p:cNvPr id="174224" name="Group 20"/>
                <p:cNvGrpSpPr/>
                <p:nvPr/>
              </p:nvGrpSpPr>
              <p:grpSpPr>
                <a:xfrm>
                  <a:off x="3168" y="2160"/>
                  <a:ext cx="766" cy="329"/>
                  <a:chOff x="2066" y="1056"/>
                  <a:chExt cx="766" cy="329"/>
                </a:xfrm>
              </p:grpSpPr>
              <p:grpSp>
                <p:nvGrpSpPr>
                  <p:cNvPr id="174227" name="Group 21"/>
                  <p:cNvGrpSpPr/>
                  <p:nvPr/>
                </p:nvGrpSpPr>
                <p:grpSpPr>
                  <a:xfrm>
                    <a:off x="2066" y="1066"/>
                    <a:ext cx="766" cy="308"/>
                    <a:chOff x="384" y="1660"/>
                    <a:chExt cx="864" cy="486"/>
                  </a:xfrm>
                </p:grpSpPr>
                <p:sp>
                  <p:nvSpPr>
                    <p:cNvPr id="174230" name="Text Box 22"/>
                    <p:cNvSpPr txBox="1"/>
                    <p:nvPr/>
                  </p:nvSpPr>
                  <p:spPr>
                    <a:xfrm>
                      <a:off x="384" y="1660"/>
                      <a:ext cx="287"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4231" name="Text Box 23"/>
                    <p:cNvSpPr txBox="1"/>
                    <p:nvPr/>
                  </p:nvSpPr>
                  <p:spPr>
                    <a:xfrm>
                      <a:off x="671" y="1660"/>
                      <a:ext cx="289"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1800" b="0" dirty="0">
                          <a:solidFill>
                            <a:srgbClr val="000000"/>
                          </a:solidFill>
                          <a:cs typeface="Arial" panose="020B0604020202020204" pitchFamily="34" charset="0"/>
                        </a:rPr>
                        <a:t>/</a:t>
                      </a:r>
                      <a:endParaRPr lang="en-US" altLang="zh-CN" sz="1800" b="0" dirty="0">
                        <a:solidFill>
                          <a:srgbClr val="000000"/>
                        </a:solidFill>
                      </a:endParaRPr>
                    </a:p>
                  </p:txBody>
                </p:sp>
                <p:sp>
                  <p:nvSpPr>
                    <p:cNvPr id="174232" name="Text Box 24"/>
                    <p:cNvSpPr txBox="1"/>
                    <p:nvPr/>
                  </p:nvSpPr>
                  <p:spPr>
                    <a:xfrm>
                      <a:off x="960" y="1660"/>
                      <a:ext cx="288"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endParaRPr lang="zh-CN" altLang="zh-CN" sz="1800" dirty="0">
                        <a:solidFill>
                          <a:srgbClr val="000000"/>
                        </a:solidFill>
                        <a:latin typeface="Courier New" panose="02070309020205020404" pitchFamily="49" charset="0"/>
                        <a:sym typeface="Symbol" panose="05050102010706020507" pitchFamily="18" charset="2"/>
                      </a:endParaRPr>
                    </a:p>
                  </p:txBody>
                </p:sp>
              </p:grpSp>
              <p:sp>
                <p:nvSpPr>
                  <p:cNvPr id="174228" name="Line 25"/>
                  <p:cNvSpPr/>
                  <p:nvPr/>
                </p:nvSpPr>
                <p:spPr>
                  <a:xfrm>
                    <a:off x="2198" y="1056"/>
                    <a:ext cx="0" cy="329"/>
                  </a:xfrm>
                  <a:prstGeom prst="line">
                    <a:avLst/>
                  </a:prstGeom>
                  <a:ln w="25400" cap="flat" cmpd="sng">
                    <a:solidFill>
                      <a:srgbClr val="3366FF"/>
                    </a:solidFill>
                    <a:prstDash val="solid"/>
                    <a:headEnd type="none" w="med" len="med"/>
                    <a:tailEnd type="none" w="med" len="med"/>
                  </a:ln>
                </p:spPr>
              </p:sp>
              <p:sp>
                <p:nvSpPr>
                  <p:cNvPr id="174229" name="Line 26"/>
                  <p:cNvSpPr/>
                  <p:nvPr/>
                </p:nvSpPr>
                <p:spPr>
                  <a:xfrm>
                    <a:off x="2693" y="1056"/>
                    <a:ext cx="0" cy="329"/>
                  </a:xfrm>
                  <a:prstGeom prst="line">
                    <a:avLst/>
                  </a:prstGeom>
                  <a:ln w="25400" cap="flat" cmpd="sng">
                    <a:solidFill>
                      <a:srgbClr val="3366FF"/>
                    </a:solidFill>
                    <a:prstDash val="solid"/>
                    <a:headEnd type="none" w="med" len="med"/>
                    <a:tailEnd type="none" w="med" len="med"/>
                  </a:ln>
                </p:spPr>
              </p:sp>
            </p:grpSp>
            <p:sp>
              <p:nvSpPr>
                <p:cNvPr id="174225" name="Text Box 27"/>
                <p:cNvSpPr txBox="1"/>
                <p:nvPr/>
              </p:nvSpPr>
              <p:spPr>
                <a:xfrm>
                  <a:off x="3638" y="2208"/>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0</a:t>
                  </a:r>
                </a:p>
              </p:txBody>
            </p:sp>
            <p:sp>
              <p:nvSpPr>
                <p:cNvPr id="174226" name="Text Box 28"/>
                <p:cNvSpPr txBox="1"/>
                <p:nvPr/>
              </p:nvSpPr>
              <p:spPr>
                <a:xfrm>
                  <a:off x="3252" y="2208"/>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0</a:t>
                  </a:r>
                </a:p>
              </p:txBody>
            </p:sp>
          </p:grpSp>
          <p:grpSp>
            <p:nvGrpSpPr>
              <p:cNvPr id="174121" name="Group 29"/>
              <p:cNvGrpSpPr/>
              <p:nvPr/>
            </p:nvGrpSpPr>
            <p:grpSpPr>
              <a:xfrm>
                <a:off x="2066" y="1591"/>
                <a:ext cx="766" cy="329"/>
                <a:chOff x="2066" y="1591"/>
                <a:chExt cx="766" cy="329"/>
              </a:xfrm>
            </p:grpSpPr>
            <p:grpSp>
              <p:nvGrpSpPr>
                <p:cNvPr id="174215" name="Group 30"/>
                <p:cNvGrpSpPr/>
                <p:nvPr/>
              </p:nvGrpSpPr>
              <p:grpSpPr>
                <a:xfrm>
                  <a:off x="2066" y="1591"/>
                  <a:ext cx="766" cy="329"/>
                  <a:chOff x="2066" y="1056"/>
                  <a:chExt cx="766" cy="329"/>
                </a:xfrm>
              </p:grpSpPr>
              <p:grpSp>
                <p:nvGrpSpPr>
                  <p:cNvPr id="174218" name="Group 31"/>
                  <p:cNvGrpSpPr/>
                  <p:nvPr/>
                </p:nvGrpSpPr>
                <p:grpSpPr>
                  <a:xfrm>
                    <a:off x="2066" y="1066"/>
                    <a:ext cx="766" cy="308"/>
                    <a:chOff x="384" y="1660"/>
                    <a:chExt cx="864" cy="486"/>
                  </a:xfrm>
                </p:grpSpPr>
                <p:sp>
                  <p:nvSpPr>
                    <p:cNvPr id="174221" name="Text Box 32"/>
                    <p:cNvSpPr txBox="1"/>
                    <p:nvPr/>
                  </p:nvSpPr>
                  <p:spPr>
                    <a:xfrm>
                      <a:off x="384" y="1660"/>
                      <a:ext cx="287"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4222" name="Text Box 33"/>
                    <p:cNvSpPr txBox="1"/>
                    <p:nvPr/>
                  </p:nvSpPr>
                  <p:spPr>
                    <a:xfrm>
                      <a:off x="671" y="1660"/>
                      <a:ext cx="289"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1800" b="0" dirty="0">
                          <a:solidFill>
                            <a:srgbClr val="000000"/>
                          </a:solidFill>
                          <a:cs typeface="Arial" panose="020B0604020202020204" pitchFamily="34" charset="0"/>
                        </a:rPr>
                        <a:t>–</a:t>
                      </a:r>
                      <a:endParaRPr lang="en-US" altLang="zh-CN" sz="1800" b="0" dirty="0">
                        <a:solidFill>
                          <a:srgbClr val="000000"/>
                        </a:solidFill>
                      </a:endParaRPr>
                    </a:p>
                  </p:txBody>
                </p:sp>
                <p:sp>
                  <p:nvSpPr>
                    <p:cNvPr id="174223" name="Text Box 34"/>
                    <p:cNvSpPr txBox="1"/>
                    <p:nvPr/>
                  </p:nvSpPr>
                  <p:spPr>
                    <a:xfrm>
                      <a:off x="960" y="1660"/>
                      <a:ext cx="288"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endParaRPr lang="zh-CN" altLang="zh-CN" sz="1800" b="0" dirty="0">
                        <a:solidFill>
                          <a:srgbClr val="000000"/>
                        </a:solidFill>
                        <a:sym typeface="Symbol" panose="05050102010706020507" pitchFamily="18" charset="2"/>
                      </a:endParaRPr>
                    </a:p>
                  </p:txBody>
                </p:sp>
              </p:grpSp>
              <p:sp>
                <p:nvSpPr>
                  <p:cNvPr id="174219" name="Line 35"/>
                  <p:cNvSpPr/>
                  <p:nvPr/>
                </p:nvSpPr>
                <p:spPr>
                  <a:xfrm>
                    <a:off x="2198" y="1056"/>
                    <a:ext cx="0" cy="329"/>
                  </a:xfrm>
                  <a:prstGeom prst="line">
                    <a:avLst/>
                  </a:prstGeom>
                  <a:ln w="25400" cap="flat" cmpd="sng">
                    <a:solidFill>
                      <a:srgbClr val="3366FF"/>
                    </a:solidFill>
                    <a:prstDash val="solid"/>
                    <a:headEnd type="none" w="med" len="med"/>
                    <a:tailEnd type="none" w="med" len="med"/>
                  </a:ln>
                </p:spPr>
              </p:sp>
              <p:sp>
                <p:nvSpPr>
                  <p:cNvPr id="174220" name="Line 36"/>
                  <p:cNvSpPr/>
                  <p:nvPr/>
                </p:nvSpPr>
                <p:spPr>
                  <a:xfrm>
                    <a:off x="2693" y="1056"/>
                    <a:ext cx="0" cy="329"/>
                  </a:xfrm>
                  <a:prstGeom prst="line">
                    <a:avLst/>
                  </a:prstGeom>
                  <a:ln w="25400" cap="flat" cmpd="sng">
                    <a:solidFill>
                      <a:srgbClr val="3366FF"/>
                    </a:solidFill>
                    <a:prstDash val="solid"/>
                    <a:headEnd type="none" w="med" len="med"/>
                    <a:tailEnd type="none" w="med" len="med"/>
                  </a:ln>
                </p:spPr>
              </p:sp>
            </p:grpSp>
            <p:sp>
              <p:nvSpPr>
                <p:cNvPr id="174216" name="Text Box 37"/>
                <p:cNvSpPr txBox="1"/>
                <p:nvPr/>
              </p:nvSpPr>
              <p:spPr>
                <a:xfrm>
                  <a:off x="2534" y="1632"/>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0</a:t>
                  </a:r>
                </a:p>
              </p:txBody>
            </p:sp>
            <p:sp>
              <p:nvSpPr>
                <p:cNvPr id="174217" name="Text Box 38"/>
                <p:cNvSpPr txBox="1"/>
                <p:nvPr/>
              </p:nvSpPr>
              <p:spPr>
                <a:xfrm>
                  <a:off x="2150" y="1639"/>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0</a:t>
                  </a:r>
                </a:p>
              </p:txBody>
            </p:sp>
          </p:grpSp>
          <p:grpSp>
            <p:nvGrpSpPr>
              <p:cNvPr id="174122" name="Group 39"/>
              <p:cNvGrpSpPr/>
              <p:nvPr/>
            </p:nvGrpSpPr>
            <p:grpSpPr>
              <a:xfrm>
                <a:off x="1442" y="2784"/>
                <a:ext cx="766" cy="329"/>
                <a:chOff x="1442" y="2784"/>
                <a:chExt cx="766" cy="329"/>
              </a:xfrm>
            </p:grpSpPr>
            <p:grpSp>
              <p:nvGrpSpPr>
                <p:cNvPr id="174206" name="Group 40"/>
                <p:cNvGrpSpPr/>
                <p:nvPr/>
              </p:nvGrpSpPr>
              <p:grpSpPr>
                <a:xfrm>
                  <a:off x="1442" y="2784"/>
                  <a:ext cx="766" cy="329"/>
                  <a:chOff x="2066" y="1056"/>
                  <a:chExt cx="766" cy="329"/>
                </a:xfrm>
              </p:grpSpPr>
              <p:grpSp>
                <p:nvGrpSpPr>
                  <p:cNvPr id="174209" name="Group 41"/>
                  <p:cNvGrpSpPr/>
                  <p:nvPr/>
                </p:nvGrpSpPr>
                <p:grpSpPr>
                  <a:xfrm>
                    <a:off x="2066" y="1066"/>
                    <a:ext cx="766" cy="308"/>
                    <a:chOff x="384" y="1660"/>
                    <a:chExt cx="864" cy="486"/>
                  </a:xfrm>
                </p:grpSpPr>
                <p:sp>
                  <p:nvSpPr>
                    <p:cNvPr id="174212" name="Text Box 42"/>
                    <p:cNvSpPr txBox="1"/>
                    <p:nvPr/>
                  </p:nvSpPr>
                  <p:spPr>
                    <a:xfrm>
                      <a:off x="384" y="1660"/>
                      <a:ext cx="287"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4213" name="Text Box 43"/>
                    <p:cNvSpPr txBox="1"/>
                    <p:nvPr/>
                  </p:nvSpPr>
                  <p:spPr>
                    <a:xfrm>
                      <a:off x="671" y="1660"/>
                      <a:ext cx="289"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1800" b="0" dirty="0">
                          <a:solidFill>
                            <a:srgbClr val="000000"/>
                          </a:solidFill>
                          <a:cs typeface="Arial" panose="020B0604020202020204" pitchFamily="34" charset="0"/>
                        </a:rPr>
                        <a:t>*</a:t>
                      </a:r>
                      <a:endParaRPr lang="en-US" altLang="zh-CN" sz="1800" b="0" dirty="0">
                        <a:solidFill>
                          <a:srgbClr val="000000"/>
                        </a:solidFill>
                      </a:endParaRPr>
                    </a:p>
                  </p:txBody>
                </p:sp>
                <p:sp>
                  <p:nvSpPr>
                    <p:cNvPr id="174214" name="Text Box 44"/>
                    <p:cNvSpPr txBox="1"/>
                    <p:nvPr/>
                  </p:nvSpPr>
                  <p:spPr>
                    <a:xfrm>
                      <a:off x="960" y="1660"/>
                      <a:ext cx="288"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endParaRPr lang="zh-CN" altLang="zh-CN" sz="1800" dirty="0">
                        <a:solidFill>
                          <a:srgbClr val="000000"/>
                        </a:solidFill>
                        <a:latin typeface="Courier New" panose="02070309020205020404" pitchFamily="49" charset="0"/>
                        <a:sym typeface="Symbol" panose="05050102010706020507" pitchFamily="18" charset="2"/>
                      </a:endParaRPr>
                    </a:p>
                  </p:txBody>
                </p:sp>
              </p:grpSp>
              <p:sp>
                <p:nvSpPr>
                  <p:cNvPr id="174210" name="Line 45"/>
                  <p:cNvSpPr/>
                  <p:nvPr/>
                </p:nvSpPr>
                <p:spPr>
                  <a:xfrm>
                    <a:off x="2198" y="1056"/>
                    <a:ext cx="0" cy="329"/>
                  </a:xfrm>
                  <a:prstGeom prst="line">
                    <a:avLst/>
                  </a:prstGeom>
                  <a:ln w="25400" cap="flat" cmpd="sng">
                    <a:solidFill>
                      <a:srgbClr val="3366FF"/>
                    </a:solidFill>
                    <a:prstDash val="solid"/>
                    <a:headEnd type="none" w="med" len="med"/>
                    <a:tailEnd type="none" w="med" len="med"/>
                  </a:ln>
                </p:spPr>
              </p:sp>
              <p:sp>
                <p:nvSpPr>
                  <p:cNvPr id="174211" name="Line 46"/>
                  <p:cNvSpPr/>
                  <p:nvPr/>
                </p:nvSpPr>
                <p:spPr>
                  <a:xfrm>
                    <a:off x="2693" y="1056"/>
                    <a:ext cx="0" cy="329"/>
                  </a:xfrm>
                  <a:prstGeom prst="line">
                    <a:avLst/>
                  </a:prstGeom>
                  <a:ln w="25400" cap="flat" cmpd="sng">
                    <a:solidFill>
                      <a:srgbClr val="3366FF"/>
                    </a:solidFill>
                    <a:prstDash val="solid"/>
                    <a:headEnd type="none" w="med" len="med"/>
                    <a:tailEnd type="none" w="med" len="med"/>
                  </a:ln>
                </p:spPr>
              </p:sp>
            </p:grpSp>
            <p:sp>
              <p:nvSpPr>
                <p:cNvPr id="174207" name="Text Box 47"/>
                <p:cNvSpPr txBox="1"/>
                <p:nvPr/>
              </p:nvSpPr>
              <p:spPr>
                <a:xfrm>
                  <a:off x="1910" y="2832"/>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0</a:t>
                  </a:r>
                </a:p>
              </p:txBody>
            </p:sp>
            <p:sp>
              <p:nvSpPr>
                <p:cNvPr id="174208" name="Text Box 48"/>
                <p:cNvSpPr txBox="1"/>
                <p:nvPr/>
              </p:nvSpPr>
              <p:spPr>
                <a:xfrm>
                  <a:off x="1526" y="2832"/>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0</a:t>
                  </a:r>
                </a:p>
              </p:txBody>
            </p:sp>
          </p:grpSp>
          <p:grpSp>
            <p:nvGrpSpPr>
              <p:cNvPr id="174123" name="Group 49"/>
              <p:cNvGrpSpPr/>
              <p:nvPr/>
            </p:nvGrpSpPr>
            <p:grpSpPr>
              <a:xfrm>
                <a:off x="3650" y="2777"/>
                <a:ext cx="766" cy="329"/>
                <a:chOff x="3650" y="2777"/>
                <a:chExt cx="766" cy="329"/>
              </a:xfrm>
            </p:grpSpPr>
            <p:grpSp>
              <p:nvGrpSpPr>
                <p:cNvPr id="174197" name="Group 50"/>
                <p:cNvGrpSpPr/>
                <p:nvPr/>
              </p:nvGrpSpPr>
              <p:grpSpPr>
                <a:xfrm>
                  <a:off x="3650" y="2777"/>
                  <a:ext cx="766" cy="329"/>
                  <a:chOff x="2066" y="1056"/>
                  <a:chExt cx="766" cy="329"/>
                </a:xfrm>
              </p:grpSpPr>
              <p:grpSp>
                <p:nvGrpSpPr>
                  <p:cNvPr id="174200" name="Group 51"/>
                  <p:cNvGrpSpPr/>
                  <p:nvPr/>
                </p:nvGrpSpPr>
                <p:grpSpPr>
                  <a:xfrm>
                    <a:off x="2066" y="1066"/>
                    <a:ext cx="766" cy="308"/>
                    <a:chOff x="384" y="1660"/>
                    <a:chExt cx="864" cy="486"/>
                  </a:xfrm>
                </p:grpSpPr>
                <p:sp>
                  <p:nvSpPr>
                    <p:cNvPr id="174203" name="Text Box 52"/>
                    <p:cNvSpPr txBox="1"/>
                    <p:nvPr/>
                  </p:nvSpPr>
                  <p:spPr>
                    <a:xfrm>
                      <a:off x="384" y="1660"/>
                      <a:ext cx="287"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4204" name="Text Box 53"/>
                    <p:cNvSpPr txBox="1"/>
                    <p:nvPr/>
                  </p:nvSpPr>
                  <p:spPr>
                    <a:xfrm>
                      <a:off x="671" y="1660"/>
                      <a:ext cx="289"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1800" b="0" dirty="0">
                          <a:solidFill>
                            <a:srgbClr val="000000"/>
                          </a:solidFill>
                        </a:rPr>
                        <a:t>f</a:t>
                      </a:r>
                    </a:p>
                  </p:txBody>
                </p:sp>
                <p:sp>
                  <p:nvSpPr>
                    <p:cNvPr id="174205" name="Text Box 54"/>
                    <p:cNvSpPr txBox="1"/>
                    <p:nvPr/>
                  </p:nvSpPr>
                  <p:spPr>
                    <a:xfrm>
                      <a:off x="960" y="1660"/>
                      <a:ext cx="288"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endParaRPr lang="zh-CN" altLang="zh-CN" sz="1800" dirty="0">
                        <a:solidFill>
                          <a:srgbClr val="000000"/>
                        </a:solidFill>
                        <a:latin typeface="Courier New" panose="02070309020205020404" pitchFamily="49" charset="0"/>
                        <a:sym typeface="Symbol" panose="05050102010706020507" pitchFamily="18" charset="2"/>
                      </a:endParaRPr>
                    </a:p>
                  </p:txBody>
                </p:sp>
              </p:grpSp>
              <p:sp>
                <p:nvSpPr>
                  <p:cNvPr id="174201" name="Line 55"/>
                  <p:cNvSpPr/>
                  <p:nvPr/>
                </p:nvSpPr>
                <p:spPr>
                  <a:xfrm>
                    <a:off x="2198" y="1056"/>
                    <a:ext cx="0" cy="329"/>
                  </a:xfrm>
                  <a:prstGeom prst="line">
                    <a:avLst/>
                  </a:prstGeom>
                  <a:ln w="25400" cap="flat" cmpd="sng">
                    <a:solidFill>
                      <a:srgbClr val="3366FF"/>
                    </a:solidFill>
                    <a:prstDash val="solid"/>
                    <a:headEnd type="none" w="med" len="med"/>
                    <a:tailEnd type="none" w="med" len="med"/>
                  </a:ln>
                </p:spPr>
              </p:sp>
              <p:sp>
                <p:nvSpPr>
                  <p:cNvPr id="174202" name="Line 56"/>
                  <p:cNvSpPr/>
                  <p:nvPr/>
                </p:nvSpPr>
                <p:spPr>
                  <a:xfrm>
                    <a:off x="2693" y="1056"/>
                    <a:ext cx="0" cy="329"/>
                  </a:xfrm>
                  <a:prstGeom prst="line">
                    <a:avLst/>
                  </a:prstGeom>
                  <a:ln w="25400" cap="flat" cmpd="sng">
                    <a:solidFill>
                      <a:srgbClr val="3366FF"/>
                    </a:solidFill>
                    <a:prstDash val="solid"/>
                    <a:headEnd type="none" w="med" len="med"/>
                    <a:tailEnd type="none" w="med" len="med"/>
                  </a:ln>
                </p:spPr>
              </p:sp>
            </p:grpSp>
            <p:sp>
              <p:nvSpPr>
                <p:cNvPr id="174198" name="Text Box 57"/>
                <p:cNvSpPr txBox="1"/>
                <p:nvPr/>
              </p:nvSpPr>
              <p:spPr>
                <a:xfrm>
                  <a:off x="4128" y="2825"/>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sp>
              <p:nvSpPr>
                <p:cNvPr id="174199" name="Text Box 58"/>
                <p:cNvSpPr txBox="1"/>
                <p:nvPr/>
              </p:nvSpPr>
              <p:spPr>
                <a:xfrm>
                  <a:off x="3744" y="2825"/>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grpSp>
          <p:grpSp>
            <p:nvGrpSpPr>
              <p:cNvPr id="174124" name="Group 59"/>
              <p:cNvGrpSpPr/>
              <p:nvPr/>
            </p:nvGrpSpPr>
            <p:grpSpPr>
              <a:xfrm>
                <a:off x="2640" y="2784"/>
                <a:ext cx="766" cy="329"/>
                <a:chOff x="2640" y="2784"/>
                <a:chExt cx="766" cy="329"/>
              </a:xfrm>
            </p:grpSpPr>
            <p:grpSp>
              <p:nvGrpSpPr>
                <p:cNvPr id="174188" name="Group 60"/>
                <p:cNvGrpSpPr/>
                <p:nvPr/>
              </p:nvGrpSpPr>
              <p:grpSpPr>
                <a:xfrm>
                  <a:off x="2640" y="2784"/>
                  <a:ext cx="766" cy="329"/>
                  <a:chOff x="2066" y="1056"/>
                  <a:chExt cx="766" cy="329"/>
                </a:xfrm>
              </p:grpSpPr>
              <p:grpSp>
                <p:nvGrpSpPr>
                  <p:cNvPr id="174191" name="Group 61"/>
                  <p:cNvGrpSpPr/>
                  <p:nvPr/>
                </p:nvGrpSpPr>
                <p:grpSpPr>
                  <a:xfrm>
                    <a:off x="2066" y="1066"/>
                    <a:ext cx="766" cy="308"/>
                    <a:chOff x="384" y="1660"/>
                    <a:chExt cx="864" cy="486"/>
                  </a:xfrm>
                </p:grpSpPr>
                <p:sp>
                  <p:nvSpPr>
                    <p:cNvPr id="174194" name="Text Box 62"/>
                    <p:cNvSpPr txBox="1"/>
                    <p:nvPr/>
                  </p:nvSpPr>
                  <p:spPr>
                    <a:xfrm>
                      <a:off x="384" y="1660"/>
                      <a:ext cx="287"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4195" name="Text Box 63"/>
                    <p:cNvSpPr txBox="1"/>
                    <p:nvPr/>
                  </p:nvSpPr>
                  <p:spPr>
                    <a:xfrm>
                      <a:off x="671" y="1660"/>
                      <a:ext cx="289"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1800" b="0" dirty="0">
                          <a:solidFill>
                            <a:srgbClr val="000000"/>
                          </a:solidFill>
                        </a:rPr>
                        <a:t>e</a:t>
                      </a:r>
                    </a:p>
                  </p:txBody>
                </p:sp>
                <p:sp>
                  <p:nvSpPr>
                    <p:cNvPr id="174196" name="Text Box 64"/>
                    <p:cNvSpPr txBox="1"/>
                    <p:nvPr/>
                  </p:nvSpPr>
                  <p:spPr>
                    <a:xfrm>
                      <a:off x="960" y="1660"/>
                      <a:ext cx="288"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endParaRPr lang="zh-CN" altLang="zh-CN" sz="1800" dirty="0">
                        <a:solidFill>
                          <a:srgbClr val="000000"/>
                        </a:solidFill>
                        <a:latin typeface="Courier New" panose="02070309020205020404" pitchFamily="49" charset="0"/>
                        <a:sym typeface="Symbol" panose="05050102010706020507" pitchFamily="18" charset="2"/>
                      </a:endParaRPr>
                    </a:p>
                  </p:txBody>
                </p:sp>
              </p:grpSp>
              <p:sp>
                <p:nvSpPr>
                  <p:cNvPr id="174192" name="Line 65"/>
                  <p:cNvSpPr/>
                  <p:nvPr/>
                </p:nvSpPr>
                <p:spPr>
                  <a:xfrm>
                    <a:off x="2198" y="1056"/>
                    <a:ext cx="0" cy="329"/>
                  </a:xfrm>
                  <a:prstGeom prst="line">
                    <a:avLst/>
                  </a:prstGeom>
                  <a:ln w="25400" cap="flat" cmpd="sng">
                    <a:solidFill>
                      <a:srgbClr val="3366FF"/>
                    </a:solidFill>
                    <a:prstDash val="solid"/>
                    <a:headEnd type="none" w="med" len="med"/>
                    <a:tailEnd type="none" w="med" len="med"/>
                  </a:ln>
                </p:spPr>
              </p:sp>
              <p:sp>
                <p:nvSpPr>
                  <p:cNvPr id="174193" name="Line 66"/>
                  <p:cNvSpPr/>
                  <p:nvPr/>
                </p:nvSpPr>
                <p:spPr>
                  <a:xfrm>
                    <a:off x="2693" y="1056"/>
                    <a:ext cx="0" cy="329"/>
                  </a:xfrm>
                  <a:prstGeom prst="line">
                    <a:avLst/>
                  </a:prstGeom>
                  <a:ln w="25400" cap="flat" cmpd="sng">
                    <a:solidFill>
                      <a:srgbClr val="3366FF"/>
                    </a:solidFill>
                    <a:prstDash val="solid"/>
                    <a:headEnd type="none" w="med" len="med"/>
                    <a:tailEnd type="none" w="med" len="med"/>
                  </a:ln>
                </p:spPr>
              </p:sp>
            </p:grpSp>
            <p:sp>
              <p:nvSpPr>
                <p:cNvPr id="174189" name="Text Box 67"/>
                <p:cNvSpPr txBox="1"/>
                <p:nvPr/>
              </p:nvSpPr>
              <p:spPr>
                <a:xfrm>
                  <a:off x="3118" y="2832"/>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sp>
              <p:nvSpPr>
                <p:cNvPr id="174190" name="Text Box 68"/>
                <p:cNvSpPr txBox="1"/>
                <p:nvPr/>
              </p:nvSpPr>
              <p:spPr>
                <a:xfrm>
                  <a:off x="2726" y="2832"/>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grpSp>
          <p:grpSp>
            <p:nvGrpSpPr>
              <p:cNvPr id="174125" name="Group 69"/>
              <p:cNvGrpSpPr/>
              <p:nvPr/>
            </p:nvGrpSpPr>
            <p:grpSpPr>
              <a:xfrm>
                <a:off x="912" y="3312"/>
                <a:ext cx="766" cy="329"/>
                <a:chOff x="912" y="3312"/>
                <a:chExt cx="766" cy="329"/>
              </a:xfrm>
            </p:grpSpPr>
            <p:grpSp>
              <p:nvGrpSpPr>
                <p:cNvPr id="174179" name="Group 70"/>
                <p:cNvGrpSpPr/>
                <p:nvPr/>
              </p:nvGrpSpPr>
              <p:grpSpPr>
                <a:xfrm>
                  <a:off x="912" y="3312"/>
                  <a:ext cx="766" cy="329"/>
                  <a:chOff x="2066" y="1056"/>
                  <a:chExt cx="766" cy="329"/>
                </a:xfrm>
              </p:grpSpPr>
              <p:grpSp>
                <p:nvGrpSpPr>
                  <p:cNvPr id="174182" name="Group 71"/>
                  <p:cNvGrpSpPr/>
                  <p:nvPr/>
                </p:nvGrpSpPr>
                <p:grpSpPr>
                  <a:xfrm>
                    <a:off x="2066" y="1066"/>
                    <a:ext cx="766" cy="308"/>
                    <a:chOff x="384" y="1660"/>
                    <a:chExt cx="864" cy="486"/>
                  </a:xfrm>
                </p:grpSpPr>
                <p:sp>
                  <p:nvSpPr>
                    <p:cNvPr id="174185" name="Text Box 72"/>
                    <p:cNvSpPr txBox="1"/>
                    <p:nvPr/>
                  </p:nvSpPr>
                  <p:spPr>
                    <a:xfrm>
                      <a:off x="384" y="1660"/>
                      <a:ext cx="287"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4186" name="Text Box 73"/>
                    <p:cNvSpPr txBox="1"/>
                    <p:nvPr/>
                  </p:nvSpPr>
                  <p:spPr>
                    <a:xfrm>
                      <a:off x="671" y="1660"/>
                      <a:ext cx="289"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1800" b="0" dirty="0">
                          <a:solidFill>
                            <a:srgbClr val="000000"/>
                          </a:solidFill>
                        </a:rPr>
                        <a:t>b</a:t>
                      </a:r>
                    </a:p>
                  </p:txBody>
                </p:sp>
                <p:sp>
                  <p:nvSpPr>
                    <p:cNvPr id="174187" name="Text Box 74"/>
                    <p:cNvSpPr txBox="1"/>
                    <p:nvPr/>
                  </p:nvSpPr>
                  <p:spPr>
                    <a:xfrm>
                      <a:off x="960" y="1660"/>
                      <a:ext cx="288"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endParaRPr lang="zh-CN" altLang="zh-CN" sz="1800" dirty="0">
                        <a:solidFill>
                          <a:srgbClr val="000000"/>
                        </a:solidFill>
                        <a:latin typeface="Courier New" panose="02070309020205020404" pitchFamily="49" charset="0"/>
                        <a:sym typeface="Symbol" panose="05050102010706020507" pitchFamily="18" charset="2"/>
                      </a:endParaRPr>
                    </a:p>
                  </p:txBody>
                </p:sp>
              </p:grpSp>
              <p:sp>
                <p:nvSpPr>
                  <p:cNvPr id="174183" name="Line 75"/>
                  <p:cNvSpPr/>
                  <p:nvPr/>
                </p:nvSpPr>
                <p:spPr>
                  <a:xfrm>
                    <a:off x="2198" y="1056"/>
                    <a:ext cx="0" cy="329"/>
                  </a:xfrm>
                  <a:prstGeom prst="line">
                    <a:avLst/>
                  </a:prstGeom>
                  <a:ln w="25400" cap="flat" cmpd="sng">
                    <a:solidFill>
                      <a:srgbClr val="3366FF"/>
                    </a:solidFill>
                    <a:prstDash val="solid"/>
                    <a:headEnd type="none" w="med" len="med"/>
                    <a:tailEnd type="none" w="med" len="med"/>
                  </a:ln>
                </p:spPr>
              </p:sp>
              <p:sp>
                <p:nvSpPr>
                  <p:cNvPr id="174184" name="Line 76"/>
                  <p:cNvSpPr/>
                  <p:nvPr/>
                </p:nvSpPr>
                <p:spPr>
                  <a:xfrm>
                    <a:off x="2693" y="1056"/>
                    <a:ext cx="0" cy="329"/>
                  </a:xfrm>
                  <a:prstGeom prst="line">
                    <a:avLst/>
                  </a:prstGeom>
                  <a:ln w="25400" cap="flat" cmpd="sng">
                    <a:solidFill>
                      <a:srgbClr val="3366FF"/>
                    </a:solidFill>
                    <a:prstDash val="solid"/>
                    <a:headEnd type="none" w="med" len="med"/>
                    <a:tailEnd type="none" w="med" len="med"/>
                  </a:ln>
                </p:spPr>
              </p:sp>
            </p:grpSp>
            <p:sp>
              <p:nvSpPr>
                <p:cNvPr id="174180" name="Text Box 77"/>
                <p:cNvSpPr txBox="1"/>
                <p:nvPr/>
              </p:nvSpPr>
              <p:spPr>
                <a:xfrm>
                  <a:off x="1390" y="3360"/>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sp>
              <p:nvSpPr>
                <p:cNvPr id="174181" name="Text Box 78"/>
                <p:cNvSpPr txBox="1"/>
                <p:nvPr/>
              </p:nvSpPr>
              <p:spPr>
                <a:xfrm>
                  <a:off x="998" y="3360"/>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grpSp>
          <p:grpSp>
            <p:nvGrpSpPr>
              <p:cNvPr id="174126" name="Group 79"/>
              <p:cNvGrpSpPr/>
              <p:nvPr/>
            </p:nvGrpSpPr>
            <p:grpSpPr>
              <a:xfrm>
                <a:off x="2496" y="3881"/>
                <a:ext cx="766" cy="329"/>
                <a:chOff x="2496" y="3881"/>
                <a:chExt cx="766" cy="329"/>
              </a:xfrm>
            </p:grpSpPr>
            <p:grpSp>
              <p:nvGrpSpPr>
                <p:cNvPr id="174170" name="Group 80"/>
                <p:cNvGrpSpPr/>
                <p:nvPr/>
              </p:nvGrpSpPr>
              <p:grpSpPr>
                <a:xfrm>
                  <a:off x="2496" y="3881"/>
                  <a:ext cx="766" cy="329"/>
                  <a:chOff x="2066" y="1056"/>
                  <a:chExt cx="766" cy="329"/>
                </a:xfrm>
              </p:grpSpPr>
              <p:grpSp>
                <p:nvGrpSpPr>
                  <p:cNvPr id="174173" name="Group 81"/>
                  <p:cNvGrpSpPr/>
                  <p:nvPr/>
                </p:nvGrpSpPr>
                <p:grpSpPr>
                  <a:xfrm>
                    <a:off x="2066" y="1066"/>
                    <a:ext cx="766" cy="308"/>
                    <a:chOff x="384" y="1660"/>
                    <a:chExt cx="864" cy="486"/>
                  </a:xfrm>
                </p:grpSpPr>
                <p:sp>
                  <p:nvSpPr>
                    <p:cNvPr id="174176" name="Text Box 82"/>
                    <p:cNvSpPr txBox="1"/>
                    <p:nvPr/>
                  </p:nvSpPr>
                  <p:spPr>
                    <a:xfrm>
                      <a:off x="384" y="1660"/>
                      <a:ext cx="287"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4177" name="Text Box 83"/>
                    <p:cNvSpPr txBox="1"/>
                    <p:nvPr/>
                  </p:nvSpPr>
                  <p:spPr>
                    <a:xfrm>
                      <a:off x="671" y="1660"/>
                      <a:ext cx="289"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1800" b="0" dirty="0">
                          <a:solidFill>
                            <a:srgbClr val="000000"/>
                          </a:solidFill>
                        </a:rPr>
                        <a:t>d</a:t>
                      </a:r>
                    </a:p>
                  </p:txBody>
                </p:sp>
                <p:sp>
                  <p:nvSpPr>
                    <p:cNvPr id="174178" name="Text Box 84"/>
                    <p:cNvSpPr txBox="1"/>
                    <p:nvPr/>
                  </p:nvSpPr>
                  <p:spPr>
                    <a:xfrm>
                      <a:off x="960" y="1660"/>
                      <a:ext cx="288"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endParaRPr lang="zh-CN" altLang="zh-CN" sz="1800" dirty="0">
                        <a:solidFill>
                          <a:srgbClr val="000000"/>
                        </a:solidFill>
                        <a:latin typeface="Courier New" panose="02070309020205020404" pitchFamily="49" charset="0"/>
                        <a:sym typeface="Symbol" panose="05050102010706020507" pitchFamily="18" charset="2"/>
                      </a:endParaRPr>
                    </a:p>
                  </p:txBody>
                </p:sp>
              </p:grpSp>
              <p:sp>
                <p:nvSpPr>
                  <p:cNvPr id="174174" name="Line 85"/>
                  <p:cNvSpPr/>
                  <p:nvPr/>
                </p:nvSpPr>
                <p:spPr>
                  <a:xfrm>
                    <a:off x="2198" y="1056"/>
                    <a:ext cx="0" cy="329"/>
                  </a:xfrm>
                  <a:prstGeom prst="line">
                    <a:avLst/>
                  </a:prstGeom>
                  <a:ln w="25400" cap="flat" cmpd="sng">
                    <a:solidFill>
                      <a:srgbClr val="3366FF"/>
                    </a:solidFill>
                    <a:prstDash val="solid"/>
                    <a:headEnd type="none" w="med" len="med"/>
                    <a:tailEnd type="none" w="med" len="med"/>
                  </a:ln>
                </p:spPr>
              </p:sp>
              <p:sp>
                <p:nvSpPr>
                  <p:cNvPr id="174175" name="Line 86"/>
                  <p:cNvSpPr/>
                  <p:nvPr/>
                </p:nvSpPr>
                <p:spPr>
                  <a:xfrm>
                    <a:off x="2693" y="1056"/>
                    <a:ext cx="0" cy="329"/>
                  </a:xfrm>
                  <a:prstGeom prst="line">
                    <a:avLst/>
                  </a:prstGeom>
                  <a:ln w="25400" cap="flat" cmpd="sng">
                    <a:solidFill>
                      <a:srgbClr val="3366FF"/>
                    </a:solidFill>
                    <a:prstDash val="solid"/>
                    <a:headEnd type="none" w="med" len="med"/>
                    <a:tailEnd type="none" w="med" len="med"/>
                  </a:ln>
                </p:spPr>
              </p:sp>
            </p:grpSp>
            <p:sp>
              <p:nvSpPr>
                <p:cNvPr id="174171" name="Text Box 87"/>
                <p:cNvSpPr txBox="1"/>
                <p:nvPr/>
              </p:nvSpPr>
              <p:spPr>
                <a:xfrm>
                  <a:off x="2974" y="3929"/>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sp>
              <p:nvSpPr>
                <p:cNvPr id="174172" name="Text Box 88"/>
                <p:cNvSpPr txBox="1"/>
                <p:nvPr/>
              </p:nvSpPr>
              <p:spPr>
                <a:xfrm>
                  <a:off x="2582" y="3929"/>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grpSp>
          <p:grpSp>
            <p:nvGrpSpPr>
              <p:cNvPr id="174127" name="Group 89"/>
              <p:cNvGrpSpPr/>
              <p:nvPr/>
            </p:nvGrpSpPr>
            <p:grpSpPr>
              <a:xfrm>
                <a:off x="1968" y="3305"/>
                <a:ext cx="766" cy="329"/>
                <a:chOff x="1968" y="3305"/>
                <a:chExt cx="766" cy="329"/>
              </a:xfrm>
            </p:grpSpPr>
            <p:grpSp>
              <p:nvGrpSpPr>
                <p:cNvPr id="174161" name="Group 90"/>
                <p:cNvGrpSpPr/>
                <p:nvPr/>
              </p:nvGrpSpPr>
              <p:grpSpPr>
                <a:xfrm>
                  <a:off x="1968" y="3305"/>
                  <a:ext cx="766" cy="329"/>
                  <a:chOff x="2066" y="1056"/>
                  <a:chExt cx="766" cy="329"/>
                </a:xfrm>
              </p:grpSpPr>
              <p:grpSp>
                <p:nvGrpSpPr>
                  <p:cNvPr id="174164" name="Group 91"/>
                  <p:cNvGrpSpPr/>
                  <p:nvPr/>
                </p:nvGrpSpPr>
                <p:grpSpPr>
                  <a:xfrm>
                    <a:off x="2066" y="1066"/>
                    <a:ext cx="766" cy="308"/>
                    <a:chOff x="384" y="1660"/>
                    <a:chExt cx="864" cy="486"/>
                  </a:xfrm>
                </p:grpSpPr>
                <p:sp>
                  <p:nvSpPr>
                    <p:cNvPr id="174167" name="Text Box 92"/>
                    <p:cNvSpPr txBox="1"/>
                    <p:nvPr/>
                  </p:nvSpPr>
                  <p:spPr>
                    <a:xfrm>
                      <a:off x="384" y="1660"/>
                      <a:ext cx="287"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4168" name="Text Box 93"/>
                    <p:cNvSpPr txBox="1"/>
                    <p:nvPr/>
                  </p:nvSpPr>
                  <p:spPr>
                    <a:xfrm>
                      <a:off x="671" y="1660"/>
                      <a:ext cx="289"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1800" b="0" dirty="0">
                          <a:solidFill>
                            <a:srgbClr val="000000"/>
                          </a:solidFill>
                          <a:cs typeface="Arial" panose="020B0604020202020204" pitchFamily="34" charset="0"/>
                        </a:rPr>
                        <a:t>–</a:t>
                      </a:r>
                      <a:endParaRPr lang="en-US" altLang="zh-CN" sz="1800" b="0" dirty="0">
                        <a:solidFill>
                          <a:srgbClr val="000000"/>
                        </a:solidFill>
                      </a:endParaRPr>
                    </a:p>
                  </p:txBody>
                </p:sp>
                <p:sp>
                  <p:nvSpPr>
                    <p:cNvPr id="174169" name="Text Box 94"/>
                    <p:cNvSpPr txBox="1"/>
                    <p:nvPr/>
                  </p:nvSpPr>
                  <p:spPr>
                    <a:xfrm>
                      <a:off x="960" y="1660"/>
                      <a:ext cx="288"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endParaRPr lang="zh-CN" altLang="zh-CN" sz="1800" dirty="0">
                        <a:solidFill>
                          <a:srgbClr val="000000"/>
                        </a:solidFill>
                        <a:latin typeface="Courier New" panose="02070309020205020404" pitchFamily="49" charset="0"/>
                        <a:sym typeface="Symbol" panose="05050102010706020507" pitchFamily="18" charset="2"/>
                      </a:endParaRPr>
                    </a:p>
                  </p:txBody>
                </p:sp>
              </p:grpSp>
              <p:sp>
                <p:nvSpPr>
                  <p:cNvPr id="174165" name="Line 95"/>
                  <p:cNvSpPr/>
                  <p:nvPr/>
                </p:nvSpPr>
                <p:spPr>
                  <a:xfrm>
                    <a:off x="2198" y="1056"/>
                    <a:ext cx="0" cy="329"/>
                  </a:xfrm>
                  <a:prstGeom prst="line">
                    <a:avLst/>
                  </a:prstGeom>
                  <a:ln w="25400" cap="flat" cmpd="sng">
                    <a:solidFill>
                      <a:srgbClr val="3366FF"/>
                    </a:solidFill>
                    <a:prstDash val="solid"/>
                    <a:headEnd type="none" w="med" len="med"/>
                    <a:tailEnd type="none" w="med" len="med"/>
                  </a:ln>
                </p:spPr>
              </p:sp>
              <p:sp>
                <p:nvSpPr>
                  <p:cNvPr id="174166" name="Line 96"/>
                  <p:cNvSpPr/>
                  <p:nvPr/>
                </p:nvSpPr>
                <p:spPr>
                  <a:xfrm>
                    <a:off x="2693" y="1056"/>
                    <a:ext cx="0" cy="329"/>
                  </a:xfrm>
                  <a:prstGeom prst="line">
                    <a:avLst/>
                  </a:prstGeom>
                  <a:ln w="25400" cap="flat" cmpd="sng">
                    <a:solidFill>
                      <a:srgbClr val="3366FF"/>
                    </a:solidFill>
                    <a:prstDash val="solid"/>
                    <a:headEnd type="none" w="med" len="med"/>
                    <a:tailEnd type="none" w="med" len="med"/>
                  </a:ln>
                </p:spPr>
              </p:sp>
            </p:grpSp>
            <p:sp>
              <p:nvSpPr>
                <p:cNvPr id="174162" name="Text Box 97"/>
                <p:cNvSpPr txBox="1"/>
                <p:nvPr/>
              </p:nvSpPr>
              <p:spPr>
                <a:xfrm>
                  <a:off x="2438" y="3353"/>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0</a:t>
                  </a:r>
                </a:p>
              </p:txBody>
            </p:sp>
            <p:sp>
              <p:nvSpPr>
                <p:cNvPr id="174163" name="Text Box 98"/>
                <p:cNvSpPr txBox="1"/>
                <p:nvPr/>
              </p:nvSpPr>
              <p:spPr>
                <a:xfrm>
                  <a:off x="2052" y="3353"/>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0</a:t>
                  </a:r>
                </a:p>
              </p:txBody>
            </p:sp>
          </p:grpSp>
          <p:grpSp>
            <p:nvGrpSpPr>
              <p:cNvPr id="174128" name="Group 99"/>
              <p:cNvGrpSpPr/>
              <p:nvPr/>
            </p:nvGrpSpPr>
            <p:grpSpPr>
              <a:xfrm>
                <a:off x="1440" y="3888"/>
                <a:ext cx="766" cy="329"/>
                <a:chOff x="1440" y="3888"/>
                <a:chExt cx="766" cy="329"/>
              </a:xfrm>
            </p:grpSpPr>
            <p:grpSp>
              <p:nvGrpSpPr>
                <p:cNvPr id="174152" name="Group 100"/>
                <p:cNvGrpSpPr/>
                <p:nvPr/>
              </p:nvGrpSpPr>
              <p:grpSpPr>
                <a:xfrm>
                  <a:off x="1440" y="3888"/>
                  <a:ext cx="766" cy="329"/>
                  <a:chOff x="2066" y="1056"/>
                  <a:chExt cx="766" cy="329"/>
                </a:xfrm>
              </p:grpSpPr>
              <p:grpSp>
                <p:nvGrpSpPr>
                  <p:cNvPr id="174155" name="Group 101"/>
                  <p:cNvGrpSpPr/>
                  <p:nvPr/>
                </p:nvGrpSpPr>
                <p:grpSpPr>
                  <a:xfrm>
                    <a:off x="2066" y="1066"/>
                    <a:ext cx="766" cy="308"/>
                    <a:chOff x="384" y="1660"/>
                    <a:chExt cx="864" cy="486"/>
                  </a:xfrm>
                </p:grpSpPr>
                <p:sp>
                  <p:nvSpPr>
                    <p:cNvPr id="174158" name="Text Box 102"/>
                    <p:cNvSpPr txBox="1"/>
                    <p:nvPr/>
                  </p:nvSpPr>
                  <p:spPr>
                    <a:xfrm>
                      <a:off x="384" y="1660"/>
                      <a:ext cx="287"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4159" name="Text Box 103"/>
                    <p:cNvSpPr txBox="1"/>
                    <p:nvPr/>
                  </p:nvSpPr>
                  <p:spPr>
                    <a:xfrm>
                      <a:off x="671" y="1660"/>
                      <a:ext cx="289"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1800" b="0" dirty="0">
                          <a:solidFill>
                            <a:srgbClr val="000000"/>
                          </a:solidFill>
                        </a:rPr>
                        <a:t>c</a:t>
                      </a:r>
                    </a:p>
                  </p:txBody>
                </p:sp>
                <p:sp>
                  <p:nvSpPr>
                    <p:cNvPr id="174160" name="Text Box 104"/>
                    <p:cNvSpPr txBox="1"/>
                    <p:nvPr/>
                  </p:nvSpPr>
                  <p:spPr>
                    <a:xfrm>
                      <a:off x="960" y="1660"/>
                      <a:ext cx="288"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endParaRPr lang="zh-CN" altLang="zh-CN" sz="1800" dirty="0">
                        <a:solidFill>
                          <a:srgbClr val="000000"/>
                        </a:solidFill>
                        <a:latin typeface="Courier New" panose="02070309020205020404" pitchFamily="49" charset="0"/>
                        <a:sym typeface="Symbol" panose="05050102010706020507" pitchFamily="18" charset="2"/>
                      </a:endParaRPr>
                    </a:p>
                  </p:txBody>
                </p:sp>
              </p:grpSp>
              <p:sp>
                <p:nvSpPr>
                  <p:cNvPr id="174156" name="Line 105"/>
                  <p:cNvSpPr/>
                  <p:nvPr/>
                </p:nvSpPr>
                <p:spPr>
                  <a:xfrm>
                    <a:off x="2198" y="1056"/>
                    <a:ext cx="0" cy="329"/>
                  </a:xfrm>
                  <a:prstGeom prst="line">
                    <a:avLst/>
                  </a:prstGeom>
                  <a:ln w="25400" cap="flat" cmpd="sng">
                    <a:solidFill>
                      <a:srgbClr val="3366FF"/>
                    </a:solidFill>
                    <a:prstDash val="solid"/>
                    <a:headEnd type="none" w="med" len="med"/>
                    <a:tailEnd type="none" w="med" len="med"/>
                  </a:ln>
                </p:spPr>
              </p:sp>
              <p:sp>
                <p:nvSpPr>
                  <p:cNvPr id="174157" name="Line 106"/>
                  <p:cNvSpPr/>
                  <p:nvPr/>
                </p:nvSpPr>
                <p:spPr>
                  <a:xfrm>
                    <a:off x="2693" y="1056"/>
                    <a:ext cx="0" cy="329"/>
                  </a:xfrm>
                  <a:prstGeom prst="line">
                    <a:avLst/>
                  </a:prstGeom>
                  <a:ln w="25400" cap="flat" cmpd="sng">
                    <a:solidFill>
                      <a:srgbClr val="3366FF"/>
                    </a:solidFill>
                    <a:prstDash val="solid"/>
                    <a:headEnd type="none" w="med" len="med"/>
                    <a:tailEnd type="none" w="med" len="med"/>
                  </a:ln>
                </p:spPr>
              </p:sp>
            </p:grpSp>
            <p:sp>
              <p:nvSpPr>
                <p:cNvPr id="174153" name="Text Box 107"/>
                <p:cNvSpPr txBox="1"/>
                <p:nvPr/>
              </p:nvSpPr>
              <p:spPr>
                <a:xfrm>
                  <a:off x="1918" y="3936"/>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sp>
              <p:nvSpPr>
                <p:cNvPr id="174154" name="Text Box 108"/>
                <p:cNvSpPr txBox="1"/>
                <p:nvPr/>
              </p:nvSpPr>
              <p:spPr>
                <a:xfrm>
                  <a:off x="1526" y="3936"/>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grpSp>
          <p:grpSp>
            <p:nvGrpSpPr>
              <p:cNvPr id="174129" name="Group 109"/>
              <p:cNvGrpSpPr/>
              <p:nvPr/>
            </p:nvGrpSpPr>
            <p:grpSpPr>
              <a:xfrm>
                <a:off x="384" y="2787"/>
                <a:ext cx="768" cy="308"/>
                <a:chOff x="384" y="2787"/>
                <a:chExt cx="768" cy="308"/>
              </a:xfrm>
            </p:grpSpPr>
            <p:sp>
              <p:nvSpPr>
                <p:cNvPr id="174147" name="Text Box 110"/>
                <p:cNvSpPr txBox="1"/>
                <p:nvPr/>
              </p:nvSpPr>
              <p:spPr>
                <a:xfrm>
                  <a:off x="384" y="2787"/>
                  <a:ext cx="254" cy="308"/>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4148" name="Text Box 111"/>
                <p:cNvSpPr txBox="1"/>
                <p:nvPr/>
              </p:nvSpPr>
              <p:spPr>
                <a:xfrm>
                  <a:off x="640" y="2787"/>
                  <a:ext cx="257" cy="308"/>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r>
                    <a:rPr lang="en-US" altLang="zh-CN" sz="1800" b="0" dirty="0">
                      <a:solidFill>
                        <a:srgbClr val="000000"/>
                      </a:solidFill>
                    </a:rPr>
                    <a:t>a</a:t>
                  </a:r>
                </a:p>
              </p:txBody>
            </p:sp>
            <p:sp>
              <p:nvSpPr>
                <p:cNvPr id="174149" name="Text Box 112"/>
                <p:cNvSpPr txBox="1"/>
                <p:nvPr/>
              </p:nvSpPr>
              <p:spPr>
                <a:xfrm>
                  <a:off x="897" y="2787"/>
                  <a:ext cx="255" cy="308"/>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endParaRPr lang="zh-CN" altLang="zh-CN" sz="1800" dirty="0">
                    <a:solidFill>
                      <a:srgbClr val="000000"/>
                    </a:solidFill>
                    <a:latin typeface="Courier New" panose="02070309020205020404" pitchFamily="49" charset="0"/>
                    <a:sym typeface="Symbol" panose="05050102010706020507" pitchFamily="18" charset="2"/>
                  </a:endParaRPr>
                </a:p>
              </p:txBody>
            </p:sp>
            <p:sp>
              <p:nvSpPr>
                <p:cNvPr id="174150" name="Text Box 113"/>
                <p:cNvSpPr txBox="1"/>
                <p:nvPr/>
              </p:nvSpPr>
              <p:spPr>
                <a:xfrm>
                  <a:off x="854" y="2841"/>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sp>
              <p:nvSpPr>
                <p:cNvPr id="174151" name="Text Box 114"/>
                <p:cNvSpPr txBox="1"/>
                <p:nvPr/>
              </p:nvSpPr>
              <p:spPr>
                <a:xfrm>
                  <a:off x="480" y="2832"/>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grpSp>
          <p:grpSp>
            <p:nvGrpSpPr>
              <p:cNvPr id="174130" name="Group 115"/>
              <p:cNvGrpSpPr/>
              <p:nvPr/>
            </p:nvGrpSpPr>
            <p:grpSpPr>
              <a:xfrm>
                <a:off x="2066" y="1056"/>
                <a:ext cx="766" cy="329"/>
                <a:chOff x="2066" y="1056"/>
                <a:chExt cx="766" cy="329"/>
              </a:xfrm>
            </p:grpSpPr>
            <p:grpSp>
              <p:nvGrpSpPr>
                <p:cNvPr id="174131" name="Group 116"/>
                <p:cNvGrpSpPr/>
                <p:nvPr/>
              </p:nvGrpSpPr>
              <p:grpSpPr>
                <a:xfrm>
                  <a:off x="2066" y="1056"/>
                  <a:ext cx="766" cy="329"/>
                  <a:chOff x="2066" y="1056"/>
                  <a:chExt cx="766" cy="329"/>
                </a:xfrm>
              </p:grpSpPr>
              <p:grpSp>
                <p:nvGrpSpPr>
                  <p:cNvPr id="174138" name="Group 117"/>
                  <p:cNvGrpSpPr/>
                  <p:nvPr/>
                </p:nvGrpSpPr>
                <p:grpSpPr>
                  <a:xfrm>
                    <a:off x="2066" y="1056"/>
                    <a:ext cx="766" cy="329"/>
                    <a:chOff x="2066" y="1056"/>
                    <a:chExt cx="766" cy="329"/>
                  </a:xfrm>
                </p:grpSpPr>
                <p:grpSp>
                  <p:nvGrpSpPr>
                    <p:cNvPr id="174141" name="Group 118"/>
                    <p:cNvGrpSpPr/>
                    <p:nvPr/>
                  </p:nvGrpSpPr>
                  <p:grpSpPr>
                    <a:xfrm>
                      <a:off x="2066" y="1066"/>
                      <a:ext cx="766" cy="308"/>
                      <a:chOff x="384" y="1660"/>
                      <a:chExt cx="864" cy="486"/>
                    </a:xfrm>
                  </p:grpSpPr>
                  <p:sp>
                    <p:nvSpPr>
                      <p:cNvPr id="174144" name="Text Box 119"/>
                      <p:cNvSpPr txBox="1"/>
                      <p:nvPr/>
                    </p:nvSpPr>
                    <p:spPr>
                      <a:xfrm>
                        <a:off x="384" y="1660"/>
                        <a:ext cx="287"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4145" name="Text Box 120"/>
                      <p:cNvSpPr txBox="1"/>
                      <p:nvPr/>
                    </p:nvSpPr>
                    <p:spPr>
                      <a:xfrm>
                        <a:off x="671" y="1660"/>
                        <a:ext cx="289"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Pct val="100000"/>
                          <a:buNone/>
                        </a:pPr>
                        <a:endParaRPr lang="zh-CN" altLang="zh-CN" sz="1800" b="0" dirty="0">
                          <a:solidFill>
                            <a:srgbClr val="000000"/>
                          </a:solidFill>
                        </a:endParaRPr>
                      </a:p>
                    </p:txBody>
                  </p:sp>
                  <p:sp>
                    <p:nvSpPr>
                      <p:cNvPr id="174146" name="Text Box 121"/>
                      <p:cNvSpPr txBox="1"/>
                      <p:nvPr/>
                    </p:nvSpPr>
                    <p:spPr>
                      <a:xfrm>
                        <a:off x="960" y="1660"/>
                        <a:ext cx="288" cy="486"/>
                      </a:xfrm>
                      <a:prstGeom prst="rect">
                        <a:avLst/>
                      </a:prstGeom>
                      <a:noFill/>
                      <a:ln w="31750" cap="flat" cmpd="sng">
                        <a:solidFill>
                          <a:srgbClr val="3366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endParaRPr lang="zh-CN" altLang="zh-CN" sz="1800" dirty="0">
                          <a:solidFill>
                            <a:srgbClr val="000000"/>
                          </a:solidFill>
                          <a:latin typeface="Courier New" panose="02070309020205020404" pitchFamily="49" charset="0"/>
                          <a:sym typeface="Symbol" panose="05050102010706020507" pitchFamily="18" charset="2"/>
                        </a:endParaRPr>
                      </a:p>
                    </p:txBody>
                  </p:sp>
                </p:grpSp>
                <p:sp>
                  <p:nvSpPr>
                    <p:cNvPr id="174142" name="Line 122"/>
                    <p:cNvSpPr/>
                    <p:nvPr/>
                  </p:nvSpPr>
                  <p:spPr>
                    <a:xfrm>
                      <a:off x="2198" y="1056"/>
                      <a:ext cx="0" cy="329"/>
                    </a:xfrm>
                    <a:prstGeom prst="line">
                      <a:avLst/>
                    </a:prstGeom>
                    <a:ln w="25400" cap="flat" cmpd="sng">
                      <a:solidFill>
                        <a:srgbClr val="3366FF"/>
                      </a:solidFill>
                      <a:prstDash val="solid"/>
                      <a:headEnd type="none" w="med" len="med"/>
                      <a:tailEnd type="none" w="med" len="med"/>
                    </a:ln>
                  </p:spPr>
                </p:sp>
                <p:sp>
                  <p:nvSpPr>
                    <p:cNvPr id="174143" name="Line 123"/>
                    <p:cNvSpPr/>
                    <p:nvPr/>
                  </p:nvSpPr>
                  <p:spPr>
                    <a:xfrm>
                      <a:off x="2693" y="1056"/>
                      <a:ext cx="0" cy="329"/>
                    </a:xfrm>
                    <a:prstGeom prst="line">
                      <a:avLst/>
                    </a:prstGeom>
                    <a:ln w="25400" cap="flat" cmpd="sng">
                      <a:solidFill>
                        <a:srgbClr val="3366FF"/>
                      </a:solidFill>
                      <a:prstDash val="solid"/>
                      <a:headEnd type="none" w="med" len="med"/>
                      <a:tailEnd type="none" w="med" len="med"/>
                    </a:ln>
                  </p:spPr>
                </p:sp>
              </p:grpSp>
              <p:sp>
                <p:nvSpPr>
                  <p:cNvPr id="174139" name="Text Box 124"/>
                  <p:cNvSpPr txBox="1"/>
                  <p:nvPr/>
                </p:nvSpPr>
                <p:spPr>
                  <a:xfrm>
                    <a:off x="2544" y="1104"/>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a:t>
                    </a:r>
                  </a:p>
                </p:txBody>
              </p:sp>
              <p:sp>
                <p:nvSpPr>
                  <p:cNvPr id="174140" name="Text Box 125"/>
                  <p:cNvSpPr txBox="1"/>
                  <p:nvPr/>
                </p:nvSpPr>
                <p:spPr>
                  <a:xfrm>
                    <a:off x="2150" y="1104"/>
                    <a:ext cx="154" cy="231"/>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0</a:t>
                    </a:r>
                  </a:p>
                </p:txBody>
              </p:sp>
            </p:grpSp>
            <p:grpSp>
              <p:nvGrpSpPr>
                <p:cNvPr id="174132" name="Group 126"/>
                <p:cNvGrpSpPr/>
                <p:nvPr/>
              </p:nvGrpSpPr>
              <p:grpSpPr>
                <a:xfrm>
                  <a:off x="2304" y="1056"/>
                  <a:ext cx="288" cy="288"/>
                  <a:chOff x="2304" y="1056"/>
                  <a:chExt cx="288" cy="288"/>
                </a:xfrm>
              </p:grpSpPr>
              <p:sp>
                <p:nvSpPr>
                  <p:cNvPr id="174133" name="Line 127"/>
                  <p:cNvSpPr/>
                  <p:nvPr/>
                </p:nvSpPr>
                <p:spPr>
                  <a:xfrm flipH="1">
                    <a:off x="2304" y="1056"/>
                    <a:ext cx="96" cy="96"/>
                  </a:xfrm>
                  <a:prstGeom prst="line">
                    <a:avLst/>
                  </a:prstGeom>
                  <a:ln w="12700" cap="flat" cmpd="sng">
                    <a:solidFill>
                      <a:srgbClr val="3366FF"/>
                    </a:solidFill>
                    <a:prstDash val="solid"/>
                    <a:headEnd type="none" w="med" len="med"/>
                    <a:tailEnd type="none" w="med" len="med"/>
                  </a:ln>
                </p:spPr>
              </p:sp>
              <p:sp>
                <p:nvSpPr>
                  <p:cNvPr id="174134" name="Line 128"/>
                  <p:cNvSpPr/>
                  <p:nvPr/>
                </p:nvSpPr>
                <p:spPr>
                  <a:xfrm flipH="1">
                    <a:off x="2304" y="1056"/>
                    <a:ext cx="192" cy="192"/>
                  </a:xfrm>
                  <a:prstGeom prst="line">
                    <a:avLst/>
                  </a:prstGeom>
                  <a:ln w="12700" cap="flat" cmpd="sng">
                    <a:solidFill>
                      <a:srgbClr val="3366FF"/>
                    </a:solidFill>
                    <a:prstDash val="solid"/>
                    <a:headEnd type="none" w="med" len="med"/>
                    <a:tailEnd type="none" w="med" len="med"/>
                  </a:ln>
                </p:spPr>
              </p:sp>
              <p:sp>
                <p:nvSpPr>
                  <p:cNvPr id="174135" name="Line 129"/>
                  <p:cNvSpPr/>
                  <p:nvPr/>
                </p:nvSpPr>
                <p:spPr>
                  <a:xfrm flipH="1">
                    <a:off x="2352" y="1104"/>
                    <a:ext cx="192" cy="192"/>
                  </a:xfrm>
                  <a:prstGeom prst="line">
                    <a:avLst/>
                  </a:prstGeom>
                  <a:ln w="12700" cap="flat" cmpd="sng">
                    <a:solidFill>
                      <a:srgbClr val="3366FF"/>
                    </a:solidFill>
                    <a:prstDash val="solid"/>
                    <a:headEnd type="none" w="med" len="med"/>
                    <a:tailEnd type="none" w="med" len="med"/>
                  </a:ln>
                </p:spPr>
              </p:sp>
              <p:sp>
                <p:nvSpPr>
                  <p:cNvPr id="174136" name="Line 130"/>
                  <p:cNvSpPr/>
                  <p:nvPr/>
                </p:nvSpPr>
                <p:spPr>
                  <a:xfrm flipH="1">
                    <a:off x="2400" y="1152"/>
                    <a:ext cx="192" cy="192"/>
                  </a:xfrm>
                  <a:prstGeom prst="line">
                    <a:avLst/>
                  </a:prstGeom>
                  <a:ln w="12700" cap="flat" cmpd="sng">
                    <a:solidFill>
                      <a:srgbClr val="3366FF"/>
                    </a:solidFill>
                    <a:prstDash val="solid"/>
                    <a:headEnd type="none" w="med" len="med"/>
                    <a:tailEnd type="none" w="med" len="med"/>
                  </a:ln>
                </p:spPr>
              </p:sp>
              <p:sp>
                <p:nvSpPr>
                  <p:cNvPr id="174137" name="Line 131"/>
                  <p:cNvSpPr/>
                  <p:nvPr/>
                </p:nvSpPr>
                <p:spPr>
                  <a:xfrm flipH="1">
                    <a:off x="2496" y="1248"/>
                    <a:ext cx="96" cy="96"/>
                  </a:xfrm>
                  <a:prstGeom prst="line">
                    <a:avLst/>
                  </a:prstGeom>
                  <a:ln w="12700" cap="flat" cmpd="sng">
                    <a:solidFill>
                      <a:srgbClr val="3366FF"/>
                    </a:solidFill>
                    <a:prstDash val="solid"/>
                    <a:headEnd type="none" w="med" len="med"/>
                    <a:tailEnd type="none" w="med" len="med"/>
                  </a:ln>
                </p:spPr>
              </p:sp>
            </p:grpSp>
          </p:grpSp>
        </p:grpSp>
        <p:grpSp>
          <p:nvGrpSpPr>
            <p:cNvPr id="174091" name="Group 132"/>
            <p:cNvGrpSpPr/>
            <p:nvPr/>
          </p:nvGrpSpPr>
          <p:grpSpPr>
            <a:xfrm>
              <a:off x="640" y="727"/>
              <a:ext cx="3264" cy="3053"/>
              <a:chOff x="768" y="835"/>
              <a:chExt cx="3264" cy="3053"/>
            </a:xfrm>
          </p:grpSpPr>
          <p:sp>
            <p:nvSpPr>
              <p:cNvPr id="174106" name="Freeform 133"/>
              <p:cNvSpPr/>
              <p:nvPr/>
            </p:nvSpPr>
            <p:spPr>
              <a:xfrm>
                <a:off x="2413" y="835"/>
                <a:ext cx="91" cy="231"/>
              </a:xfrm>
              <a:custGeom>
                <a:avLst/>
                <a:gdLst>
                  <a:gd name="txL" fmla="*/ 0 w 96"/>
                  <a:gd name="txT" fmla="*/ 0 h 336"/>
                  <a:gd name="txR" fmla="*/ 96 w 96"/>
                  <a:gd name="txB" fmla="*/ 336 h 336"/>
                </a:gdLst>
                <a:ahLst/>
                <a:cxnLst>
                  <a:cxn ang="0">
                    <a:pos x="0" y="0"/>
                  </a:cxn>
                  <a:cxn ang="0">
                    <a:pos x="40" y="1"/>
                  </a:cxn>
                  <a:cxn ang="0">
                    <a:pos x="0" y="1"/>
                  </a:cxn>
                  <a:cxn ang="0">
                    <a:pos x="40" y="1"/>
                  </a:cxn>
                </a:cxnLst>
                <a:rect l="txL" t="txT" r="txR" b="txB"/>
                <a:pathLst>
                  <a:path w="96" h="336">
                    <a:moveTo>
                      <a:pt x="0" y="0"/>
                    </a:moveTo>
                    <a:cubicBezTo>
                      <a:pt x="48" y="40"/>
                      <a:pt x="96" y="80"/>
                      <a:pt x="96" y="96"/>
                    </a:cubicBezTo>
                    <a:cubicBezTo>
                      <a:pt x="96" y="112"/>
                      <a:pt x="0" y="56"/>
                      <a:pt x="0" y="96"/>
                    </a:cubicBezTo>
                    <a:cubicBezTo>
                      <a:pt x="0" y="136"/>
                      <a:pt x="48" y="236"/>
                      <a:pt x="96" y="336"/>
                    </a:cubicBezTo>
                  </a:path>
                </a:pathLst>
              </a:custGeom>
              <a:noFill/>
              <a:ln w="25400" cap="flat" cmpd="sng">
                <a:solidFill>
                  <a:srgbClr val="3366FF">
                    <a:alpha val="100000"/>
                  </a:srgbClr>
                </a:solidFill>
                <a:prstDash val="solid"/>
                <a:round/>
                <a:headEnd type="none" w="med" len="med"/>
                <a:tailEnd type="triangle" w="med" len="med"/>
              </a:ln>
            </p:spPr>
            <p:txBody>
              <a:bodyPr/>
              <a:lstStyle/>
              <a:p>
                <a:endParaRPr lang="zh-CN" altLang="en-US"/>
              </a:p>
            </p:txBody>
          </p:sp>
          <p:grpSp>
            <p:nvGrpSpPr>
              <p:cNvPr id="174107" name="Group 134"/>
              <p:cNvGrpSpPr/>
              <p:nvPr/>
            </p:nvGrpSpPr>
            <p:grpSpPr>
              <a:xfrm>
                <a:off x="768" y="1248"/>
                <a:ext cx="3264" cy="2640"/>
                <a:chOff x="768" y="1248"/>
                <a:chExt cx="3264" cy="2640"/>
              </a:xfrm>
            </p:grpSpPr>
            <p:sp>
              <p:nvSpPr>
                <p:cNvPr id="174108" name="Freeform 135"/>
                <p:cNvSpPr/>
                <p:nvPr/>
              </p:nvSpPr>
              <p:spPr>
                <a:xfrm>
                  <a:off x="2136" y="1248"/>
                  <a:ext cx="312" cy="336"/>
                </a:xfrm>
                <a:custGeom>
                  <a:avLst/>
                  <a:gdLst>
                    <a:gd name="txL" fmla="*/ 0 w 312"/>
                    <a:gd name="txT" fmla="*/ 0 h 336"/>
                    <a:gd name="txR" fmla="*/ 312 w 312"/>
                    <a:gd name="txB" fmla="*/ 336 h 336"/>
                  </a:gdLst>
                  <a:ahLst/>
                  <a:cxnLst>
                    <a:cxn ang="0">
                      <a:pos x="24" y="0"/>
                    </a:cxn>
                    <a:cxn ang="0">
                      <a:pos x="24" y="192"/>
                    </a:cxn>
                    <a:cxn ang="0">
                      <a:pos x="168" y="240"/>
                    </a:cxn>
                    <a:cxn ang="0">
                      <a:pos x="264" y="288"/>
                    </a:cxn>
                    <a:cxn ang="0">
                      <a:pos x="312" y="336"/>
                    </a:cxn>
                  </a:cxnLst>
                  <a:rect l="txL" t="txT" r="txR" b="txB"/>
                  <a:pathLst>
                    <a:path w="312" h="336">
                      <a:moveTo>
                        <a:pt x="24" y="0"/>
                      </a:moveTo>
                      <a:cubicBezTo>
                        <a:pt x="12" y="76"/>
                        <a:pt x="0" y="152"/>
                        <a:pt x="24" y="192"/>
                      </a:cubicBezTo>
                      <a:cubicBezTo>
                        <a:pt x="48" y="232"/>
                        <a:pt x="128" y="224"/>
                        <a:pt x="168" y="240"/>
                      </a:cubicBezTo>
                      <a:cubicBezTo>
                        <a:pt x="208" y="256"/>
                        <a:pt x="240" y="272"/>
                        <a:pt x="264" y="288"/>
                      </a:cubicBezTo>
                      <a:cubicBezTo>
                        <a:pt x="288" y="304"/>
                        <a:pt x="300" y="320"/>
                        <a:pt x="312" y="336"/>
                      </a:cubicBezTo>
                    </a:path>
                  </a:pathLst>
                </a:custGeom>
                <a:noFill/>
                <a:ln w="25400" cap="flat" cmpd="sng">
                  <a:solidFill>
                    <a:srgbClr val="3366FF">
                      <a:alpha val="100000"/>
                    </a:srgbClr>
                  </a:solidFill>
                  <a:prstDash val="solid"/>
                  <a:round/>
                  <a:headEnd type="none" w="med" len="med"/>
                  <a:tailEnd type="triangle" w="med" len="med"/>
                </a:ln>
              </p:spPr>
              <p:txBody>
                <a:bodyPr/>
                <a:lstStyle/>
                <a:p>
                  <a:endParaRPr lang="zh-CN" altLang="en-US"/>
                </a:p>
              </p:txBody>
            </p:sp>
            <p:sp>
              <p:nvSpPr>
                <p:cNvPr id="174109" name="Line 137"/>
                <p:cNvSpPr/>
                <p:nvPr/>
              </p:nvSpPr>
              <p:spPr>
                <a:xfrm flipH="1">
                  <a:off x="1296" y="1776"/>
                  <a:ext cx="816" cy="384"/>
                </a:xfrm>
                <a:prstGeom prst="line">
                  <a:avLst/>
                </a:prstGeom>
                <a:ln w="25400" cap="flat" cmpd="sng">
                  <a:solidFill>
                    <a:srgbClr val="3366FF"/>
                  </a:solidFill>
                  <a:prstDash val="solid"/>
                  <a:headEnd type="none" w="med" len="med"/>
                  <a:tailEnd type="none" w="med" len="med"/>
                </a:ln>
              </p:spPr>
            </p:sp>
            <p:sp>
              <p:nvSpPr>
                <p:cNvPr id="174110" name="Line 138"/>
                <p:cNvSpPr/>
                <p:nvPr/>
              </p:nvSpPr>
              <p:spPr>
                <a:xfrm>
                  <a:off x="2784" y="1776"/>
                  <a:ext cx="768" cy="384"/>
                </a:xfrm>
                <a:prstGeom prst="line">
                  <a:avLst/>
                </a:prstGeom>
                <a:ln w="25400" cap="flat" cmpd="sng">
                  <a:solidFill>
                    <a:srgbClr val="3366FF"/>
                  </a:solidFill>
                  <a:prstDash val="solid"/>
                  <a:headEnd type="none" w="med" len="med"/>
                  <a:tailEnd type="none" w="med" len="med"/>
                </a:ln>
              </p:spPr>
            </p:sp>
            <p:sp>
              <p:nvSpPr>
                <p:cNvPr id="174111" name="Line 139"/>
                <p:cNvSpPr/>
                <p:nvPr/>
              </p:nvSpPr>
              <p:spPr>
                <a:xfrm flipH="1">
                  <a:off x="768" y="2352"/>
                  <a:ext cx="192" cy="432"/>
                </a:xfrm>
                <a:prstGeom prst="line">
                  <a:avLst/>
                </a:prstGeom>
                <a:ln w="25400" cap="flat" cmpd="sng">
                  <a:solidFill>
                    <a:srgbClr val="3366FF"/>
                  </a:solidFill>
                  <a:prstDash val="solid"/>
                  <a:headEnd type="none" w="med" len="med"/>
                  <a:tailEnd type="none" w="med" len="med"/>
                </a:ln>
              </p:spPr>
            </p:sp>
            <p:sp>
              <p:nvSpPr>
                <p:cNvPr id="174112" name="Line 140"/>
                <p:cNvSpPr/>
                <p:nvPr/>
              </p:nvSpPr>
              <p:spPr>
                <a:xfrm>
                  <a:off x="1584" y="2352"/>
                  <a:ext cx="240" cy="432"/>
                </a:xfrm>
                <a:prstGeom prst="line">
                  <a:avLst/>
                </a:prstGeom>
                <a:ln w="25400" cap="flat" cmpd="sng">
                  <a:solidFill>
                    <a:srgbClr val="3366FF"/>
                  </a:solidFill>
                  <a:prstDash val="solid"/>
                  <a:headEnd type="none" w="med" len="med"/>
                  <a:tailEnd type="none" w="med" len="med"/>
                </a:ln>
              </p:spPr>
            </p:sp>
            <p:sp>
              <p:nvSpPr>
                <p:cNvPr id="174113" name="Line 141"/>
                <p:cNvSpPr/>
                <p:nvPr/>
              </p:nvSpPr>
              <p:spPr>
                <a:xfrm flipH="1">
                  <a:off x="2976" y="2304"/>
                  <a:ext cx="240" cy="480"/>
                </a:xfrm>
                <a:prstGeom prst="line">
                  <a:avLst/>
                </a:prstGeom>
                <a:ln w="25400" cap="flat" cmpd="sng">
                  <a:solidFill>
                    <a:srgbClr val="3366FF"/>
                  </a:solidFill>
                  <a:prstDash val="solid"/>
                  <a:headEnd type="none" w="med" len="med"/>
                  <a:tailEnd type="none" w="med" len="med"/>
                </a:ln>
              </p:spPr>
            </p:sp>
            <p:sp>
              <p:nvSpPr>
                <p:cNvPr id="174114" name="Line 142"/>
                <p:cNvSpPr/>
                <p:nvPr/>
              </p:nvSpPr>
              <p:spPr>
                <a:xfrm>
                  <a:off x="3840" y="2304"/>
                  <a:ext cx="192" cy="480"/>
                </a:xfrm>
                <a:prstGeom prst="line">
                  <a:avLst/>
                </a:prstGeom>
                <a:ln w="25400" cap="flat" cmpd="sng">
                  <a:solidFill>
                    <a:srgbClr val="3366FF"/>
                  </a:solidFill>
                  <a:prstDash val="solid"/>
                  <a:headEnd type="none" w="med" len="med"/>
                  <a:tailEnd type="none" w="med" len="med"/>
                </a:ln>
              </p:spPr>
            </p:sp>
            <p:sp>
              <p:nvSpPr>
                <p:cNvPr id="174115" name="Line 143"/>
                <p:cNvSpPr/>
                <p:nvPr/>
              </p:nvSpPr>
              <p:spPr>
                <a:xfrm flipH="1">
                  <a:off x="1296" y="2976"/>
                  <a:ext cx="192" cy="336"/>
                </a:xfrm>
                <a:prstGeom prst="line">
                  <a:avLst/>
                </a:prstGeom>
                <a:ln w="25400" cap="flat" cmpd="sng">
                  <a:solidFill>
                    <a:srgbClr val="3366FF"/>
                  </a:solidFill>
                  <a:prstDash val="solid"/>
                  <a:headEnd type="none" w="med" len="med"/>
                  <a:tailEnd type="none" w="med" len="med"/>
                </a:ln>
              </p:spPr>
            </p:sp>
            <p:sp>
              <p:nvSpPr>
                <p:cNvPr id="174116" name="Line 144"/>
                <p:cNvSpPr/>
                <p:nvPr/>
              </p:nvSpPr>
              <p:spPr>
                <a:xfrm>
                  <a:off x="2112" y="2976"/>
                  <a:ext cx="240" cy="336"/>
                </a:xfrm>
                <a:prstGeom prst="line">
                  <a:avLst/>
                </a:prstGeom>
                <a:ln w="25400" cap="flat" cmpd="sng">
                  <a:solidFill>
                    <a:srgbClr val="3366FF"/>
                  </a:solidFill>
                  <a:prstDash val="solid"/>
                  <a:headEnd type="none" w="med" len="med"/>
                  <a:tailEnd type="none" w="med" len="med"/>
                </a:ln>
              </p:spPr>
            </p:sp>
            <p:sp>
              <p:nvSpPr>
                <p:cNvPr id="174117" name="Line 145"/>
                <p:cNvSpPr/>
                <p:nvPr/>
              </p:nvSpPr>
              <p:spPr>
                <a:xfrm flipH="1">
                  <a:off x="1824" y="3456"/>
                  <a:ext cx="192" cy="432"/>
                </a:xfrm>
                <a:prstGeom prst="line">
                  <a:avLst/>
                </a:prstGeom>
                <a:ln w="25400" cap="flat" cmpd="sng">
                  <a:solidFill>
                    <a:srgbClr val="3366FF"/>
                  </a:solidFill>
                  <a:prstDash val="solid"/>
                  <a:headEnd type="none" w="med" len="med"/>
                  <a:tailEnd type="none" w="med" len="med"/>
                </a:ln>
              </p:spPr>
            </p:sp>
            <p:sp>
              <p:nvSpPr>
                <p:cNvPr id="174118" name="Line 146"/>
                <p:cNvSpPr/>
                <p:nvPr/>
              </p:nvSpPr>
              <p:spPr>
                <a:xfrm>
                  <a:off x="2640" y="3456"/>
                  <a:ext cx="240" cy="432"/>
                </a:xfrm>
                <a:prstGeom prst="line">
                  <a:avLst/>
                </a:prstGeom>
                <a:ln w="25400" cap="flat" cmpd="sng">
                  <a:solidFill>
                    <a:srgbClr val="3366FF"/>
                  </a:solidFill>
                  <a:prstDash val="solid"/>
                  <a:headEnd type="none" w="med" len="med"/>
                  <a:tailEnd type="none" w="med" len="med"/>
                </a:ln>
              </p:spPr>
            </p:sp>
          </p:grpSp>
        </p:grpSp>
        <p:grpSp>
          <p:nvGrpSpPr>
            <p:cNvPr id="174092" name="Group 147"/>
            <p:cNvGrpSpPr/>
            <p:nvPr/>
          </p:nvGrpSpPr>
          <p:grpSpPr>
            <a:xfrm>
              <a:off x="48" y="1140"/>
              <a:ext cx="4456" cy="3056"/>
              <a:chOff x="176" y="1248"/>
              <a:chExt cx="4456" cy="3056"/>
            </a:xfrm>
          </p:grpSpPr>
          <p:sp>
            <p:nvSpPr>
              <p:cNvPr id="174093" name="Freeform 148"/>
              <p:cNvSpPr/>
              <p:nvPr/>
            </p:nvSpPr>
            <p:spPr>
              <a:xfrm>
                <a:off x="176" y="1248"/>
                <a:ext cx="1888" cy="1960"/>
              </a:xfrm>
              <a:custGeom>
                <a:avLst/>
                <a:gdLst>
                  <a:gd name="txL" fmla="*/ 0 w 1888"/>
                  <a:gd name="txT" fmla="*/ 0 h 1960"/>
                  <a:gd name="txR" fmla="*/ 1888 w 1888"/>
                  <a:gd name="txB" fmla="*/ 1960 h 1960"/>
                </a:gdLst>
                <a:ahLst/>
                <a:cxnLst>
                  <a:cxn ang="0">
                    <a:pos x="256" y="1680"/>
                  </a:cxn>
                  <a:cxn ang="0">
                    <a:pos x="256" y="1920"/>
                  </a:cxn>
                  <a:cxn ang="0">
                    <a:pos x="64" y="1920"/>
                  </a:cxn>
                  <a:cxn ang="0">
                    <a:pos x="16" y="1680"/>
                  </a:cxn>
                  <a:cxn ang="0">
                    <a:pos x="16" y="1440"/>
                  </a:cxn>
                  <a:cxn ang="0">
                    <a:pos x="112" y="1200"/>
                  </a:cxn>
                  <a:cxn ang="0">
                    <a:pos x="496" y="768"/>
                  </a:cxn>
                  <a:cxn ang="0">
                    <a:pos x="1168" y="240"/>
                  </a:cxn>
                  <a:cxn ang="0">
                    <a:pos x="1888" y="0"/>
                  </a:cxn>
                </a:cxnLst>
                <a:rect l="txL" t="txT" r="txR" b="txB"/>
                <a:pathLst>
                  <a:path w="1888" h="1960">
                    <a:moveTo>
                      <a:pt x="256" y="1680"/>
                    </a:moveTo>
                    <a:cubicBezTo>
                      <a:pt x="272" y="1780"/>
                      <a:pt x="288" y="1880"/>
                      <a:pt x="256" y="1920"/>
                    </a:cubicBezTo>
                    <a:cubicBezTo>
                      <a:pt x="224" y="1960"/>
                      <a:pt x="104" y="1960"/>
                      <a:pt x="64" y="1920"/>
                    </a:cubicBezTo>
                    <a:cubicBezTo>
                      <a:pt x="24" y="1880"/>
                      <a:pt x="24" y="1760"/>
                      <a:pt x="16" y="1680"/>
                    </a:cubicBezTo>
                    <a:cubicBezTo>
                      <a:pt x="8" y="1600"/>
                      <a:pt x="0" y="1520"/>
                      <a:pt x="16" y="1440"/>
                    </a:cubicBezTo>
                    <a:cubicBezTo>
                      <a:pt x="32" y="1360"/>
                      <a:pt x="32" y="1312"/>
                      <a:pt x="112" y="1200"/>
                    </a:cubicBezTo>
                    <a:cubicBezTo>
                      <a:pt x="192" y="1088"/>
                      <a:pt x="320" y="928"/>
                      <a:pt x="496" y="768"/>
                    </a:cubicBezTo>
                    <a:cubicBezTo>
                      <a:pt x="672" y="608"/>
                      <a:pt x="936" y="368"/>
                      <a:pt x="1168" y="240"/>
                    </a:cubicBezTo>
                    <a:cubicBezTo>
                      <a:pt x="1400" y="112"/>
                      <a:pt x="1644" y="56"/>
                      <a:pt x="1888" y="0"/>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sp>
            <p:nvSpPr>
              <p:cNvPr id="174094" name="Freeform 149"/>
              <p:cNvSpPr/>
              <p:nvPr/>
            </p:nvSpPr>
            <p:spPr>
              <a:xfrm>
                <a:off x="2832" y="1248"/>
                <a:ext cx="1800" cy="2016"/>
              </a:xfrm>
              <a:custGeom>
                <a:avLst/>
                <a:gdLst>
                  <a:gd name="txL" fmla="*/ 0 w 1800"/>
                  <a:gd name="txT" fmla="*/ 0 h 2016"/>
                  <a:gd name="txR" fmla="*/ 1800 w 1800"/>
                  <a:gd name="txB" fmla="*/ 2016 h 2016"/>
                </a:gdLst>
                <a:ahLst/>
                <a:cxnLst>
                  <a:cxn ang="0">
                    <a:pos x="1488" y="1680"/>
                  </a:cxn>
                  <a:cxn ang="0">
                    <a:pos x="1536" y="1968"/>
                  </a:cxn>
                  <a:cxn ang="0">
                    <a:pos x="1680" y="1968"/>
                  </a:cxn>
                  <a:cxn ang="0">
                    <a:pos x="1776" y="1776"/>
                  </a:cxn>
                  <a:cxn ang="0">
                    <a:pos x="1776" y="1488"/>
                  </a:cxn>
                  <a:cxn ang="0">
                    <a:pos x="1632" y="1152"/>
                  </a:cxn>
                  <a:cxn ang="0">
                    <a:pos x="1200" y="672"/>
                  </a:cxn>
                  <a:cxn ang="0">
                    <a:pos x="912" y="432"/>
                  </a:cxn>
                  <a:cxn ang="0">
                    <a:pos x="0" y="0"/>
                  </a:cxn>
                </a:cxnLst>
                <a:rect l="txL" t="txT" r="txR" b="txB"/>
                <a:pathLst>
                  <a:path w="1800" h="2016">
                    <a:moveTo>
                      <a:pt x="1488" y="1680"/>
                    </a:moveTo>
                    <a:cubicBezTo>
                      <a:pt x="1496" y="1800"/>
                      <a:pt x="1504" y="1920"/>
                      <a:pt x="1536" y="1968"/>
                    </a:cubicBezTo>
                    <a:cubicBezTo>
                      <a:pt x="1568" y="2016"/>
                      <a:pt x="1640" y="2000"/>
                      <a:pt x="1680" y="1968"/>
                    </a:cubicBezTo>
                    <a:cubicBezTo>
                      <a:pt x="1720" y="1936"/>
                      <a:pt x="1760" y="1856"/>
                      <a:pt x="1776" y="1776"/>
                    </a:cubicBezTo>
                    <a:cubicBezTo>
                      <a:pt x="1792" y="1696"/>
                      <a:pt x="1800" y="1592"/>
                      <a:pt x="1776" y="1488"/>
                    </a:cubicBezTo>
                    <a:cubicBezTo>
                      <a:pt x="1752" y="1384"/>
                      <a:pt x="1728" y="1288"/>
                      <a:pt x="1632" y="1152"/>
                    </a:cubicBezTo>
                    <a:cubicBezTo>
                      <a:pt x="1536" y="1016"/>
                      <a:pt x="1320" y="792"/>
                      <a:pt x="1200" y="672"/>
                    </a:cubicBezTo>
                    <a:cubicBezTo>
                      <a:pt x="1080" y="552"/>
                      <a:pt x="1112" y="544"/>
                      <a:pt x="912" y="432"/>
                    </a:cubicBezTo>
                    <a:cubicBezTo>
                      <a:pt x="712" y="320"/>
                      <a:pt x="356" y="160"/>
                      <a:pt x="0" y="0"/>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sp>
            <p:nvSpPr>
              <p:cNvPr id="174095" name="Freeform 150"/>
              <p:cNvSpPr/>
              <p:nvPr/>
            </p:nvSpPr>
            <p:spPr>
              <a:xfrm>
                <a:off x="1072" y="2456"/>
                <a:ext cx="176" cy="760"/>
              </a:xfrm>
              <a:custGeom>
                <a:avLst/>
                <a:gdLst>
                  <a:gd name="txL" fmla="*/ 0 w 224"/>
                  <a:gd name="txT" fmla="*/ 0 h 760"/>
                  <a:gd name="txR" fmla="*/ 224 w 224"/>
                  <a:gd name="txB" fmla="*/ 760 h 760"/>
                </a:gdLst>
                <a:ahLst/>
                <a:cxnLst>
                  <a:cxn ang="0">
                    <a:pos x="2" y="480"/>
                  </a:cxn>
                  <a:cxn ang="0">
                    <a:pos x="2" y="720"/>
                  </a:cxn>
                  <a:cxn ang="0">
                    <a:pos x="3" y="720"/>
                  </a:cxn>
                  <a:cxn ang="0">
                    <a:pos x="4" y="480"/>
                  </a:cxn>
                  <a:cxn ang="0">
                    <a:pos x="4" y="0"/>
                  </a:cxn>
                </a:cxnLst>
                <a:rect l="txL" t="txT" r="txR" b="txB"/>
                <a:pathLst>
                  <a:path w="224" h="760">
                    <a:moveTo>
                      <a:pt x="24" y="480"/>
                    </a:moveTo>
                    <a:cubicBezTo>
                      <a:pt x="12" y="580"/>
                      <a:pt x="0" y="680"/>
                      <a:pt x="24" y="720"/>
                    </a:cubicBezTo>
                    <a:cubicBezTo>
                      <a:pt x="48" y="760"/>
                      <a:pt x="136" y="760"/>
                      <a:pt x="168" y="720"/>
                    </a:cubicBezTo>
                    <a:cubicBezTo>
                      <a:pt x="200" y="680"/>
                      <a:pt x="208" y="600"/>
                      <a:pt x="216" y="480"/>
                    </a:cubicBezTo>
                    <a:cubicBezTo>
                      <a:pt x="224" y="360"/>
                      <a:pt x="220" y="180"/>
                      <a:pt x="216" y="0"/>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sp>
            <p:nvSpPr>
              <p:cNvPr id="174096" name="Freeform 151"/>
              <p:cNvSpPr/>
              <p:nvPr/>
            </p:nvSpPr>
            <p:spPr>
              <a:xfrm>
                <a:off x="760" y="2496"/>
                <a:ext cx="592" cy="1240"/>
              </a:xfrm>
              <a:custGeom>
                <a:avLst/>
                <a:gdLst>
                  <a:gd name="txL" fmla="*/ 0 w 592"/>
                  <a:gd name="txT" fmla="*/ 0 h 1240"/>
                  <a:gd name="txR" fmla="*/ 592 w 592"/>
                  <a:gd name="txB" fmla="*/ 1240 h 1240"/>
                </a:gdLst>
                <a:ahLst/>
                <a:cxnLst>
                  <a:cxn ang="0">
                    <a:pos x="200" y="960"/>
                  </a:cxn>
                  <a:cxn ang="0">
                    <a:pos x="200" y="1200"/>
                  </a:cxn>
                  <a:cxn ang="0">
                    <a:pos x="56" y="1200"/>
                  </a:cxn>
                  <a:cxn ang="0">
                    <a:pos x="8" y="1104"/>
                  </a:cxn>
                  <a:cxn ang="0">
                    <a:pos x="8" y="912"/>
                  </a:cxn>
                  <a:cxn ang="0">
                    <a:pos x="56" y="768"/>
                  </a:cxn>
                  <a:cxn ang="0">
                    <a:pos x="248" y="768"/>
                  </a:cxn>
                  <a:cxn ang="0">
                    <a:pos x="392" y="768"/>
                  </a:cxn>
                  <a:cxn ang="0">
                    <a:pos x="536" y="672"/>
                  </a:cxn>
                  <a:cxn ang="0">
                    <a:pos x="584" y="480"/>
                  </a:cxn>
                  <a:cxn ang="0">
                    <a:pos x="584" y="0"/>
                  </a:cxn>
                </a:cxnLst>
                <a:rect l="txL" t="txT" r="txR" b="txB"/>
                <a:pathLst>
                  <a:path w="592" h="1240">
                    <a:moveTo>
                      <a:pt x="200" y="960"/>
                    </a:moveTo>
                    <a:cubicBezTo>
                      <a:pt x="212" y="1060"/>
                      <a:pt x="224" y="1160"/>
                      <a:pt x="200" y="1200"/>
                    </a:cubicBezTo>
                    <a:cubicBezTo>
                      <a:pt x="176" y="1240"/>
                      <a:pt x="88" y="1216"/>
                      <a:pt x="56" y="1200"/>
                    </a:cubicBezTo>
                    <a:cubicBezTo>
                      <a:pt x="24" y="1184"/>
                      <a:pt x="16" y="1152"/>
                      <a:pt x="8" y="1104"/>
                    </a:cubicBezTo>
                    <a:cubicBezTo>
                      <a:pt x="0" y="1056"/>
                      <a:pt x="0" y="968"/>
                      <a:pt x="8" y="912"/>
                    </a:cubicBezTo>
                    <a:cubicBezTo>
                      <a:pt x="16" y="856"/>
                      <a:pt x="16" y="792"/>
                      <a:pt x="56" y="768"/>
                    </a:cubicBezTo>
                    <a:cubicBezTo>
                      <a:pt x="96" y="744"/>
                      <a:pt x="192" y="768"/>
                      <a:pt x="248" y="768"/>
                    </a:cubicBezTo>
                    <a:cubicBezTo>
                      <a:pt x="304" y="768"/>
                      <a:pt x="344" y="784"/>
                      <a:pt x="392" y="768"/>
                    </a:cubicBezTo>
                    <a:cubicBezTo>
                      <a:pt x="440" y="752"/>
                      <a:pt x="504" y="720"/>
                      <a:pt x="536" y="672"/>
                    </a:cubicBezTo>
                    <a:cubicBezTo>
                      <a:pt x="568" y="624"/>
                      <a:pt x="576" y="592"/>
                      <a:pt x="584" y="480"/>
                    </a:cubicBezTo>
                    <a:cubicBezTo>
                      <a:pt x="592" y="368"/>
                      <a:pt x="588" y="184"/>
                      <a:pt x="584" y="0"/>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sp>
            <p:nvSpPr>
              <p:cNvPr id="174097" name="Freeform 152"/>
              <p:cNvSpPr/>
              <p:nvPr/>
            </p:nvSpPr>
            <p:spPr>
              <a:xfrm>
                <a:off x="1560" y="3120"/>
                <a:ext cx="216" cy="672"/>
              </a:xfrm>
              <a:custGeom>
                <a:avLst/>
                <a:gdLst>
                  <a:gd name="txL" fmla="*/ 0 w 216"/>
                  <a:gd name="txT" fmla="*/ 0 h 672"/>
                  <a:gd name="txR" fmla="*/ 216 w 216"/>
                  <a:gd name="txB" fmla="*/ 672 h 672"/>
                </a:gdLst>
                <a:ahLst/>
                <a:cxnLst>
                  <a:cxn ang="0">
                    <a:pos x="24" y="432"/>
                  </a:cxn>
                  <a:cxn ang="0">
                    <a:pos x="24" y="576"/>
                  </a:cxn>
                  <a:cxn ang="0">
                    <a:pos x="168" y="576"/>
                  </a:cxn>
                  <a:cxn ang="0">
                    <a:pos x="216" y="0"/>
                  </a:cxn>
                </a:cxnLst>
                <a:rect l="txL" t="txT" r="txR" b="txB"/>
                <a:pathLst>
                  <a:path w="216" h="672">
                    <a:moveTo>
                      <a:pt x="24" y="432"/>
                    </a:moveTo>
                    <a:cubicBezTo>
                      <a:pt x="12" y="492"/>
                      <a:pt x="0" y="552"/>
                      <a:pt x="24" y="576"/>
                    </a:cubicBezTo>
                    <a:cubicBezTo>
                      <a:pt x="48" y="600"/>
                      <a:pt x="136" y="672"/>
                      <a:pt x="168" y="576"/>
                    </a:cubicBezTo>
                    <a:cubicBezTo>
                      <a:pt x="200" y="480"/>
                      <a:pt x="208" y="240"/>
                      <a:pt x="216" y="0"/>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sp>
            <p:nvSpPr>
              <p:cNvPr id="174098" name="Freeform 153"/>
              <p:cNvSpPr/>
              <p:nvPr/>
            </p:nvSpPr>
            <p:spPr>
              <a:xfrm>
                <a:off x="1280" y="3120"/>
                <a:ext cx="600" cy="1160"/>
              </a:xfrm>
              <a:custGeom>
                <a:avLst/>
                <a:gdLst>
                  <a:gd name="txL" fmla="*/ 0 w 600"/>
                  <a:gd name="txT" fmla="*/ 0 h 1160"/>
                  <a:gd name="txR" fmla="*/ 600 w 600"/>
                  <a:gd name="txB" fmla="*/ 1160 h 1160"/>
                </a:gdLst>
                <a:ahLst/>
                <a:cxnLst>
                  <a:cxn ang="0">
                    <a:pos x="208" y="960"/>
                  </a:cxn>
                  <a:cxn ang="0">
                    <a:pos x="208" y="1104"/>
                  </a:cxn>
                  <a:cxn ang="0">
                    <a:pos x="112" y="1152"/>
                  </a:cxn>
                  <a:cxn ang="0">
                    <a:pos x="16" y="1104"/>
                  </a:cxn>
                  <a:cxn ang="0">
                    <a:pos x="16" y="816"/>
                  </a:cxn>
                  <a:cxn ang="0">
                    <a:pos x="64" y="720"/>
                  </a:cxn>
                  <a:cxn ang="0">
                    <a:pos x="304" y="720"/>
                  </a:cxn>
                  <a:cxn ang="0">
                    <a:pos x="496" y="672"/>
                  </a:cxn>
                  <a:cxn ang="0">
                    <a:pos x="544" y="432"/>
                  </a:cxn>
                  <a:cxn ang="0">
                    <a:pos x="592" y="192"/>
                  </a:cxn>
                  <a:cxn ang="0">
                    <a:pos x="592" y="0"/>
                  </a:cxn>
                </a:cxnLst>
                <a:rect l="txL" t="txT" r="txR" b="txB"/>
                <a:pathLst>
                  <a:path w="600" h="1160">
                    <a:moveTo>
                      <a:pt x="208" y="960"/>
                    </a:moveTo>
                    <a:cubicBezTo>
                      <a:pt x="216" y="1016"/>
                      <a:pt x="224" y="1072"/>
                      <a:pt x="208" y="1104"/>
                    </a:cubicBezTo>
                    <a:cubicBezTo>
                      <a:pt x="192" y="1136"/>
                      <a:pt x="144" y="1152"/>
                      <a:pt x="112" y="1152"/>
                    </a:cubicBezTo>
                    <a:cubicBezTo>
                      <a:pt x="80" y="1152"/>
                      <a:pt x="32" y="1160"/>
                      <a:pt x="16" y="1104"/>
                    </a:cubicBezTo>
                    <a:cubicBezTo>
                      <a:pt x="0" y="1048"/>
                      <a:pt x="8" y="880"/>
                      <a:pt x="16" y="816"/>
                    </a:cubicBezTo>
                    <a:cubicBezTo>
                      <a:pt x="24" y="752"/>
                      <a:pt x="16" y="736"/>
                      <a:pt x="64" y="720"/>
                    </a:cubicBezTo>
                    <a:cubicBezTo>
                      <a:pt x="112" y="704"/>
                      <a:pt x="232" y="728"/>
                      <a:pt x="304" y="720"/>
                    </a:cubicBezTo>
                    <a:cubicBezTo>
                      <a:pt x="376" y="712"/>
                      <a:pt x="456" y="720"/>
                      <a:pt x="496" y="672"/>
                    </a:cubicBezTo>
                    <a:cubicBezTo>
                      <a:pt x="536" y="624"/>
                      <a:pt x="528" y="512"/>
                      <a:pt x="544" y="432"/>
                    </a:cubicBezTo>
                    <a:cubicBezTo>
                      <a:pt x="560" y="352"/>
                      <a:pt x="584" y="264"/>
                      <a:pt x="592" y="192"/>
                    </a:cubicBezTo>
                    <a:cubicBezTo>
                      <a:pt x="600" y="120"/>
                      <a:pt x="596" y="60"/>
                      <a:pt x="592" y="0"/>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sp>
            <p:nvSpPr>
              <p:cNvPr id="174099" name="Freeform 154"/>
              <p:cNvSpPr/>
              <p:nvPr/>
            </p:nvSpPr>
            <p:spPr>
              <a:xfrm>
                <a:off x="2096" y="3600"/>
                <a:ext cx="208" cy="704"/>
              </a:xfrm>
              <a:custGeom>
                <a:avLst/>
                <a:gdLst>
                  <a:gd name="txL" fmla="*/ 0 w 208"/>
                  <a:gd name="txT" fmla="*/ 0 h 704"/>
                  <a:gd name="txR" fmla="*/ 208 w 208"/>
                  <a:gd name="txB" fmla="*/ 704 h 704"/>
                </a:gdLst>
                <a:ahLst/>
                <a:cxnLst>
                  <a:cxn ang="0">
                    <a:pos x="16" y="480"/>
                  </a:cxn>
                  <a:cxn ang="0">
                    <a:pos x="16" y="672"/>
                  </a:cxn>
                  <a:cxn ang="0">
                    <a:pos x="112" y="672"/>
                  </a:cxn>
                  <a:cxn ang="0">
                    <a:pos x="160" y="576"/>
                  </a:cxn>
                  <a:cxn ang="0">
                    <a:pos x="160" y="432"/>
                  </a:cxn>
                  <a:cxn ang="0">
                    <a:pos x="208" y="0"/>
                  </a:cxn>
                </a:cxnLst>
                <a:rect l="txL" t="txT" r="txR" b="txB"/>
                <a:pathLst>
                  <a:path w="208" h="704">
                    <a:moveTo>
                      <a:pt x="16" y="480"/>
                    </a:moveTo>
                    <a:cubicBezTo>
                      <a:pt x="8" y="560"/>
                      <a:pt x="0" y="640"/>
                      <a:pt x="16" y="672"/>
                    </a:cubicBezTo>
                    <a:cubicBezTo>
                      <a:pt x="32" y="704"/>
                      <a:pt x="88" y="688"/>
                      <a:pt x="112" y="672"/>
                    </a:cubicBezTo>
                    <a:cubicBezTo>
                      <a:pt x="136" y="656"/>
                      <a:pt x="152" y="616"/>
                      <a:pt x="160" y="576"/>
                    </a:cubicBezTo>
                    <a:cubicBezTo>
                      <a:pt x="168" y="536"/>
                      <a:pt x="152" y="528"/>
                      <a:pt x="160" y="432"/>
                    </a:cubicBezTo>
                    <a:cubicBezTo>
                      <a:pt x="168" y="336"/>
                      <a:pt x="188" y="168"/>
                      <a:pt x="208" y="0"/>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sp>
            <p:nvSpPr>
              <p:cNvPr id="174100" name="Freeform 155"/>
              <p:cNvSpPr/>
              <p:nvPr/>
            </p:nvSpPr>
            <p:spPr>
              <a:xfrm>
                <a:off x="2352" y="3600"/>
                <a:ext cx="208" cy="688"/>
              </a:xfrm>
              <a:custGeom>
                <a:avLst/>
                <a:gdLst>
                  <a:gd name="txL" fmla="*/ 0 w 208"/>
                  <a:gd name="txT" fmla="*/ 0 h 688"/>
                  <a:gd name="txR" fmla="*/ 208 w 208"/>
                  <a:gd name="txB" fmla="*/ 688 h 688"/>
                </a:gdLst>
                <a:ahLst/>
                <a:cxnLst>
                  <a:cxn ang="0">
                    <a:pos x="192" y="480"/>
                  </a:cxn>
                  <a:cxn ang="0">
                    <a:pos x="192" y="624"/>
                  </a:cxn>
                  <a:cxn ang="0">
                    <a:pos x="96" y="672"/>
                  </a:cxn>
                  <a:cxn ang="0">
                    <a:pos x="48" y="576"/>
                  </a:cxn>
                  <a:cxn ang="0">
                    <a:pos x="0" y="0"/>
                  </a:cxn>
                </a:cxnLst>
                <a:rect l="txL" t="txT" r="txR" b="txB"/>
                <a:pathLst>
                  <a:path w="208" h="688">
                    <a:moveTo>
                      <a:pt x="192" y="480"/>
                    </a:moveTo>
                    <a:cubicBezTo>
                      <a:pt x="200" y="536"/>
                      <a:pt x="208" y="592"/>
                      <a:pt x="192" y="624"/>
                    </a:cubicBezTo>
                    <a:cubicBezTo>
                      <a:pt x="176" y="656"/>
                      <a:pt x="120" y="680"/>
                      <a:pt x="96" y="672"/>
                    </a:cubicBezTo>
                    <a:cubicBezTo>
                      <a:pt x="72" y="664"/>
                      <a:pt x="64" y="688"/>
                      <a:pt x="48" y="576"/>
                    </a:cubicBezTo>
                    <a:cubicBezTo>
                      <a:pt x="32" y="464"/>
                      <a:pt x="16" y="232"/>
                      <a:pt x="0" y="0"/>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sp>
            <p:nvSpPr>
              <p:cNvPr id="174101" name="Freeform 156"/>
              <p:cNvSpPr/>
              <p:nvPr/>
            </p:nvSpPr>
            <p:spPr>
              <a:xfrm>
                <a:off x="2496" y="1920"/>
                <a:ext cx="208" cy="1280"/>
              </a:xfrm>
              <a:custGeom>
                <a:avLst/>
                <a:gdLst>
                  <a:gd name="txL" fmla="*/ 0 w 208"/>
                  <a:gd name="txT" fmla="*/ 0 h 1280"/>
                  <a:gd name="txR" fmla="*/ 208 w 208"/>
                  <a:gd name="txB" fmla="*/ 1280 h 1280"/>
                </a:gdLst>
                <a:ahLst/>
                <a:cxnLst>
                  <a:cxn ang="0">
                    <a:pos x="192" y="1056"/>
                  </a:cxn>
                  <a:cxn ang="0">
                    <a:pos x="192" y="1248"/>
                  </a:cxn>
                  <a:cxn ang="0">
                    <a:pos x="96" y="1248"/>
                  </a:cxn>
                  <a:cxn ang="0">
                    <a:pos x="48" y="1056"/>
                  </a:cxn>
                  <a:cxn ang="0">
                    <a:pos x="0" y="0"/>
                  </a:cxn>
                </a:cxnLst>
                <a:rect l="txL" t="txT" r="txR" b="txB"/>
                <a:pathLst>
                  <a:path w="208" h="1280">
                    <a:moveTo>
                      <a:pt x="192" y="1056"/>
                    </a:moveTo>
                    <a:cubicBezTo>
                      <a:pt x="200" y="1136"/>
                      <a:pt x="208" y="1216"/>
                      <a:pt x="192" y="1248"/>
                    </a:cubicBezTo>
                    <a:cubicBezTo>
                      <a:pt x="176" y="1280"/>
                      <a:pt x="120" y="1280"/>
                      <a:pt x="96" y="1248"/>
                    </a:cubicBezTo>
                    <a:cubicBezTo>
                      <a:pt x="72" y="1216"/>
                      <a:pt x="64" y="1264"/>
                      <a:pt x="48" y="1056"/>
                    </a:cubicBezTo>
                    <a:cubicBezTo>
                      <a:pt x="32" y="848"/>
                      <a:pt x="16" y="424"/>
                      <a:pt x="0" y="0"/>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sp>
            <p:nvSpPr>
              <p:cNvPr id="174102" name="Freeform 157"/>
              <p:cNvSpPr/>
              <p:nvPr/>
            </p:nvSpPr>
            <p:spPr>
              <a:xfrm>
                <a:off x="2400" y="1920"/>
                <a:ext cx="1008" cy="2352"/>
              </a:xfrm>
              <a:custGeom>
                <a:avLst/>
                <a:gdLst>
                  <a:gd name="txL" fmla="*/ 0 w 1008"/>
                  <a:gd name="txT" fmla="*/ 0 h 2352"/>
                  <a:gd name="txR" fmla="*/ 1008 w 1008"/>
                  <a:gd name="txB" fmla="*/ 2352 h 2352"/>
                </a:gdLst>
                <a:ahLst/>
                <a:cxnLst>
                  <a:cxn ang="0">
                    <a:pos x="768" y="2160"/>
                  </a:cxn>
                  <a:cxn ang="0">
                    <a:pos x="768" y="2304"/>
                  </a:cxn>
                  <a:cxn ang="0">
                    <a:pos x="912" y="2352"/>
                  </a:cxn>
                  <a:cxn ang="0">
                    <a:pos x="960" y="2304"/>
                  </a:cxn>
                  <a:cxn ang="0">
                    <a:pos x="1008" y="2160"/>
                  </a:cxn>
                  <a:cxn ang="0">
                    <a:pos x="960" y="1920"/>
                  </a:cxn>
                  <a:cxn ang="0">
                    <a:pos x="864" y="1728"/>
                  </a:cxn>
                  <a:cxn ang="0">
                    <a:pos x="576" y="1392"/>
                  </a:cxn>
                  <a:cxn ang="0">
                    <a:pos x="528" y="1344"/>
                  </a:cxn>
                  <a:cxn ang="0">
                    <a:pos x="432" y="1296"/>
                  </a:cxn>
                  <a:cxn ang="0">
                    <a:pos x="144" y="1344"/>
                  </a:cxn>
                  <a:cxn ang="0">
                    <a:pos x="48" y="1248"/>
                  </a:cxn>
                  <a:cxn ang="0">
                    <a:pos x="48" y="1104"/>
                  </a:cxn>
                  <a:cxn ang="0">
                    <a:pos x="0" y="0"/>
                  </a:cxn>
                </a:cxnLst>
                <a:rect l="txL" t="txT" r="txR" b="txB"/>
                <a:pathLst>
                  <a:path w="1008" h="2352">
                    <a:moveTo>
                      <a:pt x="768" y="2160"/>
                    </a:moveTo>
                    <a:cubicBezTo>
                      <a:pt x="756" y="2216"/>
                      <a:pt x="744" y="2272"/>
                      <a:pt x="768" y="2304"/>
                    </a:cubicBezTo>
                    <a:cubicBezTo>
                      <a:pt x="792" y="2336"/>
                      <a:pt x="880" y="2352"/>
                      <a:pt x="912" y="2352"/>
                    </a:cubicBezTo>
                    <a:cubicBezTo>
                      <a:pt x="944" y="2352"/>
                      <a:pt x="944" y="2336"/>
                      <a:pt x="960" y="2304"/>
                    </a:cubicBezTo>
                    <a:cubicBezTo>
                      <a:pt x="976" y="2272"/>
                      <a:pt x="1008" y="2224"/>
                      <a:pt x="1008" y="2160"/>
                    </a:cubicBezTo>
                    <a:cubicBezTo>
                      <a:pt x="1008" y="2096"/>
                      <a:pt x="984" y="1992"/>
                      <a:pt x="960" y="1920"/>
                    </a:cubicBezTo>
                    <a:cubicBezTo>
                      <a:pt x="936" y="1848"/>
                      <a:pt x="928" y="1816"/>
                      <a:pt x="864" y="1728"/>
                    </a:cubicBezTo>
                    <a:cubicBezTo>
                      <a:pt x="800" y="1640"/>
                      <a:pt x="632" y="1456"/>
                      <a:pt x="576" y="1392"/>
                    </a:cubicBezTo>
                    <a:cubicBezTo>
                      <a:pt x="520" y="1328"/>
                      <a:pt x="552" y="1360"/>
                      <a:pt x="528" y="1344"/>
                    </a:cubicBezTo>
                    <a:cubicBezTo>
                      <a:pt x="504" y="1328"/>
                      <a:pt x="496" y="1296"/>
                      <a:pt x="432" y="1296"/>
                    </a:cubicBezTo>
                    <a:cubicBezTo>
                      <a:pt x="368" y="1296"/>
                      <a:pt x="208" y="1352"/>
                      <a:pt x="144" y="1344"/>
                    </a:cubicBezTo>
                    <a:cubicBezTo>
                      <a:pt x="80" y="1336"/>
                      <a:pt x="64" y="1288"/>
                      <a:pt x="48" y="1248"/>
                    </a:cubicBezTo>
                    <a:cubicBezTo>
                      <a:pt x="32" y="1208"/>
                      <a:pt x="56" y="1312"/>
                      <a:pt x="48" y="1104"/>
                    </a:cubicBezTo>
                    <a:cubicBezTo>
                      <a:pt x="40" y="896"/>
                      <a:pt x="20" y="448"/>
                      <a:pt x="0" y="0"/>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sp>
            <p:nvSpPr>
              <p:cNvPr id="174103" name="Freeform 158"/>
              <p:cNvSpPr/>
              <p:nvPr/>
            </p:nvSpPr>
            <p:spPr>
              <a:xfrm>
                <a:off x="3288" y="2448"/>
                <a:ext cx="224" cy="760"/>
              </a:xfrm>
              <a:custGeom>
                <a:avLst/>
                <a:gdLst>
                  <a:gd name="txL" fmla="*/ 0 w 224"/>
                  <a:gd name="txT" fmla="*/ 0 h 760"/>
                  <a:gd name="txR" fmla="*/ 224 w 224"/>
                  <a:gd name="txB" fmla="*/ 760 h 760"/>
                </a:gdLst>
                <a:ahLst/>
                <a:cxnLst>
                  <a:cxn ang="0">
                    <a:pos x="24" y="528"/>
                  </a:cxn>
                  <a:cxn ang="0">
                    <a:pos x="24" y="720"/>
                  </a:cxn>
                  <a:cxn ang="0">
                    <a:pos x="168" y="720"/>
                  </a:cxn>
                  <a:cxn ang="0">
                    <a:pos x="216" y="480"/>
                  </a:cxn>
                  <a:cxn ang="0">
                    <a:pos x="216" y="288"/>
                  </a:cxn>
                  <a:cxn ang="0">
                    <a:pos x="216" y="0"/>
                  </a:cxn>
                </a:cxnLst>
                <a:rect l="txL" t="txT" r="txR" b="txB"/>
                <a:pathLst>
                  <a:path w="224" h="760">
                    <a:moveTo>
                      <a:pt x="24" y="528"/>
                    </a:moveTo>
                    <a:cubicBezTo>
                      <a:pt x="12" y="608"/>
                      <a:pt x="0" y="688"/>
                      <a:pt x="24" y="720"/>
                    </a:cubicBezTo>
                    <a:cubicBezTo>
                      <a:pt x="48" y="752"/>
                      <a:pt x="136" y="760"/>
                      <a:pt x="168" y="720"/>
                    </a:cubicBezTo>
                    <a:cubicBezTo>
                      <a:pt x="200" y="680"/>
                      <a:pt x="208" y="552"/>
                      <a:pt x="216" y="480"/>
                    </a:cubicBezTo>
                    <a:cubicBezTo>
                      <a:pt x="224" y="408"/>
                      <a:pt x="216" y="368"/>
                      <a:pt x="216" y="288"/>
                    </a:cubicBezTo>
                    <a:cubicBezTo>
                      <a:pt x="216" y="208"/>
                      <a:pt x="216" y="104"/>
                      <a:pt x="216" y="0"/>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sp>
            <p:nvSpPr>
              <p:cNvPr id="174104" name="Freeform 159"/>
              <p:cNvSpPr/>
              <p:nvPr/>
            </p:nvSpPr>
            <p:spPr>
              <a:xfrm>
                <a:off x="3552" y="2448"/>
                <a:ext cx="160" cy="760"/>
              </a:xfrm>
              <a:custGeom>
                <a:avLst/>
                <a:gdLst>
                  <a:gd name="txL" fmla="*/ 0 w 168"/>
                  <a:gd name="txT" fmla="*/ 0 h 712"/>
                  <a:gd name="txR" fmla="*/ 168 w 168"/>
                  <a:gd name="txB" fmla="*/ 712 h 712"/>
                </a:gdLst>
                <a:ahLst/>
                <a:cxnLst>
                  <a:cxn ang="0">
                    <a:pos x="67" y="1456"/>
                  </a:cxn>
                  <a:cxn ang="0">
                    <a:pos x="67" y="2039"/>
                  </a:cxn>
                  <a:cxn ang="0">
                    <a:pos x="25" y="2039"/>
                  </a:cxn>
                  <a:cxn ang="0">
                    <a:pos x="8" y="1309"/>
                  </a:cxn>
                  <a:cxn ang="0">
                    <a:pos x="8" y="0"/>
                  </a:cxn>
                </a:cxnLst>
                <a:rect l="txL" t="txT" r="txR" b="txB"/>
                <a:pathLst>
                  <a:path w="168" h="712">
                    <a:moveTo>
                      <a:pt x="152" y="480"/>
                    </a:moveTo>
                    <a:cubicBezTo>
                      <a:pt x="160" y="560"/>
                      <a:pt x="168" y="640"/>
                      <a:pt x="152" y="672"/>
                    </a:cubicBezTo>
                    <a:cubicBezTo>
                      <a:pt x="136" y="704"/>
                      <a:pt x="80" y="712"/>
                      <a:pt x="56" y="672"/>
                    </a:cubicBezTo>
                    <a:cubicBezTo>
                      <a:pt x="32" y="632"/>
                      <a:pt x="16" y="544"/>
                      <a:pt x="8" y="432"/>
                    </a:cubicBezTo>
                    <a:cubicBezTo>
                      <a:pt x="0" y="320"/>
                      <a:pt x="4" y="160"/>
                      <a:pt x="8" y="0"/>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sp>
            <p:nvSpPr>
              <p:cNvPr id="174105" name="Freeform 160"/>
              <p:cNvSpPr/>
              <p:nvPr/>
            </p:nvSpPr>
            <p:spPr>
              <a:xfrm>
                <a:off x="2736" y="1296"/>
                <a:ext cx="1536" cy="1488"/>
              </a:xfrm>
              <a:custGeom>
                <a:avLst/>
                <a:gdLst>
                  <a:gd name="txL" fmla="*/ 0 w 1536"/>
                  <a:gd name="txT" fmla="*/ 0 h 1488"/>
                  <a:gd name="txR" fmla="*/ 1536 w 1536"/>
                  <a:gd name="txB" fmla="*/ 1488 h 1488"/>
                </a:gdLst>
                <a:ahLst/>
                <a:cxnLst>
                  <a:cxn ang="0">
                    <a:pos x="0" y="0"/>
                  </a:cxn>
                  <a:cxn ang="0">
                    <a:pos x="432" y="240"/>
                  </a:cxn>
                  <a:cxn ang="0">
                    <a:pos x="528" y="288"/>
                  </a:cxn>
                  <a:cxn ang="0">
                    <a:pos x="816" y="432"/>
                  </a:cxn>
                  <a:cxn ang="0">
                    <a:pos x="1200" y="672"/>
                  </a:cxn>
                  <a:cxn ang="0">
                    <a:pos x="1392" y="912"/>
                  </a:cxn>
                  <a:cxn ang="0">
                    <a:pos x="1536" y="1488"/>
                  </a:cxn>
                </a:cxnLst>
                <a:rect l="txL" t="txT" r="txR" b="txB"/>
                <a:pathLst>
                  <a:path w="1536" h="1488">
                    <a:moveTo>
                      <a:pt x="0" y="0"/>
                    </a:moveTo>
                    <a:cubicBezTo>
                      <a:pt x="172" y="96"/>
                      <a:pt x="344" y="192"/>
                      <a:pt x="432" y="240"/>
                    </a:cubicBezTo>
                    <a:cubicBezTo>
                      <a:pt x="520" y="288"/>
                      <a:pt x="464" y="256"/>
                      <a:pt x="528" y="288"/>
                    </a:cubicBezTo>
                    <a:cubicBezTo>
                      <a:pt x="592" y="320"/>
                      <a:pt x="704" y="368"/>
                      <a:pt x="816" y="432"/>
                    </a:cubicBezTo>
                    <a:cubicBezTo>
                      <a:pt x="928" y="496"/>
                      <a:pt x="1104" y="592"/>
                      <a:pt x="1200" y="672"/>
                    </a:cubicBezTo>
                    <a:cubicBezTo>
                      <a:pt x="1296" y="752"/>
                      <a:pt x="1336" y="776"/>
                      <a:pt x="1392" y="912"/>
                    </a:cubicBezTo>
                    <a:cubicBezTo>
                      <a:pt x="1448" y="1048"/>
                      <a:pt x="1492" y="1268"/>
                      <a:pt x="1536" y="1488"/>
                    </a:cubicBezTo>
                  </a:path>
                </a:pathLst>
              </a:custGeom>
              <a:noFill/>
              <a:ln w="25400" cap="flat" cmpd="sng">
                <a:solidFill>
                  <a:srgbClr val="339966">
                    <a:alpha val="100000"/>
                  </a:srgbClr>
                </a:solidFill>
                <a:prstDash val="dash"/>
                <a:round/>
                <a:headEnd type="none" w="med" len="med"/>
                <a:tailEnd type="triangle" w="med" len="med"/>
              </a:ln>
            </p:spPr>
            <p:txBody>
              <a:bodyPr/>
              <a:lstStyle/>
              <a:p>
                <a:endParaRPr lang="zh-CN" altLang="en-US"/>
              </a:p>
            </p:txBody>
          </p:sp>
        </p:grpSp>
      </p:grpSp>
      <p:sp>
        <p:nvSpPr>
          <p:cNvPr id="503969" name="Text Box 161"/>
          <p:cNvSpPr txBox="1"/>
          <p:nvPr/>
        </p:nvSpPr>
        <p:spPr>
          <a:xfrm>
            <a:off x="5943600" y="762000"/>
            <a:ext cx="3124200" cy="100647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FF"/>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树中所有</a:t>
            </a:r>
            <a:r>
              <a:rPr lang="zh-CN" altLang="en-US" sz="2000" dirty="0">
                <a:solidFill>
                  <a:srgbClr val="0000FF"/>
                </a:solidFill>
                <a:latin typeface="楷体_GB2312" pitchFamily="49" charset="-122"/>
                <a:ea typeface="楷体_GB2312" pitchFamily="49" charset="-122"/>
              </a:rPr>
              <a:t>叶子结点的右链</a:t>
            </a:r>
            <a:r>
              <a:rPr lang="zh-CN" altLang="en-US" sz="2000" dirty="0">
                <a:solidFill>
                  <a:srgbClr val="000000"/>
                </a:solidFill>
                <a:latin typeface="楷体_GB2312" pitchFamily="49" charset="-122"/>
                <a:ea typeface="楷体_GB2312" pitchFamily="49" charset="-122"/>
              </a:rPr>
              <a:t>是线索</a:t>
            </a:r>
            <a:r>
              <a:rPr lang="en-US" altLang="zh-CN" sz="2000" dirty="0">
                <a:solidFill>
                  <a:srgbClr val="000000"/>
                </a:solidFill>
                <a:latin typeface="楷体_GB2312" pitchFamily="49" charset="-122"/>
                <a:ea typeface="楷体_GB2312" pitchFamily="49" charset="-122"/>
              </a:rPr>
              <a:t>,</a:t>
            </a:r>
            <a:r>
              <a:rPr lang="zh-CN" altLang="en-US" sz="2000" dirty="0">
                <a:solidFill>
                  <a:srgbClr val="000000"/>
                </a:solidFill>
                <a:latin typeface="楷体_GB2312" pitchFamily="49" charset="-122"/>
                <a:ea typeface="楷体_GB2312" pitchFamily="49" charset="-122"/>
              </a:rPr>
              <a:t>则右链域直接指示了结点的</a:t>
            </a:r>
            <a:r>
              <a:rPr lang="zh-CN" altLang="en-US" sz="2000" dirty="0">
                <a:solidFill>
                  <a:srgbClr val="0000FF"/>
                </a:solidFill>
                <a:latin typeface="楷体_GB2312" pitchFamily="49" charset="-122"/>
                <a:ea typeface="楷体_GB2312" pitchFamily="49" charset="-122"/>
              </a:rPr>
              <a:t>后继</a:t>
            </a:r>
            <a:r>
              <a:rPr lang="zh-CN" altLang="en-US" sz="2000" dirty="0">
                <a:solidFill>
                  <a:srgbClr val="000000"/>
                </a:solidFill>
                <a:latin typeface="楷体_GB2312" pitchFamily="49" charset="-122"/>
                <a:ea typeface="楷体_GB2312" pitchFamily="49" charset="-122"/>
              </a:rPr>
              <a:t>。</a:t>
            </a:r>
          </a:p>
        </p:txBody>
      </p:sp>
      <p:sp>
        <p:nvSpPr>
          <p:cNvPr id="503970" name="Text Box 162"/>
          <p:cNvSpPr txBox="1"/>
          <p:nvPr/>
        </p:nvSpPr>
        <p:spPr>
          <a:xfrm>
            <a:off x="7086600" y="2057400"/>
            <a:ext cx="2057400" cy="161607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FF"/>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结点的</a:t>
            </a:r>
            <a:r>
              <a:rPr lang="zh-CN" altLang="en-US" sz="2000" dirty="0">
                <a:solidFill>
                  <a:srgbClr val="0000FF"/>
                </a:solidFill>
                <a:latin typeface="楷体_GB2312" pitchFamily="49" charset="-122"/>
                <a:ea typeface="楷体_GB2312" pitchFamily="49" charset="-122"/>
              </a:rPr>
              <a:t>后继</a:t>
            </a:r>
            <a:r>
              <a:rPr lang="zh-CN" altLang="en-US" sz="2000" dirty="0">
                <a:solidFill>
                  <a:srgbClr val="000000"/>
                </a:solidFill>
                <a:latin typeface="楷体_GB2312" pitchFamily="49" charset="-122"/>
                <a:ea typeface="楷体_GB2312" pitchFamily="49" charset="-122"/>
              </a:rPr>
              <a:t>是遍历其右子树时访问的第一个结点</a:t>
            </a:r>
            <a:r>
              <a:rPr lang="en-US" altLang="zh-CN" sz="2000" dirty="0">
                <a:solidFill>
                  <a:srgbClr val="000000"/>
                </a:solidFill>
                <a:latin typeface="楷体_GB2312" pitchFamily="49" charset="-122"/>
                <a:ea typeface="楷体_GB2312" pitchFamily="49" charset="-122"/>
              </a:rPr>
              <a:t>,</a:t>
            </a:r>
            <a:r>
              <a:rPr lang="zh-CN" altLang="en-US" sz="2000" dirty="0">
                <a:solidFill>
                  <a:srgbClr val="000000"/>
                </a:solidFill>
                <a:latin typeface="楷体_GB2312" pitchFamily="49" charset="-122"/>
                <a:ea typeface="楷体_GB2312" pitchFamily="49" charset="-122"/>
              </a:rPr>
              <a:t>即右子树最左下的结点。</a:t>
            </a:r>
          </a:p>
        </p:txBody>
      </p:sp>
      <p:sp>
        <p:nvSpPr>
          <p:cNvPr id="503971" name="Text Box 163"/>
          <p:cNvSpPr txBox="1"/>
          <p:nvPr/>
        </p:nvSpPr>
        <p:spPr>
          <a:xfrm>
            <a:off x="5410200" y="4648200"/>
            <a:ext cx="3581400" cy="1311275"/>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FF"/>
                </a:solidFill>
                <a:latin typeface="楷体_GB2312" pitchFamily="49" charset="-122"/>
                <a:ea typeface="楷体_GB2312" pitchFamily="49" charset="-122"/>
              </a:rPr>
              <a:t>◆ </a:t>
            </a:r>
            <a:r>
              <a:rPr lang="zh-CN" altLang="en-US" sz="2000" dirty="0">
                <a:solidFill>
                  <a:srgbClr val="000000"/>
                </a:solidFill>
                <a:latin typeface="楷体_GB2312" pitchFamily="49" charset="-122"/>
                <a:ea typeface="楷体_GB2312" pitchFamily="49" charset="-122"/>
              </a:rPr>
              <a:t>若其</a:t>
            </a:r>
            <a:r>
              <a:rPr lang="zh-CN" altLang="en-US" sz="2000" dirty="0">
                <a:solidFill>
                  <a:srgbClr val="0000FF"/>
                </a:solidFill>
                <a:latin typeface="楷体_GB2312" pitchFamily="49" charset="-122"/>
                <a:ea typeface="楷体_GB2312" pitchFamily="49" charset="-122"/>
              </a:rPr>
              <a:t>左标志尾</a:t>
            </a:r>
            <a:r>
              <a:rPr lang="zh-CN" altLang="en-US" sz="2000" dirty="0">
                <a:solidFill>
                  <a:srgbClr val="0000FF"/>
                </a:solidFill>
                <a:latin typeface="Courier New" panose="02070309020205020404" pitchFamily="49" charset="0"/>
                <a:ea typeface="楷体_GB2312" pitchFamily="49" charset="-122"/>
              </a:rPr>
              <a:t>‘</a:t>
            </a:r>
            <a:r>
              <a:rPr lang="en-US" altLang="zh-CN" sz="2000" dirty="0">
                <a:solidFill>
                  <a:srgbClr val="0000FF"/>
                </a:solidFill>
                <a:latin typeface="楷体_GB2312" pitchFamily="49" charset="-122"/>
                <a:ea typeface="楷体_GB2312" pitchFamily="49" charset="-122"/>
              </a:rPr>
              <a:t>1</a:t>
            </a:r>
            <a:r>
              <a:rPr lang="en-US" altLang="zh-CN" sz="2000" dirty="0">
                <a:solidFill>
                  <a:srgbClr val="0000FF"/>
                </a:solidFill>
                <a:latin typeface="Courier New" panose="02070309020205020404" pitchFamily="49" charset="0"/>
                <a:ea typeface="楷体_GB2312" pitchFamily="49" charset="-122"/>
              </a:rPr>
              <a:t>’</a:t>
            </a:r>
            <a:r>
              <a:rPr lang="en-US" altLang="zh-CN" sz="2000" dirty="0">
                <a:solidFill>
                  <a:srgbClr val="000000"/>
                </a:solidFill>
                <a:latin typeface="楷体_GB2312" pitchFamily="49" charset="-122"/>
                <a:ea typeface="楷体_GB2312" pitchFamily="49" charset="-122"/>
              </a:rPr>
              <a:t>,</a:t>
            </a:r>
            <a:r>
              <a:rPr lang="zh-CN" altLang="en-US" sz="2000" dirty="0">
                <a:solidFill>
                  <a:srgbClr val="000000"/>
                </a:solidFill>
                <a:latin typeface="楷体_GB2312" pitchFamily="49" charset="-122"/>
                <a:ea typeface="楷体_GB2312" pitchFamily="49" charset="-122"/>
              </a:rPr>
              <a:t>则左链为线索</a:t>
            </a:r>
            <a:r>
              <a:rPr lang="en-US" altLang="zh-CN" sz="2000" dirty="0">
                <a:solidFill>
                  <a:srgbClr val="000000"/>
                </a:solidFill>
                <a:latin typeface="楷体_GB2312" pitchFamily="49" charset="-122"/>
                <a:ea typeface="楷体_GB2312" pitchFamily="49" charset="-122"/>
              </a:rPr>
              <a:t>,</a:t>
            </a:r>
            <a:r>
              <a:rPr lang="zh-CN" altLang="en-US" sz="2000" dirty="0">
                <a:solidFill>
                  <a:srgbClr val="000000"/>
                </a:solidFill>
                <a:latin typeface="楷体_GB2312" pitchFamily="49" charset="-122"/>
                <a:ea typeface="楷体_GB2312" pitchFamily="49" charset="-122"/>
              </a:rPr>
              <a:t>指示其</a:t>
            </a:r>
            <a:r>
              <a:rPr lang="zh-CN" altLang="en-US" sz="2000" dirty="0">
                <a:solidFill>
                  <a:srgbClr val="0000FF"/>
                </a:solidFill>
                <a:latin typeface="楷体_GB2312" pitchFamily="49" charset="-122"/>
                <a:ea typeface="楷体_GB2312" pitchFamily="49" charset="-122"/>
              </a:rPr>
              <a:t>前驱</a:t>
            </a:r>
            <a:r>
              <a:rPr lang="en-US" altLang="zh-CN" sz="2000" dirty="0">
                <a:solidFill>
                  <a:srgbClr val="000000"/>
                </a:solidFill>
                <a:latin typeface="楷体_GB2312" pitchFamily="49" charset="-122"/>
                <a:ea typeface="楷体_GB2312" pitchFamily="49" charset="-122"/>
              </a:rPr>
              <a:t>,</a:t>
            </a:r>
            <a:r>
              <a:rPr lang="zh-CN" altLang="en-US" sz="2000" dirty="0">
                <a:solidFill>
                  <a:srgbClr val="000000"/>
                </a:solidFill>
                <a:latin typeface="楷体_GB2312" pitchFamily="49" charset="-122"/>
                <a:ea typeface="楷体_GB2312" pitchFamily="49" charset="-122"/>
              </a:rPr>
              <a:t>否则遍历左子树时最后访问的一个结点为其</a:t>
            </a:r>
            <a:r>
              <a:rPr lang="zh-CN" altLang="en-US" sz="2000" dirty="0">
                <a:solidFill>
                  <a:srgbClr val="0000FF"/>
                </a:solidFill>
                <a:latin typeface="楷体_GB2312" pitchFamily="49" charset="-122"/>
                <a:ea typeface="楷体_GB2312" pitchFamily="49" charset="-122"/>
              </a:rPr>
              <a:t>前驱</a:t>
            </a:r>
            <a:r>
              <a:rPr lang="en-US" altLang="zh-CN" sz="2000" dirty="0">
                <a:solidFill>
                  <a:srgbClr val="000000"/>
                </a:solidFill>
                <a:latin typeface="楷体_GB2312" pitchFamily="49" charset="-122"/>
                <a:ea typeface="楷体_GB2312" pitchFamily="49" charset="-122"/>
              </a:rPr>
              <a:t>.</a:t>
            </a:r>
          </a:p>
        </p:txBody>
      </p:sp>
      <p:sp>
        <p:nvSpPr>
          <p:cNvPr id="503972" name="Text Box 164"/>
          <p:cNvSpPr txBox="1"/>
          <p:nvPr/>
        </p:nvSpPr>
        <p:spPr>
          <a:xfrm>
            <a:off x="5638800" y="6096000"/>
            <a:ext cx="2667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800" dirty="0">
                <a:solidFill>
                  <a:srgbClr val="0000FF"/>
                </a:solidFill>
              </a:rPr>
              <a:t>a + b * c – d – e / f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3811"/>
                                        </p:tgtEl>
                                        <p:attrNameLst>
                                          <p:attrName>style.visibility</p:attrName>
                                        </p:attrNameLst>
                                      </p:cBhvr>
                                      <p:to>
                                        <p:strVal val="visible"/>
                                      </p:to>
                                    </p:set>
                                    <p:anim calcmode="lin" valueType="num">
                                      <p:cBhvr additive="base">
                                        <p:cTn id="7" dur="500" fill="hold"/>
                                        <p:tgtEl>
                                          <p:spTgt spid="503811"/>
                                        </p:tgtEl>
                                        <p:attrNameLst>
                                          <p:attrName>ppt_x</p:attrName>
                                        </p:attrNameLst>
                                      </p:cBhvr>
                                      <p:tavLst>
                                        <p:tav tm="0">
                                          <p:val>
                                            <p:strVal val="0-#ppt_w/2"/>
                                          </p:val>
                                        </p:tav>
                                        <p:tav tm="100000">
                                          <p:val>
                                            <p:strVal val="#ppt_x"/>
                                          </p:val>
                                        </p:tav>
                                      </p:tavLst>
                                    </p:anim>
                                    <p:anim calcmode="lin" valueType="num">
                                      <p:cBhvr additive="base">
                                        <p:cTn id="8" dur="500" fill="hold"/>
                                        <p:tgtEl>
                                          <p:spTgt spid="5038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03969"/>
                                        </p:tgtEl>
                                        <p:attrNameLst>
                                          <p:attrName>style.visibility</p:attrName>
                                        </p:attrNameLst>
                                      </p:cBhvr>
                                      <p:to>
                                        <p:strVal val="visible"/>
                                      </p:to>
                                    </p:set>
                                    <p:anim calcmode="lin" valueType="num">
                                      <p:cBhvr additive="base">
                                        <p:cTn id="19" dur="500" fill="hold"/>
                                        <p:tgtEl>
                                          <p:spTgt spid="503969"/>
                                        </p:tgtEl>
                                        <p:attrNameLst>
                                          <p:attrName>ppt_x</p:attrName>
                                        </p:attrNameLst>
                                      </p:cBhvr>
                                      <p:tavLst>
                                        <p:tav tm="0">
                                          <p:val>
                                            <p:strVal val="1+#ppt_w/2"/>
                                          </p:val>
                                        </p:tav>
                                        <p:tav tm="100000">
                                          <p:val>
                                            <p:strVal val="#ppt_x"/>
                                          </p:val>
                                        </p:tav>
                                      </p:tavLst>
                                    </p:anim>
                                    <p:anim calcmode="lin" valueType="num">
                                      <p:cBhvr additive="base">
                                        <p:cTn id="20" dur="500" fill="hold"/>
                                        <p:tgtEl>
                                          <p:spTgt spid="50396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03970"/>
                                        </p:tgtEl>
                                        <p:attrNameLst>
                                          <p:attrName>style.visibility</p:attrName>
                                        </p:attrNameLst>
                                      </p:cBhvr>
                                      <p:to>
                                        <p:strVal val="visible"/>
                                      </p:to>
                                    </p:set>
                                    <p:anim calcmode="lin" valueType="num">
                                      <p:cBhvr additive="base">
                                        <p:cTn id="25" dur="500" fill="hold"/>
                                        <p:tgtEl>
                                          <p:spTgt spid="503970"/>
                                        </p:tgtEl>
                                        <p:attrNameLst>
                                          <p:attrName>ppt_x</p:attrName>
                                        </p:attrNameLst>
                                      </p:cBhvr>
                                      <p:tavLst>
                                        <p:tav tm="0">
                                          <p:val>
                                            <p:strVal val="1+#ppt_w/2"/>
                                          </p:val>
                                        </p:tav>
                                        <p:tav tm="100000">
                                          <p:val>
                                            <p:strVal val="#ppt_x"/>
                                          </p:val>
                                        </p:tav>
                                      </p:tavLst>
                                    </p:anim>
                                    <p:anim calcmode="lin" valueType="num">
                                      <p:cBhvr additive="base">
                                        <p:cTn id="26" dur="500" fill="hold"/>
                                        <p:tgtEl>
                                          <p:spTgt spid="50397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03971"/>
                                        </p:tgtEl>
                                        <p:attrNameLst>
                                          <p:attrName>style.visibility</p:attrName>
                                        </p:attrNameLst>
                                      </p:cBhvr>
                                      <p:to>
                                        <p:strVal val="visible"/>
                                      </p:to>
                                    </p:set>
                                    <p:anim calcmode="lin" valueType="num">
                                      <p:cBhvr additive="base">
                                        <p:cTn id="31" dur="500" fill="hold"/>
                                        <p:tgtEl>
                                          <p:spTgt spid="503971"/>
                                        </p:tgtEl>
                                        <p:attrNameLst>
                                          <p:attrName>ppt_x</p:attrName>
                                        </p:attrNameLst>
                                      </p:cBhvr>
                                      <p:tavLst>
                                        <p:tav tm="0">
                                          <p:val>
                                            <p:strVal val="#ppt_x"/>
                                          </p:val>
                                        </p:tav>
                                        <p:tav tm="100000">
                                          <p:val>
                                            <p:strVal val="#ppt_x"/>
                                          </p:val>
                                        </p:tav>
                                      </p:tavLst>
                                    </p:anim>
                                    <p:anim calcmode="lin" valueType="num">
                                      <p:cBhvr additive="base">
                                        <p:cTn id="32" dur="500" fill="hold"/>
                                        <p:tgtEl>
                                          <p:spTgt spid="50397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iterate type="lt">
                                    <p:tmPct val="100000"/>
                                  </p:iterate>
                                  <p:childTnLst>
                                    <p:set>
                                      <p:cBhvr>
                                        <p:cTn id="36" dur="1" fill="hold">
                                          <p:stCondLst>
                                            <p:cond delay="0"/>
                                          </p:stCondLst>
                                        </p:cTn>
                                        <p:tgtEl>
                                          <p:spTgt spid="503972"/>
                                        </p:tgtEl>
                                        <p:attrNameLst>
                                          <p:attrName>style.visibility</p:attrName>
                                        </p:attrNameLst>
                                      </p:cBhvr>
                                      <p:to>
                                        <p:strVal val="visible"/>
                                      </p:to>
                                    </p:set>
                                    <p:animEffect transition="in" filter="wipe(down)">
                                      <p:cBhvr>
                                        <p:cTn id="37" dur="75"/>
                                        <p:tgtEl>
                                          <p:spTgt spid="503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1" grpId="0"/>
      <p:bldP spid="503969" grpId="0"/>
      <p:bldP spid="503970" grpId="0"/>
      <p:bldP spid="503971" grpId="0"/>
      <p:bldP spid="50397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ctrTitle"/>
          </p:nvPr>
        </p:nvSpPr>
        <p:spPr>
          <a:xfrm>
            <a:off x="0" y="0"/>
            <a:ext cx="75438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6.2 </a:t>
            </a: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二叉树</a:t>
            </a:r>
            <a:r>
              <a:rPr kumimoji="0" lang="en-US" altLang="zh-CN"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(binary tree)</a:t>
            </a:r>
          </a:p>
        </p:txBody>
      </p:sp>
      <p:sp>
        <p:nvSpPr>
          <p:cNvPr id="360451" name="Text Box 3"/>
          <p:cNvSpPr txBox="1">
            <a:spLocks noChangeArrowheads="1"/>
          </p:cNvSpPr>
          <p:nvPr/>
        </p:nvSpPr>
        <p:spPr bwMode="auto">
          <a:xfrm>
            <a:off x="0" y="838200"/>
            <a:ext cx="6248400" cy="641350"/>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0" lang="en-US" altLang="zh-CN" sz="3600" b="1" kern="1200" cap="none" spc="0" normalizeH="0" baseline="0" noProof="0" dirty="0">
                <a:solidFill>
                  <a:srgbClr val="00808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6.2.1  </a:t>
            </a:r>
            <a:r>
              <a:rPr kumimoji="0" lang="zh-CN" altLang="en-US" sz="3600" b="1" kern="1200" cap="none" spc="0" normalizeH="0" baseline="0" noProof="0" dirty="0">
                <a:solidFill>
                  <a:srgbClr val="00808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二叉树的定义</a:t>
            </a:r>
          </a:p>
        </p:txBody>
      </p:sp>
      <p:sp>
        <p:nvSpPr>
          <p:cNvPr id="360452" name="Text Box 4"/>
          <p:cNvSpPr txBox="1">
            <a:spLocks noChangeArrowheads="1"/>
          </p:cNvSpPr>
          <p:nvPr/>
        </p:nvSpPr>
        <p:spPr bwMode="auto">
          <a:xfrm>
            <a:off x="0" y="1524000"/>
            <a:ext cx="9144000" cy="579438"/>
          </a:xfrm>
          <a:prstGeom prst="rect">
            <a:avLst/>
          </a:prstGeom>
          <a:noFill/>
          <a:ln w="9525">
            <a:noFill/>
            <a:miter lim="800000"/>
          </a:ln>
          <a:effectLst/>
        </p:spPr>
        <p:txBody>
          <a:bodyPr>
            <a:spAutoFit/>
          </a:bodyPr>
          <a:lstStyle/>
          <a:p>
            <a:pPr marL="457200" marR="0" indent="-457200" defTabSz="914400" eaLnBrk="1" hangingPunct="1">
              <a:spcBef>
                <a:spcPct val="50000"/>
              </a:spcBef>
              <a:buClrTx/>
              <a:buSzTx/>
              <a:buFontTx/>
              <a:buAutoNum type="arabicPeriod"/>
              <a:defRPr/>
            </a:pPr>
            <a:r>
              <a:rPr kumimoji="0" lang="zh-CN" altLang="en-US" sz="3200" b="1" kern="1200" cap="none" spc="0" normalizeH="0" baseline="0" noProof="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定义</a:t>
            </a:r>
          </a:p>
        </p:txBody>
      </p:sp>
      <p:sp>
        <p:nvSpPr>
          <p:cNvPr id="360453" name="Text Box 5"/>
          <p:cNvSpPr txBox="1"/>
          <p:nvPr/>
        </p:nvSpPr>
        <p:spPr>
          <a:xfrm>
            <a:off x="0" y="2181225"/>
            <a:ext cx="9144000" cy="15700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Pct val="100000"/>
              <a:buNone/>
            </a:pPr>
            <a:r>
              <a:rPr lang="en-US" altLang="zh-CN" sz="2400" b="0" dirty="0">
                <a:solidFill>
                  <a:srgbClr val="000000"/>
                </a:solidFill>
                <a:latin typeface="楷体_GB2312" pitchFamily="49" charset="-122"/>
                <a:ea typeface="楷体_GB2312" pitchFamily="49" charset="-122"/>
              </a:rPr>
              <a:t>		</a:t>
            </a:r>
            <a:r>
              <a:rPr lang="zh-CN" altLang="en-US" sz="2400" b="0" dirty="0">
                <a:solidFill>
                  <a:srgbClr val="000000"/>
                </a:solidFill>
                <a:latin typeface="楷体_GB2312" pitchFamily="49" charset="-122"/>
                <a:ea typeface="楷体_GB2312" pitchFamily="49" charset="-122"/>
              </a:rPr>
              <a:t>二叉树</a:t>
            </a:r>
            <a:r>
              <a:rPr lang="en-US" altLang="zh-CN" sz="2400" b="0" dirty="0">
                <a:solidFill>
                  <a:srgbClr val="000000"/>
                </a:solidFill>
                <a:latin typeface="楷体_GB2312" pitchFamily="49" charset="-122"/>
                <a:ea typeface="楷体_GB2312" pitchFamily="49" charset="-122"/>
              </a:rPr>
              <a:t>BT</a:t>
            </a:r>
            <a:r>
              <a:rPr lang="zh-CN" altLang="en-US" sz="2400" b="0" dirty="0">
                <a:solidFill>
                  <a:srgbClr val="000000"/>
                </a:solidFill>
                <a:latin typeface="楷体_GB2312" pitchFamily="49" charset="-122"/>
                <a:ea typeface="楷体_GB2312" pitchFamily="49" charset="-122"/>
              </a:rPr>
              <a:t>是有限个结点的集合。当集合非空时，其中有一个结点称为二叉树的根结点，用</a:t>
            </a:r>
            <a:r>
              <a:rPr lang="en-US" altLang="zh-CN" sz="2400" b="0" dirty="0">
                <a:solidFill>
                  <a:srgbClr val="000000"/>
                </a:solidFill>
                <a:latin typeface="楷体_GB2312" pitchFamily="49" charset="-122"/>
                <a:ea typeface="楷体_GB2312" pitchFamily="49" charset="-122"/>
              </a:rPr>
              <a:t>BT</a:t>
            </a:r>
            <a:r>
              <a:rPr lang="zh-CN" altLang="en-US" sz="2400" b="0" dirty="0">
                <a:solidFill>
                  <a:srgbClr val="000000"/>
                </a:solidFill>
                <a:latin typeface="楷体_GB2312" pitchFamily="49" charset="-122"/>
                <a:ea typeface="楷体_GB2312" pitchFamily="49" charset="-122"/>
              </a:rPr>
              <a:t>表示，余下的结点（如果有的话）最多被组成两棵互不相交的、分别被称为</a:t>
            </a:r>
            <a:r>
              <a:rPr lang="en-US" altLang="zh-CN" sz="2400" b="0" dirty="0">
                <a:solidFill>
                  <a:srgbClr val="000000"/>
                </a:solidFill>
                <a:latin typeface="楷体_GB2312" pitchFamily="49" charset="-122"/>
                <a:ea typeface="楷体_GB2312" pitchFamily="49" charset="-122"/>
              </a:rPr>
              <a:t>BT</a:t>
            </a:r>
            <a:r>
              <a:rPr lang="zh-CN" altLang="en-US" sz="2400" b="0" dirty="0">
                <a:solidFill>
                  <a:srgbClr val="000000"/>
                </a:solidFill>
                <a:latin typeface="楷体_GB2312" pitchFamily="49" charset="-122"/>
                <a:ea typeface="楷体_GB2312" pitchFamily="49" charset="-122"/>
              </a:rPr>
              <a:t>的</a:t>
            </a:r>
            <a:r>
              <a:rPr lang="zh-CN" altLang="en-US" sz="2400" b="0" dirty="0">
                <a:solidFill>
                  <a:srgbClr val="3B812F"/>
                </a:solidFill>
                <a:latin typeface="楷体_GB2312" pitchFamily="49" charset="-122"/>
                <a:ea typeface="楷体_GB2312" pitchFamily="49" charset="-122"/>
              </a:rPr>
              <a:t>左子树（</a:t>
            </a:r>
            <a:r>
              <a:rPr lang="en-US" altLang="zh-CN" sz="2400" b="0" dirty="0">
                <a:solidFill>
                  <a:srgbClr val="3B812F"/>
                </a:solidFill>
                <a:latin typeface="楷体_GB2312" pitchFamily="49" charset="-122"/>
                <a:ea typeface="楷体_GB2312" pitchFamily="49" charset="-122"/>
              </a:rPr>
              <a:t>left subtree</a:t>
            </a:r>
            <a:r>
              <a:rPr lang="zh-CN" altLang="en-US" sz="2400" b="0" dirty="0">
                <a:solidFill>
                  <a:srgbClr val="3B812F"/>
                </a:solidFill>
                <a:latin typeface="楷体_GB2312" pitchFamily="49" charset="-122"/>
                <a:ea typeface="楷体_GB2312" pitchFamily="49" charset="-122"/>
              </a:rPr>
              <a:t>）</a:t>
            </a:r>
            <a:r>
              <a:rPr lang="zh-CN" altLang="en-US" sz="2400" b="0" dirty="0">
                <a:solidFill>
                  <a:srgbClr val="000000"/>
                </a:solidFill>
                <a:latin typeface="楷体_GB2312" pitchFamily="49" charset="-122"/>
                <a:ea typeface="楷体_GB2312" pitchFamily="49" charset="-122"/>
              </a:rPr>
              <a:t>和</a:t>
            </a:r>
            <a:r>
              <a:rPr lang="zh-CN" altLang="en-US" sz="2400" b="0" dirty="0">
                <a:solidFill>
                  <a:srgbClr val="3B812F"/>
                </a:solidFill>
                <a:latin typeface="楷体_GB2312" pitchFamily="49" charset="-122"/>
                <a:ea typeface="楷体_GB2312" pitchFamily="49" charset="-122"/>
              </a:rPr>
              <a:t>右子树（</a:t>
            </a:r>
            <a:r>
              <a:rPr lang="en-US" altLang="zh-CN" sz="2400" b="0" dirty="0">
                <a:solidFill>
                  <a:srgbClr val="3B812F"/>
                </a:solidFill>
                <a:latin typeface="楷体_GB2312" pitchFamily="49" charset="-122"/>
                <a:ea typeface="楷体_GB2312" pitchFamily="49" charset="-122"/>
              </a:rPr>
              <a:t>right subtree</a:t>
            </a:r>
            <a:r>
              <a:rPr lang="zh-CN" altLang="en-US" sz="2400" b="0" dirty="0">
                <a:solidFill>
                  <a:srgbClr val="3B812F"/>
                </a:solidFill>
                <a:latin typeface="楷体_GB2312" pitchFamily="49" charset="-122"/>
                <a:ea typeface="楷体_GB2312" pitchFamily="49" charset="-122"/>
              </a:rPr>
              <a:t>）</a:t>
            </a:r>
            <a:r>
              <a:rPr lang="zh-CN" altLang="en-US" sz="2400" b="0" dirty="0">
                <a:solidFill>
                  <a:srgbClr val="000000"/>
                </a:solidFill>
                <a:latin typeface="楷体_GB2312" pitchFamily="49" charset="-122"/>
                <a:ea typeface="楷体_GB2312" pitchFamily="49" charset="-122"/>
              </a:rPr>
              <a:t>的二叉树。</a:t>
            </a:r>
          </a:p>
        </p:txBody>
      </p:sp>
      <p:sp>
        <p:nvSpPr>
          <p:cNvPr id="360454" name="Text Box 6"/>
          <p:cNvSpPr txBox="1">
            <a:spLocks noChangeArrowheads="1"/>
          </p:cNvSpPr>
          <p:nvPr/>
        </p:nvSpPr>
        <p:spPr bwMode="auto">
          <a:xfrm>
            <a:off x="0" y="2209800"/>
            <a:ext cx="9144000" cy="579438"/>
          </a:xfrm>
          <a:prstGeom prst="rect">
            <a:avLst/>
          </a:prstGeom>
          <a:noFill/>
          <a:ln w="9525">
            <a:noFill/>
            <a:miter lim="800000"/>
          </a:ln>
          <a:effectLst/>
        </p:spPr>
        <p:txBody>
          <a:bodyPr>
            <a:spAutoFit/>
          </a:bodyPr>
          <a:lstStyle/>
          <a:p>
            <a:pPr marL="457200" marR="0" indent="-457200" defTabSz="914400" eaLnBrk="1" hangingPunct="1">
              <a:spcBef>
                <a:spcPct val="50000"/>
              </a:spcBef>
              <a:buClrTx/>
              <a:buSzTx/>
              <a:buFontTx/>
              <a:buNone/>
              <a:defRPr/>
            </a:pPr>
            <a:r>
              <a:rPr kumimoji="0" lang="en-US" altLang="zh-CN"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2.  </a:t>
            </a:r>
            <a:r>
              <a:rPr kumimoji="0" lang="zh-CN" altLang="en-US"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特点：</a:t>
            </a:r>
          </a:p>
        </p:txBody>
      </p:sp>
      <p:sp>
        <p:nvSpPr>
          <p:cNvPr id="360455" name="Text Box 7"/>
          <p:cNvSpPr txBox="1"/>
          <p:nvPr/>
        </p:nvSpPr>
        <p:spPr>
          <a:xfrm>
            <a:off x="0" y="2819400"/>
            <a:ext cx="91440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Pct val="100000"/>
              <a:buNone/>
            </a:pPr>
            <a:r>
              <a:rPr lang="en-US" altLang="zh-CN" sz="2400" dirty="0">
                <a:solidFill>
                  <a:srgbClr val="00339A"/>
                </a:solidFill>
                <a:latin typeface="宋体" panose="02010600030101010101" pitchFamily="2" charset="-122"/>
              </a:rPr>
              <a:t>		</a:t>
            </a:r>
            <a:r>
              <a:rPr lang="zh-CN" altLang="en-US" sz="2400" b="0" dirty="0">
                <a:solidFill>
                  <a:srgbClr val="000000"/>
                </a:solidFill>
                <a:latin typeface="宋体" panose="02010600030101010101" pitchFamily="2" charset="-122"/>
              </a:rPr>
              <a:t>区分左子树和右子树，即使只有一棵子树。与树的差别。</a:t>
            </a:r>
          </a:p>
        </p:txBody>
      </p:sp>
      <p:sp>
        <p:nvSpPr>
          <p:cNvPr id="360456" name="Text Box 8"/>
          <p:cNvSpPr txBox="1">
            <a:spLocks noChangeArrowheads="1"/>
          </p:cNvSpPr>
          <p:nvPr/>
        </p:nvSpPr>
        <p:spPr bwMode="auto">
          <a:xfrm>
            <a:off x="0" y="2933700"/>
            <a:ext cx="9144000" cy="579438"/>
          </a:xfrm>
          <a:prstGeom prst="rect">
            <a:avLst/>
          </a:prstGeom>
          <a:noFill/>
          <a:ln w="9525">
            <a:noFill/>
            <a:miter lim="800000"/>
          </a:ln>
          <a:effectLst/>
        </p:spPr>
        <p:txBody>
          <a:bodyPr>
            <a:spAutoFit/>
          </a:bodyPr>
          <a:lstStyle/>
          <a:p>
            <a:pPr marL="457200" marR="0" indent="-457200" defTabSz="914400" eaLnBrk="1" hangingPunct="1">
              <a:spcBef>
                <a:spcPct val="50000"/>
              </a:spcBef>
              <a:buClrTx/>
              <a:buSzTx/>
              <a:buFontTx/>
              <a:buNone/>
              <a:defRPr/>
            </a:pPr>
            <a:r>
              <a:rPr kumimoji="0" lang="en-US" altLang="zh-CN"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3.  </a:t>
            </a:r>
            <a:r>
              <a:rPr kumimoji="0" lang="zh-CN" altLang="en-US"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二叉树的基本形态：</a:t>
            </a:r>
          </a:p>
        </p:txBody>
      </p:sp>
      <p:grpSp>
        <p:nvGrpSpPr>
          <p:cNvPr id="2" name="Group 9"/>
          <p:cNvGrpSpPr/>
          <p:nvPr/>
        </p:nvGrpSpPr>
        <p:grpSpPr>
          <a:xfrm>
            <a:off x="1676400" y="3641725"/>
            <a:ext cx="1524000" cy="2835275"/>
            <a:chOff x="1056" y="912"/>
            <a:chExt cx="960" cy="1786"/>
          </a:xfrm>
        </p:grpSpPr>
        <p:sp>
          <p:nvSpPr>
            <p:cNvPr id="95263" name="Oval 10"/>
            <p:cNvSpPr>
              <a:spLocks noChangeAspect="1"/>
            </p:cNvSpPr>
            <p:nvPr/>
          </p:nvSpPr>
          <p:spPr>
            <a:xfrm>
              <a:off x="1344" y="912"/>
              <a:ext cx="240" cy="240"/>
            </a:xfrm>
            <a:prstGeom prst="ellipse">
              <a:avLst/>
            </a:prstGeom>
            <a:solidFill>
              <a:srgbClr val="00CC99"/>
            </a:solidFill>
            <a:ln w="12700">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rPr>
                <a:t>A</a:t>
              </a:r>
            </a:p>
          </p:txBody>
        </p:sp>
        <p:sp>
          <p:nvSpPr>
            <p:cNvPr id="95264" name="Text Box 11"/>
            <p:cNvSpPr txBox="1"/>
            <p:nvPr/>
          </p:nvSpPr>
          <p:spPr>
            <a:xfrm>
              <a:off x="1056" y="2256"/>
              <a:ext cx="960" cy="44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 (b)</a:t>
              </a:r>
              <a:r>
                <a:rPr lang="zh-CN" altLang="en-US" sz="2000" dirty="0">
                  <a:solidFill>
                    <a:srgbClr val="000000"/>
                  </a:solidFill>
                </a:rPr>
                <a:t>根和空的左右子树</a:t>
              </a:r>
            </a:p>
          </p:txBody>
        </p:sp>
      </p:grpSp>
      <p:grpSp>
        <p:nvGrpSpPr>
          <p:cNvPr id="3" name="Group 12"/>
          <p:cNvGrpSpPr/>
          <p:nvPr/>
        </p:nvGrpSpPr>
        <p:grpSpPr>
          <a:xfrm>
            <a:off x="3429000" y="3641725"/>
            <a:ext cx="1752600" cy="2073275"/>
            <a:chOff x="1632" y="912"/>
            <a:chExt cx="1104" cy="1306"/>
          </a:xfrm>
        </p:grpSpPr>
        <p:sp>
          <p:nvSpPr>
            <p:cNvPr id="95259" name="Oval 13"/>
            <p:cNvSpPr>
              <a:spLocks noChangeAspect="1"/>
            </p:cNvSpPr>
            <p:nvPr/>
          </p:nvSpPr>
          <p:spPr>
            <a:xfrm>
              <a:off x="1872" y="1472"/>
              <a:ext cx="240" cy="240"/>
            </a:xfrm>
            <a:prstGeom prst="ellipse">
              <a:avLst/>
            </a:prstGeom>
            <a:solidFill>
              <a:srgbClr val="00CC99"/>
            </a:solidFill>
            <a:ln w="12700">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rPr>
                <a:t>B</a:t>
              </a:r>
            </a:p>
          </p:txBody>
        </p:sp>
        <p:sp>
          <p:nvSpPr>
            <p:cNvPr id="95260" name="Oval 14"/>
            <p:cNvSpPr>
              <a:spLocks noChangeAspect="1"/>
            </p:cNvSpPr>
            <p:nvPr/>
          </p:nvSpPr>
          <p:spPr>
            <a:xfrm>
              <a:off x="2208" y="912"/>
              <a:ext cx="240" cy="240"/>
            </a:xfrm>
            <a:prstGeom prst="ellipse">
              <a:avLst/>
            </a:prstGeom>
            <a:solidFill>
              <a:srgbClr val="00CC99"/>
            </a:solidFill>
            <a:ln w="12700">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rPr>
                <a:t>A</a:t>
              </a:r>
            </a:p>
          </p:txBody>
        </p:sp>
        <p:sp>
          <p:nvSpPr>
            <p:cNvPr id="95261" name="Line 15"/>
            <p:cNvSpPr/>
            <p:nvPr/>
          </p:nvSpPr>
          <p:spPr>
            <a:xfrm flipH="1">
              <a:off x="2016" y="1120"/>
              <a:ext cx="240" cy="384"/>
            </a:xfrm>
            <a:prstGeom prst="line">
              <a:avLst/>
            </a:prstGeom>
            <a:ln w="12700" cap="flat" cmpd="sng">
              <a:solidFill>
                <a:srgbClr val="339966"/>
              </a:solidFill>
              <a:prstDash val="solid"/>
              <a:headEnd type="none" w="med" len="med"/>
              <a:tailEnd type="none" w="med" len="med"/>
            </a:ln>
          </p:spPr>
        </p:sp>
        <p:sp>
          <p:nvSpPr>
            <p:cNvPr id="95262" name="Text Box 16"/>
            <p:cNvSpPr txBox="1"/>
            <p:nvPr/>
          </p:nvSpPr>
          <p:spPr>
            <a:xfrm>
              <a:off x="1632" y="1968"/>
              <a:ext cx="1104" cy="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(c)</a:t>
              </a:r>
              <a:r>
                <a:rPr lang="zh-CN" altLang="en-US" sz="2000" dirty="0">
                  <a:solidFill>
                    <a:srgbClr val="000000"/>
                  </a:solidFill>
                </a:rPr>
                <a:t>根和左子树</a:t>
              </a:r>
            </a:p>
          </p:txBody>
        </p:sp>
      </p:grpSp>
      <p:grpSp>
        <p:nvGrpSpPr>
          <p:cNvPr id="4" name="Group 17"/>
          <p:cNvGrpSpPr/>
          <p:nvPr/>
        </p:nvGrpSpPr>
        <p:grpSpPr>
          <a:xfrm>
            <a:off x="5086350" y="3641725"/>
            <a:ext cx="1771650" cy="2682875"/>
            <a:chOff x="2880" y="912"/>
            <a:chExt cx="1116" cy="1690"/>
          </a:xfrm>
        </p:grpSpPr>
        <p:sp>
          <p:nvSpPr>
            <p:cNvPr id="95255" name="Oval 18"/>
            <p:cNvSpPr>
              <a:spLocks noChangeAspect="1"/>
            </p:cNvSpPr>
            <p:nvPr/>
          </p:nvSpPr>
          <p:spPr>
            <a:xfrm>
              <a:off x="3072" y="912"/>
              <a:ext cx="240" cy="240"/>
            </a:xfrm>
            <a:prstGeom prst="ellipse">
              <a:avLst/>
            </a:prstGeom>
            <a:solidFill>
              <a:srgbClr val="00CC99"/>
            </a:solidFill>
            <a:ln w="12700">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rPr>
                <a:t>A</a:t>
              </a:r>
            </a:p>
          </p:txBody>
        </p:sp>
        <p:sp>
          <p:nvSpPr>
            <p:cNvPr id="95256" name="Oval 19"/>
            <p:cNvSpPr>
              <a:spLocks noChangeAspect="1"/>
            </p:cNvSpPr>
            <p:nvPr/>
          </p:nvSpPr>
          <p:spPr>
            <a:xfrm>
              <a:off x="3360" y="1504"/>
              <a:ext cx="240" cy="240"/>
            </a:xfrm>
            <a:prstGeom prst="ellipse">
              <a:avLst/>
            </a:prstGeom>
            <a:solidFill>
              <a:srgbClr val="00CC99"/>
            </a:solidFill>
            <a:ln w="12700">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rPr>
                <a:t>B</a:t>
              </a:r>
            </a:p>
          </p:txBody>
        </p:sp>
        <p:sp>
          <p:nvSpPr>
            <p:cNvPr id="95257" name="Line 20"/>
            <p:cNvSpPr/>
            <p:nvPr/>
          </p:nvSpPr>
          <p:spPr>
            <a:xfrm>
              <a:off x="3216" y="1152"/>
              <a:ext cx="240" cy="384"/>
            </a:xfrm>
            <a:prstGeom prst="line">
              <a:avLst/>
            </a:prstGeom>
            <a:ln w="12700" cap="flat" cmpd="sng">
              <a:solidFill>
                <a:srgbClr val="339966"/>
              </a:solidFill>
              <a:prstDash val="solid"/>
              <a:headEnd type="none" w="med" len="med"/>
              <a:tailEnd type="none" w="med" len="med"/>
            </a:ln>
          </p:spPr>
        </p:sp>
        <p:sp>
          <p:nvSpPr>
            <p:cNvPr id="95258" name="Text Box 21"/>
            <p:cNvSpPr txBox="1"/>
            <p:nvPr/>
          </p:nvSpPr>
          <p:spPr>
            <a:xfrm>
              <a:off x="2880" y="2352"/>
              <a:ext cx="1116"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(d)</a:t>
              </a:r>
              <a:r>
                <a:rPr lang="zh-CN" altLang="en-US" sz="2000" dirty="0">
                  <a:solidFill>
                    <a:srgbClr val="000000"/>
                  </a:solidFill>
                </a:rPr>
                <a:t>根和右子树</a:t>
              </a:r>
            </a:p>
          </p:txBody>
        </p:sp>
      </p:grpSp>
      <p:grpSp>
        <p:nvGrpSpPr>
          <p:cNvPr id="5" name="Group 22"/>
          <p:cNvGrpSpPr/>
          <p:nvPr/>
        </p:nvGrpSpPr>
        <p:grpSpPr>
          <a:xfrm>
            <a:off x="6840538" y="3641725"/>
            <a:ext cx="1998662" cy="2149475"/>
            <a:chOff x="4032" y="912"/>
            <a:chExt cx="1259" cy="1354"/>
          </a:xfrm>
        </p:grpSpPr>
        <p:sp>
          <p:nvSpPr>
            <p:cNvPr id="95249" name="Oval 23"/>
            <p:cNvSpPr>
              <a:spLocks noChangeAspect="1"/>
            </p:cNvSpPr>
            <p:nvPr/>
          </p:nvSpPr>
          <p:spPr>
            <a:xfrm>
              <a:off x="4752" y="1472"/>
              <a:ext cx="240" cy="240"/>
            </a:xfrm>
            <a:prstGeom prst="ellipse">
              <a:avLst/>
            </a:prstGeom>
            <a:solidFill>
              <a:srgbClr val="00CC99"/>
            </a:solidFill>
            <a:ln w="12700">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rPr>
                <a:t>C</a:t>
              </a:r>
            </a:p>
          </p:txBody>
        </p:sp>
        <p:sp>
          <p:nvSpPr>
            <p:cNvPr id="95250" name="Oval 24"/>
            <p:cNvSpPr>
              <a:spLocks noChangeAspect="1"/>
            </p:cNvSpPr>
            <p:nvPr/>
          </p:nvSpPr>
          <p:spPr>
            <a:xfrm>
              <a:off x="4080" y="1472"/>
              <a:ext cx="240" cy="240"/>
            </a:xfrm>
            <a:prstGeom prst="ellipse">
              <a:avLst/>
            </a:prstGeom>
            <a:solidFill>
              <a:srgbClr val="00CC99"/>
            </a:solidFill>
            <a:ln w="12700">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rPr>
                <a:t>B</a:t>
              </a:r>
            </a:p>
          </p:txBody>
        </p:sp>
        <p:sp>
          <p:nvSpPr>
            <p:cNvPr id="95251" name="Oval 25"/>
            <p:cNvSpPr>
              <a:spLocks noChangeAspect="1"/>
            </p:cNvSpPr>
            <p:nvPr/>
          </p:nvSpPr>
          <p:spPr>
            <a:xfrm>
              <a:off x="4416" y="912"/>
              <a:ext cx="240" cy="240"/>
            </a:xfrm>
            <a:prstGeom prst="ellipse">
              <a:avLst/>
            </a:prstGeom>
            <a:solidFill>
              <a:srgbClr val="00CC99"/>
            </a:solidFill>
            <a:ln w="12700">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Pct val="100000"/>
                <a:buNone/>
              </a:pPr>
              <a:r>
                <a:rPr lang="en-US" altLang="zh-CN" sz="2000" dirty="0">
                  <a:solidFill>
                    <a:srgbClr val="000000"/>
                  </a:solidFill>
                </a:rPr>
                <a:t>A</a:t>
              </a:r>
            </a:p>
          </p:txBody>
        </p:sp>
        <p:cxnSp>
          <p:nvCxnSpPr>
            <p:cNvPr id="95252" name="AutoShape 26"/>
            <p:cNvCxnSpPr/>
            <p:nvPr/>
          </p:nvCxnSpPr>
          <p:spPr>
            <a:xfrm>
              <a:off x="4560" y="1152"/>
              <a:ext cx="251" cy="331"/>
            </a:xfrm>
            <a:prstGeom prst="straightConnector1">
              <a:avLst/>
            </a:prstGeom>
            <a:ln w="12700" cap="flat" cmpd="sng">
              <a:solidFill>
                <a:srgbClr val="339966"/>
              </a:solidFill>
              <a:prstDash val="solid"/>
              <a:headEnd type="none" w="med" len="med"/>
              <a:tailEnd type="none" w="med" len="med"/>
            </a:ln>
          </p:spPr>
        </p:cxnSp>
        <p:sp>
          <p:nvSpPr>
            <p:cNvPr id="95253" name="Line 27"/>
            <p:cNvSpPr/>
            <p:nvPr/>
          </p:nvSpPr>
          <p:spPr>
            <a:xfrm flipH="1">
              <a:off x="4272" y="1152"/>
              <a:ext cx="240" cy="336"/>
            </a:xfrm>
            <a:prstGeom prst="line">
              <a:avLst/>
            </a:prstGeom>
            <a:ln w="12700" cap="flat" cmpd="sng">
              <a:solidFill>
                <a:srgbClr val="339966"/>
              </a:solidFill>
              <a:prstDash val="solid"/>
              <a:headEnd type="none" w="med" len="med"/>
              <a:tailEnd type="none" w="med" len="med"/>
            </a:ln>
          </p:spPr>
        </p:sp>
        <p:sp>
          <p:nvSpPr>
            <p:cNvPr id="95254" name="Text Box 28"/>
            <p:cNvSpPr txBox="1"/>
            <p:nvPr/>
          </p:nvSpPr>
          <p:spPr>
            <a:xfrm>
              <a:off x="4032" y="2016"/>
              <a:ext cx="1259" cy="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000" dirty="0">
                  <a:solidFill>
                    <a:srgbClr val="000000"/>
                  </a:solidFill>
                </a:rPr>
                <a:t>(e)</a:t>
              </a:r>
              <a:r>
                <a:rPr lang="zh-CN" altLang="en-US" sz="2000" dirty="0">
                  <a:solidFill>
                    <a:srgbClr val="000000"/>
                  </a:solidFill>
                </a:rPr>
                <a:t>根和左右子树</a:t>
              </a:r>
            </a:p>
          </p:txBody>
        </p:sp>
      </p:grpSp>
      <p:grpSp>
        <p:nvGrpSpPr>
          <p:cNvPr id="6" name="Group 29"/>
          <p:cNvGrpSpPr/>
          <p:nvPr/>
        </p:nvGrpSpPr>
        <p:grpSpPr>
          <a:xfrm>
            <a:off x="0" y="3565525"/>
            <a:ext cx="1600200" cy="2225675"/>
            <a:chOff x="144" y="864"/>
            <a:chExt cx="1008" cy="1402"/>
          </a:xfrm>
        </p:grpSpPr>
        <p:sp>
          <p:nvSpPr>
            <p:cNvPr id="95247" name="Text Box 30"/>
            <p:cNvSpPr txBox="1"/>
            <p:nvPr/>
          </p:nvSpPr>
          <p:spPr>
            <a:xfrm>
              <a:off x="624" y="864"/>
              <a:ext cx="240" cy="288"/>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dirty="0">
                  <a:solidFill>
                    <a:srgbClr val="00CC99"/>
                  </a:solidFill>
                  <a:latin typeface="Courier New" panose="02070309020205020404" pitchFamily="49" charset="0"/>
                  <a:sym typeface="Symbol" panose="05050102010706020507" pitchFamily="18" charset="2"/>
                </a:rPr>
                <a:t></a:t>
              </a:r>
              <a:endParaRPr lang="en-US" altLang="zh-CN" sz="1800" dirty="0">
                <a:solidFill>
                  <a:srgbClr val="00CC99"/>
                </a:solidFill>
                <a:latin typeface="Courier New" panose="02070309020205020404" pitchFamily="49" charset="0"/>
              </a:endParaRPr>
            </a:p>
          </p:txBody>
        </p:sp>
        <p:sp>
          <p:nvSpPr>
            <p:cNvPr id="95248" name="Text Box 31"/>
            <p:cNvSpPr txBox="1"/>
            <p:nvPr/>
          </p:nvSpPr>
          <p:spPr>
            <a:xfrm>
              <a:off x="144" y="2016"/>
              <a:ext cx="1008" cy="250"/>
            </a:xfrm>
            <a:prstGeom prst="rect">
              <a:avLst/>
            </a:prstGeom>
            <a:noFill/>
            <a:ln w="38100">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000" dirty="0">
                  <a:solidFill>
                    <a:srgbClr val="000000"/>
                  </a:solidFill>
                </a:rPr>
                <a:t> (a)</a:t>
              </a:r>
              <a:r>
                <a:rPr lang="zh-CN" altLang="en-US" sz="2000" dirty="0">
                  <a:solidFill>
                    <a:srgbClr val="000000"/>
                  </a:solidFill>
                </a:rPr>
                <a:t>空二叉树</a:t>
              </a:r>
            </a:p>
          </p:txBody>
        </p:sp>
      </p:grpSp>
      <p:sp>
        <p:nvSpPr>
          <p:cNvPr id="360480" name="Rectangle 32"/>
          <p:cNvSpPr/>
          <p:nvPr/>
        </p:nvSpPr>
        <p:spPr>
          <a:xfrm>
            <a:off x="3505200" y="1371600"/>
            <a:ext cx="5334000" cy="15240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eaLnBrk="1" hangingPunct="1">
              <a:lnSpc>
                <a:spcPct val="90000"/>
              </a:lnSpc>
              <a:buClrTx/>
              <a:buSzPct val="100000"/>
              <a:buNone/>
            </a:pPr>
            <a:r>
              <a:rPr lang="zh-CN" altLang="en-US" sz="2400" dirty="0">
                <a:solidFill>
                  <a:srgbClr val="FF0000"/>
                </a:solidFill>
                <a:ea typeface="华文新魏" panose="02010800040101010101" pitchFamily="2" charset="-122"/>
              </a:rPr>
              <a:t>树与二叉树的区别</a:t>
            </a:r>
          </a:p>
          <a:p>
            <a:pPr marL="342900" lvl="0" indent="-342900" algn="just" eaLnBrk="1" hangingPunct="1">
              <a:lnSpc>
                <a:spcPct val="90000"/>
              </a:lnSpc>
              <a:buClrTx/>
              <a:buSzPct val="100000"/>
              <a:buNone/>
            </a:pPr>
            <a:r>
              <a:rPr lang="en-US" altLang="zh-CN" sz="2400" dirty="0">
                <a:solidFill>
                  <a:srgbClr val="FF0000"/>
                </a:solidFill>
                <a:ea typeface="华文新魏" panose="02010800040101010101" pitchFamily="2" charset="-122"/>
              </a:rPr>
              <a:t>A</a:t>
            </a:r>
            <a:r>
              <a:rPr lang="zh-CN" altLang="en-US" sz="2400" dirty="0">
                <a:solidFill>
                  <a:srgbClr val="FF0000"/>
                </a:solidFill>
                <a:ea typeface="华文新魏" panose="02010800040101010101" pitchFamily="2" charset="-122"/>
              </a:rPr>
              <a:t>．树中结点的最大度数没有限制，二叉树结点最大度数为</a:t>
            </a:r>
            <a:r>
              <a:rPr lang="en-US" altLang="zh-CN" sz="2400" dirty="0">
                <a:solidFill>
                  <a:srgbClr val="FF0000"/>
                </a:solidFill>
                <a:ea typeface="华文新魏" panose="02010800040101010101" pitchFamily="2" charset="-122"/>
              </a:rPr>
              <a:t>2</a:t>
            </a:r>
            <a:r>
              <a:rPr lang="zh-CN" altLang="en-US" sz="2400" dirty="0">
                <a:solidFill>
                  <a:srgbClr val="FF0000"/>
                </a:solidFill>
                <a:ea typeface="华文新魏" panose="02010800040101010101" pitchFamily="2" charset="-122"/>
              </a:rPr>
              <a:t>。</a:t>
            </a:r>
          </a:p>
          <a:p>
            <a:pPr marL="342900" lvl="0" indent="-342900" algn="just" eaLnBrk="1" hangingPunct="1">
              <a:lnSpc>
                <a:spcPct val="90000"/>
              </a:lnSpc>
              <a:buClrTx/>
              <a:buSzPct val="100000"/>
              <a:buNone/>
            </a:pPr>
            <a:r>
              <a:rPr lang="en-US" altLang="zh-CN" sz="2400" dirty="0">
                <a:solidFill>
                  <a:srgbClr val="FF0000"/>
                </a:solidFill>
                <a:ea typeface="华文新魏" panose="02010800040101010101" pitchFamily="2" charset="-122"/>
              </a:rPr>
              <a:t>B</a:t>
            </a:r>
            <a:r>
              <a:rPr lang="zh-CN" altLang="en-US" sz="2400" dirty="0">
                <a:solidFill>
                  <a:srgbClr val="FF0000"/>
                </a:solidFill>
                <a:ea typeface="华文新魏" panose="02010800040101010101" pitchFamily="2" charset="-122"/>
              </a:rPr>
              <a:t>．树的结点无左、右之分，二叉树的结点子树有明确的左、右之分。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0451"/>
                                        </p:tgtEl>
                                        <p:attrNameLst>
                                          <p:attrName>style.visibility</p:attrName>
                                        </p:attrNameLst>
                                      </p:cBhvr>
                                      <p:to>
                                        <p:strVal val="visible"/>
                                      </p:to>
                                    </p:set>
                                    <p:anim calcmode="lin" valueType="num">
                                      <p:cBhvr additive="base">
                                        <p:cTn id="7" dur="500" fill="hold"/>
                                        <p:tgtEl>
                                          <p:spTgt spid="360451"/>
                                        </p:tgtEl>
                                        <p:attrNameLst>
                                          <p:attrName>ppt_x</p:attrName>
                                        </p:attrNameLst>
                                      </p:cBhvr>
                                      <p:tavLst>
                                        <p:tav tm="0">
                                          <p:val>
                                            <p:strVal val="0-#ppt_w/2"/>
                                          </p:val>
                                        </p:tav>
                                        <p:tav tm="100000">
                                          <p:val>
                                            <p:strVal val="#ppt_x"/>
                                          </p:val>
                                        </p:tav>
                                      </p:tavLst>
                                    </p:anim>
                                    <p:anim calcmode="lin" valueType="num">
                                      <p:cBhvr additive="base">
                                        <p:cTn id="8" dur="500" fill="hold"/>
                                        <p:tgtEl>
                                          <p:spTgt spid="3604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0452">
                                            <p:txEl>
                                              <p:pRg st="0" end="0"/>
                                            </p:txEl>
                                          </p:spTgt>
                                        </p:tgtEl>
                                        <p:attrNameLst>
                                          <p:attrName>style.visibility</p:attrName>
                                        </p:attrNameLst>
                                      </p:cBhvr>
                                      <p:to>
                                        <p:strVal val="visible"/>
                                      </p:to>
                                    </p:set>
                                    <p:anim calcmode="lin" valueType="num">
                                      <p:cBhvr additive="base">
                                        <p:cTn id="13" dur="500" fill="hold"/>
                                        <p:tgtEl>
                                          <p:spTgt spid="36045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045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60453"/>
                                        </p:tgtEl>
                                        <p:attrNameLst>
                                          <p:attrName>style.visibility</p:attrName>
                                        </p:attrNameLst>
                                      </p:cBhvr>
                                      <p:to>
                                        <p:strVal val="visible"/>
                                      </p:to>
                                    </p:set>
                                    <p:animEffect transition="in" filter="blinds(horizontal)">
                                      <p:cBhvr>
                                        <p:cTn id="19" dur="500"/>
                                        <p:tgtEl>
                                          <p:spTgt spid="360453"/>
                                        </p:tgtEl>
                                      </p:cBhvr>
                                    </p:animEffect>
                                  </p:childTnLst>
                                  <p:subTnLst>
                                    <p:set>
                                      <p:cBhvr override="childStyle">
                                        <p:cTn dur="1" fill="hold" display="0" masterRel="nextClick" afterEffect="1"/>
                                        <p:tgtEl>
                                          <p:spTgt spid="360453"/>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60454">
                                            <p:txEl>
                                              <p:pRg st="0" end="0"/>
                                            </p:txEl>
                                          </p:spTgt>
                                        </p:tgtEl>
                                        <p:attrNameLst>
                                          <p:attrName>style.visibility</p:attrName>
                                        </p:attrNameLst>
                                      </p:cBhvr>
                                      <p:to>
                                        <p:strVal val="visible"/>
                                      </p:to>
                                    </p:set>
                                    <p:anim calcmode="lin" valueType="num">
                                      <p:cBhvr additive="base">
                                        <p:cTn id="24" dur="500" fill="hold"/>
                                        <p:tgtEl>
                                          <p:spTgt spid="360454">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604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5" fill="hold" grpId="0" nodeType="clickEffect">
                                  <p:stCondLst>
                                    <p:cond delay="0"/>
                                  </p:stCondLst>
                                  <p:childTnLst>
                                    <p:set>
                                      <p:cBhvr>
                                        <p:cTn id="29" dur="1" fill="hold">
                                          <p:stCondLst>
                                            <p:cond delay="0"/>
                                          </p:stCondLst>
                                        </p:cTn>
                                        <p:tgtEl>
                                          <p:spTgt spid="360455"/>
                                        </p:tgtEl>
                                        <p:attrNameLst>
                                          <p:attrName>style.visibility</p:attrName>
                                        </p:attrNameLst>
                                      </p:cBhvr>
                                      <p:to>
                                        <p:strVal val="visible"/>
                                      </p:to>
                                    </p:set>
                                    <p:animEffect transition="in" filter="blinds(vertical)">
                                      <p:cBhvr>
                                        <p:cTn id="30" dur="500"/>
                                        <p:tgtEl>
                                          <p:spTgt spid="360455"/>
                                        </p:tgtEl>
                                      </p:cBhvr>
                                    </p:animEffect>
                                  </p:childTnLst>
                                  <p:subTnLst>
                                    <p:set>
                                      <p:cBhvr override="childStyle">
                                        <p:cTn dur="1" fill="hold" display="0" masterRel="nextClick" afterEffect="1"/>
                                        <p:tgtEl>
                                          <p:spTgt spid="360455"/>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3" name="whoosh.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60456">
                                            <p:txEl>
                                              <p:pRg st="0" end="0"/>
                                            </p:txEl>
                                          </p:spTgt>
                                        </p:tgtEl>
                                        <p:attrNameLst>
                                          <p:attrName>style.visibility</p:attrName>
                                        </p:attrNameLst>
                                      </p:cBhvr>
                                      <p:to>
                                        <p:strVal val="visible"/>
                                      </p:to>
                                    </p:set>
                                    <p:anim calcmode="lin" valueType="num">
                                      <p:cBhvr additive="base">
                                        <p:cTn id="35" dur="500" fill="hold"/>
                                        <p:tgtEl>
                                          <p:spTgt spid="360456">
                                            <p:txEl>
                                              <p:pRg st="0" end="0"/>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604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box(out)">
                                      <p:cBhvr>
                                        <p:cTn id="41" dur="500"/>
                                        <p:tgtEl>
                                          <p:spTgt spid="6"/>
                                        </p:tgtEl>
                                      </p:cBhvr>
                                    </p:animEffect>
                                  </p:childTnLst>
                                  <p:subTnLst>
                                    <p:audio>
                                      <p:cMediaNode>
                                        <p:cTn display="0" masterRel="sameClick">
                                          <p:stCondLst>
                                            <p:cond evt="begin" delay="0">
                                              <p:tn val="39"/>
                                            </p:cond>
                                          </p:stCondLst>
                                          <p:endCondLst>
                                            <p:cond evt="onStopAudio" delay="0">
                                              <p:tgtEl>
                                                <p:sldTgt/>
                                              </p:tgtEl>
                                            </p:cond>
                                          </p:endCondLst>
                                        </p:cTn>
                                        <p:tgtEl>
                                          <p:sndTgt r:embed="rId4" name="type.wav"/>
                                        </p:tgtEl>
                                      </p:cMediaNode>
                                    </p:audio>
                                  </p:subTnLst>
                                </p:cTn>
                              </p:par>
                            </p:childTnLst>
                          </p:cTn>
                        </p:par>
                      </p:childTnLst>
                    </p:cTn>
                  </p:par>
                  <p:par>
                    <p:cTn id="42" fill="hold">
                      <p:stCondLst>
                        <p:cond delay="indefinite"/>
                      </p:stCondLst>
                      <p:childTnLst>
                        <p:par>
                          <p:cTn id="43" fill="hold">
                            <p:stCondLst>
                              <p:cond delay="0"/>
                            </p:stCondLst>
                            <p:childTnLst>
                              <p:par>
                                <p:cTn id="44" presetID="4" presetClass="entr" presetSubtype="32"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box(out)">
                                      <p:cBhvr>
                                        <p:cTn id="46" dur="500"/>
                                        <p:tgtEl>
                                          <p:spTgt spid="2"/>
                                        </p:tgtEl>
                                      </p:cBhvr>
                                    </p:animEffect>
                                  </p:childTnLst>
                                  <p:subTnLst>
                                    <p:audio>
                                      <p:cMediaNode>
                                        <p:cTn display="0" masterRel="sameClick">
                                          <p:stCondLst>
                                            <p:cond evt="begin" delay="0">
                                              <p:tn val="44"/>
                                            </p:cond>
                                          </p:stCondLst>
                                          <p:endCondLst>
                                            <p:cond evt="onStopAudio" delay="0">
                                              <p:tgtEl>
                                                <p:sldTgt/>
                                              </p:tgtEl>
                                            </p:cond>
                                          </p:endCondLst>
                                        </p:cTn>
                                        <p:tgtEl>
                                          <p:sndTgt r:embed="rId4" name="type.wav"/>
                                        </p:tgtEl>
                                      </p:cMediaNode>
                                    </p:audio>
                                  </p:subTnLst>
                                </p:cTn>
                              </p:par>
                            </p:childTnLst>
                          </p:cTn>
                        </p:par>
                      </p:childTnLst>
                    </p:cTn>
                  </p:par>
                  <p:par>
                    <p:cTn id="47" fill="hold">
                      <p:stCondLst>
                        <p:cond delay="indefinite"/>
                      </p:stCondLst>
                      <p:childTnLst>
                        <p:par>
                          <p:cTn id="48" fill="hold">
                            <p:stCondLst>
                              <p:cond delay="0"/>
                            </p:stCondLst>
                            <p:childTnLst>
                              <p:par>
                                <p:cTn id="49" presetID="4" presetClass="entr" presetSubtype="32"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box(out)">
                                      <p:cBhvr>
                                        <p:cTn id="51" dur="500"/>
                                        <p:tgtEl>
                                          <p:spTgt spid="3"/>
                                        </p:tgtEl>
                                      </p:cBhvr>
                                    </p:animEffect>
                                  </p:childTnLst>
                                  <p:subTnLst>
                                    <p:audio>
                                      <p:cMediaNode>
                                        <p:cTn display="0" masterRel="sameClick">
                                          <p:stCondLst>
                                            <p:cond evt="begin" delay="0">
                                              <p:tn val="49"/>
                                            </p:cond>
                                          </p:stCondLst>
                                          <p:endCondLst>
                                            <p:cond evt="onStopAudio" delay="0">
                                              <p:tgtEl>
                                                <p:sldTgt/>
                                              </p:tgtEl>
                                            </p:cond>
                                          </p:endCondLst>
                                        </p:cTn>
                                        <p:tgtEl>
                                          <p:sndTgt r:embed="rId4" name="type.wav"/>
                                        </p:tgtEl>
                                      </p:cMediaNode>
                                    </p:audio>
                                  </p:subTnLst>
                                </p:cTn>
                              </p:par>
                            </p:childTnLst>
                          </p:cTn>
                        </p:par>
                      </p:childTnLst>
                    </p:cTn>
                  </p:par>
                  <p:par>
                    <p:cTn id="52" fill="hold">
                      <p:stCondLst>
                        <p:cond delay="indefinite"/>
                      </p:stCondLst>
                      <p:childTnLst>
                        <p:par>
                          <p:cTn id="53" fill="hold">
                            <p:stCondLst>
                              <p:cond delay="0"/>
                            </p:stCondLst>
                            <p:childTnLst>
                              <p:par>
                                <p:cTn id="54" presetID="4" presetClass="entr" presetSubtype="32"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box(out)">
                                      <p:cBhvr>
                                        <p:cTn id="56" dur="500"/>
                                        <p:tgtEl>
                                          <p:spTgt spid="4"/>
                                        </p:tgtEl>
                                      </p:cBhvr>
                                    </p:animEffect>
                                  </p:childTnLst>
                                  <p:subTnLst>
                                    <p:audio>
                                      <p:cMediaNode>
                                        <p:cTn display="0" masterRel="sameClick">
                                          <p:stCondLst>
                                            <p:cond evt="begin" delay="0">
                                              <p:tn val="54"/>
                                            </p:cond>
                                          </p:stCondLst>
                                          <p:endCondLst>
                                            <p:cond evt="onStopAudio" delay="0">
                                              <p:tgtEl>
                                                <p:sldTgt/>
                                              </p:tgtEl>
                                            </p:cond>
                                          </p:endCondLst>
                                        </p:cTn>
                                        <p:tgtEl>
                                          <p:sndTgt r:embed="rId4" name="type.wav"/>
                                        </p:tgtEl>
                                      </p:cMediaNode>
                                    </p:audio>
                                  </p:subTnLst>
                                </p:cTn>
                              </p:par>
                            </p:childTnLst>
                          </p:cTn>
                        </p:par>
                      </p:childTnLst>
                    </p:cTn>
                  </p:par>
                  <p:par>
                    <p:cTn id="57" fill="hold">
                      <p:stCondLst>
                        <p:cond delay="indefinite"/>
                      </p:stCondLst>
                      <p:childTnLst>
                        <p:par>
                          <p:cTn id="58" fill="hold">
                            <p:stCondLst>
                              <p:cond delay="0"/>
                            </p:stCondLst>
                            <p:childTnLst>
                              <p:par>
                                <p:cTn id="59" presetID="4" presetClass="entr" presetSubtype="32"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box(out)">
                                      <p:cBhvr>
                                        <p:cTn id="61" dur="500"/>
                                        <p:tgtEl>
                                          <p:spTgt spid="5"/>
                                        </p:tgtEl>
                                      </p:cBhvr>
                                    </p:animEffect>
                                  </p:childTnLst>
                                  <p:subTnLst>
                                    <p:audio>
                                      <p:cMediaNode>
                                        <p:cTn display="0" masterRel="sameClick">
                                          <p:stCondLst>
                                            <p:cond evt="begin" delay="0">
                                              <p:tn val="59"/>
                                            </p:cond>
                                          </p:stCondLst>
                                          <p:endCondLst>
                                            <p:cond evt="onStopAudio" delay="0">
                                              <p:tgtEl>
                                                <p:sldTgt/>
                                              </p:tgtEl>
                                            </p:cond>
                                          </p:endCondLst>
                                        </p:cTn>
                                        <p:tgtEl>
                                          <p:sndTgt r:embed="rId4" name="type.wav"/>
                                        </p:tgtEl>
                                      </p:cMediaNode>
                                    </p:audio>
                                  </p:subTnLst>
                                </p:cTn>
                              </p:par>
                            </p:childTnLst>
                          </p:cTn>
                        </p:par>
                      </p:childTnLst>
                    </p:cTn>
                  </p:par>
                  <p:par>
                    <p:cTn id="62" fill="hold">
                      <p:stCondLst>
                        <p:cond delay="indefinite"/>
                      </p:stCondLst>
                      <p:childTnLst>
                        <p:par>
                          <p:cTn id="63" fill="hold">
                            <p:stCondLst>
                              <p:cond delay="0"/>
                            </p:stCondLst>
                            <p:childTnLst>
                              <p:par>
                                <p:cTn id="64" presetID="2" presetClass="entr" presetSubtype="3" fill="hold" grpId="0" nodeType="clickEffect">
                                  <p:stCondLst>
                                    <p:cond delay="0"/>
                                  </p:stCondLst>
                                  <p:childTnLst>
                                    <p:set>
                                      <p:cBhvr>
                                        <p:cTn id="65" dur="1" fill="hold">
                                          <p:stCondLst>
                                            <p:cond delay="0"/>
                                          </p:stCondLst>
                                        </p:cTn>
                                        <p:tgtEl>
                                          <p:spTgt spid="360480"/>
                                        </p:tgtEl>
                                        <p:attrNameLst>
                                          <p:attrName>style.visibility</p:attrName>
                                        </p:attrNameLst>
                                      </p:cBhvr>
                                      <p:to>
                                        <p:strVal val="visible"/>
                                      </p:to>
                                    </p:set>
                                    <p:anim calcmode="lin" valueType="num">
                                      <p:cBhvr additive="base">
                                        <p:cTn id="66" dur="500" fill="hold"/>
                                        <p:tgtEl>
                                          <p:spTgt spid="360480"/>
                                        </p:tgtEl>
                                        <p:attrNameLst>
                                          <p:attrName>ppt_x</p:attrName>
                                        </p:attrNameLst>
                                      </p:cBhvr>
                                      <p:tavLst>
                                        <p:tav tm="0">
                                          <p:val>
                                            <p:strVal val="1+#ppt_w/2"/>
                                          </p:val>
                                        </p:tav>
                                        <p:tav tm="100000">
                                          <p:val>
                                            <p:strVal val="#ppt_x"/>
                                          </p:val>
                                        </p:tav>
                                      </p:tavLst>
                                    </p:anim>
                                    <p:anim calcmode="lin" valueType="num">
                                      <p:cBhvr additive="base">
                                        <p:cTn id="67" dur="500" fill="hold"/>
                                        <p:tgtEl>
                                          <p:spTgt spid="36048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p:bldP spid="360452" grpId="0" build="p"/>
      <p:bldP spid="360453" grpId="0"/>
      <p:bldP spid="360454" grpId="0" build="p"/>
      <p:bldP spid="360455" grpId="0"/>
      <p:bldP spid="360456" grpId="0" build="p"/>
      <p:bldP spid="36048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p:nvPr/>
        </p:nvSpPr>
        <p:spPr>
          <a:xfrm>
            <a:off x="71700" y="773823"/>
            <a:ext cx="9144000" cy="4524375"/>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0"/>
              </a:spcBef>
              <a:spcAft>
                <a:spcPct val="0"/>
              </a:spcAft>
              <a:buClrTx/>
              <a:buSzPct val="100000"/>
              <a:buNone/>
            </a:pPr>
            <a:r>
              <a:rPr lang="en-US" altLang="zh-CN" sz="2400" b="1" dirty="0">
                <a:solidFill>
                  <a:schemeClr val="tx1"/>
                </a:solidFill>
                <a:latin typeface="Arial" panose="020B0604020202020204" pitchFamily="34" charset="0"/>
                <a:ea typeface="宋体" panose="02010600030101010101" pitchFamily="2" charset="-122"/>
              </a:rPr>
              <a:t>template</a:t>
            </a:r>
            <a:r>
              <a:rPr lang="en-US" altLang="zh-CN" sz="2400" dirty="0">
                <a:solidFill>
                  <a:schemeClr val="tx1"/>
                </a:solidFill>
                <a:latin typeface="Arial" panose="020B0604020202020204" pitchFamily="34" charset="0"/>
                <a:ea typeface="宋体" panose="02010600030101010101" pitchFamily="2" charset="-122"/>
              </a:rPr>
              <a:t> &lt;</a:t>
            </a:r>
            <a:r>
              <a:rPr lang="en-US" altLang="zh-CN" sz="2400" b="1" dirty="0">
                <a:solidFill>
                  <a:schemeClr val="tx1"/>
                </a:solidFill>
                <a:latin typeface="Arial" panose="020B0604020202020204" pitchFamily="34" charset="0"/>
                <a:ea typeface="宋体" panose="02010600030101010101" pitchFamily="2" charset="-122"/>
              </a:rPr>
              <a:t>class</a:t>
            </a:r>
            <a:r>
              <a:rPr lang="en-US" altLang="zh-CN" sz="2400" dirty="0">
                <a:solidFill>
                  <a:schemeClr val="tx1"/>
                </a:solidFill>
                <a:latin typeface="Arial" panose="020B0604020202020204" pitchFamily="34" charset="0"/>
                <a:ea typeface="宋体" panose="02010600030101010101" pitchFamily="2" charset="-122"/>
              </a:rPr>
              <a:t> ElemType&gt;ThreadBinTreeNode&lt;ElemType&gt;</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*InThreadBinTree&lt;ElemType&gt;::</a:t>
            </a:r>
            <a:r>
              <a:rPr lang="en-US" altLang="zh-CN" sz="2400" dirty="0">
                <a:solidFill>
                  <a:srgbClr val="FF0000"/>
                </a:solidFill>
                <a:latin typeface="Arial" panose="020B0604020202020204" pitchFamily="34" charset="0"/>
                <a:ea typeface="宋体" panose="02010600030101010101" pitchFamily="2" charset="-122"/>
              </a:rPr>
              <a:t>GetNext</a:t>
            </a:r>
            <a:r>
              <a:rPr lang="en-US" altLang="zh-CN" sz="2400" dirty="0">
                <a:solidFill>
                  <a:schemeClr val="tx1"/>
                </a:solidFill>
                <a:latin typeface="Arial" panose="020B0604020202020204" pitchFamily="34" charset="0"/>
                <a:ea typeface="宋体" panose="02010600030101010101" pitchFamily="2" charset="-122"/>
              </a:rPr>
              <a:t>(ThreadBinTreeNode&lt;ElemType&gt; *p) </a:t>
            </a:r>
            <a:r>
              <a:rPr lang="en-US" altLang="zh-CN" sz="2400" b="1" dirty="0">
                <a:solidFill>
                  <a:schemeClr val="tx1"/>
                </a:solidFill>
                <a:latin typeface="Arial" panose="020B0604020202020204" pitchFamily="34" charset="0"/>
                <a:ea typeface="宋体" panose="02010600030101010101" pitchFamily="2" charset="-122"/>
              </a:rPr>
              <a:t>const  </a:t>
            </a:r>
            <a:r>
              <a:rPr lang="en-US" altLang="zh-CN" sz="2400" dirty="0">
                <a:solidFill>
                  <a:schemeClr val="tx1"/>
                </a:solidFill>
                <a:latin typeface="Arial" panose="020B0604020202020204" pitchFamily="34" charset="0"/>
                <a:ea typeface="宋体" panose="02010600030101010101" pitchFamily="2" charset="-122"/>
              </a:rPr>
              <a:t>{</a:t>
            </a:r>
          </a:p>
          <a:p>
            <a:pPr marL="0" lvl="0" indent="0">
              <a:spcBef>
                <a:spcPct val="0"/>
              </a:spcBef>
              <a:spcAft>
                <a:spcPct val="0"/>
              </a:spcAft>
              <a:buClrTx/>
              <a:buSzPct val="100000"/>
              <a:buNone/>
            </a:pPr>
            <a:r>
              <a:rPr lang="en-US" altLang="zh-CN" sz="2400" b="1" dirty="0">
                <a:solidFill>
                  <a:schemeClr val="tx1"/>
                </a:solidFill>
                <a:latin typeface="Arial" panose="020B0604020202020204" pitchFamily="34" charset="0"/>
                <a:ea typeface="宋体" panose="02010600030101010101" pitchFamily="2" charset="-122"/>
              </a:rPr>
              <a:t>    if</a:t>
            </a:r>
            <a:r>
              <a:rPr lang="en-US" altLang="zh-CN" sz="2400" dirty="0">
                <a:solidFill>
                  <a:schemeClr val="tx1"/>
                </a:solidFill>
                <a:latin typeface="Arial" panose="020B0604020202020204" pitchFamily="34" charset="0"/>
                <a:ea typeface="宋体" panose="02010600030101010101" pitchFamily="2" charset="-122"/>
              </a:rPr>
              <a:t> (p-&gt;rightTag == 1)</a:t>
            </a: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p=p-&gt;rightChild;</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else  </a:t>
            </a:r>
            <a:r>
              <a:rPr lang="en-US" altLang="zh-CN" sz="2400" dirty="0">
                <a:solidFill>
                  <a:schemeClr val="tx1"/>
                </a:solidFill>
                <a:latin typeface="Arial" panose="020B0604020202020204" pitchFamily="34" charset="0"/>
                <a:ea typeface="宋体" panose="02010600030101010101" pitchFamily="2" charset="-122"/>
              </a:rPr>
              <a:t>{</a:t>
            </a: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p=p-&gt;rightChild;</a:t>
            </a: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while</a:t>
            </a:r>
            <a:r>
              <a:rPr lang="en-US" altLang="zh-CN" sz="2400" dirty="0">
                <a:solidFill>
                  <a:schemeClr val="tx1"/>
                </a:solidFill>
                <a:latin typeface="Arial" panose="020B0604020202020204" pitchFamily="34" charset="0"/>
                <a:ea typeface="宋体" panose="02010600030101010101" pitchFamily="2" charset="-122"/>
              </a:rPr>
              <a:t> (p-&gt;leftTag == 0)</a:t>
            </a: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p = p-&gt;leftChild; </a:t>
            </a: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return</a:t>
            </a:r>
            <a:r>
              <a:rPr lang="en-US" altLang="zh-CN" sz="2400" dirty="0">
                <a:solidFill>
                  <a:schemeClr val="tx1"/>
                </a:solidFill>
                <a:latin typeface="Arial" panose="020B0604020202020204" pitchFamily="34" charset="0"/>
                <a:ea typeface="宋体" panose="02010600030101010101" pitchFamily="2" charset="-122"/>
              </a:rPr>
              <a:t> p;</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a:t>
            </a:r>
            <a:endParaRPr lang="zh-CN" altLang="zh-CN" sz="2400" dirty="0">
              <a:solidFill>
                <a:schemeClr val="tx1"/>
              </a:solidFill>
              <a:latin typeface="Arial" panose="020B0604020202020204" pitchFamily="34" charset="0"/>
              <a:ea typeface="宋体" panose="02010600030101010101" pitchFamily="2" charset="-122"/>
            </a:endParaRPr>
          </a:p>
        </p:txBody>
      </p:sp>
      <p:sp>
        <p:nvSpPr>
          <p:cNvPr id="19459" name="Rectangle 4"/>
          <p:cNvSpPr/>
          <p:nvPr/>
        </p:nvSpPr>
        <p:spPr>
          <a:xfrm>
            <a:off x="2605088" y="1419225"/>
            <a:ext cx="9144000" cy="0"/>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eaLnBrk="1" hangingPunct="1">
              <a:spcBef>
                <a:spcPct val="0"/>
              </a:spcBef>
              <a:spcAft>
                <a:spcPct val="0"/>
              </a:spcAft>
              <a:buClrTx/>
              <a:buSzPct val="100000"/>
              <a:buNone/>
            </a:pP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19460" name="Rectangle 6"/>
          <p:cNvSpPr/>
          <p:nvPr/>
        </p:nvSpPr>
        <p:spPr>
          <a:xfrm>
            <a:off x="3067050" y="1990725"/>
            <a:ext cx="9144000" cy="0"/>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eaLnBrk="1" hangingPunct="1">
              <a:spcBef>
                <a:spcPct val="0"/>
              </a:spcBef>
              <a:spcAft>
                <a:spcPct val="0"/>
              </a:spcAft>
              <a:buClrTx/>
              <a:buSzPct val="100000"/>
              <a:buNone/>
            </a:pPr>
            <a:endParaRPr lang="zh-CN" altLang="en-US" sz="2400" dirty="0">
              <a:solidFill>
                <a:schemeClr val="tx1"/>
              </a:solidFill>
              <a:latin typeface="Times New Roman" panose="02020603050405020304" pitchFamily="18" charset="0"/>
              <a:ea typeface="宋体" panose="02010600030101010101" pitchFamily="2" charset="-122"/>
            </a:endParaRPr>
          </a:p>
        </p:txBody>
      </p:sp>
      <p:pic>
        <p:nvPicPr>
          <p:cNvPr id="6" name="Picture 5" descr="6-14"/>
          <p:cNvPicPr>
            <a:picLocks noChangeAspect="1"/>
          </p:cNvPicPr>
          <p:nvPr/>
        </p:nvPicPr>
        <p:blipFill>
          <a:blip r:embed="rId2"/>
          <a:stretch>
            <a:fillRect/>
          </a:stretch>
        </p:blipFill>
        <p:spPr>
          <a:xfrm>
            <a:off x="4572000" y="2636838"/>
            <a:ext cx="4103688" cy="3921125"/>
          </a:xfrm>
          <a:prstGeom prst="rect">
            <a:avLst/>
          </a:prstGeom>
          <a:noFill/>
          <a:ln w="9525">
            <a:noFill/>
          </a:ln>
        </p:spPr>
      </p:pic>
      <p:sp>
        <p:nvSpPr>
          <p:cNvPr id="8" name="Rectangle 2"/>
          <p:cNvSpPr txBox="1">
            <a:spLocks noChangeArrowheads="1"/>
          </p:cNvSpPr>
          <p:nvPr/>
        </p:nvSpPr>
        <p:spPr>
          <a:xfrm>
            <a:off x="0" y="0"/>
            <a:ext cx="9144000" cy="838200"/>
          </a:xfrm>
          <a:prstGeom prst="rect">
            <a:avLst/>
          </a:prstGeom>
          <a:noFill/>
          <a:ln w="9525">
            <a:noFill/>
          </a:ln>
        </p:spPr>
        <p:txBody>
          <a:bodyPr vert="horz" wrap="square" lIns="91440" tIns="45720" rIns="91440" bIns="45720" numCol="1" anchor="t" anchorCtr="0" compatLnSpc="1"/>
          <a:lstStyle>
            <a:lvl1pPr algn="l" rtl="0" eaLnBrk="0" fontAlgn="base" hangingPunct="0">
              <a:spcBef>
                <a:spcPct val="0"/>
              </a:spcBef>
              <a:spcAft>
                <a:spcPct val="0"/>
              </a:spcAft>
              <a:defRPr sz="4000" b="1" cap="all">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9pPr>
          </a:lstStyle>
          <a:p>
            <a:pPr eaLnBrk="1" hangingPunct="1">
              <a:defRPr/>
            </a:pPr>
            <a:r>
              <a:rPr lang="en-US" altLang="zh-CN" sz="3200" kern="0" cap="none" dirty="0" smtClean="0">
                <a:solidFill>
                  <a:srgbClr val="000000"/>
                </a:solidFill>
                <a:latin typeface="华文新魏" panose="02010800040101010101" pitchFamily="2" charset="-122"/>
              </a:rPr>
              <a:t>(2)  </a:t>
            </a:r>
            <a:r>
              <a:rPr lang="zh-CN" altLang="en-US" sz="3200" kern="0" cap="none" dirty="0" smtClean="0">
                <a:solidFill>
                  <a:srgbClr val="000000"/>
                </a:solidFill>
                <a:latin typeface="华文新魏" panose="02010800040101010101" pitchFamily="2" charset="-122"/>
              </a:rPr>
              <a:t>在</a:t>
            </a:r>
            <a:r>
              <a:rPr lang="zh-CN" altLang="en-US" sz="3200" kern="0" cap="none" dirty="0" smtClean="0">
                <a:effectLst>
                  <a:outerShdw blurRad="38100" dist="38100" dir="2700000" algn="tl">
                    <a:srgbClr val="C0C0C0"/>
                  </a:outerShdw>
                </a:effectLst>
                <a:latin typeface="华文新魏" panose="02010800040101010101" pitchFamily="2" charset="-122"/>
              </a:rPr>
              <a:t>中序线索二叉树中寻找当前结点的中序后继</a:t>
            </a:r>
            <a:endParaRPr lang="zh-CN" altLang="en-US" sz="3200" kern="0" cap="none" dirty="0">
              <a:effectLst>
                <a:outerShdw blurRad="38100" dist="38100" dir="2700000" algn="tl">
                  <a:srgbClr val="C0C0C0"/>
                </a:outerShdw>
              </a:effectLst>
              <a:latin typeface="华文新魏" panose="02010800040101010101" pitchFamily="2" charset="-122"/>
            </a:endParaRPr>
          </a:p>
        </p:txBody>
      </p:sp>
    </p:spTree>
    <p:extLst>
      <p:ext uri="{BB962C8B-B14F-4D97-AF65-F5344CB8AC3E}">
        <p14:creationId xmlns:p14="http://schemas.microsoft.com/office/powerpoint/2010/main" val="52893320"/>
      </p:ext>
    </p:extLst>
  </p:cSld>
  <p:clrMapOvr>
    <a:masterClrMapping/>
  </p:clrMapOvr>
  <p:transition spd="slow">
    <p:split orient="vert"/>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ctrTitle"/>
          </p:nvPr>
        </p:nvSpPr>
        <p:spPr>
          <a:xfrm>
            <a:off x="0" y="0"/>
            <a:ext cx="91440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3.  </a:t>
            </a:r>
            <a:r>
              <a:rPr kumimoji="0" lang="zh-CN" altLang="en-US" sz="36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中序线索二叉树中插入结点</a:t>
            </a:r>
          </a:p>
        </p:txBody>
      </p:sp>
      <p:sp>
        <p:nvSpPr>
          <p:cNvPr id="532483" name="Text Box 3"/>
          <p:cNvSpPr txBox="1"/>
          <p:nvPr/>
        </p:nvSpPr>
        <p:spPr>
          <a:xfrm>
            <a:off x="0" y="990600"/>
            <a:ext cx="9144000" cy="15700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spcBef>
                <a:spcPct val="0"/>
              </a:spcBef>
              <a:buClrTx/>
              <a:buSzPct val="100000"/>
              <a:buNone/>
            </a:pPr>
            <a:r>
              <a:rPr lang="en-US" altLang="zh-CN" sz="2400" b="0" dirty="0">
                <a:solidFill>
                  <a:srgbClr val="000000"/>
                </a:solidFill>
                <a:latin typeface="楷体_GB2312" pitchFamily="49" charset="-122"/>
                <a:ea typeface="楷体_GB2312" pitchFamily="49" charset="-122"/>
              </a:rPr>
              <a:t>		p</a:t>
            </a:r>
            <a:r>
              <a:rPr lang="zh-CN" altLang="en-US" sz="2400" b="0" dirty="0">
                <a:solidFill>
                  <a:srgbClr val="000000"/>
                </a:solidFill>
                <a:latin typeface="楷体_GB2312" pitchFamily="49" charset="-122"/>
                <a:ea typeface="楷体_GB2312" pitchFamily="49" charset="-122"/>
              </a:rPr>
              <a:t>指向线索二叉树的某一结点，</a:t>
            </a:r>
            <a:r>
              <a:rPr lang="en-US" altLang="zh-CN" sz="2400" b="0" dirty="0">
                <a:solidFill>
                  <a:srgbClr val="000000"/>
                </a:solidFill>
                <a:latin typeface="楷体_GB2312" pitchFamily="49" charset="-122"/>
                <a:ea typeface="楷体_GB2312" pitchFamily="49" charset="-122"/>
              </a:rPr>
              <a:t>x</a:t>
            </a:r>
            <a:r>
              <a:rPr lang="zh-CN" altLang="en-US" sz="2400" b="0" dirty="0">
                <a:solidFill>
                  <a:srgbClr val="000000"/>
                </a:solidFill>
                <a:latin typeface="楷体_GB2312" pitchFamily="49" charset="-122"/>
                <a:ea typeface="楷体_GB2312" pitchFamily="49" charset="-122"/>
              </a:rPr>
              <a:t>指向要插入的新结点，新结点</a:t>
            </a:r>
            <a:r>
              <a:rPr lang="en-US" altLang="zh-CN" sz="2400" b="0" dirty="0">
                <a:solidFill>
                  <a:srgbClr val="000000"/>
                </a:solidFill>
                <a:latin typeface="楷体_GB2312" pitchFamily="49" charset="-122"/>
                <a:ea typeface="楷体_GB2312" pitchFamily="49" charset="-122"/>
              </a:rPr>
              <a:t>x</a:t>
            </a:r>
            <a:r>
              <a:rPr lang="zh-CN" altLang="en-US" sz="2400" b="0" dirty="0">
                <a:solidFill>
                  <a:srgbClr val="000000"/>
                </a:solidFill>
                <a:latin typeface="楷体_GB2312" pitchFamily="49" charset="-122"/>
                <a:ea typeface="楷体_GB2312" pitchFamily="49" charset="-122"/>
              </a:rPr>
              <a:t>将插入到二叉树中作为结点</a:t>
            </a:r>
            <a:r>
              <a:rPr lang="en-US" altLang="zh-CN" sz="2400" b="0" dirty="0">
                <a:solidFill>
                  <a:srgbClr val="000000"/>
                </a:solidFill>
                <a:latin typeface="楷体_GB2312" pitchFamily="49" charset="-122"/>
                <a:ea typeface="楷体_GB2312" pitchFamily="49" charset="-122"/>
              </a:rPr>
              <a:t>p</a:t>
            </a:r>
            <a:r>
              <a:rPr lang="zh-CN" altLang="en-US" sz="2400" b="0" dirty="0">
                <a:solidFill>
                  <a:srgbClr val="000000"/>
                </a:solidFill>
                <a:latin typeface="楷体_GB2312" pitchFamily="49" charset="-122"/>
                <a:ea typeface="楷体_GB2312" pitchFamily="49" charset="-122"/>
              </a:rPr>
              <a:t>的右孩子。两种情况：</a:t>
            </a:r>
          </a:p>
          <a:p>
            <a:pPr marL="914400" lvl="1" indent="-457200">
              <a:spcBef>
                <a:spcPct val="0"/>
              </a:spcBef>
              <a:buClrTx/>
              <a:buSzPct val="100000"/>
              <a:buChar char="Ø"/>
            </a:pPr>
            <a:r>
              <a:rPr lang="zh-CN" altLang="en-US" sz="2400" dirty="0">
                <a:solidFill>
                  <a:srgbClr val="000000"/>
                </a:solidFill>
                <a:latin typeface="楷体_GB2312" pitchFamily="49" charset="-122"/>
                <a:ea typeface="楷体_GB2312" pitchFamily="49" charset="-122"/>
              </a:rPr>
              <a:t>结点</a:t>
            </a:r>
            <a:r>
              <a:rPr lang="en-US" altLang="zh-CN" sz="2400" dirty="0">
                <a:solidFill>
                  <a:srgbClr val="000000"/>
                </a:solidFill>
                <a:latin typeface="楷体_GB2312" pitchFamily="49" charset="-122"/>
                <a:ea typeface="楷体_GB2312" pitchFamily="49" charset="-122"/>
              </a:rPr>
              <a:t>p</a:t>
            </a:r>
            <a:r>
              <a:rPr lang="zh-CN" altLang="en-US" sz="2400" dirty="0">
                <a:solidFill>
                  <a:srgbClr val="000000"/>
                </a:solidFill>
                <a:latin typeface="楷体_GB2312" pitchFamily="49" charset="-122"/>
                <a:ea typeface="楷体_GB2312" pitchFamily="49" charset="-122"/>
              </a:rPr>
              <a:t>没有右孩子</a:t>
            </a:r>
          </a:p>
          <a:p>
            <a:pPr marL="914400" lvl="1" indent="-457200">
              <a:spcBef>
                <a:spcPct val="0"/>
              </a:spcBef>
              <a:buClrTx/>
              <a:buSzPct val="100000"/>
              <a:buChar char="Ø"/>
            </a:pPr>
            <a:r>
              <a:rPr lang="zh-CN" altLang="en-US" sz="2400" dirty="0">
                <a:solidFill>
                  <a:srgbClr val="000000"/>
                </a:solidFill>
                <a:latin typeface="楷体_GB2312" pitchFamily="49" charset="-122"/>
                <a:ea typeface="楷体_GB2312" pitchFamily="49" charset="-122"/>
              </a:rPr>
              <a:t>结点</a:t>
            </a:r>
            <a:r>
              <a:rPr lang="en-US" altLang="zh-CN" sz="2400" dirty="0">
                <a:solidFill>
                  <a:srgbClr val="000000"/>
                </a:solidFill>
                <a:latin typeface="楷体_GB2312" pitchFamily="49" charset="-122"/>
                <a:ea typeface="楷体_GB2312" pitchFamily="49" charset="-122"/>
              </a:rPr>
              <a:t>p</a:t>
            </a:r>
            <a:r>
              <a:rPr lang="zh-CN" altLang="en-US" sz="2400" dirty="0">
                <a:solidFill>
                  <a:srgbClr val="000000"/>
                </a:solidFill>
                <a:latin typeface="楷体_GB2312" pitchFamily="49" charset="-122"/>
                <a:ea typeface="楷体_GB2312" pitchFamily="49" charset="-122"/>
              </a:rPr>
              <a:t>有右孩子</a:t>
            </a:r>
          </a:p>
        </p:txBody>
      </p:sp>
      <p:grpSp>
        <p:nvGrpSpPr>
          <p:cNvPr id="2" name="Group 4"/>
          <p:cNvGrpSpPr/>
          <p:nvPr/>
        </p:nvGrpSpPr>
        <p:grpSpPr>
          <a:xfrm>
            <a:off x="250825" y="609600"/>
            <a:ext cx="9144000" cy="1847850"/>
            <a:chOff x="158" y="384"/>
            <a:chExt cx="5760" cy="1164"/>
          </a:xfrm>
        </p:grpSpPr>
        <p:sp>
          <p:nvSpPr>
            <p:cNvPr id="175146" name="Text Box 5"/>
            <p:cNvSpPr txBox="1"/>
            <p:nvPr/>
          </p:nvSpPr>
          <p:spPr>
            <a:xfrm>
              <a:off x="158" y="629"/>
              <a:ext cx="5760" cy="91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110000"/>
                </a:lnSpc>
                <a:spcBef>
                  <a:spcPct val="50000"/>
                </a:spcBef>
                <a:buClrTx/>
                <a:buSzPct val="100000"/>
                <a:buNone/>
              </a:pPr>
              <a:r>
                <a:rPr lang="zh-CN" altLang="en-US" sz="2400" b="0" dirty="0">
                  <a:solidFill>
                    <a:srgbClr val="000000"/>
                  </a:solidFill>
                  <a:latin typeface="楷体_GB2312" pitchFamily="49" charset="-122"/>
                  <a:ea typeface="楷体_GB2312" pitchFamily="49" charset="-122"/>
                </a:rPr>
                <a:t>在中序线索二叉树上插入结点有</a:t>
              </a:r>
              <a:r>
                <a:rPr lang="zh-CN" altLang="en-US" sz="2400" dirty="0">
                  <a:solidFill>
                    <a:srgbClr val="D60093"/>
                  </a:solidFill>
                  <a:latin typeface="楷体_GB2312" pitchFamily="49" charset="-122"/>
                  <a:ea typeface="楷体_GB2312" pitchFamily="49" charset="-122"/>
                </a:rPr>
                <a:t>两种方法</a:t>
              </a:r>
              <a:r>
                <a:rPr lang="zh-CN" altLang="en-US" sz="2400" b="0" dirty="0">
                  <a:solidFill>
                    <a:srgbClr val="000000"/>
                  </a:solidFill>
                  <a:latin typeface="楷体_GB2312" pitchFamily="49" charset="-122"/>
                  <a:ea typeface="楷体_GB2312" pitchFamily="49" charset="-122"/>
                </a:rPr>
                <a:t>：</a:t>
              </a:r>
            </a:p>
            <a:p>
              <a:pPr marL="914400" lvl="1" indent="-457200" eaLnBrk="1" hangingPunct="1">
                <a:lnSpc>
                  <a:spcPct val="110000"/>
                </a:lnSpc>
                <a:spcBef>
                  <a:spcPct val="50000"/>
                </a:spcBef>
                <a:buClrTx/>
                <a:buSzPct val="100000"/>
                <a:buChar char="v"/>
              </a:pPr>
              <a:r>
                <a:rPr lang="zh-CN" altLang="en-US" sz="2400" dirty="0">
                  <a:solidFill>
                    <a:srgbClr val="000000"/>
                  </a:solidFill>
                  <a:latin typeface="楷体_GB2312" pitchFamily="49" charset="-122"/>
                  <a:ea typeface="楷体_GB2312" pitchFamily="49" charset="-122"/>
                </a:rPr>
                <a:t>将新结点插入到二叉树中作为某结点的左孩子结点；</a:t>
              </a:r>
            </a:p>
            <a:p>
              <a:pPr marL="914400" lvl="1" indent="-457200" eaLnBrk="1" hangingPunct="1">
                <a:lnSpc>
                  <a:spcPct val="95000"/>
                </a:lnSpc>
                <a:spcBef>
                  <a:spcPct val="5000"/>
                </a:spcBef>
                <a:buClrTx/>
                <a:buSzPct val="100000"/>
                <a:buChar char="v"/>
              </a:pPr>
              <a:r>
                <a:rPr lang="zh-CN" altLang="en-US" sz="2400" dirty="0">
                  <a:solidFill>
                    <a:srgbClr val="000000"/>
                  </a:solidFill>
                  <a:latin typeface="楷体_GB2312" pitchFamily="49" charset="-122"/>
                  <a:ea typeface="楷体_GB2312" pitchFamily="49" charset="-122"/>
                </a:rPr>
                <a:t>将新结点插入到二叉树中作为某结点的右孩子结点。</a:t>
              </a:r>
            </a:p>
          </p:txBody>
        </p:sp>
        <p:sp>
          <p:nvSpPr>
            <p:cNvPr id="175147" name="AutoShape 6"/>
            <p:cNvSpPr/>
            <p:nvPr/>
          </p:nvSpPr>
          <p:spPr>
            <a:xfrm>
              <a:off x="4032" y="384"/>
              <a:ext cx="960" cy="432"/>
            </a:xfrm>
            <a:prstGeom prst="cloudCallout">
              <a:avLst>
                <a:gd name="adj1" fmla="val -26875"/>
                <a:gd name="adj2" fmla="val 159722"/>
              </a:avLst>
            </a:prstGeom>
            <a:solidFill>
              <a:srgbClr val="FFFFCC"/>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dirty="0">
                  <a:solidFill>
                    <a:srgbClr val="000000"/>
                  </a:solidFill>
                  <a:latin typeface="楷体_GB2312" pitchFamily="49" charset="-122"/>
                  <a:ea typeface="楷体_GB2312" pitchFamily="49" charset="-122"/>
                </a:rPr>
                <a:t>Example</a:t>
              </a:r>
            </a:p>
          </p:txBody>
        </p:sp>
      </p:grpSp>
      <p:sp>
        <p:nvSpPr>
          <p:cNvPr id="532487" name="Rectangle 7"/>
          <p:cNvSpPr>
            <a:spLocks noChangeArrowheads="1"/>
          </p:cNvSpPr>
          <p:nvPr/>
        </p:nvSpPr>
        <p:spPr bwMode="auto">
          <a:xfrm>
            <a:off x="0" y="2362200"/>
            <a:ext cx="9144000" cy="83820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a:t>
            </a: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1</a:t>
            </a:r>
            <a:r>
              <a:rPr kumimoji="0" lang="zh-CN" altLang="en-US"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结点</a:t>
            </a:r>
            <a:r>
              <a:rPr kumimoji="0" lang="en-US" altLang="zh-CN"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p</a:t>
            </a:r>
            <a:r>
              <a:rPr kumimoji="0" lang="zh-CN" altLang="en-US" sz="2800" b="1" i="0" u="none" strike="noStrike" kern="1200" cap="none" spc="0" normalizeH="0" baseline="0" noProof="0">
                <a:ln>
                  <a:noFill/>
                </a:ln>
                <a:solidFill>
                  <a:srgbClr val="000000"/>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没有右孩子</a:t>
            </a:r>
          </a:p>
        </p:txBody>
      </p:sp>
      <p:grpSp>
        <p:nvGrpSpPr>
          <p:cNvPr id="3" name="Group 8"/>
          <p:cNvGrpSpPr/>
          <p:nvPr/>
        </p:nvGrpSpPr>
        <p:grpSpPr>
          <a:xfrm>
            <a:off x="6588125" y="3860800"/>
            <a:ext cx="381000" cy="685800"/>
            <a:chOff x="3696" y="3015"/>
            <a:chExt cx="240" cy="432"/>
          </a:xfrm>
        </p:grpSpPr>
        <p:sp>
          <p:nvSpPr>
            <p:cNvPr id="175144" name="Oval 9"/>
            <p:cNvSpPr/>
            <p:nvPr/>
          </p:nvSpPr>
          <p:spPr>
            <a:xfrm>
              <a:off x="3744" y="3255"/>
              <a:ext cx="192" cy="192"/>
            </a:xfrm>
            <a:prstGeom prst="ellipse">
              <a:avLst/>
            </a:prstGeom>
            <a:solidFill>
              <a:schemeClr val="bg1"/>
            </a:solidFill>
            <a:ln w="28575" cap="flat" cmpd="sng">
              <a:solidFill>
                <a:srgbClr val="0066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b="0" dirty="0">
                  <a:solidFill>
                    <a:srgbClr val="000000"/>
                  </a:solidFill>
                </a:rPr>
                <a:t>X</a:t>
              </a:r>
            </a:p>
          </p:txBody>
        </p:sp>
        <p:sp>
          <p:nvSpPr>
            <p:cNvPr id="175145" name="Line 10"/>
            <p:cNvSpPr/>
            <p:nvPr/>
          </p:nvSpPr>
          <p:spPr>
            <a:xfrm>
              <a:off x="3696" y="3015"/>
              <a:ext cx="144" cy="240"/>
            </a:xfrm>
            <a:prstGeom prst="line">
              <a:avLst/>
            </a:prstGeom>
            <a:ln w="28575" cap="flat" cmpd="sng">
              <a:solidFill>
                <a:srgbClr val="006600"/>
              </a:solidFill>
              <a:prstDash val="solid"/>
              <a:headEnd type="none" w="med" len="med"/>
              <a:tailEnd type="none" w="med" len="med"/>
            </a:ln>
          </p:spPr>
        </p:sp>
      </p:grpSp>
      <p:sp>
        <p:nvSpPr>
          <p:cNvPr id="532491" name="Text Box 11"/>
          <p:cNvSpPr txBox="1"/>
          <p:nvPr/>
        </p:nvSpPr>
        <p:spPr>
          <a:xfrm>
            <a:off x="609600" y="3048000"/>
            <a:ext cx="2971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400" dirty="0">
                <a:solidFill>
                  <a:srgbClr val="000000"/>
                </a:solidFill>
              </a:rPr>
              <a:t>……</a:t>
            </a:r>
            <a:r>
              <a:rPr lang="en-US" altLang="zh-CN" sz="2400" dirty="0">
                <a:solidFill>
                  <a:srgbClr val="993300"/>
                </a:solidFill>
              </a:rPr>
              <a:t>L </a:t>
            </a:r>
            <a:r>
              <a:rPr lang="en-US" altLang="zh-CN" sz="2400" dirty="0">
                <a:solidFill>
                  <a:srgbClr val="000000"/>
                </a:solidFill>
              </a:rPr>
              <a:t>P y </a:t>
            </a:r>
            <a:r>
              <a:rPr lang="en-US" altLang="zh-CN" sz="2400" dirty="0">
                <a:solidFill>
                  <a:srgbClr val="993300"/>
                </a:solidFill>
              </a:rPr>
              <a:t>R1</a:t>
            </a:r>
            <a:r>
              <a:rPr lang="en-US" altLang="zh-CN" sz="2400" dirty="0">
                <a:solidFill>
                  <a:srgbClr val="000000"/>
                </a:solidFill>
              </a:rPr>
              <a:t> ……</a:t>
            </a:r>
          </a:p>
        </p:txBody>
      </p:sp>
      <p:sp>
        <p:nvSpPr>
          <p:cNvPr id="532492" name="Text Box 12"/>
          <p:cNvSpPr txBox="1"/>
          <p:nvPr/>
        </p:nvSpPr>
        <p:spPr>
          <a:xfrm>
            <a:off x="533400" y="3581400"/>
            <a:ext cx="2971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400" dirty="0">
                <a:solidFill>
                  <a:srgbClr val="000000"/>
                </a:solidFill>
              </a:rPr>
              <a:t>……</a:t>
            </a:r>
            <a:r>
              <a:rPr lang="en-US" altLang="zh-CN" sz="2400" dirty="0">
                <a:solidFill>
                  <a:srgbClr val="993300"/>
                </a:solidFill>
              </a:rPr>
              <a:t>L </a:t>
            </a:r>
            <a:r>
              <a:rPr lang="en-US" altLang="zh-CN" sz="2400" dirty="0">
                <a:solidFill>
                  <a:srgbClr val="000000"/>
                </a:solidFill>
              </a:rPr>
              <a:t>P x y </a:t>
            </a:r>
            <a:r>
              <a:rPr lang="en-US" altLang="zh-CN" sz="2400" dirty="0">
                <a:solidFill>
                  <a:srgbClr val="993300"/>
                </a:solidFill>
              </a:rPr>
              <a:t>R1</a:t>
            </a:r>
            <a:r>
              <a:rPr lang="en-US" altLang="zh-CN" sz="2400" dirty="0">
                <a:solidFill>
                  <a:srgbClr val="000000"/>
                </a:solidFill>
              </a:rPr>
              <a:t> ……</a:t>
            </a:r>
          </a:p>
        </p:txBody>
      </p:sp>
      <p:grpSp>
        <p:nvGrpSpPr>
          <p:cNvPr id="4" name="Group 13"/>
          <p:cNvGrpSpPr/>
          <p:nvPr/>
        </p:nvGrpSpPr>
        <p:grpSpPr>
          <a:xfrm>
            <a:off x="5441950" y="2311400"/>
            <a:ext cx="3378200" cy="3062288"/>
            <a:chOff x="2976" y="1536"/>
            <a:chExt cx="2128" cy="1929"/>
          </a:xfrm>
        </p:grpSpPr>
        <p:grpSp>
          <p:nvGrpSpPr>
            <p:cNvPr id="175118" name="Group 14"/>
            <p:cNvGrpSpPr/>
            <p:nvPr/>
          </p:nvGrpSpPr>
          <p:grpSpPr>
            <a:xfrm>
              <a:off x="2976" y="1536"/>
              <a:ext cx="2128" cy="1929"/>
              <a:chOff x="2976" y="1536"/>
              <a:chExt cx="2128" cy="1929"/>
            </a:xfrm>
          </p:grpSpPr>
          <p:grpSp>
            <p:nvGrpSpPr>
              <p:cNvPr id="175121" name="Group 15"/>
              <p:cNvGrpSpPr/>
              <p:nvPr/>
            </p:nvGrpSpPr>
            <p:grpSpPr>
              <a:xfrm>
                <a:off x="2976" y="1536"/>
                <a:ext cx="2128" cy="1929"/>
                <a:chOff x="2976" y="1824"/>
                <a:chExt cx="2128" cy="1929"/>
              </a:xfrm>
            </p:grpSpPr>
            <p:grpSp>
              <p:nvGrpSpPr>
                <p:cNvPr id="175125" name="Group 16"/>
                <p:cNvGrpSpPr/>
                <p:nvPr/>
              </p:nvGrpSpPr>
              <p:grpSpPr>
                <a:xfrm>
                  <a:off x="4032" y="1824"/>
                  <a:ext cx="288" cy="250"/>
                  <a:chOff x="4032" y="1824"/>
                  <a:chExt cx="288" cy="250"/>
                </a:xfrm>
              </p:grpSpPr>
              <p:sp>
                <p:nvSpPr>
                  <p:cNvPr id="175142" name="Line 17"/>
                  <p:cNvSpPr/>
                  <p:nvPr/>
                </p:nvSpPr>
                <p:spPr>
                  <a:xfrm flipH="1">
                    <a:off x="4032" y="1824"/>
                    <a:ext cx="96" cy="240"/>
                  </a:xfrm>
                  <a:prstGeom prst="line">
                    <a:avLst/>
                  </a:prstGeom>
                  <a:ln w="28575" cap="flat" cmpd="sng">
                    <a:solidFill>
                      <a:schemeClr val="tx1"/>
                    </a:solidFill>
                    <a:prstDash val="solid"/>
                    <a:headEnd type="none" w="med" len="med"/>
                    <a:tailEnd type="arrow" w="med" len="med"/>
                  </a:ln>
                </p:spPr>
              </p:sp>
              <p:sp>
                <p:nvSpPr>
                  <p:cNvPr id="175143" name="Text Box 18"/>
                  <p:cNvSpPr txBox="1"/>
                  <p:nvPr/>
                </p:nvSpPr>
                <p:spPr>
                  <a:xfrm>
                    <a:off x="4080" y="1824"/>
                    <a:ext cx="240" cy="250"/>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b="0" dirty="0">
                        <a:solidFill>
                          <a:srgbClr val="000000"/>
                        </a:solidFill>
                      </a:rPr>
                      <a:t>bt</a:t>
                    </a:r>
                  </a:p>
                </p:txBody>
              </p:sp>
            </p:grpSp>
            <p:grpSp>
              <p:nvGrpSpPr>
                <p:cNvPr id="175126" name="Group 19"/>
                <p:cNvGrpSpPr/>
                <p:nvPr/>
              </p:nvGrpSpPr>
              <p:grpSpPr>
                <a:xfrm>
                  <a:off x="2976" y="2208"/>
                  <a:ext cx="960" cy="1545"/>
                  <a:chOff x="2976" y="2208"/>
                  <a:chExt cx="960" cy="1545"/>
                </a:xfrm>
              </p:grpSpPr>
              <p:sp>
                <p:nvSpPr>
                  <p:cNvPr id="175133" name="Line 20"/>
                  <p:cNvSpPr/>
                  <p:nvPr/>
                </p:nvSpPr>
                <p:spPr>
                  <a:xfrm flipH="1">
                    <a:off x="3840" y="2208"/>
                    <a:ext cx="68" cy="105"/>
                  </a:xfrm>
                  <a:prstGeom prst="line">
                    <a:avLst/>
                  </a:prstGeom>
                  <a:ln w="28575" cap="flat" cmpd="sng">
                    <a:solidFill>
                      <a:schemeClr val="tx1"/>
                    </a:solidFill>
                    <a:prstDash val="sysDot"/>
                    <a:headEnd type="none" w="med" len="med"/>
                    <a:tailEnd type="none" w="med" len="med"/>
                  </a:ln>
                </p:spPr>
              </p:sp>
              <p:grpSp>
                <p:nvGrpSpPr>
                  <p:cNvPr id="175134" name="Group 21"/>
                  <p:cNvGrpSpPr/>
                  <p:nvPr/>
                </p:nvGrpSpPr>
                <p:grpSpPr>
                  <a:xfrm>
                    <a:off x="2976" y="2304"/>
                    <a:ext cx="960" cy="1449"/>
                    <a:chOff x="2976" y="2304"/>
                    <a:chExt cx="960" cy="1449"/>
                  </a:xfrm>
                </p:grpSpPr>
                <p:sp>
                  <p:nvSpPr>
                    <p:cNvPr id="175135" name="Oval 22"/>
                    <p:cNvSpPr/>
                    <p:nvPr/>
                  </p:nvSpPr>
                  <p:spPr>
                    <a:xfrm>
                      <a:off x="3744" y="2304"/>
                      <a:ext cx="192" cy="192"/>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b="0" dirty="0">
                          <a:solidFill>
                            <a:srgbClr val="000000"/>
                          </a:solidFill>
                        </a:rPr>
                        <a:t>y</a:t>
                      </a:r>
                    </a:p>
                  </p:txBody>
                </p:sp>
                <p:sp>
                  <p:nvSpPr>
                    <p:cNvPr id="175136" name="Line 23"/>
                    <p:cNvSpPr/>
                    <p:nvPr/>
                  </p:nvSpPr>
                  <p:spPr>
                    <a:xfrm flipH="1">
                      <a:off x="3332" y="2784"/>
                      <a:ext cx="288" cy="288"/>
                    </a:xfrm>
                    <a:prstGeom prst="line">
                      <a:avLst/>
                    </a:prstGeom>
                    <a:ln w="28575" cap="flat" cmpd="sng">
                      <a:solidFill>
                        <a:schemeClr val="tx1"/>
                      </a:solidFill>
                      <a:prstDash val="sysDot"/>
                      <a:headEnd type="none" w="med" len="med"/>
                      <a:tailEnd type="none" w="med" len="med"/>
                    </a:ln>
                  </p:spPr>
                </p:sp>
                <p:sp>
                  <p:nvSpPr>
                    <p:cNvPr id="175137" name="Oval 24"/>
                    <p:cNvSpPr/>
                    <p:nvPr/>
                  </p:nvSpPr>
                  <p:spPr>
                    <a:xfrm>
                      <a:off x="3572" y="2640"/>
                      <a:ext cx="192" cy="192"/>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b="0" dirty="0">
                          <a:solidFill>
                            <a:srgbClr val="000000"/>
                          </a:solidFill>
                        </a:rPr>
                        <a:t>P</a:t>
                      </a:r>
                    </a:p>
                  </p:txBody>
                </p:sp>
                <p:sp>
                  <p:nvSpPr>
                    <p:cNvPr id="175138" name="Oval 25"/>
                    <p:cNvSpPr/>
                    <p:nvPr/>
                  </p:nvSpPr>
                  <p:spPr>
                    <a:xfrm>
                      <a:off x="3120" y="2985"/>
                      <a:ext cx="404" cy="423"/>
                    </a:xfrm>
                    <a:prstGeom prst="ellipse">
                      <a:avLst/>
                    </a:prstGeom>
                    <a:solidFill>
                      <a:schemeClr val="bg1"/>
                    </a:solidFill>
                    <a:ln w="28575" cap="flat" cmpd="sng">
                      <a:solidFill>
                        <a:schemeClr val="tx1"/>
                      </a:solidFill>
                      <a:prstDash val="dash"/>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L</a:t>
                      </a:r>
                    </a:p>
                  </p:txBody>
                </p:sp>
                <p:sp>
                  <p:nvSpPr>
                    <p:cNvPr id="175139" name="Line 26"/>
                    <p:cNvSpPr/>
                    <p:nvPr/>
                  </p:nvSpPr>
                  <p:spPr>
                    <a:xfrm flipH="1">
                      <a:off x="3696" y="2496"/>
                      <a:ext cx="96" cy="144"/>
                    </a:xfrm>
                    <a:prstGeom prst="line">
                      <a:avLst/>
                    </a:prstGeom>
                    <a:ln w="28575" cap="flat" cmpd="sng">
                      <a:solidFill>
                        <a:schemeClr val="tx1"/>
                      </a:solidFill>
                      <a:prstDash val="solid"/>
                      <a:headEnd type="none" w="med" len="med"/>
                      <a:tailEnd type="none" w="med" len="med"/>
                    </a:ln>
                  </p:spPr>
                </p:sp>
                <p:sp>
                  <p:nvSpPr>
                    <p:cNvPr id="175140" name="Freeform 27"/>
                    <p:cNvSpPr/>
                    <p:nvPr/>
                  </p:nvSpPr>
                  <p:spPr>
                    <a:xfrm flipV="1">
                      <a:off x="3264" y="3417"/>
                      <a:ext cx="96" cy="336"/>
                    </a:xfrm>
                    <a:custGeom>
                      <a:avLst/>
                      <a:gdLst>
                        <a:gd name="txL" fmla="*/ 0 w 240"/>
                        <a:gd name="txT" fmla="*/ 0 h 392"/>
                        <a:gd name="txR" fmla="*/ 240 w 240"/>
                        <a:gd name="txB" fmla="*/ 392 h 392"/>
                      </a:gdLst>
                      <a:ahLst/>
                      <a:cxnLst>
                        <a:cxn ang="0">
                          <a:pos x="0" y="24"/>
                        </a:cxn>
                        <a:cxn ang="0">
                          <a:pos x="0" y="24"/>
                        </a:cxn>
                        <a:cxn ang="0">
                          <a:pos x="0" y="0"/>
                        </a:cxn>
                      </a:cxnLst>
                      <a:rect l="txL" t="txT" r="txR" b="txB"/>
                      <a:pathLst>
                        <a:path w="240" h="392">
                          <a:moveTo>
                            <a:pt x="0" y="336"/>
                          </a:moveTo>
                          <a:cubicBezTo>
                            <a:pt x="52" y="364"/>
                            <a:pt x="104" y="392"/>
                            <a:pt x="144" y="336"/>
                          </a:cubicBezTo>
                          <a:cubicBezTo>
                            <a:pt x="184" y="280"/>
                            <a:pt x="212" y="140"/>
                            <a:pt x="240" y="0"/>
                          </a:cubicBezTo>
                        </a:path>
                      </a:pathLst>
                    </a:custGeom>
                    <a:noFill/>
                    <a:ln w="28575" cap="flat" cmpd="sng">
                      <a:solidFill>
                        <a:schemeClr val="tx1">
                          <a:alpha val="100000"/>
                        </a:schemeClr>
                      </a:solidFill>
                      <a:prstDash val="dash"/>
                      <a:round/>
                      <a:headEnd type="none" w="med" len="med"/>
                      <a:tailEnd type="arrow" w="med" len="med"/>
                    </a:ln>
                  </p:spPr>
                  <p:txBody>
                    <a:bodyPr/>
                    <a:lstStyle/>
                    <a:p>
                      <a:endParaRPr lang="zh-CN" altLang="en-US"/>
                    </a:p>
                  </p:txBody>
                </p:sp>
                <p:sp>
                  <p:nvSpPr>
                    <p:cNvPr id="175141" name="Freeform 28"/>
                    <p:cNvSpPr/>
                    <p:nvPr/>
                  </p:nvSpPr>
                  <p:spPr>
                    <a:xfrm>
                      <a:off x="2976" y="3273"/>
                      <a:ext cx="192" cy="160"/>
                    </a:xfrm>
                    <a:custGeom>
                      <a:avLst/>
                      <a:gdLst>
                        <a:gd name="txL" fmla="*/ 0 w 192"/>
                        <a:gd name="txT" fmla="*/ 0 h 160"/>
                        <a:gd name="txR" fmla="*/ 192 w 192"/>
                        <a:gd name="txB" fmla="*/ 160 h 160"/>
                      </a:gdLst>
                      <a:ahLst/>
                      <a:cxnLst>
                        <a:cxn ang="0">
                          <a:pos x="192" y="96"/>
                        </a:cxn>
                        <a:cxn ang="0">
                          <a:pos x="96" y="144"/>
                        </a:cxn>
                        <a:cxn ang="0">
                          <a:pos x="0" y="0"/>
                        </a:cxn>
                      </a:cxnLst>
                      <a:rect l="txL" t="txT" r="txR" b="txB"/>
                      <a:pathLst>
                        <a:path w="192" h="160">
                          <a:moveTo>
                            <a:pt x="192" y="96"/>
                          </a:moveTo>
                          <a:cubicBezTo>
                            <a:pt x="160" y="128"/>
                            <a:pt x="128" y="160"/>
                            <a:pt x="96" y="144"/>
                          </a:cubicBezTo>
                          <a:cubicBezTo>
                            <a:pt x="64" y="128"/>
                            <a:pt x="32" y="64"/>
                            <a:pt x="0" y="0"/>
                          </a:cubicBezTo>
                        </a:path>
                      </a:pathLst>
                    </a:custGeom>
                    <a:noFill/>
                    <a:ln w="28575" cap="flat" cmpd="sng">
                      <a:solidFill>
                        <a:srgbClr val="993300">
                          <a:alpha val="100000"/>
                        </a:srgbClr>
                      </a:solidFill>
                      <a:prstDash val="solid"/>
                      <a:round/>
                      <a:headEnd type="none" w="med" len="med"/>
                      <a:tailEnd type="arrow" w="med" len="med"/>
                    </a:ln>
                  </p:spPr>
                  <p:txBody>
                    <a:bodyPr/>
                    <a:lstStyle/>
                    <a:p>
                      <a:endParaRPr lang="zh-CN" altLang="en-US"/>
                    </a:p>
                  </p:txBody>
                </p:sp>
              </p:grpSp>
            </p:grpSp>
            <p:grpSp>
              <p:nvGrpSpPr>
                <p:cNvPr id="175127" name="Group 29"/>
                <p:cNvGrpSpPr/>
                <p:nvPr/>
              </p:nvGrpSpPr>
              <p:grpSpPr>
                <a:xfrm>
                  <a:off x="3908" y="2064"/>
                  <a:ext cx="1196" cy="1209"/>
                  <a:chOff x="3908" y="2064"/>
                  <a:chExt cx="1196" cy="1209"/>
                </a:xfrm>
              </p:grpSpPr>
              <p:sp>
                <p:nvSpPr>
                  <p:cNvPr id="175128" name="Oval 30"/>
                  <p:cNvSpPr/>
                  <p:nvPr/>
                </p:nvSpPr>
                <p:spPr>
                  <a:xfrm>
                    <a:off x="3908" y="2064"/>
                    <a:ext cx="192" cy="192"/>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b="0" dirty="0">
                        <a:solidFill>
                          <a:srgbClr val="000000"/>
                        </a:solidFill>
                      </a:rPr>
                      <a:t>D</a:t>
                    </a:r>
                  </a:p>
                </p:txBody>
              </p:sp>
              <p:sp>
                <p:nvSpPr>
                  <p:cNvPr id="175129" name="Line 31"/>
                  <p:cNvSpPr/>
                  <p:nvPr/>
                </p:nvSpPr>
                <p:spPr>
                  <a:xfrm>
                    <a:off x="4100" y="2208"/>
                    <a:ext cx="384" cy="288"/>
                  </a:xfrm>
                  <a:prstGeom prst="line">
                    <a:avLst/>
                  </a:prstGeom>
                  <a:ln w="28575" cap="rnd" cmpd="sng">
                    <a:solidFill>
                      <a:schemeClr val="tx1"/>
                    </a:solidFill>
                    <a:prstDash val="sysDot"/>
                    <a:headEnd type="none" w="med" len="med"/>
                    <a:tailEnd type="none" w="med" len="med"/>
                  </a:ln>
                </p:spPr>
              </p:sp>
              <p:sp>
                <p:nvSpPr>
                  <p:cNvPr id="175130" name="Oval 32"/>
                  <p:cNvSpPr/>
                  <p:nvPr/>
                </p:nvSpPr>
                <p:spPr>
                  <a:xfrm>
                    <a:off x="4436" y="2448"/>
                    <a:ext cx="412" cy="441"/>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R</a:t>
                    </a:r>
                  </a:p>
                </p:txBody>
              </p:sp>
              <p:sp>
                <p:nvSpPr>
                  <p:cNvPr id="175131" name="Freeform 33"/>
                  <p:cNvSpPr/>
                  <p:nvPr/>
                </p:nvSpPr>
                <p:spPr>
                  <a:xfrm flipH="1" flipV="1">
                    <a:off x="4608" y="2889"/>
                    <a:ext cx="48" cy="384"/>
                  </a:xfrm>
                  <a:custGeom>
                    <a:avLst/>
                    <a:gdLst>
                      <a:gd name="txL" fmla="*/ 0 w 288"/>
                      <a:gd name="txT" fmla="*/ 0 h 440"/>
                      <a:gd name="txR" fmla="*/ 288 w 288"/>
                      <a:gd name="txB" fmla="*/ 440 h 440"/>
                    </a:gdLst>
                    <a:ahLst/>
                    <a:cxnLst>
                      <a:cxn ang="0">
                        <a:pos x="0" y="33"/>
                      </a:cxn>
                      <a:cxn ang="0">
                        <a:pos x="0" y="38"/>
                      </a:cxn>
                      <a:cxn ang="0">
                        <a:pos x="0" y="0"/>
                      </a:cxn>
                    </a:cxnLst>
                    <a:rect l="txL" t="txT" r="txR" b="txB"/>
                    <a:pathLst>
                      <a:path w="288" h="440">
                        <a:moveTo>
                          <a:pt x="288" y="336"/>
                        </a:moveTo>
                        <a:cubicBezTo>
                          <a:pt x="288" y="388"/>
                          <a:pt x="288" y="440"/>
                          <a:pt x="240" y="384"/>
                        </a:cubicBezTo>
                        <a:cubicBezTo>
                          <a:pt x="192" y="328"/>
                          <a:pt x="96" y="164"/>
                          <a:pt x="0" y="0"/>
                        </a:cubicBezTo>
                      </a:path>
                    </a:pathLst>
                  </a:custGeom>
                  <a:noFill/>
                  <a:ln w="28575" cap="flat" cmpd="sng">
                    <a:solidFill>
                      <a:srgbClr val="993300">
                        <a:alpha val="100000"/>
                      </a:srgbClr>
                    </a:solidFill>
                    <a:prstDash val="solid"/>
                    <a:round/>
                    <a:headEnd type="none" w="med" len="med"/>
                    <a:tailEnd type="arrow" w="med" len="med"/>
                  </a:ln>
                </p:spPr>
                <p:txBody>
                  <a:bodyPr/>
                  <a:lstStyle/>
                  <a:p>
                    <a:endParaRPr lang="zh-CN" altLang="en-US"/>
                  </a:p>
                </p:txBody>
              </p:sp>
              <p:sp>
                <p:nvSpPr>
                  <p:cNvPr id="175132" name="Freeform 34"/>
                  <p:cNvSpPr/>
                  <p:nvPr/>
                </p:nvSpPr>
                <p:spPr>
                  <a:xfrm>
                    <a:off x="4800" y="2697"/>
                    <a:ext cx="304" cy="192"/>
                  </a:xfrm>
                  <a:custGeom>
                    <a:avLst/>
                    <a:gdLst>
                      <a:gd name="txL" fmla="*/ 0 w 160"/>
                      <a:gd name="txT" fmla="*/ 0 h 400"/>
                      <a:gd name="txR" fmla="*/ 160 w 160"/>
                      <a:gd name="txB" fmla="*/ 400 h 400"/>
                    </a:gdLst>
                    <a:ahLst/>
                    <a:cxnLst>
                      <a:cxn ang="0">
                        <a:pos x="0" y="0"/>
                      </a:cxn>
                      <a:cxn ang="0">
                        <a:pos x="2628878" y="0"/>
                      </a:cxn>
                      <a:cxn ang="0">
                        <a:pos x="7910965" y="0"/>
                      </a:cxn>
                      <a:cxn ang="0">
                        <a:pos x="7910965" y="0"/>
                      </a:cxn>
                    </a:cxnLst>
                    <a:rect l="txL" t="txT" r="txR" b="txB"/>
                    <a:pathLst>
                      <a:path w="160" h="400">
                        <a:moveTo>
                          <a:pt x="0" y="336"/>
                        </a:moveTo>
                        <a:cubicBezTo>
                          <a:pt x="12" y="360"/>
                          <a:pt x="24" y="384"/>
                          <a:pt x="48" y="384"/>
                        </a:cubicBezTo>
                        <a:cubicBezTo>
                          <a:pt x="72" y="384"/>
                          <a:pt x="128" y="400"/>
                          <a:pt x="144" y="336"/>
                        </a:cubicBezTo>
                        <a:cubicBezTo>
                          <a:pt x="160" y="272"/>
                          <a:pt x="144" y="56"/>
                          <a:pt x="144" y="0"/>
                        </a:cubicBezTo>
                      </a:path>
                    </a:pathLst>
                  </a:custGeom>
                  <a:noFill/>
                  <a:ln w="28575" cap="flat" cmpd="sng">
                    <a:solidFill>
                      <a:schemeClr val="tx1">
                        <a:alpha val="100000"/>
                      </a:schemeClr>
                    </a:solidFill>
                    <a:prstDash val="dash"/>
                    <a:round/>
                    <a:headEnd type="none" w="med" len="med"/>
                    <a:tailEnd type="arrow" w="med" len="med"/>
                  </a:ln>
                </p:spPr>
                <p:txBody>
                  <a:bodyPr/>
                  <a:lstStyle/>
                  <a:p>
                    <a:endParaRPr lang="zh-CN" altLang="en-US"/>
                  </a:p>
                </p:txBody>
              </p:sp>
            </p:grpSp>
          </p:grpSp>
          <p:sp>
            <p:nvSpPr>
              <p:cNvPr id="175122" name="Line 35"/>
              <p:cNvSpPr/>
              <p:nvPr/>
            </p:nvSpPr>
            <p:spPr>
              <a:xfrm>
                <a:off x="3936" y="2208"/>
                <a:ext cx="144" cy="144"/>
              </a:xfrm>
              <a:prstGeom prst="line">
                <a:avLst/>
              </a:prstGeom>
              <a:ln w="28575" cap="rnd" cmpd="sng">
                <a:solidFill>
                  <a:schemeClr val="tx1"/>
                </a:solidFill>
                <a:prstDash val="sysDot"/>
                <a:headEnd type="none" w="med" len="med"/>
                <a:tailEnd type="none" w="med" len="med"/>
              </a:ln>
            </p:spPr>
          </p:sp>
          <p:sp>
            <p:nvSpPr>
              <p:cNvPr id="175123" name="Oval 36"/>
              <p:cNvSpPr/>
              <p:nvPr/>
            </p:nvSpPr>
            <p:spPr>
              <a:xfrm>
                <a:off x="3984" y="2352"/>
                <a:ext cx="384" cy="336"/>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R1</a:t>
                </a:r>
              </a:p>
            </p:txBody>
          </p:sp>
          <p:sp>
            <p:nvSpPr>
              <p:cNvPr id="175124" name="Freeform 37"/>
              <p:cNvSpPr/>
              <p:nvPr/>
            </p:nvSpPr>
            <p:spPr>
              <a:xfrm>
                <a:off x="3740" y="2208"/>
                <a:ext cx="148" cy="384"/>
              </a:xfrm>
              <a:custGeom>
                <a:avLst/>
                <a:gdLst>
                  <a:gd name="txL" fmla="*/ 0 w 148"/>
                  <a:gd name="txT" fmla="*/ 0 h 384"/>
                  <a:gd name="txR" fmla="*/ 148 w 148"/>
                  <a:gd name="txB" fmla="*/ 384 h 384"/>
                </a:gdLst>
                <a:ahLst/>
                <a:cxnLst>
                  <a:cxn ang="0">
                    <a:pos x="0" y="305"/>
                  </a:cxn>
                  <a:cxn ang="0">
                    <a:pos x="58" y="363"/>
                  </a:cxn>
                  <a:cxn ang="0">
                    <a:pos x="148" y="384"/>
                  </a:cxn>
                  <a:cxn ang="0">
                    <a:pos x="148" y="240"/>
                  </a:cxn>
                  <a:cxn ang="0">
                    <a:pos x="100" y="48"/>
                  </a:cxn>
                  <a:cxn ang="0">
                    <a:pos x="100" y="0"/>
                  </a:cxn>
                </a:cxnLst>
                <a:rect l="txL" t="txT" r="txR" b="txB"/>
                <a:pathLst>
                  <a:path w="148" h="384">
                    <a:moveTo>
                      <a:pt x="0" y="305"/>
                    </a:moveTo>
                    <a:cubicBezTo>
                      <a:pt x="5" y="310"/>
                      <a:pt x="58" y="352"/>
                      <a:pt x="58" y="363"/>
                    </a:cubicBezTo>
                    <a:lnTo>
                      <a:pt x="148" y="384"/>
                    </a:lnTo>
                    <a:lnTo>
                      <a:pt x="148" y="240"/>
                    </a:lnTo>
                    <a:lnTo>
                      <a:pt x="100" y="48"/>
                    </a:lnTo>
                    <a:lnTo>
                      <a:pt x="100" y="0"/>
                    </a:lnTo>
                  </a:path>
                </a:pathLst>
              </a:custGeom>
              <a:noFill/>
              <a:ln w="28575" cap="flat" cmpd="sng">
                <a:solidFill>
                  <a:schemeClr val="tx1">
                    <a:alpha val="100000"/>
                  </a:schemeClr>
                </a:solidFill>
                <a:prstDash val="dash"/>
                <a:round/>
                <a:headEnd type="none" w="med" len="med"/>
                <a:tailEnd type="triangle" w="med" len="med"/>
              </a:ln>
            </p:spPr>
            <p:txBody>
              <a:bodyPr/>
              <a:lstStyle/>
              <a:p>
                <a:endParaRPr lang="zh-CN" altLang="en-US"/>
              </a:p>
            </p:txBody>
          </p:sp>
        </p:grpSp>
        <p:sp>
          <p:nvSpPr>
            <p:cNvPr id="175119" name="Freeform 38"/>
            <p:cNvSpPr/>
            <p:nvPr/>
          </p:nvSpPr>
          <p:spPr>
            <a:xfrm flipH="1" flipV="1">
              <a:off x="4128" y="2640"/>
              <a:ext cx="48" cy="384"/>
            </a:xfrm>
            <a:custGeom>
              <a:avLst/>
              <a:gdLst>
                <a:gd name="txL" fmla="*/ 0 w 288"/>
                <a:gd name="txT" fmla="*/ 0 h 440"/>
                <a:gd name="txR" fmla="*/ 288 w 288"/>
                <a:gd name="txB" fmla="*/ 440 h 440"/>
              </a:gdLst>
              <a:ahLst/>
              <a:cxnLst>
                <a:cxn ang="0">
                  <a:pos x="0" y="33"/>
                </a:cxn>
                <a:cxn ang="0">
                  <a:pos x="0" y="38"/>
                </a:cxn>
                <a:cxn ang="0">
                  <a:pos x="0" y="0"/>
                </a:cxn>
              </a:cxnLst>
              <a:rect l="txL" t="txT" r="txR" b="txB"/>
              <a:pathLst>
                <a:path w="288" h="440">
                  <a:moveTo>
                    <a:pt x="288" y="336"/>
                  </a:moveTo>
                  <a:cubicBezTo>
                    <a:pt x="288" y="388"/>
                    <a:pt x="288" y="440"/>
                    <a:pt x="240" y="384"/>
                  </a:cubicBezTo>
                  <a:cubicBezTo>
                    <a:pt x="192" y="328"/>
                    <a:pt x="96" y="164"/>
                    <a:pt x="0" y="0"/>
                  </a:cubicBezTo>
                </a:path>
              </a:pathLst>
            </a:custGeom>
            <a:noFill/>
            <a:ln w="28575" cap="flat" cmpd="sng">
              <a:solidFill>
                <a:srgbClr val="993300">
                  <a:alpha val="100000"/>
                </a:srgbClr>
              </a:solidFill>
              <a:prstDash val="solid"/>
              <a:round/>
              <a:headEnd type="none" w="med" len="med"/>
              <a:tailEnd type="arrow" w="med" len="med"/>
            </a:ln>
          </p:spPr>
          <p:txBody>
            <a:bodyPr/>
            <a:lstStyle/>
            <a:p>
              <a:endParaRPr lang="zh-CN" altLang="en-US"/>
            </a:p>
          </p:txBody>
        </p:sp>
        <p:sp>
          <p:nvSpPr>
            <p:cNvPr id="175120" name="Freeform 39"/>
            <p:cNvSpPr/>
            <p:nvPr/>
          </p:nvSpPr>
          <p:spPr>
            <a:xfrm flipV="1">
              <a:off x="4272" y="2640"/>
              <a:ext cx="144" cy="336"/>
            </a:xfrm>
            <a:custGeom>
              <a:avLst/>
              <a:gdLst>
                <a:gd name="txL" fmla="*/ 0 w 160"/>
                <a:gd name="txT" fmla="*/ 0 h 400"/>
                <a:gd name="txR" fmla="*/ 160 w 160"/>
                <a:gd name="txB" fmla="*/ 400 h 400"/>
              </a:gdLst>
              <a:ahLst/>
              <a:cxnLst>
                <a:cxn ang="0">
                  <a:pos x="0" y="17"/>
                </a:cxn>
                <a:cxn ang="0">
                  <a:pos x="9" y="20"/>
                </a:cxn>
                <a:cxn ang="0">
                  <a:pos x="23" y="17"/>
                </a:cxn>
                <a:cxn ang="0">
                  <a:pos x="23" y="0"/>
                </a:cxn>
              </a:cxnLst>
              <a:rect l="txL" t="txT" r="txR" b="txB"/>
              <a:pathLst>
                <a:path w="160" h="400">
                  <a:moveTo>
                    <a:pt x="0" y="336"/>
                  </a:moveTo>
                  <a:cubicBezTo>
                    <a:pt x="12" y="360"/>
                    <a:pt x="24" y="384"/>
                    <a:pt x="48" y="384"/>
                  </a:cubicBezTo>
                  <a:cubicBezTo>
                    <a:pt x="72" y="384"/>
                    <a:pt x="128" y="400"/>
                    <a:pt x="144" y="336"/>
                  </a:cubicBezTo>
                  <a:cubicBezTo>
                    <a:pt x="160" y="272"/>
                    <a:pt x="144" y="56"/>
                    <a:pt x="144" y="0"/>
                  </a:cubicBezTo>
                </a:path>
              </a:pathLst>
            </a:custGeom>
            <a:noFill/>
            <a:ln w="28575" cap="flat" cmpd="sng">
              <a:solidFill>
                <a:schemeClr val="tx1">
                  <a:alpha val="100000"/>
                </a:schemeClr>
              </a:solidFill>
              <a:prstDash val="dash"/>
              <a:round/>
              <a:headEnd type="none" w="med" len="med"/>
              <a:tailEnd type="arrow" w="med" len="med"/>
            </a:ln>
          </p:spPr>
          <p:txBody>
            <a:bodyPr/>
            <a:lstStyle/>
            <a:p>
              <a:endParaRPr lang="zh-CN" altLang="en-US"/>
            </a:p>
          </p:txBody>
        </p:sp>
      </p:grpSp>
      <p:sp>
        <p:nvSpPr>
          <p:cNvPr id="532520" name="Text Box 40"/>
          <p:cNvSpPr txBox="1"/>
          <p:nvPr/>
        </p:nvSpPr>
        <p:spPr>
          <a:xfrm>
            <a:off x="152400" y="4114800"/>
            <a:ext cx="3200400" cy="15700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95300" lvl="0" indent="-495300" eaLnBrk="1" hangingPunct="1">
              <a:spcBef>
                <a:spcPct val="50000"/>
              </a:spcBef>
              <a:buClrTx/>
              <a:buSzPct val="100000"/>
              <a:buAutoNum type="romanLcPeriod"/>
            </a:pPr>
            <a:r>
              <a:rPr lang="en-US" altLang="zh-CN" sz="2400" dirty="0">
                <a:solidFill>
                  <a:srgbClr val="000000"/>
                </a:solidFill>
              </a:rPr>
              <a:t>P-&gt;rightChild  = ?</a:t>
            </a:r>
          </a:p>
          <a:p>
            <a:pPr marL="495300" lvl="0" indent="-495300" eaLnBrk="1" hangingPunct="1">
              <a:spcBef>
                <a:spcPct val="50000"/>
              </a:spcBef>
              <a:buClrTx/>
              <a:buSzPct val="100000"/>
              <a:buAutoNum type="romanLcPeriod"/>
            </a:pPr>
            <a:r>
              <a:rPr lang="en-US" altLang="zh-CN" sz="2400" dirty="0">
                <a:solidFill>
                  <a:srgbClr val="000000"/>
                </a:solidFill>
              </a:rPr>
              <a:t>x-&gt;leftChild = ?</a:t>
            </a:r>
          </a:p>
          <a:p>
            <a:pPr marL="495300" lvl="0" indent="-495300" eaLnBrk="1" hangingPunct="1">
              <a:spcBef>
                <a:spcPct val="50000"/>
              </a:spcBef>
              <a:buClrTx/>
              <a:buSzPct val="100000"/>
              <a:buAutoNum type="romanLcPeriod"/>
            </a:pPr>
            <a:r>
              <a:rPr lang="en-US" altLang="zh-CN" sz="2400" dirty="0">
                <a:solidFill>
                  <a:srgbClr val="000000"/>
                </a:solidFill>
              </a:rPr>
              <a:t>x-&gt;rightChild = ?</a:t>
            </a:r>
          </a:p>
        </p:txBody>
      </p:sp>
      <p:sp>
        <p:nvSpPr>
          <p:cNvPr id="532521" name="Text Box 41"/>
          <p:cNvSpPr txBox="1"/>
          <p:nvPr/>
        </p:nvSpPr>
        <p:spPr>
          <a:xfrm>
            <a:off x="3200400" y="4114800"/>
            <a:ext cx="2209800" cy="15700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95300" lvl="0" indent="-495300" eaLnBrk="1" hangingPunct="1">
              <a:spcBef>
                <a:spcPct val="50000"/>
              </a:spcBef>
              <a:buClrTx/>
              <a:buSzPct val="100000"/>
              <a:buNone/>
            </a:pPr>
            <a:r>
              <a:rPr lang="en-US" altLang="zh-CN" sz="2400" dirty="0">
                <a:solidFill>
                  <a:srgbClr val="993300"/>
                </a:solidFill>
              </a:rPr>
              <a:t>x</a:t>
            </a:r>
          </a:p>
          <a:p>
            <a:pPr marL="495300" lvl="0" indent="-495300" eaLnBrk="1" hangingPunct="1">
              <a:spcBef>
                <a:spcPct val="50000"/>
              </a:spcBef>
              <a:buClrTx/>
              <a:buSzPct val="100000"/>
              <a:buNone/>
            </a:pPr>
            <a:r>
              <a:rPr lang="en-US" altLang="zh-CN" sz="2400" dirty="0">
                <a:solidFill>
                  <a:srgbClr val="993300"/>
                </a:solidFill>
              </a:rPr>
              <a:t>p</a:t>
            </a:r>
          </a:p>
          <a:p>
            <a:pPr marL="495300" lvl="0" indent="-495300" eaLnBrk="1" hangingPunct="1">
              <a:spcBef>
                <a:spcPct val="50000"/>
              </a:spcBef>
              <a:buClrTx/>
              <a:buSzPct val="100000"/>
              <a:buNone/>
            </a:pPr>
            <a:r>
              <a:rPr lang="en-US" altLang="zh-CN" sz="2400" dirty="0">
                <a:solidFill>
                  <a:srgbClr val="993300"/>
                </a:solidFill>
              </a:rPr>
              <a:t>p-&gt;rightChild</a:t>
            </a:r>
          </a:p>
        </p:txBody>
      </p:sp>
      <p:sp>
        <p:nvSpPr>
          <p:cNvPr id="532522" name="Text Box 42"/>
          <p:cNvSpPr txBox="1"/>
          <p:nvPr/>
        </p:nvSpPr>
        <p:spPr>
          <a:xfrm>
            <a:off x="152400" y="5791200"/>
            <a:ext cx="8458200" cy="8302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95300" lvl="0" indent="-495300" eaLnBrk="1" hangingPunct="1">
              <a:spcBef>
                <a:spcPct val="50000"/>
              </a:spcBef>
              <a:buClrTx/>
              <a:buSzPct val="100000"/>
              <a:buNone/>
            </a:pPr>
            <a:r>
              <a:rPr lang="en-US" altLang="zh-CN" sz="2400" dirty="0">
                <a:solidFill>
                  <a:srgbClr val="000000"/>
                </a:solidFill>
                <a:latin typeface="楷体_GB2312" pitchFamily="49" charset="-122"/>
                <a:ea typeface="楷体_GB2312" pitchFamily="49" charset="-122"/>
              </a:rPr>
              <a:t>	</a:t>
            </a:r>
            <a:r>
              <a:rPr lang="zh-CN" altLang="en-US" sz="2400" dirty="0">
                <a:solidFill>
                  <a:srgbClr val="000000"/>
                </a:solidFill>
                <a:latin typeface="楷体_GB2312" pitchFamily="49" charset="-122"/>
                <a:ea typeface="楷体_GB2312" pitchFamily="49" charset="-122"/>
              </a:rPr>
              <a:t>结点</a:t>
            </a:r>
            <a:r>
              <a:rPr lang="en-US" altLang="zh-CN" sz="2400" dirty="0">
                <a:solidFill>
                  <a:srgbClr val="000000"/>
                </a:solidFill>
                <a:latin typeface="楷体_GB2312" pitchFamily="49" charset="-122"/>
                <a:ea typeface="楷体_GB2312" pitchFamily="49" charset="-122"/>
              </a:rPr>
              <a:t>P</a:t>
            </a:r>
            <a:r>
              <a:rPr lang="zh-CN" altLang="en-US" sz="2400" dirty="0">
                <a:solidFill>
                  <a:srgbClr val="000000"/>
                </a:solidFill>
                <a:latin typeface="楷体_GB2312" pitchFamily="49" charset="-122"/>
                <a:ea typeface="楷体_GB2312" pitchFamily="49" charset="-122"/>
              </a:rPr>
              <a:t>原来的后继结点变为结点</a:t>
            </a:r>
            <a:r>
              <a:rPr lang="en-US" altLang="zh-CN" sz="2400" dirty="0">
                <a:solidFill>
                  <a:srgbClr val="000000"/>
                </a:solidFill>
                <a:latin typeface="楷体_GB2312" pitchFamily="49" charset="-122"/>
                <a:ea typeface="楷体_GB2312" pitchFamily="49" charset="-122"/>
              </a:rPr>
              <a:t>x</a:t>
            </a:r>
            <a:r>
              <a:rPr lang="zh-CN" altLang="en-US" sz="2400" dirty="0">
                <a:solidFill>
                  <a:srgbClr val="000000"/>
                </a:solidFill>
                <a:latin typeface="楷体_GB2312" pitchFamily="49" charset="-122"/>
                <a:ea typeface="楷体_GB2312" pitchFamily="49" charset="-122"/>
              </a:rPr>
              <a:t>的后继结点</a:t>
            </a:r>
            <a:r>
              <a:rPr lang="zh-CN" altLang="en-US" sz="2400" b="0" dirty="0">
                <a:solidFill>
                  <a:srgbClr val="000000"/>
                </a:solidFill>
                <a:latin typeface="楷体_GB2312" pitchFamily="49" charset="-122"/>
                <a:ea typeface="楷体_GB2312" pitchFamily="49" charset="-122"/>
              </a:rPr>
              <a:t>，</a:t>
            </a:r>
            <a:r>
              <a:rPr lang="zh-CN" altLang="en-US" sz="2400" dirty="0">
                <a:solidFill>
                  <a:srgbClr val="D60093"/>
                </a:solidFill>
                <a:latin typeface="楷体_GB2312" pitchFamily="49" charset="-122"/>
                <a:ea typeface="楷体_GB2312" pitchFamily="49" charset="-122"/>
              </a:rPr>
              <a:t>结点</a:t>
            </a:r>
            <a:r>
              <a:rPr lang="en-US" altLang="zh-CN" sz="2400" dirty="0">
                <a:solidFill>
                  <a:srgbClr val="D60093"/>
                </a:solidFill>
                <a:latin typeface="楷体_GB2312" pitchFamily="49" charset="-122"/>
                <a:ea typeface="楷体_GB2312" pitchFamily="49" charset="-122"/>
              </a:rPr>
              <a:t>p</a:t>
            </a:r>
            <a:r>
              <a:rPr lang="zh-CN" altLang="en-US" sz="2400" dirty="0">
                <a:solidFill>
                  <a:srgbClr val="D60093"/>
                </a:solidFill>
                <a:latin typeface="楷体_GB2312" pitchFamily="49" charset="-122"/>
                <a:ea typeface="楷体_GB2312" pitchFamily="49" charset="-122"/>
              </a:rPr>
              <a:t>为结点</a:t>
            </a:r>
            <a:r>
              <a:rPr lang="en-US" altLang="zh-CN" sz="2400" dirty="0">
                <a:solidFill>
                  <a:srgbClr val="D60093"/>
                </a:solidFill>
                <a:latin typeface="楷体_GB2312" pitchFamily="49" charset="-122"/>
                <a:ea typeface="楷体_GB2312" pitchFamily="49" charset="-122"/>
              </a:rPr>
              <a:t>x</a:t>
            </a:r>
            <a:r>
              <a:rPr lang="zh-CN" altLang="en-US" sz="2400" dirty="0">
                <a:solidFill>
                  <a:srgbClr val="D60093"/>
                </a:solidFill>
                <a:latin typeface="楷体_GB2312" pitchFamily="49" charset="-122"/>
                <a:ea typeface="楷体_GB2312" pitchFamily="49" charset="-122"/>
              </a:rPr>
              <a:t>的前驱结点</a:t>
            </a:r>
            <a:r>
              <a:rPr lang="zh-CN" altLang="en-US" sz="2400" b="0" dirty="0">
                <a:solidFill>
                  <a:srgbClr val="000000"/>
                </a:solidFill>
                <a:latin typeface="楷体_GB2312" pitchFamily="49" charset="-122"/>
                <a:ea typeface="楷体_GB2312" pitchFamily="49" charset="-122"/>
              </a:rPr>
              <a:t>，</a:t>
            </a:r>
            <a:r>
              <a:rPr lang="zh-CN" altLang="en-US" sz="2400" dirty="0">
                <a:solidFill>
                  <a:srgbClr val="008000"/>
                </a:solidFill>
                <a:latin typeface="楷体_GB2312" pitchFamily="49" charset="-122"/>
                <a:ea typeface="楷体_GB2312" pitchFamily="49" charset="-122"/>
              </a:rPr>
              <a:t>结点 </a:t>
            </a:r>
            <a:r>
              <a:rPr lang="en-US" altLang="zh-CN" sz="2400" dirty="0">
                <a:solidFill>
                  <a:srgbClr val="008000"/>
                </a:solidFill>
                <a:latin typeface="楷体_GB2312" pitchFamily="49" charset="-122"/>
                <a:ea typeface="楷体_GB2312" pitchFamily="49" charset="-122"/>
              </a:rPr>
              <a:t>x</a:t>
            </a:r>
            <a:r>
              <a:rPr lang="zh-CN" altLang="en-US" sz="2400" dirty="0">
                <a:solidFill>
                  <a:srgbClr val="008000"/>
                </a:solidFill>
                <a:latin typeface="楷体_GB2312" pitchFamily="49" charset="-122"/>
                <a:ea typeface="楷体_GB2312" pitchFamily="49" charset="-122"/>
              </a:rPr>
              <a:t>成为结点</a:t>
            </a:r>
            <a:r>
              <a:rPr lang="en-US" altLang="zh-CN" sz="2400" dirty="0">
                <a:solidFill>
                  <a:srgbClr val="008000"/>
                </a:solidFill>
                <a:latin typeface="楷体_GB2312" pitchFamily="49" charset="-122"/>
                <a:ea typeface="楷体_GB2312" pitchFamily="49" charset="-122"/>
              </a:rPr>
              <a:t>p</a:t>
            </a:r>
            <a:r>
              <a:rPr lang="zh-CN" altLang="en-US" sz="2400" dirty="0">
                <a:solidFill>
                  <a:srgbClr val="008000"/>
                </a:solidFill>
                <a:latin typeface="楷体_GB2312" pitchFamily="49" charset="-122"/>
                <a:ea typeface="楷体_GB2312" pitchFamily="49" charset="-122"/>
              </a:rPr>
              <a:t>的右孩子</a:t>
            </a:r>
          </a:p>
        </p:txBody>
      </p:sp>
      <p:sp>
        <p:nvSpPr>
          <p:cNvPr id="532523" name="Text Box 43"/>
          <p:cNvSpPr txBox="1"/>
          <p:nvPr/>
        </p:nvSpPr>
        <p:spPr>
          <a:xfrm>
            <a:off x="3581400" y="2573338"/>
            <a:ext cx="1600200" cy="2308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95300" lvl="0" indent="-495300" eaLnBrk="1" hangingPunct="1">
              <a:spcBef>
                <a:spcPct val="50000"/>
              </a:spcBef>
              <a:buClrTx/>
              <a:buSzPct val="100000"/>
              <a:buAutoNum type="arabicParenBoth"/>
            </a:pPr>
            <a:r>
              <a:rPr lang="en-US" altLang="zh-CN" sz="2400" dirty="0">
                <a:solidFill>
                  <a:srgbClr val="3B812F"/>
                </a:solidFill>
                <a:latin typeface="楷体_GB2312" pitchFamily="49" charset="-122"/>
                <a:ea typeface="楷体_GB2312" pitchFamily="49" charset="-122"/>
              </a:rPr>
              <a:t>Tag</a:t>
            </a:r>
            <a:r>
              <a:rPr lang="zh-CN" altLang="en-US" sz="2400" dirty="0">
                <a:solidFill>
                  <a:srgbClr val="3B812F"/>
                </a:solidFill>
                <a:latin typeface="楷体_GB2312" pitchFamily="49" charset="-122"/>
                <a:ea typeface="楷体_GB2312" pitchFamily="49" charset="-122"/>
              </a:rPr>
              <a:t>？</a:t>
            </a:r>
          </a:p>
          <a:p>
            <a:pPr marL="495300" lvl="0" indent="-495300" eaLnBrk="1" hangingPunct="1">
              <a:spcBef>
                <a:spcPct val="50000"/>
              </a:spcBef>
              <a:buClrTx/>
              <a:buSzPct val="100000"/>
              <a:buAutoNum type="arabicParenBoth"/>
            </a:pPr>
            <a:r>
              <a:rPr lang="zh-CN" altLang="en-US" sz="2400" dirty="0">
                <a:solidFill>
                  <a:srgbClr val="3B812F"/>
                </a:solidFill>
                <a:latin typeface="楷体_GB2312" pitchFamily="49" charset="-122"/>
                <a:ea typeface="楷体_GB2312" pitchFamily="49" charset="-122"/>
              </a:rPr>
              <a:t>顺序？</a:t>
            </a:r>
            <a:endParaRPr lang="en-US" altLang="zh-CN" sz="2400" dirty="0">
              <a:solidFill>
                <a:srgbClr val="3B812F"/>
              </a:solidFill>
              <a:latin typeface="楷体_GB2312" pitchFamily="49" charset="-122"/>
              <a:ea typeface="楷体_GB2312" pitchFamily="49" charset="-122"/>
            </a:endParaRPr>
          </a:p>
          <a:p>
            <a:pPr marL="495300" lvl="0" indent="-495300" eaLnBrk="1" hangingPunct="1">
              <a:spcBef>
                <a:spcPct val="50000"/>
              </a:spcBef>
              <a:buClrTx/>
              <a:buSzPct val="100000"/>
              <a:buAutoNum type="arabicParenBoth"/>
            </a:pPr>
            <a:r>
              <a:rPr lang="en-US" altLang="zh-CN" sz="2400" dirty="0">
                <a:solidFill>
                  <a:srgbClr val="FF0000"/>
                </a:solidFill>
                <a:latin typeface="楷体_GB2312" pitchFamily="49" charset="-122"/>
                <a:ea typeface="楷体_GB2312" pitchFamily="49" charset="-122"/>
              </a:rPr>
              <a:t>p</a:t>
            </a:r>
            <a:r>
              <a:rPr lang="zh-CN" altLang="en-US" sz="2400" dirty="0">
                <a:solidFill>
                  <a:srgbClr val="FF0000"/>
                </a:solidFill>
                <a:latin typeface="楷体_GB2312" pitchFamily="49" charset="-122"/>
                <a:ea typeface="楷体_GB2312" pitchFamily="49" charset="-122"/>
              </a:rPr>
              <a:t>为</a:t>
            </a:r>
            <a:r>
              <a:rPr lang="en-US" altLang="zh-CN" sz="2400" dirty="0">
                <a:solidFill>
                  <a:srgbClr val="FF0000"/>
                </a:solidFill>
                <a:latin typeface="楷体_GB2312" pitchFamily="49" charset="-122"/>
                <a:ea typeface="楷体_GB2312" pitchFamily="49" charset="-122"/>
              </a:rPr>
              <a:t>y</a:t>
            </a:r>
            <a:r>
              <a:rPr lang="zh-CN" altLang="en-US" sz="2400" dirty="0">
                <a:solidFill>
                  <a:srgbClr val="FF0000"/>
                </a:solidFill>
                <a:latin typeface="楷体_GB2312" pitchFamily="49" charset="-122"/>
                <a:ea typeface="楷体_GB2312" pitchFamily="49" charset="-122"/>
              </a:rPr>
              <a:t>的右孩子的情况</a:t>
            </a:r>
            <a:r>
              <a:rPr lang="en-US" altLang="zh-CN" sz="2400" dirty="0">
                <a:solidFill>
                  <a:srgbClr val="FF0000"/>
                </a:solidFill>
                <a:latin typeface="楷体_GB2312" pitchFamily="49" charset="-122"/>
                <a:ea typeface="楷体_GB2312" pitchFamily="49" charset="-122"/>
              </a:rPr>
              <a:t>?</a:t>
            </a:r>
            <a:endParaRPr lang="zh-CN" altLang="en-US" sz="2400" dirty="0">
              <a:solidFill>
                <a:srgbClr val="FF0000"/>
              </a:solidFill>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32483"/>
                                        </p:tgtEl>
                                        <p:attrNameLst>
                                          <p:attrName>style.visibility</p:attrName>
                                        </p:attrNameLst>
                                      </p:cBhvr>
                                      <p:to>
                                        <p:strVal val="visible"/>
                                      </p:to>
                                    </p:set>
                                    <p:anim calcmode="lin" valueType="num">
                                      <p:cBhvr additive="base">
                                        <p:cTn id="12" dur="500" fill="hold"/>
                                        <p:tgtEl>
                                          <p:spTgt spid="532483"/>
                                        </p:tgtEl>
                                        <p:attrNameLst>
                                          <p:attrName>ppt_x</p:attrName>
                                        </p:attrNameLst>
                                      </p:cBhvr>
                                      <p:tavLst>
                                        <p:tav tm="0">
                                          <p:val>
                                            <p:strVal val="0-#ppt_w/2"/>
                                          </p:val>
                                        </p:tav>
                                        <p:tav tm="100000">
                                          <p:val>
                                            <p:strVal val="#ppt_x"/>
                                          </p:val>
                                        </p:tav>
                                      </p:tavLst>
                                    </p:anim>
                                    <p:anim calcmode="lin" valueType="num">
                                      <p:cBhvr additive="base">
                                        <p:cTn id="13" dur="500" fill="hold"/>
                                        <p:tgtEl>
                                          <p:spTgt spid="53248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532487"/>
                                        </p:tgtEl>
                                        <p:attrNameLst>
                                          <p:attrName>style.visibility</p:attrName>
                                        </p:attrNameLst>
                                      </p:cBhvr>
                                      <p:to>
                                        <p:strVal val="visible"/>
                                      </p:to>
                                    </p:set>
                                    <p:animEffect transition="in" filter="box(out)">
                                      <p:cBhvr>
                                        <p:cTn id="18" dur="500"/>
                                        <p:tgtEl>
                                          <p:spTgt spid="532487"/>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ox(out)">
                                      <p:cBhvr>
                                        <p:cTn id="23" dur="500"/>
                                        <p:tgtEl>
                                          <p:spTgt spid="4"/>
                                        </p:tgtEl>
                                      </p:cBhvr>
                                    </p:animEffect>
                                  </p:childTnLst>
                                  <p:subTnLst>
                                    <p:audio>
                                      <p:cMediaNode>
                                        <p:cTn display="0" masterRel="sameClick">
                                          <p:stCondLst>
                                            <p:cond evt="begin" delay="0">
                                              <p:tn val="21"/>
                                            </p:cond>
                                          </p:stCondLst>
                                          <p:endCondLst>
                                            <p:cond evt="onStopAudio" delay="0">
                                              <p:tgtEl>
                                                <p:sldTgt/>
                                              </p:tgtEl>
                                            </p:cond>
                                          </p:endCondLst>
                                        </p:cTn>
                                        <p:tgtEl>
                                          <p:sndTgt r:embed="rId3" name="type.wav"/>
                                        </p:tgtEl>
                                      </p:cMediaNode>
                                    </p:audio>
                                  </p:sub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32491"/>
                                        </p:tgtEl>
                                        <p:attrNameLst>
                                          <p:attrName>style.visibility</p:attrName>
                                        </p:attrNameLst>
                                      </p:cBhvr>
                                      <p:to>
                                        <p:strVal val="visible"/>
                                      </p:to>
                                    </p:set>
                                    <p:animEffect transition="in" filter="blinds(horizontal)">
                                      <p:cBhvr>
                                        <p:cTn id="28" dur="500"/>
                                        <p:tgtEl>
                                          <p:spTgt spid="53249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500"/>
                                        <p:tgtEl>
                                          <p:spTgt spid="3"/>
                                        </p:tgtEl>
                                      </p:cBhvr>
                                    </p:animEffect>
                                  </p:childTnLst>
                                  <p:subTnLst>
                                    <p:audio>
                                      <p:cMediaNode>
                                        <p:cTn display="0" masterRel="sameClick">
                                          <p:stCondLst>
                                            <p:cond evt="begin" delay="0">
                                              <p:tn val="31"/>
                                            </p:cond>
                                          </p:stCondLst>
                                          <p:endCondLst>
                                            <p:cond evt="onStopAudio" delay="0">
                                              <p:tgtEl>
                                                <p:sldTgt/>
                                              </p:tgtEl>
                                            </p:cond>
                                          </p:endCondLst>
                                        </p:cTn>
                                        <p:tgtEl>
                                          <p:sndTgt r:embed="rId4" name="camera.wav"/>
                                        </p:tgtEl>
                                      </p:cMediaNode>
                                    </p:audio>
                                  </p:sub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32492"/>
                                        </p:tgtEl>
                                        <p:attrNameLst>
                                          <p:attrName>style.visibility</p:attrName>
                                        </p:attrNameLst>
                                      </p:cBhvr>
                                      <p:to>
                                        <p:strVal val="visible"/>
                                      </p:to>
                                    </p:set>
                                    <p:animEffect transition="in" filter="blinds(horizontal)">
                                      <p:cBhvr>
                                        <p:cTn id="38" dur="500"/>
                                        <p:tgtEl>
                                          <p:spTgt spid="53249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32520">
                                            <p:txEl>
                                              <p:pRg st="0" end="0"/>
                                            </p:txEl>
                                          </p:spTgt>
                                        </p:tgtEl>
                                        <p:attrNameLst>
                                          <p:attrName>style.visibility</p:attrName>
                                        </p:attrNameLst>
                                      </p:cBhvr>
                                      <p:to>
                                        <p:strVal val="visible"/>
                                      </p:to>
                                    </p:set>
                                    <p:animEffect transition="in" filter="blinds(horizontal)">
                                      <p:cBhvr>
                                        <p:cTn id="43" dur="500"/>
                                        <p:tgtEl>
                                          <p:spTgt spid="532520">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32520">
                                            <p:txEl>
                                              <p:pRg st="1" end="1"/>
                                            </p:txEl>
                                          </p:spTgt>
                                        </p:tgtEl>
                                        <p:attrNameLst>
                                          <p:attrName>style.visibility</p:attrName>
                                        </p:attrNameLst>
                                      </p:cBhvr>
                                      <p:to>
                                        <p:strVal val="visible"/>
                                      </p:to>
                                    </p:set>
                                    <p:animEffect transition="in" filter="blinds(horizontal)">
                                      <p:cBhvr>
                                        <p:cTn id="48" dur="500"/>
                                        <p:tgtEl>
                                          <p:spTgt spid="532520">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32520">
                                            <p:txEl>
                                              <p:pRg st="2" end="2"/>
                                            </p:txEl>
                                          </p:spTgt>
                                        </p:tgtEl>
                                        <p:attrNameLst>
                                          <p:attrName>style.visibility</p:attrName>
                                        </p:attrNameLst>
                                      </p:cBhvr>
                                      <p:to>
                                        <p:strVal val="visible"/>
                                      </p:to>
                                    </p:set>
                                    <p:animEffect transition="in" filter="blinds(horizontal)">
                                      <p:cBhvr>
                                        <p:cTn id="53" dur="500"/>
                                        <p:tgtEl>
                                          <p:spTgt spid="532520">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532521">
                                            <p:txEl>
                                              <p:pRg st="0" end="0"/>
                                            </p:txEl>
                                          </p:spTgt>
                                        </p:tgtEl>
                                        <p:attrNameLst>
                                          <p:attrName>style.visibility</p:attrName>
                                        </p:attrNameLst>
                                      </p:cBhvr>
                                      <p:to>
                                        <p:strVal val="visible"/>
                                      </p:to>
                                    </p:set>
                                    <p:animEffect transition="in" filter="blinds(horizontal)">
                                      <p:cBhvr>
                                        <p:cTn id="58" dur="500"/>
                                        <p:tgtEl>
                                          <p:spTgt spid="532521">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532521">
                                            <p:txEl>
                                              <p:pRg st="1" end="1"/>
                                            </p:txEl>
                                          </p:spTgt>
                                        </p:tgtEl>
                                        <p:attrNameLst>
                                          <p:attrName>style.visibility</p:attrName>
                                        </p:attrNameLst>
                                      </p:cBhvr>
                                      <p:to>
                                        <p:strVal val="visible"/>
                                      </p:to>
                                    </p:set>
                                    <p:animEffect transition="in" filter="blinds(horizontal)">
                                      <p:cBhvr>
                                        <p:cTn id="63" dur="500"/>
                                        <p:tgtEl>
                                          <p:spTgt spid="532521">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532521">
                                            <p:txEl>
                                              <p:pRg st="2" end="2"/>
                                            </p:txEl>
                                          </p:spTgt>
                                        </p:tgtEl>
                                        <p:attrNameLst>
                                          <p:attrName>style.visibility</p:attrName>
                                        </p:attrNameLst>
                                      </p:cBhvr>
                                      <p:to>
                                        <p:strVal val="visible"/>
                                      </p:to>
                                    </p:set>
                                    <p:animEffect transition="in" filter="blinds(horizontal)">
                                      <p:cBhvr>
                                        <p:cTn id="68" dur="500"/>
                                        <p:tgtEl>
                                          <p:spTgt spid="532521">
                                            <p:txEl>
                                              <p:pRg st="2" end="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532522">
                                            <p:txEl>
                                              <p:pRg st="0" end="0"/>
                                            </p:txEl>
                                          </p:spTgt>
                                        </p:tgtEl>
                                        <p:attrNameLst>
                                          <p:attrName>style.visibility</p:attrName>
                                        </p:attrNameLst>
                                      </p:cBhvr>
                                      <p:to>
                                        <p:strVal val="visible"/>
                                      </p:to>
                                    </p:set>
                                    <p:animEffect transition="in" filter="blinds(horizontal)">
                                      <p:cBhvr>
                                        <p:cTn id="73" dur="500"/>
                                        <p:tgtEl>
                                          <p:spTgt spid="532522">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532523">
                                            <p:txEl>
                                              <p:pRg st="0" end="0"/>
                                            </p:txEl>
                                          </p:spTgt>
                                        </p:tgtEl>
                                        <p:attrNameLst>
                                          <p:attrName>style.visibility</p:attrName>
                                        </p:attrNameLst>
                                      </p:cBhvr>
                                      <p:to>
                                        <p:strVal val="visible"/>
                                      </p:to>
                                    </p:set>
                                    <p:animEffect transition="in" filter="blinds(horizontal)">
                                      <p:cBhvr>
                                        <p:cTn id="78" dur="500"/>
                                        <p:tgtEl>
                                          <p:spTgt spid="532523">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532523">
                                            <p:txEl>
                                              <p:pRg st="1" end="1"/>
                                            </p:txEl>
                                          </p:spTgt>
                                        </p:tgtEl>
                                        <p:attrNameLst>
                                          <p:attrName>style.visibility</p:attrName>
                                        </p:attrNameLst>
                                      </p:cBhvr>
                                      <p:to>
                                        <p:strVal val="visible"/>
                                      </p:to>
                                    </p:set>
                                    <p:animEffect transition="in" filter="blinds(horizontal)">
                                      <p:cBhvr>
                                        <p:cTn id="83" dur="500"/>
                                        <p:tgtEl>
                                          <p:spTgt spid="532523">
                                            <p:txEl>
                                              <p:pRg st="1" end="1"/>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532523">
                                            <p:txEl>
                                              <p:pRg st="2" end="2"/>
                                            </p:txEl>
                                          </p:spTgt>
                                        </p:tgtEl>
                                        <p:attrNameLst>
                                          <p:attrName>style.visibility</p:attrName>
                                        </p:attrNameLst>
                                      </p:cBhvr>
                                      <p:to>
                                        <p:strVal val="visible"/>
                                      </p:to>
                                    </p:set>
                                    <p:animEffect transition="in" filter="blinds(horizontal)">
                                      <p:cBhvr>
                                        <p:cTn id="88" dur="500"/>
                                        <p:tgtEl>
                                          <p:spTgt spid="5325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p:bldP spid="532487" grpId="0"/>
      <p:bldP spid="532491" grpId="0"/>
      <p:bldP spid="532492" grpId="0"/>
      <p:bldP spid="532520" grpId="0" build="p"/>
      <p:bldP spid="532521" grpId="0" build="p"/>
      <p:bldP spid="532522" grpId="0" build="p"/>
      <p:bldP spid="53252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ctrTitle"/>
          </p:nvPr>
        </p:nvSpPr>
        <p:spPr>
          <a:xfrm>
            <a:off x="0" y="0"/>
            <a:ext cx="9144000" cy="6096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a:t>
            </a:r>
            <a:r>
              <a:rPr kumimoji="0" lang="en-US" altLang="zh-CN" sz="36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2</a:t>
            </a:r>
            <a:r>
              <a:rPr kumimoji="0" lang="zh-CN" altLang="en-US" sz="36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 结点</a:t>
            </a:r>
            <a:r>
              <a:rPr kumimoji="0" lang="en-US" altLang="zh-CN" sz="36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p</a:t>
            </a:r>
            <a:r>
              <a:rPr kumimoji="0" lang="zh-CN" altLang="en-US" sz="3600" b="1" i="0" u="none" strike="noStrike" kern="0" cap="none" spc="0" normalizeH="0" baseline="0" noProof="0">
                <a:ln>
                  <a:noFill/>
                </a:ln>
                <a:solidFill>
                  <a:schemeClr val="tx1"/>
                </a:solidFill>
                <a:effectLst>
                  <a:outerShdw blurRad="38100" dist="38100" dir="2700000" algn="tl">
                    <a:srgbClr val="C0C0C0"/>
                  </a:outerShdw>
                </a:effectLst>
                <a:uLnTx/>
                <a:uFillTx/>
                <a:latin typeface="华文新魏" panose="02010800040101010101" pitchFamily="2" charset="-122"/>
                <a:ea typeface="+mj-ea"/>
                <a:cs typeface="+mj-cs"/>
              </a:rPr>
              <a:t>有右孩子</a:t>
            </a:r>
          </a:p>
        </p:txBody>
      </p:sp>
      <p:grpSp>
        <p:nvGrpSpPr>
          <p:cNvPr id="2" name="Group 3"/>
          <p:cNvGrpSpPr/>
          <p:nvPr/>
        </p:nvGrpSpPr>
        <p:grpSpPr>
          <a:xfrm>
            <a:off x="4724400" y="152400"/>
            <a:ext cx="3378200" cy="3810000"/>
            <a:chOff x="2832" y="192"/>
            <a:chExt cx="2128" cy="2400"/>
          </a:xfrm>
        </p:grpSpPr>
        <p:grpSp>
          <p:nvGrpSpPr>
            <p:cNvPr id="176144" name="Group 4"/>
            <p:cNvGrpSpPr/>
            <p:nvPr/>
          </p:nvGrpSpPr>
          <p:grpSpPr>
            <a:xfrm>
              <a:off x="2832" y="192"/>
              <a:ext cx="2128" cy="1929"/>
              <a:chOff x="2976" y="1824"/>
              <a:chExt cx="2128" cy="1929"/>
            </a:xfrm>
          </p:grpSpPr>
          <p:grpSp>
            <p:nvGrpSpPr>
              <p:cNvPr id="176155" name="Group 5"/>
              <p:cNvGrpSpPr/>
              <p:nvPr/>
            </p:nvGrpSpPr>
            <p:grpSpPr>
              <a:xfrm>
                <a:off x="4032" y="1824"/>
                <a:ext cx="288" cy="250"/>
                <a:chOff x="4032" y="1824"/>
                <a:chExt cx="288" cy="250"/>
              </a:xfrm>
            </p:grpSpPr>
            <p:sp>
              <p:nvSpPr>
                <p:cNvPr id="176172" name="Line 6"/>
                <p:cNvSpPr/>
                <p:nvPr/>
              </p:nvSpPr>
              <p:spPr>
                <a:xfrm flipH="1">
                  <a:off x="4032" y="1824"/>
                  <a:ext cx="96" cy="240"/>
                </a:xfrm>
                <a:prstGeom prst="line">
                  <a:avLst/>
                </a:prstGeom>
                <a:ln w="28575" cap="flat" cmpd="sng">
                  <a:solidFill>
                    <a:schemeClr val="tx1"/>
                  </a:solidFill>
                  <a:prstDash val="solid"/>
                  <a:headEnd type="none" w="med" len="med"/>
                  <a:tailEnd type="arrow" w="med" len="med"/>
                </a:ln>
              </p:spPr>
            </p:sp>
            <p:sp>
              <p:nvSpPr>
                <p:cNvPr id="176173" name="Text Box 7"/>
                <p:cNvSpPr txBox="1"/>
                <p:nvPr/>
              </p:nvSpPr>
              <p:spPr>
                <a:xfrm>
                  <a:off x="4080" y="1824"/>
                  <a:ext cx="240" cy="250"/>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b="0" dirty="0">
                      <a:solidFill>
                        <a:srgbClr val="000000"/>
                      </a:solidFill>
                    </a:rPr>
                    <a:t>bt</a:t>
                  </a:r>
                </a:p>
              </p:txBody>
            </p:sp>
          </p:grpSp>
          <p:grpSp>
            <p:nvGrpSpPr>
              <p:cNvPr id="176156" name="Group 8"/>
              <p:cNvGrpSpPr/>
              <p:nvPr/>
            </p:nvGrpSpPr>
            <p:grpSpPr>
              <a:xfrm>
                <a:off x="2976" y="2208"/>
                <a:ext cx="960" cy="1545"/>
                <a:chOff x="2976" y="2208"/>
                <a:chExt cx="960" cy="1545"/>
              </a:xfrm>
            </p:grpSpPr>
            <p:sp>
              <p:nvSpPr>
                <p:cNvPr id="176163" name="Line 9"/>
                <p:cNvSpPr/>
                <p:nvPr/>
              </p:nvSpPr>
              <p:spPr>
                <a:xfrm flipH="1">
                  <a:off x="3840" y="2208"/>
                  <a:ext cx="68" cy="105"/>
                </a:xfrm>
                <a:prstGeom prst="line">
                  <a:avLst/>
                </a:prstGeom>
                <a:ln w="28575" cap="flat" cmpd="sng">
                  <a:solidFill>
                    <a:schemeClr val="tx1"/>
                  </a:solidFill>
                  <a:prstDash val="sysDot"/>
                  <a:headEnd type="none" w="med" len="med"/>
                  <a:tailEnd type="none" w="med" len="med"/>
                </a:ln>
              </p:spPr>
            </p:sp>
            <p:grpSp>
              <p:nvGrpSpPr>
                <p:cNvPr id="176164" name="Group 10"/>
                <p:cNvGrpSpPr/>
                <p:nvPr/>
              </p:nvGrpSpPr>
              <p:grpSpPr>
                <a:xfrm>
                  <a:off x="2976" y="2304"/>
                  <a:ext cx="960" cy="1449"/>
                  <a:chOff x="2976" y="2304"/>
                  <a:chExt cx="960" cy="1449"/>
                </a:xfrm>
              </p:grpSpPr>
              <p:sp>
                <p:nvSpPr>
                  <p:cNvPr id="176165" name="Oval 11"/>
                  <p:cNvSpPr/>
                  <p:nvPr/>
                </p:nvSpPr>
                <p:spPr>
                  <a:xfrm>
                    <a:off x="3744" y="2304"/>
                    <a:ext cx="192" cy="192"/>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b="0" dirty="0">
                        <a:solidFill>
                          <a:srgbClr val="000000"/>
                        </a:solidFill>
                      </a:rPr>
                      <a:t>y</a:t>
                    </a:r>
                  </a:p>
                </p:txBody>
              </p:sp>
              <p:sp>
                <p:nvSpPr>
                  <p:cNvPr id="176166" name="Line 12"/>
                  <p:cNvSpPr/>
                  <p:nvPr/>
                </p:nvSpPr>
                <p:spPr>
                  <a:xfrm flipH="1">
                    <a:off x="3332" y="2784"/>
                    <a:ext cx="288" cy="288"/>
                  </a:xfrm>
                  <a:prstGeom prst="line">
                    <a:avLst/>
                  </a:prstGeom>
                  <a:ln w="28575" cap="flat" cmpd="sng">
                    <a:solidFill>
                      <a:schemeClr val="tx1"/>
                    </a:solidFill>
                    <a:prstDash val="sysDot"/>
                    <a:headEnd type="none" w="med" len="med"/>
                    <a:tailEnd type="none" w="med" len="med"/>
                  </a:ln>
                </p:spPr>
              </p:sp>
              <p:sp>
                <p:nvSpPr>
                  <p:cNvPr id="176167" name="Oval 13"/>
                  <p:cNvSpPr/>
                  <p:nvPr/>
                </p:nvSpPr>
                <p:spPr>
                  <a:xfrm>
                    <a:off x="3572" y="2640"/>
                    <a:ext cx="192" cy="192"/>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b="0" dirty="0">
                        <a:solidFill>
                          <a:srgbClr val="000000"/>
                        </a:solidFill>
                      </a:rPr>
                      <a:t>P</a:t>
                    </a:r>
                  </a:p>
                </p:txBody>
              </p:sp>
              <p:sp>
                <p:nvSpPr>
                  <p:cNvPr id="176168" name="Oval 14"/>
                  <p:cNvSpPr/>
                  <p:nvPr/>
                </p:nvSpPr>
                <p:spPr>
                  <a:xfrm>
                    <a:off x="3120" y="2985"/>
                    <a:ext cx="404" cy="423"/>
                  </a:xfrm>
                  <a:prstGeom prst="ellipse">
                    <a:avLst/>
                  </a:prstGeom>
                  <a:solidFill>
                    <a:schemeClr val="bg1"/>
                  </a:solidFill>
                  <a:ln w="28575" cap="flat" cmpd="sng">
                    <a:solidFill>
                      <a:schemeClr val="tx1"/>
                    </a:solidFill>
                    <a:prstDash val="dash"/>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L</a:t>
                    </a:r>
                  </a:p>
                </p:txBody>
              </p:sp>
              <p:sp>
                <p:nvSpPr>
                  <p:cNvPr id="176169" name="Line 15"/>
                  <p:cNvSpPr/>
                  <p:nvPr/>
                </p:nvSpPr>
                <p:spPr>
                  <a:xfrm flipH="1">
                    <a:off x="3696" y="2496"/>
                    <a:ext cx="96" cy="144"/>
                  </a:xfrm>
                  <a:prstGeom prst="line">
                    <a:avLst/>
                  </a:prstGeom>
                  <a:ln w="28575" cap="flat" cmpd="sng">
                    <a:solidFill>
                      <a:schemeClr val="tx1"/>
                    </a:solidFill>
                    <a:prstDash val="solid"/>
                    <a:headEnd type="none" w="med" len="med"/>
                    <a:tailEnd type="none" w="med" len="med"/>
                  </a:ln>
                </p:spPr>
              </p:sp>
              <p:sp>
                <p:nvSpPr>
                  <p:cNvPr id="176170" name="Freeform 16"/>
                  <p:cNvSpPr/>
                  <p:nvPr/>
                </p:nvSpPr>
                <p:spPr>
                  <a:xfrm flipV="1">
                    <a:off x="3264" y="3417"/>
                    <a:ext cx="96" cy="336"/>
                  </a:xfrm>
                  <a:custGeom>
                    <a:avLst/>
                    <a:gdLst>
                      <a:gd name="txL" fmla="*/ 0 w 240"/>
                      <a:gd name="txT" fmla="*/ 0 h 392"/>
                      <a:gd name="txR" fmla="*/ 240 w 240"/>
                      <a:gd name="txB" fmla="*/ 392 h 392"/>
                    </a:gdLst>
                    <a:ahLst/>
                    <a:cxnLst>
                      <a:cxn ang="0">
                        <a:pos x="0" y="24"/>
                      </a:cxn>
                      <a:cxn ang="0">
                        <a:pos x="0" y="24"/>
                      </a:cxn>
                      <a:cxn ang="0">
                        <a:pos x="0" y="0"/>
                      </a:cxn>
                    </a:cxnLst>
                    <a:rect l="txL" t="txT" r="txR" b="txB"/>
                    <a:pathLst>
                      <a:path w="240" h="392">
                        <a:moveTo>
                          <a:pt x="0" y="336"/>
                        </a:moveTo>
                        <a:cubicBezTo>
                          <a:pt x="52" y="364"/>
                          <a:pt x="104" y="392"/>
                          <a:pt x="144" y="336"/>
                        </a:cubicBezTo>
                        <a:cubicBezTo>
                          <a:pt x="184" y="280"/>
                          <a:pt x="212" y="140"/>
                          <a:pt x="240" y="0"/>
                        </a:cubicBezTo>
                      </a:path>
                    </a:pathLst>
                  </a:custGeom>
                  <a:noFill/>
                  <a:ln w="28575" cap="flat" cmpd="sng">
                    <a:solidFill>
                      <a:schemeClr val="tx1">
                        <a:alpha val="100000"/>
                      </a:schemeClr>
                    </a:solidFill>
                    <a:prstDash val="dash"/>
                    <a:round/>
                    <a:headEnd type="none" w="med" len="med"/>
                    <a:tailEnd type="arrow" w="med" len="med"/>
                  </a:ln>
                </p:spPr>
                <p:txBody>
                  <a:bodyPr/>
                  <a:lstStyle/>
                  <a:p>
                    <a:endParaRPr lang="zh-CN" altLang="en-US"/>
                  </a:p>
                </p:txBody>
              </p:sp>
              <p:sp>
                <p:nvSpPr>
                  <p:cNvPr id="176171" name="Freeform 17"/>
                  <p:cNvSpPr/>
                  <p:nvPr/>
                </p:nvSpPr>
                <p:spPr>
                  <a:xfrm>
                    <a:off x="2976" y="3273"/>
                    <a:ext cx="192" cy="160"/>
                  </a:xfrm>
                  <a:custGeom>
                    <a:avLst/>
                    <a:gdLst>
                      <a:gd name="txL" fmla="*/ 0 w 192"/>
                      <a:gd name="txT" fmla="*/ 0 h 160"/>
                      <a:gd name="txR" fmla="*/ 192 w 192"/>
                      <a:gd name="txB" fmla="*/ 160 h 160"/>
                    </a:gdLst>
                    <a:ahLst/>
                    <a:cxnLst>
                      <a:cxn ang="0">
                        <a:pos x="192" y="96"/>
                      </a:cxn>
                      <a:cxn ang="0">
                        <a:pos x="96" y="144"/>
                      </a:cxn>
                      <a:cxn ang="0">
                        <a:pos x="0" y="0"/>
                      </a:cxn>
                    </a:cxnLst>
                    <a:rect l="txL" t="txT" r="txR" b="txB"/>
                    <a:pathLst>
                      <a:path w="192" h="160">
                        <a:moveTo>
                          <a:pt x="192" y="96"/>
                        </a:moveTo>
                        <a:cubicBezTo>
                          <a:pt x="160" y="128"/>
                          <a:pt x="128" y="160"/>
                          <a:pt x="96" y="144"/>
                        </a:cubicBezTo>
                        <a:cubicBezTo>
                          <a:pt x="64" y="128"/>
                          <a:pt x="32" y="64"/>
                          <a:pt x="0" y="0"/>
                        </a:cubicBezTo>
                      </a:path>
                    </a:pathLst>
                  </a:custGeom>
                  <a:noFill/>
                  <a:ln w="28575" cap="flat" cmpd="sng">
                    <a:solidFill>
                      <a:srgbClr val="993300">
                        <a:alpha val="100000"/>
                      </a:srgbClr>
                    </a:solidFill>
                    <a:prstDash val="solid"/>
                    <a:round/>
                    <a:headEnd type="none" w="med" len="med"/>
                    <a:tailEnd type="arrow" w="med" len="med"/>
                  </a:ln>
                </p:spPr>
                <p:txBody>
                  <a:bodyPr/>
                  <a:lstStyle/>
                  <a:p>
                    <a:endParaRPr lang="zh-CN" altLang="en-US"/>
                  </a:p>
                </p:txBody>
              </p:sp>
            </p:grpSp>
          </p:grpSp>
          <p:grpSp>
            <p:nvGrpSpPr>
              <p:cNvPr id="176157" name="Group 18"/>
              <p:cNvGrpSpPr/>
              <p:nvPr/>
            </p:nvGrpSpPr>
            <p:grpSpPr>
              <a:xfrm>
                <a:off x="3908" y="2064"/>
                <a:ext cx="1196" cy="1209"/>
                <a:chOff x="3908" y="2064"/>
                <a:chExt cx="1196" cy="1209"/>
              </a:xfrm>
            </p:grpSpPr>
            <p:sp>
              <p:nvSpPr>
                <p:cNvPr id="176158" name="Oval 19"/>
                <p:cNvSpPr/>
                <p:nvPr/>
              </p:nvSpPr>
              <p:spPr>
                <a:xfrm>
                  <a:off x="3908" y="2064"/>
                  <a:ext cx="192" cy="192"/>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b="0" dirty="0">
                      <a:solidFill>
                        <a:srgbClr val="000000"/>
                      </a:solidFill>
                    </a:rPr>
                    <a:t>D</a:t>
                  </a:r>
                </a:p>
              </p:txBody>
            </p:sp>
            <p:sp>
              <p:nvSpPr>
                <p:cNvPr id="176159" name="Line 20"/>
                <p:cNvSpPr/>
                <p:nvPr/>
              </p:nvSpPr>
              <p:spPr>
                <a:xfrm>
                  <a:off x="4100" y="2208"/>
                  <a:ext cx="384" cy="288"/>
                </a:xfrm>
                <a:prstGeom prst="line">
                  <a:avLst/>
                </a:prstGeom>
                <a:ln w="28575" cap="rnd" cmpd="sng">
                  <a:solidFill>
                    <a:schemeClr val="tx1"/>
                  </a:solidFill>
                  <a:prstDash val="sysDot"/>
                  <a:headEnd type="none" w="med" len="med"/>
                  <a:tailEnd type="none" w="med" len="med"/>
                </a:ln>
              </p:spPr>
            </p:sp>
            <p:sp>
              <p:nvSpPr>
                <p:cNvPr id="176160" name="Oval 21"/>
                <p:cNvSpPr/>
                <p:nvPr/>
              </p:nvSpPr>
              <p:spPr>
                <a:xfrm>
                  <a:off x="4436" y="2448"/>
                  <a:ext cx="412" cy="441"/>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R</a:t>
                  </a:r>
                </a:p>
              </p:txBody>
            </p:sp>
            <p:sp>
              <p:nvSpPr>
                <p:cNvPr id="176161" name="Freeform 22"/>
                <p:cNvSpPr/>
                <p:nvPr/>
              </p:nvSpPr>
              <p:spPr>
                <a:xfrm flipH="1" flipV="1">
                  <a:off x="4608" y="2889"/>
                  <a:ext cx="48" cy="384"/>
                </a:xfrm>
                <a:custGeom>
                  <a:avLst/>
                  <a:gdLst>
                    <a:gd name="txL" fmla="*/ 0 w 288"/>
                    <a:gd name="txT" fmla="*/ 0 h 440"/>
                    <a:gd name="txR" fmla="*/ 288 w 288"/>
                    <a:gd name="txB" fmla="*/ 440 h 440"/>
                  </a:gdLst>
                  <a:ahLst/>
                  <a:cxnLst>
                    <a:cxn ang="0">
                      <a:pos x="0" y="33"/>
                    </a:cxn>
                    <a:cxn ang="0">
                      <a:pos x="0" y="38"/>
                    </a:cxn>
                    <a:cxn ang="0">
                      <a:pos x="0" y="0"/>
                    </a:cxn>
                  </a:cxnLst>
                  <a:rect l="txL" t="txT" r="txR" b="txB"/>
                  <a:pathLst>
                    <a:path w="288" h="440">
                      <a:moveTo>
                        <a:pt x="288" y="336"/>
                      </a:moveTo>
                      <a:cubicBezTo>
                        <a:pt x="288" y="388"/>
                        <a:pt x="288" y="440"/>
                        <a:pt x="240" y="384"/>
                      </a:cubicBezTo>
                      <a:cubicBezTo>
                        <a:pt x="192" y="328"/>
                        <a:pt x="96" y="164"/>
                        <a:pt x="0" y="0"/>
                      </a:cubicBezTo>
                    </a:path>
                  </a:pathLst>
                </a:custGeom>
                <a:noFill/>
                <a:ln w="28575" cap="flat" cmpd="sng">
                  <a:solidFill>
                    <a:srgbClr val="993300">
                      <a:alpha val="100000"/>
                    </a:srgbClr>
                  </a:solidFill>
                  <a:prstDash val="solid"/>
                  <a:round/>
                  <a:headEnd type="none" w="med" len="med"/>
                  <a:tailEnd type="arrow" w="med" len="med"/>
                </a:ln>
              </p:spPr>
              <p:txBody>
                <a:bodyPr/>
                <a:lstStyle/>
                <a:p>
                  <a:endParaRPr lang="zh-CN" altLang="en-US"/>
                </a:p>
              </p:txBody>
            </p:sp>
            <p:sp>
              <p:nvSpPr>
                <p:cNvPr id="176162" name="Freeform 23"/>
                <p:cNvSpPr/>
                <p:nvPr/>
              </p:nvSpPr>
              <p:spPr>
                <a:xfrm>
                  <a:off x="4800" y="2697"/>
                  <a:ext cx="304" cy="192"/>
                </a:xfrm>
                <a:custGeom>
                  <a:avLst/>
                  <a:gdLst>
                    <a:gd name="txL" fmla="*/ 0 w 160"/>
                    <a:gd name="txT" fmla="*/ 0 h 400"/>
                    <a:gd name="txR" fmla="*/ 160 w 160"/>
                    <a:gd name="txB" fmla="*/ 400 h 400"/>
                  </a:gdLst>
                  <a:ahLst/>
                  <a:cxnLst>
                    <a:cxn ang="0">
                      <a:pos x="0" y="0"/>
                    </a:cxn>
                    <a:cxn ang="0">
                      <a:pos x="2628878" y="0"/>
                    </a:cxn>
                    <a:cxn ang="0">
                      <a:pos x="7910965" y="0"/>
                    </a:cxn>
                    <a:cxn ang="0">
                      <a:pos x="7910965" y="0"/>
                    </a:cxn>
                  </a:cxnLst>
                  <a:rect l="txL" t="txT" r="txR" b="txB"/>
                  <a:pathLst>
                    <a:path w="160" h="400">
                      <a:moveTo>
                        <a:pt x="0" y="336"/>
                      </a:moveTo>
                      <a:cubicBezTo>
                        <a:pt x="12" y="360"/>
                        <a:pt x="24" y="384"/>
                        <a:pt x="48" y="384"/>
                      </a:cubicBezTo>
                      <a:cubicBezTo>
                        <a:pt x="72" y="384"/>
                        <a:pt x="128" y="400"/>
                        <a:pt x="144" y="336"/>
                      </a:cubicBezTo>
                      <a:cubicBezTo>
                        <a:pt x="160" y="272"/>
                        <a:pt x="144" y="56"/>
                        <a:pt x="144" y="0"/>
                      </a:cubicBezTo>
                    </a:path>
                  </a:pathLst>
                </a:custGeom>
                <a:noFill/>
                <a:ln w="28575" cap="flat" cmpd="sng">
                  <a:solidFill>
                    <a:schemeClr val="tx1">
                      <a:alpha val="100000"/>
                    </a:schemeClr>
                  </a:solidFill>
                  <a:prstDash val="dash"/>
                  <a:round/>
                  <a:headEnd type="none" w="med" len="med"/>
                  <a:tailEnd type="arrow" w="med" len="med"/>
                </a:ln>
              </p:spPr>
              <p:txBody>
                <a:bodyPr/>
                <a:lstStyle/>
                <a:p>
                  <a:endParaRPr lang="zh-CN" altLang="en-US"/>
                </a:p>
              </p:txBody>
            </p:sp>
          </p:grpSp>
        </p:grpSp>
        <p:grpSp>
          <p:nvGrpSpPr>
            <p:cNvPr id="176145" name="Group 24"/>
            <p:cNvGrpSpPr/>
            <p:nvPr/>
          </p:nvGrpSpPr>
          <p:grpSpPr>
            <a:xfrm>
              <a:off x="3792" y="864"/>
              <a:ext cx="480" cy="816"/>
              <a:chOff x="3792" y="864"/>
              <a:chExt cx="480" cy="816"/>
            </a:xfrm>
          </p:grpSpPr>
          <p:sp>
            <p:nvSpPr>
              <p:cNvPr id="176151" name="Line 25"/>
              <p:cNvSpPr/>
              <p:nvPr/>
            </p:nvSpPr>
            <p:spPr>
              <a:xfrm>
                <a:off x="3792" y="864"/>
                <a:ext cx="144" cy="144"/>
              </a:xfrm>
              <a:prstGeom prst="line">
                <a:avLst/>
              </a:prstGeom>
              <a:ln w="28575" cap="rnd" cmpd="sng">
                <a:solidFill>
                  <a:schemeClr val="tx1"/>
                </a:solidFill>
                <a:prstDash val="sysDot"/>
                <a:headEnd type="none" w="med" len="med"/>
                <a:tailEnd type="none" w="med" len="med"/>
              </a:ln>
            </p:spPr>
          </p:sp>
          <p:sp>
            <p:nvSpPr>
              <p:cNvPr id="176152" name="Oval 26"/>
              <p:cNvSpPr/>
              <p:nvPr/>
            </p:nvSpPr>
            <p:spPr>
              <a:xfrm>
                <a:off x="3840" y="1008"/>
                <a:ext cx="384" cy="336"/>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R1</a:t>
                </a:r>
              </a:p>
            </p:txBody>
          </p:sp>
          <p:sp>
            <p:nvSpPr>
              <p:cNvPr id="176153" name="Freeform 27"/>
              <p:cNvSpPr/>
              <p:nvPr/>
            </p:nvSpPr>
            <p:spPr>
              <a:xfrm flipH="1" flipV="1">
                <a:off x="3984" y="1296"/>
                <a:ext cx="48" cy="384"/>
              </a:xfrm>
              <a:custGeom>
                <a:avLst/>
                <a:gdLst>
                  <a:gd name="txL" fmla="*/ 0 w 288"/>
                  <a:gd name="txT" fmla="*/ 0 h 440"/>
                  <a:gd name="txR" fmla="*/ 288 w 288"/>
                  <a:gd name="txB" fmla="*/ 440 h 440"/>
                </a:gdLst>
                <a:ahLst/>
                <a:cxnLst>
                  <a:cxn ang="0">
                    <a:pos x="0" y="33"/>
                  </a:cxn>
                  <a:cxn ang="0">
                    <a:pos x="0" y="38"/>
                  </a:cxn>
                  <a:cxn ang="0">
                    <a:pos x="0" y="0"/>
                  </a:cxn>
                </a:cxnLst>
                <a:rect l="txL" t="txT" r="txR" b="txB"/>
                <a:pathLst>
                  <a:path w="288" h="440">
                    <a:moveTo>
                      <a:pt x="288" y="336"/>
                    </a:moveTo>
                    <a:cubicBezTo>
                      <a:pt x="288" y="388"/>
                      <a:pt x="288" y="440"/>
                      <a:pt x="240" y="384"/>
                    </a:cubicBezTo>
                    <a:cubicBezTo>
                      <a:pt x="192" y="328"/>
                      <a:pt x="96" y="164"/>
                      <a:pt x="0" y="0"/>
                    </a:cubicBezTo>
                  </a:path>
                </a:pathLst>
              </a:custGeom>
              <a:noFill/>
              <a:ln w="28575" cap="flat" cmpd="sng">
                <a:solidFill>
                  <a:srgbClr val="993300">
                    <a:alpha val="100000"/>
                  </a:srgbClr>
                </a:solidFill>
                <a:prstDash val="solid"/>
                <a:round/>
                <a:headEnd type="none" w="med" len="med"/>
                <a:tailEnd type="arrow" w="med" len="med"/>
              </a:ln>
            </p:spPr>
            <p:txBody>
              <a:bodyPr/>
              <a:lstStyle/>
              <a:p>
                <a:endParaRPr lang="zh-CN" altLang="en-US"/>
              </a:p>
            </p:txBody>
          </p:sp>
          <p:sp>
            <p:nvSpPr>
              <p:cNvPr id="176154" name="Freeform 28"/>
              <p:cNvSpPr/>
              <p:nvPr/>
            </p:nvSpPr>
            <p:spPr>
              <a:xfrm flipV="1">
                <a:off x="4128" y="1296"/>
                <a:ext cx="144" cy="336"/>
              </a:xfrm>
              <a:custGeom>
                <a:avLst/>
                <a:gdLst>
                  <a:gd name="txL" fmla="*/ 0 w 160"/>
                  <a:gd name="txT" fmla="*/ 0 h 400"/>
                  <a:gd name="txR" fmla="*/ 160 w 160"/>
                  <a:gd name="txB" fmla="*/ 400 h 400"/>
                </a:gdLst>
                <a:ahLst/>
                <a:cxnLst>
                  <a:cxn ang="0">
                    <a:pos x="0" y="17"/>
                  </a:cxn>
                  <a:cxn ang="0">
                    <a:pos x="9" y="20"/>
                  </a:cxn>
                  <a:cxn ang="0">
                    <a:pos x="23" y="17"/>
                  </a:cxn>
                  <a:cxn ang="0">
                    <a:pos x="23" y="0"/>
                  </a:cxn>
                </a:cxnLst>
                <a:rect l="txL" t="txT" r="txR" b="txB"/>
                <a:pathLst>
                  <a:path w="160" h="400">
                    <a:moveTo>
                      <a:pt x="0" y="336"/>
                    </a:moveTo>
                    <a:cubicBezTo>
                      <a:pt x="12" y="360"/>
                      <a:pt x="24" y="384"/>
                      <a:pt x="48" y="384"/>
                    </a:cubicBezTo>
                    <a:cubicBezTo>
                      <a:pt x="72" y="384"/>
                      <a:pt x="128" y="400"/>
                      <a:pt x="144" y="336"/>
                    </a:cubicBezTo>
                    <a:cubicBezTo>
                      <a:pt x="160" y="272"/>
                      <a:pt x="144" y="56"/>
                      <a:pt x="144" y="0"/>
                    </a:cubicBezTo>
                  </a:path>
                </a:pathLst>
              </a:custGeom>
              <a:noFill/>
              <a:ln w="28575" cap="flat" cmpd="sng">
                <a:solidFill>
                  <a:schemeClr val="tx1">
                    <a:alpha val="100000"/>
                  </a:schemeClr>
                </a:solidFill>
                <a:prstDash val="dash"/>
                <a:round/>
                <a:headEnd type="none" w="med" len="med"/>
                <a:tailEnd type="arrow" w="med" len="med"/>
              </a:ln>
            </p:spPr>
            <p:txBody>
              <a:bodyPr/>
              <a:lstStyle/>
              <a:p>
                <a:endParaRPr lang="zh-CN" altLang="en-US"/>
              </a:p>
            </p:txBody>
          </p:sp>
        </p:grpSp>
        <p:grpSp>
          <p:nvGrpSpPr>
            <p:cNvPr id="176146" name="Group 29"/>
            <p:cNvGrpSpPr/>
            <p:nvPr/>
          </p:nvGrpSpPr>
          <p:grpSpPr>
            <a:xfrm>
              <a:off x="3552" y="1200"/>
              <a:ext cx="576" cy="1392"/>
              <a:chOff x="3552" y="1200"/>
              <a:chExt cx="576" cy="1392"/>
            </a:xfrm>
          </p:grpSpPr>
          <p:sp>
            <p:nvSpPr>
              <p:cNvPr id="176147" name="Line 30"/>
              <p:cNvSpPr/>
              <p:nvPr/>
            </p:nvSpPr>
            <p:spPr>
              <a:xfrm>
                <a:off x="3552" y="1200"/>
                <a:ext cx="240" cy="720"/>
              </a:xfrm>
              <a:prstGeom prst="line">
                <a:avLst/>
              </a:prstGeom>
              <a:ln w="28575" cap="rnd" cmpd="sng">
                <a:solidFill>
                  <a:schemeClr val="tx1"/>
                </a:solidFill>
                <a:prstDash val="sysDot"/>
                <a:headEnd type="none" w="med" len="med"/>
                <a:tailEnd type="none" w="med" len="med"/>
              </a:ln>
            </p:spPr>
          </p:sp>
          <p:sp>
            <p:nvSpPr>
              <p:cNvPr id="176148" name="Oval 31"/>
              <p:cNvSpPr/>
              <p:nvPr/>
            </p:nvSpPr>
            <p:spPr>
              <a:xfrm>
                <a:off x="3696" y="1920"/>
                <a:ext cx="384" cy="336"/>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2000" dirty="0">
                    <a:solidFill>
                      <a:srgbClr val="000000"/>
                    </a:solidFill>
                  </a:rPr>
                  <a:t>R2</a:t>
                </a:r>
              </a:p>
            </p:txBody>
          </p:sp>
          <p:sp>
            <p:nvSpPr>
              <p:cNvPr id="176149" name="Freeform 32"/>
              <p:cNvSpPr/>
              <p:nvPr/>
            </p:nvSpPr>
            <p:spPr>
              <a:xfrm flipH="1" flipV="1">
                <a:off x="3840" y="2208"/>
                <a:ext cx="48" cy="384"/>
              </a:xfrm>
              <a:custGeom>
                <a:avLst/>
                <a:gdLst>
                  <a:gd name="txL" fmla="*/ 0 w 288"/>
                  <a:gd name="txT" fmla="*/ 0 h 440"/>
                  <a:gd name="txR" fmla="*/ 288 w 288"/>
                  <a:gd name="txB" fmla="*/ 440 h 440"/>
                </a:gdLst>
                <a:ahLst/>
                <a:cxnLst>
                  <a:cxn ang="0">
                    <a:pos x="0" y="33"/>
                  </a:cxn>
                  <a:cxn ang="0">
                    <a:pos x="0" y="38"/>
                  </a:cxn>
                  <a:cxn ang="0">
                    <a:pos x="0" y="0"/>
                  </a:cxn>
                </a:cxnLst>
                <a:rect l="txL" t="txT" r="txR" b="txB"/>
                <a:pathLst>
                  <a:path w="288" h="440">
                    <a:moveTo>
                      <a:pt x="288" y="336"/>
                    </a:moveTo>
                    <a:cubicBezTo>
                      <a:pt x="288" y="388"/>
                      <a:pt x="288" y="440"/>
                      <a:pt x="240" y="384"/>
                    </a:cubicBezTo>
                    <a:cubicBezTo>
                      <a:pt x="192" y="328"/>
                      <a:pt x="96" y="164"/>
                      <a:pt x="0" y="0"/>
                    </a:cubicBezTo>
                  </a:path>
                </a:pathLst>
              </a:custGeom>
              <a:noFill/>
              <a:ln w="28575" cap="flat" cmpd="sng">
                <a:solidFill>
                  <a:srgbClr val="993300">
                    <a:alpha val="100000"/>
                  </a:srgbClr>
                </a:solidFill>
                <a:prstDash val="solid"/>
                <a:round/>
                <a:headEnd type="none" w="med" len="med"/>
                <a:tailEnd type="arrow" w="med" len="med"/>
              </a:ln>
            </p:spPr>
            <p:txBody>
              <a:bodyPr/>
              <a:lstStyle/>
              <a:p>
                <a:endParaRPr lang="zh-CN" altLang="en-US"/>
              </a:p>
            </p:txBody>
          </p:sp>
          <p:sp>
            <p:nvSpPr>
              <p:cNvPr id="176150" name="Freeform 33"/>
              <p:cNvSpPr/>
              <p:nvPr/>
            </p:nvSpPr>
            <p:spPr>
              <a:xfrm flipV="1">
                <a:off x="3984" y="2208"/>
                <a:ext cx="144" cy="336"/>
              </a:xfrm>
              <a:custGeom>
                <a:avLst/>
                <a:gdLst>
                  <a:gd name="txL" fmla="*/ 0 w 160"/>
                  <a:gd name="txT" fmla="*/ 0 h 400"/>
                  <a:gd name="txR" fmla="*/ 160 w 160"/>
                  <a:gd name="txB" fmla="*/ 400 h 400"/>
                </a:gdLst>
                <a:ahLst/>
                <a:cxnLst>
                  <a:cxn ang="0">
                    <a:pos x="0" y="17"/>
                  </a:cxn>
                  <a:cxn ang="0">
                    <a:pos x="9" y="20"/>
                  </a:cxn>
                  <a:cxn ang="0">
                    <a:pos x="23" y="17"/>
                  </a:cxn>
                  <a:cxn ang="0">
                    <a:pos x="23" y="0"/>
                  </a:cxn>
                </a:cxnLst>
                <a:rect l="txL" t="txT" r="txR" b="txB"/>
                <a:pathLst>
                  <a:path w="160" h="400">
                    <a:moveTo>
                      <a:pt x="0" y="336"/>
                    </a:moveTo>
                    <a:cubicBezTo>
                      <a:pt x="12" y="360"/>
                      <a:pt x="24" y="384"/>
                      <a:pt x="48" y="384"/>
                    </a:cubicBezTo>
                    <a:cubicBezTo>
                      <a:pt x="72" y="384"/>
                      <a:pt x="128" y="400"/>
                      <a:pt x="144" y="336"/>
                    </a:cubicBezTo>
                    <a:cubicBezTo>
                      <a:pt x="160" y="272"/>
                      <a:pt x="144" y="56"/>
                      <a:pt x="144" y="0"/>
                    </a:cubicBezTo>
                  </a:path>
                </a:pathLst>
              </a:custGeom>
              <a:noFill/>
              <a:ln w="28575" cap="flat" cmpd="sng">
                <a:solidFill>
                  <a:schemeClr val="tx1">
                    <a:alpha val="100000"/>
                  </a:schemeClr>
                </a:solidFill>
                <a:prstDash val="dash"/>
                <a:round/>
                <a:headEnd type="none" w="med" len="med"/>
                <a:tailEnd type="arrow" w="med" len="med"/>
              </a:ln>
            </p:spPr>
            <p:txBody>
              <a:bodyPr/>
              <a:lstStyle/>
              <a:p>
                <a:endParaRPr lang="zh-CN" altLang="en-US"/>
              </a:p>
            </p:txBody>
          </p:sp>
        </p:grpSp>
      </p:grpSp>
      <p:sp>
        <p:nvSpPr>
          <p:cNvPr id="534562" name="Text Box 34"/>
          <p:cNvSpPr txBox="1"/>
          <p:nvPr/>
        </p:nvSpPr>
        <p:spPr>
          <a:xfrm>
            <a:off x="152400" y="1524000"/>
            <a:ext cx="3505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400" dirty="0">
                <a:solidFill>
                  <a:srgbClr val="000000"/>
                </a:solidFill>
              </a:rPr>
              <a:t>……</a:t>
            </a:r>
            <a:r>
              <a:rPr lang="en-US" altLang="zh-CN" sz="2400" dirty="0">
                <a:solidFill>
                  <a:srgbClr val="993300"/>
                </a:solidFill>
              </a:rPr>
              <a:t>L </a:t>
            </a:r>
            <a:r>
              <a:rPr lang="en-US" altLang="zh-CN" sz="2400" dirty="0">
                <a:solidFill>
                  <a:srgbClr val="000000"/>
                </a:solidFill>
              </a:rPr>
              <a:t>P </a:t>
            </a:r>
            <a:r>
              <a:rPr lang="en-US" altLang="zh-CN" sz="2400" dirty="0">
                <a:solidFill>
                  <a:srgbClr val="993300"/>
                </a:solidFill>
              </a:rPr>
              <a:t>R2</a:t>
            </a:r>
            <a:r>
              <a:rPr lang="en-US" altLang="zh-CN" sz="2400" dirty="0">
                <a:solidFill>
                  <a:srgbClr val="000000"/>
                </a:solidFill>
              </a:rPr>
              <a:t> y </a:t>
            </a:r>
            <a:r>
              <a:rPr lang="en-US" altLang="zh-CN" sz="2400" dirty="0">
                <a:solidFill>
                  <a:srgbClr val="993300"/>
                </a:solidFill>
              </a:rPr>
              <a:t>R1</a:t>
            </a:r>
            <a:r>
              <a:rPr lang="en-US" altLang="zh-CN" sz="2400" dirty="0">
                <a:solidFill>
                  <a:srgbClr val="000000"/>
                </a:solidFill>
              </a:rPr>
              <a:t> ……</a:t>
            </a:r>
          </a:p>
        </p:txBody>
      </p:sp>
      <p:grpSp>
        <p:nvGrpSpPr>
          <p:cNvPr id="10" name="Group 35"/>
          <p:cNvGrpSpPr/>
          <p:nvPr/>
        </p:nvGrpSpPr>
        <p:grpSpPr>
          <a:xfrm>
            <a:off x="5867400" y="1752600"/>
            <a:ext cx="304800" cy="685800"/>
            <a:chOff x="3696" y="1104"/>
            <a:chExt cx="192" cy="432"/>
          </a:xfrm>
        </p:grpSpPr>
        <p:sp>
          <p:nvSpPr>
            <p:cNvPr id="176142" name="Oval 36"/>
            <p:cNvSpPr/>
            <p:nvPr/>
          </p:nvSpPr>
          <p:spPr>
            <a:xfrm>
              <a:off x="3696" y="1344"/>
              <a:ext cx="192" cy="192"/>
            </a:xfrm>
            <a:prstGeom prst="ellipse">
              <a:avLst/>
            </a:prstGeom>
            <a:solidFill>
              <a:schemeClr val="bg1"/>
            </a:solidFill>
            <a:ln w="28575" cap="flat" cmpd="sng">
              <a:solidFill>
                <a:srgbClr val="0066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Pct val="100000"/>
                <a:buNone/>
              </a:pPr>
              <a:r>
                <a:rPr lang="en-US" altLang="zh-CN" sz="1800" b="0" dirty="0">
                  <a:solidFill>
                    <a:srgbClr val="000000"/>
                  </a:solidFill>
                </a:rPr>
                <a:t>X</a:t>
              </a:r>
            </a:p>
          </p:txBody>
        </p:sp>
        <p:sp>
          <p:nvSpPr>
            <p:cNvPr id="176143" name="Line 37"/>
            <p:cNvSpPr/>
            <p:nvPr/>
          </p:nvSpPr>
          <p:spPr>
            <a:xfrm>
              <a:off x="3696" y="1104"/>
              <a:ext cx="96" cy="240"/>
            </a:xfrm>
            <a:prstGeom prst="line">
              <a:avLst/>
            </a:prstGeom>
            <a:ln w="38100" cap="flat" cmpd="sng">
              <a:solidFill>
                <a:srgbClr val="006600"/>
              </a:solidFill>
              <a:prstDash val="solid"/>
              <a:headEnd type="none" w="med" len="med"/>
              <a:tailEnd type="none" w="med" len="med"/>
            </a:ln>
          </p:spPr>
        </p:sp>
      </p:grpSp>
      <p:sp>
        <p:nvSpPr>
          <p:cNvPr id="534566" name="Text Box 38"/>
          <p:cNvSpPr txBox="1"/>
          <p:nvPr/>
        </p:nvSpPr>
        <p:spPr>
          <a:xfrm>
            <a:off x="152400" y="2133600"/>
            <a:ext cx="3505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400" dirty="0">
                <a:solidFill>
                  <a:srgbClr val="000000"/>
                </a:solidFill>
              </a:rPr>
              <a:t>……</a:t>
            </a:r>
            <a:r>
              <a:rPr lang="en-US" altLang="zh-CN" sz="2400" dirty="0">
                <a:solidFill>
                  <a:srgbClr val="993300"/>
                </a:solidFill>
              </a:rPr>
              <a:t>L </a:t>
            </a:r>
            <a:r>
              <a:rPr lang="en-US" altLang="zh-CN" sz="2400" dirty="0">
                <a:solidFill>
                  <a:srgbClr val="000000"/>
                </a:solidFill>
              </a:rPr>
              <a:t>P x </a:t>
            </a:r>
            <a:r>
              <a:rPr lang="en-US" altLang="zh-CN" sz="2400" dirty="0">
                <a:solidFill>
                  <a:srgbClr val="993300"/>
                </a:solidFill>
              </a:rPr>
              <a:t>R2</a:t>
            </a:r>
            <a:r>
              <a:rPr lang="en-US" altLang="zh-CN" sz="2400" dirty="0">
                <a:solidFill>
                  <a:srgbClr val="000000"/>
                </a:solidFill>
              </a:rPr>
              <a:t> y </a:t>
            </a:r>
            <a:r>
              <a:rPr lang="en-US" altLang="zh-CN" sz="2400" dirty="0">
                <a:solidFill>
                  <a:srgbClr val="993300"/>
                </a:solidFill>
              </a:rPr>
              <a:t>R1</a:t>
            </a:r>
            <a:r>
              <a:rPr lang="en-US" altLang="zh-CN" sz="2400" dirty="0">
                <a:solidFill>
                  <a:srgbClr val="000000"/>
                </a:solidFill>
              </a:rPr>
              <a:t> ……</a:t>
            </a:r>
          </a:p>
        </p:txBody>
      </p:sp>
      <p:sp>
        <p:nvSpPr>
          <p:cNvPr id="534567" name="Text Box 39"/>
          <p:cNvSpPr txBox="1"/>
          <p:nvPr/>
        </p:nvSpPr>
        <p:spPr>
          <a:xfrm>
            <a:off x="228600" y="2819400"/>
            <a:ext cx="3200400" cy="15700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95300" lvl="0" indent="-495300" eaLnBrk="1" hangingPunct="1">
              <a:spcBef>
                <a:spcPct val="50000"/>
              </a:spcBef>
              <a:buClrTx/>
              <a:buSzPct val="100000"/>
              <a:buAutoNum type="romanLcPeriod"/>
            </a:pPr>
            <a:r>
              <a:rPr lang="en-US" altLang="zh-CN" sz="2400" dirty="0">
                <a:solidFill>
                  <a:srgbClr val="000000"/>
                </a:solidFill>
              </a:rPr>
              <a:t>P-&gt;rightChild  = ?</a:t>
            </a:r>
          </a:p>
          <a:p>
            <a:pPr marL="495300" lvl="0" indent="-495300" eaLnBrk="1" hangingPunct="1">
              <a:spcBef>
                <a:spcPct val="50000"/>
              </a:spcBef>
              <a:buClrTx/>
              <a:buSzPct val="100000"/>
              <a:buAutoNum type="romanLcPeriod"/>
            </a:pPr>
            <a:r>
              <a:rPr lang="en-US" altLang="zh-CN" sz="2400" dirty="0">
                <a:solidFill>
                  <a:srgbClr val="000000"/>
                </a:solidFill>
              </a:rPr>
              <a:t>x-&gt;leftChild = ?</a:t>
            </a:r>
          </a:p>
          <a:p>
            <a:pPr marL="495300" lvl="0" indent="-495300" eaLnBrk="1" hangingPunct="1">
              <a:spcBef>
                <a:spcPct val="50000"/>
              </a:spcBef>
              <a:buClrTx/>
              <a:buSzPct val="100000"/>
              <a:buAutoNum type="romanLcPeriod"/>
            </a:pPr>
            <a:r>
              <a:rPr lang="en-US" altLang="zh-CN" sz="2400" dirty="0">
                <a:solidFill>
                  <a:srgbClr val="000000"/>
                </a:solidFill>
              </a:rPr>
              <a:t>x-&gt;rightChild = ?</a:t>
            </a:r>
          </a:p>
        </p:txBody>
      </p:sp>
      <p:sp>
        <p:nvSpPr>
          <p:cNvPr id="534568" name="Text Box 40"/>
          <p:cNvSpPr txBox="1"/>
          <p:nvPr/>
        </p:nvSpPr>
        <p:spPr>
          <a:xfrm>
            <a:off x="3352800" y="2790825"/>
            <a:ext cx="3581400" cy="15700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95300" lvl="0" indent="-495300" eaLnBrk="1" hangingPunct="1">
              <a:spcBef>
                <a:spcPct val="50000"/>
              </a:spcBef>
              <a:buClrTx/>
              <a:buSzPct val="100000"/>
              <a:buNone/>
            </a:pPr>
            <a:r>
              <a:rPr lang="en-US" altLang="zh-CN" sz="2400" dirty="0">
                <a:solidFill>
                  <a:srgbClr val="993300"/>
                </a:solidFill>
              </a:rPr>
              <a:t>x</a:t>
            </a:r>
          </a:p>
          <a:p>
            <a:pPr marL="495300" lvl="0" indent="-495300" eaLnBrk="1" hangingPunct="1">
              <a:spcBef>
                <a:spcPct val="50000"/>
              </a:spcBef>
              <a:buClrTx/>
              <a:buSzPct val="100000"/>
              <a:buNone/>
            </a:pPr>
            <a:r>
              <a:rPr lang="en-US" altLang="zh-CN" sz="2400" dirty="0">
                <a:solidFill>
                  <a:srgbClr val="993300"/>
                </a:solidFill>
              </a:rPr>
              <a:t>p</a:t>
            </a:r>
          </a:p>
          <a:p>
            <a:pPr marL="495300" lvl="0" indent="-495300" eaLnBrk="1" hangingPunct="1">
              <a:spcBef>
                <a:spcPct val="50000"/>
              </a:spcBef>
              <a:buClrTx/>
              <a:buSzPct val="100000"/>
              <a:buNone/>
            </a:pPr>
            <a:r>
              <a:rPr lang="en-US" altLang="zh-CN" sz="2400" dirty="0">
                <a:solidFill>
                  <a:srgbClr val="993300"/>
                </a:solidFill>
              </a:rPr>
              <a:t>R2</a:t>
            </a:r>
            <a:r>
              <a:rPr lang="zh-CN" altLang="en-US" sz="2400" dirty="0">
                <a:solidFill>
                  <a:srgbClr val="993300"/>
                </a:solidFill>
              </a:rPr>
              <a:t>即</a:t>
            </a:r>
            <a:r>
              <a:rPr lang="en-US" altLang="zh-CN" sz="2400" dirty="0">
                <a:solidFill>
                  <a:srgbClr val="993300"/>
                </a:solidFill>
              </a:rPr>
              <a:t>p-&gt;rightChild</a:t>
            </a:r>
          </a:p>
        </p:txBody>
      </p:sp>
      <p:sp>
        <p:nvSpPr>
          <p:cNvPr id="534569" name="Text Box 41"/>
          <p:cNvSpPr txBox="1"/>
          <p:nvPr/>
        </p:nvSpPr>
        <p:spPr>
          <a:xfrm>
            <a:off x="0" y="4778375"/>
            <a:ext cx="8458200" cy="8318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95300" lvl="0" indent="-495300" eaLnBrk="1" hangingPunct="1">
              <a:spcBef>
                <a:spcPct val="50000"/>
              </a:spcBef>
              <a:buClrTx/>
              <a:buSzPct val="100000"/>
              <a:buNone/>
            </a:pPr>
            <a:r>
              <a:rPr lang="en-US" altLang="zh-CN" sz="2400" dirty="0">
                <a:solidFill>
                  <a:srgbClr val="000000"/>
                </a:solidFill>
                <a:latin typeface="楷体_GB2312" pitchFamily="49" charset="-122"/>
                <a:ea typeface="楷体_GB2312" pitchFamily="49" charset="-122"/>
              </a:rPr>
              <a:t>	</a:t>
            </a:r>
            <a:r>
              <a:rPr lang="zh-CN" altLang="en-US" sz="2400" dirty="0">
                <a:solidFill>
                  <a:srgbClr val="000000"/>
                </a:solidFill>
                <a:latin typeface="楷体_GB2312" pitchFamily="49" charset="-122"/>
                <a:ea typeface="楷体_GB2312" pitchFamily="49" charset="-122"/>
              </a:rPr>
              <a:t>结点</a:t>
            </a:r>
            <a:r>
              <a:rPr lang="en-US" altLang="zh-CN" sz="2400" dirty="0">
                <a:solidFill>
                  <a:srgbClr val="000000"/>
                </a:solidFill>
                <a:latin typeface="楷体_GB2312" pitchFamily="49" charset="-122"/>
                <a:ea typeface="楷体_GB2312" pitchFamily="49" charset="-122"/>
              </a:rPr>
              <a:t>P</a:t>
            </a:r>
            <a:r>
              <a:rPr lang="zh-CN" altLang="en-US" sz="2400" dirty="0">
                <a:solidFill>
                  <a:srgbClr val="000000"/>
                </a:solidFill>
                <a:latin typeface="楷体_GB2312" pitchFamily="49" charset="-122"/>
                <a:ea typeface="楷体_GB2312" pitchFamily="49" charset="-122"/>
              </a:rPr>
              <a:t>原来的右子树变为结点</a:t>
            </a:r>
            <a:r>
              <a:rPr lang="en-US" altLang="zh-CN" sz="2400" dirty="0">
                <a:solidFill>
                  <a:srgbClr val="000000"/>
                </a:solidFill>
                <a:latin typeface="楷体_GB2312" pitchFamily="49" charset="-122"/>
                <a:ea typeface="楷体_GB2312" pitchFamily="49" charset="-122"/>
              </a:rPr>
              <a:t>x</a:t>
            </a:r>
            <a:r>
              <a:rPr lang="zh-CN" altLang="en-US" sz="2400" dirty="0">
                <a:solidFill>
                  <a:srgbClr val="000000"/>
                </a:solidFill>
                <a:latin typeface="楷体_GB2312" pitchFamily="49" charset="-122"/>
                <a:ea typeface="楷体_GB2312" pitchFamily="49" charset="-122"/>
              </a:rPr>
              <a:t>的右子树</a:t>
            </a:r>
            <a:r>
              <a:rPr lang="zh-CN" altLang="en-US" sz="2400" b="0" dirty="0">
                <a:solidFill>
                  <a:srgbClr val="000000"/>
                </a:solidFill>
                <a:latin typeface="楷体_GB2312" pitchFamily="49" charset="-122"/>
                <a:ea typeface="楷体_GB2312" pitchFamily="49" charset="-122"/>
              </a:rPr>
              <a:t>，</a:t>
            </a:r>
            <a:r>
              <a:rPr lang="zh-CN" altLang="en-US" sz="2400" dirty="0">
                <a:solidFill>
                  <a:srgbClr val="D60093"/>
                </a:solidFill>
                <a:latin typeface="楷体_GB2312" pitchFamily="49" charset="-122"/>
                <a:ea typeface="楷体_GB2312" pitchFamily="49" charset="-122"/>
              </a:rPr>
              <a:t>结点</a:t>
            </a:r>
            <a:r>
              <a:rPr lang="en-US" altLang="zh-CN" sz="2400" dirty="0">
                <a:solidFill>
                  <a:srgbClr val="D60093"/>
                </a:solidFill>
                <a:latin typeface="楷体_GB2312" pitchFamily="49" charset="-122"/>
                <a:ea typeface="楷体_GB2312" pitchFamily="49" charset="-122"/>
              </a:rPr>
              <a:t>p</a:t>
            </a:r>
            <a:r>
              <a:rPr lang="zh-CN" altLang="en-US" sz="2400" dirty="0">
                <a:solidFill>
                  <a:srgbClr val="D60093"/>
                </a:solidFill>
                <a:latin typeface="楷体_GB2312" pitchFamily="49" charset="-122"/>
                <a:ea typeface="楷体_GB2312" pitchFamily="49" charset="-122"/>
              </a:rPr>
              <a:t>为结点</a:t>
            </a:r>
            <a:r>
              <a:rPr lang="en-US" altLang="zh-CN" sz="2400" dirty="0">
                <a:solidFill>
                  <a:srgbClr val="D60093"/>
                </a:solidFill>
                <a:latin typeface="楷体_GB2312" pitchFamily="49" charset="-122"/>
                <a:ea typeface="楷体_GB2312" pitchFamily="49" charset="-122"/>
              </a:rPr>
              <a:t>x</a:t>
            </a:r>
            <a:r>
              <a:rPr lang="zh-CN" altLang="en-US" sz="2400" dirty="0">
                <a:solidFill>
                  <a:srgbClr val="D60093"/>
                </a:solidFill>
                <a:latin typeface="楷体_GB2312" pitchFamily="49" charset="-122"/>
                <a:ea typeface="楷体_GB2312" pitchFamily="49" charset="-122"/>
              </a:rPr>
              <a:t>的前驱结点</a:t>
            </a:r>
            <a:r>
              <a:rPr lang="zh-CN" altLang="en-US" sz="2400" b="0" dirty="0">
                <a:solidFill>
                  <a:srgbClr val="000000"/>
                </a:solidFill>
                <a:latin typeface="楷体_GB2312" pitchFamily="49" charset="-122"/>
                <a:ea typeface="楷体_GB2312" pitchFamily="49" charset="-122"/>
              </a:rPr>
              <a:t>，</a:t>
            </a:r>
            <a:r>
              <a:rPr lang="zh-CN" altLang="en-US" sz="2400" dirty="0">
                <a:solidFill>
                  <a:srgbClr val="008000"/>
                </a:solidFill>
                <a:latin typeface="楷体_GB2312" pitchFamily="49" charset="-122"/>
                <a:ea typeface="楷体_GB2312" pitchFamily="49" charset="-122"/>
              </a:rPr>
              <a:t>结点 </a:t>
            </a:r>
            <a:r>
              <a:rPr lang="en-US" altLang="zh-CN" sz="2400" dirty="0">
                <a:solidFill>
                  <a:srgbClr val="008000"/>
                </a:solidFill>
                <a:latin typeface="楷体_GB2312" pitchFamily="49" charset="-122"/>
                <a:ea typeface="楷体_GB2312" pitchFamily="49" charset="-122"/>
              </a:rPr>
              <a:t>x</a:t>
            </a:r>
            <a:r>
              <a:rPr lang="zh-CN" altLang="en-US" sz="2400" dirty="0">
                <a:solidFill>
                  <a:srgbClr val="008000"/>
                </a:solidFill>
                <a:latin typeface="楷体_GB2312" pitchFamily="49" charset="-122"/>
                <a:ea typeface="楷体_GB2312" pitchFamily="49" charset="-122"/>
              </a:rPr>
              <a:t>成为结点</a:t>
            </a:r>
            <a:r>
              <a:rPr lang="en-US" altLang="zh-CN" sz="2400" dirty="0">
                <a:solidFill>
                  <a:srgbClr val="008000"/>
                </a:solidFill>
                <a:latin typeface="楷体_GB2312" pitchFamily="49" charset="-122"/>
                <a:ea typeface="楷体_GB2312" pitchFamily="49" charset="-122"/>
              </a:rPr>
              <a:t>p</a:t>
            </a:r>
            <a:r>
              <a:rPr lang="zh-CN" altLang="en-US" sz="2400" dirty="0">
                <a:solidFill>
                  <a:srgbClr val="008000"/>
                </a:solidFill>
                <a:latin typeface="楷体_GB2312" pitchFamily="49" charset="-122"/>
                <a:ea typeface="楷体_GB2312" pitchFamily="49" charset="-122"/>
              </a:rPr>
              <a:t>的右孩子</a:t>
            </a:r>
          </a:p>
        </p:txBody>
      </p:sp>
      <p:sp>
        <p:nvSpPr>
          <p:cNvPr id="534570" name="Text Box 42"/>
          <p:cNvSpPr txBox="1"/>
          <p:nvPr/>
        </p:nvSpPr>
        <p:spPr>
          <a:xfrm>
            <a:off x="7299325" y="2079625"/>
            <a:ext cx="1844675" cy="28622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95300" lvl="0" indent="-495300" eaLnBrk="1" hangingPunct="1">
              <a:spcBef>
                <a:spcPct val="50000"/>
              </a:spcBef>
              <a:buClrTx/>
              <a:buSzPct val="100000"/>
              <a:buAutoNum type="arabicParenBoth"/>
            </a:pPr>
            <a:r>
              <a:rPr lang="en-US" altLang="zh-CN" sz="2400" dirty="0">
                <a:solidFill>
                  <a:srgbClr val="3B812F"/>
                </a:solidFill>
                <a:latin typeface="楷体_GB2312" pitchFamily="49" charset="-122"/>
                <a:ea typeface="楷体_GB2312" pitchFamily="49" charset="-122"/>
              </a:rPr>
              <a:t>Tag</a:t>
            </a:r>
            <a:r>
              <a:rPr lang="zh-CN" altLang="en-US" sz="2400" dirty="0">
                <a:solidFill>
                  <a:srgbClr val="3B812F"/>
                </a:solidFill>
                <a:latin typeface="楷体_GB2312" pitchFamily="49" charset="-122"/>
                <a:ea typeface="楷体_GB2312" pitchFamily="49" charset="-122"/>
              </a:rPr>
              <a:t>？</a:t>
            </a:r>
          </a:p>
          <a:p>
            <a:pPr marL="495300" lvl="0" indent="-495300" eaLnBrk="1" hangingPunct="1">
              <a:spcBef>
                <a:spcPct val="50000"/>
              </a:spcBef>
              <a:buClrTx/>
              <a:buSzPct val="100000"/>
              <a:buAutoNum type="arabicParenBoth"/>
            </a:pPr>
            <a:r>
              <a:rPr lang="zh-CN" altLang="en-US" sz="2400" dirty="0">
                <a:solidFill>
                  <a:srgbClr val="3B812F"/>
                </a:solidFill>
                <a:latin typeface="楷体_GB2312" pitchFamily="49" charset="-122"/>
                <a:ea typeface="楷体_GB2312" pitchFamily="49" charset="-122"/>
              </a:rPr>
              <a:t>顺序？</a:t>
            </a:r>
          </a:p>
          <a:p>
            <a:pPr marL="495300" lvl="0" indent="-495300" eaLnBrk="1" hangingPunct="1">
              <a:spcBef>
                <a:spcPct val="50000"/>
              </a:spcBef>
              <a:buClrTx/>
              <a:buSzPct val="100000"/>
              <a:buAutoNum type="arabicParenBoth"/>
            </a:pPr>
            <a:r>
              <a:rPr lang="zh-CN" altLang="en-US" sz="2400" dirty="0">
                <a:solidFill>
                  <a:srgbClr val="3B812F"/>
                </a:solidFill>
                <a:latin typeface="楷体_GB2312" pitchFamily="49" charset="-122"/>
                <a:ea typeface="楷体_GB2312" pitchFamily="49" charset="-122"/>
              </a:rPr>
              <a:t>其他？</a:t>
            </a:r>
            <a:endParaRPr lang="en-US" altLang="zh-CN" sz="2400" dirty="0">
              <a:solidFill>
                <a:srgbClr val="3B812F"/>
              </a:solidFill>
              <a:latin typeface="楷体_GB2312" pitchFamily="49" charset="-122"/>
              <a:ea typeface="楷体_GB2312" pitchFamily="49" charset="-122"/>
            </a:endParaRPr>
          </a:p>
          <a:p>
            <a:pPr marL="495300" lvl="0" indent="-495300" eaLnBrk="1" hangingPunct="1">
              <a:spcBef>
                <a:spcPct val="50000"/>
              </a:spcBef>
              <a:buClrTx/>
              <a:buSzPct val="100000"/>
              <a:buAutoNum type="arabicParenBoth"/>
            </a:pPr>
            <a:r>
              <a:rPr lang="en-US" altLang="zh-CN" sz="2400" dirty="0">
                <a:solidFill>
                  <a:srgbClr val="3B812F"/>
                </a:solidFill>
                <a:latin typeface="楷体_GB2312" pitchFamily="49" charset="-122"/>
                <a:ea typeface="楷体_GB2312" pitchFamily="49" charset="-122"/>
              </a:rPr>
              <a:t>p</a:t>
            </a:r>
            <a:r>
              <a:rPr lang="zh-CN" altLang="en-US" sz="2400" dirty="0">
                <a:solidFill>
                  <a:srgbClr val="3B812F"/>
                </a:solidFill>
                <a:latin typeface="楷体_GB2312" pitchFamily="49" charset="-122"/>
                <a:ea typeface="楷体_GB2312" pitchFamily="49" charset="-122"/>
              </a:rPr>
              <a:t>为</a:t>
            </a:r>
            <a:r>
              <a:rPr lang="en-US" altLang="zh-CN" sz="2400" dirty="0">
                <a:solidFill>
                  <a:srgbClr val="3B812F"/>
                </a:solidFill>
                <a:latin typeface="楷体_GB2312" pitchFamily="49" charset="-122"/>
                <a:ea typeface="楷体_GB2312" pitchFamily="49" charset="-122"/>
              </a:rPr>
              <a:t>y</a:t>
            </a:r>
            <a:r>
              <a:rPr lang="zh-CN" altLang="en-US" sz="2400" dirty="0">
                <a:solidFill>
                  <a:srgbClr val="3B812F"/>
                </a:solidFill>
                <a:latin typeface="楷体_GB2312" pitchFamily="49" charset="-122"/>
                <a:ea typeface="楷体_GB2312" pitchFamily="49" charset="-122"/>
              </a:rPr>
              <a:t>的右孩子的情况</a:t>
            </a:r>
            <a:r>
              <a:rPr lang="en-US" altLang="zh-CN" sz="2400" dirty="0">
                <a:solidFill>
                  <a:srgbClr val="3B812F"/>
                </a:solidFill>
                <a:latin typeface="楷体_GB2312" pitchFamily="49" charset="-122"/>
                <a:ea typeface="楷体_GB2312" pitchFamily="49" charset="-122"/>
              </a:rPr>
              <a:t>?</a:t>
            </a:r>
            <a:endParaRPr lang="zh-CN" altLang="en-US" sz="2400" dirty="0">
              <a:solidFill>
                <a:srgbClr val="3B812F"/>
              </a:solidFill>
              <a:latin typeface="楷体_GB2312" pitchFamily="49" charset="-122"/>
              <a:ea typeface="楷体_GB2312" pitchFamily="49" charset="-122"/>
            </a:endParaRPr>
          </a:p>
        </p:txBody>
      </p:sp>
      <p:sp>
        <p:nvSpPr>
          <p:cNvPr id="534571" name="Text Box 43"/>
          <p:cNvSpPr txBox="1"/>
          <p:nvPr/>
        </p:nvSpPr>
        <p:spPr>
          <a:xfrm>
            <a:off x="152400" y="5562600"/>
            <a:ext cx="8610600" cy="7937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spcBef>
                <a:spcPct val="5000"/>
              </a:spcBef>
              <a:buClrTx/>
              <a:buSzPct val="100000"/>
              <a:buNone/>
            </a:pPr>
            <a:r>
              <a:rPr lang="en-US" altLang="zh-CN" sz="2300" b="0" dirty="0">
                <a:solidFill>
                  <a:srgbClr val="000000"/>
                </a:solidFill>
                <a:latin typeface="楷体_GB2312" pitchFamily="49" charset="-122"/>
                <a:ea typeface="楷体_GB2312" pitchFamily="49" charset="-122"/>
              </a:rPr>
              <a:t>	</a:t>
            </a:r>
            <a:r>
              <a:rPr lang="zh-CN" altLang="en-US" sz="2300" b="0" dirty="0">
                <a:solidFill>
                  <a:srgbClr val="000000"/>
                </a:solidFill>
                <a:latin typeface="楷体_GB2312" pitchFamily="49" charset="-122"/>
                <a:ea typeface="楷体_GB2312" pitchFamily="49" charset="-122"/>
              </a:rPr>
              <a:t>需修改</a:t>
            </a:r>
            <a:r>
              <a:rPr lang="zh-CN" altLang="en-US" sz="2300" dirty="0">
                <a:solidFill>
                  <a:srgbClr val="FF3300"/>
                </a:solidFill>
                <a:latin typeface="楷体_GB2312" pitchFamily="49" charset="-122"/>
                <a:ea typeface="楷体_GB2312" pitchFamily="49" charset="-122"/>
              </a:rPr>
              <a:t>结点</a:t>
            </a:r>
            <a:r>
              <a:rPr lang="en-US" altLang="zh-CN" sz="2300" dirty="0">
                <a:solidFill>
                  <a:srgbClr val="FF3300"/>
                </a:solidFill>
                <a:latin typeface="楷体_GB2312" pitchFamily="49" charset="-122"/>
                <a:ea typeface="楷体_GB2312" pitchFamily="49" charset="-122"/>
              </a:rPr>
              <a:t>p</a:t>
            </a:r>
            <a:r>
              <a:rPr lang="zh-CN" altLang="en-US" sz="2300" dirty="0">
                <a:solidFill>
                  <a:srgbClr val="FF3300"/>
                </a:solidFill>
                <a:latin typeface="楷体_GB2312" pitchFamily="49" charset="-122"/>
                <a:ea typeface="楷体_GB2312" pitchFamily="49" charset="-122"/>
              </a:rPr>
              <a:t>原来右子树中最左下结点的左指针，使它由原来指向结点</a:t>
            </a:r>
            <a:r>
              <a:rPr lang="en-US" altLang="zh-CN" sz="2300" dirty="0">
                <a:solidFill>
                  <a:srgbClr val="FF3300"/>
                </a:solidFill>
                <a:latin typeface="楷体_GB2312" pitchFamily="49" charset="-122"/>
                <a:ea typeface="楷体_GB2312" pitchFamily="49" charset="-122"/>
              </a:rPr>
              <a:t>p</a:t>
            </a:r>
            <a:r>
              <a:rPr lang="zh-CN" altLang="en-US" sz="2300" dirty="0">
                <a:solidFill>
                  <a:srgbClr val="FF3300"/>
                </a:solidFill>
                <a:latin typeface="楷体_GB2312" pitchFamily="49" charset="-122"/>
                <a:ea typeface="楷体_GB2312" pitchFamily="49" charset="-122"/>
              </a:rPr>
              <a:t>改为指向结点</a:t>
            </a:r>
            <a:r>
              <a:rPr lang="en-US" altLang="zh-CN" sz="2300" dirty="0">
                <a:solidFill>
                  <a:srgbClr val="FF3300"/>
                </a:solidFill>
                <a:latin typeface="楷体_GB2312" pitchFamily="49" charset="-122"/>
                <a:ea typeface="楷体_GB2312" pitchFamily="49" charset="-122"/>
              </a:rPr>
              <a:t>x</a:t>
            </a:r>
            <a:r>
              <a:rPr lang="zh-CN" altLang="en-US" sz="2300" b="0" dirty="0">
                <a:solidFill>
                  <a:srgbClr val="000000"/>
                </a:solidFill>
                <a:latin typeface="楷体_GB2312" pitchFamily="49" charset="-122"/>
                <a:ea typeface="楷体_GB2312" pitchFamily="49" charset="-122"/>
              </a:rPr>
              <a:t>。</a:t>
            </a:r>
          </a:p>
        </p:txBody>
      </p:sp>
      <p:sp>
        <p:nvSpPr>
          <p:cNvPr id="534572" name="Freeform 44"/>
          <p:cNvSpPr/>
          <p:nvPr/>
        </p:nvSpPr>
        <p:spPr>
          <a:xfrm>
            <a:off x="5791200" y="2438400"/>
            <a:ext cx="609600" cy="1524000"/>
          </a:xfrm>
          <a:custGeom>
            <a:avLst/>
            <a:gdLst>
              <a:gd name="txL" fmla="*/ 0 w 384"/>
              <a:gd name="txT" fmla="*/ 0 h 960"/>
              <a:gd name="txR" fmla="*/ 384 w 384"/>
              <a:gd name="txB" fmla="*/ 960 h 960"/>
            </a:gdLst>
            <a:ahLst/>
            <a:cxnLst>
              <a:cxn ang="0">
                <a:pos x="2147483647" y="2147483647"/>
              </a:cxn>
              <a:cxn ang="0">
                <a:pos x="2147483647" y="2147483647"/>
              </a:cxn>
              <a:cxn ang="0">
                <a:pos x="2147483647" y="2147483647"/>
              </a:cxn>
              <a:cxn ang="0">
                <a:pos x="0" y="2147483647"/>
              </a:cxn>
              <a:cxn ang="0">
                <a:pos x="0" y="2147483647"/>
              </a:cxn>
              <a:cxn ang="0">
                <a:pos x="2147483647" y="2147483647"/>
              </a:cxn>
              <a:cxn ang="0">
                <a:pos x="2147483647" y="0"/>
              </a:cxn>
            </a:cxnLst>
            <a:rect l="txL" t="txT" r="txR" b="txB"/>
            <a:pathLst>
              <a:path w="384" h="960">
                <a:moveTo>
                  <a:pt x="384" y="912"/>
                </a:moveTo>
                <a:lnTo>
                  <a:pt x="240" y="960"/>
                </a:lnTo>
                <a:lnTo>
                  <a:pt x="96" y="864"/>
                </a:lnTo>
                <a:lnTo>
                  <a:pt x="0" y="528"/>
                </a:lnTo>
                <a:lnTo>
                  <a:pt x="0" y="288"/>
                </a:lnTo>
                <a:lnTo>
                  <a:pt x="96" y="96"/>
                </a:lnTo>
                <a:lnTo>
                  <a:pt x="96" y="0"/>
                </a:lnTo>
              </a:path>
            </a:pathLst>
          </a:custGeom>
          <a:noFill/>
          <a:ln w="28575" cap="flat" cmpd="sng">
            <a:solidFill>
              <a:srgbClr val="993300">
                <a:alpha val="100000"/>
              </a:srgbClr>
            </a:solidFill>
            <a:prstDash val="solid"/>
            <a:round/>
            <a:headEnd type="none" w="med" len="med"/>
            <a:tailEnd type="triangle" w="med" len="med"/>
          </a:ln>
        </p:spPr>
        <p:txBody>
          <a:bodyPr/>
          <a:lstStyle/>
          <a:p>
            <a:endParaRPr lang="zh-CN" altLang="en-US"/>
          </a:p>
        </p:txBody>
      </p:sp>
      <p:sp>
        <p:nvSpPr>
          <p:cNvPr id="45" name="Text Box 43"/>
          <p:cNvSpPr txBox="1"/>
          <p:nvPr/>
        </p:nvSpPr>
        <p:spPr>
          <a:xfrm>
            <a:off x="5724525" y="3933825"/>
            <a:ext cx="1690688" cy="646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algn="just" eaLnBrk="1" hangingPunct="1">
              <a:spcBef>
                <a:spcPct val="5000"/>
              </a:spcBef>
              <a:buClrTx/>
              <a:buSzPct val="100000"/>
              <a:buNone/>
            </a:pPr>
            <a:r>
              <a:rPr lang="en-US" altLang="zh-CN" sz="3600" b="0" dirty="0">
                <a:solidFill>
                  <a:srgbClr val="FF0000"/>
                </a:solidFill>
                <a:latin typeface="华文琥珀" panose="02010800040101010101" pitchFamily="2" charset="-122"/>
                <a:ea typeface="华文琥珀" panose="02010800040101010101" pitchFamily="2" charset="-122"/>
              </a:rPr>
              <a:t>	</a:t>
            </a:r>
            <a:r>
              <a:rPr lang="zh-CN" altLang="en-US" sz="3600" b="0" dirty="0">
                <a:solidFill>
                  <a:srgbClr val="FF0000"/>
                </a:solidFill>
                <a:latin typeface="华文琥珀" panose="02010800040101010101" pitchFamily="2" charset="-122"/>
                <a:ea typeface="华文琥珀" panose="02010800040101010101" pitchFamily="2"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4562"/>
                                        </p:tgtEl>
                                        <p:attrNameLst>
                                          <p:attrName>style.visibility</p:attrName>
                                        </p:attrNameLst>
                                      </p:cBhvr>
                                      <p:to>
                                        <p:strVal val="visible"/>
                                      </p:to>
                                    </p:set>
                                    <p:animEffect transition="in" filter="blinds(horizontal)">
                                      <p:cBhvr>
                                        <p:cTn id="12" dur="500"/>
                                        <p:tgtEl>
                                          <p:spTgt spid="5345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34566"/>
                                        </p:tgtEl>
                                        <p:attrNameLst>
                                          <p:attrName>style.visibility</p:attrName>
                                        </p:attrNameLst>
                                      </p:cBhvr>
                                      <p:to>
                                        <p:strVal val="visible"/>
                                      </p:to>
                                    </p:set>
                                    <p:animEffect transition="in" filter="blinds(horizontal)">
                                      <p:cBhvr>
                                        <p:cTn id="22" dur="500"/>
                                        <p:tgtEl>
                                          <p:spTgt spid="53456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34567">
                                            <p:txEl>
                                              <p:pRg st="0" end="0"/>
                                            </p:txEl>
                                          </p:spTgt>
                                        </p:tgtEl>
                                        <p:attrNameLst>
                                          <p:attrName>style.visibility</p:attrName>
                                        </p:attrNameLst>
                                      </p:cBhvr>
                                      <p:to>
                                        <p:strVal val="visible"/>
                                      </p:to>
                                    </p:set>
                                    <p:animEffect transition="in" filter="blinds(horizontal)">
                                      <p:cBhvr>
                                        <p:cTn id="27" dur="500"/>
                                        <p:tgtEl>
                                          <p:spTgt spid="53456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34567">
                                            <p:txEl>
                                              <p:pRg st="1" end="1"/>
                                            </p:txEl>
                                          </p:spTgt>
                                        </p:tgtEl>
                                        <p:attrNameLst>
                                          <p:attrName>style.visibility</p:attrName>
                                        </p:attrNameLst>
                                      </p:cBhvr>
                                      <p:to>
                                        <p:strVal val="visible"/>
                                      </p:to>
                                    </p:set>
                                    <p:animEffect transition="in" filter="blinds(horizontal)">
                                      <p:cBhvr>
                                        <p:cTn id="32" dur="500"/>
                                        <p:tgtEl>
                                          <p:spTgt spid="53456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34567">
                                            <p:txEl>
                                              <p:pRg st="2" end="2"/>
                                            </p:txEl>
                                          </p:spTgt>
                                        </p:tgtEl>
                                        <p:attrNameLst>
                                          <p:attrName>style.visibility</p:attrName>
                                        </p:attrNameLst>
                                      </p:cBhvr>
                                      <p:to>
                                        <p:strVal val="visible"/>
                                      </p:to>
                                    </p:set>
                                    <p:animEffect transition="in" filter="blinds(horizontal)">
                                      <p:cBhvr>
                                        <p:cTn id="37" dur="500"/>
                                        <p:tgtEl>
                                          <p:spTgt spid="53456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34568">
                                            <p:txEl>
                                              <p:pRg st="0" end="0"/>
                                            </p:txEl>
                                          </p:spTgt>
                                        </p:tgtEl>
                                        <p:attrNameLst>
                                          <p:attrName>style.visibility</p:attrName>
                                        </p:attrNameLst>
                                      </p:cBhvr>
                                      <p:to>
                                        <p:strVal val="visible"/>
                                      </p:to>
                                    </p:set>
                                    <p:animEffect transition="in" filter="blinds(horizontal)">
                                      <p:cBhvr>
                                        <p:cTn id="42" dur="500"/>
                                        <p:tgtEl>
                                          <p:spTgt spid="53456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34568">
                                            <p:txEl>
                                              <p:pRg st="1" end="1"/>
                                            </p:txEl>
                                          </p:spTgt>
                                        </p:tgtEl>
                                        <p:attrNameLst>
                                          <p:attrName>style.visibility</p:attrName>
                                        </p:attrNameLst>
                                      </p:cBhvr>
                                      <p:to>
                                        <p:strVal val="visible"/>
                                      </p:to>
                                    </p:set>
                                    <p:animEffect transition="in" filter="blinds(horizontal)">
                                      <p:cBhvr>
                                        <p:cTn id="47" dur="500"/>
                                        <p:tgtEl>
                                          <p:spTgt spid="534568">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34568">
                                            <p:txEl>
                                              <p:pRg st="2" end="2"/>
                                            </p:txEl>
                                          </p:spTgt>
                                        </p:tgtEl>
                                        <p:attrNameLst>
                                          <p:attrName>style.visibility</p:attrName>
                                        </p:attrNameLst>
                                      </p:cBhvr>
                                      <p:to>
                                        <p:strVal val="visible"/>
                                      </p:to>
                                    </p:set>
                                    <p:animEffect transition="in" filter="blinds(horizontal)">
                                      <p:cBhvr>
                                        <p:cTn id="52" dur="500"/>
                                        <p:tgtEl>
                                          <p:spTgt spid="534568">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34569">
                                            <p:txEl>
                                              <p:pRg st="0" end="0"/>
                                            </p:txEl>
                                          </p:spTgt>
                                        </p:tgtEl>
                                        <p:attrNameLst>
                                          <p:attrName>style.visibility</p:attrName>
                                        </p:attrNameLst>
                                      </p:cBhvr>
                                      <p:to>
                                        <p:strVal val="visible"/>
                                      </p:to>
                                    </p:set>
                                    <p:animEffect transition="in" filter="blinds(horizontal)">
                                      <p:cBhvr>
                                        <p:cTn id="57" dur="500"/>
                                        <p:tgtEl>
                                          <p:spTgt spid="534569">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34570">
                                            <p:txEl>
                                              <p:pRg st="0" end="0"/>
                                            </p:txEl>
                                          </p:spTgt>
                                        </p:tgtEl>
                                        <p:attrNameLst>
                                          <p:attrName>style.visibility</p:attrName>
                                        </p:attrNameLst>
                                      </p:cBhvr>
                                      <p:to>
                                        <p:strVal val="visible"/>
                                      </p:to>
                                    </p:set>
                                    <p:animEffect transition="in" filter="blinds(horizontal)">
                                      <p:cBhvr>
                                        <p:cTn id="62" dur="500"/>
                                        <p:tgtEl>
                                          <p:spTgt spid="534570">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34570">
                                            <p:txEl>
                                              <p:pRg st="1" end="1"/>
                                            </p:txEl>
                                          </p:spTgt>
                                        </p:tgtEl>
                                        <p:attrNameLst>
                                          <p:attrName>style.visibility</p:attrName>
                                        </p:attrNameLst>
                                      </p:cBhvr>
                                      <p:to>
                                        <p:strVal val="visible"/>
                                      </p:to>
                                    </p:set>
                                    <p:animEffect transition="in" filter="blinds(horizontal)">
                                      <p:cBhvr>
                                        <p:cTn id="67" dur="500"/>
                                        <p:tgtEl>
                                          <p:spTgt spid="534570">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34570">
                                            <p:txEl>
                                              <p:pRg st="2" end="2"/>
                                            </p:txEl>
                                          </p:spTgt>
                                        </p:tgtEl>
                                        <p:attrNameLst>
                                          <p:attrName>style.visibility</p:attrName>
                                        </p:attrNameLst>
                                      </p:cBhvr>
                                      <p:to>
                                        <p:strVal val="visible"/>
                                      </p:to>
                                    </p:set>
                                    <p:animEffect transition="in" filter="blinds(horizontal)">
                                      <p:cBhvr>
                                        <p:cTn id="72" dur="500"/>
                                        <p:tgtEl>
                                          <p:spTgt spid="534570">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34570">
                                            <p:txEl>
                                              <p:pRg st="3" end="3"/>
                                            </p:txEl>
                                          </p:spTgt>
                                        </p:tgtEl>
                                        <p:attrNameLst>
                                          <p:attrName>style.visibility</p:attrName>
                                        </p:attrNameLst>
                                      </p:cBhvr>
                                      <p:to>
                                        <p:strVal val="visible"/>
                                      </p:to>
                                    </p:set>
                                    <p:animEffect transition="in" filter="blinds(horizontal)">
                                      <p:cBhvr>
                                        <p:cTn id="77" dur="500"/>
                                        <p:tgtEl>
                                          <p:spTgt spid="534570">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534571"/>
                                        </p:tgtEl>
                                        <p:attrNameLst>
                                          <p:attrName>style.visibility</p:attrName>
                                        </p:attrNameLst>
                                      </p:cBhvr>
                                      <p:to>
                                        <p:strVal val="visible"/>
                                      </p:to>
                                    </p:set>
                                    <p:animEffect transition="in" filter="box(out)">
                                      <p:cBhvr>
                                        <p:cTn id="82" dur="500"/>
                                        <p:tgtEl>
                                          <p:spTgt spid="534571"/>
                                        </p:tgtEl>
                                      </p:cBhvr>
                                    </p:animEffect>
                                  </p:childTnLst>
                                  <p:subTnLst>
                                    <p:audio>
                                      <p:cMediaNode>
                                        <p:cTn display="0" masterRel="sameClick">
                                          <p:stCondLst>
                                            <p:cond evt="begin" delay="0">
                                              <p:tn val="80"/>
                                            </p:cond>
                                          </p:stCondLst>
                                          <p:endCondLst>
                                            <p:cond evt="onStopAudio" delay="0">
                                              <p:tgtEl>
                                                <p:sldTgt/>
                                              </p:tgtEl>
                                            </p:cond>
                                          </p:endCondLst>
                                        </p:cTn>
                                        <p:tgtEl>
                                          <p:sndTgt r:embed="rId3" name="camera.wav"/>
                                        </p:tgtEl>
                                      </p:cMediaNode>
                                    </p:audio>
                                  </p:subTnLst>
                                </p:cTn>
                              </p:par>
                            </p:childTnLst>
                          </p:cTn>
                        </p:par>
                      </p:childTnLst>
                    </p:cTn>
                  </p:par>
                  <p:par>
                    <p:cTn id="83" fill="hold">
                      <p:stCondLst>
                        <p:cond delay="indefinite"/>
                      </p:stCondLst>
                      <p:childTnLst>
                        <p:par>
                          <p:cTn id="84" fill="hold">
                            <p:stCondLst>
                              <p:cond delay="0"/>
                            </p:stCondLst>
                            <p:childTnLst>
                              <p:par>
                                <p:cTn id="85" presetID="4" presetClass="entr" presetSubtype="32" fill="hold" nodeType="clickEffect">
                                  <p:stCondLst>
                                    <p:cond delay="0"/>
                                  </p:stCondLst>
                                  <p:childTnLst>
                                    <p:set>
                                      <p:cBhvr>
                                        <p:cTn id="86" dur="1" fill="hold">
                                          <p:stCondLst>
                                            <p:cond delay="0"/>
                                          </p:stCondLst>
                                        </p:cTn>
                                        <p:tgtEl>
                                          <p:spTgt spid="534572"/>
                                        </p:tgtEl>
                                        <p:attrNameLst>
                                          <p:attrName>style.visibility</p:attrName>
                                        </p:attrNameLst>
                                      </p:cBhvr>
                                      <p:to>
                                        <p:strVal val="visible"/>
                                      </p:to>
                                    </p:set>
                                    <p:animEffect transition="in" filter="box(out)">
                                      <p:cBhvr>
                                        <p:cTn id="87" dur="500"/>
                                        <p:tgtEl>
                                          <p:spTgt spid="534572"/>
                                        </p:tgtEl>
                                      </p:cBhvr>
                                    </p:animEffect>
                                  </p:childTnLst>
                                  <p:subTnLst>
                                    <p:audio>
                                      <p:cMediaNode>
                                        <p:cTn display="0" masterRel="sameClick">
                                          <p:stCondLst>
                                            <p:cond evt="begin" delay="0">
                                              <p:tn val="85"/>
                                            </p:cond>
                                          </p:stCondLst>
                                          <p:endCondLst>
                                            <p:cond evt="onStopAudio" delay="0">
                                              <p:tgtEl>
                                                <p:sldTgt/>
                                              </p:tgtEl>
                                            </p:cond>
                                          </p:endCondLst>
                                        </p:cTn>
                                        <p:tgtEl>
                                          <p:sndTgt r:embed="rId2" name="type.wav"/>
                                        </p:tgtEl>
                                      </p:cMediaNode>
                                    </p:audio>
                                  </p:sub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box(out)">
                                      <p:cBhvr>
                                        <p:cTn id="92" dur="500"/>
                                        <p:tgtEl>
                                          <p:spTgt spid="45"/>
                                        </p:tgtEl>
                                      </p:cBhvr>
                                    </p:animEffect>
                                  </p:childTnLst>
                                  <p:subTnLst>
                                    <p:audio>
                                      <p:cMediaNode>
                                        <p:cTn display="0" masterRel="sameClick">
                                          <p:stCondLst>
                                            <p:cond evt="begin" delay="0">
                                              <p:tn val="9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62" grpId="0"/>
      <p:bldP spid="534566" grpId="0"/>
      <p:bldP spid="534567" grpId="0" build="p"/>
      <p:bldP spid="534568" grpId="0" build="p"/>
      <p:bldP spid="534569" grpId="0" build="p"/>
      <p:bldP spid="534570" grpId="0" build="p"/>
      <p:bldP spid="534571" grpId="0"/>
      <p:bldP spid="4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p:nvPr/>
        </p:nvSpPr>
        <p:spPr>
          <a:xfrm>
            <a:off x="161706" y="908832"/>
            <a:ext cx="9144000" cy="5632450"/>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0"/>
              </a:spcBef>
              <a:spcAft>
                <a:spcPct val="0"/>
              </a:spcAft>
              <a:buClrTx/>
              <a:buSzPct val="100000"/>
              <a:buNone/>
            </a:pPr>
            <a:r>
              <a:rPr lang="en-US" altLang="zh-CN" sz="2400" b="1" dirty="0">
                <a:solidFill>
                  <a:schemeClr val="tx1"/>
                </a:solidFill>
                <a:latin typeface="Arial" panose="020B0604020202020204" pitchFamily="34" charset="0"/>
                <a:ea typeface="宋体" panose="02010600030101010101" pitchFamily="2" charset="-122"/>
              </a:rPr>
              <a:t>template</a:t>
            </a:r>
            <a:r>
              <a:rPr lang="en-US" altLang="zh-CN" sz="2400" dirty="0">
                <a:solidFill>
                  <a:schemeClr val="tx1"/>
                </a:solidFill>
                <a:latin typeface="Arial" panose="020B0604020202020204" pitchFamily="34" charset="0"/>
                <a:ea typeface="宋体" panose="02010600030101010101" pitchFamily="2" charset="-122"/>
              </a:rPr>
              <a:t> &lt;</a:t>
            </a:r>
            <a:r>
              <a:rPr lang="en-US" altLang="zh-CN" sz="2400" b="1" dirty="0">
                <a:solidFill>
                  <a:schemeClr val="tx1"/>
                </a:solidFill>
                <a:latin typeface="Arial" panose="020B0604020202020204" pitchFamily="34" charset="0"/>
                <a:ea typeface="宋体" panose="02010600030101010101" pitchFamily="2" charset="-122"/>
              </a:rPr>
              <a:t>class</a:t>
            </a:r>
            <a:r>
              <a:rPr lang="en-US" altLang="zh-CN" sz="2400" dirty="0">
                <a:solidFill>
                  <a:schemeClr val="tx1"/>
                </a:solidFill>
                <a:latin typeface="Arial" panose="020B0604020202020204" pitchFamily="34" charset="0"/>
                <a:ea typeface="宋体" panose="02010600030101010101" pitchFamily="2" charset="-122"/>
              </a:rPr>
              <a:t> ElemType&gt; </a:t>
            </a:r>
            <a:r>
              <a:rPr lang="en-US" altLang="zh-CN" sz="2400" b="1" dirty="0">
                <a:solidFill>
                  <a:schemeClr val="tx1"/>
                </a:solidFill>
                <a:latin typeface="Arial" panose="020B0604020202020204" pitchFamily="34" charset="0"/>
                <a:ea typeface="宋体" panose="02010600030101010101" pitchFamily="2" charset="-122"/>
              </a:rPr>
              <a:t>void</a:t>
            </a:r>
            <a:r>
              <a:rPr lang="en-US" altLang="zh-CN" sz="2400" dirty="0">
                <a:solidFill>
                  <a:schemeClr val="tx1"/>
                </a:solidFill>
                <a:latin typeface="Arial" panose="020B0604020202020204" pitchFamily="34" charset="0"/>
                <a:ea typeface="宋体" panose="02010600030101010101" pitchFamily="2" charset="-122"/>
              </a:rPr>
              <a:t> InThreadBinTree&lt;ElemType&gt;::</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rgbClr val="FF0000"/>
                </a:solidFill>
                <a:latin typeface="Arial" panose="020B0604020202020204" pitchFamily="34" charset="0"/>
                <a:ea typeface="宋体" panose="02010600030101010101" pitchFamily="2" charset="-122"/>
              </a:rPr>
              <a:t>InsertRightChild</a:t>
            </a:r>
            <a:r>
              <a:rPr lang="en-US" altLang="zh-CN" sz="2400" dirty="0">
                <a:solidFill>
                  <a:schemeClr val="tx1"/>
                </a:solidFill>
                <a:latin typeface="Arial" panose="020B0604020202020204" pitchFamily="34" charset="0"/>
                <a:ea typeface="宋体" panose="02010600030101010101" pitchFamily="2" charset="-122"/>
              </a:rPr>
              <a:t>(ThreadBinTreeNode&lt;ElemType&gt; *p, </a:t>
            </a:r>
            <a:r>
              <a:rPr lang="en-US" altLang="zh-CN" sz="2400" b="1" dirty="0">
                <a:solidFill>
                  <a:schemeClr val="tx1"/>
                </a:solidFill>
                <a:latin typeface="Arial" panose="020B0604020202020204" pitchFamily="34" charset="0"/>
                <a:ea typeface="宋体" panose="02010600030101010101" pitchFamily="2" charset="-122"/>
              </a:rPr>
              <a:t>const</a:t>
            </a:r>
            <a:r>
              <a:rPr lang="en-US" altLang="zh-CN" sz="2400" dirty="0">
                <a:solidFill>
                  <a:schemeClr val="tx1"/>
                </a:solidFill>
                <a:latin typeface="Arial" panose="020B0604020202020204" pitchFamily="34" charset="0"/>
                <a:ea typeface="宋体" panose="02010600030101010101" pitchFamily="2" charset="-122"/>
              </a:rPr>
              <a:t> ElemType &amp;e)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ThreadBinTreeNode&lt;ElemType&gt; *x, *q;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if</a:t>
            </a:r>
            <a:r>
              <a:rPr lang="en-US" altLang="zh-CN" sz="2400" dirty="0">
                <a:solidFill>
                  <a:schemeClr val="tx1"/>
                </a:solidFill>
                <a:latin typeface="Arial" panose="020B0604020202020204" pitchFamily="34" charset="0"/>
                <a:ea typeface="宋体" panose="02010600030101010101" pitchFamily="2" charset="-122"/>
              </a:rPr>
              <a:t> (p == NULL)	  </a:t>
            </a:r>
            <a:r>
              <a:rPr lang="en-US" altLang="zh-CN" sz="2400" b="1" dirty="0">
                <a:solidFill>
                  <a:schemeClr val="tx1"/>
                </a:solidFill>
                <a:latin typeface="Arial" panose="020B0604020202020204" pitchFamily="34" charset="0"/>
                <a:ea typeface="宋体" panose="02010600030101010101" pitchFamily="2" charset="-122"/>
              </a:rPr>
              <a:t>return</a:t>
            </a:r>
            <a:r>
              <a:rPr lang="en-US" altLang="zh-CN" sz="2400" dirty="0">
                <a:solidFill>
                  <a:schemeClr val="tx1"/>
                </a:solidFill>
                <a:latin typeface="Arial" panose="020B0604020202020204" pitchFamily="34" charset="0"/>
                <a:ea typeface="宋体" panose="02010600030101010101" pitchFamily="2" charset="-122"/>
              </a:rPr>
              <a:t>;</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else</a:t>
            </a:r>
            <a:r>
              <a:rPr lang="en-US" altLang="zh-CN" sz="2400" dirty="0">
                <a:solidFill>
                  <a:schemeClr val="tx1"/>
                </a:solidFill>
                <a:latin typeface="Arial" panose="020B0604020202020204" pitchFamily="34" charset="0"/>
                <a:ea typeface="宋体" panose="02010600030101010101" pitchFamily="2" charset="-122"/>
              </a:rPr>
              <a:t> {x= </a:t>
            </a:r>
            <a:r>
              <a:rPr lang="en-US" altLang="zh-CN" sz="2400" b="1" dirty="0">
                <a:solidFill>
                  <a:schemeClr val="tx1"/>
                </a:solidFill>
                <a:latin typeface="Arial" panose="020B0604020202020204" pitchFamily="34" charset="0"/>
                <a:ea typeface="宋体" panose="02010600030101010101" pitchFamily="2" charset="-122"/>
              </a:rPr>
              <a:t>new</a:t>
            </a:r>
            <a:r>
              <a:rPr lang="en-US" altLang="zh-CN" sz="2400" dirty="0">
                <a:solidFill>
                  <a:schemeClr val="tx1"/>
                </a:solidFill>
                <a:latin typeface="Arial" panose="020B0604020202020204" pitchFamily="34" charset="0"/>
                <a:ea typeface="宋体" panose="02010600030101010101" pitchFamily="2" charset="-122"/>
              </a:rPr>
              <a:t> ThreadBinTreeNode&lt;ElemType&gt;(e, p,</a:t>
            </a: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p-&gt;rightChild,1, p-&gt;rightTag);     // </a:t>
            </a:r>
            <a:r>
              <a:rPr lang="zh-CN" altLang="zh-CN" sz="2400" dirty="0">
                <a:solidFill>
                  <a:schemeClr val="tx1"/>
                </a:solidFill>
                <a:latin typeface="Arial" panose="020B0604020202020204" pitchFamily="34" charset="0"/>
                <a:ea typeface="宋体" panose="02010600030101010101" pitchFamily="2" charset="-122"/>
              </a:rPr>
              <a:t>生成元素值为</a:t>
            </a:r>
            <a:r>
              <a:rPr lang="en-US" altLang="zh-CN" sz="2400" dirty="0">
                <a:solidFill>
                  <a:schemeClr val="tx1"/>
                </a:solidFill>
                <a:latin typeface="Arial" panose="020B0604020202020204" pitchFamily="34" charset="0"/>
                <a:ea typeface="宋体" panose="02010600030101010101" pitchFamily="2" charset="-122"/>
              </a:rPr>
              <a:t>e</a:t>
            </a:r>
            <a:r>
              <a:rPr lang="zh-CN" altLang="zh-CN" sz="2400" dirty="0">
                <a:solidFill>
                  <a:schemeClr val="tx1"/>
                </a:solidFill>
                <a:latin typeface="Arial" panose="020B0604020202020204" pitchFamily="34" charset="0"/>
                <a:ea typeface="宋体" panose="02010600030101010101" pitchFamily="2" charset="-122"/>
              </a:rPr>
              <a:t>结点</a:t>
            </a:r>
            <a:r>
              <a:rPr lang="en-US" altLang="zh-CN" sz="2400" dirty="0">
                <a:solidFill>
                  <a:schemeClr val="tx1"/>
                </a:solidFill>
                <a:latin typeface="Arial" panose="020B0604020202020204" pitchFamily="34" charset="0"/>
                <a:ea typeface="宋体" panose="02010600030101010101" pitchFamily="2" charset="-122"/>
              </a:rPr>
              <a:t>x</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if</a:t>
            </a:r>
            <a:r>
              <a:rPr lang="en-US" altLang="zh-CN" sz="2400" dirty="0">
                <a:solidFill>
                  <a:schemeClr val="tx1"/>
                </a:solidFill>
                <a:latin typeface="Arial" panose="020B0604020202020204" pitchFamily="34" charset="0"/>
                <a:ea typeface="宋体" panose="02010600030101010101" pitchFamily="2" charset="-122"/>
              </a:rPr>
              <a:t> (p-&gt;rightTag == 0)	{           q=p-&gt;rightChild;</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while</a:t>
            </a:r>
            <a:r>
              <a:rPr lang="en-US" altLang="zh-CN" sz="2400" dirty="0">
                <a:solidFill>
                  <a:schemeClr val="tx1"/>
                </a:solidFill>
                <a:latin typeface="Arial" panose="020B0604020202020204" pitchFamily="34" charset="0"/>
                <a:ea typeface="宋体" panose="02010600030101010101" pitchFamily="2" charset="-122"/>
              </a:rPr>
              <a:t> (q-&gt;leftTag == 0)         q=q-&gt;leftChild;</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q-&gt;leftChild=x;</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p-&gt;rightChild=x;     p-&gt;rightTag=0;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return</a:t>
            </a:r>
            <a:r>
              <a:rPr lang="en-US" altLang="zh-CN" sz="2400" dirty="0">
                <a:solidFill>
                  <a:schemeClr val="tx1"/>
                </a:solidFill>
                <a:latin typeface="Arial" panose="020B0604020202020204" pitchFamily="34" charset="0"/>
                <a:ea typeface="宋体" panose="02010600030101010101" pitchFamily="2" charset="-122"/>
              </a:rPr>
              <a:t>;</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a:t>
            </a:r>
            <a:endParaRPr lang="zh-CN" altLang="zh-CN" sz="2400" dirty="0">
              <a:solidFill>
                <a:schemeClr val="tx1"/>
              </a:solidFill>
              <a:latin typeface="Arial" panose="020B0604020202020204" pitchFamily="34" charset="0"/>
              <a:ea typeface="宋体" panose="02010600030101010101" pitchFamily="2" charset="-122"/>
            </a:endParaRPr>
          </a:p>
        </p:txBody>
      </p:sp>
      <p:sp>
        <p:nvSpPr>
          <p:cNvPr id="23555" name="Rectangle 4"/>
          <p:cNvSpPr/>
          <p:nvPr/>
        </p:nvSpPr>
        <p:spPr>
          <a:xfrm>
            <a:off x="2605088" y="1419225"/>
            <a:ext cx="9144000" cy="0"/>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eaLnBrk="1" hangingPunct="1">
              <a:spcBef>
                <a:spcPct val="0"/>
              </a:spcBef>
              <a:spcAft>
                <a:spcPct val="0"/>
              </a:spcAft>
              <a:buClrTx/>
              <a:buSzPct val="100000"/>
              <a:buNone/>
            </a:pP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23556" name="Rectangle 6"/>
          <p:cNvSpPr/>
          <p:nvPr/>
        </p:nvSpPr>
        <p:spPr>
          <a:xfrm>
            <a:off x="3067050" y="1990725"/>
            <a:ext cx="9144000" cy="0"/>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eaLnBrk="1" hangingPunct="1">
              <a:spcBef>
                <a:spcPct val="0"/>
              </a:spcBef>
              <a:spcAft>
                <a:spcPct val="0"/>
              </a:spcAft>
              <a:buClrTx/>
              <a:buSzPct val="100000"/>
              <a:buNone/>
            </a:pP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7" name="Rectangle 2"/>
          <p:cNvSpPr txBox="1">
            <a:spLocks noChangeArrowheads="1"/>
          </p:cNvSpPr>
          <p:nvPr/>
        </p:nvSpPr>
        <p:spPr>
          <a:xfrm>
            <a:off x="0" y="0"/>
            <a:ext cx="9144000" cy="838200"/>
          </a:xfrm>
          <a:prstGeom prst="rect">
            <a:avLst/>
          </a:prstGeom>
          <a:noFill/>
          <a:ln w="9525">
            <a:noFill/>
          </a:ln>
        </p:spPr>
        <p:txBody>
          <a:bodyPr vert="horz" wrap="square" lIns="91440" tIns="45720" rIns="91440" bIns="45720" numCol="1" anchor="t" anchorCtr="0" compatLnSpc="1"/>
          <a:lstStyle>
            <a:lvl1pPr algn="l" rtl="0" eaLnBrk="0" fontAlgn="base" hangingPunct="0">
              <a:spcBef>
                <a:spcPct val="0"/>
              </a:spcBef>
              <a:spcAft>
                <a:spcPct val="0"/>
              </a:spcAft>
              <a:defRPr sz="4000" b="1" cap="all">
                <a:solidFill>
                  <a:schemeClr val="tx1"/>
                </a:solidFill>
                <a:latin typeface="+mj-lt"/>
                <a:ea typeface="+mj-ea"/>
                <a:cs typeface="+mj-cs"/>
              </a:defRPr>
            </a:lvl1pPr>
            <a:lvl2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3600" b="1">
                <a:solidFill>
                  <a:schemeClr val="tx1"/>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3600" b="1">
                <a:solidFill>
                  <a:srgbClr val="005C2E"/>
                </a:solidFill>
                <a:latin typeface="Garamond" panose="02020404030301010803" pitchFamily="18" charset="0"/>
                <a:ea typeface="宋体" panose="02010600030101010101" pitchFamily="2" charset="-122"/>
              </a:defRPr>
            </a:lvl9pPr>
          </a:lstStyle>
          <a:p>
            <a:pPr eaLnBrk="1" hangingPunct="1">
              <a:defRPr/>
            </a:pPr>
            <a:r>
              <a:rPr lang="en-US" altLang="zh-CN" sz="3600" kern="0" cap="none" dirty="0" smtClean="0">
                <a:effectLst>
                  <a:outerShdw blurRad="38100" dist="38100" dir="2700000" algn="tl">
                    <a:srgbClr val="C0C0C0"/>
                  </a:outerShdw>
                </a:effectLst>
                <a:latin typeface="华文新魏" panose="02010800040101010101" pitchFamily="2" charset="-122"/>
              </a:rPr>
              <a:t>3.  </a:t>
            </a:r>
            <a:r>
              <a:rPr lang="zh-CN" altLang="en-US" sz="3600" kern="0" cap="none" dirty="0" smtClean="0">
                <a:effectLst>
                  <a:outerShdw blurRad="38100" dist="38100" dir="2700000" algn="tl">
                    <a:srgbClr val="C0C0C0"/>
                  </a:outerShdw>
                </a:effectLst>
                <a:latin typeface="华文新魏" panose="02010800040101010101" pitchFamily="2" charset="-122"/>
              </a:rPr>
              <a:t>中序线索二叉树中插入结点（续）</a:t>
            </a:r>
            <a:endParaRPr lang="zh-CN" altLang="en-US" sz="3600" kern="0" cap="none" dirty="0">
              <a:effectLst>
                <a:outerShdw blurRad="38100" dist="38100" dir="2700000" algn="tl">
                  <a:srgbClr val="C0C0C0"/>
                </a:outerShdw>
              </a:effectLst>
              <a:latin typeface="华文新魏" panose="02010800040101010101" pitchFamily="2" charset="-122"/>
            </a:endParaRPr>
          </a:p>
        </p:txBody>
      </p:sp>
      <p:sp>
        <p:nvSpPr>
          <p:cNvPr id="8" name="Text Box 4"/>
          <p:cNvSpPr txBox="1"/>
          <p:nvPr/>
        </p:nvSpPr>
        <p:spPr>
          <a:xfrm>
            <a:off x="2186841" y="5561012"/>
            <a:ext cx="3200400" cy="12969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110000"/>
              </a:lnSpc>
              <a:spcBef>
                <a:spcPct val="50000"/>
              </a:spcBef>
              <a:buClrTx/>
              <a:buSzPct val="100000"/>
              <a:buNone/>
            </a:pPr>
            <a:r>
              <a:rPr lang="en-US" altLang="zh-CN" sz="2400" dirty="0">
                <a:solidFill>
                  <a:srgbClr val="008000"/>
                </a:solidFill>
                <a:latin typeface="楷体_GB2312" pitchFamily="49" charset="-122"/>
                <a:ea typeface="楷体_GB2312" pitchFamily="49" charset="-122"/>
              </a:rPr>
              <a:t>	Thinking: </a:t>
            </a:r>
            <a:r>
              <a:rPr lang="zh-CN" altLang="en-US" sz="2400" dirty="0">
                <a:solidFill>
                  <a:srgbClr val="008000"/>
                </a:solidFill>
                <a:latin typeface="楷体_GB2312" pitchFamily="49" charset="-122"/>
                <a:ea typeface="楷体_GB2312" pitchFamily="49" charset="-122"/>
              </a:rPr>
              <a:t>若插入</a:t>
            </a:r>
            <a:r>
              <a:rPr lang="en-US" altLang="zh-CN" sz="2400" dirty="0">
                <a:solidFill>
                  <a:srgbClr val="008000"/>
                </a:solidFill>
                <a:latin typeface="楷体_GB2312" pitchFamily="49" charset="-122"/>
                <a:ea typeface="楷体_GB2312" pitchFamily="49" charset="-122"/>
              </a:rPr>
              <a:t>x</a:t>
            </a:r>
            <a:r>
              <a:rPr lang="zh-CN" altLang="en-US" sz="2400" dirty="0">
                <a:solidFill>
                  <a:srgbClr val="008000"/>
                </a:solidFill>
                <a:latin typeface="楷体_GB2312" pitchFamily="49" charset="-122"/>
                <a:ea typeface="楷体_GB2312" pitchFamily="49" charset="-122"/>
              </a:rPr>
              <a:t>作为</a:t>
            </a:r>
            <a:r>
              <a:rPr lang="en-US" altLang="zh-CN" sz="2400" dirty="0">
                <a:solidFill>
                  <a:srgbClr val="008000"/>
                </a:solidFill>
                <a:latin typeface="楷体_GB2312" pitchFamily="49" charset="-122"/>
                <a:ea typeface="楷体_GB2312" pitchFamily="49" charset="-122"/>
              </a:rPr>
              <a:t>p</a:t>
            </a:r>
            <a:r>
              <a:rPr lang="zh-CN" altLang="en-US" sz="2400" dirty="0">
                <a:solidFill>
                  <a:srgbClr val="008000"/>
                </a:solidFill>
                <a:latin typeface="楷体_GB2312" pitchFamily="49" charset="-122"/>
                <a:ea typeface="楷体_GB2312" pitchFamily="49" charset="-122"/>
              </a:rPr>
              <a:t>的左孩子，如何描述算法？</a:t>
            </a:r>
          </a:p>
        </p:txBody>
      </p:sp>
      <p:sp>
        <p:nvSpPr>
          <p:cNvPr id="9" name="Text Box 5"/>
          <p:cNvSpPr txBox="1"/>
          <p:nvPr/>
        </p:nvSpPr>
        <p:spPr>
          <a:xfrm>
            <a:off x="5517063" y="5530137"/>
            <a:ext cx="3200400" cy="13112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110000"/>
              </a:lnSpc>
              <a:spcBef>
                <a:spcPct val="50000"/>
              </a:spcBef>
              <a:buClrTx/>
              <a:buSzPct val="100000"/>
              <a:buNone/>
            </a:pPr>
            <a:r>
              <a:rPr lang="en-US" altLang="zh-CN" sz="2400" dirty="0">
                <a:solidFill>
                  <a:srgbClr val="008000"/>
                </a:solidFill>
                <a:latin typeface="楷体_GB2312" pitchFamily="49" charset="-122"/>
                <a:ea typeface="楷体_GB2312" pitchFamily="49" charset="-122"/>
              </a:rPr>
              <a:t>	</a:t>
            </a:r>
            <a:r>
              <a:rPr lang="en-US" altLang="zh-CN" sz="2400" dirty="0">
                <a:solidFill>
                  <a:srgbClr val="FF3300"/>
                </a:solidFill>
                <a:latin typeface="楷体_GB2312" pitchFamily="49" charset="-122"/>
                <a:ea typeface="楷体_GB2312" pitchFamily="49" charset="-122"/>
              </a:rPr>
              <a:t>Thinking: </a:t>
            </a:r>
            <a:r>
              <a:rPr lang="zh-CN" altLang="en-US" sz="2400" dirty="0">
                <a:solidFill>
                  <a:srgbClr val="FF3300"/>
                </a:solidFill>
                <a:latin typeface="楷体_GB2312" pitchFamily="49" charset="-122"/>
                <a:ea typeface="楷体_GB2312" pitchFamily="49" charset="-122"/>
              </a:rPr>
              <a:t>若删除</a:t>
            </a:r>
            <a:r>
              <a:rPr lang="en-US" altLang="zh-CN" sz="2400" dirty="0">
                <a:solidFill>
                  <a:srgbClr val="FF3300"/>
                </a:solidFill>
                <a:latin typeface="楷体_GB2312" pitchFamily="49" charset="-122"/>
                <a:ea typeface="楷体_GB2312" pitchFamily="49" charset="-122"/>
              </a:rPr>
              <a:t>p</a:t>
            </a:r>
            <a:r>
              <a:rPr lang="zh-CN" altLang="en-US" sz="2400" dirty="0">
                <a:solidFill>
                  <a:srgbClr val="FF3300"/>
                </a:solidFill>
                <a:latin typeface="楷体_GB2312" pitchFamily="49" charset="-122"/>
                <a:ea typeface="楷体_GB2312" pitchFamily="49" charset="-122"/>
              </a:rPr>
              <a:t>的左</a:t>
            </a:r>
            <a:r>
              <a:rPr lang="en-US" altLang="zh-CN" sz="2400" dirty="0">
                <a:solidFill>
                  <a:srgbClr val="FF3300"/>
                </a:solidFill>
                <a:latin typeface="楷体_GB2312" pitchFamily="49" charset="-122"/>
                <a:ea typeface="楷体_GB2312" pitchFamily="49" charset="-122"/>
              </a:rPr>
              <a:t>/</a:t>
            </a:r>
            <a:r>
              <a:rPr lang="zh-CN" altLang="en-US" sz="2400" dirty="0">
                <a:solidFill>
                  <a:srgbClr val="FF3300"/>
                </a:solidFill>
                <a:latin typeface="楷体_GB2312" pitchFamily="49" charset="-122"/>
                <a:ea typeface="楷体_GB2312" pitchFamily="49" charset="-122"/>
              </a:rPr>
              <a:t>右孩子，如何描述算法？</a:t>
            </a:r>
          </a:p>
        </p:txBody>
      </p:sp>
    </p:spTree>
    <p:extLst>
      <p:ext uri="{BB962C8B-B14F-4D97-AF65-F5344CB8AC3E}">
        <p14:creationId xmlns:p14="http://schemas.microsoft.com/office/powerpoint/2010/main" val="2896678914"/>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ctrTitle"/>
          </p:nvPr>
        </p:nvSpPr>
        <p:spPr>
          <a:xfrm>
            <a:off x="0" y="0"/>
            <a:ext cx="91440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a:ln>
                  <a:noFill/>
                </a:ln>
                <a:solidFill>
                  <a:srgbClr val="33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rPr>
              <a:t>6.6 </a:t>
            </a:r>
            <a:r>
              <a:rPr kumimoji="0" lang="zh-CN" altLang="en-US" sz="3600" b="1" i="0" u="none" strike="noStrike" kern="0" cap="none" spc="0" normalizeH="0" baseline="0" noProof="0">
                <a:ln>
                  <a:noFill/>
                </a:ln>
                <a:solidFill>
                  <a:srgbClr val="33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rPr>
              <a:t>二叉树的应用</a:t>
            </a:r>
            <a:endParaRPr kumimoji="0" lang="zh-CN" altLang="en-US" sz="3600" b="1" i="0" u="none" strike="noStrike" kern="0" cap="none" spc="0" normalizeH="0" baseline="0" noProof="0">
              <a:ln>
                <a:noFill/>
              </a:ln>
              <a:solidFill>
                <a:srgbClr val="333399"/>
              </a:solidFill>
              <a:effectLst/>
              <a:uLnTx/>
              <a:uFillTx/>
              <a:latin typeface="宋体" panose="02010600030101010101" pitchFamily="2" charset="-122"/>
              <a:ea typeface="+mj-ea"/>
              <a:cs typeface="+mj-cs"/>
            </a:endParaRPr>
          </a:p>
        </p:txBody>
      </p:sp>
      <p:sp>
        <p:nvSpPr>
          <p:cNvPr id="335875" name="Text Box 3"/>
          <p:cNvSpPr txBox="1"/>
          <p:nvPr/>
        </p:nvSpPr>
        <p:spPr>
          <a:xfrm>
            <a:off x="152400" y="765175"/>
            <a:ext cx="8839200" cy="42783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Pct val="100000"/>
              <a:buNone/>
            </a:pPr>
            <a:r>
              <a:rPr lang="en-US" altLang="zh-CN" sz="3200" dirty="0">
                <a:solidFill>
                  <a:srgbClr val="000000"/>
                </a:solidFill>
                <a:latin typeface="楷体_GB2312" pitchFamily="49" charset="-122"/>
                <a:ea typeface="楷体_GB2312" pitchFamily="49" charset="-122"/>
              </a:rPr>
              <a:t>	</a:t>
            </a:r>
            <a:r>
              <a:rPr lang="zh-CN" altLang="en-US" sz="3200" dirty="0">
                <a:solidFill>
                  <a:srgbClr val="000000"/>
                </a:solidFill>
                <a:latin typeface="楷体_GB2312" pitchFamily="49" charset="-122"/>
                <a:ea typeface="楷体_GB2312" pitchFamily="49" charset="-122"/>
              </a:rPr>
              <a:t>二叉树结构在实际问题中有着广泛的应用。如：</a:t>
            </a:r>
          </a:p>
          <a:p>
            <a:pPr marL="457200" lvl="0" indent="-457200" eaLnBrk="1" hangingPunct="1">
              <a:spcBef>
                <a:spcPct val="50000"/>
              </a:spcBef>
              <a:buClrTx/>
              <a:buSzPct val="100000"/>
              <a:buChar char="v"/>
            </a:pPr>
            <a:r>
              <a:rPr lang="zh-CN" altLang="en-US" sz="3200" dirty="0">
                <a:solidFill>
                  <a:srgbClr val="000000"/>
                </a:solidFill>
                <a:latin typeface="楷体_GB2312" pitchFamily="49" charset="-122"/>
                <a:ea typeface="楷体_GB2312" pitchFamily="49" charset="-122"/>
              </a:rPr>
              <a:t>二叉排序树</a:t>
            </a:r>
          </a:p>
          <a:p>
            <a:pPr marL="457200" lvl="0" indent="-457200" eaLnBrk="1" hangingPunct="1">
              <a:spcBef>
                <a:spcPct val="50000"/>
              </a:spcBef>
              <a:buClrTx/>
              <a:buSzPct val="100000"/>
              <a:buChar char="v"/>
            </a:pPr>
            <a:r>
              <a:rPr lang="zh-CN" altLang="en-US" sz="3200" dirty="0">
                <a:solidFill>
                  <a:srgbClr val="000000"/>
                </a:solidFill>
                <a:latin typeface="楷体_GB2312" pitchFamily="49" charset="-122"/>
                <a:ea typeface="楷体_GB2312" pitchFamily="49" charset="-122"/>
              </a:rPr>
              <a:t>堆排序</a:t>
            </a:r>
          </a:p>
          <a:p>
            <a:pPr marL="457200" lvl="0" indent="-457200" eaLnBrk="1" hangingPunct="1">
              <a:spcBef>
                <a:spcPct val="50000"/>
              </a:spcBef>
              <a:buClrTx/>
              <a:buSzPct val="100000"/>
              <a:buChar char="v"/>
            </a:pPr>
            <a:r>
              <a:rPr lang="zh-CN" altLang="en-US" sz="3200" dirty="0">
                <a:solidFill>
                  <a:srgbClr val="000000"/>
                </a:solidFill>
                <a:latin typeface="楷体_GB2312" pitchFamily="49" charset="-122"/>
                <a:ea typeface="楷体_GB2312" pitchFamily="49" charset="-122"/>
              </a:rPr>
              <a:t>哈夫曼树</a:t>
            </a:r>
          </a:p>
          <a:p>
            <a:pPr marL="457200" lvl="0" indent="-457200" eaLnBrk="1" hangingPunct="1">
              <a:spcBef>
                <a:spcPct val="50000"/>
              </a:spcBef>
              <a:buClrTx/>
              <a:buSzPct val="100000"/>
              <a:buChar char="v"/>
            </a:pPr>
            <a:r>
              <a:rPr lang="zh-CN" altLang="en-US" sz="3200" dirty="0">
                <a:solidFill>
                  <a:srgbClr val="000000"/>
                </a:solidFill>
                <a:latin typeface="楷体_GB2312" pitchFamily="49" charset="-122"/>
                <a:ea typeface="楷体_GB2312" pitchFamily="49" charset="-122"/>
              </a:rPr>
              <a:t>哈夫曼编码</a:t>
            </a:r>
          </a:p>
          <a:p>
            <a:pPr marL="457200" lvl="0" indent="-457200" eaLnBrk="1" hangingPunct="1">
              <a:spcBef>
                <a:spcPts val="1200"/>
              </a:spcBef>
              <a:buClrTx/>
              <a:buSzPct val="100000"/>
              <a:buChar char="v"/>
            </a:pPr>
            <a:r>
              <a:rPr lang="en-US" altLang="zh-CN" sz="3200" dirty="0">
                <a:solidFill>
                  <a:srgbClr val="000000"/>
                </a:solidFill>
                <a:latin typeface="楷体_GB2312" pitchFamily="49" charset="-122"/>
                <a:ea typeface="楷体_GB2312" pitchFamily="49" charset="-122"/>
              </a:rPr>
              <a:t>……</a:t>
            </a:r>
            <a:endParaRPr lang="zh-CN" altLang="en-US" sz="1800" dirty="0">
              <a:solidFill>
                <a:srgbClr val="000000"/>
              </a:solidFill>
              <a:latin typeface="楷体_GB2312" pitchFamily="49" charset="-122"/>
              <a:ea typeface="楷体_GB2312" pitchFamily="49" charset="-122"/>
            </a:endParaRPr>
          </a:p>
        </p:txBody>
      </p:sp>
      <p:sp>
        <p:nvSpPr>
          <p:cNvPr id="335876" name="Text Box 4"/>
          <p:cNvSpPr txBox="1"/>
          <p:nvPr/>
        </p:nvSpPr>
        <p:spPr>
          <a:xfrm>
            <a:off x="3132138" y="1533525"/>
            <a:ext cx="779462" cy="28321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15000"/>
              </a:spcBef>
              <a:buClrTx/>
              <a:buSzPct val="100000"/>
              <a:buNone/>
            </a:pPr>
            <a:r>
              <a:rPr lang="en-US" altLang="zh-CN" sz="4000" dirty="0">
                <a:solidFill>
                  <a:srgbClr val="D60093"/>
                </a:solidFill>
              </a:rPr>
              <a:t>☆</a:t>
            </a:r>
          </a:p>
          <a:p>
            <a:pPr marL="457200" lvl="0" indent="-457200" eaLnBrk="1" hangingPunct="1">
              <a:spcBef>
                <a:spcPct val="15000"/>
              </a:spcBef>
              <a:buClrTx/>
              <a:buSzPct val="100000"/>
              <a:buNone/>
            </a:pPr>
            <a:r>
              <a:rPr lang="en-US" altLang="zh-CN" sz="4000" dirty="0">
                <a:solidFill>
                  <a:srgbClr val="3B812F"/>
                </a:solidFill>
              </a:rPr>
              <a:t>☆</a:t>
            </a:r>
          </a:p>
          <a:p>
            <a:pPr marL="457200" lvl="0" indent="-457200" eaLnBrk="1" hangingPunct="1">
              <a:spcBef>
                <a:spcPct val="15000"/>
              </a:spcBef>
              <a:buClrTx/>
              <a:buSzPct val="100000"/>
              <a:buNone/>
            </a:pPr>
            <a:r>
              <a:rPr lang="en-US" altLang="zh-CN" sz="4000" dirty="0">
                <a:solidFill>
                  <a:srgbClr val="3B812F"/>
                </a:solidFill>
              </a:rPr>
              <a:t>☆</a:t>
            </a:r>
          </a:p>
          <a:p>
            <a:pPr marL="457200" lvl="0" indent="-457200" eaLnBrk="1" hangingPunct="1">
              <a:spcBef>
                <a:spcPct val="15000"/>
              </a:spcBef>
              <a:buClrTx/>
              <a:buSzPct val="100000"/>
              <a:buNone/>
            </a:pPr>
            <a:r>
              <a:rPr lang="en-US" altLang="zh-CN" sz="4000" dirty="0">
                <a:solidFill>
                  <a:srgbClr val="3B812F"/>
                </a:solidFill>
              </a:rPr>
              <a:t>☆</a:t>
            </a:r>
          </a:p>
        </p:txBody>
      </p:sp>
      <p:sp>
        <p:nvSpPr>
          <p:cNvPr id="7" name="Text Box 3"/>
          <p:cNvSpPr txBox="1">
            <a:spLocks noChangeArrowheads="1"/>
          </p:cNvSpPr>
          <p:nvPr/>
        </p:nvSpPr>
        <p:spPr bwMode="auto">
          <a:xfrm>
            <a:off x="3995738" y="1401763"/>
            <a:ext cx="4859338" cy="3540125"/>
          </a:xfrm>
          <a:prstGeom prst="rect">
            <a:avLst/>
          </a:prstGeom>
          <a:noFill/>
          <a:ln w="9525">
            <a:noFill/>
            <a:miter lim="800000"/>
          </a:ln>
          <a:effectLst/>
        </p:spPr>
        <p:txBody>
          <a:bodyPr>
            <a:spAutoFit/>
          </a:bodyPr>
          <a:lstStyle/>
          <a:p>
            <a:pPr marL="457200" marR="0" indent="-457200" defTabSz="914400" eaLnBrk="1" hangingPunct="1">
              <a:spcBef>
                <a:spcPct val="50000"/>
              </a:spcBef>
              <a:buClrTx/>
              <a:buSzTx/>
              <a:buFontTx/>
              <a:buNone/>
              <a:defRPr/>
            </a:pPr>
            <a:r>
              <a:rPr kumimoji="0" lang="zh-CN" altLang="en-US" sz="3200" kern="1200" cap="none" spc="0" normalizeH="0" baseline="0" noProof="0" dirty="0">
                <a:solidFill>
                  <a:srgbClr val="FF0000"/>
                </a:solidFill>
                <a:latin typeface="华文琥珀" panose="02010800040101010101" pitchFamily="2" charset="-122"/>
                <a:ea typeface="华文琥珀" panose="02010800040101010101" pitchFamily="2" charset="-122"/>
                <a:cs typeface="+mn-cs"/>
              </a:rPr>
              <a:t>思考题：</a:t>
            </a:r>
            <a:endParaRPr kumimoji="0" lang="en-US" altLang="zh-CN" sz="3200" kern="1200" cap="none" spc="0" normalizeH="0" baseline="0" noProof="0" dirty="0">
              <a:solidFill>
                <a:srgbClr val="FF0000"/>
              </a:solidFill>
              <a:latin typeface="华文琥珀" panose="02010800040101010101" pitchFamily="2" charset="-122"/>
              <a:ea typeface="华文琥珀" panose="02010800040101010101" pitchFamily="2" charset="-122"/>
              <a:cs typeface="+mn-cs"/>
            </a:endParaRPr>
          </a:p>
          <a:p>
            <a:pPr marL="514350" marR="0" indent="-514350" defTabSz="914400" eaLnBrk="1" hangingPunct="1">
              <a:spcBef>
                <a:spcPct val="50000"/>
              </a:spcBef>
              <a:buClrTx/>
              <a:buSzTx/>
              <a:buFontTx/>
              <a:buAutoNum type="arabicPeriod"/>
              <a:defRPr/>
            </a:pPr>
            <a:r>
              <a:rPr kumimoji="0" lang="zh-CN" altLang="en-US" sz="3200" b="1" kern="1200" cap="none" spc="0" normalizeH="0" baseline="0" noProof="0" dirty="0">
                <a:solidFill>
                  <a:srgbClr val="FF0000"/>
                </a:solidFill>
                <a:latin typeface="华文琥珀" panose="02010800040101010101" pitchFamily="2" charset="-122"/>
                <a:ea typeface="华文琥珀" panose="02010800040101010101" pitchFamily="2" charset="-122"/>
                <a:cs typeface="+mn-cs"/>
              </a:rPr>
              <a:t>查找资料，二叉树有哪些经典应用？</a:t>
            </a:r>
            <a:endParaRPr kumimoji="0" lang="en-US" altLang="zh-CN" sz="3200" b="1" kern="1200" cap="none" spc="0" normalizeH="0" baseline="0" noProof="0" dirty="0">
              <a:solidFill>
                <a:srgbClr val="FF0000"/>
              </a:solidFill>
              <a:latin typeface="华文琥珀" panose="02010800040101010101" pitchFamily="2" charset="-122"/>
              <a:ea typeface="华文琥珀" panose="02010800040101010101" pitchFamily="2" charset="-122"/>
              <a:cs typeface="+mn-cs"/>
            </a:endParaRPr>
          </a:p>
          <a:p>
            <a:pPr marL="457200" marR="0" indent="-457200" defTabSz="914400" eaLnBrk="1" hangingPunct="1">
              <a:spcBef>
                <a:spcPct val="50000"/>
              </a:spcBef>
              <a:buClrTx/>
              <a:buSzTx/>
              <a:buFontTx/>
              <a:buAutoNum type="arabicPeriod"/>
              <a:defRPr/>
            </a:pPr>
            <a:r>
              <a:rPr kumimoji="0" lang="zh-CN" altLang="en-US" sz="3200" b="1" kern="1200" cap="none" spc="0" normalizeH="0" baseline="0" noProof="0" dirty="0">
                <a:solidFill>
                  <a:srgbClr val="FF0000"/>
                </a:solidFill>
                <a:latin typeface="华文琥珀" panose="02010800040101010101" pitchFamily="2" charset="-122"/>
                <a:ea typeface="华文琥珀" panose="02010800040101010101" pitchFamily="2" charset="-122"/>
                <a:cs typeface="+mn-cs"/>
              </a:rPr>
              <a:t>查找资料，或结合经验，总结二叉树的应用原理和方法。</a:t>
            </a:r>
          </a:p>
        </p:txBody>
      </p:sp>
      <p:sp>
        <p:nvSpPr>
          <p:cNvPr id="6" name="Text Box 3"/>
          <p:cNvSpPr txBox="1">
            <a:spLocks noChangeArrowheads="1"/>
          </p:cNvSpPr>
          <p:nvPr/>
        </p:nvSpPr>
        <p:spPr bwMode="auto">
          <a:xfrm>
            <a:off x="36513" y="5229225"/>
            <a:ext cx="9144000" cy="1384300"/>
          </a:xfrm>
          <a:prstGeom prst="rect">
            <a:avLst/>
          </a:prstGeom>
          <a:noFill/>
          <a:ln w="9525">
            <a:noFill/>
            <a:miter lim="800000"/>
          </a:ln>
          <a:effectLst/>
        </p:spPr>
        <p:txBody>
          <a:bodyPr>
            <a:spAutoFit/>
          </a:bodyPr>
          <a:lstStyle/>
          <a:p>
            <a:pPr marL="457200" marR="0" indent="-457200" defTabSz="914400" eaLnBrk="1" hangingPunct="1">
              <a:spcBef>
                <a:spcPts val="0"/>
              </a:spcBef>
              <a:buClrTx/>
              <a:buSzTx/>
              <a:buFontTx/>
              <a:buNone/>
              <a:defRPr/>
            </a:pPr>
            <a:r>
              <a:rPr kumimoji="0" lang="zh-CN" altLang="en-US" sz="2800" b="1" kern="1200" cap="none" spc="0" normalizeH="0" baseline="0" noProof="0" dirty="0">
                <a:solidFill>
                  <a:srgbClr val="3B812F"/>
                </a:solidFill>
                <a:latin typeface="方正姚体" panose="02010601030101010101" pitchFamily="2" charset="-122"/>
                <a:ea typeface="方正姚体" panose="02010601030101010101" pitchFamily="2" charset="-122"/>
                <a:cs typeface="+mn-cs"/>
              </a:rPr>
              <a:t>上机题：</a:t>
            </a:r>
            <a:endParaRPr kumimoji="0" lang="en-US" altLang="zh-CN" sz="2800" b="1" kern="1200" cap="none" spc="0" normalizeH="0" baseline="0" noProof="0" dirty="0">
              <a:solidFill>
                <a:srgbClr val="3B812F"/>
              </a:solidFill>
              <a:latin typeface="方正姚体" panose="02010601030101010101" pitchFamily="2" charset="-122"/>
              <a:ea typeface="方正姚体" panose="02010601030101010101" pitchFamily="2" charset="-122"/>
              <a:cs typeface="+mn-cs"/>
            </a:endParaRPr>
          </a:p>
          <a:p>
            <a:pPr marL="514350" marR="0" indent="-514350" defTabSz="914400" eaLnBrk="1" hangingPunct="1">
              <a:spcBef>
                <a:spcPts val="0"/>
              </a:spcBef>
              <a:buClrTx/>
              <a:buSzTx/>
              <a:buFontTx/>
              <a:buAutoNum type="arabicPeriod"/>
              <a:defRPr/>
            </a:pPr>
            <a:r>
              <a:rPr kumimoji="0" lang="zh-CN" altLang="en-US" sz="2800" b="1" kern="1200" cap="none" spc="0" normalizeH="0" baseline="0" noProof="0" dirty="0">
                <a:solidFill>
                  <a:srgbClr val="3B812F"/>
                </a:solidFill>
                <a:latin typeface="方正姚体" panose="02010601030101010101" pitchFamily="2" charset="-122"/>
                <a:ea typeface="方正姚体" panose="02010601030101010101" pitchFamily="2" charset="-122"/>
                <a:cs typeface="+mn-cs"/>
              </a:rPr>
              <a:t>实现堆的类，以及构造、插入、删除等基本操作。</a:t>
            </a:r>
            <a:endParaRPr kumimoji="0" lang="en-US" altLang="zh-CN" sz="2800" b="1" kern="1200" cap="none" spc="0" normalizeH="0" baseline="0" noProof="0" dirty="0">
              <a:solidFill>
                <a:srgbClr val="3B812F"/>
              </a:solidFill>
              <a:latin typeface="方正姚体" panose="02010601030101010101" pitchFamily="2" charset="-122"/>
              <a:ea typeface="方正姚体" panose="02010601030101010101" pitchFamily="2" charset="-122"/>
              <a:cs typeface="+mn-cs"/>
            </a:endParaRPr>
          </a:p>
          <a:p>
            <a:pPr marL="457200" marR="0" indent="-457200" defTabSz="914400" eaLnBrk="1" hangingPunct="1">
              <a:spcBef>
                <a:spcPts val="0"/>
              </a:spcBef>
              <a:buClrTx/>
              <a:buSzTx/>
              <a:buFontTx/>
              <a:buAutoNum type="arabicPeriod"/>
              <a:defRPr/>
            </a:pPr>
            <a:r>
              <a:rPr kumimoji="0" lang="zh-CN" altLang="en-US" sz="2800" b="1" kern="1200" cap="none" spc="0" normalizeH="0" baseline="0" noProof="0" dirty="0">
                <a:solidFill>
                  <a:srgbClr val="FF00FF"/>
                </a:solidFill>
                <a:latin typeface="方正姚体" panose="02010601030101010101" pitchFamily="2" charset="-122"/>
                <a:ea typeface="方正姚体" panose="02010601030101010101" pitchFamily="2" charset="-122"/>
                <a:cs typeface="+mn-cs"/>
              </a:rPr>
              <a:t>构造哈夫曼树，并给出哈夫曼编码。尽量解码。</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35875"/>
                                        </p:tgtEl>
                                        <p:attrNameLst>
                                          <p:attrName>style.visibility</p:attrName>
                                        </p:attrNameLst>
                                      </p:cBhvr>
                                      <p:to>
                                        <p:strVal val="visible"/>
                                      </p:to>
                                    </p:set>
                                    <p:animEffect transition="in" filter="diamond(in)">
                                      <p:cBhvr>
                                        <p:cTn id="7" dur="1000"/>
                                        <p:tgtEl>
                                          <p:spTgt spid="33587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5876"/>
                                        </p:tgtEl>
                                        <p:attrNameLst>
                                          <p:attrName>style.visibility</p:attrName>
                                        </p:attrNameLst>
                                      </p:cBhvr>
                                      <p:to>
                                        <p:strVal val="visible"/>
                                      </p:to>
                                    </p:set>
                                    <p:animEffect transition="in" filter="box(in)">
                                      <p:cBhvr>
                                        <p:cTn id="12" dur="500"/>
                                        <p:tgtEl>
                                          <p:spTgt spid="33587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amond(in)">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amond(in)">
                                      <p:cBhvr>
                                        <p:cTn id="2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p:bldP spid="335876" grpId="0"/>
      <p:bldP spid="7" grpId="0"/>
      <p:bldP spid="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ctrTitle"/>
          </p:nvPr>
        </p:nvSpPr>
        <p:spPr>
          <a:xfrm>
            <a:off x="0" y="0"/>
            <a:ext cx="9144000" cy="8382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a:ln>
                  <a:noFill/>
                </a:ln>
                <a:solidFill>
                  <a:srgbClr val="33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rPr>
              <a:t>6.6.1  </a:t>
            </a:r>
            <a:r>
              <a:rPr kumimoji="0" lang="zh-CN" altLang="en-US" sz="4000" b="1" i="0" u="none" strike="noStrike" kern="0" cap="none" spc="0" normalizeH="0" baseline="0" noProof="0" dirty="0">
                <a:ln>
                  <a:noFill/>
                </a:ln>
                <a:solidFill>
                  <a:srgbClr val="33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rPr>
              <a:t>堆</a:t>
            </a:r>
            <a:r>
              <a:rPr kumimoji="0" lang="en-US" altLang="zh-CN" sz="4000" b="1" i="0" u="none" strike="noStrike" kern="0" cap="none" spc="0" normalizeH="0" baseline="0" noProof="0" dirty="0">
                <a:ln>
                  <a:noFill/>
                </a:ln>
                <a:solidFill>
                  <a:srgbClr val="333399"/>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rPr>
              <a:t>(Heap)</a:t>
            </a:r>
          </a:p>
        </p:txBody>
      </p:sp>
      <p:sp>
        <p:nvSpPr>
          <p:cNvPr id="336899" name="Text Box 3"/>
          <p:cNvSpPr txBox="1">
            <a:spLocks noChangeArrowheads="1"/>
          </p:cNvSpPr>
          <p:nvPr/>
        </p:nvSpPr>
        <p:spPr bwMode="auto">
          <a:xfrm>
            <a:off x="0" y="762000"/>
            <a:ext cx="9144000" cy="3233738"/>
          </a:xfrm>
          <a:prstGeom prst="rect">
            <a:avLst/>
          </a:prstGeom>
          <a:noFill/>
          <a:ln w="9525">
            <a:noFill/>
            <a:miter lim="800000"/>
          </a:ln>
          <a:effectLst/>
        </p:spPr>
        <p:txBody>
          <a:bodyPr>
            <a:spAutoFit/>
          </a:bodyPr>
          <a:lstStyle/>
          <a:p>
            <a:pPr marL="457200" marR="0" indent="-457200" defTabSz="914400" eaLnBrk="1" hangingPunct="1">
              <a:spcBef>
                <a:spcPct val="50000"/>
              </a:spcBef>
              <a:buClrTx/>
              <a:buSzTx/>
              <a:buFontTx/>
              <a:buNone/>
              <a:defRPr/>
            </a:pPr>
            <a:r>
              <a:rPr kumimoji="0" lang="en-US" altLang="zh-CN"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1.  </a:t>
            </a:r>
            <a:r>
              <a:rPr kumimoji="0" lang="zh-CN" altLang="en-US"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堆的定义</a:t>
            </a:r>
          </a:p>
          <a:p>
            <a:pPr marL="457200" marR="0" indent="-457200" defTabSz="914400" eaLnBrk="1" hangingPunct="1">
              <a:spcBef>
                <a:spcPct val="50000"/>
              </a:spcBef>
              <a:buClrTx/>
              <a:buSzTx/>
              <a:buFontTx/>
              <a:buNone/>
              <a:defRPr/>
            </a:pPr>
            <a:r>
              <a:rPr kumimoji="0" lang="zh-CN" altLang="en-US" sz="2800" kern="1200" cap="none" spc="0" normalizeH="0" baseline="0" noProof="0" dirty="0">
                <a:solidFill>
                  <a:srgbClr val="000000"/>
                </a:solidFill>
                <a:latin typeface="Arial" panose="020B0604020202020204" pitchFamily="34" charset="0"/>
                <a:ea typeface="宋体" panose="02010600030101010101" pitchFamily="2" charset="-122"/>
                <a:cs typeface="+mn-cs"/>
              </a:rPr>
              <a:t>		</a:t>
            </a:r>
            <a:r>
              <a:rPr kumimoji="0" lang="zh-CN" altLang="en-US" sz="2800" kern="1200" cap="none" spc="0" normalizeH="0" baseline="0" noProof="0" dirty="0">
                <a:solidFill>
                  <a:srgbClr val="000000"/>
                </a:solidFill>
                <a:latin typeface="楷体_GB2312" pitchFamily="49" charset="-122"/>
                <a:ea typeface="楷体_GB2312" pitchFamily="49" charset="-122"/>
                <a:cs typeface="+mn-cs"/>
              </a:rPr>
              <a:t>设有</a:t>
            </a:r>
            <a:r>
              <a:rPr kumimoji="0" lang="en-US" altLang="zh-CN" sz="2800" kern="1200" cap="none" spc="0" normalizeH="0" baseline="0" noProof="0" dirty="0">
                <a:solidFill>
                  <a:srgbClr val="000000"/>
                </a:solidFill>
                <a:latin typeface="楷体_GB2312" pitchFamily="49" charset="-122"/>
                <a:ea typeface="楷体_GB2312" pitchFamily="49" charset="-122"/>
                <a:cs typeface="+mn-cs"/>
              </a:rPr>
              <a:t>n</a:t>
            </a:r>
            <a:r>
              <a:rPr kumimoji="0" lang="zh-CN" altLang="en-US" sz="2800" kern="1200" cap="none" spc="0" normalizeH="0" baseline="0" noProof="0" dirty="0">
                <a:solidFill>
                  <a:srgbClr val="000000"/>
                </a:solidFill>
                <a:latin typeface="楷体_GB2312" pitchFamily="49" charset="-122"/>
                <a:ea typeface="楷体_GB2312" pitchFamily="49" charset="-122"/>
                <a:cs typeface="+mn-cs"/>
              </a:rPr>
              <a:t>个数据元素的关键字为（</a:t>
            </a:r>
            <a:r>
              <a:rPr kumimoji="0" lang="en-US" altLang="zh-CN" sz="2800" kern="1200" cap="none" spc="0" normalizeH="0" baseline="0" noProof="0" dirty="0">
                <a:solidFill>
                  <a:srgbClr val="000000"/>
                </a:solidFill>
                <a:latin typeface="楷体_GB2312" pitchFamily="49" charset="-122"/>
                <a:ea typeface="楷体_GB2312" pitchFamily="49" charset="-122"/>
                <a:cs typeface="+mn-cs"/>
              </a:rPr>
              <a:t>k</a:t>
            </a:r>
            <a:r>
              <a:rPr kumimoji="0" lang="en-US" altLang="zh-CN" sz="2800" kern="1200" cap="none" spc="0" normalizeH="0" baseline="-30000" noProof="0" dirty="0">
                <a:solidFill>
                  <a:srgbClr val="000000"/>
                </a:solidFill>
                <a:latin typeface="楷体_GB2312" pitchFamily="49" charset="-122"/>
                <a:ea typeface="楷体_GB2312" pitchFamily="49" charset="-122"/>
                <a:cs typeface="+mn-cs"/>
              </a:rPr>
              <a:t>0</a:t>
            </a:r>
            <a:r>
              <a:rPr kumimoji="0" lang="zh-CN" altLang="en-US" sz="2800" kern="1200" cap="none" spc="0" normalizeH="0" baseline="0" noProof="0" dirty="0">
                <a:solidFill>
                  <a:srgbClr val="000000"/>
                </a:solidFill>
                <a:latin typeface="楷体_GB2312" pitchFamily="49" charset="-122"/>
                <a:ea typeface="楷体_GB2312" pitchFamily="49" charset="-122"/>
                <a:cs typeface="+mn-cs"/>
              </a:rPr>
              <a:t>、</a:t>
            </a:r>
            <a:r>
              <a:rPr kumimoji="0" lang="en-US" altLang="zh-CN" sz="2800" kern="1200" cap="none" spc="0" normalizeH="0" baseline="0" noProof="0" dirty="0">
                <a:solidFill>
                  <a:srgbClr val="000000"/>
                </a:solidFill>
                <a:latin typeface="楷体_GB2312" pitchFamily="49" charset="-122"/>
                <a:ea typeface="楷体_GB2312" pitchFamily="49" charset="-122"/>
                <a:cs typeface="+mn-cs"/>
              </a:rPr>
              <a:t>k</a:t>
            </a:r>
            <a:r>
              <a:rPr kumimoji="0" lang="en-US" altLang="zh-CN" sz="2800" kern="1200" cap="none" spc="0" normalizeH="0" baseline="-30000" noProof="0" dirty="0">
                <a:solidFill>
                  <a:srgbClr val="000000"/>
                </a:solidFill>
                <a:latin typeface="楷体_GB2312" pitchFamily="49" charset="-122"/>
                <a:ea typeface="楷体_GB2312" pitchFamily="49" charset="-122"/>
                <a:cs typeface="+mn-cs"/>
              </a:rPr>
              <a:t>1</a:t>
            </a:r>
            <a:r>
              <a:rPr kumimoji="0" lang="zh-CN" altLang="en-US" sz="2800" kern="1200" cap="none" spc="0" normalizeH="0" baseline="0" noProof="0" dirty="0">
                <a:solidFill>
                  <a:srgbClr val="000000"/>
                </a:solidFill>
                <a:latin typeface="楷体_GB2312" pitchFamily="49" charset="-122"/>
                <a:ea typeface="楷体_GB2312" pitchFamily="49" charset="-122"/>
                <a:cs typeface="+mn-cs"/>
              </a:rPr>
              <a:t>、</a:t>
            </a:r>
            <a:r>
              <a:rPr kumimoji="0" lang="en-US" altLang="zh-CN" sz="2800" kern="1200" cap="none" spc="0" normalizeH="0" baseline="0" noProof="0" dirty="0">
                <a:solidFill>
                  <a:srgbClr val="000000"/>
                </a:solidFill>
                <a:latin typeface="Times New Roman" panose="02020603050405020304"/>
                <a:ea typeface="楷体_GB2312" pitchFamily="49" charset="-122"/>
                <a:cs typeface="+mn-cs"/>
              </a:rPr>
              <a:t>…</a:t>
            </a:r>
            <a:r>
              <a:rPr kumimoji="0" lang="zh-CN" altLang="en-US" sz="2800" kern="1200" cap="none" spc="0" normalizeH="0" baseline="0" noProof="0" dirty="0">
                <a:solidFill>
                  <a:srgbClr val="000000"/>
                </a:solidFill>
                <a:latin typeface="楷体_GB2312" pitchFamily="49" charset="-122"/>
                <a:ea typeface="楷体_GB2312" pitchFamily="49" charset="-122"/>
                <a:cs typeface="+mn-cs"/>
              </a:rPr>
              <a:t>、</a:t>
            </a:r>
            <a:r>
              <a:rPr kumimoji="0" lang="en-US" altLang="zh-CN" sz="2800" kern="1200" cap="none" spc="0" normalizeH="0" baseline="0" noProof="0" dirty="0">
                <a:solidFill>
                  <a:srgbClr val="000000"/>
                </a:solidFill>
                <a:latin typeface="楷体_GB2312" pitchFamily="49" charset="-122"/>
                <a:ea typeface="楷体_GB2312" pitchFamily="49" charset="-122"/>
                <a:cs typeface="+mn-cs"/>
              </a:rPr>
              <a:t>k</a:t>
            </a:r>
            <a:r>
              <a:rPr kumimoji="0" lang="en-US" altLang="zh-CN" sz="2800" kern="1200" cap="none" spc="0" normalizeH="0" baseline="-30000" noProof="0" dirty="0">
                <a:solidFill>
                  <a:srgbClr val="000000"/>
                </a:solidFill>
                <a:latin typeface="楷体_GB2312" pitchFamily="49" charset="-122"/>
                <a:ea typeface="楷体_GB2312" pitchFamily="49" charset="-122"/>
                <a:cs typeface="+mn-cs"/>
              </a:rPr>
              <a:t>n-1</a:t>
            </a:r>
            <a:r>
              <a:rPr kumimoji="0" lang="zh-CN" altLang="en-US" sz="2800" kern="1200" cap="none" spc="0" normalizeH="0" baseline="0" noProof="0" dirty="0">
                <a:solidFill>
                  <a:srgbClr val="000000"/>
                </a:solidFill>
                <a:latin typeface="楷体_GB2312" pitchFamily="49" charset="-122"/>
                <a:ea typeface="楷体_GB2312" pitchFamily="49" charset="-122"/>
                <a:cs typeface="+mn-cs"/>
              </a:rPr>
              <a:t>），如果它们满足以下的关系：</a:t>
            </a:r>
            <a:r>
              <a:rPr kumimoji="0" lang="en-US" altLang="zh-CN" sz="2800" kern="1200" cap="none" spc="0" normalizeH="0" baseline="0" noProof="0" dirty="0" err="1">
                <a:solidFill>
                  <a:srgbClr val="000000"/>
                </a:solidFill>
                <a:latin typeface="楷体_GB2312" pitchFamily="49" charset="-122"/>
                <a:ea typeface="楷体_GB2312" pitchFamily="49" charset="-122"/>
                <a:cs typeface="+mn-cs"/>
              </a:rPr>
              <a:t>k</a:t>
            </a:r>
            <a:r>
              <a:rPr kumimoji="0" lang="en-US" altLang="zh-CN" sz="2800" kern="1200" cap="none" spc="0" normalizeH="0" baseline="-30000" noProof="0" dirty="0" err="1">
                <a:solidFill>
                  <a:srgbClr val="000000"/>
                </a:solidFill>
                <a:latin typeface="楷体_GB2312" pitchFamily="49" charset="-122"/>
                <a:ea typeface="楷体_GB2312" pitchFamily="49" charset="-122"/>
                <a:cs typeface="+mn-cs"/>
              </a:rPr>
              <a:t>i</a:t>
            </a:r>
            <a:r>
              <a:rPr kumimoji="0" lang="en-US" altLang="zh-CN" sz="2800" kern="1200" cap="none" spc="0" normalizeH="0" baseline="0" noProof="0" dirty="0">
                <a:solidFill>
                  <a:srgbClr val="000000"/>
                </a:solidFill>
                <a:latin typeface="楷体_GB2312" pitchFamily="49" charset="-122"/>
                <a:ea typeface="楷体_GB2312" pitchFamily="49" charset="-122"/>
                <a:cs typeface="+mn-cs"/>
              </a:rPr>
              <a:t>&lt;= k</a:t>
            </a:r>
            <a:r>
              <a:rPr kumimoji="0" lang="en-US" altLang="zh-CN" sz="2800" kern="1200" cap="none" spc="0" normalizeH="0" baseline="-30000" noProof="0" dirty="0">
                <a:solidFill>
                  <a:srgbClr val="000000"/>
                </a:solidFill>
                <a:latin typeface="楷体_GB2312" pitchFamily="49" charset="-122"/>
                <a:ea typeface="楷体_GB2312" pitchFamily="49" charset="-122"/>
                <a:cs typeface="+mn-cs"/>
              </a:rPr>
              <a:t>2i+1</a:t>
            </a:r>
            <a:r>
              <a:rPr kumimoji="0" lang="zh-CN" altLang="en-US" sz="2800" kern="1200" cap="none" spc="0" normalizeH="0" baseline="0" noProof="0" dirty="0">
                <a:solidFill>
                  <a:srgbClr val="000000"/>
                </a:solidFill>
                <a:latin typeface="楷体_GB2312" pitchFamily="49" charset="-122"/>
                <a:ea typeface="楷体_GB2312" pitchFamily="49" charset="-122"/>
                <a:cs typeface="+mn-cs"/>
              </a:rPr>
              <a:t>且</a:t>
            </a:r>
            <a:r>
              <a:rPr kumimoji="0" lang="en-US" altLang="zh-CN" sz="2800" kern="1200" cap="none" spc="0" normalizeH="0" baseline="0" noProof="0" dirty="0" err="1">
                <a:solidFill>
                  <a:srgbClr val="000000"/>
                </a:solidFill>
                <a:latin typeface="楷体_GB2312" pitchFamily="49" charset="-122"/>
                <a:ea typeface="楷体_GB2312" pitchFamily="49" charset="-122"/>
                <a:cs typeface="+mn-cs"/>
              </a:rPr>
              <a:t>k</a:t>
            </a:r>
            <a:r>
              <a:rPr kumimoji="0" lang="en-US" altLang="zh-CN" sz="2800" kern="1200" cap="none" spc="0" normalizeH="0" baseline="-30000" noProof="0" dirty="0" err="1">
                <a:solidFill>
                  <a:srgbClr val="000000"/>
                </a:solidFill>
                <a:latin typeface="楷体_GB2312" pitchFamily="49" charset="-122"/>
                <a:ea typeface="楷体_GB2312" pitchFamily="49" charset="-122"/>
                <a:cs typeface="+mn-cs"/>
              </a:rPr>
              <a:t>i</a:t>
            </a:r>
            <a:r>
              <a:rPr kumimoji="0" lang="en-US" altLang="zh-CN" sz="2800" kern="1200" cap="none" spc="0" normalizeH="0" baseline="0" noProof="0" dirty="0">
                <a:solidFill>
                  <a:srgbClr val="000000"/>
                </a:solidFill>
                <a:latin typeface="楷体_GB2312" pitchFamily="49" charset="-122"/>
                <a:ea typeface="楷体_GB2312" pitchFamily="49" charset="-122"/>
                <a:cs typeface="+mn-cs"/>
              </a:rPr>
              <a:t>&lt;= k</a:t>
            </a:r>
            <a:r>
              <a:rPr kumimoji="0" lang="en-US" altLang="zh-CN" sz="2800" kern="1200" cap="none" spc="0" normalizeH="0" baseline="-30000" noProof="0" dirty="0">
                <a:solidFill>
                  <a:srgbClr val="000000"/>
                </a:solidFill>
                <a:latin typeface="楷体_GB2312" pitchFamily="49" charset="-122"/>
                <a:ea typeface="楷体_GB2312" pitchFamily="49" charset="-122"/>
                <a:cs typeface="+mn-cs"/>
              </a:rPr>
              <a:t>2i+2</a:t>
            </a:r>
            <a:r>
              <a:rPr kumimoji="0" lang="zh-CN" altLang="en-US" sz="2800" kern="1200" cap="none" spc="0" normalizeH="0" baseline="0" noProof="0" dirty="0">
                <a:solidFill>
                  <a:srgbClr val="000000"/>
                </a:solidFill>
                <a:latin typeface="楷体_GB2312" pitchFamily="49" charset="-122"/>
                <a:ea typeface="楷体_GB2312" pitchFamily="49" charset="-122"/>
                <a:cs typeface="+mn-cs"/>
              </a:rPr>
              <a:t>（或</a:t>
            </a:r>
            <a:r>
              <a:rPr kumimoji="0" lang="en-US" altLang="zh-CN" sz="2800" kern="1200" cap="none" spc="0" normalizeH="0" baseline="0" noProof="0" dirty="0" err="1">
                <a:solidFill>
                  <a:srgbClr val="000000"/>
                </a:solidFill>
                <a:latin typeface="楷体_GB2312" pitchFamily="49" charset="-122"/>
                <a:ea typeface="楷体_GB2312" pitchFamily="49" charset="-122"/>
                <a:cs typeface="+mn-cs"/>
              </a:rPr>
              <a:t>k</a:t>
            </a:r>
            <a:r>
              <a:rPr kumimoji="0" lang="en-US" altLang="zh-CN" sz="2800" kern="1200" cap="none" spc="0" normalizeH="0" baseline="-30000" noProof="0" dirty="0" err="1">
                <a:solidFill>
                  <a:srgbClr val="000000"/>
                </a:solidFill>
                <a:latin typeface="楷体_GB2312" pitchFamily="49" charset="-122"/>
                <a:ea typeface="楷体_GB2312" pitchFamily="49" charset="-122"/>
                <a:cs typeface="+mn-cs"/>
              </a:rPr>
              <a:t>i</a:t>
            </a:r>
            <a:r>
              <a:rPr kumimoji="0" lang="en-US" altLang="zh-CN" sz="2800" kern="1200" cap="none" spc="0" normalizeH="0" baseline="0" noProof="0" dirty="0">
                <a:solidFill>
                  <a:srgbClr val="000000"/>
                </a:solidFill>
                <a:latin typeface="楷体_GB2312" pitchFamily="49" charset="-122"/>
                <a:ea typeface="楷体_GB2312" pitchFamily="49" charset="-122"/>
                <a:cs typeface="+mn-cs"/>
              </a:rPr>
              <a:t>&gt;= k</a:t>
            </a:r>
            <a:r>
              <a:rPr kumimoji="0" lang="en-US" altLang="zh-CN" sz="2800" kern="1200" cap="none" spc="0" normalizeH="0" baseline="-30000" noProof="0" dirty="0">
                <a:solidFill>
                  <a:srgbClr val="000000"/>
                </a:solidFill>
                <a:latin typeface="楷体_GB2312" pitchFamily="49" charset="-122"/>
                <a:ea typeface="楷体_GB2312" pitchFamily="49" charset="-122"/>
                <a:cs typeface="+mn-cs"/>
              </a:rPr>
              <a:t>2i+1</a:t>
            </a:r>
            <a:r>
              <a:rPr kumimoji="0" lang="zh-CN" altLang="en-US" sz="2800" kern="1200" cap="none" spc="0" normalizeH="0" baseline="0" noProof="0" dirty="0">
                <a:solidFill>
                  <a:srgbClr val="000000"/>
                </a:solidFill>
                <a:latin typeface="楷体_GB2312" pitchFamily="49" charset="-122"/>
                <a:ea typeface="楷体_GB2312" pitchFamily="49" charset="-122"/>
                <a:cs typeface="+mn-cs"/>
              </a:rPr>
              <a:t>且</a:t>
            </a:r>
            <a:r>
              <a:rPr kumimoji="0" lang="en-US" altLang="zh-CN" sz="2800" kern="1200" cap="none" spc="0" normalizeH="0" baseline="0" noProof="0" dirty="0" err="1">
                <a:solidFill>
                  <a:srgbClr val="000000"/>
                </a:solidFill>
                <a:latin typeface="楷体_GB2312" pitchFamily="49" charset="-122"/>
                <a:ea typeface="楷体_GB2312" pitchFamily="49" charset="-122"/>
                <a:cs typeface="+mn-cs"/>
              </a:rPr>
              <a:t>k</a:t>
            </a:r>
            <a:r>
              <a:rPr kumimoji="0" lang="en-US" altLang="zh-CN" sz="2800" kern="1200" cap="none" spc="0" normalizeH="0" baseline="-30000" noProof="0" dirty="0" err="1">
                <a:solidFill>
                  <a:srgbClr val="000000"/>
                </a:solidFill>
                <a:latin typeface="楷体_GB2312" pitchFamily="49" charset="-122"/>
                <a:ea typeface="楷体_GB2312" pitchFamily="49" charset="-122"/>
                <a:cs typeface="+mn-cs"/>
              </a:rPr>
              <a:t>i</a:t>
            </a:r>
            <a:r>
              <a:rPr kumimoji="0" lang="en-US" altLang="zh-CN" sz="2800" kern="1200" cap="none" spc="0" normalizeH="0" baseline="0" noProof="0" dirty="0">
                <a:solidFill>
                  <a:srgbClr val="000000"/>
                </a:solidFill>
                <a:latin typeface="楷体_GB2312" pitchFamily="49" charset="-122"/>
                <a:ea typeface="楷体_GB2312" pitchFamily="49" charset="-122"/>
                <a:cs typeface="+mn-cs"/>
              </a:rPr>
              <a:t>&gt;= k</a:t>
            </a:r>
            <a:r>
              <a:rPr kumimoji="0" lang="en-US" altLang="zh-CN" sz="2800" kern="1200" cap="none" spc="0" normalizeH="0" baseline="-30000" noProof="0" dirty="0">
                <a:solidFill>
                  <a:srgbClr val="000000"/>
                </a:solidFill>
                <a:latin typeface="楷体_GB2312" pitchFamily="49" charset="-122"/>
                <a:ea typeface="楷体_GB2312" pitchFamily="49" charset="-122"/>
                <a:cs typeface="+mn-cs"/>
              </a:rPr>
              <a:t>2i+2</a:t>
            </a:r>
            <a:r>
              <a:rPr kumimoji="0" lang="zh-CN" altLang="en-US" sz="2800" kern="1200" cap="none" spc="0" normalizeH="0" baseline="0" noProof="0" dirty="0">
                <a:solidFill>
                  <a:srgbClr val="000000"/>
                </a:solidFill>
                <a:latin typeface="楷体_GB2312" pitchFamily="49" charset="-122"/>
                <a:ea typeface="楷体_GB2312" pitchFamily="49" charset="-122"/>
                <a:cs typeface="+mn-cs"/>
              </a:rPr>
              <a:t>）（</a:t>
            </a:r>
            <a:r>
              <a:rPr kumimoji="0" lang="en-US" altLang="zh-CN" sz="2800" kern="1200" cap="none" spc="0" normalizeH="0" baseline="0" noProof="0" dirty="0" err="1">
                <a:solidFill>
                  <a:srgbClr val="000000"/>
                </a:solidFill>
                <a:latin typeface="楷体_GB2312" pitchFamily="49" charset="-122"/>
                <a:ea typeface="楷体_GB2312" pitchFamily="49" charset="-122"/>
                <a:cs typeface="+mn-cs"/>
              </a:rPr>
              <a:t>i</a:t>
            </a:r>
            <a:r>
              <a:rPr kumimoji="0" lang="en-US" altLang="zh-CN" sz="2800" kern="1200" cap="none" spc="0" normalizeH="0" baseline="0" noProof="0" dirty="0">
                <a:solidFill>
                  <a:srgbClr val="000000"/>
                </a:solidFill>
                <a:latin typeface="楷体_GB2312" pitchFamily="49" charset="-122"/>
                <a:ea typeface="楷体_GB2312" pitchFamily="49" charset="-122"/>
                <a:cs typeface="+mn-cs"/>
              </a:rPr>
              <a:t>=0</a:t>
            </a:r>
            <a:r>
              <a:rPr kumimoji="0" lang="zh-CN" altLang="en-US" sz="2800" kern="1200" cap="none" spc="0" normalizeH="0" baseline="0" noProof="0" dirty="0">
                <a:solidFill>
                  <a:srgbClr val="000000"/>
                </a:solidFill>
                <a:latin typeface="楷体_GB2312" pitchFamily="49" charset="-122"/>
                <a:ea typeface="楷体_GB2312" pitchFamily="49" charset="-122"/>
                <a:cs typeface="+mn-cs"/>
              </a:rPr>
              <a:t>、</a:t>
            </a:r>
            <a:r>
              <a:rPr kumimoji="0" lang="en-US" altLang="zh-CN" sz="2800" kern="1200" cap="none" spc="0" normalizeH="0" baseline="0" noProof="0" dirty="0">
                <a:solidFill>
                  <a:srgbClr val="000000"/>
                </a:solidFill>
                <a:latin typeface="楷体_GB2312" pitchFamily="49" charset="-122"/>
                <a:ea typeface="楷体_GB2312" pitchFamily="49" charset="-122"/>
                <a:cs typeface="+mn-cs"/>
              </a:rPr>
              <a:t>1</a:t>
            </a:r>
            <a:r>
              <a:rPr kumimoji="0" lang="zh-CN" altLang="en-US" sz="2800" kern="1200" cap="none" spc="0" normalizeH="0" baseline="0" noProof="0" dirty="0">
                <a:solidFill>
                  <a:srgbClr val="000000"/>
                </a:solidFill>
                <a:latin typeface="楷体_GB2312" pitchFamily="49" charset="-122"/>
                <a:ea typeface="楷体_GB2312" pitchFamily="49" charset="-122"/>
                <a:cs typeface="+mn-cs"/>
              </a:rPr>
              <a:t>、</a:t>
            </a:r>
            <a:r>
              <a:rPr kumimoji="0" lang="en-US" altLang="zh-CN" sz="2800" kern="1200" cap="none" spc="0" normalizeH="0" baseline="0" noProof="0" dirty="0">
                <a:solidFill>
                  <a:srgbClr val="000000"/>
                </a:solidFill>
                <a:latin typeface="Times New Roman" panose="02020603050405020304"/>
                <a:ea typeface="楷体_GB2312" pitchFamily="49" charset="-122"/>
                <a:cs typeface="+mn-cs"/>
              </a:rPr>
              <a:t>…</a:t>
            </a:r>
            <a:r>
              <a:rPr kumimoji="0" lang="zh-CN" altLang="en-US" sz="2800" kern="1200" cap="none" spc="0" normalizeH="0" baseline="0" noProof="0" dirty="0">
                <a:solidFill>
                  <a:srgbClr val="000000"/>
                </a:solidFill>
                <a:latin typeface="楷体_GB2312" pitchFamily="49" charset="-122"/>
                <a:ea typeface="楷体_GB2312" pitchFamily="49" charset="-122"/>
                <a:cs typeface="+mn-cs"/>
              </a:rPr>
              <a:t>、</a:t>
            </a:r>
            <a:r>
              <a:rPr kumimoji="0" lang="zh-CN" altLang="en-US" sz="2800" kern="1200" cap="none" spc="0" normalizeH="0" baseline="0" noProof="0" dirty="0">
                <a:solidFill>
                  <a:srgbClr val="000000"/>
                </a:solidFill>
                <a:latin typeface="楷体_GB2312" pitchFamily="49" charset="-122"/>
                <a:ea typeface="楷体_GB2312" pitchFamily="49" charset="-122"/>
                <a:cs typeface="+mn-cs"/>
                <a:sym typeface="Symbol" panose="05050102010706020507" pitchFamily="18" charset="2"/>
              </a:rPr>
              <a:t></a:t>
            </a:r>
            <a:r>
              <a:rPr kumimoji="0" lang="en-US" altLang="zh-CN" sz="2800" kern="1200" cap="none" spc="0" normalizeH="0" baseline="0" noProof="0" dirty="0">
                <a:solidFill>
                  <a:srgbClr val="000000"/>
                </a:solidFill>
                <a:latin typeface="楷体_GB2312" pitchFamily="49" charset="-122"/>
                <a:ea typeface="楷体_GB2312" pitchFamily="49" charset="-122"/>
                <a:cs typeface="+mn-cs"/>
              </a:rPr>
              <a:t>(n-2)/2</a:t>
            </a:r>
            <a:r>
              <a:rPr kumimoji="0" lang="en-US" altLang="zh-CN" sz="2800" kern="1200" cap="none" spc="0" normalizeH="0" baseline="0" noProof="0" dirty="0">
                <a:solidFill>
                  <a:srgbClr val="000000"/>
                </a:solidFill>
                <a:latin typeface="楷体_GB2312" pitchFamily="49" charset="-122"/>
                <a:ea typeface="楷体_GB2312" pitchFamily="49" charset="-122"/>
                <a:cs typeface="+mn-cs"/>
                <a:sym typeface="Symbol" panose="05050102010706020507" pitchFamily="18" charset="2"/>
              </a:rPr>
              <a:t></a:t>
            </a:r>
            <a:r>
              <a:rPr kumimoji="0" lang="zh-CN" altLang="en-US" sz="2800" kern="1200" cap="none" spc="0" normalizeH="0" baseline="0" noProof="0" dirty="0">
                <a:solidFill>
                  <a:srgbClr val="000000"/>
                </a:solidFill>
                <a:latin typeface="楷体_GB2312" pitchFamily="49" charset="-122"/>
                <a:ea typeface="楷体_GB2312" pitchFamily="49" charset="-122"/>
                <a:cs typeface="+mn-cs"/>
              </a:rPr>
              <a:t>）则称之为堆</a:t>
            </a:r>
            <a:r>
              <a:rPr kumimoji="0" lang="en-US" altLang="zh-CN" sz="2800" kern="1200" cap="none" spc="0" normalizeH="0" baseline="0" noProof="0" dirty="0">
                <a:solidFill>
                  <a:srgbClr val="000000"/>
                </a:solidFill>
                <a:latin typeface="楷体_GB2312" pitchFamily="49" charset="-122"/>
                <a:ea typeface="楷体_GB2312" pitchFamily="49" charset="-122"/>
                <a:cs typeface="+mn-cs"/>
              </a:rPr>
              <a:t>(Heap)</a:t>
            </a:r>
            <a:r>
              <a:rPr kumimoji="0" lang="zh-CN" altLang="en-US" sz="2800" kern="1200" cap="none" spc="0" normalizeH="0" baseline="0" noProof="0" dirty="0">
                <a:solidFill>
                  <a:srgbClr val="000000"/>
                </a:solidFill>
                <a:latin typeface="楷体_GB2312" pitchFamily="49" charset="-122"/>
                <a:ea typeface="楷体_GB2312" pitchFamily="49" charset="-122"/>
                <a:cs typeface="+mn-cs"/>
              </a:rPr>
              <a:t>。</a:t>
            </a:r>
          </a:p>
          <a:p>
            <a:pPr marL="457200" marR="0" indent="-457200" defTabSz="914400" eaLnBrk="1" hangingPunct="1">
              <a:spcBef>
                <a:spcPct val="50000"/>
              </a:spcBef>
              <a:buClrTx/>
              <a:buSzTx/>
              <a:buFontTx/>
              <a:buNone/>
              <a:defRPr/>
            </a:pPr>
            <a:r>
              <a:rPr kumimoji="0" lang="zh-CN" altLang="en-US"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例子</a:t>
            </a:r>
            <a:r>
              <a:rPr kumimoji="0" lang="en-US" altLang="zh-CN" sz="3200" b="1" kern="1200" cap="none" spc="0" normalizeH="0" baseline="0" noProof="0" dirty="0">
                <a:solidFill>
                  <a:srgbClr val="000000"/>
                </a:solidFill>
                <a:effectLst>
                  <a:outerShdw blurRad="38100" dist="38100" dir="2700000" algn="tl">
                    <a:srgbClr val="C0C0C0"/>
                  </a:outerShdw>
                </a:effectLst>
                <a:latin typeface="华文新魏" panose="02010800040101010101" pitchFamily="2" charset="-122"/>
                <a:ea typeface="华文新魏" panose="02010800040101010101" pitchFamily="2" charset="-122"/>
                <a:cs typeface="+mn-cs"/>
              </a:rPr>
              <a:t>:</a:t>
            </a:r>
          </a:p>
        </p:txBody>
      </p:sp>
      <p:grpSp>
        <p:nvGrpSpPr>
          <p:cNvPr id="2" name="Group 28"/>
          <p:cNvGrpSpPr/>
          <p:nvPr/>
        </p:nvGrpSpPr>
        <p:grpSpPr>
          <a:xfrm>
            <a:off x="71438" y="4121150"/>
            <a:ext cx="4572000" cy="379413"/>
            <a:chOff x="1655" y="2856"/>
            <a:chExt cx="2880" cy="239"/>
          </a:xfrm>
        </p:grpSpPr>
        <p:sp>
          <p:nvSpPr>
            <p:cNvPr id="179296" name="Text Box 29"/>
            <p:cNvSpPr txBox="1"/>
            <p:nvPr/>
          </p:nvSpPr>
          <p:spPr>
            <a:xfrm>
              <a:off x="1655"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11</a:t>
              </a:r>
            </a:p>
          </p:txBody>
        </p:sp>
        <p:sp>
          <p:nvSpPr>
            <p:cNvPr id="179297" name="Text Box 30"/>
            <p:cNvSpPr txBox="1"/>
            <p:nvPr/>
          </p:nvSpPr>
          <p:spPr>
            <a:xfrm>
              <a:off x="1943"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16</a:t>
              </a:r>
            </a:p>
          </p:txBody>
        </p:sp>
        <p:sp>
          <p:nvSpPr>
            <p:cNvPr id="179298" name="Text Box 31"/>
            <p:cNvSpPr txBox="1"/>
            <p:nvPr/>
          </p:nvSpPr>
          <p:spPr>
            <a:xfrm>
              <a:off x="2231"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74</a:t>
              </a:r>
            </a:p>
          </p:txBody>
        </p:sp>
        <p:sp>
          <p:nvSpPr>
            <p:cNvPr id="179299" name="Text Box 32"/>
            <p:cNvSpPr txBox="1"/>
            <p:nvPr/>
          </p:nvSpPr>
          <p:spPr>
            <a:xfrm>
              <a:off x="2519"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29</a:t>
              </a:r>
            </a:p>
          </p:txBody>
        </p:sp>
        <p:sp>
          <p:nvSpPr>
            <p:cNvPr id="179300" name="Text Box 33"/>
            <p:cNvSpPr txBox="1"/>
            <p:nvPr/>
          </p:nvSpPr>
          <p:spPr>
            <a:xfrm>
              <a:off x="2807"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23</a:t>
              </a:r>
            </a:p>
          </p:txBody>
        </p:sp>
        <p:sp>
          <p:nvSpPr>
            <p:cNvPr id="179301" name="Text Box 34"/>
            <p:cNvSpPr txBox="1"/>
            <p:nvPr/>
          </p:nvSpPr>
          <p:spPr>
            <a:xfrm>
              <a:off x="3095"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99</a:t>
              </a:r>
            </a:p>
          </p:txBody>
        </p:sp>
        <p:sp>
          <p:nvSpPr>
            <p:cNvPr id="179302" name="Text Box 35"/>
            <p:cNvSpPr txBox="1"/>
            <p:nvPr/>
          </p:nvSpPr>
          <p:spPr>
            <a:xfrm>
              <a:off x="3383"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80</a:t>
              </a:r>
            </a:p>
          </p:txBody>
        </p:sp>
        <p:sp>
          <p:nvSpPr>
            <p:cNvPr id="179303" name="Text Box 36"/>
            <p:cNvSpPr txBox="1"/>
            <p:nvPr/>
          </p:nvSpPr>
          <p:spPr>
            <a:xfrm>
              <a:off x="3671"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35</a:t>
              </a:r>
            </a:p>
          </p:txBody>
        </p:sp>
        <p:sp>
          <p:nvSpPr>
            <p:cNvPr id="179304" name="Text Box 37"/>
            <p:cNvSpPr txBox="1"/>
            <p:nvPr/>
          </p:nvSpPr>
          <p:spPr>
            <a:xfrm>
              <a:off x="3959"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62</a:t>
              </a:r>
            </a:p>
          </p:txBody>
        </p:sp>
        <p:sp>
          <p:nvSpPr>
            <p:cNvPr id="179305" name="Text Box 38"/>
            <p:cNvSpPr txBox="1"/>
            <p:nvPr/>
          </p:nvSpPr>
          <p:spPr>
            <a:xfrm>
              <a:off x="4247"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57</a:t>
              </a:r>
            </a:p>
          </p:txBody>
        </p:sp>
      </p:grpSp>
      <p:grpSp>
        <p:nvGrpSpPr>
          <p:cNvPr id="3" name="Group 64"/>
          <p:cNvGrpSpPr/>
          <p:nvPr/>
        </p:nvGrpSpPr>
        <p:grpSpPr>
          <a:xfrm>
            <a:off x="71438" y="4714875"/>
            <a:ext cx="4572000" cy="379413"/>
            <a:chOff x="1655" y="2856"/>
            <a:chExt cx="2880" cy="239"/>
          </a:xfrm>
        </p:grpSpPr>
        <p:sp>
          <p:nvSpPr>
            <p:cNvPr id="179286" name="Text Box 65"/>
            <p:cNvSpPr txBox="1"/>
            <p:nvPr/>
          </p:nvSpPr>
          <p:spPr>
            <a:xfrm>
              <a:off x="1655"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99</a:t>
              </a:r>
            </a:p>
          </p:txBody>
        </p:sp>
        <p:sp>
          <p:nvSpPr>
            <p:cNvPr id="179287" name="Text Box 66"/>
            <p:cNvSpPr txBox="1"/>
            <p:nvPr/>
          </p:nvSpPr>
          <p:spPr>
            <a:xfrm>
              <a:off x="1943"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62</a:t>
              </a:r>
            </a:p>
          </p:txBody>
        </p:sp>
        <p:sp>
          <p:nvSpPr>
            <p:cNvPr id="179288" name="Text Box 67"/>
            <p:cNvSpPr txBox="1"/>
            <p:nvPr/>
          </p:nvSpPr>
          <p:spPr>
            <a:xfrm>
              <a:off x="2231"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80</a:t>
              </a:r>
            </a:p>
          </p:txBody>
        </p:sp>
        <p:sp>
          <p:nvSpPr>
            <p:cNvPr id="179289" name="Text Box 68"/>
            <p:cNvSpPr txBox="1"/>
            <p:nvPr/>
          </p:nvSpPr>
          <p:spPr>
            <a:xfrm>
              <a:off x="2519"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35</a:t>
              </a:r>
            </a:p>
          </p:txBody>
        </p:sp>
        <p:sp>
          <p:nvSpPr>
            <p:cNvPr id="179290" name="Text Box 69"/>
            <p:cNvSpPr txBox="1"/>
            <p:nvPr/>
          </p:nvSpPr>
          <p:spPr>
            <a:xfrm>
              <a:off x="2807"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57</a:t>
              </a:r>
            </a:p>
          </p:txBody>
        </p:sp>
        <p:sp>
          <p:nvSpPr>
            <p:cNvPr id="179291" name="Text Box 70"/>
            <p:cNvSpPr txBox="1"/>
            <p:nvPr/>
          </p:nvSpPr>
          <p:spPr>
            <a:xfrm>
              <a:off x="3095"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11</a:t>
              </a:r>
            </a:p>
          </p:txBody>
        </p:sp>
        <p:sp>
          <p:nvSpPr>
            <p:cNvPr id="179292" name="Text Box 71"/>
            <p:cNvSpPr txBox="1"/>
            <p:nvPr/>
          </p:nvSpPr>
          <p:spPr>
            <a:xfrm>
              <a:off x="3383"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74</a:t>
              </a:r>
            </a:p>
          </p:txBody>
        </p:sp>
        <p:sp>
          <p:nvSpPr>
            <p:cNvPr id="179293" name="Text Box 72"/>
            <p:cNvSpPr txBox="1"/>
            <p:nvPr/>
          </p:nvSpPr>
          <p:spPr>
            <a:xfrm>
              <a:off x="3671"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23</a:t>
              </a:r>
            </a:p>
          </p:txBody>
        </p:sp>
        <p:sp>
          <p:nvSpPr>
            <p:cNvPr id="179294" name="Text Box 73"/>
            <p:cNvSpPr txBox="1"/>
            <p:nvPr/>
          </p:nvSpPr>
          <p:spPr>
            <a:xfrm>
              <a:off x="3959"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29</a:t>
              </a:r>
            </a:p>
          </p:txBody>
        </p:sp>
        <p:sp>
          <p:nvSpPr>
            <p:cNvPr id="179295" name="Text Box 74"/>
            <p:cNvSpPr txBox="1"/>
            <p:nvPr/>
          </p:nvSpPr>
          <p:spPr>
            <a:xfrm>
              <a:off x="4247"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16</a:t>
              </a:r>
            </a:p>
          </p:txBody>
        </p:sp>
      </p:grpSp>
      <p:grpSp>
        <p:nvGrpSpPr>
          <p:cNvPr id="4" name="Group 98"/>
          <p:cNvGrpSpPr/>
          <p:nvPr/>
        </p:nvGrpSpPr>
        <p:grpSpPr>
          <a:xfrm>
            <a:off x="71438" y="5335588"/>
            <a:ext cx="4572000" cy="379412"/>
            <a:chOff x="1655" y="2856"/>
            <a:chExt cx="2880" cy="239"/>
          </a:xfrm>
        </p:grpSpPr>
        <p:sp>
          <p:nvSpPr>
            <p:cNvPr id="179276" name="Text Box 99"/>
            <p:cNvSpPr txBox="1"/>
            <p:nvPr/>
          </p:nvSpPr>
          <p:spPr>
            <a:xfrm>
              <a:off x="1655"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80</a:t>
              </a:r>
            </a:p>
          </p:txBody>
        </p:sp>
        <p:sp>
          <p:nvSpPr>
            <p:cNvPr id="179277" name="Text Box 100"/>
            <p:cNvSpPr txBox="1"/>
            <p:nvPr/>
          </p:nvSpPr>
          <p:spPr>
            <a:xfrm>
              <a:off x="1943"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57</a:t>
              </a:r>
            </a:p>
          </p:txBody>
        </p:sp>
        <p:sp>
          <p:nvSpPr>
            <p:cNvPr id="179278" name="Text Box 101"/>
            <p:cNvSpPr txBox="1"/>
            <p:nvPr/>
          </p:nvSpPr>
          <p:spPr>
            <a:xfrm>
              <a:off x="2231"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99</a:t>
              </a:r>
            </a:p>
          </p:txBody>
        </p:sp>
        <p:sp>
          <p:nvSpPr>
            <p:cNvPr id="179279" name="Text Box 102"/>
            <p:cNvSpPr txBox="1"/>
            <p:nvPr/>
          </p:nvSpPr>
          <p:spPr>
            <a:xfrm>
              <a:off x="2519"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29</a:t>
              </a:r>
            </a:p>
          </p:txBody>
        </p:sp>
        <p:sp>
          <p:nvSpPr>
            <p:cNvPr id="179280" name="Text Box 103"/>
            <p:cNvSpPr txBox="1"/>
            <p:nvPr/>
          </p:nvSpPr>
          <p:spPr>
            <a:xfrm>
              <a:off x="2807"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23</a:t>
              </a:r>
            </a:p>
          </p:txBody>
        </p:sp>
        <p:sp>
          <p:nvSpPr>
            <p:cNvPr id="179281" name="Text Box 104"/>
            <p:cNvSpPr txBox="1"/>
            <p:nvPr/>
          </p:nvSpPr>
          <p:spPr>
            <a:xfrm>
              <a:off x="3095"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11</a:t>
              </a:r>
            </a:p>
          </p:txBody>
        </p:sp>
        <p:sp>
          <p:nvSpPr>
            <p:cNvPr id="179282" name="Text Box 105"/>
            <p:cNvSpPr txBox="1"/>
            <p:nvPr/>
          </p:nvSpPr>
          <p:spPr>
            <a:xfrm>
              <a:off x="3383"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74</a:t>
              </a:r>
            </a:p>
          </p:txBody>
        </p:sp>
        <p:sp>
          <p:nvSpPr>
            <p:cNvPr id="179283" name="Text Box 106"/>
            <p:cNvSpPr txBox="1"/>
            <p:nvPr/>
          </p:nvSpPr>
          <p:spPr>
            <a:xfrm>
              <a:off x="3671"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35</a:t>
              </a:r>
            </a:p>
          </p:txBody>
        </p:sp>
        <p:sp>
          <p:nvSpPr>
            <p:cNvPr id="179284" name="Text Box 107"/>
            <p:cNvSpPr txBox="1"/>
            <p:nvPr/>
          </p:nvSpPr>
          <p:spPr>
            <a:xfrm>
              <a:off x="3959"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62</a:t>
              </a:r>
            </a:p>
          </p:txBody>
        </p:sp>
        <p:sp>
          <p:nvSpPr>
            <p:cNvPr id="179285" name="Text Box 108"/>
            <p:cNvSpPr txBox="1"/>
            <p:nvPr/>
          </p:nvSpPr>
          <p:spPr>
            <a:xfrm>
              <a:off x="4247" y="2856"/>
              <a:ext cx="288" cy="239"/>
            </a:xfrm>
            <a:prstGeom prst="rect">
              <a:avLst/>
            </a:prstGeom>
            <a:solidFill>
              <a:srgbClr val="C0C0C0"/>
            </a:solidFill>
            <a:ln w="12700" cap="flat" cmpd="sng">
              <a:solidFill>
                <a:srgbClr val="00339A"/>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Pct val="100000"/>
                <a:buNone/>
              </a:pPr>
              <a:r>
                <a:rPr lang="en-US" altLang="zh-CN" sz="1800" b="0" dirty="0">
                  <a:solidFill>
                    <a:srgbClr val="000000"/>
                  </a:solidFill>
                </a:rPr>
                <a:t>16</a:t>
              </a:r>
            </a:p>
          </p:txBody>
        </p:sp>
      </p:grpSp>
      <p:sp>
        <p:nvSpPr>
          <p:cNvPr id="198" name="Text Box 3"/>
          <p:cNvSpPr txBox="1">
            <a:spLocks noChangeArrowheads="1"/>
          </p:cNvSpPr>
          <p:nvPr/>
        </p:nvSpPr>
        <p:spPr bwMode="auto">
          <a:xfrm>
            <a:off x="5000625" y="2820988"/>
            <a:ext cx="3929063" cy="3416300"/>
          </a:xfrm>
          <a:prstGeom prst="rect">
            <a:avLst/>
          </a:prstGeom>
          <a:noFill/>
          <a:ln w="9525">
            <a:noFill/>
            <a:miter lim="800000"/>
          </a:ln>
          <a:effectLst/>
        </p:spPr>
        <p:txBody>
          <a:bodyPr>
            <a:spAutoFit/>
          </a:bodyPr>
          <a:lstStyle/>
          <a:p>
            <a:pPr marL="514350" marR="0" indent="-514350" defTabSz="914400" eaLnBrk="1" hangingPunct="1">
              <a:spcBef>
                <a:spcPct val="50000"/>
              </a:spcBef>
              <a:buClrTx/>
              <a:buSzTx/>
              <a:buFontTx/>
              <a:buAutoNum type="arabicPeriod"/>
              <a:defRPr/>
            </a:pPr>
            <a:r>
              <a:rPr kumimoji="0" lang="zh-CN" altLang="en-US" sz="2400" b="1" kern="1200" cap="none" spc="0" normalizeH="0" baseline="0" noProof="0" dirty="0">
                <a:solidFill>
                  <a:srgbClr val="FF0000"/>
                </a:solidFill>
                <a:latin typeface="华文琥珀" panose="02010800040101010101" pitchFamily="2" charset="-122"/>
                <a:ea typeface="华文琥珀" panose="02010800040101010101" pitchFamily="2" charset="-122"/>
                <a:cs typeface="+mn-cs"/>
              </a:rPr>
              <a:t>根据堆的定义，堆属于哪种数据结构？</a:t>
            </a:r>
            <a:endParaRPr kumimoji="0" lang="en-US" altLang="zh-CN" sz="2400" b="1" kern="1200" cap="none" spc="0" normalizeH="0" baseline="0" noProof="0" dirty="0">
              <a:solidFill>
                <a:srgbClr val="FF0000"/>
              </a:solidFill>
              <a:latin typeface="华文琥珀" panose="02010800040101010101" pitchFamily="2" charset="-122"/>
              <a:ea typeface="华文琥珀" panose="02010800040101010101" pitchFamily="2" charset="-122"/>
              <a:cs typeface="+mn-cs"/>
            </a:endParaRPr>
          </a:p>
          <a:p>
            <a:pPr marL="457200" marR="0" indent="-457200" defTabSz="914400" eaLnBrk="1" hangingPunct="1">
              <a:spcBef>
                <a:spcPct val="50000"/>
              </a:spcBef>
              <a:buClrTx/>
              <a:buSzTx/>
              <a:buFontTx/>
              <a:buAutoNum type="arabicPeriod"/>
              <a:defRPr/>
            </a:pPr>
            <a:r>
              <a:rPr kumimoji="0" lang="zh-CN" altLang="en-US" sz="2400" b="1" kern="1200" cap="none" spc="0" normalizeH="0" baseline="0" noProof="0" dirty="0">
                <a:solidFill>
                  <a:srgbClr val="FF0000"/>
                </a:solidFill>
                <a:latin typeface="华文琥珀" panose="02010800040101010101" pitchFamily="2" charset="-122"/>
                <a:ea typeface="华文琥珀" panose="02010800040101010101" pitchFamily="2" charset="-122"/>
                <a:cs typeface="+mn-cs"/>
              </a:rPr>
              <a:t>为什么说堆是二叉树的应用？它利用了二叉树的什么性质？</a:t>
            </a:r>
            <a:endParaRPr kumimoji="0" lang="en-US" altLang="zh-CN" sz="2400" b="1" kern="1200" cap="none" spc="0" normalizeH="0" baseline="0" noProof="0" dirty="0">
              <a:solidFill>
                <a:srgbClr val="FF0000"/>
              </a:solidFill>
              <a:latin typeface="华文琥珀" panose="02010800040101010101" pitchFamily="2" charset="-122"/>
              <a:ea typeface="华文琥珀" panose="02010800040101010101" pitchFamily="2" charset="-122"/>
              <a:cs typeface="+mn-cs"/>
            </a:endParaRPr>
          </a:p>
          <a:p>
            <a:pPr marL="457200" marR="0" indent="-457200" defTabSz="914400" eaLnBrk="1" hangingPunct="1">
              <a:spcBef>
                <a:spcPct val="50000"/>
              </a:spcBef>
              <a:buClrTx/>
              <a:buSzTx/>
              <a:buFontTx/>
              <a:buAutoNum type="arabicPeriod"/>
              <a:defRPr/>
            </a:pPr>
            <a:r>
              <a:rPr kumimoji="0" lang="zh-CN" altLang="en-US" sz="2400" b="1" kern="1200" cap="none" spc="0" normalizeH="0" baseline="0" noProof="0" dirty="0">
                <a:solidFill>
                  <a:srgbClr val="FF0000"/>
                </a:solidFill>
                <a:latin typeface="华文琥珀" panose="02010800040101010101" pitchFamily="2" charset="-122"/>
                <a:ea typeface="华文琥珀" panose="02010800040101010101" pitchFamily="2" charset="-122"/>
                <a:cs typeface="+mn-cs"/>
              </a:rPr>
              <a:t>如何定义堆的类结构？能否派生于已知类？如何派生？</a:t>
            </a:r>
            <a:endParaRPr kumimoji="0" lang="en-US" altLang="zh-CN" sz="2400" b="1" kern="1200" cap="none" spc="0" normalizeH="0" baseline="0" noProof="0" dirty="0">
              <a:solidFill>
                <a:srgbClr val="FF0000"/>
              </a:solidFill>
              <a:latin typeface="华文琥珀" panose="02010800040101010101" pitchFamily="2" charset="-122"/>
              <a:ea typeface="华文琥珀" panose="02010800040101010101" pitchFamily="2" charset="-122"/>
              <a:cs typeface="+mn-cs"/>
            </a:endParaRPr>
          </a:p>
        </p:txBody>
      </p:sp>
      <p:grpSp>
        <p:nvGrpSpPr>
          <p:cNvPr id="5" name="组合 199"/>
          <p:cNvGrpSpPr/>
          <p:nvPr/>
        </p:nvGrpSpPr>
        <p:grpSpPr>
          <a:xfrm>
            <a:off x="4786313" y="2889250"/>
            <a:ext cx="4357687" cy="2571750"/>
            <a:chOff x="571472" y="3357562"/>
            <a:chExt cx="4357718" cy="2571768"/>
          </a:xfrm>
        </p:grpSpPr>
        <p:sp>
          <p:nvSpPr>
            <p:cNvPr id="179255" name="矩形 196"/>
            <p:cNvSpPr/>
            <p:nvPr/>
          </p:nvSpPr>
          <p:spPr>
            <a:xfrm>
              <a:off x="571472" y="3357562"/>
              <a:ext cx="4357718" cy="2571768"/>
            </a:xfrm>
            <a:prstGeom prst="rect">
              <a:avLst/>
            </a:prstGeom>
            <a:solidFill>
              <a:srgbClr val="FFCC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600" b="0" dirty="0">
                <a:solidFill>
                  <a:srgbClr val="000000"/>
                </a:solidFill>
              </a:endParaRPr>
            </a:p>
          </p:txBody>
        </p:sp>
        <p:grpSp>
          <p:nvGrpSpPr>
            <p:cNvPr id="179256" name="Group 8"/>
            <p:cNvGrpSpPr/>
            <p:nvPr/>
          </p:nvGrpSpPr>
          <p:grpSpPr>
            <a:xfrm>
              <a:off x="642910" y="3429000"/>
              <a:ext cx="4235450" cy="2397125"/>
              <a:chOff x="1858" y="1661"/>
              <a:chExt cx="2668" cy="1510"/>
            </a:xfrm>
          </p:grpSpPr>
          <p:sp>
            <p:nvSpPr>
              <p:cNvPr id="179257" name="Oval 9"/>
              <p:cNvSpPr>
                <a:spLocks noChangeAspect="1"/>
              </p:cNvSpPr>
              <p:nvPr/>
            </p:nvSpPr>
            <p:spPr>
              <a:xfrm>
                <a:off x="2941" y="2429"/>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23</a:t>
                </a:r>
              </a:p>
            </p:txBody>
          </p:sp>
          <p:sp>
            <p:nvSpPr>
              <p:cNvPr id="179258" name="Oval 10"/>
              <p:cNvSpPr>
                <a:spLocks noChangeAspect="1"/>
              </p:cNvSpPr>
              <p:nvPr/>
            </p:nvSpPr>
            <p:spPr>
              <a:xfrm>
                <a:off x="3997" y="1997"/>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74</a:t>
                </a:r>
              </a:p>
            </p:txBody>
          </p:sp>
          <p:sp>
            <p:nvSpPr>
              <p:cNvPr id="179259" name="Oval 11"/>
              <p:cNvSpPr>
                <a:spLocks noChangeAspect="1"/>
              </p:cNvSpPr>
              <p:nvPr/>
            </p:nvSpPr>
            <p:spPr>
              <a:xfrm>
                <a:off x="2701" y="1997"/>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16</a:t>
                </a:r>
              </a:p>
            </p:txBody>
          </p:sp>
          <p:sp>
            <p:nvSpPr>
              <p:cNvPr id="179260" name="Oval 12"/>
              <p:cNvSpPr>
                <a:spLocks noChangeAspect="1"/>
              </p:cNvSpPr>
              <p:nvPr/>
            </p:nvSpPr>
            <p:spPr>
              <a:xfrm>
                <a:off x="3373" y="1661"/>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11</a:t>
                </a:r>
              </a:p>
            </p:txBody>
          </p:sp>
          <p:sp>
            <p:nvSpPr>
              <p:cNvPr id="179261" name="Oval 13"/>
              <p:cNvSpPr>
                <a:spLocks noChangeAspect="1"/>
              </p:cNvSpPr>
              <p:nvPr/>
            </p:nvSpPr>
            <p:spPr>
              <a:xfrm>
                <a:off x="2221" y="2429"/>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29</a:t>
                </a:r>
              </a:p>
            </p:txBody>
          </p:sp>
          <p:sp>
            <p:nvSpPr>
              <p:cNvPr id="179262" name="Oval 14"/>
              <p:cNvSpPr>
                <a:spLocks noChangeAspect="1"/>
              </p:cNvSpPr>
              <p:nvPr/>
            </p:nvSpPr>
            <p:spPr>
              <a:xfrm>
                <a:off x="1858" y="2931"/>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35</a:t>
                </a:r>
              </a:p>
            </p:txBody>
          </p:sp>
          <p:sp>
            <p:nvSpPr>
              <p:cNvPr id="179263" name="Line 15"/>
              <p:cNvSpPr/>
              <p:nvPr/>
            </p:nvSpPr>
            <p:spPr>
              <a:xfrm>
                <a:off x="4189" y="2189"/>
                <a:ext cx="240" cy="240"/>
              </a:xfrm>
              <a:prstGeom prst="line">
                <a:avLst/>
              </a:prstGeom>
              <a:ln w="12700" cap="flat" cmpd="sng">
                <a:solidFill>
                  <a:srgbClr val="00CC99"/>
                </a:solidFill>
                <a:prstDash val="solid"/>
                <a:headEnd type="none" w="med" len="med"/>
                <a:tailEnd type="none" w="med" len="med"/>
              </a:ln>
            </p:spPr>
          </p:sp>
          <p:sp>
            <p:nvSpPr>
              <p:cNvPr id="179264" name="Line 16"/>
              <p:cNvSpPr/>
              <p:nvPr/>
            </p:nvSpPr>
            <p:spPr>
              <a:xfrm>
                <a:off x="2893" y="2237"/>
                <a:ext cx="144" cy="192"/>
              </a:xfrm>
              <a:prstGeom prst="line">
                <a:avLst/>
              </a:prstGeom>
              <a:ln w="12700" cap="flat" cmpd="sng">
                <a:solidFill>
                  <a:srgbClr val="00CC99"/>
                </a:solidFill>
                <a:prstDash val="solid"/>
                <a:headEnd type="none" w="med" len="med"/>
                <a:tailEnd type="none" w="med" len="med"/>
              </a:ln>
            </p:spPr>
          </p:sp>
          <p:sp>
            <p:nvSpPr>
              <p:cNvPr id="179265" name="Line 17"/>
              <p:cNvSpPr/>
              <p:nvPr/>
            </p:nvSpPr>
            <p:spPr>
              <a:xfrm flipH="1">
                <a:off x="3853" y="2189"/>
                <a:ext cx="192" cy="240"/>
              </a:xfrm>
              <a:prstGeom prst="line">
                <a:avLst/>
              </a:prstGeom>
              <a:ln w="12700" cap="flat" cmpd="sng">
                <a:solidFill>
                  <a:srgbClr val="00CC99"/>
                </a:solidFill>
                <a:prstDash val="solid"/>
                <a:headEnd type="none" w="med" len="med"/>
                <a:tailEnd type="none" w="med" len="med"/>
              </a:ln>
            </p:spPr>
          </p:sp>
          <p:sp>
            <p:nvSpPr>
              <p:cNvPr id="179266" name="Line 18"/>
              <p:cNvSpPr/>
              <p:nvPr/>
            </p:nvSpPr>
            <p:spPr>
              <a:xfrm flipH="1">
                <a:off x="2413" y="2189"/>
                <a:ext cx="288" cy="240"/>
              </a:xfrm>
              <a:prstGeom prst="line">
                <a:avLst/>
              </a:prstGeom>
              <a:ln w="12700" cap="flat" cmpd="sng">
                <a:solidFill>
                  <a:srgbClr val="00CC99"/>
                </a:solidFill>
                <a:prstDash val="solid"/>
                <a:headEnd type="none" w="med" len="med"/>
                <a:tailEnd type="none" w="med" len="med"/>
              </a:ln>
            </p:spPr>
          </p:sp>
          <p:sp>
            <p:nvSpPr>
              <p:cNvPr id="179267" name="Line 19"/>
              <p:cNvSpPr/>
              <p:nvPr/>
            </p:nvSpPr>
            <p:spPr>
              <a:xfrm flipH="1">
                <a:off x="2941" y="1805"/>
                <a:ext cx="432" cy="240"/>
              </a:xfrm>
              <a:prstGeom prst="line">
                <a:avLst/>
              </a:prstGeom>
              <a:ln w="12700" cap="flat" cmpd="sng">
                <a:solidFill>
                  <a:srgbClr val="00CC99"/>
                </a:solidFill>
                <a:prstDash val="solid"/>
                <a:headEnd type="none" w="med" len="med"/>
                <a:tailEnd type="none" w="med" len="med"/>
              </a:ln>
            </p:spPr>
          </p:sp>
          <p:sp>
            <p:nvSpPr>
              <p:cNvPr id="179268" name="Line 20"/>
              <p:cNvSpPr/>
              <p:nvPr/>
            </p:nvSpPr>
            <p:spPr>
              <a:xfrm>
                <a:off x="3613" y="1805"/>
                <a:ext cx="384" cy="240"/>
              </a:xfrm>
              <a:prstGeom prst="line">
                <a:avLst/>
              </a:prstGeom>
              <a:ln w="12700" cap="flat" cmpd="sng">
                <a:solidFill>
                  <a:srgbClr val="00CC99"/>
                </a:solidFill>
                <a:prstDash val="solid"/>
                <a:headEnd type="none" w="med" len="med"/>
                <a:tailEnd type="none" w="med" len="med"/>
              </a:ln>
            </p:spPr>
          </p:sp>
          <p:sp>
            <p:nvSpPr>
              <p:cNvPr id="179269" name="Line 21"/>
              <p:cNvSpPr/>
              <p:nvPr/>
            </p:nvSpPr>
            <p:spPr>
              <a:xfrm flipH="1">
                <a:off x="1981" y="2621"/>
                <a:ext cx="288" cy="336"/>
              </a:xfrm>
              <a:prstGeom prst="line">
                <a:avLst/>
              </a:prstGeom>
              <a:ln w="12700" cap="flat" cmpd="sng">
                <a:solidFill>
                  <a:srgbClr val="00CC99"/>
                </a:solidFill>
                <a:prstDash val="solid"/>
                <a:headEnd type="none" w="med" len="med"/>
                <a:tailEnd type="none" w="med" len="med"/>
              </a:ln>
            </p:spPr>
          </p:sp>
          <p:sp>
            <p:nvSpPr>
              <p:cNvPr id="179270" name="Line 22"/>
              <p:cNvSpPr/>
              <p:nvPr/>
            </p:nvSpPr>
            <p:spPr>
              <a:xfrm>
                <a:off x="2365" y="2669"/>
                <a:ext cx="144" cy="288"/>
              </a:xfrm>
              <a:prstGeom prst="line">
                <a:avLst/>
              </a:prstGeom>
              <a:ln w="12700" cap="flat" cmpd="sng">
                <a:solidFill>
                  <a:srgbClr val="00CC99"/>
                </a:solidFill>
                <a:prstDash val="solid"/>
                <a:headEnd type="none" w="med" len="med"/>
                <a:tailEnd type="none" w="med" len="med"/>
              </a:ln>
            </p:spPr>
          </p:sp>
          <p:sp>
            <p:nvSpPr>
              <p:cNvPr id="179271" name="Line 23"/>
              <p:cNvSpPr/>
              <p:nvPr/>
            </p:nvSpPr>
            <p:spPr>
              <a:xfrm flipH="1">
                <a:off x="2893" y="2669"/>
                <a:ext cx="144" cy="288"/>
              </a:xfrm>
              <a:prstGeom prst="line">
                <a:avLst/>
              </a:prstGeom>
              <a:ln w="12700" cap="flat" cmpd="sng">
                <a:solidFill>
                  <a:srgbClr val="00CC99"/>
                </a:solidFill>
                <a:prstDash val="solid"/>
                <a:headEnd type="none" w="med" len="med"/>
                <a:tailEnd type="none" w="med" len="med"/>
              </a:ln>
            </p:spPr>
          </p:sp>
          <p:sp>
            <p:nvSpPr>
              <p:cNvPr id="179272" name="Oval 24"/>
              <p:cNvSpPr>
                <a:spLocks noChangeAspect="1"/>
              </p:cNvSpPr>
              <p:nvPr/>
            </p:nvSpPr>
            <p:spPr>
              <a:xfrm>
                <a:off x="4286" y="2432"/>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80</a:t>
                </a:r>
              </a:p>
            </p:txBody>
          </p:sp>
          <p:sp>
            <p:nvSpPr>
              <p:cNvPr id="179273" name="Oval 25"/>
              <p:cNvSpPr>
                <a:spLocks noChangeAspect="1"/>
              </p:cNvSpPr>
              <p:nvPr/>
            </p:nvSpPr>
            <p:spPr>
              <a:xfrm>
                <a:off x="3702" y="2432"/>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99</a:t>
                </a:r>
              </a:p>
            </p:txBody>
          </p:sp>
          <p:sp>
            <p:nvSpPr>
              <p:cNvPr id="179274" name="Oval 26"/>
              <p:cNvSpPr>
                <a:spLocks noChangeAspect="1"/>
              </p:cNvSpPr>
              <p:nvPr/>
            </p:nvSpPr>
            <p:spPr>
              <a:xfrm>
                <a:off x="2381" y="2931"/>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62</a:t>
                </a:r>
              </a:p>
            </p:txBody>
          </p:sp>
          <p:sp>
            <p:nvSpPr>
              <p:cNvPr id="179275" name="Oval 27"/>
              <p:cNvSpPr>
                <a:spLocks noChangeAspect="1"/>
              </p:cNvSpPr>
              <p:nvPr/>
            </p:nvSpPr>
            <p:spPr>
              <a:xfrm>
                <a:off x="2789" y="2931"/>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57</a:t>
                </a:r>
              </a:p>
            </p:txBody>
          </p:sp>
        </p:grpSp>
      </p:grpSp>
      <p:grpSp>
        <p:nvGrpSpPr>
          <p:cNvPr id="7" name="组合 201"/>
          <p:cNvGrpSpPr/>
          <p:nvPr/>
        </p:nvGrpSpPr>
        <p:grpSpPr>
          <a:xfrm>
            <a:off x="4786313" y="2933700"/>
            <a:ext cx="4357687" cy="2571750"/>
            <a:chOff x="500034" y="357166"/>
            <a:chExt cx="4357718" cy="2571768"/>
          </a:xfrm>
        </p:grpSpPr>
        <p:sp>
          <p:nvSpPr>
            <p:cNvPr id="179234" name="矩形 198"/>
            <p:cNvSpPr/>
            <p:nvPr/>
          </p:nvSpPr>
          <p:spPr>
            <a:xfrm>
              <a:off x="500034" y="357166"/>
              <a:ext cx="4357718" cy="2571768"/>
            </a:xfrm>
            <a:prstGeom prst="rect">
              <a:avLst/>
            </a:prstGeom>
            <a:solidFill>
              <a:srgbClr val="FFCC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600" b="0" dirty="0">
                <a:solidFill>
                  <a:srgbClr val="000000"/>
                </a:solidFill>
              </a:endParaRPr>
            </a:p>
          </p:txBody>
        </p:sp>
        <p:grpSp>
          <p:nvGrpSpPr>
            <p:cNvPr id="179235" name="Group 44"/>
            <p:cNvGrpSpPr/>
            <p:nvPr/>
          </p:nvGrpSpPr>
          <p:grpSpPr>
            <a:xfrm>
              <a:off x="550864" y="388933"/>
              <a:ext cx="4235450" cy="2397125"/>
              <a:chOff x="1858" y="1661"/>
              <a:chExt cx="2668" cy="1510"/>
            </a:xfrm>
          </p:grpSpPr>
          <p:sp>
            <p:nvSpPr>
              <p:cNvPr id="179236" name="Oval 45"/>
              <p:cNvSpPr>
                <a:spLocks noChangeAspect="1"/>
              </p:cNvSpPr>
              <p:nvPr/>
            </p:nvSpPr>
            <p:spPr>
              <a:xfrm>
                <a:off x="2941" y="2429"/>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57</a:t>
                </a:r>
              </a:p>
            </p:txBody>
          </p:sp>
          <p:sp>
            <p:nvSpPr>
              <p:cNvPr id="179237" name="Oval 46"/>
              <p:cNvSpPr>
                <a:spLocks noChangeAspect="1"/>
              </p:cNvSpPr>
              <p:nvPr/>
            </p:nvSpPr>
            <p:spPr>
              <a:xfrm>
                <a:off x="3997" y="1997"/>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80</a:t>
                </a:r>
              </a:p>
            </p:txBody>
          </p:sp>
          <p:sp>
            <p:nvSpPr>
              <p:cNvPr id="179238" name="Oval 47"/>
              <p:cNvSpPr>
                <a:spLocks noChangeAspect="1"/>
              </p:cNvSpPr>
              <p:nvPr/>
            </p:nvSpPr>
            <p:spPr>
              <a:xfrm>
                <a:off x="2701" y="1997"/>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62</a:t>
                </a:r>
              </a:p>
            </p:txBody>
          </p:sp>
          <p:sp>
            <p:nvSpPr>
              <p:cNvPr id="179239" name="Oval 48"/>
              <p:cNvSpPr>
                <a:spLocks noChangeAspect="1"/>
              </p:cNvSpPr>
              <p:nvPr/>
            </p:nvSpPr>
            <p:spPr>
              <a:xfrm>
                <a:off x="3373" y="1661"/>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99</a:t>
                </a:r>
              </a:p>
            </p:txBody>
          </p:sp>
          <p:sp>
            <p:nvSpPr>
              <p:cNvPr id="179240" name="Oval 49"/>
              <p:cNvSpPr>
                <a:spLocks noChangeAspect="1"/>
              </p:cNvSpPr>
              <p:nvPr/>
            </p:nvSpPr>
            <p:spPr>
              <a:xfrm>
                <a:off x="2221" y="2429"/>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35</a:t>
                </a:r>
              </a:p>
            </p:txBody>
          </p:sp>
          <p:sp>
            <p:nvSpPr>
              <p:cNvPr id="179241" name="Oval 50"/>
              <p:cNvSpPr>
                <a:spLocks noChangeAspect="1"/>
              </p:cNvSpPr>
              <p:nvPr/>
            </p:nvSpPr>
            <p:spPr>
              <a:xfrm>
                <a:off x="1858" y="2931"/>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23</a:t>
                </a:r>
              </a:p>
            </p:txBody>
          </p:sp>
          <p:sp>
            <p:nvSpPr>
              <p:cNvPr id="179242" name="Line 51"/>
              <p:cNvSpPr/>
              <p:nvPr/>
            </p:nvSpPr>
            <p:spPr>
              <a:xfrm>
                <a:off x="4189" y="2189"/>
                <a:ext cx="240" cy="240"/>
              </a:xfrm>
              <a:prstGeom prst="line">
                <a:avLst/>
              </a:prstGeom>
              <a:ln w="12700" cap="flat" cmpd="sng">
                <a:solidFill>
                  <a:srgbClr val="00CC99"/>
                </a:solidFill>
                <a:prstDash val="solid"/>
                <a:headEnd type="none" w="med" len="med"/>
                <a:tailEnd type="none" w="med" len="med"/>
              </a:ln>
            </p:spPr>
          </p:sp>
          <p:sp>
            <p:nvSpPr>
              <p:cNvPr id="179243" name="Line 52"/>
              <p:cNvSpPr/>
              <p:nvPr/>
            </p:nvSpPr>
            <p:spPr>
              <a:xfrm>
                <a:off x="2893" y="2237"/>
                <a:ext cx="144" cy="192"/>
              </a:xfrm>
              <a:prstGeom prst="line">
                <a:avLst/>
              </a:prstGeom>
              <a:ln w="12700" cap="flat" cmpd="sng">
                <a:solidFill>
                  <a:srgbClr val="00CC99"/>
                </a:solidFill>
                <a:prstDash val="solid"/>
                <a:headEnd type="none" w="med" len="med"/>
                <a:tailEnd type="none" w="med" len="med"/>
              </a:ln>
            </p:spPr>
          </p:sp>
          <p:sp>
            <p:nvSpPr>
              <p:cNvPr id="179244" name="Line 53"/>
              <p:cNvSpPr/>
              <p:nvPr/>
            </p:nvSpPr>
            <p:spPr>
              <a:xfrm flipH="1">
                <a:off x="3853" y="2189"/>
                <a:ext cx="192" cy="240"/>
              </a:xfrm>
              <a:prstGeom prst="line">
                <a:avLst/>
              </a:prstGeom>
              <a:ln w="12700" cap="flat" cmpd="sng">
                <a:solidFill>
                  <a:srgbClr val="00CC99"/>
                </a:solidFill>
                <a:prstDash val="solid"/>
                <a:headEnd type="none" w="med" len="med"/>
                <a:tailEnd type="none" w="med" len="med"/>
              </a:ln>
            </p:spPr>
          </p:sp>
          <p:sp>
            <p:nvSpPr>
              <p:cNvPr id="179245" name="Line 54"/>
              <p:cNvSpPr/>
              <p:nvPr/>
            </p:nvSpPr>
            <p:spPr>
              <a:xfrm flipH="1">
                <a:off x="2413" y="2189"/>
                <a:ext cx="288" cy="240"/>
              </a:xfrm>
              <a:prstGeom prst="line">
                <a:avLst/>
              </a:prstGeom>
              <a:ln w="12700" cap="flat" cmpd="sng">
                <a:solidFill>
                  <a:srgbClr val="00CC99"/>
                </a:solidFill>
                <a:prstDash val="solid"/>
                <a:headEnd type="none" w="med" len="med"/>
                <a:tailEnd type="none" w="med" len="med"/>
              </a:ln>
            </p:spPr>
          </p:sp>
          <p:sp>
            <p:nvSpPr>
              <p:cNvPr id="179246" name="Line 55"/>
              <p:cNvSpPr/>
              <p:nvPr/>
            </p:nvSpPr>
            <p:spPr>
              <a:xfrm flipH="1">
                <a:off x="2941" y="1805"/>
                <a:ext cx="432" cy="240"/>
              </a:xfrm>
              <a:prstGeom prst="line">
                <a:avLst/>
              </a:prstGeom>
              <a:ln w="12700" cap="flat" cmpd="sng">
                <a:solidFill>
                  <a:srgbClr val="00CC99"/>
                </a:solidFill>
                <a:prstDash val="solid"/>
                <a:headEnd type="none" w="med" len="med"/>
                <a:tailEnd type="none" w="med" len="med"/>
              </a:ln>
            </p:spPr>
          </p:sp>
          <p:sp>
            <p:nvSpPr>
              <p:cNvPr id="179247" name="Line 56"/>
              <p:cNvSpPr/>
              <p:nvPr/>
            </p:nvSpPr>
            <p:spPr>
              <a:xfrm>
                <a:off x="3613" y="1805"/>
                <a:ext cx="384" cy="240"/>
              </a:xfrm>
              <a:prstGeom prst="line">
                <a:avLst/>
              </a:prstGeom>
              <a:ln w="12700" cap="flat" cmpd="sng">
                <a:solidFill>
                  <a:srgbClr val="00CC99"/>
                </a:solidFill>
                <a:prstDash val="solid"/>
                <a:headEnd type="none" w="med" len="med"/>
                <a:tailEnd type="none" w="med" len="med"/>
              </a:ln>
            </p:spPr>
          </p:sp>
          <p:sp>
            <p:nvSpPr>
              <p:cNvPr id="179248" name="Line 57"/>
              <p:cNvSpPr/>
              <p:nvPr/>
            </p:nvSpPr>
            <p:spPr>
              <a:xfrm flipH="1">
                <a:off x="1981" y="2621"/>
                <a:ext cx="288" cy="336"/>
              </a:xfrm>
              <a:prstGeom prst="line">
                <a:avLst/>
              </a:prstGeom>
              <a:ln w="12700" cap="flat" cmpd="sng">
                <a:solidFill>
                  <a:srgbClr val="00CC99"/>
                </a:solidFill>
                <a:prstDash val="solid"/>
                <a:headEnd type="none" w="med" len="med"/>
                <a:tailEnd type="none" w="med" len="med"/>
              </a:ln>
            </p:spPr>
          </p:sp>
          <p:sp>
            <p:nvSpPr>
              <p:cNvPr id="179249" name="Line 58"/>
              <p:cNvSpPr/>
              <p:nvPr/>
            </p:nvSpPr>
            <p:spPr>
              <a:xfrm>
                <a:off x="2365" y="2669"/>
                <a:ext cx="144" cy="288"/>
              </a:xfrm>
              <a:prstGeom prst="line">
                <a:avLst/>
              </a:prstGeom>
              <a:ln w="12700" cap="flat" cmpd="sng">
                <a:solidFill>
                  <a:srgbClr val="00CC99"/>
                </a:solidFill>
                <a:prstDash val="solid"/>
                <a:headEnd type="none" w="med" len="med"/>
                <a:tailEnd type="none" w="med" len="med"/>
              </a:ln>
            </p:spPr>
          </p:sp>
          <p:sp>
            <p:nvSpPr>
              <p:cNvPr id="179250" name="Line 59"/>
              <p:cNvSpPr/>
              <p:nvPr/>
            </p:nvSpPr>
            <p:spPr>
              <a:xfrm flipH="1">
                <a:off x="2893" y="2669"/>
                <a:ext cx="144" cy="288"/>
              </a:xfrm>
              <a:prstGeom prst="line">
                <a:avLst/>
              </a:prstGeom>
              <a:ln w="12700" cap="flat" cmpd="sng">
                <a:solidFill>
                  <a:srgbClr val="00CC99"/>
                </a:solidFill>
                <a:prstDash val="solid"/>
                <a:headEnd type="none" w="med" len="med"/>
                <a:tailEnd type="none" w="med" len="med"/>
              </a:ln>
            </p:spPr>
          </p:sp>
          <p:sp>
            <p:nvSpPr>
              <p:cNvPr id="179251" name="Oval 60"/>
              <p:cNvSpPr>
                <a:spLocks noChangeAspect="1"/>
              </p:cNvSpPr>
              <p:nvPr/>
            </p:nvSpPr>
            <p:spPr>
              <a:xfrm>
                <a:off x="4286" y="2432"/>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74</a:t>
                </a:r>
              </a:p>
            </p:txBody>
          </p:sp>
          <p:sp>
            <p:nvSpPr>
              <p:cNvPr id="179252" name="Oval 61"/>
              <p:cNvSpPr>
                <a:spLocks noChangeAspect="1"/>
              </p:cNvSpPr>
              <p:nvPr/>
            </p:nvSpPr>
            <p:spPr>
              <a:xfrm>
                <a:off x="3702" y="2432"/>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11</a:t>
                </a:r>
              </a:p>
            </p:txBody>
          </p:sp>
          <p:sp>
            <p:nvSpPr>
              <p:cNvPr id="179253" name="Oval 62"/>
              <p:cNvSpPr>
                <a:spLocks noChangeAspect="1"/>
              </p:cNvSpPr>
              <p:nvPr/>
            </p:nvSpPr>
            <p:spPr>
              <a:xfrm>
                <a:off x="2381" y="2931"/>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29</a:t>
                </a:r>
              </a:p>
            </p:txBody>
          </p:sp>
          <p:sp>
            <p:nvSpPr>
              <p:cNvPr id="179254" name="Oval 63"/>
              <p:cNvSpPr>
                <a:spLocks noChangeAspect="1"/>
              </p:cNvSpPr>
              <p:nvPr/>
            </p:nvSpPr>
            <p:spPr>
              <a:xfrm>
                <a:off x="2789" y="2931"/>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600" dirty="0">
                    <a:solidFill>
                      <a:srgbClr val="000000"/>
                    </a:solidFill>
                  </a:rPr>
                  <a:t>16</a:t>
                </a:r>
              </a:p>
            </p:txBody>
          </p:sp>
        </p:grpSp>
      </p:grpSp>
      <p:grpSp>
        <p:nvGrpSpPr>
          <p:cNvPr id="9" name="组合 202"/>
          <p:cNvGrpSpPr/>
          <p:nvPr/>
        </p:nvGrpSpPr>
        <p:grpSpPr>
          <a:xfrm>
            <a:off x="4572000" y="2933700"/>
            <a:ext cx="4357688" cy="2571750"/>
            <a:chOff x="571472" y="642918"/>
            <a:chExt cx="4357718" cy="2571768"/>
          </a:xfrm>
        </p:grpSpPr>
        <p:sp>
          <p:nvSpPr>
            <p:cNvPr id="179213" name="矩形 200"/>
            <p:cNvSpPr/>
            <p:nvPr/>
          </p:nvSpPr>
          <p:spPr>
            <a:xfrm>
              <a:off x="571472" y="642918"/>
              <a:ext cx="4357718" cy="2571768"/>
            </a:xfrm>
            <a:prstGeom prst="rect">
              <a:avLst/>
            </a:prstGeom>
            <a:solidFill>
              <a:srgbClr val="FFCCFF"/>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400" b="0" dirty="0">
                <a:solidFill>
                  <a:srgbClr val="000000"/>
                </a:solidFill>
              </a:endParaRPr>
            </a:p>
          </p:txBody>
        </p:sp>
        <p:grpSp>
          <p:nvGrpSpPr>
            <p:cNvPr id="179214" name="Group 78"/>
            <p:cNvGrpSpPr/>
            <p:nvPr/>
          </p:nvGrpSpPr>
          <p:grpSpPr>
            <a:xfrm>
              <a:off x="622302" y="674685"/>
              <a:ext cx="4235450" cy="2397125"/>
              <a:chOff x="1858" y="1661"/>
              <a:chExt cx="2668" cy="1510"/>
            </a:xfrm>
          </p:grpSpPr>
          <p:sp>
            <p:nvSpPr>
              <p:cNvPr id="179215" name="Oval 79"/>
              <p:cNvSpPr>
                <a:spLocks noChangeAspect="1"/>
              </p:cNvSpPr>
              <p:nvPr/>
            </p:nvSpPr>
            <p:spPr>
              <a:xfrm>
                <a:off x="2941" y="2429"/>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400" dirty="0">
                    <a:solidFill>
                      <a:srgbClr val="000000"/>
                    </a:solidFill>
                  </a:rPr>
                  <a:t>23</a:t>
                </a:r>
              </a:p>
            </p:txBody>
          </p:sp>
          <p:sp>
            <p:nvSpPr>
              <p:cNvPr id="179216" name="Oval 80"/>
              <p:cNvSpPr>
                <a:spLocks noChangeAspect="1"/>
              </p:cNvSpPr>
              <p:nvPr/>
            </p:nvSpPr>
            <p:spPr>
              <a:xfrm>
                <a:off x="3997" y="1997"/>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400" dirty="0">
                    <a:solidFill>
                      <a:srgbClr val="000000"/>
                    </a:solidFill>
                  </a:rPr>
                  <a:t>99</a:t>
                </a:r>
              </a:p>
            </p:txBody>
          </p:sp>
          <p:sp>
            <p:nvSpPr>
              <p:cNvPr id="179217" name="Oval 81"/>
              <p:cNvSpPr>
                <a:spLocks noChangeAspect="1"/>
              </p:cNvSpPr>
              <p:nvPr/>
            </p:nvSpPr>
            <p:spPr>
              <a:xfrm>
                <a:off x="2701" y="1997"/>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400" dirty="0">
                    <a:solidFill>
                      <a:srgbClr val="000000"/>
                    </a:solidFill>
                  </a:rPr>
                  <a:t>57</a:t>
                </a:r>
              </a:p>
            </p:txBody>
          </p:sp>
          <p:sp>
            <p:nvSpPr>
              <p:cNvPr id="179218" name="Oval 82"/>
              <p:cNvSpPr>
                <a:spLocks noChangeAspect="1"/>
              </p:cNvSpPr>
              <p:nvPr/>
            </p:nvSpPr>
            <p:spPr>
              <a:xfrm>
                <a:off x="3373" y="1661"/>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400" dirty="0">
                    <a:solidFill>
                      <a:srgbClr val="000000"/>
                    </a:solidFill>
                  </a:rPr>
                  <a:t>80</a:t>
                </a:r>
              </a:p>
            </p:txBody>
          </p:sp>
          <p:sp>
            <p:nvSpPr>
              <p:cNvPr id="179219" name="Oval 83"/>
              <p:cNvSpPr>
                <a:spLocks noChangeAspect="1"/>
              </p:cNvSpPr>
              <p:nvPr/>
            </p:nvSpPr>
            <p:spPr>
              <a:xfrm>
                <a:off x="2221" y="2429"/>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400" dirty="0">
                    <a:solidFill>
                      <a:srgbClr val="000000"/>
                    </a:solidFill>
                  </a:rPr>
                  <a:t>29</a:t>
                </a:r>
              </a:p>
            </p:txBody>
          </p:sp>
          <p:sp>
            <p:nvSpPr>
              <p:cNvPr id="179220" name="Oval 84"/>
              <p:cNvSpPr>
                <a:spLocks noChangeAspect="1"/>
              </p:cNvSpPr>
              <p:nvPr/>
            </p:nvSpPr>
            <p:spPr>
              <a:xfrm>
                <a:off x="1858" y="2931"/>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400" dirty="0">
                    <a:solidFill>
                      <a:srgbClr val="000000"/>
                    </a:solidFill>
                  </a:rPr>
                  <a:t>35</a:t>
                </a:r>
              </a:p>
            </p:txBody>
          </p:sp>
          <p:sp>
            <p:nvSpPr>
              <p:cNvPr id="179221" name="Line 85"/>
              <p:cNvSpPr/>
              <p:nvPr/>
            </p:nvSpPr>
            <p:spPr>
              <a:xfrm>
                <a:off x="4189" y="2189"/>
                <a:ext cx="240" cy="240"/>
              </a:xfrm>
              <a:prstGeom prst="line">
                <a:avLst/>
              </a:prstGeom>
              <a:ln w="12700" cap="flat" cmpd="sng">
                <a:solidFill>
                  <a:srgbClr val="00CC99"/>
                </a:solidFill>
                <a:prstDash val="solid"/>
                <a:headEnd type="none" w="med" len="med"/>
                <a:tailEnd type="none" w="med" len="med"/>
              </a:ln>
            </p:spPr>
          </p:sp>
          <p:sp>
            <p:nvSpPr>
              <p:cNvPr id="179222" name="Line 86"/>
              <p:cNvSpPr/>
              <p:nvPr/>
            </p:nvSpPr>
            <p:spPr>
              <a:xfrm>
                <a:off x="2893" y="2237"/>
                <a:ext cx="144" cy="192"/>
              </a:xfrm>
              <a:prstGeom prst="line">
                <a:avLst/>
              </a:prstGeom>
              <a:ln w="12700" cap="flat" cmpd="sng">
                <a:solidFill>
                  <a:srgbClr val="00CC99"/>
                </a:solidFill>
                <a:prstDash val="solid"/>
                <a:headEnd type="none" w="med" len="med"/>
                <a:tailEnd type="none" w="med" len="med"/>
              </a:ln>
            </p:spPr>
          </p:sp>
          <p:sp>
            <p:nvSpPr>
              <p:cNvPr id="179223" name="Line 87"/>
              <p:cNvSpPr/>
              <p:nvPr/>
            </p:nvSpPr>
            <p:spPr>
              <a:xfrm flipH="1">
                <a:off x="3853" y="2189"/>
                <a:ext cx="192" cy="240"/>
              </a:xfrm>
              <a:prstGeom prst="line">
                <a:avLst/>
              </a:prstGeom>
              <a:ln w="12700" cap="flat" cmpd="sng">
                <a:solidFill>
                  <a:srgbClr val="00CC99"/>
                </a:solidFill>
                <a:prstDash val="solid"/>
                <a:headEnd type="none" w="med" len="med"/>
                <a:tailEnd type="none" w="med" len="med"/>
              </a:ln>
            </p:spPr>
          </p:sp>
          <p:sp>
            <p:nvSpPr>
              <p:cNvPr id="179224" name="Line 88"/>
              <p:cNvSpPr/>
              <p:nvPr/>
            </p:nvSpPr>
            <p:spPr>
              <a:xfrm flipH="1">
                <a:off x="2413" y="2189"/>
                <a:ext cx="288" cy="240"/>
              </a:xfrm>
              <a:prstGeom prst="line">
                <a:avLst/>
              </a:prstGeom>
              <a:ln w="12700" cap="flat" cmpd="sng">
                <a:solidFill>
                  <a:srgbClr val="00CC99"/>
                </a:solidFill>
                <a:prstDash val="solid"/>
                <a:headEnd type="none" w="med" len="med"/>
                <a:tailEnd type="none" w="med" len="med"/>
              </a:ln>
            </p:spPr>
          </p:sp>
          <p:sp>
            <p:nvSpPr>
              <p:cNvPr id="179225" name="Line 89"/>
              <p:cNvSpPr/>
              <p:nvPr/>
            </p:nvSpPr>
            <p:spPr>
              <a:xfrm flipH="1">
                <a:off x="2941" y="1805"/>
                <a:ext cx="432" cy="240"/>
              </a:xfrm>
              <a:prstGeom prst="line">
                <a:avLst/>
              </a:prstGeom>
              <a:ln w="12700" cap="flat" cmpd="sng">
                <a:solidFill>
                  <a:srgbClr val="00CC99"/>
                </a:solidFill>
                <a:prstDash val="solid"/>
                <a:headEnd type="none" w="med" len="med"/>
                <a:tailEnd type="none" w="med" len="med"/>
              </a:ln>
            </p:spPr>
          </p:sp>
          <p:sp>
            <p:nvSpPr>
              <p:cNvPr id="179226" name="Line 90"/>
              <p:cNvSpPr/>
              <p:nvPr/>
            </p:nvSpPr>
            <p:spPr>
              <a:xfrm>
                <a:off x="3613" y="1805"/>
                <a:ext cx="384" cy="240"/>
              </a:xfrm>
              <a:prstGeom prst="line">
                <a:avLst/>
              </a:prstGeom>
              <a:ln w="12700" cap="flat" cmpd="sng">
                <a:solidFill>
                  <a:srgbClr val="00CC99"/>
                </a:solidFill>
                <a:prstDash val="solid"/>
                <a:headEnd type="none" w="med" len="med"/>
                <a:tailEnd type="none" w="med" len="med"/>
              </a:ln>
            </p:spPr>
          </p:sp>
          <p:sp>
            <p:nvSpPr>
              <p:cNvPr id="179227" name="Line 91"/>
              <p:cNvSpPr/>
              <p:nvPr/>
            </p:nvSpPr>
            <p:spPr>
              <a:xfrm flipH="1">
                <a:off x="1981" y="2621"/>
                <a:ext cx="288" cy="336"/>
              </a:xfrm>
              <a:prstGeom prst="line">
                <a:avLst/>
              </a:prstGeom>
              <a:ln w="12700" cap="flat" cmpd="sng">
                <a:solidFill>
                  <a:srgbClr val="00CC99"/>
                </a:solidFill>
                <a:prstDash val="solid"/>
                <a:headEnd type="none" w="med" len="med"/>
                <a:tailEnd type="none" w="med" len="med"/>
              </a:ln>
            </p:spPr>
          </p:sp>
          <p:sp>
            <p:nvSpPr>
              <p:cNvPr id="179228" name="Line 92"/>
              <p:cNvSpPr/>
              <p:nvPr/>
            </p:nvSpPr>
            <p:spPr>
              <a:xfrm>
                <a:off x="2365" y="2669"/>
                <a:ext cx="144" cy="288"/>
              </a:xfrm>
              <a:prstGeom prst="line">
                <a:avLst/>
              </a:prstGeom>
              <a:ln w="12700" cap="flat" cmpd="sng">
                <a:solidFill>
                  <a:srgbClr val="00CC99"/>
                </a:solidFill>
                <a:prstDash val="solid"/>
                <a:headEnd type="none" w="med" len="med"/>
                <a:tailEnd type="none" w="med" len="med"/>
              </a:ln>
            </p:spPr>
          </p:sp>
          <p:sp>
            <p:nvSpPr>
              <p:cNvPr id="179229" name="Line 93"/>
              <p:cNvSpPr/>
              <p:nvPr/>
            </p:nvSpPr>
            <p:spPr>
              <a:xfrm flipH="1">
                <a:off x="2893" y="2669"/>
                <a:ext cx="144" cy="288"/>
              </a:xfrm>
              <a:prstGeom prst="line">
                <a:avLst/>
              </a:prstGeom>
              <a:ln w="12700" cap="flat" cmpd="sng">
                <a:solidFill>
                  <a:srgbClr val="00CC99"/>
                </a:solidFill>
                <a:prstDash val="solid"/>
                <a:headEnd type="none" w="med" len="med"/>
                <a:tailEnd type="none" w="med" len="med"/>
              </a:ln>
            </p:spPr>
          </p:sp>
          <p:sp>
            <p:nvSpPr>
              <p:cNvPr id="179230" name="Oval 94"/>
              <p:cNvSpPr>
                <a:spLocks noChangeAspect="1"/>
              </p:cNvSpPr>
              <p:nvPr/>
            </p:nvSpPr>
            <p:spPr>
              <a:xfrm>
                <a:off x="4286" y="2432"/>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400" dirty="0">
                    <a:solidFill>
                      <a:srgbClr val="000000"/>
                    </a:solidFill>
                  </a:rPr>
                  <a:t>74</a:t>
                </a:r>
              </a:p>
            </p:txBody>
          </p:sp>
          <p:sp>
            <p:nvSpPr>
              <p:cNvPr id="179231" name="Oval 95"/>
              <p:cNvSpPr>
                <a:spLocks noChangeAspect="1"/>
              </p:cNvSpPr>
              <p:nvPr/>
            </p:nvSpPr>
            <p:spPr>
              <a:xfrm>
                <a:off x="3702" y="2432"/>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400" dirty="0">
                    <a:solidFill>
                      <a:srgbClr val="000000"/>
                    </a:solidFill>
                  </a:rPr>
                  <a:t>11</a:t>
                </a:r>
              </a:p>
            </p:txBody>
          </p:sp>
          <p:sp>
            <p:nvSpPr>
              <p:cNvPr id="179232" name="Oval 96"/>
              <p:cNvSpPr>
                <a:spLocks noChangeAspect="1"/>
              </p:cNvSpPr>
              <p:nvPr/>
            </p:nvSpPr>
            <p:spPr>
              <a:xfrm>
                <a:off x="2381" y="2931"/>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400" dirty="0">
                    <a:solidFill>
                      <a:srgbClr val="000000"/>
                    </a:solidFill>
                  </a:rPr>
                  <a:t>62</a:t>
                </a:r>
              </a:p>
            </p:txBody>
          </p:sp>
          <p:sp>
            <p:nvSpPr>
              <p:cNvPr id="179233" name="Oval 97"/>
              <p:cNvSpPr>
                <a:spLocks noChangeAspect="1"/>
              </p:cNvSpPr>
              <p:nvPr/>
            </p:nvSpPr>
            <p:spPr>
              <a:xfrm>
                <a:off x="2789" y="2931"/>
                <a:ext cx="240" cy="240"/>
              </a:xfrm>
              <a:prstGeom prst="ellipse">
                <a:avLst/>
              </a:prstGeom>
              <a:solidFill>
                <a:srgbClr val="00CC99"/>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0"/>
                  </a:spcBef>
                  <a:buClrTx/>
                  <a:buSzPct val="100000"/>
                  <a:buNone/>
                </a:pPr>
                <a:r>
                  <a:rPr lang="en-US" altLang="zh-CN" sz="1400" dirty="0">
                    <a:solidFill>
                      <a:srgbClr val="000000"/>
                    </a:solidFill>
                  </a:rPr>
                  <a:t>16</a:t>
                </a:r>
              </a:p>
            </p:txBody>
          </p:sp>
        </p:grpSp>
      </p:grpSp>
      <p:sp>
        <p:nvSpPr>
          <p:cNvPr id="105" name="Text Box 3"/>
          <p:cNvSpPr txBox="1"/>
          <p:nvPr/>
        </p:nvSpPr>
        <p:spPr>
          <a:xfrm>
            <a:off x="3451225" y="2852738"/>
            <a:ext cx="1481138" cy="461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Pct val="100000"/>
              <a:buNone/>
            </a:pPr>
            <a:r>
              <a:rPr lang="zh-CN" altLang="en-US" sz="2400" b="0" dirty="0">
                <a:solidFill>
                  <a:srgbClr val="FF0000"/>
                </a:solidFill>
                <a:latin typeface="华文琥珀" panose="02010800040101010101" pitchFamily="2" charset="-122"/>
                <a:ea typeface="华文琥珀" panose="02010800040101010101" pitchFamily="2" charset="-122"/>
              </a:rPr>
              <a:t>思考题：</a:t>
            </a:r>
            <a:endParaRPr lang="en-US" altLang="zh-CN" sz="2400" b="0" dirty="0">
              <a:solidFill>
                <a:srgbClr val="FF0000"/>
              </a:solidFill>
              <a:latin typeface="华文琥珀" panose="02010800040101010101" pitchFamily="2" charset="-122"/>
              <a:ea typeface="华文琥珀" panose="02010800040101010101" pitchFamily="2" charset="-122"/>
            </a:endParaRPr>
          </a:p>
        </p:txBody>
      </p:sp>
      <p:sp>
        <p:nvSpPr>
          <p:cNvPr id="106" name="Text Box 3"/>
          <p:cNvSpPr txBox="1"/>
          <p:nvPr/>
        </p:nvSpPr>
        <p:spPr>
          <a:xfrm>
            <a:off x="3176588" y="6237288"/>
            <a:ext cx="5788025"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Pct val="100000"/>
              <a:buFont typeface="Times New Roman" panose="02020603050405020304" pitchFamily="18" charset="0"/>
              <a:buAutoNum type="arabicPeriod" startAt="4"/>
            </a:pPr>
            <a:r>
              <a:rPr lang="zh-CN" altLang="en-US" sz="2800" dirty="0">
                <a:solidFill>
                  <a:srgbClr val="FF0000"/>
                </a:solidFill>
                <a:latin typeface="华文琥珀" panose="02010800040101010101" pitchFamily="2" charset="-122"/>
                <a:ea typeface="华文琥珀" panose="02010800040101010101" pitchFamily="2" charset="-122"/>
              </a:rPr>
              <a:t>使用哪种物理存储合适</a:t>
            </a:r>
            <a:r>
              <a:rPr lang="en-US" altLang="zh-CN" sz="2800" dirty="0">
                <a:solidFill>
                  <a:srgbClr val="FF0000"/>
                </a:solidFill>
                <a:latin typeface="华文琥珀" panose="02010800040101010101" pitchFamily="2" charset="-122"/>
                <a:ea typeface="华文琥珀" panose="02010800040101010101" pitchFamily="2" charset="-122"/>
              </a:rPr>
              <a:t>?</a:t>
            </a:r>
            <a:r>
              <a:rPr lang="zh-CN" altLang="en-US" sz="2800" dirty="0">
                <a:solidFill>
                  <a:srgbClr val="FF0000"/>
                </a:solidFill>
                <a:latin typeface="华文琥珀" panose="02010800040101010101" pitchFamily="2" charset="-122"/>
                <a:ea typeface="华文琥珀" panose="02010800040101010101" pitchFamily="2" charset="-122"/>
              </a:rPr>
              <a:t> 为什么？</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animEffect transition="in" filter="diamond(in)">
                                      <p:cBhvr>
                                        <p:cTn id="7" dur="1000"/>
                                        <p:tgtEl>
                                          <p:spTgt spid="1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98">
                                            <p:txEl>
                                              <p:pRg st="0" end="0"/>
                                            </p:txEl>
                                          </p:spTgt>
                                        </p:tgtEl>
                                        <p:attrNameLst>
                                          <p:attrName>style.visibility</p:attrName>
                                        </p:attrNameLst>
                                      </p:cBhvr>
                                      <p:to>
                                        <p:strVal val="visible"/>
                                      </p:to>
                                    </p:set>
                                    <p:animEffect transition="in" filter="diamond(in)">
                                      <p:cBhvr>
                                        <p:cTn id="12" dur="1000"/>
                                        <p:tgtEl>
                                          <p:spTgt spid="19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36899">
                                            <p:txEl>
                                              <p:pRg st="2" end="2"/>
                                            </p:txEl>
                                          </p:spTgt>
                                        </p:tgtEl>
                                        <p:attrNameLst>
                                          <p:attrName>style.visibility</p:attrName>
                                        </p:attrNameLst>
                                      </p:cBhvr>
                                      <p:to>
                                        <p:strVal val="visible"/>
                                      </p:to>
                                    </p:set>
                                    <p:animEffect transition="in" filter="box(in)">
                                      <p:cBhvr>
                                        <p:cTn id="17" dur="500"/>
                                        <p:tgtEl>
                                          <p:spTgt spid="3368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par>
                                <p:cTn id="23" presetID="4" presetClass="entr" presetSubtype="16"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ox(in)">
                                      <p:cBhvr>
                                        <p:cTn id="25" dur="500"/>
                                        <p:tgtEl>
                                          <p:spTgt spid="3"/>
                                        </p:tgtEl>
                                      </p:cBhvr>
                                    </p:animEffect>
                                  </p:childTnLst>
                                </p:cTn>
                              </p:par>
                              <p:par>
                                <p:cTn id="26" presetID="4" presetClass="entr" presetSubtype="16"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ox(in)">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8" presetClass="entr" presetSubtype="16" fill="hold" grpId="0" nodeType="clickEffect">
                                  <p:stCondLst>
                                    <p:cond delay="0"/>
                                  </p:stCondLst>
                                  <p:childTnLst>
                                    <p:set>
                                      <p:cBhvr>
                                        <p:cTn id="32" dur="1" fill="hold">
                                          <p:stCondLst>
                                            <p:cond delay="0"/>
                                          </p:stCondLst>
                                        </p:cTn>
                                        <p:tgtEl>
                                          <p:spTgt spid="198">
                                            <p:txEl>
                                              <p:pRg st="1" end="1"/>
                                            </p:txEl>
                                          </p:spTgt>
                                        </p:tgtEl>
                                        <p:attrNameLst>
                                          <p:attrName>style.visibility</p:attrName>
                                        </p:attrNameLst>
                                      </p:cBhvr>
                                      <p:to>
                                        <p:strVal val="visible"/>
                                      </p:to>
                                    </p:set>
                                    <p:animEffect transition="in" filter="diamond(in)">
                                      <p:cBhvr>
                                        <p:cTn id="33" dur="1000"/>
                                        <p:tgtEl>
                                          <p:spTgt spid="198">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box(in)">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5"/>
                                        </p:tgtEl>
                                        <p:attrNameLst>
                                          <p:attrName>ppt_x</p:attrName>
                                        </p:attrNameLst>
                                      </p:cBhvr>
                                      <p:tavLst>
                                        <p:tav tm="0">
                                          <p:val>
                                            <p:strVal val="ppt_x"/>
                                          </p:val>
                                        </p:tav>
                                        <p:tav tm="100000">
                                          <p:val>
                                            <p:strVal val="ppt_x"/>
                                          </p:val>
                                        </p:tav>
                                      </p:tavLst>
                                    </p:anim>
                                    <p:anim calcmode="lin" valueType="num">
                                      <p:cBhvr additive="base">
                                        <p:cTn id="43" dur="500"/>
                                        <p:tgtEl>
                                          <p:spTgt spid="5"/>
                                        </p:tgtEl>
                                        <p:attrNameLst>
                                          <p:attrName>ppt_y</p:attrName>
                                        </p:attrNameLst>
                                      </p:cBhvr>
                                      <p:tavLst>
                                        <p:tav tm="0">
                                          <p:val>
                                            <p:strVal val="ppt_y"/>
                                          </p:val>
                                        </p:tav>
                                        <p:tav tm="100000">
                                          <p:val>
                                            <p:strVal val="1+ppt_h/2"/>
                                          </p:val>
                                        </p:tav>
                                      </p:tavLst>
                                    </p:anim>
                                    <p:set>
                                      <p:cBhvr>
                                        <p:cTn id="44" dur="1" fill="hold">
                                          <p:stCondLst>
                                            <p:cond delay="499"/>
                                          </p:stCondLst>
                                        </p:cTn>
                                        <p:tgtEl>
                                          <p:spTgt spid="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box(in)">
                                      <p:cBhvr>
                                        <p:cTn id="49" dur="50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xit" presetSubtype="16" fill="hold" nodeType="clickEffect">
                                  <p:stCondLst>
                                    <p:cond delay="0"/>
                                  </p:stCondLst>
                                  <p:childTnLst>
                                    <p:animEffect transition="out" filter="box(in)">
                                      <p:cBhvr>
                                        <p:cTn id="53" dur="500"/>
                                        <p:tgtEl>
                                          <p:spTgt spid="7"/>
                                        </p:tgtEl>
                                      </p:cBhvr>
                                    </p:animEffect>
                                    <p:set>
                                      <p:cBhvr>
                                        <p:cTn id="54" dur="1" fill="hold">
                                          <p:stCondLst>
                                            <p:cond delay="499"/>
                                          </p:stCondLst>
                                        </p:cTn>
                                        <p:tgtEl>
                                          <p:spTgt spid="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box(in)">
                                      <p:cBhvr>
                                        <p:cTn id="59" dur="5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20" presetClass="exit" presetSubtype="0" fill="hold" nodeType="clickEffect">
                                  <p:stCondLst>
                                    <p:cond delay="0"/>
                                  </p:stCondLst>
                                  <p:childTnLst>
                                    <p:animEffect transition="out" filter="wedge">
                                      <p:cBhvr>
                                        <p:cTn id="63" dur="1000"/>
                                        <p:tgtEl>
                                          <p:spTgt spid="9"/>
                                        </p:tgtEl>
                                      </p:cBhvr>
                                    </p:animEffect>
                                    <p:set>
                                      <p:cBhvr>
                                        <p:cTn id="64" dur="1" fill="hold">
                                          <p:stCondLst>
                                            <p:cond delay="999"/>
                                          </p:stCondLst>
                                        </p:cTn>
                                        <p:tgtEl>
                                          <p:spTgt spid="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8" presetClass="entr" presetSubtype="16" fill="hold" grpId="0" nodeType="clickEffect">
                                  <p:stCondLst>
                                    <p:cond delay="0"/>
                                  </p:stCondLst>
                                  <p:childTnLst>
                                    <p:set>
                                      <p:cBhvr>
                                        <p:cTn id="68" dur="1" fill="hold">
                                          <p:stCondLst>
                                            <p:cond delay="0"/>
                                          </p:stCondLst>
                                        </p:cTn>
                                        <p:tgtEl>
                                          <p:spTgt spid="198">
                                            <p:txEl>
                                              <p:pRg st="2" end="2"/>
                                            </p:txEl>
                                          </p:spTgt>
                                        </p:tgtEl>
                                        <p:attrNameLst>
                                          <p:attrName>style.visibility</p:attrName>
                                        </p:attrNameLst>
                                      </p:cBhvr>
                                      <p:to>
                                        <p:strVal val="visible"/>
                                      </p:to>
                                    </p:set>
                                    <p:animEffect transition="in" filter="diamond(in)">
                                      <p:cBhvr>
                                        <p:cTn id="69" dur="1000"/>
                                        <p:tgtEl>
                                          <p:spTgt spid="198">
                                            <p:txEl>
                                              <p:pRg st="2" end="2"/>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8" presetClass="entr" presetSubtype="16" fill="hold" grpId="0" nodeType="clickEffect">
                                  <p:stCondLst>
                                    <p:cond delay="0"/>
                                  </p:stCondLst>
                                  <p:childTnLst>
                                    <p:set>
                                      <p:cBhvr>
                                        <p:cTn id="73" dur="1" fill="hold">
                                          <p:stCondLst>
                                            <p:cond delay="0"/>
                                          </p:stCondLst>
                                        </p:cTn>
                                        <p:tgtEl>
                                          <p:spTgt spid="106">
                                            <p:txEl>
                                              <p:pRg st="0" end="0"/>
                                            </p:txEl>
                                          </p:spTgt>
                                        </p:tgtEl>
                                        <p:attrNameLst>
                                          <p:attrName>style.visibility</p:attrName>
                                        </p:attrNameLst>
                                      </p:cBhvr>
                                      <p:to>
                                        <p:strVal val="visible"/>
                                      </p:to>
                                    </p:set>
                                    <p:animEffect transition="in" filter="diamond(in)">
                                      <p:cBhvr>
                                        <p:cTn id="74" dur="1000"/>
                                        <p:tgtEl>
                                          <p:spTgt spid="1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899" grpId="0" build="p" bldLvl="2"/>
      <p:bldP spid="198" grpId="0" build="p"/>
      <p:bldP spid="105" grpId="0" build="p"/>
      <p:bldP spid="106"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p:nvPr/>
        </p:nvSpPr>
        <p:spPr>
          <a:xfrm>
            <a:off x="2747963" y="1514475"/>
            <a:ext cx="9144000" cy="0"/>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lgn="ctr" eaLnBrk="1" hangingPunct="1">
              <a:spcBef>
                <a:spcPct val="0"/>
              </a:spcBef>
              <a:spcAft>
                <a:spcPct val="0"/>
              </a:spcAft>
              <a:buClrTx/>
              <a:buSzPct val="100000"/>
              <a:buNone/>
            </a:pP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8195" name="Text Box 2"/>
          <p:cNvSpPr txBox="1"/>
          <p:nvPr/>
        </p:nvSpPr>
        <p:spPr>
          <a:xfrm>
            <a:off x="287338" y="1052513"/>
            <a:ext cx="8748712" cy="3416300"/>
          </a:xfrm>
          <a:prstGeom prst="rect">
            <a:avLst/>
          </a:prstGeom>
          <a:noFill/>
          <a:ln w="9525">
            <a:noFill/>
          </a:ln>
        </p:spPr>
        <p:txBody>
          <a:bodyPr>
            <a:spAutoFit/>
          </a:bodyPr>
          <a:lstStyle>
            <a:lvl1pPr marL="228600" indent="-182880" algn="l" rtl="0" eaLnBrk="0" fontAlgn="base" hangingPunct="0">
              <a:spcBef>
                <a:spcPct val="20000"/>
              </a:spcBef>
              <a:spcAft>
                <a:spcPts val="300"/>
              </a:spcAft>
              <a:buClr>
                <a:srgbClr val="C3260C"/>
              </a:buClr>
              <a:buSzPct val="130000"/>
              <a:buFont typeface="Georgia" panose="02040502050405020303" pitchFamily="18" charset="0"/>
              <a:buChar char="*"/>
              <a:defRPr sz="2200" kern="1200">
                <a:solidFill>
                  <a:srgbClr val="404040"/>
                </a:solidFill>
                <a:latin typeface="+mn-lt"/>
                <a:ea typeface="+mn-ea"/>
                <a:cs typeface="+mn-cs"/>
              </a:defRPr>
            </a:lvl1pPr>
            <a:lvl2pPr marL="548005" indent="-182880" algn="l" rtl="0" eaLnBrk="0" fontAlgn="base" hangingPunct="0">
              <a:spcBef>
                <a:spcPct val="20000"/>
              </a:spcBef>
              <a:spcAft>
                <a:spcPts val="300"/>
              </a:spcAft>
              <a:buClr>
                <a:srgbClr val="C3260C"/>
              </a:buClr>
              <a:buSzPct val="130000"/>
              <a:buFont typeface="Georgia" panose="02040502050405020303" pitchFamily="18" charset="0"/>
              <a:buChar char="*"/>
              <a:defRPr sz="2000" kern="1200">
                <a:solidFill>
                  <a:srgbClr val="404040"/>
                </a:solidFill>
                <a:latin typeface="+mn-lt"/>
                <a:ea typeface="+mn-ea"/>
                <a:cs typeface="+mn-cs"/>
              </a:defRPr>
            </a:lvl2pPr>
            <a:lvl3pPr marL="822325" indent="-182880" algn="l" rtl="0" eaLnBrk="0" fontAlgn="base" hangingPunct="0">
              <a:spcBef>
                <a:spcPct val="20000"/>
              </a:spcBef>
              <a:spcAft>
                <a:spcPts val="300"/>
              </a:spcAft>
              <a:buClr>
                <a:srgbClr val="C3260C"/>
              </a:buClr>
              <a:buSzPct val="130000"/>
              <a:buFont typeface="Georgia" panose="02040502050405020303" pitchFamily="18" charset="0"/>
              <a:buChar char="*"/>
              <a:defRPr kern="1200">
                <a:solidFill>
                  <a:srgbClr val="404040"/>
                </a:solidFill>
                <a:latin typeface="+mn-lt"/>
                <a:ea typeface="+mn-ea"/>
                <a:cs typeface="+mn-cs"/>
              </a:defRPr>
            </a:lvl3pPr>
            <a:lvl4pPr marL="1097280" indent="-182880" algn="l" rtl="0" eaLnBrk="0" fontAlgn="base" hangingPunct="0">
              <a:spcBef>
                <a:spcPct val="20000"/>
              </a:spcBef>
              <a:spcAft>
                <a:spcPts val="300"/>
              </a:spcAft>
              <a:buClr>
                <a:srgbClr val="C3260C"/>
              </a:buClr>
              <a:buSzPct val="130000"/>
              <a:buFont typeface="Georgia" panose="02040502050405020303" pitchFamily="18" charset="0"/>
              <a:buChar char="*"/>
              <a:defRPr sz="1600" kern="1200">
                <a:solidFill>
                  <a:srgbClr val="404040"/>
                </a:solidFill>
                <a:latin typeface="+mn-lt"/>
                <a:ea typeface="+mn-ea"/>
                <a:cs typeface="+mn-cs"/>
              </a:defRPr>
            </a:lvl4pPr>
            <a:lvl5pPr marL="1389380" indent="-182880" algn="l" rtl="0" eaLnBrk="0" fontAlgn="base" hangingPunct="0">
              <a:spcBef>
                <a:spcPct val="20000"/>
              </a:spcBef>
              <a:spcAft>
                <a:spcPts val="300"/>
              </a:spcAft>
              <a:buClr>
                <a:srgbClr val="C3260C"/>
              </a:buClr>
              <a:buSzPct val="130000"/>
              <a:buFont typeface="Georgia" panose="02040502050405020303" pitchFamily="18" charset="0"/>
              <a:buChar char="*"/>
              <a:defRPr sz="1400" kern="1200">
                <a:solidFill>
                  <a:srgbClr val="404040"/>
                </a:solidFill>
                <a:latin typeface="+mn-lt"/>
                <a:ea typeface="+mn-ea"/>
                <a:cs typeface="+mn-cs"/>
              </a:defRPr>
            </a:lvl5pPr>
          </a:lstStyle>
          <a:p>
            <a:pPr marL="0" lvl="0" indent="0">
              <a:spcBef>
                <a:spcPct val="0"/>
              </a:spcBef>
              <a:spcAft>
                <a:spcPct val="0"/>
              </a:spcAft>
              <a:buClrTx/>
              <a:buSzPct val="100000"/>
              <a:buNone/>
            </a:pPr>
            <a:r>
              <a:rPr lang="en-US" altLang="zh-CN" sz="2400" b="1" dirty="0">
                <a:solidFill>
                  <a:schemeClr val="tx1"/>
                </a:solidFill>
                <a:latin typeface="Arial" panose="020B0604020202020204" pitchFamily="34" charset="0"/>
                <a:ea typeface="宋体" panose="02010600030101010101" pitchFamily="2" charset="-122"/>
              </a:rPr>
              <a:t>template</a:t>
            </a:r>
            <a:r>
              <a:rPr lang="en-US" altLang="zh-CN" sz="2400" dirty="0">
                <a:solidFill>
                  <a:schemeClr val="tx1"/>
                </a:solidFill>
                <a:latin typeface="Arial" panose="020B0604020202020204" pitchFamily="34" charset="0"/>
                <a:ea typeface="宋体" panose="02010600030101010101" pitchFamily="2" charset="-122"/>
              </a:rPr>
              <a:t>&lt;</a:t>
            </a:r>
            <a:r>
              <a:rPr lang="en-US" altLang="zh-CN" sz="2400" b="1" dirty="0">
                <a:solidFill>
                  <a:schemeClr val="tx1"/>
                </a:solidFill>
                <a:latin typeface="Arial" panose="020B0604020202020204" pitchFamily="34" charset="0"/>
                <a:ea typeface="宋体" panose="02010600030101010101" pitchFamily="2" charset="-122"/>
              </a:rPr>
              <a:t>class</a:t>
            </a:r>
            <a:r>
              <a:rPr lang="en-US" altLang="zh-CN" sz="2400" dirty="0">
                <a:solidFill>
                  <a:schemeClr val="tx1"/>
                </a:solidFill>
                <a:latin typeface="Arial" panose="020B0604020202020204" pitchFamily="34" charset="0"/>
                <a:ea typeface="宋体" panose="02010600030101010101" pitchFamily="2" charset="-122"/>
              </a:rPr>
              <a:t> ElemType&gt; </a:t>
            </a:r>
            <a:r>
              <a:rPr lang="en-US" altLang="zh-CN" sz="2400" b="1" dirty="0">
                <a:solidFill>
                  <a:schemeClr val="tx1"/>
                </a:solidFill>
                <a:latin typeface="Arial" panose="020B0604020202020204" pitchFamily="34" charset="0"/>
                <a:ea typeface="宋体" panose="02010600030101010101" pitchFamily="2" charset="-122"/>
              </a:rPr>
              <a:t>class</a:t>
            </a:r>
            <a:r>
              <a:rPr lang="en-US" altLang="zh-CN" sz="2400" dirty="0">
                <a:solidFill>
                  <a:schemeClr val="tx1"/>
                </a:solidFill>
                <a:latin typeface="Arial" panose="020B0604020202020204" pitchFamily="34" charset="0"/>
                <a:ea typeface="宋体" panose="02010600030101010101" pitchFamily="2" charset="-122"/>
              </a:rPr>
              <a:t> MinHeap{</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b="1" dirty="0">
                <a:solidFill>
                  <a:schemeClr val="tx1"/>
                </a:solidFill>
                <a:latin typeface="Arial" panose="020B0604020202020204" pitchFamily="34" charset="0"/>
                <a:ea typeface="宋体" panose="02010600030101010101" pitchFamily="2" charset="-122"/>
              </a:rPr>
              <a:t>private</a:t>
            </a:r>
            <a:r>
              <a:rPr lang="en-US" altLang="zh-CN" sz="2400" dirty="0">
                <a:solidFill>
                  <a:schemeClr val="tx1"/>
                </a:solidFill>
                <a:latin typeface="Arial" panose="020B0604020202020204" pitchFamily="34" charset="0"/>
                <a:ea typeface="宋体" panose="02010600030101010101" pitchFamily="2" charset="-122"/>
              </a:rPr>
              <a:t>:</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ElemType *heapArr;</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int</a:t>
            </a:r>
            <a:r>
              <a:rPr lang="en-US" altLang="zh-CN" sz="2400" dirty="0">
                <a:solidFill>
                  <a:schemeClr val="tx1"/>
                </a:solidFill>
                <a:latin typeface="Arial" panose="020B0604020202020204" pitchFamily="34" charset="0"/>
                <a:ea typeface="宋体" panose="02010600030101010101" pitchFamily="2" charset="-122"/>
              </a:rPr>
              <a:t> CurrentSize;</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int</a:t>
            </a:r>
            <a:r>
              <a:rPr lang="en-US" altLang="zh-CN" sz="2400" dirty="0">
                <a:solidFill>
                  <a:schemeClr val="tx1"/>
                </a:solidFill>
                <a:latin typeface="Arial" panose="020B0604020202020204" pitchFamily="34" charset="0"/>
                <a:ea typeface="宋体" panose="02010600030101010101" pitchFamily="2" charset="-122"/>
              </a:rPr>
              <a:t> MaxSize;</a:t>
            </a:r>
            <a:endParaRPr lang="zh-CN" altLang="zh-CN" sz="2400" dirty="0">
              <a:solidFill>
                <a:schemeClr val="tx1"/>
              </a:solidFill>
              <a:latin typeface="Arial" panose="020B0604020202020204" pitchFamily="34" charset="0"/>
              <a:ea typeface="宋体" panose="02010600030101010101" pitchFamily="2" charset="-122"/>
            </a:endParaRP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void</a:t>
            </a:r>
            <a:r>
              <a:rPr lang="en-US" altLang="zh-CN" sz="2400" dirty="0">
                <a:solidFill>
                  <a:schemeClr val="tx1"/>
                </a:solidFill>
                <a:latin typeface="Arial" panose="020B0604020202020204" pitchFamily="34" charset="0"/>
                <a:ea typeface="宋体" panose="02010600030101010101" pitchFamily="2" charset="-122"/>
              </a:rPr>
              <a:t> FilterDown(</a:t>
            </a:r>
            <a:r>
              <a:rPr lang="en-US" altLang="zh-CN" sz="2400" b="1" dirty="0">
                <a:solidFill>
                  <a:schemeClr val="tx1"/>
                </a:solidFill>
                <a:latin typeface="Arial" panose="020B0604020202020204" pitchFamily="34" charset="0"/>
                <a:ea typeface="宋体" panose="02010600030101010101" pitchFamily="2" charset="-122"/>
              </a:rPr>
              <a:t>int</a:t>
            </a:r>
            <a:r>
              <a:rPr lang="en-US" altLang="zh-CN" sz="2400" dirty="0">
                <a:solidFill>
                  <a:schemeClr val="tx1"/>
                </a:solidFill>
                <a:latin typeface="Arial" panose="020B0604020202020204" pitchFamily="34" charset="0"/>
                <a:ea typeface="宋体" panose="02010600030101010101" pitchFamily="2" charset="-122"/>
              </a:rPr>
              <a:t> Start);</a:t>
            </a:r>
            <a:r>
              <a:rPr lang="en-US" altLang="zh-CN" sz="2400" dirty="0">
                <a:solidFill>
                  <a:srgbClr val="000000"/>
                </a:solidFill>
                <a:latin typeface="Arial" panose="020B0604020202020204" pitchFamily="34" charset="0"/>
                <a:ea typeface="宋体" panose="02010600030101010101" pitchFamily="2" charset="-122"/>
              </a:rPr>
              <a:t> //</a:t>
            </a:r>
            <a:r>
              <a:rPr lang="zh-CN" altLang="en-US" sz="2400" dirty="0">
                <a:solidFill>
                  <a:srgbClr val="000000"/>
                </a:solidFill>
                <a:latin typeface="Arial" panose="020B0604020202020204" pitchFamily="34" charset="0"/>
                <a:ea typeface="宋体" panose="02010600030101010101" pitchFamily="2" charset="-122"/>
              </a:rPr>
              <a:t>向下调整使以结点</a:t>
            </a:r>
            <a:r>
              <a:rPr lang="en-US" altLang="zh-CN" sz="2400" dirty="0">
                <a:solidFill>
                  <a:srgbClr val="000000"/>
                </a:solidFill>
                <a:latin typeface="Arial" panose="020B0604020202020204" pitchFamily="34" charset="0"/>
                <a:ea typeface="宋体" panose="02010600030101010101" pitchFamily="2" charset="-122"/>
              </a:rPr>
              <a:t>start</a:t>
            </a:r>
            <a:r>
              <a:rPr lang="zh-CN" altLang="en-US" sz="2400" dirty="0">
                <a:solidFill>
                  <a:srgbClr val="000000"/>
                </a:solidFill>
                <a:latin typeface="Arial" panose="020B0604020202020204" pitchFamily="34" charset="0"/>
                <a:ea typeface="宋体" panose="02010600030101010101" pitchFamily="2" charset="-122"/>
              </a:rPr>
              <a:t>为根的子树成为堆</a:t>
            </a:r>
          </a:p>
          <a:p>
            <a:pPr marL="0" lvl="0" indent="0">
              <a:spcBef>
                <a:spcPct val="0"/>
              </a:spcBef>
              <a:spcAft>
                <a:spcPct val="0"/>
              </a:spcAft>
              <a:buClrTx/>
              <a:buSzPct val="100000"/>
              <a:buNone/>
            </a:pPr>
            <a:r>
              <a:rPr lang="en-US" altLang="zh-CN" sz="2400" dirty="0">
                <a:solidFill>
                  <a:schemeClr val="tx1"/>
                </a:solidFill>
                <a:latin typeface="Arial" panose="020B0604020202020204" pitchFamily="34" charset="0"/>
                <a:ea typeface="宋体" panose="02010600030101010101" pitchFamily="2" charset="-122"/>
              </a:rPr>
              <a:t>	</a:t>
            </a:r>
            <a:r>
              <a:rPr lang="en-US" altLang="zh-CN" sz="2400" b="1" dirty="0">
                <a:solidFill>
                  <a:schemeClr val="tx1"/>
                </a:solidFill>
                <a:latin typeface="Arial" panose="020B0604020202020204" pitchFamily="34" charset="0"/>
                <a:ea typeface="宋体" panose="02010600030101010101" pitchFamily="2" charset="-122"/>
              </a:rPr>
              <a:t>void</a:t>
            </a:r>
            <a:r>
              <a:rPr lang="en-US" altLang="zh-CN" sz="2400" dirty="0">
                <a:solidFill>
                  <a:schemeClr val="tx1"/>
                </a:solidFill>
                <a:latin typeface="Arial" panose="020B0604020202020204" pitchFamily="34" charset="0"/>
                <a:ea typeface="宋体" panose="02010600030101010101" pitchFamily="2" charset="-122"/>
              </a:rPr>
              <a:t> FilterUp(</a:t>
            </a:r>
            <a:r>
              <a:rPr lang="en-US" altLang="zh-CN" sz="2400" b="1" dirty="0">
                <a:solidFill>
                  <a:schemeClr val="tx1"/>
                </a:solidFill>
                <a:latin typeface="Arial" panose="020B0604020202020204" pitchFamily="34" charset="0"/>
                <a:ea typeface="宋体" panose="02010600030101010101" pitchFamily="2" charset="-122"/>
              </a:rPr>
              <a:t>int</a:t>
            </a:r>
            <a:r>
              <a:rPr lang="en-US" altLang="zh-CN" sz="2400" dirty="0">
                <a:solidFill>
                  <a:schemeClr val="tx1"/>
                </a:solidFill>
                <a:latin typeface="Arial" panose="020B0604020202020204" pitchFamily="34" charset="0"/>
                <a:ea typeface="宋体" panose="02010600030101010101" pitchFamily="2" charset="-122"/>
              </a:rPr>
              <a:t> End);</a:t>
            </a:r>
            <a:r>
              <a:rPr lang="en-US" altLang="zh-CN" sz="2400" dirty="0">
                <a:solidFill>
                  <a:srgbClr val="000000"/>
                </a:solidFill>
                <a:latin typeface="Arial" panose="020B0604020202020204" pitchFamily="34" charset="0"/>
                <a:ea typeface="宋体" panose="02010600030101010101" pitchFamily="2" charset="-122"/>
              </a:rPr>
              <a:t> //</a:t>
            </a:r>
            <a:r>
              <a:rPr lang="zh-CN" altLang="en-US" sz="2400" dirty="0">
                <a:solidFill>
                  <a:srgbClr val="000000"/>
                </a:solidFill>
                <a:latin typeface="Arial" panose="020B0604020202020204" pitchFamily="34" charset="0"/>
                <a:ea typeface="宋体" panose="02010600030101010101" pitchFamily="2" charset="-122"/>
              </a:rPr>
              <a:t>向上调整使结点</a:t>
            </a:r>
            <a:r>
              <a:rPr lang="en-US" altLang="zh-CN" sz="2400" dirty="0">
                <a:solidFill>
                  <a:srgbClr val="000000"/>
                </a:solidFill>
                <a:latin typeface="Arial" panose="020B0604020202020204" pitchFamily="34" charset="0"/>
                <a:ea typeface="宋体" panose="02010600030101010101" pitchFamily="2" charset="-122"/>
              </a:rPr>
              <a:t>end</a:t>
            </a:r>
            <a:r>
              <a:rPr lang="zh-CN" altLang="en-US" sz="2400" dirty="0">
                <a:solidFill>
                  <a:srgbClr val="000000"/>
                </a:solidFill>
                <a:latin typeface="Arial" panose="020B0604020202020204" pitchFamily="34" charset="0"/>
                <a:ea typeface="宋体" panose="02010600030101010101" pitchFamily="2" charset="-122"/>
              </a:rPr>
              <a:t>所在的子树成为堆</a:t>
            </a:r>
            <a:endParaRPr lang="zh-CN" altLang="zh-CN" sz="2400" dirty="0">
              <a:solidFill>
                <a:schemeClr val="tx1"/>
              </a:solidFill>
              <a:latin typeface="Arial" panose="020B0604020202020204" pitchFamily="34" charset="0"/>
              <a:ea typeface="宋体" panose="02010600030101010101" pitchFamily="2" charset="-122"/>
            </a:endParaRPr>
          </a:p>
        </p:txBody>
      </p:sp>
      <p:pic>
        <p:nvPicPr>
          <p:cNvPr id="128002" name="Picture 2"/>
          <p:cNvPicPr>
            <a:picLocks noChangeAspect="1"/>
          </p:cNvPicPr>
          <p:nvPr/>
        </p:nvPicPr>
        <p:blipFill>
          <a:blip r:embed="rId2"/>
          <a:stretch>
            <a:fillRect/>
          </a:stretch>
        </p:blipFill>
        <p:spPr>
          <a:xfrm>
            <a:off x="769938" y="4437063"/>
            <a:ext cx="6180137" cy="2160587"/>
          </a:xfrm>
          <a:prstGeom prst="rect">
            <a:avLst/>
          </a:prstGeom>
          <a:noFill/>
          <a:ln w="9525">
            <a:noFill/>
          </a:ln>
        </p:spPr>
      </p:pic>
      <p:sp>
        <p:nvSpPr>
          <p:cNvPr id="7" name="Rectangle 2"/>
          <p:cNvSpPr txBox="1">
            <a:spLocks noChangeArrowheads="1"/>
          </p:cNvSpPr>
          <p:nvPr/>
        </p:nvSpPr>
        <p:spPr>
          <a:xfrm>
            <a:off x="0" y="158750"/>
            <a:ext cx="9144000" cy="533400"/>
          </a:xfrm>
          <a:prstGeom prst="rect">
            <a:avLst/>
          </a:prstGeom>
          <a:effectLst/>
        </p:spPr>
        <p:txBody>
          <a:bodyPr anchor="b"/>
          <a:lstStyle>
            <a:lvl1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kern="1200" cap="none" baseline="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2pPr>
            <a:lvl3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3pPr>
            <a:lvl4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4pPr>
            <a:lvl5pPr marL="319405" indent="-319405" algn="r" rtl="0" eaLnBrk="0" fontAlgn="base" hangingPunct="0">
              <a:spcBef>
                <a:spcPct val="0"/>
              </a:spcBef>
              <a:spcAft>
                <a:spcPct val="0"/>
              </a:spcAft>
              <a:buClr>
                <a:srgbClr val="C3260C"/>
              </a:buClr>
              <a:buSzPct val="128000"/>
              <a:buFont typeface="Georgia" panose="02040502050405020303" pitchFamily="18" charset="0"/>
              <a:buChar char="*"/>
              <a:defRPr sz="4600" b="1">
                <a:solidFill>
                  <a:schemeClr val="tx1"/>
                </a:solidFill>
                <a:latin typeface="Trebuchet MS" panose="020B0603020202020204" pitchFamily="34" charset="0"/>
                <a:ea typeface="方正姚体" panose="0201060103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914400" rtl="0" eaLnBrk="1" fontAlgn="auto" latinLnBrk="0" hangingPunct="1">
              <a:lnSpc>
                <a:spcPct val="100000"/>
              </a:lnSpc>
              <a:spcBef>
                <a:spcPct val="0"/>
              </a:spcBef>
              <a:spcAft>
                <a:spcPts val="0"/>
              </a:spcAft>
              <a:buClr>
                <a:schemeClr val="accent6">
                  <a:lumMod val="75000"/>
                </a:schemeClr>
              </a:buClr>
              <a:buSzPct val="128000"/>
              <a:buFont typeface="Georgia" panose="02040502050405020303" pitchFamily="18" charset="0"/>
              <a:buNone/>
              <a:defRPr/>
            </a:pPr>
            <a:r>
              <a:rPr kumimoji="0" lang="en-US" altLang="zh-CN"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rPr>
              <a:t> </a:t>
            </a:r>
            <a:r>
              <a:rPr kumimoji="0" lang="zh-CN" altLang="en-US" sz="32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rPr>
              <a:t>最小堆类定义</a:t>
            </a:r>
            <a:endParaRPr kumimoji="0" lang="zh-CN" altLang="en-US" sz="3200" b="1"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wheel(1)">
                                      <p:cBhvr>
                                        <p:cTn id="7" dur="2000"/>
                                        <p:tgtEl>
                                          <p:spTgt spid="128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p:cNvSpPr>
          <p:nvPr>
            <p:ph type="title"/>
          </p:nvPr>
        </p:nvSpPr>
        <p:spPr/>
        <p:txBody>
          <a:bodyPr vert="horz" wrap="square" lIns="91440" tIns="45720" rIns="91440" bIns="45720" anchor="t"/>
          <a:lstStyle/>
          <a:p>
            <a:r>
              <a:rPr lang="zh-CN" altLang="en-US" dirty="0">
                <a:latin typeface="+mj-lt"/>
                <a:ea typeface="+mj-ea"/>
                <a:cs typeface="+mj-cs"/>
              </a:rPr>
              <a:t>构造堆</a:t>
            </a:r>
          </a:p>
        </p:txBody>
      </p:sp>
      <p:sp>
        <p:nvSpPr>
          <p:cNvPr id="180227" name="Text Box 3"/>
          <p:cNvSpPr txBox="1"/>
          <p:nvPr/>
        </p:nvSpPr>
        <p:spPr>
          <a:xfrm>
            <a:off x="250825" y="728663"/>
            <a:ext cx="77771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2400" b="0" dirty="0">
                <a:solidFill>
                  <a:srgbClr val="000000"/>
                </a:solidFill>
                <a:latin typeface="Comic Sans MS" panose="030F0702030302020204" pitchFamily="66" charset="0"/>
                <a:ea typeface="微软雅黑" panose="020B0503020204020204" charset="-122"/>
              </a:rPr>
              <a:t>对于关键码集合</a:t>
            </a:r>
            <a:r>
              <a:rPr lang="en-US" altLang="zh-CN" sz="2400" b="0" dirty="0">
                <a:solidFill>
                  <a:srgbClr val="000000"/>
                </a:solidFill>
                <a:latin typeface="Comic Sans MS" panose="030F0702030302020204" pitchFamily="66" charset="0"/>
                <a:ea typeface="微软雅黑" panose="020B0503020204020204" charset="-122"/>
              </a:rPr>
              <a:t>K = {19</a:t>
            </a:r>
            <a:r>
              <a:rPr lang="zh-CN" altLang="en-US" sz="2400" b="0" dirty="0">
                <a:solidFill>
                  <a:srgbClr val="000000"/>
                </a:solidFill>
                <a:latin typeface="Comic Sans MS" panose="030F0702030302020204" pitchFamily="66" charset="0"/>
                <a:ea typeface="微软雅黑" panose="020B0503020204020204" charset="-122"/>
              </a:rPr>
              <a:t>，</a:t>
            </a:r>
            <a:r>
              <a:rPr lang="en-US" altLang="zh-CN" sz="2400" b="0" dirty="0">
                <a:solidFill>
                  <a:srgbClr val="000000"/>
                </a:solidFill>
                <a:latin typeface="Comic Sans MS" panose="030F0702030302020204" pitchFamily="66" charset="0"/>
                <a:ea typeface="微软雅黑" panose="020B0503020204020204" charset="-122"/>
              </a:rPr>
              <a:t>8</a:t>
            </a:r>
            <a:r>
              <a:rPr lang="zh-CN" altLang="en-US" sz="2400" b="0" dirty="0">
                <a:solidFill>
                  <a:srgbClr val="000000"/>
                </a:solidFill>
                <a:latin typeface="Comic Sans MS" panose="030F0702030302020204" pitchFamily="66" charset="0"/>
                <a:ea typeface="微软雅黑" panose="020B0503020204020204" charset="-122"/>
              </a:rPr>
              <a:t>，</a:t>
            </a:r>
            <a:r>
              <a:rPr lang="en-US" altLang="zh-CN" sz="2400" b="0" dirty="0">
                <a:solidFill>
                  <a:srgbClr val="000000"/>
                </a:solidFill>
                <a:latin typeface="Comic Sans MS" panose="030F0702030302020204" pitchFamily="66" charset="0"/>
                <a:ea typeface="微软雅黑" panose="020B0503020204020204" charset="-122"/>
              </a:rPr>
              <a:t>35</a:t>
            </a:r>
            <a:r>
              <a:rPr lang="zh-CN" altLang="en-US" sz="2400" b="0" dirty="0">
                <a:solidFill>
                  <a:srgbClr val="000000"/>
                </a:solidFill>
                <a:latin typeface="Comic Sans MS" panose="030F0702030302020204" pitchFamily="66" charset="0"/>
                <a:ea typeface="微软雅黑" panose="020B0503020204020204" charset="-122"/>
              </a:rPr>
              <a:t>，</a:t>
            </a:r>
            <a:r>
              <a:rPr lang="en-US" altLang="zh-CN" sz="2400" b="0" dirty="0">
                <a:solidFill>
                  <a:srgbClr val="000000"/>
                </a:solidFill>
                <a:latin typeface="Comic Sans MS" panose="030F0702030302020204" pitchFamily="66" charset="0"/>
                <a:ea typeface="微软雅黑" panose="020B0503020204020204" charset="-122"/>
              </a:rPr>
              <a:t>65</a:t>
            </a:r>
            <a:r>
              <a:rPr lang="zh-CN" altLang="en-US" sz="2400" b="0" dirty="0">
                <a:solidFill>
                  <a:srgbClr val="000000"/>
                </a:solidFill>
                <a:latin typeface="Comic Sans MS" panose="030F0702030302020204" pitchFamily="66" charset="0"/>
                <a:ea typeface="微软雅黑" panose="020B0503020204020204" charset="-122"/>
              </a:rPr>
              <a:t>，</a:t>
            </a:r>
            <a:r>
              <a:rPr lang="en-US" altLang="zh-CN" sz="2400" b="0" dirty="0">
                <a:solidFill>
                  <a:srgbClr val="000000"/>
                </a:solidFill>
                <a:latin typeface="Comic Sans MS" panose="030F0702030302020204" pitchFamily="66" charset="0"/>
                <a:ea typeface="微软雅黑" panose="020B0503020204020204" charset="-122"/>
              </a:rPr>
              <a:t>40</a:t>
            </a:r>
            <a:r>
              <a:rPr lang="zh-CN" altLang="en-US" sz="2400" b="0" dirty="0">
                <a:solidFill>
                  <a:srgbClr val="000000"/>
                </a:solidFill>
                <a:latin typeface="Comic Sans MS" panose="030F0702030302020204" pitchFamily="66" charset="0"/>
                <a:ea typeface="微软雅黑" panose="020B0503020204020204" charset="-122"/>
              </a:rPr>
              <a:t>，</a:t>
            </a:r>
            <a:r>
              <a:rPr lang="en-US" altLang="zh-CN" sz="2400" b="0" dirty="0">
                <a:solidFill>
                  <a:srgbClr val="000000"/>
                </a:solidFill>
                <a:latin typeface="Comic Sans MS" panose="030F0702030302020204" pitchFamily="66" charset="0"/>
                <a:ea typeface="微软雅黑" panose="020B0503020204020204" charset="-122"/>
              </a:rPr>
              <a:t>3</a:t>
            </a:r>
            <a:r>
              <a:rPr lang="zh-CN" altLang="en-US" sz="2400" b="0" dirty="0">
                <a:solidFill>
                  <a:srgbClr val="000000"/>
                </a:solidFill>
                <a:latin typeface="Comic Sans MS" panose="030F0702030302020204" pitchFamily="66" charset="0"/>
                <a:ea typeface="微软雅黑" panose="020B0503020204020204" charset="-122"/>
              </a:rPr>
              <a:t>，</a:t>
            </a:r>
            <a:r>
              <a:rPr lang="en-US" altLang="zh-CN" sz="2400" b="0" dirty="0">
                <a:solidFill>
                  <a:srgbClr val="000000"/>
                </a:solidFill>
                <a:latin typeface="Comic Sans MS" panose="030F0702030302020204" pitchFamily="66" charset="0"/>
                <a:ea typeface="微软雅黑" panose="020B0503020204020204" charset="-122"/>
              </a:rPr>
              <a:t>7</a:t>
            </a:r>
            <a:r>
              <a:rPr lang="zh-CN" altLang="en-US" sz="2400" b="0" dirty="0">
                <a:solidFill>
                  <a:srgbClr val="000000"/>
                </a:solidFill>
                <a:latin typeface="Comic Sans MS" panose="030F0702030302020204" pitchFamily="66" charset="0"/>
                <a:ea typeface="微软雅黑" panose="020B0503020204020204" charset="-122"/>
              </a:rPr>
              <a:t>，</a:t>
            </a:r>
            <a:r>
              <a:rPr lang="en-US" altLang="zh-CN" sz="2400" b="0" dirty="0">
                <a:solidFill>
                  <a:srgbClr val="000000"/>
                </a:solidFill>
                <a:latin typeface="Comic Sans MS" panose="030F0702030302020204" pitchFamily="66" charset="0"/>
                <a:ea typeface="微软雅黑" panose="020B0503020204020204" charset="-122"/>
              </a:rPr>
              <a:t>45}</a:t>
            </a:r>
            <a:r>
              <a:rPr lang="zh-CN" altLang="en-US" sz="2400" b="0" dirty="0">
                <a:solidFill>
                  <a:srgbClr val="000000"/>
                </a:solidFill>
                <a:latin typeface="Comic Sans MS" panose="030F0702030302020204" pitchFamily="66" charset="0"/>
                <a:ea typeface="微软雅黑" panose="020B0503020204020204" charset="-122"/>
              </a:rPr>
              <a:t>，</a:t>
            </a:r>
          </a:p>
        </p:txBody>
      </p:sp>
      <p:sp>
        <p:nvSpPr>
          <p:cNvPr id="180228" name="Oval 4"/>
          <p:cNvSpPr/>
          <p:nvPr/>
        </p:nvSpPr>
        <p:spPr>
          <a:xfrm>
            <a:off x="2681288" y="2214563"/>
            <a:ext cx="503237" cy="503237"/>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0229" name="Oval 5"/>
          <p:cNvSpPr/>
          <p:nvPr/>
        </p:nvSpPr>
        <p:spPr>
          <a:xfrm>
            <a:off x="3402013" y="3870325"/>
            <a:ext cx="503237" cy="503238"/>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0230" name="Oval 6"/>
          <p:cNvSpPr/>
          <p:nvPr/>
        </p:nvSpPr>
        <p:spPr>
          <a:xfrm>
            <a:off x="1457325" y="2935288"/>
            <a:ext cx="503238" cy="503237"/>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0231" name="Oval 7"/>
          <p:cNvSpPr/>
          <p:nvPr/>
        </p:nvSpPr>
        <p:spPr>
          <a:xfrm>
            <a:off x="3906838" y="2933700"/>
            <a:ext cx="503237" cy="503238"/>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0232" name="Oval 8"/>
          <p:cNvSpPr/>
          <p:nvPr/>
        </p:nvSpPr>
        <p:spPr>
          <a:xfrm>
            <a:off x="4554538" y="3798888"/>
            <a:ext cx="503237" cy="503237"/>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0233" name="Oval 9"/>
          <p:cNvSpPr/>
          <p:nvPr/>
        </p:nvSpPr>
        <p:spPr>
          <a:xfrm>
            <a:off x="593725" y="4806950"/>
            <a:ext cx="503238" cy="503238"/>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0234" name="Oval 10"/>
          <p:cNvSpPr/>
          <p:nvPr/>
        </p:nvSpPr>
        <p:spPr>
          <a:xfrm>
            <a:off x="1960563" y="3870325"/>
            <a:ext cx="503237" cy="503238"/>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0235" name="Oval 11"/>
          <p:cNvSpPr/>
          <p:nvPr/>
        </p:nvSpPr>
        <p:spPr>
          <a:xfrm>
            <a:off x="881063" y="3870325"/>
            <a:ext cx="503237" cy="503238"/>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830476" name="Text Box 12"/>
          <p:cNvSpPr txBox="1"/>
          <p:nvPr/>
        </p:nvSpPr>
        <p:spPr>
          <a:xfrm>
            <a:off x="2681288" y="2286000"/>
            <a:ext cx="6477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000" b="0" dirty="0">
                <a:solidFill>
                  <a:srgbClr val="000000"/>
                </a:solidFill>
                <a:latin typeface="Times New Roman" panose="02020603050405020304" pitchFamily="18" charset="0"/>
              </a:rPr>
              <a:t>19</a:t>
            </a:r>
          </a:p>
        </p:txBody>
      </p:sp>
      <p:sp>
        <p:nvSpPr>
          <p:cNvPr id="180237" name="Text Box 13"/>
          <p:cNvSpPr txBox="1"/>
          <p:nvPr/>
        </p:nvSpPr>
        <p:spPr>
          <a:xfrm>
            <a:off x="1528763" y="3006725"/>
            <a:ext cx="6477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000" b="0" dirty="0">
                <a:solidFill>
                  <a:srgbClr val="000000"/>
                </a:solidFill>
                <a:latin typeface="Times New Roman" panose="02020603050405020304" pitchFamily="18" charset="0"/>
              </a:rPr>
              <a:t>8</a:t>
            </a:r>
          </a:p>
        </p:txBody>
      </p:sp>
      <p:sp>
        <p:nvSpPr>
          <p:cNvPr id="830478" name="Text Box 14"/>
          <p:cNvSpPr txBox="1"/>
          <p:nvPr/>
        </p:nvSpPr>
        <p:spPr>
          <a:xfrm>
            <a:off x="3978275" y="3006725"/>
            <a:ext cx="6477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000" b="0" dirty="0">
                <a:solidFill>
                  <a:srgbClr val="000000"/>
                </a:solidFill>
                <a:latin typeface="Times New Roman" panose="02020603050405020304" pitchFamily="18" charset="0"/>
              </a:rPr>
              <a:t>35</a:t>
            </a:r>
          </a:p>
        </p:txBody>
      </p:sp>
      <p:sp>
        <p:nvSpPr>
          <p:cNvPr id="830479" name="Text Box 15"/>
          <p:cNvSpPr txBox="1"/>
          <p:nvPr/>
        </p:nvSpPr>
        <p:spPr>
          <a:xfrm>
            <a:off x="4554538" y="3870325"/>
            <a:ext cx="6477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000" b="0" dirty="0">
                <a:solidFill>
                  <a:srgbClr val="000000"/>
                </a:solidFill>
                <a:latin typeface="Times New Roman" panose="02020603050405020304" pitchFamily="18" charset="0"/>
              </a:rPr>
              <a:t> 7</a:t>
            </a:r>
          </a:p>
        </p:txBody>
      </p:sp>
      <p:sp>
        <p:nvSpPr>
          <p:cNvPr id="830480" name="Text Box 16"/>
          <p:cNvSpPr txBox="1"/>
          <p:nvPr/>
        </p:nvSpPr>
        <p:spPr>
          <a:xfrm>
            <a:off x="3402013" y="3870325"/>
            <a:ext cx="6477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000" b="0" dirty="0">
                <a:solidFill>
                  <a:srgbClr val="000000"/>
                </a:solidFill>
                <a:latin typeface="Times New Roman" panose="02020603050405020304" pitchFamily="18" charset="0"/>
              </a:rPr>
              <a:t> 3</a:t>
            </a:r>
          </a:p>
        </p:txBody>
      </p:sp>
      <p:sp>
        <p:nvSpPr>
          <p:cNvPr id="180241" name="Text Box 17"/>
          <p:cNvSpPr txBox="1"/>
          <p:nvPr/>
        </p:nvSpPr>
        <p:spPr>
          <a:xfrm>
            <a:off x="1962150" y="3941763"/>
            <a:ext cx="6477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000" b="0" dirty="0">
                <a:solidFill>
                  <a:srgbClr val="000000"/>
                </a:solidFill>
                <a:latin typeface="Times New Roman" panose="02020603050405020304" pitchFamily="18" charset="0"/>
              </a:rPr>
              <a:t>40</a:t>
            </a:r>
          </a:p>
        </p:txBody>
      </p:sp>
      <p:sp>
        <p:nvSpPr>
          <p:cNvPr id="830482" name="Text Box 18"/>
          <p:cNvSpPr txBox="1"/>
          <p:nvPr/>
        </p:nvSpPr>
        <p:spPr>
          <a:xfrm>
            <a:off x="881063" y="3941763"/>
            <a:ext cx="6477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000" b="0" dirty="0">
                <a:solidFill>
                  <a:srgbClr val="000000"/>
                </a:solidFill>
                <a:latin typeface="Times New Roman" panose="02020603050405020304" pitchFamily="18" charset="0"/>
              </a:rPr>
              <a:t>65</a:t>
            </a:r>
          </a:p>
        </p:txBody>
      </p:sp>
      <p:sp>
        <p:nvSpPr>
          <p:cNvPr id="830483" name="Text Box 19"/>
          <p:cNvSpPr txBox="1"/>
          <p:nvPr/>
        </p:nvSpPr>
        <p:spPr>
          <a:xfrm>
            <a:off x="593725" y="4878388"/>
            <a:ext cx="6477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000" b="0" dirty="0">
                <a:solidFill>
                  <a:srgbClr val="000000"/>
                </a:solidFill>
                <a:latin typeface="Times New Roman" panose="02020603050405020304" pitchFamily="18" charset="0"/>
              </a:rPr>
              <a:t>45</a:t>
            </a:r>
          </a:p>
        </p:txBody>
      </p:sp>
      <p:sp>
        <p:nvSpPr>
          <p:cNvPr id="180244" name="Line 20"/>
          <p:cNvSpPr/>
          <p:nvPr/>
        </p:nvSpPr>
        <p:spPr>
          <a:xfrm flipH="1">
            <a:off x="1960563" y="2573338"/>
            <a:ext cx="720725" cy="504825"/>
          </a:xfrm>
          <a:prstGeom prst="line">
            <a:avLst/>
          </a:prstGeom>
          <a:ln w="9525" cap="flat" cmpd="sng">
            <a:solidFill>
              <a:schemeClr val="tx1"/>
            </a:solidFill>
            <a:prstDash val="solid"/>
            <a:headEnd type="none" w="med" len="med"/>
            <a:tailEnd type="none" w="med" len="med"/>
          </a:ln>
        </p:spPr>
      </p:sp>
      <p:sp>
        <p:nvSpPr>
          <p:cNvPr id="180245" name="Line 21"/>
          <p:cNvSpPr/>
          <p:nvPr/>
        </p:nvSpPr>
        <p:spPr>
          <a:xfrm flipH="1">
            <a:off x="1312863" y="3365500"/>
            <a:ext cx="215900" cy="576263"/>
          </a:xfrm>
          <a:prstGeom prst="line">
            <a:avLst/>
          </a:prstGeom>
          <a:ln w="9525" cap="flat" cmpd="sng">
            <a:solidFill>
              <a:schemeClr val="tx1"/>
            </a:solidFill>
            <a:prstDash val="solid"/>
            <a:headEnd type="none" w="med" len="med"/>
            <a:tailEnd type="none" w="med" len="med"/>
          </a:ln>
        </p:spPr>
      </p:sp>
      <p:sp>
        <p:nvSpPr>
          <p:cNvPr id="180246" name="Line 22"/>
          <p:cNvSpPr/>
          <p:nvPr/>
        </p:nvSpPr>
        <p:spPr>
          <a:xfrm>
            <a:off x="1817688" y="3438525"/>
            <a:ext cx="358775" cy="431800"/>
          </a:xfrm>
          <a:prstGeom prst="line">
            <a:avLst/>
          </a:prstGeom>
          <a:ln w="9525" cap="flat" cmpd="sng">
            <a:solidFill>
              <a:schemeClr val="tx1"/>
            </a:solidFill>
            <a:prstDash val="solid"/>
            <a:headEnd type="none" w="med" len="med"/>
            <a:tailEnd type="none" w="med" len="med"/>
          </a:ln>
        </p:spPr>
      </p:sp>
      <p:sp>
        <p:nvSpPr>
          <p:cNvPr id="180247" name="Line 23"/>
          <p:cNvSpPr/>
          <p:nvPr/>
        </p:nvSpPr>
        <p:spPr>
          <a:xfrm flipH="1">
            <a:off x="809625" y="4373563"/>
            <a:ext cx="215900" cy="433387"/>
          </a:xfrm>
          <a:prstGeom prst="line">
            <a:avLst/>
          </a:prstGeom>
          <a:ln w="9525" cap="flat" cmpd="sng">
            <a:solidFill>
              <a:schemeClr val="tx1"/>
            </a:solidFill>
            <a:prstDash val="solid"/>
            <a:headEnd type="none" w="med" len="med"/>
            <a:tailEnd type="none" w="med" len="med"/>
          </a:ln>
        </p:spPr>
      </p:sp>
      <p:sp>
        <p:nvSpPr>
          <p:cNvPr id="180248" name="Line 24"/>
          <p:cNvSpPr/>
          <p:nvPr/>
        </p:nvSpPr>
        <p:spPr>
          <a:xfrm>
            <a:off x="3184525" y="2501900"/>
            <a:ext cx="792163" cy="504825"/>
          </a:xfrm>
          <a:prstGeom prst="line">
            <a:avLst/>
          </a:prstGeom>
          <a:ln w="9525" cap="flat" cmpd="sng">
            <a:solidFill>
              <a:schemeClr val="tx1"/>
            </a:solidFill>
            <a:prstDash val="solid"/>
            <a:headEnd type="none" w="med" len="med"/>
            <a:tailEnd type="none" w="med" len="med"/>
          </a:ln>
        </p:spPr>
      </p:sp>
      <p:sp>
        <p:nvSpPr>
          <p:cNvPr id="180249" name="Line 25"/>
          <p:cNvSpPr/>
          <p:nvPr/>
        </p:nvSpPr>
        <p:spPr>
          <a:xfrm flipH="1">
            <a:off x="3760788" y="3438525"/>
            <a:ext cx="360362" cy="503238"/>
          </a:xfrm>
          <a:prstGeom prst="line">
            <a:avLst/>
          </a:prstGeom>
          <a:ln w="9525" cap="flat" cmpd="sng">
            <a:solidFill>
              <a:schemeClr val="tx1"/>
            </a:solidFill>
            <a:prstDash val="solid"/>
            <a:headEnd type="none" w="med" len="med"/>
            <a:tailEnd type="none" w="med" len="med"/>
          </a:ln>
        </p:spPr>
      </p:sp>
      <p:sp>
        <p:nvSpPr>
          <p:cNvPr id="180250" name="Line 26"/>
          <p:cNvSpPr/>
          <p:nvPr/>
        </p:nvSpPr>
        <p:spPr>
          <a:xfrm>
            <a:off x="4337050" y="3365500"/>
            <a:ext cx="431800" cy="433388"/>
          </a:xfrm>
          <a:prstGeom prst="line">
            <a:avLst/>
          </a:prstGeom>
          <a:ln w="9525" cap="flat" cmpd="sng">
            <a:solidFill>
              <a:schemeClr val="tx1"/>
            </a:solidFill>
            <a:prstDash val="solid"/>
            <a:headEnd type="none" w="med" len="med"/>
            <a:tailEnd type="none" w="med" len="med"/>
          </a:ln>
        </p:spPr>
      </p:sp>
      <p:sp>
        <p:nvSpPr>
          <p:cNvPr id="830491" name="Text Box 27"/>
          <p:cNvSpPr txBox="1"/>
          <p:nvPr/>
        </p:nvSpPr>
        <p:spPr>
          <a:xfrm>
            <a:off x="2105025" y="5022850"/>
            <a:ext cx="3743325" cy="8540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zh-CN" altLang="en-US" sz="2000" dirty="0">
                <a:solidFill>
                  <a:srgbClr val="000000"/>
                </a:solidFill>
                <a:latin typeface="Times New Roman" panose="02020603050405020304" pitchFamily="18" charset="0"/>
              </a:rPr>
              <a:t>以</a:t>
            </a:r>
            <a:r>
              <a:rPr lang="en-US" altLang="zh-CN" sz="2000" dirty="0">
                <a:solidFill>
                  <a:srgbClr val="000000"/>
                </a:solidFill>
                <a:latin typeface="Times New Roman" panose="02020603050405020304" pitchFamily="18" charset="0"/>
              </a:rPr>
              <a:t>k3</a:t>
            </a:r>
            <a:r>
              <a:rPr lang="zh-CN" altLang="en-US" sz="2000" dirty="0">
                <a:solidFill>
                  <a:srgbClr val="000000"/>
                </a:solidFill>
                <a:latin typeface="Times New Roman" panose="02020603050405020304" pitchFamily="18" charset="0"/>
              </a:rPr>
              <a:t>为根的子树</a:t>
            </a:r>
          </a:p>
          <a:p>
            <a:pPr marL="0" lvl="0" indent="0" eaLnBrk="1" hangingPunct="1">
              <a:spcBef>
                <a:spcPct val="50000"/>
              </a:spcBef>
              <a:buClrTx/>
              <a:buSzPct val="100000"/>
              <a:buNone/>
            </a:pPr>
            <a:r>
              <a:rPr lang="en-US" altLang="zh-CN" sz="2000" dirty="0">
                <a:solidFill>
                  <a:srgbClr val="000000"/>
                </a:solidFill>
                <a:latin typeface="Times New Roman" panose="02020603050405020304" pitchFamily="18" charset="0"/>
              </a:rPr>
              <a:t>  65&gt;45  </a:t>
            </a:r>
            <a:r>
              <a:rPr lang="zh-CN" altLang="en-US" sz="2000" dirty="0">
                <a:solidFill>
                  <a:srgbClr val="000000"/>
                </a:solidFill>
                <a:latin typeface="Times New Roman" panose="02020603050405020304" pitchFamily="18" charset="0"/>
              </a:rPr>
              <a:t>调整</a:t>
            </a:r>
          </a:p>
        </p:txBody>
      </p:sp>
      <p:sp>
        <p:nvSpPr>
          <p:cNvPr id="830492" name="Text Box 28"/>
          <p:cNvSpPr txBox="1"/>
          <p:nvPr/>
        </p:nvSpPr>
        <p:spPr>
          <a:xfrm>
            <a:off x="2105025" y="5022850"/>
            <a:ext cx="2339975"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000" dirty="0">
                <a:solidFill>
                  <a:srgbClr val="000000"/>
                </a:solidFill>
                <a:latin typeface="Times New Roman" panose="02020603050405020304" pitchFamily="18" charset="0"/>
              </a:rPr>
              <a:t>以</a:t>
            </a:r>
            <a:r>
              <a:rPr lang="en-US" altLang="zh-CN" sz="2000" dirty="0">
                <a:solidFill>
                  <a:srgbClr val="000000"/>
                </a:solidFill>
                <a:latin typeface="Times New Roman" panose="02020603050405020304" pitchFamily="18" charset="0"/>
              </a:rPr>
              <a:t>k2</a:t>
            </a:r>
            <a:r>
              <a:rPr lang="zh-CN" altLang="en-US" sz="2000" dirty="0">
                <a:solidFill>
                  <a:srgbClr val="000000"/>
                </a:solidFill>
                <a:latin typeface="Times New Roman" panose="02020603050405020304" pitchFamily="18" charset="0"/>
              </a:rPr>
              <a:t>为根的子树</a:t>
            </a:r>
          </a:p>
          <a:p>
            <a:pPr marL="0" lvl="0" indent="0" eaLnBrk="1" hangingPunct="1">
              <a:spcBef>
                <a:spcPct val="0"/>
              </a:spcBef>
              <a:buClrTx/>
              <a:buSzPct val="100000"/>
              <a:buNone/>
            </a:pPr>
            <a:r>
              <a:rPr lang="en-US" altLang="zh-CN" sz="2000" dirty="0">
                <a:solidFill>
                  <a:srgbClr val="000000"/>
                </a:solidFill>
                <a:latin typeface="Times New Roman" panose="02020603050405020304" pitchFamily="18" charset="0"/>
              </a:rPr>
              <a:t>  35&gt;3  </a:t>
            </a:r>
            <a:r>
              <a:rPr lang="zh-CN" altLang="en-US" sz="2000" dirty="0">
                <a:solidFill>
                  <a:srgbClr val="000000"/>
                </a:solidFill>
                <a:latin typeface="Times New Roman" panose="02020603050405020304" pitchFamily="18" charset="0"/>
              </a:rPr>
              <a:t>调整</a:t>
            </a:r>
          </a:p>
        </p:txBody>
      </p:sp>
      <p:sp>
        <p:nvSpPr>
          <p:cNvPr id="830493" name="Text Box 29"/>
          <p:cNvSpPr txBox="1"/>
          <p:nvPr/>
        </p:nvSpPr>
        <p:spPr>
          <a:xfrm>
            <a:off x="2105025" y="5024438"/>
            <a:ext cx="2771775"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000" dirty="0">
                <a:solidFill>
                  <a:srgbClr val="000000"/>
                </a:solidFill>
                <a:latin typeface="Times New Roman" panose="02020603050405020304" pitchFamily="18" charset="0"/>
              </a:rPr>
              <a:t>以</a:t>
            </a:r>
            <a:r>
              <a:rPr lang="en-US" altLang="zh-CN" sz="2000" dirty="0">
                <a:solidFill>
                  <a:srgbClr val="000000"/>
                </a:solidFill>
                <a:latin typeface="Times New Roman" panose="02020603050405020304" pitchFamily="18" charset="0"/>
              </a:rPr>
              <a:t>k1</a:t>
            </a:r>
            <a:r>
              <a:rPr lang="zh-CN" altLang="en-US" sz="2000" dirty="0">
                <a:solidFill>
                  <a:srgbClr val="000000"/>
                </a:solidFill>
                <a:latin typeface="Times New Roman" panose="02020603050405020304" pitchFamily="18" charset="0"/>
              </a:rPr>
              <a:t>为根的子树</a:t>
            </a:r>
          </a:p>
          <a:p>
            <a:pPr marL="0" lvl="0" indent="0" eaLnBrk="1" hangingPunct="1">
              <a:spcBef>
                <a:spcPct val="0"/>
              </a:spcBef>
              <a:buClrTx/>
              <a:buSzPct val="100000"/>
              <a:buNone/>
            </a:pPr>
            <a:endParaRPr lang="zh-CN" altLang="en-US" sz="2000" dirty="0">
              <a:solidFill>
                <a:srgbClr val="000000"/>
              </a:solidFill>
              <a:latin typeface="Times New Roman" panose="02020603050405020304" pitchFamily="18" charset="0"/>
            </a:endParaRPr>
          </a:p>
          <a:p>
            <a:pPr marL="0" lvl="0" indent="0" eaLnBrk="1" hangingPunct="1">
              <a:spcBef>
                <a:spcPct val="0"/>
              </a:spcBef>
              <a:buClrTx/>
              <a:buSzPct val="100000"/>
              <a:buNone/>
            </a:pPr>
            <a:r>
              <a:rPr lang="en-US" altLang="zh-CN" sz="2000" dirty="0">
                <a:solidFill>
                  <a:srgbClr val="000000"/>
                </a:solidFill>
                <a:latin typeface="Times New Roman" panose="02020603050405020304" pitchFamily="18" charset="0"/>
              </a:rPr>
              <a:t>  8&lt;40,8&lt;45  </a:t>
            </a:r>
            <a:r>
              <a:rPr lang="zh-CN" altLang="en-US" sz="2000" dirty="0">
                <a:solidFill>
                  <a:srgbClr val="000000"/>
                </a:solidFill>
                <a:latin typeface="Times New Roman" panose="02020603050405020304" pitchFamily="18" charset="0"/>
              </a:rPr>
              <a:t>无需调整</a:t>
            </a:r>
          </a:p>
        </p:txBody>
      </p:sp>
      <p:sp>
        <p:nvSpPr>
          <p:cNvPr id="830494" name="Text Box 30"/>
          <p:cNvSpPr txBox="1"/>
          <p:nvPr/>
        </p:nvSpPr>
        <p:spPr>
          <a:xfrm>
            <a:off x="2176463" y="5094288"/>
            <a:ext cx="2771775"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zh-CN" altLang="en-US" sz="2000" dirty="0">
                <a:solidFill>
                  <a:srgbClr val="000000"/>
                </a:solidFill>
                <a:latin typeface="Times New Roman" panose="02020603050405020304" pitchFamily="18" charset="0"/>
              </a:rPr>
              <a:t>以</a:t>
            </a:r>
            <a:r>
              <a:rPr lang="en-US" altLang="zh-CN" sz="2000" dirty="0">
                <a:solidFill>
                  <a:srgbClr val="000000"/>
                </a:solidFill>
                <a:latin typeface="Times New Roman" panose="02020603050405020304" pitchFamily="18" charset="0"/>
              </a:rPr>
              <a:t>k0</a:t>
            </a:r>
            <a:r>
              <a:rPr lang="zh-CN" altLang="en-US" sz="2000" dirty="0">
                <a:solidFill>
                  <a:srgbClr val="000000"/>
                </a:solidFill>
                <a:latin typeface="Times New Roman" panose="02020603050405020304" pitchFamily="18" charset="0"/>
              </a:rPr>
              <a:t>为根的子树</a:t>
            </a:r>
          </a:p>
          <a:p>
            <a:pPr marL="0" lvl="0" indent="0" eaLnBrk="1" hangingPunct="1">
              <a:spcBef>
                <a:spcPct val="0"/>
              </a:spcBef>
              <a:buClrTx/>
              <a:buSzPct val="100000"/>
              <a:buNone/>
            </a:pPr>
            <a:endParaRPr lang="zh-CN" altLang="en-US" sz="2000" dirty="0">
              <a:solidFill>
                <a:srgbClr val="000000"/>
              </a:solidFill>
              <a:latin typeface="Times New Roman" panose="02020603050405020304" pitchFamily="18" charset="0"/>
            </a:endParaRPr>
          </a:p>
          <a:p>
            <a:pPr marL="0" lvl="0" indent="0" eaLnBrk="1" hangingPunct="1">
              <a:spcBef>
                <a:spcPct val="0"/>
              </a:spcBef>
              <a:buClrTx/>
              <a:buSzPct val="100000"/>
              <a:buNone/>
            </a:pPr>
            <a:r>
              <a:rPr lang="en-US" altLang="zh-CN" sz="2000" dirty="0">
                <a:solidFill>
                  <a:srgbClr val="000000"/>
                </a:solidFill>
                <a:latin typeface="Times New Roman" panose="02020603050405020304" pitchFamily="18" charset="0"/>
              </a:rPr>
              <a:t>  19&gt;3  </a:t>
            </a:r>
            <a:r>
              <a:rPr lang="zh-CN" altLang="en-US" sz="2000" dirty="0">
                <a:solidFill>
                  <a:srgbClr val="000000"/>
                </a:solidFill>
                <a:latin typeface="Times New Roman" panose="02020603050405020304" pitchFamily="18" charset="0"/>
              </a:rPr>
              <a:t>调整</a:t>
            </a:r>
          </a:p>
        </p:txBody>
      </p:sp>
      <p:sp>
        <p:nvSpPr>
          <p:cNvPr id="830495" name="Text Box 31"/>
          <p:cNvSpPr txBox="1"/>
          <p:nvPr/>
        </p:nvSpPr>
        <p:spPr>
          <a:xfrm>
            <a:off x="2176463" y="5526088"/>
            <a:ext cx="1727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000" b="0" dirty="0">
                <a:solidFill>
                  <a:srgbClr val="000000"/>
                </a:solidFill>
                <a:latin typeface="Times New Roman" panose="02020603050405020304" pitchFamily="18" charset="0"/>
              </a:rPr>
              <a:t>19&gt;7    </a:t>
            </a:r>
            <a:r>
              <a:rPr lang="zh-CN" altLang="en-US" sz="2000" b="0" dirty="0">
                <a:solidFill>
                  <a:srgbClr val="000000"/>
                </a:solidFill>
                <a:latin typeface="Times New Roman" panose="02020603050405020304" pitchFamily="18" charset="0"/>
              </a:rPr>
              <a:t>调整</a:t>
            </a:r>
          </a:p>
        </p:txBody>
      </p:sp>
      <p:sp>
        <p:nvSpPr>
          <p:cNvPr id="35" name="Text Box 163"/>
          <p:cNvSpPr txBox="1"/>
          <p:nvPr/>
        </p:nvSpPr>
        <p:spPr>
          <a:xfrm>
            <a:off x="5427663" y="2303463"/>
            <a:ext cx="3335337" cy="30480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457200" lvl="0" indent="-457200" eaLnBrk="1" hangingPunct="1">
              <a:spcBef>
                <a:spcPct val="50000"/>
              </a:spcBef>
              <a:buClrTx/>
              <a:buSzPct val="100000"/>
              <a:buNone/>
            </a:pPr>
            <a:r>
              <a:rPr lang="zh-CN" altLang="en-US" sz="2400" dirty="0">
                <a:solidFill>
                  <a:srgbClr val="FF3300"/>
                </a:solidFill>
                <a:latin typeface="华文琥珀" panose="02010800040101010101" pitchFamily="2" charset="-122"/>
                <a:ea typeface="华文琥珀" panose="02010800040101010101" pitchFamily="2" charset="-122"/>
              </a:rPr>
              <a:t>思考</a:t>
            </a:r>
            <a:r>
              <a:rPr lang="en-US" altLang="zh-CN" sz="2400" dirty="0">
                <a:solidFill>
                  <a:srgbClr val="FF3300"/>
                </a:solidFill>
                <a:latin typeface="华文琥珀" panose="02010800040101010101" pitchFamily="2" charset="-122"/>
                <a:ea typeface="华文琥珀" panose="02010800040101010101" pitchFamily="2" charset="-122"/>
              </a:rPr>
              <a:t>:</a:t>
            </a:r>
          </a:p>
          <a:p>
            <a:pPr marL="457200" lvl="0" indent="-457200" eaLnBrk="1" hangingPunct="1">
              <a:spcBef>
                <a:spcPct val="50000"/>
              </a:spcBef>
              <a:buClrTx/>
              <a:buSzPct val="100000"/>
              <a:buAutoNum type="arabicPeriod"/>
            </a:pPr>
            <a:r>
              <a:rPr lang="zh-CN" altLang="en-US" sz="2400" dirty="0">
                <a:solidFill>
                  <a:srgbClr val="FF3300"/>
                </a:solidFill>
                <a:latin typeface="华文琥珀" panose="02010800040101010101" pitchFamily="2" charset="-122"/>
                <a:ea typeface="华文琥珀" panose="02010800040101010101" pitchFamily="2" charset="-122"/>
              </a:rPr>
              <a:t>从哪里开始？</a:t>
            </a:r>
          </a:p>
          <a:p>
            <a:pPr marL="457200" lvl="0" indent="-457200" eaLnBrk="1" hangingPunct="1">
              <a:spcBef>
                <a:spcPct val="50000"/>
              </a:spcBef>
              <a:buClrTx/>
              <a:buSzPct val="100000"/>
              <a:buAutoNum type="arabicPeriod"/>
            </a:pPr>
            <a:r>
              <a:rPr lang="zh-CN" altLang="en-US" sz="2400" dirty="0">
                <a:solidFill>
                  <a:srgbClr val="FF3300"/>
                </a:solidFill>
                <a:latin typeface="华文琥珀" panose="02010800040101010101" pitchFamily="2" charset="-122"/>
                <a:ea typeface="华文琥珀" panose="02010800040101010101" pitchFamily="2" charset="-122"/>
              </a:rPr>
              <a:t>向上调整可以否？为什么？</a:t>
            </a:r>
            <a:endParaRPr lang="en-US" altLang="zh-CN" sz="2400" dirty="0">
              <a:solidFill>
                <a:srgbClr val="FF3300"/>
              </a:solidFill>
              <a:latin typeface="华文琥珀" panose="02010800040101010101" pitchFamily="2" charset="-122"/>
              <a:ea typeface="华文琥珀" panose="02010800040101010101" pitchFamily="2" charset="-122"/>
            </a:endParaRPr>
          </a:p>
          <a:p>
            <a:pPr marL="457200" lvl="0" indent="-457200" eaLnBrk="1" hangingPunct="1">
              <a:spcBef>
                <a:spcPct val="50000"/>
              </a:spcBef>
              <a:buClrTx/>
              <a:buSzPct val="100000"/>
              <a:buAutoNum type="arabicPeriod"/>
            </a:pPr>
            <a:r>
              <a:rPr lang="zh-CN" altLang="en-US" sz="2400" dirty="0">
                <a:solidFill>
                  <a:srgbClr val="FF3300"/>
                </a:solidFill>
                <a:latin typeface="华文琥珀" panose="02010800040101010101" pitchFamily="2" charset="-122"/>
                <a:ea typeface="华文琥珀" panose="02010800040101010101" pitchFamily="2" charset="-122"/>
              </a:rPr>
              <a:t>上述过程如何实现</a:t>
            </a:r>
            <a:r>
              <a:rPr lang="en-US" altLang="zh-CN" sz="2400" dirty="0">
                <a:solidFill>
                  <a:srgbClr val="FF3300"/>
                </a:solidFill>
                <a:latin typeface="华文琥珀" panose="02010800040101010101" pitchFamily="2" charset="-122"/>
                <a:ea typeface="华文琥珀" panose="02010800040101010101" pitchFamily="2" charset="-122"/>
              </a:rPr>
              <a:t>?</a:t>
            </a:r>
            <a:endParaRPr lang="zh-CN" altLang="en-US" sz="2400" dirty="0">
              <a:solidFill>
                <a:srgbClr val="FF3300"/>
              </a:solidFill>
              <a:latin typeface="华文琥珀" panose="02010800040101010101" pitchFamily="2" charset="-122"/>
              <a:ea typeface="华文琥珀" panose="02010800040101010101" pitchFamily="2" charset="-122"/>
            </a:endParaRPr>
          </a:p>
          <a:p>
            <a:pPr marL="457200" lvl="0" indent="-457200" eaLnBrk="1" hangingPunct="1">
              <a:spcBef>
                <a:spcPct val="50000"/>
              </a:spcBef>
              <a:buClrTx/>
              <a:buSzPct val="100000"/>
              <a:buAutoNum type="arabicPeriod"/>
            </a:pPr>
            <a:r>
              <a:rPr lang="zh-CN" altLang="en-US" sz="2400" dirty="0">
                <a:solidFill>
                  <a:srgbClr val="FF3300"/>
                </a:solidFill>
                <a:latin typeface="华文琥珀" panose="02010800040101010101" pitchFamily="2" charset="-122"/>
                <a:ea typeface="华文琥珀" panose="02010800040101010101" pitchFamily="2" charset="-122"/>
              </a:rPr>
              <a:t>最大堆如何调整？</a:t>
            </a:r>
          </a:p>
        </p:txBody>
      </p:sp>
      <p:sp>
        <p:nvSpPr>
          <p:cNvPr id="2" name="文本框 1"/>
          <p:cNvSpPr txBox="1"/>
          <p:nvPr/>
        </p:nvSpPr>
        <p:spPr>
          <a:xfrm>
            <a:off x="250825" y="1242060"/>
            <a:ext cx="8054340" cy="368300"/>
          </a:xfrm>
          <a:prstGeom prst="rect">
            <a:avLst/>
          </a:prstGeom>
          <a:noFill/>
        </p:spPr>
        <p:txBody>
          <a:bodyPr wrap="none" rtlCol="0" anchor="t">
            <a:spAutoFit/>
          </a:bodyPr>
          <a:lstStyle/>
          <a:p>
            <a:pPr marL="0" lvl="0" indent="0" eaLnBrk="1" hangingPunct="1">
              <a:spcBef>
                <a:spcPct val="50000"/>
              </a:spcBef>
              <a:buClrTx/>
              <a:buSzPct val="100000"/>
              <a:buNone/>
            </a:pPr>
            <a:r>
              <a:rPr lang="zh-CN" altLang="en-US" dirty="0">
                <a:solidFill>
                  <a:srgbClr val="000000"/>
                </a:solidFill>
                <a:latin typeface="Comic Sans MS" panose="030F0702030302020204" pitchFamily="66" charset="0"/>
                <a:ea typeface="微软雅黑" panose="020B0503020204020204" charset="-122"/>
                <a:sym typeface="+mn-ea"/>
              </a:rPr>
              <a:t>用向下调整算法建堆的过程。其中</a:t>
            </a:r>
            <a:r>
              <a:rPr lang="en-US" altLang="zh-CN" dirty="0">
                <a:solidFill>
                  <a:srgbClr val="000000"/>
                </a:solidFill>
                <a:latin typeface="Comic Sans MS" panose="030F0702030302020204" pitchFamily="66" charset="0"/>
                <a:ea typeface="微软雅黑" panose="020B0503020204020204" charset="-122"/>
                <a:sym typeface="+mn-ea"/>
              </a:rPr>
              <a:t>n = 8</a:t>
            </a:r>
            <a:r>
              <a:rPr lang="zh-CN" altLang="en-US" dirty="0">
                <a:solidFill>
                  <a:srgbClr val="000000"/>
                </a:solidFill>
                <a:latin typeface="Comic Sans MS" panose="030F0702030302020204" pitchFamily="66" charset="0"/>
                <a:ea typeface="微软雅黑" panose="020B0503020204020204" charset="-122"/>
                <a:sym typeface="+mn-ea"/>
              </a:rPr>
              <a:t>，</a:t>
            </a:r>
            <a:r>
              <a:rPr lang="en-US" altLang="zh-CN" dirty="0">
                <a:solidFill>
                  <a:srgbClr val="000000"/>
                </a:solidFill>
                <a:latin typeface="Comic Sans MS" panose="030F0702030302020204" pitchFamily="66" charset="0"/>
                <a:ea typeface="微软雅黑" panose="020B0503020204020204" charset="-122"/>
                <a:sym typeface="+mn-ea"/>
              </a:rPr>
              <a:t>n/2-1=3</a:t>
            </a:r>
            <a:r>
              <a:rPr lang="zh-CN" altLang="en-US" dirty="0">
                <a:solidFill>
                  <a:srgbClr val="000000"/>
                </a:solidFill>
                <a:latin typeface="Comic Sans MS" panose="030F0702030302020204" pitchFamily="66" charset="0"/>
                <a:ea typeface="微软雅黑" panose="020B0503020204020204" charset="-122"/>
                <a:sym typeface="+mn-ea"/>
              </a:rPr>
              <a:t>，所以从</a:t>
            </a:r>
            <a:r>
              <a:rPr lang="en-US" altLang="zh-CN" dirty="0">
                <a:solidFill>
                  <a:srgbClr val="000000"/>
                </a:solidFill>
                <a:latin typeface="Comic Sans MS" panose="030F0702030302020204" pitchFamily="66" charset="0"/>
                <a:ea typeface="微软雅黑" panose="020B0503020204020204" charset="-122"/>
                <a:sym typeface="+mn-ea"/>
              </a:rPr>
              <a:t>K3 = 65</a:t>
            </a:r>
            <a:r>
              <a:rPr lang="zh-CN" altLang="en-US" dirty="0">
                <a:solidFill>
                  <a:srgbClr val="000000"/>
                </a:solidFill>
                <a:latin typeface="Comic Sans MS" panose="030F0702030302020204" pitchFamily="66" charset="0"/>
                <a:ea typeface="微软雅黑" panose="020B0503020204020204" charset="-122"/>
                <a:sym typeface="+mn-ea"/>
              </a:rPr>
              <a:t>开始调整。</a:t>
            </a:r>
            <a:endParaRPr lang="zh-CN" altLang="en-US"/>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0491"/>
                                        </p:tgtEl>
                                        <p:attrNameLst>
                                          <p:attrName>style.visibility</p:attrName>
                                        </p:attrNameLst>
                                      </p:cBhvr>
                                      <p:to>
                                        <p:strVal val="visible"/>
                                      </p:to>
                                    </p:set>
                                  </p:childTnLst>
                                  <p:subTnLst>
                                    <p:set>
                                      <p:cBhvr override="childStyle">
                                        <p:cTn dur="1" fill="hold" display="0" masterRel="nextClick" afterEffect="1"/>
                                        <p:tgtEl>
                                          <p:spTgt spid="83049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5.55556E-6 -3.3526E-6 L -0.03142 0.13642 " pathEditMode="relative" ptsTypes="AA">
                                      <p:cBhvr>
                                        <p:cTn id="14" dur="2000" fill="hold"/>
                                        <p:tgtEl>
                                          <p:spTgt spid="830482"/>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3.05556E-6 4.85549E-6 L 0.02743 -0.14428 " pathEditMode="relative" rAng="0" ptsTypes="AA">
                                      <p:cBhvr>
                                        <p:cTn id="18" dur="2000" fill="hold"/>
                                        <p:tgtEl>
                                          <p:spTgt spid="830483"/>
                                        </p:tgtEl>
                                        <p:attrNameLst>
                                          <p:attrName>ppt_x</p:attrName>
                                          <p:attrName>ppt_y</p:attrName>
                                        </p:attrNameLst>
                                      </p:cBhvr>
                                      <p:rCtr x="1400" y="-720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0492"/>
                                        </p:tgtEl>
                                        <p:attrNameLst>
                                          <p:attrName>style.visibility</p:attrName>
                                        </p:attrNameLst>
                                      </p:cBhvr>
                                      <p:to>
                                        <p:strVal val="visible"/>
                                      </p:to>
                                    </p:set>
                                  </p:childTnLst>
                                  <p:subTnLst>
                                    <p:set>
                                      <p:cBhvr override="childStyle">
                                        <p:cTn dur="1" fill="hold" display="0" masterRel="nextClick" afterEffect="1"/>
                                        <p:tgtEl>
                                          <p:spTgt spid="83049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8.33333E-7 6.6474E-6 L -0.06285 0.13619 " pathEditMode="relative" ptsTypes="AA">
                                      <p:cBhvr>
                                        <p:cTn id="26" dur="2000" fill="hold"/>
                                        <p:tgtEl>
                                          <p:spTgt spid="830478"/>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3.05556E-6 6.6474E-6 L 0.05504 -0.13641 " pathEditMode="relative" ptsTypes="AA">
                                      <p:cBhvr>
                                        <p:cTn id="30" dur="2000" fill="hold"/>
                                        <p:tgtEl>
                                          <p:spTgt spid="830480"/>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30493"/>
                                        </p:tgtEl>
                                        <p:attrNameLst>
                                          <p:attrName>style.visibility</p:attrName>
                                        </p:attrNameLst>
                                      </p:cBhvr>
                                      <p:to>
                                        <p:strVal val="visible"/>
                                      </p:to>
                                    </p:set>
                                  </p:childTnLst>
                                  <p:subTnLst>
                                    <p:set>
                                      <p:cBhvr override="childStyle">
                                        <p:cTn dur="1" fill="hold" display="0" masterRel="nextClick" afterEffect="1"/>
                                        <p:tgtEl>
                                          <p:spTgt spid="83049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30494"/>
                                        </p:tgtEl>
                                        <p:attrNameLst>
                                          <p:attrName>style.visibility</p:attrName>
                                        </p:attrNameLst>
                                      </p:cBhvr>
                                      <p:to>
                                        <p:strVal val="visible"/>
                                      </p:to>
                                    </p:set>
                                  </p:childTnLst>
                                  <p:subTnLst>
                                    <p:set>
                                      <p:cBhvr override="childStyle">
                                        <p:cTn dur="1" fill="hold" display="0" masterRel="nextClick" afterEffect="1"/>
                                        <p:tgtEl>
                                          <p:spTgt spid="830494"/>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0" presetClass="path" presetSubtype="0" accel="50000" decel="50000" fill="hold" grpId="0" nodeType="clickEffect">
                                  <p:stCondLst>
                                    <p:cond delay="0"/>
                                  </p:stCondLst>
                                  <p:childTnLst>
                                    <p:animMotion origin="layout" path="M -4.44444E-6 6.6474E-6 L 0.13385 0.09434 " pathEditMode="relative" ptsTypes="AA">
                                      <p:cBhvr>
                                        <p:cTn id="42" dur="2000" fill="hold"/>
                                        <p:tgtEl>
                                          <p:spTgt spid="830476"/>
                                        </p:tgtEl>
                                        <p:attrNameLst>
                                          <p:attrName>ppt_x</p:attrName>
                                          <p:attrName>ppt_y</p:attrName>
                                        </p:attrNameLst>
                                      </p:cBhvr>
                                    </p:animMotion>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1" nodeType="clickEffect">
                                  <p:stCondLst>
                                    <p:cond delay="0"/>
                                  </p:stCondLst>
                                  <p:childTnLst>
                                    <p:animMotion origin="layout" path="M 0.05504 -0.13387 L -0.07882 -0.23861 " pathEditMode="relative" rAng="0" ptsTypes="AA">
                                      <p:cBhvr>
                                        <p:cTn id="46" dur="2000" fill="hold"/>
                                        <p:tgtEl>
                                          <p:spTgt spid="830480"/>
                                        </p:tgtEl>
                                        <p:attrNameLst>
                                          <p:attrName>ppt_x</p:attrName>
                                          <p:attrName>ppt_y</p:attrName>
                                        </p:attrNameLst>
                                      </p:cBhvr>
                                      <p:rCtr x="-6700" y="-5200"/>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30495"/>
                                        </p:tgtEl>
                                        <p:attrNameLst>
                                          <p:attrName>style.visibility</p:attrName>
                                        </p:attrNameLst>
                                      </p:cBhvr>
                                      <p:to>
                                        <p:strVal val="visible"/>
                                      </p:to>
                                    </p:set>
                                  </p:childTnLst>
                                  <p:subTnLst>
                                    <p:set>
                                      <p:cBhvr override="childStyle">
                                        <p:cTn dur="1" fill="hold" display="0" masterRel="nextClick" afterEffect="1"/>
                                        <p:tgtEl>
                                          <p:spTgt spid="830495"/>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1" nodeType="clickEffect">
                                  <p:stCondLst>
                                    <p:cond delay="0"/>
                                  </p:stCondLst>
                                  <p:childTnLst>
                                    <p:animMotion origin="layout" path="M 0.13385 0.09434 L 0.20868 0.22289 " pathEditMode="relative" rAng="0" ptsTypes="AA">
                                      <p:cBhvr>
                                        <p:cTn id="54" dur="2000" fill="hold"/>
                                        <p:tgtEl>
                                          <p:spTgt spid="830476"/>
                                        </p:tgtEl>
                                        <p:attrNameLst>
                                          <p:attrName>ppt_x</p:attrName>
                                          <p:attrName>ppt_y</p:attrName>
                                        </p:attrNameLst>
                                      </p:cBhvr>
                                      <p:rCtr x="3700" y="6400"/>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0" nodeType="clickEffect">
                                  <p:stCondLst>
                                    <p:cond delay="0"/>
                                  </p:stCondLst>
                                  <p:childTnLst>
                                    <p:animMotion origin="layout" path="M -8.33333E-7 1.27168E-6 L -0.06302 -0.12601 " pathEditMode="relative" ptsTypes="AA">
                                      <p:cBhvr>
                                        <p:cTn id="58" dur="2000" fill="hold"/>
                                        <p:tgtEl>
                                          <p:spTgt spid="830479"/>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5">
                                            <p:txEl>
                                              <p:pRg st="0" end="0"/>
                                            </p:txEl>
                                          </p:spTgt>
                                        </p:tgtEl>
                                        <p:attrNameLst>
                                          <p:attrName>style.visibility</p:attrName>
                                        </p:attrNameLst>
                                      </p:cBhvr>
                                      <p:to>
                                        <p:strVal val="visible"/>
                                      </p:to>
                                    </p:set>
                                    <p:animEffect transition="in" filter="blinds(horizontal)">
                                      <p:cBhvr>
                                        <p:cTn id="63" dur="500"/>
                                        <p:tgtEl>
                                          <p:spTgt spid="35">
                                            <p:txEl>
                                              <p:pRg st="0" end="0"/>
                                            </p:txEl>
                                          </p:spTgt>
                                        </p:tgtEl>
                                      </p:cBhvr>
                                    </p:animEffect>
                                  </p:childTnLst>
                                  <p:subTnLst>
                                    <p:audio>
                                      <p:cMediaNode>
                                        <p:cTn display="0" masterRel="sameClick">
                                          <p:stCondLst>
                                            <p:cond evt="begin" delay="0">
                                              <p:tn val="61"/>
                                            </p:cond>
                                          </p:stCondLst>
                                          <p:endCondLst>
                                            <p:cond evt="onStopAudio" delay="0">
                                              <p:tgtEl>
                                                <p:sldTgt/>
                                              </p:tgtEl>
                                            </p:cond>
                                          </p:endCondLst>
                                        </p:cTn>
                                        <p:tgtEl>
                                          <p:sndTgt r:embed="rId2" name="type.wav"/>
                                        </p:tgtEl>
                                      </p:cMediaNode>
                                    </p:audio>
                                  </p:sub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5">
                                            <p:txEl>
                                              <p:pRg st="1" end="1"/>
                                            </p:txEl>
                                          </p:spTgt>
                                        </p:tgtEl>
                                        <p:attrNameLst>
                                          <p:attrName>style.visibility</p:attrName>
                                        </p:attrNameLst>
                                      </p:cBhvr>
                                      <p:to>
                                        <p:strVal val="visible"/>
                                      </p:to>
                                    </p:set>
                                    <p:animEffect transition="in" filter="blinds(horizontal)">
                                      <p:cBhvr>
                                        <p:cTn id="68" dur="500"/>
                                        <p:tgtEl>
                                          <p:spTgt spid="35">
                                            <p:txEl>
                                              <p:pRg st="1" end="1"/>
                                            </p:txEl>
                                          </p:spTgt>
                                        </p:tgtEl>
                                      </p:cBhvr>
                                    </p:animEffect>
                                  </p:childTnLst>
                                  <p:subTnLst>
                                    <p:audio>
                                      <p:cMediaNode>
                                        <p:cTn display="0" masterRel="sameClick">
                                          <p:stCondLst>
                                            <p:cond evt="begin" delay="0">
                                              <p:tn val="66"/>
                                            </p:cond>
                                          </p:stCondLst>
                                          <p:endCondLst>
                                            <p:cond evt="onStopAudio" delay="0">
                                              <p:tgtEl>
                                                <p:sldTgt/>
                                              </p:tgtEl>
                                            </p:cond>
                                          </p:endCondLst>
                                        </p:cTn>
                                        <p:tgtEl>
                                          <p:sndTgt r:embed="rId2" name="type.wav"/>
                                        </p:tgtEl>
                                      </p:cMediaNode>
                                    </p:audio>
                                  </p:sub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35">
                                            <p:txEl>
                                              <p:pRg st="2" end="2"/>
                                            </p:txEl>
                                          </p:spTgt>
                                        </p:tgtEl>
                                        <p:attrNameLst>
                                          <p:attrName>style.visibility</p:attrName>
                                        </p:attrNameLst>
                                      </p:cBhvr>
                                      <p:to>
                                        <p:strVal val="visible"/>
                                      </p:to>
                                    </p:set>
                                    <p:animEffect transition="in" filter="blinds(horizontal)">
                                      <p:cBhvr>
                                        <p:cTn id="73" dur="500"/>
                                        <p:tgtEl>
                                          <p:spTgt spid="35">
                                            <p:txEl>
                                              <p:pRg st="2" end="2"/>
                                            </p:txEl>
                                          </p:spTgt>
                                        </p:tgtEl>
                                      </p:cBhvr>
                                    </p:animEffect>
                                  </p:childTnLst>
                                  <p:subTnLst>
                                    <p:audio>
                                      <p:cMediaNode>
                                        <p:cTn display="0" masterRel="sameClick">
                                          <p:stCondLst>
                                            <p:cond evt="begin" delay="0">
                                              <p:tn val="71"/>
                                            </p:cond>
                                          </p:stCondLst>
                                          <p:endCondLst>
                                            <p:cond evt="onStopAudio" delay="0">
                                              <p:tgtEl>
                                                <p:sldTgt/>
                                              </p:tgtEl>
                                            </p:cond>
                                          </p:endCondLst>
                                        </p:cTn>
                                        <p:tgtEl>
                                          <p:sndTgt r:embed="rId2" name="type.wav"/>
                                        </p:tgtEl>
                                      </p:cMediaNode>
                                    </p:audio>
                                  </p:sub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35">
                                            <p:txEl>
                                              <p:pRg st="3" end="3"/>
                                            </p:txEl>
                                          </p:spTgt>
                                        </p:tgtEl>
                                        <p:attrNameLst>
                                          <p:attrName>style.visibility</p:attrName>
                                        </p:attrNameLst>
                                      </p:cBhvr>
                                      <p:to>
                                        <p:strVal val="visible"/>
                                      </p:to>
                                    </p:set>
                                    <p:animEffect transition="in" filter="blinds(horizontal)">
                                      <p:cBhvr>
                                        <p:cTn id="78" dur="500"/>
                                        <p:tgtEl>
                                          <p:spTgt spid="35">
                                            <p:txEl>
                                              <p:pRg st="3" end="3"/>
                                            </p:txEl>
                                          </p:spTgt>
                                        </p:tgtEl>
                                      </p:cBhvr>
                                    </p:animEffect>
                                  </p:childTnLst>
                                  <p:subTnLst>
                                    <p:audio>
                                      <p:cMediaNode>
                                        <p:cTn display="0" masterRel="sameClick">
                                          <p:stCondLst>
                                            <p:cond evt="begin" delay="0">
                                              <p:tn val="76"/>
                                            </p:cond>
                                          </p:stCondLst>
                                          <p:endCondLst>
                                            <p:cond evt="onStopAudio" delay="0">
                                              <p:tgtEl>
                                                <p:sldTgt/>
                                              </p:tgtEl>
                                            </p:cond>
                                          </p:endCondLst>
                                        </p:cTn>
                                        <p:tgtEl>
                                          <p:sndTgt r:embed="rId2" name="type.wav"/>
                                        </p:tgtEl>
                                      </p:cMediaNode>
                                    </p:audio>
                                  </p:subTnLst>
                                </p:cTn>
                              </p:par>
                            </p:childTnLst>
                          </p:cTn>
                        </p:par>
                      </p:childTnLst>
                    </p:cTn>
                  </p:par>
                  <p:par>
                    <p:cTn id="79" fill="hold">
                      <p:stCondLst>
                        <p:cond delay="indefinite"/>
                      </p:stCondLst>
                      <p:childTnLst>
                        <p:par>
                          <p:cTn id="80" fill="hold">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35">
                                            <p:txEl>
                                              <p:pRg st="4" end="4"/>
                                            </p:txEl>
                                          </p:spTgt>
                                        </p:tgtEl>
                                        <p:attrNameLst>
                                          <p:attrName>style.visibility</p:attrName>
                                        </p:attrNameLst>
                                      </p:cBhvr>
                                      <p:to>
                                        <p:strVal val="visible"/>
                                      </p:to>
                                    </p:set>
                                    <p:animEffect transition="in" filter="blinds(horizontal)">
                                      <p:cBhvr>
                                        <p:cTn id="83" dur="500"/>
                                        <p:tgtEl>
                                          <p:spTgt spid="35">
                                            <p:txEl>
                                              <p:pRg st="4" end="4"/>
                                            </p:txEl>
                                          </p:spTgt>
                                        </p:tgtEl>
                                      </p:cBhvr>
                                    </p:animEffect>
                                  </p:childTnLst>
                                  <p:subTnLst>
                                    <p:audio>
                                      <p:cMediaNode>
                                        <p:cTn display="0" masterRel="sameClick">
                                          <p:stCondLst>
                                            <p:cond evt="begin" delay="0">
                                              <p:tn val="81"/>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76" grpId="0"/>
      <p:bldP spid="830476" grpId="1"/>
      <p:bldP spid="830478" grpId="0"/>
      <p:bldP spid="830479" grpId="0"/>
      <p:bldP spid="830480" grpId="0"/>
      <p:bldP spid="830480" grpId="1"/>
      <p:bldP spid="830482" grpId="0"/>
      <p:bldP spid="830483" grpId="0"/>
      <p:bldP spid="830491" grpId="0"/>
      <p:bldP spid="830492" grpId="0"/>
      <p:bldP spid="830493" grpId="0"/>
      <p:bldP spid="830494" grpId="0"/>
      <p:bldP spid="830495" grpId="0"/>
      <p:bldP spid="35" grpId="0" build="p"/>
      <p:bldP spid="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ctrTitle"/>
          </p:nvPr>
        </p:nvSpPr>
        <p:spPr>
          <a:xfrm>
            <a:off x="0" y="0"/>
            <a:ext cx="9144000" cy="533400"/>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j-cs"/>
              </a:rPr>
              <a:t>向下</a:t>
            </a: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j-cs"/>
              </a:rPr>
              <a:t>调整算法</a:t>
            </a:r>
            <a:r>
              <a:rPr kumimoji="0" lang="en-US" altLang="zh-CN" sz="3200" b="1" i="0" u="none" strike="noStrike" kern="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j-cs"/>
              </a:rPr>
              <a:t>FilterDown</a:t>
            </a:r>
            <a:r>
              <a:rPr kumimoji="0" lang="zh-CN" altLang="en-US" sz="3200" b="1"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j-cs"/>
              </a:rPr>
              <a:t>思想</a:t>
            </a:r>
          </a:p>
        </p:txBody>
      </p:sp>
      <p:sp>
        <p:nvSpPr>
          <p:cNvPr id="478214" name="Text Box 6"/>
          <p:cNvSpPr txBox="1"/>
          <p:nvPr/>
        </p:nvSpPr>
        <p:spPr>
          <a:xfrm>
            <a:off x="152400" y="685800"/>
            <a:ext cx="4419600" cy="5703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Char char="q"/>
            </a:pPr>
            <a:r>
              <a:rPr lang="en-US" altLang="zh-CN" sz="2100" dirty="0">
                <a:solidFill>
                  <a:srgbClr val="000000"/>
                </a:solidFill>
                <a:latin typeface="楷体_GB2312" pitchFamily="49" charset="-122"/>
                <a:ea typeface="楷体_GB2312" pitchFamily="49" charset="-122"/>
              </a:rPr>
              <a:t>  </a:t>
            </a:r>
            <a:r>
              <a:rPr lang="zh-CN" altLang="en-US" sz="2100" dirty="0">
                <a:solidFill>
                  <a:srgbClr val="000000"/>
                </a:solidFill>
                <a:latin typeface="楷体_GB2312" pitchFamily="49" charset="-122"/>
                <a:ea typeface="楷体_GB2312" pitchFamily="49" charset="-122"/>
              </a:rPr>
              <a:t>作用：</a:t>
            </a:r>
            <a:r>
              <a:rPr lang="zh-CN" altLang="en-US" sz="2100" b="0" dirty="0">
                <a:solidFill>
                  <a:srgbClr val="000000"/>
                </a:solidFill>
                <a:latin typeface="楷体_GB2312" pitchFamily="49" charset="-122"/>
                <a:ea typeface="楷体_GB2312" pitchFamily="49" charset="-122"/>
              </a:rPr>
              <a:t>将以分支结点</a:t>
            </a:r>
            <a:r>
              <a:rPr lang="en-US" altLang="zh-CN" sz="2100" b="0" dirty="0">
                <a:solidFill>
                  <a:srgbClr val="000000"/>
                </a:solidFill>
                <a:latin typeface="楷体_GB2312" pitchFamily="49" charset="-122"/>
                <a:ea typeface="楷体_GB2312" pitchFamily="49" charset="-122"/>
              </a:rPr>
              <a:t>i</a:t>
            </a:r>
            <a:r>
              <a:rPr lang="zh-CN" altLang="en-US" sz="2100" b="0" dirty="0">
                <a:solidFill>
                  <a:srgbClr val="000000"/>
                </a:solidFill>
                <a:latin typeface="楷体_GB2312" pitchFamily="49" charset="-122"/>
                <a:ea typeface="楷体_GB2312" pitchFamily="49" charset="-122"/>
              </a:rPr>
              <a:t>为根的子树调整为最小堆。</a:t>
            </a:r>
          </a:p>
          <a:p>
            <a:pPr marL="0" lvl="0" indent="0" eaLnBrk="1" hangingPunct="1">
              <a:spcBef>
                <a:spcPct val="50000"/>
              </a:spcBef>
              <a:buClrTx/>
              <a:buSzPct val="100000"/>
              <a:buChar char="q"/>
            </a:pPr>
            <a:r>
              <a:rPr lang="zh-CN" altLang="en-US" sz="2100" dirty="0">
                <a:solidFill>
                  <a:srgbClr val="000000"/>
                </a:solidFill>
                <a:latin typeface="楷体_GB2312" pitchFamily="49" charset="-122"/>
                <a:ea typeface="楷体_GB2312" pitchFamily="49" charset="-122"/>
              </a:rPr>
              <a:t>  基本思想：</a:t>
            </a:r>
            <a:r>
              <a:rPr lang="zh-CN" altLang="en-US" sz="2100" b="0" dirty="0">
                <a:solidFill>
                  <a:srgbClr val="000000"/>
                </a:solidFill>
                <a:latin typeface="楷体_GB2312" pitchFamily="49" charset="-122"/>
                <a:ea typeface="楷体_GB2312" pitchFamily="49" charset="-122"/>
              </a:rPr>
              <a:t>从结点</a:t>
            </a:r>
            <a:r>
              <a:rPr lang="en-US" altLang="zh-CN" sz="2100" b="0" dirty="0">
                <a:solidFill>
                  <a:srgbClr val="000000"/>
                </a:solidFill>
                <a:latin typeface="楷体_GB2312" pitchFamily="49" charset="-122"/>
                <a:ea typeface="楷体_GB2312" pitchFamily="49" charset="-122"/>
              </a:rPr>
              <a:t>i</a:t>
            </a:r>
            <a:r>
              <a:rPr lang="zh-CN" altLang="en-US" sz="2100" b="0" dirty="0">
                <a:solidFill>
                  <a:srgbClr val="000000"/>
                </a:solidFill>
                <a:latin typeface="楷体_GB2312" pitchFamily="49" charset="-122"/>
                <a:ea typeface="楷体_GB2312" pitchFamily="49" charset="-122"/>
              </a:rPr>
              <a:t>开始向下调整，先比较结点</a:t>
            </a:r>
            <a:r>
              <a:rPr lang="en-US" altLang="zh-CN" sz="2100" b="0" dirty="0">
                <a:solidFill>
                  <a:srgbClr val="000000"/>
                </a:solidFill>
                <a:latin typeface="楷体_GB2312" pitchFamily="49" charset="-122"/>
                <a:ea typeface="楷体_GB2312" pitchFamily="49" charset="-122"/>
              </a:rPr>
              <a:t>i</a:t>
            </a:r>
            <a:r>
              <a:rPr lang="zh-CN" altLang="en-US" sz="2100" b="0" dirty="0">
                <a:solidFill>
                  <a:srgbClr val="000000"/>
                </a:solidFill>
                <a:latin typeface="楷体_GB2312" pitchFamily="49" charset="-122"/>
                <a:ea typeface="楷体_GB2312" pitchFamily="49" charset="-122"/>
              </a:rPr>
              <a:t>左孩子结点和右孩子结点的关键字大小，如果结点</a:t>
            </a:r>
            <a:r>
              <a:rPr lang="en-US" altLang="zh-CN" sz="2100" b="0" dirty="0">
                <a:solidFill>
                  <a:srgbClr val="000000"/>
                </a:solidFill>
                <a:latin typeface="楷体_GB2312" pitchFamily="49" charset="-122"/>
                <a:ea typeface="楷体_GB2312" pitchFamily="49" charset="-122"/>
              </a:rPr>
              <a:t>i</a:t>
            </a:r>
            <a:r>
              <a:rPr lang="zh-CN" altLang="en-US" sz="2100" b="0" dirty="0">
                <a:solidFill>
                  <a:srgbClr val="000000"/>
                </a:solidFill>
                <a:latin typeface="楷体_GB2312" pitchFamily="49" charset="-122"/>
                <a:ea typeface="楷体_GB2312" pitchFamily="49" charset="-122"/>
              </a:rPr>
              <a:t>左孩子结点的关键字小于右孩子结点的关键字，则沿结点</a:t>
            </a:r>
            <a:r>
              <a:rPr lang="en-US" altLang="zh-CN" sz="2100" b="0" dirty="0">
                <a:solidFill>
                  <a:srgbClr val="000000"/>
                </a:solidFill>
                <a:latin typeface="楷体_GB2312" pitchFamily="49" charset="-122"/>
                <a:ea typeface="楷体_GB2312" pitchFamily="49" charset="-122"/>
              </a:rPr>
              <a:t>i</a:t>
            </a:r>
            <a:r>
              <a:rPr lang="zh-CN" altLang="en-US" sz="2100" b="0" dirty="0">
                <a:solidFill>
                  <a:srgbClr val="000000"/>
                </a:solidFill>
                <a:latin typeface="楷体_GB2312" pitchFamily="49" charset="-122"/>
                <a:ea typeface="楷体_GB2312" pitchFamily="49" charset="-122"/>
              </a:rPr>
              <a:t>的左分支进行调整；否则沿结点</a:t>
            </a:r>
            <a:r>
              <a:rPr lang="en-US" altLang="zh-CN" sz="2100" b="0" dirty="0">
                <a:solidFill>
                  <a:srgbClr val="000000"/>
                </a:solidFill>
                <a:latin typeface="楷体_GB2312" pitchFamily="49" charset="-122"/>
                <a:ea typeface="楷体_GB2312" pitchFamily="49" charset="-122"/>
              </a:rPr>
              <a:t>i</a:t>
            </a:r>
            <a:r>
              <a:rPr lang="zh-CN" altLang="en-US" sz="2100" b="0" dirty="0">
                <a:solidFill>
                  <a:srgbClr val="000000"/>
                </a:solidFill>
                <a:latin typeface="楷体_GB2312" pitchFamily="49" charset="-122"/>
                <a:ea typeface="楷体_GB2312" pitchFamily="49" charset="-122"/>
              </a:rPr>
              <a:t>的右分支进行调整，在算法中用</a:t>
            </a:r>
            <a:r>
              <a:rPr lang="en-US" altLang="zh-CN" sz="2100" b="0" dirty="0">
                <a:solidFill>
                  <a:srgbClr val="000000"/>
                </a:solidFill>
                <a:latin typeface="楷体_GB2312" pitchFamily="49" charset="-122"/>
                <a:ea typeface="楷体_GB2312" pitchFamily="49" charset="-122"/>
              </a:rPr>
              <a:t>j</a:t>
            </a:r>
            <a:r>
              <a:rPr lang="zh-CN" altLang="en-US" sz="2100" b="0" dirty="0">
                <a:solidFill>
                  <a:srgbClr val="000000"/>
                </a:solidFill>
                <a:latin typeface="楷体_GB2312" pitchFamily="49" charset="-122"/>
                <a:ea typeface="楷体_GB2312" pitchFamily="49" charset="-122"/>
              </a:rPr>
              <a:t>指示关键字值较小的孩子结点。然后结点</a:t>
            </a:r>
            <a:r>
              <a:rPr lang="en-US" altLang="zh-CN" sz="2100" b="0" dirty="0">
                <a:solidFill>
                  <a:srgbClr val="000000"/>
                </a:solidFill>
                <a:latin typeface="楷体_GB2312" pitchFamily="49" charset="-122"/>
                <a:ea typeface="楷体_GB2312" pitchFamily="49" charset="-122"/>
              </a:rPr>
              <a:t>i</a:t>
            </a:r>
            <a:r>
              <a:rPr lang="zh-CN" altLang="en-US" sz="2100" b="0" dirty="0">
                <a:solidFill>
                  <a:srgbClr val="000000"/>
                </a:solidFill>
                <a:latin typeface="楷体_GB2312" pitchFamily="49" charset="-122"/>
                <a:ea typeface="楷体_GB2312" pitchFamily="49" charset="-122"/>
              </a:rPr>
              <a:t>和结点</a:t>
            </a:r>
            <a:r>
              <a:rPr lang="en-US" altLang="zh-CN" sz="2100" b="0" dirty="0">
                <a:solidFill>
                  <a:srgbClr val="000000"/>
                </a:solidFill>
                <a:latin typeface="楷体_GB2312" pitchFamily="49" charset="-122"/>
                <a:ea typeface="楷体_GB2312" pitchFamily="49" charset="-122"/>
              </a:rPr>
              <a:t>j</a:t>
            </a:r>
            <a:r>
              <a:rPr lang="zh-CN" altLang="en-US" sz="2100" b="0" dirty="0">
                <a:solidFill>
                  <a:srgbClr val="000000"/>
                </a:solidFill>
                <a:latin typeface="楷体_GB2312" pitchFamily="49" charset="-122"/>
                <a:ea typeface="楷体_GB2312" pitchFamily="49" charset="-122"/>
              </a:rPr>
              <a:t>进行关键字比较，若结点</a:t>
            </a:r>
            <a:r>
              <a:rPr lang="en-US" altLang="zh-CN" sz="2100" b="0" dirty="0">
                <a:solidFill>
                  <a:srgbClr val="000000"/>
                </a:solidFill>
                <a:latin typeface="楷体_GB2312" pitchFamily="49" charset="-122"/>
                <a:ea typeface="楷体_GB2312" pitchFamily="49" charset="-122"/>
              </a:rPr>
              <a:t>i</a:t>
            </a:r>
            <a:r>
              <a:rPr lang="zh-CN" altLang="en-US" sz="2100" b="0" dirty="0">
                <a:solidFill>
                  <a:srgbClr val="000000"/>
                </a:solidFill>
                <a:latin typeface="楷体_GB2312" pitchFamily="49" charset="-122"/>
                <a:ea typeface="楷体_GB2312" pitchFamily="49" charset="-122"/>
              </a:rPr>
              <a:t>的关键字大于结点</a:t>
            </a:r>
            <a:r>
              <a:rPr lang="en-US" altLang="zh-CN" sz="2100" b="0" dirty="0">
                <a:solidFill>
                  <a:srgbClr val="000000"/>
                </a:solidFill>
                <a:latin typeface="楷体_GB2312" pitchFamily="49" charset="-122"/>
                <a:ea typeface="楷体_GB2312" pitchFamily="49" charset="-122"/>
              </a:rPr>
              <a:t>j</a:t>
            </a:r>
            <a:r>
              <a:rPr lang="zh-CN" altLang="en-US" sz="2100" b="0" dirty="0">
                <a:solidFill>
                  <a:srgbClr val="000000"/>
                </a:solidFill>
                <a:latin typeface="楷体_GB2312" pitchFamily="49" charset="-122"/>
                <a:ea typeface="楷体_GB2312" pitchFamily="49" charset="-122"/>
              </a:rPr>
              <a:t>的关键字，则两结点对调位置，相当于把关键字小的结点上浮。再令</a:t>
            </a:r>
            <a:r>
              <a:rPr lang="en-US" altLang="zh-CN" sz="2100" b="0" dirty="0">
                <a:solidFill>
                  <a:srgbClr val="000000"/>
                </a:solidFill>
                <a:latin typeface="楷体_GB2312" pitchFamily="49" charset="-122"/>
                <a:ea typeface="楷体_GB2312" pitchFamily="49" charset="-122"/>
              </a:rPr>
              <a:t>i</a:t>
            </a:r>
            <a:r>
              <a:rPr lang="zh-CN" altLang="en-US" sz="2100" b="0" dirty="0">
                <a:solidFill>
                  <a:srgbClr val="000000"/>
                </a:solidFill>
                <a:latin typeface="楷体_GB2312" pitchFamily="49" charset="-122"/>
                <a:ea typeface="楷体_GB2312" pitchFamily="49" charset="-122"/>
              </a:rPr>
              <a:t>＝</a:t>
            </a:r>
            <a:r>
              <a:rPr lang="en-US" altLang="zh-CN" sz="2100" b="0" dirty="0">
                <a:solidFill>
                  <a:srgbClr val="000000"/>
                </a:solidFill>
                <a:latin typeface="楷体_GB2312" pitchFamily="49" charset="-122"/>
                <a:ea typeface="楷体_GB2312" pitchFamily="49" charset="-122"/>
              </a:rPr>
              <a:t>j</a:t>
            </a:r>
            <a:r>
              <a:rPr lang="zh-CN" altLang="en-US" sz="2100" b="0" dirty="0">
                <a:solidFill>
                  <a:srgbClr val="000000"/>
                </a:solidFill>
                <a:latin typeface="楷体_GB2312" pitchFamily="49" charset="-122"/>
                <a:ea typeface="楷体_GB2312" pitchFamily="49" charset="-122"/>
              </a:rPr>
              <a:t>，</a:t>
            </a:r>
            <a:r>
              <a:rPr lang="en-US" altLang="zh-CN" sz="2100" b="0" dirty="0">
                <a:solidFill>
                  <a:srgbClr val="000000"/>
                </a:solidFill>
                <a:latin typeface="楷体_GB2312" pitchFamily="49" charset="-122"/>
                <a:ea typeface="楷体_GB2312" pitchFamily="49" charset="-122"/>
              </a:rPr>
              <a:t>j</a:t>
            </a:r>
            <a:r>
              <a:rPr lang="zh-CN" altLang="en-US" sz="2100" b="0" dirty="0">
                <a:solidFill>
                  <a:srgbClr val="000000"/>
                </a:solidFill>
                <a:latin typeface="楷体_GB2312" pitchFamily="49" charset="-122"/>
                <a:ea typeface="楷体_GB2312" pitchFamily="49" charset="-122"/>
              </a:rPr>
              <a:t>＝</a:t>
            </a:r>
            <a:r>
              <a:rPr lang="en-US" altLang="zh-CN" sz="2100" b="0" dirty="0">
                <a:solidFill>
                  <a:srgbClr val="000000"/>
                </a:solidFill>
                <a:latin typeface="楷体_GB2312" pitchFamily="49" charset="-122"/>
                <a:ea typeface="楷体_GB2312" pitchFamily="49" charset="-122"/>
              </a:rPr>
              <a:t>2*j</a:t>
            </a:r>
            <a:r>
              <a:rPr lang="zh-CN" altLang="en-US" sz="2100" b="0" dirty="0">
                <a:solidFill>
                  <a:srgbClr val="000000"/>
                </a:solidFill>
                <a:latin typeface="楷体_GB2312" pitchFamily="49" charset="-122"/>
                <a:ea typeface="楷体_GB2312" pitchFamily="49" charset="-122"/>
              </a:rPr>
              <a:t>十</a:t>
            </a:r>
            <a:r>
              <a:rPr lang="en-US" altLang="zh-CN" sz="2100" b="0" dirty="0">
                <a:solidFill>
                  <a:srgbClr val="000000"/>
                </a:solidFill>
                <a:latin typeface="楷体_GB2312" pitchFamily="49" charset="-122"/>
                <a:ea typeface="楷体_GB2312" pitchFamily="49" charset="-122"/>
              </a:rPr>
              <a:t>l</a:t>
            </a:r>
            <a:r>
              <a:rPr lang="zh-CN" altLang="en-US" sz="2100" b="0" dirty="0">
                <a:solidFill>
                  <a:srgbClr val="000000"/>
                </a:solidFill>
                <a:latin typeface="楷体_GB2312" pitchFamily="49" charset="-122"/>
                <a:ea typeface="楷体_GB2312" pitchFamily="49" charset="-122"/>
              </a:rPr>
              <a:t>，继续向下一层进行比较；若结点</a:t>
            </a:r>
            <a:r>
              <a:rPr lang="en-US" altLang="zh-CN" sz="2100" b="0" dirty="0">
                <a:solidFill>
                  <a:srgbClr val="000000"/>
                </a:solidFill>
                <a:latin typeface="楷体_GB2312" pitchFamily="49" charset="-122"/>
                <a:ea typeface="楷体_GB2312" pitchFamily="49" charset="-122"/>
              </a:rPr>
              <a:t>i</a:t>
            </a:r>
            <a:r>
              <a:rPr lang="zh-CN" altLang="en-US" sz="2100" b="0" dirty="0">
                <a:solidFill>
                  <a:srgbClr val="000000"/>
                </a:solidFill>
                <a:latin typeface="楷体_GB2312" pitchFamily="49" charset="-122"/>
                <a:ea typeface="楷体_GB2312" pitchFamily="49" charset="-122"/>
              </a:rPr>
              <a:t>的关键字不大于结点</a:t>
            </a:r>
            <a:r>
              <a:rPr lang="en-US" altLang="zh-CN" sz="2100" b="0" dirty="0">
                <a:solidFill>
                  <a:srgbClr val="000000"/>
                </a:solidFill>
                <a:latin typeface="楷体_GB2312" pitchFamily="49" charset="-122"/>
                <a:ea typeface="楷体_GB2312" pitchFamily="49" charset="-122"/>
              </a:rPr>
              <a:t>j</a:t>
            </a:r>
            <a:r>
              <a:rPr lang="zh-CN" altLang="en-US" sz="2100" b="0" dirty="0">
                <a:solidFill>
                  <a:srgbClr val="000000"/>
                </a:solidFill>
                <a:latin typeface="楷体_GB2312" pitchFamily="49" charset="-122"/>
                <a:ea typeface="楷体_GB2312" pitchFamily="49" charset="-122"/>
              </a:rPr>
              <a:t>的关键字或结点</a:t>
            </a:r>
            <a:r>
              <a:rPr lang="en-US" altLang="zh-CN" sz="2100" b="0" dirty="0">
                <a:solidFill>
                  <a:srgbClr val="000000"/>
                </a:solidFill>
                <a:latin typeface="楷体_GB2312" pitchFamily="49" charset="-122"/>
                <a:ea typeface="楷体_GB2312" pitchFamily="49" charset="-122"/>
              </a:rPr>
              <a:t>i</a:t>
            </a:r>
            <a:r>
              <a:rPr lang="zh-CN" altLang="en-US" sz="2100" b="0" dirty="0">
                <a:solidFill>
                  <a:srgbClr val="000000"/>
                </a:solidFill>
                <a:latin typeface="楷体_GB2312" pitchFamily="49" charset="-122"/>
                <a:ea typeface="楷体_GB2312" pitchFamily="49" charset="-122"/>
              </a:rPr>
              <a:t>没有孩子时调整结束。</a:t>
            </a:r>
            <a:r>
              <a:rPr lang="zh-CN" altLang="en-US" sz="2000" b="0" dirty="0">
                <a:solidFill>
                  <a:srgbClr val="000000"/>
                </a:solidFill>
                <a:latin typeface="楷体_GB2312" pitchFamily="49" charset="-122"/>
                <a:ea typeface="楷体_GB2312" pitchFamily="49" charset="-122"/>
              </a:rPr>
              <a:t> </a:t>
            </a:r>
          </a:p>
        </p:txBody>
      </p:sp>
      <p:grpSp>
        <p:nvGrpSpPr>
          <p:cNvPr id="2" name="Group 93"/>
          <p:cNvGrpSpPr/>
          <p:nvPr/>
        </p:nvGrpSpPr>
        <p:grpSpPr>
          <a:xfrm>
            <a:off x="5105400" y="838200"/>
            <a:ext cx="3352800" cy="2362200"/>
            <a:chOff x="3440" y="2160"/>
            <a:chExt cx="2112" cy="1488"/>
          </a:xfrm>
        </p:grpSpPr>
        <p:grpSp>
          <p:nvGrpSpPr>
            <p:cNvPr id="181320" name="Group 40"/>
            <p:cNvGrpSpPr/>
            <p:nvPr/>
          </p:nvGrpSpPr>
          <p:grpSpPr>
            <a:xfrm>
              <a:off x="3440" y="2208"/>
              <a:ext cx="1920" cy="1392"/>
              <a:chOff x="1200" y="2784"/>
              <a:chExt cx="1920" cy="1392"/>
            </a:xfrm>
          </p:grpSpPr>
          <p:sp>
            <p:nvSpPr>
              <p:cNvPr id="181348" name="Oval 41"/>
              <p:cNvSpPr/>
              <p:nvPr/>
            </p:nvSpPr>
            <p:spPr>
              <a:xfrm>
                <a:off x="1872" y="3552"/>
                <a:ext cx="288" cy="192"/>
              </a:xfrm>
              <a:prstGeom prst="ellipse">
                <a:avLst/>
              </a:prstGeom>
              <a:solidFill>
                <a:srgbClr val="CCFF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1349" name="Oval 42"/>
              <p:cNvSpPr/>
              <p:nvPr/>
            </p:nvSpPr>
            <p:spPr>
              <a:xfrm>
                <a:off x="1392" y="3552"/>
                <a:ext cx="288" cy="192"/>
              </a:xfrm>
              <a:prstGeom prst="ellipse">
                <a:avLst/>
              </a:prstGeom>
              <a:solidFill>
                <a:srgbClr val="CCFF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1350" name="Oval 43"/>
              <p:cNvSpPr/>
              <p:nvPr/>
            </p:nvSpPr>
            <p:spPr>
              <a:xfrm>
                <a:off x="2352" y="3552"/>
                <a:ext cx="288" cy="192"/>
              </a:xfrm>
              <a:prstGeom prst="ellipse">
                <a:avLst/>
              </a:prstGeom>
              <a:solidFill>
                <a:srgbClr val="CCFF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1351" name="Oval 44"/>
              <p:cNvSpPr/>
              <p:nvPr/>
            </p:nvSpPr>
            <p:spPr>
              <a:xfrm>
                <a:off x="2832" y="3552"/>
                <a:ext cx="288" cy="192"/>
              </a:xfrm>
              <a:prstGeom prst="ellipse">
                <a:avLst/>
              </a:prstGeom>
              <a:solidFill>
                <a:srgbClr val="CCFF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1352" name="Oval 45"/>
              <p:cNvSpPr/>
              <p:nvPr/>
            </p:nvSpPr>
            <p:spPr>
              <a:xfrm>
                <a:off x="1632" y="3168"/>
                <a:ext cx="288" cy="192"/>
              </a:xfrm>
              <a:prstGeom prst="ellipse">
                <a:avLst/>
              </a:prstGeom>
              <a:solidFill>
                <a:srgbClr val="CCFF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1353" name="Oval 46"/>
              <p:cNvSpPr/>
              <p:nvPr/>
            </p:nvSpPr>
            <p:spPr>
              <a:xfrm>
                <a:off x="2592" y="3168"/>
                <a:ext cx="288" cy="192"/>
              </a:xfrm>
              <a:prstGeom prst="ellipse">
                <a:avLst/>
              </a:prstGeom>
              <a:solidFill>
                <a:srgbClr val="CCFF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1354" name="Oval 47"/>
              <p:cNvSpPr/>
              <p:nvPr/>
            </p:nvSpPr>
            <p:spPr>
              <a:xfrm>
                <a:off x="2112" y="2784"/>
                <a:ext cx="288" cy="192"/>
              </a:xfrm>
              <a:prstGeom prst="ellipse">
                <a:avLst/>
              </a:prstGeom>
              <a:solidFill>
                <a:srgbClr val="CCFF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1355" name="Oval 48"/>
              <p:cNvSpPr/>
              <p:nvPr/>
            </p:nvSpPr>
            <p:spPr>
              <a:xfrm>
                <a:off x="1200" y="3984"/>
                <a:ext cx="288" cy="192"/>
              </a:xfrm>
              <a:prstGeom prst="ellipse">
                <a:avLst/>
              </a:prstGeom>
              <a:solidFill>
                <a:srgbClr val="CCFF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grpSp>
        <p:grpSp>
          <p:nvGrpSpPr>
            <p:cNvPr id="181321" name="Group 85"/>
            <p:cNvGrpSpPr/>
            <p:nvPr/>
          </p:nvGrpSpPr>
          <p:grpSpPr>
            <a:xfrm>
              <a:off x="4080" y="3360"/>
              <a:ext cx="480" cy="288"/>
              <a:chOff x="3024" y="1200"/>
              <a:chExt cx="480" cy="288"/>
            </a:xfrm>
          </p:grpSpPr>
          <p:sp>
            <p:nvSpPr>
              <p:cNvPr id="181346" name="Oval 78"/>
              <p:cNvSpPr/>
              <p:nvPr/>
            </p:nvSpPr>
            <p:spPr>
              <a:xfrm>
                <a:off x="3024" y="1248"/>
                <a:ext cx="288" cy="192"/>
              </a:xfrm>
              <a:prstGeom prst="ellipse">
                <a:avLst/>
              </a:prstGeom>
              <a:solidFill>
                <a:srgbClr val="CCFF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1347" name="Text Box 71"/>
              <p:cNvSpPr txBox="1"/>
              <p:nvPr/>
            </p:nvSpPr>
            <p:spPr>
              <a:xfrm>
                <a:off x="3024" y="1200"/>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u="sng" dirty="0">
                    <a:solidFill>
                      <a:srgbClr val="CC3300"/>
                    </a:solidFill>
                  </a:rPr>
                  <a:t>16</a:t>
                </a:r>
                <a:endParaRPr lang="en-US" altLang="zh-CN" sz="1800" dirty="0">
                  <a:solidFill>
                    <a:srgbClr val="CC3300"/>
                  </a:solidFill>
                </a:endParaRPr>
              </a:p>
            </p:txBody>
          </p:sp>
        </p:grpSp>
        <p:grpSp>
          <p:nvGrpSpPr>
            <p:cNvPr id="181322" name="Group 86"/>
            <p:cNvGrpSpPr/>
            <p:nvPr/>
          </p:nvGrpSpPr>
          <p:grpSpPr>
            <a:xfrm>
              <a:off x="3744" y="3360"/>
              <a:ext cx="480" cy="288"/>
              <a:chOff x="3024" y="1200"/>
              <a:chExt cx="480" cy="288"/>
            </a:xfrm>
          </p:grpSpPr>
          <p:sp>
            <p:nvSpPr>
              <p:cNvPr id="181344" name="Oval 87"/>
              <p:cNvSpPr/>
              <p:nvPr/>
            </p:nvSpPr>
            <p:spPr>
              <a:xfrm>
                <a:off x="3024" y="1248"/>
                <a:ext cx="288" cy="192"/>
              </a:xfrm>
              <a:prstGeom prst="ellipse">
                <a:avLst/>
              </a:prstGeom>
              <a:solidFill>
                <a:srgbClr val="CCFF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1345" name="Text Box 88"/>
              <p:cNvSpPr txBox="1"/>
              <p:nvPr/>
            </p:nvSpPr>
            <p:spPr>
              <a:xfrm>
                <a:off x="3024" y="1200"/>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u="sng" dirty="0">
                    <a:solidFill>
                      <a:srgbClr val="CC3300"/>
                    </a:solidFill>
                  </a:rPr>
                  <a:t>62</a:t>
                </a:r>
                <a:endParaRPr lang="en-US" altLang="zh-CN" sz="1800" dirty="0">
                  <a:solidFill>
                    <a:srgbClr val="CC3300"/>
                  </a:solidFill>
                </a:endParaRPr>
              </a:p>
            </p:txBody>
          </p:sp>
        </p:grpSp>
        <p:grpSp>
          <p:nvGrpSpPr>
            <p:cNvPr id="181323" name="Group 92"/>
            <p:cNvGrpSpPr/>
            <p:nvPr/>
          </p:nvGrpSpPr>
          <p:grpSpPr>
            <a:xfrm>
              <a:off x="3440" y="2160"/>
              <a:ext cx="2112" cy="1488"/>
              <a:chOff x="3440" y="2160"/>
              <a:chExt cx="2112" cy="1488"/>
            </a:xfrm>
          </p:grpSpPr>
          <p:grpSp>
            <p:nvGrpSpPr>
              <p:cNvPr id="181324" name="Group 49"/>
              <p:cNvGrpSpPr/>
              <p:nvPr/>
            </p:nvGrpSpPr>
            <p:grpSpPr>
              <a:xfrm>
                <a:off x="3440" y="2160"/>
                <a:ext cx="2112" cy="1488"/>
                <a:chOff x="640" y="912"/>
                <a:chExt cx="2112" cy="1488"/>
              </a:xfrm>
            </p:grpSpPr>
            <p:sp>
              <p:nvSpPr>
                <p:cNvPr id="181336" name="Text Box 50"/>
                <p:cNvSpPr txBox="1"/>
                <p:nvPr/>
              </p:nvSpPr>
              <p:spPr>
                <a:xfrm>
                  <a:off x="1552" y="912"/>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dirty="0">
                      <a:solidFill>
                        <a:srgbClr val="CC3300"/>
                      </a:solidFill>
                    </a:rPr>
                    <a:t>80</a:t>
                  </a:r>
                </a:p>
              </p:txBody>
            </p:sp>
            <p:sp>
              <p:nvSpPr>
                <p:cNvPr id="181337" name="Text Box 51"/>
                <p:cNvSpPr txBox="1"/>
                <p:nvPr/>
              </p:nvSpPr>
              <p:spPr>
                <a:xfrm>
                  <a:off x="1072" y="1296"/>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dirty="0">
                      <a:solidFill>
                        <a:srgbClr val="CC3300"/>
                      </a:solidFill>
                    </a:rPr>
                    <a:t>57</a:t>
                  </a:r>
                </a:p>
              </p:txBody>
            </p:sp>
            <p:sp>
              <p:nvSpPr>
                <p:cNvPr id="181338" name="Text Box 52"/>
                <p:cNvSpPr txBox="1"/>
                <p:nvPr/>
              </p:nvSpPr>
              <p:spPr>
                <a:xfrm>
                  <a:off x="2032" y="1296"/>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dirty="0">
                      <a:solidFill>
                        <a:srgbClr val="CC3300"/>
                      </a:solidFill>
                    </a:rPr>
                    <a:t>99</a:t>
                  </a:r>
                </a:p>
              </p:txBody>
            </p:sp>
            <p:sp>
              <p:nvSpPr>
                <p:cNvPr id="181339" name="Text Box 53"/>
                <p:cNvSpPr txBox="1"/>
                <p:nvPr/>
              </p:nvSpPr>
              <p:spPr>
                <a:xfrm>
                  <a:off x="832" y="1680"/>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u="sng" dirty="0">
                      <a:solidFill>
                        <a:srgbClr val="CC3300"/>
                      </a:solidFill>
                    </a:rPr>
                    <a:t>35</a:t>
                  </a:r>
                  <a:endParaRPr lang="en-US" altLang="zh-CN" sz="1800" dirty="0">
                    <a:solidFill>
                      <a:srgbClr val="CC3300"/>
                    </a:solidFill>
                  </a:endParaRPr>
                </a:p>
              </p:txBody>
            </p:sp>
            <p:sp>
              <p:nvSpPr>
                <p:cNvPr id="181340" name="Text Box 54"/>
                <p:cNvSpPr txBox="1"/>
                <p:nvPr/>
              </p:nvSpPr>
              <p:spPr>
                <a:xfrm>
                  <a:off x="1792" y="1680"/>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dirty="0">
                      <a:solidFill>
                        <a:srgbClr val="CC3300"/>
                      </a:solidFill>
                    </a:rPr>
                    <a:t>11</a:t>
                  </a:r>
                </a:p>
              </p:txBody>
            </p:sp>
            <p:sp>
              <p:nvSpPr>
                <p:cNvPr id="181341" name="Text Box 55"/>
                <p:cNvSpPr txBox="1"/>
                <p:nvPr/>
              </p:nvSpPr>
              <p:spPr>
                <a:xfrm>
                  <a:off x="2272" y="1680"/>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dirty="0">
                      <a:solidFill>
                        <a:srgbClr val="CC3300"/>
                      </a:solidFill>
                    </a:rPr>
                    <a:t>74</a:t>
                  </a:r>
                </a:p>
              </p:txBody>
            </p:sp>
            <p:sp>
              <p:nvSpPr>
                <p:cNvPr id="181342" name="Text Box 56"/>
                <p:cNvSpPr txBox="1"/>
                <p:nvPr/>
              </p:nvSpPr>
              <p:spPr>
                <a:xfrm>
                  <a:off x="640" y="2112"/>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dirty="0">
                      <a:solidFill>
                        <a:srgbClr val="CC3300"/>
                      </a:solidFill>
                    </a:rPr>
                    <a:t>29</a:t>
                  </a:r>
                </a:p>
              </p:txBody>
            </p:sp>
            <p:sp>
              <p:nvSpPr>
                <p:cNvPr id="181343" name="Text Box 57"/>
                <p:cNvSpPr txBox="1"/>
                <p:nvPr/>
              </p:nvSpPr>
              <p:spPr>
                <a:xfrm>
                  <a:off x="1264" y="1680"/>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dirty="0">
                      <a:solidFill>
                        <a:srgbClr val="CC3300"/>
                      </a:solidFill>
                    </a:rPr>
                    <a:t>23</a:t>
                  </a:r>
                </a:p>
              </p:txBody>
            </p:sp>
          </p:grpSp>
          <p:grpSp>
            <p:nvGrpSpPr>
              <p:cNvPr id="181325" name="Group 91"/>
              <p:cNvGrpSpPr/>
              <p:nvPr/>
            </p:nvGrpSpPr>
            <p:grpSpPr>
              <a:xfrm>
                <a:off x="3632" y="2400"/>
                <a:ext cx="1536" cy="1008"/>
                <a:chOff x="3632" y="2400"/>
                <a:chExt cx="1536" cy="1008"/>
              </a:xfrm>
            </p:grpSpPr>
            <p:grpSp>
              <p:nvGrpSpPr>
                <p:cNvPr id="181326" name="Group 58"/>
                <p:cNvGrpSpPr/>
                <p:nvPr/>
              </p:nvGrpSpPr>
              <p:grpSpPr>
                <a:xfrm>
                  <a:off x="3632" y="2400"/>
                  <a:ext cx="1536" cy="1008"/>
                  <a:chOff x="1392" y="2976"/>
                  <a:chExt cx="1536" cy="1008"/>
                </a:xfrm>
              </p:grpSpPr>
              <p:sp>
                <p:nvSpPr>
                  <p:cNvPr id="181329" name="Line 59"/>
                  <p:cNvSpPr/>
                  <p:nvPr/>
                </p:nvSpPr>
                <p:spPr>
                  <a:xfrm flipH="1">
                    <a:off x="1872" y="2976"/>
                    <a:ext cx="288" cy="240"/>
                  </a:xfrm>
                  <a:prstGeom prst="line">
                    <a:avLst/>
                  </a:prstGeom>
                  <a:ln w="19050" cap="flat" cmpd="sng">
                    <a:solidFill>
                      <a:schemeClr val="tx1"/>
                    </a:solidFill>
                    <a:prstDash val="solid"/>
                    <a:headEnd type="none" w="med" len="med"/>
                    <a:tailEnd type="none" w="med" len="med"/>
                  </a:ln>
                </p:spPr>
              </p:sp>
              <p:sp>
                <p:nvSpPr>
                  <p:cNvPr id="181330" name="Line 60"/>
                  <p:cNvSpPr/>
                  <p:nvPr/>
                </p:nvSpPr>
                <p:spPr>
                  <a:xfrm>
                    <a:off x="2352" y="2976"/>
                    <a:ext cx="288" cy="240"/>
                  </a:xfrm>
                  <a:prstGeom prst="line">
                    <a:avLst/>
                  </a:prstGeom>
                  <a:ln w="19050" cap="flat" cmpd="sng">
                    <a:solidFill>
                      <a:schemeClr val="tx1"/>
                    </a:solidFill>
                    <a:prstDash val="solid"/>
                    <a:headEnd type="none" w="med" len="med"/>
                    <a:tailEnd type="none" w="med" len="med"/>
                  </a:ln>
                </p:spPr>
              </p:sp>
              <p:sp>
                <p:nvSpPr>
                  <p:cNvPr id="181331" name="Line 61"/>
                  <p:cNvSpPr/>
                  <p:nvPr/>
                </p:nvSpPr>
                <p:spPr>
                  <a:xfrm flipH="1">
                    <a:off x="1584" y="3360"/>
                    <a:ext cx="144" cy="192"/>
                  </a:xfrm>
                  <a:prstGeom prst="line">
                    <a:avLst/>
                  </a:prstGeom>
                  <a:ln w="19050" cap="flat" cmpd="sng">
                    <a:solidFill>
                      <a:schemeClr val="tx1"/>
                    </a:solidFill>
                    <a:prstDash val="solid"/>
                    <a:headEnd type="none" w="med" len="med"/>
                    <a:tailEnd type="none" w="med" len="med"/>
                  </a:ln>
                </p:spPr>
              </p:sp>
              <p:sp>
                <p:nvSpPr>
                  <p:cNvPr id="181332" name="Line 62"/>
                  <p:cNvSpPr/>
                  <p:nvPr/>
                </p:nvSpPr>
                <p:spPr>
                  <a:xfrm>
                    <a:off x="1872" y="3360"/>
                    <a:ext cx="144" cy="240"/>
                  </a:xfrm>
                  <a:prstGeom prst="line">
                    <a:avLst/>
                  </a:prstGeom>
                  <a:ln w="19050" cap="flat" cmpd="sng">
                    <a:solidFill>
                      <a:schemeClr val="tx1"/>
                    </a:solidFill>
                    <a:prstDash val="solid"/>
                    <a:headEnd type="none" w="med" len="med"/>
                    <a:tailEnd type="none" w="med" len="med"/>
                  </a:ln>
                </p:spPr>
              </p:sp>
              <p:sp>
                <p:nvSpPr>
                  <p:cNvPr id="181333" name="Line 63"/>
                  <p:cNvSpPr/>
                  <p:nvPr/>
                </p:nvSpPr>
                <p:spPr>
                  <a:xfrm flipH="1">
                    <a:off x="1392" y="3744"/>
                    <a:ext cx="96" cy="240"/>
                  </a:xfrm>
                  <a:prstGeom prst="line">
                    <a:avLst/>
                  </a:prstGeom>
                  <a:ln w="19050" cap="flat" cmpd="sng">
                    <a:solidFill>
                      <a:schemeClr val="tx1"/>
                    </a:solidFill>
                    <a:prstDash val="solid"/>
                    <a:headEnd type="none" w="med" len="med"/>
                    <a:tailEnd type="none" w="med" len="med"/>
                  </a:ln>
                </p:spPr>
              </p:sp>
              <p:sp>
                <p:nvSpPr>
                  <p:cNvPr id="181334" name="Line 64"/>
                  <p:cNvSpPr/>
                  <p:nvPr/>
                </p:nvSpPr>
                <p:spPr>
                  <a:xfrm flipH="1">
                    <a:off x="2544" y="3360"/>
                    <a:ext cx="144" cy="192"/>
                  </a:xfrm>
                  <a:prstGeom prst="line">
                    <a:avLst/>
                  </a:prstGeom>
                  <a:ln w="19050" cap="flat" cmpd="sng">
                    <a:solidFill>
                      <a:schemeClr val="tx1"/>
                    </a:solidFill>
                    <a:prstDash val="solid"/>
                    <a:headEnd type="none" w="med" len="med"/>
                    <a:tailEnd type="none" w="med" len="med"/>
                  </a:ln>
                </p:spPr>
              </p:sp>
              <p:sp>
                <p:nvSpPr>
                  <p:cNvPr id="181335" name="Line 65"/>
                  <p:cNvSpPr/>
                  <p:nvPr/>
                </p:nvSpPr>
                <p:spPr>
                  <a:xfrm>
                    <a:off x="2784" y="3360"/>
                    <a:ext cx="144" cy="240"/>
                  </a:xfrm>
                  <a:prstGeom prst="line">
                    <a:avLst/>
                  </a:prstGeom>
                  <a:ln w="19050" cap="flat" cmpd="sng">
                    <a:solidFill>
                      <a:schemeClr val="tx1"/>
                    </a:solidFill>
                    <a:prstDash val="solid"/>
                    <a:headEnd type="none" w="med" len="med"/>
                    <a:tailEnd type="none" w="med" len="med"/>
                  </a:ln>
                </p:spPr>
              </p:sp>
            </p:grpSp>
            <p:sp>
              <p:nvSpPr>
                <p:cNvPr id="181327" name="Line 89"/>
                <p:cNvSpPr/>
                <p:nvPr/>
              </p:nvSpPr>
              <p:spPr>
                <a:xfrm>
                  <a:off x="3840" y="3168"/>
                  <a:ext cx="48" cy="240"/>
                </a:xfrm>
                <a:prstGeom prst="line">
                  <a:avLst/>
                </a:prstGeom>
                <a:ln w="9525" cap="flat" cmpd="sng">
                  <a:solidFill>
                    <a:schemeClr val="tx1"/>
                  </a:solidFill>
                  <a:prstDash val="solid"/>
                  <a:headEnd type="none" w="med" len="med"/>
                  <a:tailEnd type="none" w="med" len="med"/>
                </a:ln>
              </p:spPr>
            </p:sp>
            <p:sp>
              <p:nvSpPr>
                <p:cNvPr id="181328" name="Line 90"/>
                <p:cNvSpPr/>
                <p:nvPr/>
              </p:nvSpPr>
              <p:spPr>
                <a:xfrm flipH="1">
                  <a:off x="4224" y="3168"/>
                  <a:ext cx="48" cy="240"/>
                </a:xfrm>
                <a:prstGeom prst="line">
                  <a:avLst/>
                </a:prstGeom>
                <a:ln w="9525" cap="flat" cmpd="sng">
                  <a:solidFill>
                    <a:schemeClr val="tx1"/>
                  </a:solidFill>
                  <a:prstDash val="solid"/>
                  <a:headEnd type="none" w="med" len="med"/>
                  <a:tailEnd type="none" w="med" len="med"/>
                </a:ln>
              </p:spPr>
            </p:sp>
          </p:grpSp>
        </p:grpSp>
      </p:grpSp>
      <p:sp>
        <p:nvSpPr>
          <p:cNvPr id="478302" name="Text Box 94"/>
          <p:cNvSpPr txBox="1"/>
          <p:nvPr/>
        </p:nvSpPr>
        <p:spPr>
          <a:xfrm>
            <a:off x="4032250" y="393700"/>
            <a:ext cx="5111750" cy="4460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300" dirty="0">
                <a:solidFill>
                  <a:srgbClr val="000000"/>
                </a:solidFill>
              </a:rPr>
              <a:t>{80  57  99  35  23  11  74  29  62  16}</a:t>
            </a:r>
          </a:p>
        </p:txBody>
      </p:sp>
      <p:sp>
        <p:nvSpPr>
          <p:cNvPr id="478303" name="Rectangle 95"/>
          <p:cNvSpPr/>
          <p:nvPr/>
        </p:nvSpPr>
        <p:spPr>
          <a:xfrm>
            <a:off x="5778500" y="3698875"/>
            <a:ext cx="3365500" cy="7699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200" b="0" dirty="0">
                <a:solidFill>
                  <a:srgbClr val="FF0000"/>
                </a:solidFill>
              </a:rPr>
              <a:t>i = (heapCurrentSize</a:t>
            </a:r>
            <a:r>
              <a:rPr lang="en-US" altLang="zh-CN" sz="2200" b="0" dirty="0">
                <a:solidFill>
                  <a:srgbClr val="FF0000"/>
                </a:solidFill>
                <a:ea typeface="仿宋_GB2312"/>
              </a:rPr>
              <a:t>-</a:t>
            </a:r>
            <a:r>
              <a:rPr lang="en-US" altLang="zh-CN" sz="2200" b="0" dirty="0">
                <a:solidFill>
                  <a:srgbClr val="FF0000"/>
                </a:solidFill>
              </a:rPr>
              <a:t>2)/2</a:t>
            </a:r>
          </a:p>
          <a:p>
            <a:pPr marL="0" lvl="0" indent="0" eaLnBrk="1" hangingPunct="1">
              <a:spcBef>
                <a:spcPct val="0"/>
              </a:spcBef>
              <a:buClrTx/>
              <a:buSzPct val="100000"/>
              <a:buNone/>
            </a:pPr>
            <a:r>
              <a:rPr lang="en-US" altLang="zh-CN" sz="2200" b="0" dirty="0">
                <a:solidFill>
                  <a:srgbClr val="FF0000"/>
                </a:solidFill>
              </a:rPr>
              <a:t> = (10-2)/2 = 4</a:t>
            </a:r>
          </a:p>
        </p:txBody>
      </p:sp>
      <p:sp>
        <p:nvSpPr>
          <p:cNvPr id="478304" name="Line 96"/>
          <p:cNvSpPr/>
          <p:nvPr/>
        </p:nvSpPr>
        <p:spPr>
          <a:xfrm flipH="1">
            <a:off x="6248400" y="2438400"/>
            <a:ext cx="76200" cy="381000"/>
          </a:xfrm>
          <a:prstGeom prst="line">
            <a:avLst/>
          </a:prstGeom>
          <a:ln w="38100" cap="flat" cmpd="sng">
            <a:solidFill>
              <a:schemeClr val="accent2"/>
            </a:solidFill>
            <a:prstDash val="solid"/>
            <a:headEnd type="none" w="med" len="med"/>
            <a:tailEnd type="triangle" w="med" len="med"/>
          </a:ln>
        </p:spPr>
      </p:sp>
      <p:grpSp>
        <p:nvGrpSpPr>
          <p:cNvPr id="10" name="Group 103"/>
          <p:cNvGrpSpPr/>
          <p:nvPr/>
        </p:nvGrpSpPr>
        <p:grpSpPr>
          <a:xfrm>
            <a:off x="6096000" y="2057400"/>
            <a:ext cx="838200" cy="1143000"/>
            <a:chOff x="3840" y="1296"/>
            <a:chExt cx="528" cy="720"/>
          </a:xfrm>
        </p:grpSpPr>
        <p:grpSp>
          <p:nvGrpSpPr>
            <p:cNvPr id="181314" name="Group 97"/>
            <p:cNvGrpSpPr/>
            <p:nvPr/>
          </p:nvGrpSpPr>
          <p:grpSpPr>
            <a:xfrm>
              <a:off x="3840" y="1728"/>
              <a:ext cx="480" cy="288"/>
              <a:chOff x="960" y="3120"/>
              <a:chExt cx="480" cy="288"/>
            </a:xfrm>
          </p:grpSpPr>
          <p:sp>
            <p:nvSpPr>
              <p:cNvPr id="181318" name="Oval 98"/>
              <p:cNvSpPr/>
              <p:nvPr/>
            </p:nvSpPr>
            <p:spPr>
              <a:xfrm>
                <a:off x="960" y="3168"/>
                <a:ext cx="288" cy="192"/>
              </a:xfrm>
              <a:prstGeom prst="ellipse">
                <a:avLst/>
              </a:prstGeom>
              <a:solidFill>
                <a:srgbClr val="CCFF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1319" name="Text Box 99"/>
              <p:cNvSpPr txBox="1"/>
              <p:nvPr/>
            </p:nvSpPr>
            <p:spPr>
              <a:xfrm>
                <a:off x="960" y="3120"/>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dirty="0">
                    <a:solidFill>
                      <a:srgbClr val="CC3300"/>
                    </a:solidFill>
                  </a:rPr>
                  <a:t>23</a:t>
                </a:r>
              </a:p>
            </p:txBody>
          </p:sp>
        </p:grpSp>
        <p:grpSp>
          <p:nvGrpSpPr>
            <p:cNvPr id="181315" name="Group 100"/>
            <p:cNvGrpSpPr/>
            <p:nvPr/>
          </p:nvGrpSpPr>
          <p:grpSpPr>
            <a:xfrm>
              <a:off x="3888" y="1296"/>
              <a:ext cx="480" cy="288"/>
              <a:chOff x="960" y="3120"/>
              <a:chExt cx="480" cy="288"/>
            </a:xfrm>
          </p:grpSpPr>
          <p:sp>
            <p:nvSpPr>
              <p:cNvPr id="181316" name="Oval 101"/>
              <p:cNvSpPr/>
              <p:nvPr/>
            </p:nvSpPr>
            <p:spPr>
              <a:xfrm>
                <a:off x="960" y="3168"/>
                <a:ext cx="288" cy="192"/>
              </a:xfrm>
              <a:prstGeom prst="ellipse">
                <a:avLst/>
              </a:prstGeom>
              <a:solidFill>
                <a:srgbClr val="CCFF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1317" name="Text Box 102"/>
              <p:cNvSpPr txBox="1"/>
              <p:nvPr/>
            </p:nvSpPr>
            <p:spPr>
              <a:xfrm>
                <a:off x="960" y="3120"/>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dirty="0">
                    <a:solidFill>
                      <a:srgbClr val="CC3300"/>
                    </a:solidFill>
                  </a:rPr>
                  <a:t>16</a:t>
                </a:r>
              </a:p>
            </p:txBody>
          </p:sp>
        </p:grpSp>
      </p:grpSp>
      <p:sp>
        <p:nvSpPr>
          <p:cNvPr id="478312" name="Rectangle 104"/>
          <p:cNvSpPr/>
          <p:nvPr/>
        </p:nvSpPr>
        <p:spPr>
          <a:xfrm>
            <a:off x="5832475" y="4419600"/>
            <a:ext cx="725488" cy="4302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200" b="0" dirty="0">
                <a:solidFill>
                  <a:srgbClr val="FF0000"/>
                </a:solidFill>
              </a:rPr>
              <a:t>i = 3</a:t>
            </a:r>
          </a:p>
        </p:txBody>
      </p:sp>
      <p:sp>
        <p:nvSpPr>
          <p:cNvPr id="478313" name="Line 105"/>
          <p:cNvSpPr/>
          <p:nvPr/>
        </p:nvSpPr>
        <p:spPr>
          <a:xfrm flipH="1">
            <a:off x="5334000" y="2438400"/>
            <a:ext cx="152400" cy="381000"/>
          </a:xfrm>
          <a:prstGeom prst="line">
            <a:avLst/>
          </a:prstGeom>
          <a:ln w="38100" cap="flat" cmpd="sng">
            <a:solidFill>
              <a:schemeClr val="accent2"/>
            </a:solidFill>
            <a:prstDash val="solid"/>
            <a:headEnd type="none" w="med" len="med"/>
            <a:tailEnd type="triangle" w="med" len="med"/>
          </a:ln>
        </p:spPr>
      </p:sp>
      <p:grpSp>
        <p:nvGrpSpPr>
          <p:cNvPr id="13" name="Group 113"/>
          <p:cNvGrpSpPr/>
          <p:nvPr/>
        </p:nvGrpSpPr>
        <p:grpSpPr>
          <a:xfrm>
            <a:off x="5067300" y="2124075"/>
            <a:ext cx="1076325" cy="1057275"/>
            <a:chOff x="3192" y="1338"/>
            <a:chExt cx="678" cy="666"/>
          </a:xfrm>
        </p:grpSpPr>
        <p:grpSp>
          <p:nvGrpSpPr>
            <p:cNvPr id="181308" name="Group 107"/>
            <p:cNvGrpSpPr/>
            <p:nvPr/>
          </p:nvGrpSpPr>
          <p:grpSpPr>
            <a:xfrm>
              <a:off x="3192" y="1776"/>
              <a:ext cx="480" cy="228"/>
              <a:chOff x="936" y="3168"/>
              <a:chExt cx="480" cy="228"/>
            </a:xfrm>
          </p:grpSpPr>
          <p:sp>
            <p:nvSpPr>
              <p:cNvPr id="181312" name="Oval 108"/>
              <p:cNvSpPr/>
              <p:nvPr/>
            </p:nvSpPr>
            <p:spPr>
              <a:xfrm>
                <a:off x="960" y="3168"/>
                <a:ext cx="288" cy="192"/>
              </a:xfrm>
              <a:prstGeom prst="ellipse">
                <a:avLst/>
              </a:prstGeom>
              <a:solidFill>
                <a:srgbClr val="CCFF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1313" name="Text Box 109"/>
              <p:cNvSpPr txBox="1"/>
              <p:nvPr/>
            </p:nvSpPr>
            <p:spPr>
              <a:xfrm>
                <a:off x="936" y="3183"/>
                <a:ext cx="480" cy="2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600" dirty="0">
                    <a:solidFill>
                      <a:srgbClr val="CC3300"/>
                    </a:solidFill>
                  </a:rPr>
                  <a:t>35</a:t>
                </a:r>
              </a:p>
            </p:txBody>
          </p:sp>
        </p:grpSp>
        <p:grpSp>
          <p:nvGrpSpPr>
            <p:cNvPr id="181309" name="Group 110"/>
            <p:cNvGrpSpPr/>
            <p:nvPr/>
          </p:nvGrpSpPr>
          <p:grpSpPr>
            <a:xfrm>
              <a:off x="3390" y="1338"/>
              <a:ext cx="480" cy="213"/>
              <a:chOff x="942" y="3162"/>
              <a:chExt cx="480" cy="213"/>
            </a:xfrm>
          </p:grpSpPr>
          <p:sp>
            <p:nvSpPr>
              <p:cNvPr id="181310" name="Oval 111"/>
              <p:cNvSpPr/>
              <p:nvPr/>
            </p:nvSpPr>
            <p:spPr>
              <a:xfrm>
                <a:off x="960" y="3168"/>
                <a:ext cx="288" cy="192"/>
              </a:xfrm>
              <a:prstGeom prst="ellipse">
                <a:avLst/>
              </a:prstGeom>
              <a:solidFill>
                <a:srgbClr val="CCFF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1311" name="Text Box 112"/>
              <p:cNvSpPr txBox="1"/>
              <p:nvPr/>
            </p:nvSpPr>
            <p:spPr>
              <a:xfrm>
                <a:off x="942" y="3162"/>
                <a:ext cx="480" cy="2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600" dirty="0">
                    <a:solidFill>
                      <a:srgbClr val="CC3300"/>
                    </a:solidFill>
                  </a:rPr>
                  <a:t>29</a:t>
                </a:r>
              </a:p>
            </p:txBody>
          </p:sp>
        </p:grpSp>
      </p:grpSp>
      <p:sp>
        <p:nvSpPr>
          <p:cNvPr id="478323" name="Line 115"/>
          <p:cNvSpPr/>
          <p:nvPr/>
        </p:nvSpPr>
        <p:spPr>
          <a:xfrm flipH="1">
            <a:off x="7086600" y="1752600"/>
            <a:ext cx="228600" cy="381000"/>
          </a:xfrm>
          <a:prstGeom prst="line">
            <a:avLst/>
          </a:prstGeom>
          <a:ln w="38100" cap="flat" cmpd="sng">
            <a:solidFill>
              <a:schemeClr val="accent2"/>
            </a:solidFill>
            <a:prstDash val="solid"/>
            <a:headEnd type="none" w="med" len="med"/>
            <a:tailEnd type="triangle" w="med" len="med"/>
          </a:ln>
        </p:spPr>
      </p:sp>
      <p:sp>
        <p:nvSpPr>
          <p:cNvPr id="478324" name="Rectangle 116"/>
          <p:cNvSpPr/>
          <p:nvPr/>
        </p:nvSpPr>
        <p:spPr>
          <a:xfrm>
            <a:off x="5832475" y="4824413"/>
            <a:ext cx="725488" cy="4302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200" b="0" dirty="0">
                <a:solidFill>
                  <a:srgbClr val="FF0000"/>
                </a:solidFill>
              </a:rPr>
              <a:t>i = 2</a:t>
            </a:r>
          </a:p>
        </p:txBody>
      </p:sp>
      <p:grpSp>
        <p:nvGrpSpPr>
          <p:cNvPr id="16" name="Group 124"/>
          <p:cNvGrpSpPr/>
          <p:nvPr/>
        </p:nvGrpSpPr>
        <p:grpSpPr>
          <a:xfrm>
            <a:off x="6934200" y="1447800"/>
            <a:ext cx="1143000" cy="1133475"/>
            <a:chOff x="4368" y="912"/>
            <a:chExt cx="720" cy="714"/>
          </a:xfrm>
        </p:grpSpPr>
        <p:grpSp>
          <p:nvGrpSpPr>
            <p:cNvPr id="181302" name="Group 118"/>
            <p:cNvGrpSpPr/>
            <p:nvPr/>
          </p:nvGrpSpPr>
          <p:grpSpPr>
            <a:xfrm>
              <a:off x="4368" y="1338"/>
              <a:ext cx="495" cy="288"/>
              <a:chOff x="960" y="3162"/>
              <a:chExt cx="495" cy="288"/>
            </a:xfrm>
          </p:grpSpPr>
          <p:sp>
            <p:nvSpPr>
              <p:cNvPr id="181306" name="Oval 119"/>
              <p:cNvSpPr/>
              <p:nvPr/>
            </p:nvSpPr>
            <p:spPr>
              <a:xfrm>
                <a:off x="960" y="3168"/>
                <a:ext cx="288" cy="192"/>
              </a:xfrm>
              <a:prstGeom prst="ellipse">
                <a:avLst/>
              </a:prstGeom>
              <a:solidFill>
                <a:srgbClr val="CCFF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1307" name="Text Box 120"/>
              <p:cNvSpPr txBox="1"/>
              <p:nvPr/>
            </p:nvSpPr>
            <p:spPr>
              <a:xfrm>
                <a:off x="975" y="3162"/>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dirty="0">
                    <a:solidFill>
                      <a:srgbClr val="CC3300"/>
                    </a:solidFill>
                  </a:rPr>
                  <a:t>99</a:t>
                </a:r>
              </a:p>
            </p:txBody>
          </p:sp>
        </p:grpSp>
        <p:grpSp>
          <p:nvGrpSpPr>
            <p:cNvPr id="181303" name="Group 121"/>
            <p:cNvGrpSpPr/>
            <p:nvPr/>
          </p:nvGrpSpPr>
          <p:grpSpPr>
            <a:xfrm>
              <a:off x="4608" y="912"/>
              <a:ext cx="480" cy="288"/>
              <a:chOff x="960" y="3120"/>
              <a:chExt cx="480" cy="288"/>
            </a:xfrm>
          </p:grpSpPr>
          <p:sp>
            <p:nvSpPr>
              <p:cNvPr id="181304" name="Oval 122"/>
              <p:cNvSpPr/>
              <p:nvPr/>
            </p:nvSpPr>
            <p:spPr>
              <a:xfrm>
                <a:off x="960" y="3168"/>
                <a:ext cx="288" cy="192"/>
              </a:xfrm>
              <a:prstGeom prst="ellipse">
                <a:avLst/>
              </a:prstGeom>
              <a:solidFill>
                <a:srgbClr val="CCFF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1305" name="Text Box 123"/>
              <p:cNvSpPr txBox="1"/>
              <p:nvPr/>
            </p:nvSpPr>
            <p:spPr>
              <a:xfrm>
                <a:off x="960" y="3120"/>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dirty="0">
                    <a:solidFill>
                      <a:srgbClr val="CC3300"/>
                    </a:solidFill>
                  </a:rPr>
                  <a:t>11</a:t>
                </a:r>
              </a:p>
            </p:txBody>
          </p:sp>
        </p:grpSp>
      </p:grpSp>
      <p:sp>
        <p:nvSpPr>
          <p:cNvPr id="478334" name="Rectangle 126"/>
          <p:cNvSpPr/>
          <p:nvPr/>
        </p:nvSpPr>
        <p:spPr>
          <a:xfrm>
            <a:off x="5876925" y="5273675"/>
            <a:ext cx="727075" cy="431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200" b="0" dirty="0">
                <a:solidFill>
                  <a:srgbClr val="FF0000"/>
                </a:solidFill>
              </a:rPr>
              <a:t>i = 1</a:t>
            </a:r>
          </a:p>
        </p:txBody>
      </p:sp>
      <p:sp>
        <p:nvSpPr>
          <p:cNvPr id="478335" name="Line 127"/>
          <p:cNvSpPr/>
          <p:nvPr/>
        </p:nvSpPr>
        <p:spPr>
          <a:xfrm>
            <a:off x="6096000" y="1828800"/>
            <a:ext cx="152400" cy="304800"/>
          </a:xfrm>
          <a:prstGeom prst="line">
            <a:avLst/>
          </a:prstGeom>
          <a:ln w="38100" cap="flat" cmpd="sng">
            <a:solidFill>
              <a:schemeClr val="accent2"/>
            </a:solidFill>
            <a:prstDash val="solid"/>
            <a:headEnd type="none" w="med" len="med"/>
            <a:tailEnd type="triangle" w="med" len="med"/>
          </a:ln>
        </p:spPr>
      </p:sp>
      <p:sp>
        <p:nvSpPr>
          <p:cNvPr id="478336" name="Line 128"/>
          <p:cNvSpPr/>
          <p:nvPr/>
        </p:nvSpPr>
        <p:spPr>
          <a:xfrm flipH="1">
            <a:off x="6248400" y="2362200"/>
            <a:ext cx="76200" cy="457200"/>
          </a:xfrm>
          <a:prstGeom prst="line">
            <a:avLst/>
          </a:prstGeom>
          <a:ln w="38100" cap="flat" cmpd="sng">
            <a:solidFill>
              <a:schemeClr val="accent2"/>
            </a:solidFill>
            <a:prstDash val="solid"/>
            <a:headEnd type="none" w="med" len="med"/>
            <a:tailEnd type="triangle" w="med" len="med"/>
          </a:ln>
        </p:spPr>
      </p:sp>
      <p:grpSp>
        <p:nvGrpSpPr>
          <p:cNvPr id="19" name="Group 142"/>
          <p:cNvGrpSpPr/>
          <p:nvPr/>
        </p:nvGrpSpPr>
        <p:grpSpPr>
          <a:xfrm>
            <a:off x="5791200" y="1447800"/>
            <a:ext cx="1143000" cy="1066800"/>
            <a:chOff x="3648" y="912"/>
            <a:chExt cx="720" cy="672"/>
          </a:xfrm>
        </p:grpSpPr>
        <p:grpSp>
          <p:nvGrpSpPr>
            <p:cNvPr id="181296" name="Group 130"/>
            <p:cNvGrpSpPr/>
            <p:nvPr/>
          </p:nvGrpSpPr>
          <p:grpSpPr>
            <a:xfrm>
              <a:off x="3648" y="912"/>
              <a:ext cx="480" cy="288"/>
              <a:chOff x="960" y="3120"/>
              <a:chExt cx="480" cy="288"/>
            </a:xfrm>
          </p:grpSpPr>
          <p:sp>
            <p:nvSpPr>
              <p:cNvPr id="181300" name="Oval 131"/>
              <p:cNvSpPr/>
              <p:nvPr/>
            </p:nvSpPr>
            <p:spPr>
              <a:xfrm>
                <a:off x="960" y="3168"/>
                <a:ext cx="288" cy="192"/>
              </a:xfrm>
              <a:prstGeom prst="ellipse">
                <a:avLst/>
              </a:prstGeom>
              <a:solidFill>
                <a:srgbClr val="CCFF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1301" name="Text Box 132"/>
              <p:cNvSpPr txBox="1"/>
              <p:nvPr/>
            </p:nvSpPr>
            <p:spPr>
              <a:xfrm>
                <a:off x="960" y="3120"/>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dirty="0">
                    <a:solidFill>
                      <a:srgbClr val="CC3300"/>
                    </a:solidFill>
                  </a:rPr>
                  <a:t>16</a:t>
                </a:r>
              </a:p>
            </p:txBody>
          </p:sp>
        </p:grpSp>
        <p:grpSp>
          <p:nvGrpSpPr>
            <p:cNvPr id="181297" name="Group 133"/>
            <p:cNvGrpSpPr/>
            <p:nvPr/>
          </p:nvGrpSpPr>
          <p:grpSpPr>
            <a:xfrm>
              <a:off x="3888" y="1296"/>
              <a:ext cx="480" cy="288"/>
              <a:chOff x="960" y="3120"/>
              <a:chExt cx="480" cy="288"/>
            </a:xfrm>
          </p:grpSpPr>
          <p:sp>
            <p:nvSpPr>
              <p:cNvPr id="181298" name="Oval 134"/>
              <p:cNvSpPr/>
              <p:nvPr/>
            </p:nvSpPr>
            <p:spPr>
              <a:xfrm>
                <a:off x="960" y="3168"/>
                <a:ext cx="288" cy="192"/>
              </a:xfrm>
              <a:prstGeom prst="ellipse">
                <a:avLst/>
              </a:prstGeom>
              <a:solidFill>
                <a:srgbClr val="CCFF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1299" name="Text Box 135"/>
              <p:cNvSpPr txBox="1"/>
              <p:nvPr/>
            </p:nvSpPr>
            <p:spPr>
              <a:xfrm>
                <a:off x="960" y="3120"/>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dirty="0">
                    <a:solidFill>
                      <a:srgbClr val="CC3300"/>
                    </a:solidFill>
                  </a:rPr>
                  <a:t>57</a:t>
                </a:r>
              </a:p>
            </p:txBody>
          </p:sp>
        </p:grpSp>
      </p:grpSp>
      <p:grpSp>
        <p:nvGrpSpPr>
          <p:cNvPr id="22" name="Group 143"/>
          <p:cNvGrpSpPr/>
          <p:nvPr/>
        </p:nvGrpSpPr>
        <p:grpSpPr>
          <a:xfrm>
            <a:off x="6094413" y="2124075"/>
            <a:ext cx="844550" cy="1012825"/>
            <a:chOff x="3839" y="1338"/>
            <a:chExt cx="532" cy="638"/>
          </a:xfrm>
        </p:grpSpPr>
        <p:grpSp>
          <p:nvGrpSpPr>
            <p:cNvPr id="181290" name="Group 136"/>
            <p:cNvGrpSpPr/>
            <p:nvPr/>
          </p:nvGrpSpPr>
          <p:grpSpPr>
            <a:xfrm>
              <a:off x="3872" y="1338"/>
              <a:ext cx="480" cy="213"/>
              <a:chOff x="944" y="3162"/>
              <a:chExt cx="480" cy="213"/>
            </a:xfrm>
          </p:grpSpPr>
          <p:sp>
            <p:nvSpPr>
              <p:cNvPr id="181294" name="Oval 137"/>
              <p:cNvSpPr/>
              <p:nvPr/>
            </p:nvSpPr>
            <p:spPr>
              <a:xfrm>
                <a:off x="960" y="3168"/>
                <a:ext cx="288" cy="192"/>
              </a:xfrm>
              <a:prstGeom prst="ellipse">
                <a:avLst/>
              </a:prstGeom>
              <a:solidFill>
                <a:srgbClr val="CCFF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600" b="0" dirty="0">
                  <a:solidFill>
                    <a:srgbClr val="000000"/>
                  </a:solidFill>
                </a:endParaRPr>
              </a:p>
            </p:txBody>
          </p:sp>
          <p:sp>
            <p:nvSpPr>
              <p:cNvPr id="181295" name="Text Box 138"/>
              <p:cNvSpPr txBox="1"/>
              <p:nvPr/>
            </p:nvSpPr>
            <p:spPr>
              <a:xfrm>
                <a:off x="944" y="3162"/>
                <a:ext cx="480" cy="2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600" dirty="0">
                    <a:solidFill>
                      <a:srgbClr val="CC3300"/>
                    </a:solidFill>
                  </a:rPr>
                  <a:t>23</a:t>
                </a:r>
              </a:p>
            </p:txBody>
          </p:sp>
        </p:grpSp>
        <p:grpSp>
          <p:nvGrpSpPr>
            <p:cNvPr id="181291" name="Group 139"/>
            <p:cNvGrpSpPr/>
            <p:nvPr/>
          </p:nvGrpSpPr>
          <p:grpSpPr>
            <a:xfrm>
              <a:off x="3839" y="1763"/>
              <a:ext cx="532" cy="213"/>
              <a:chOff x="960" y="3155"/>
              <a:chExt cx="484" cy="213"/>
            </a:xfrm>
          </p:grpSpPr>
          <p:sp>
            <p:nvSpPr>
              <p:cNvPr id="181292" name="Oval 140"/>
              <p:cNvSpPr/>
              <p:nvPr/>
            </p:nvSpPr>
            <p:spPr>
              <a:xfrm>
                <a:off x="960" y="3168"/>
                <a:ext cx="288" cy="192"/>
              </a:xfrm>
              <a:prstGeom prst="ellipse">
                <a:avLst/>
              </a:prstGeom>
              <a:solidFill>
                <a:srgbClr val="CCFF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600" b="0" dirty="0">
                  <a:solidFill>
                    <a:srgbClr val="000000"/>
                  </a:solidFill>
                </a:endParaRPr>
              </a:p>
            </p:txBody>
          </p:sp>
          <p:sp>
            <p:nvSpPr>
              <p:cNvPr id="181293" name="Text Box 141"/>
              <p:cNvSpPr txBox="1"/>
              <p:nvPr/>
            </p:nvSpPr>
            <p:spPr>
              <a:xfrm>
                <a:off x="964" y="3155"/>
                <a:ext cx="480" cy="2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600" dirty="0">
                    <a:solidFill>
                      <a:srgbClr val="CC3300"/>
                    </a:solidFill>
                  </a:rPr>
                  <a:t>57</a:t>
                </a:r>
              </a:p>
            </p:txBody>
          </p:sp>
        </p:grpSp>
      </p:grpSp>
      <p:sp>
        <p:nvSpPr>
          <p:cNvPr id="478352" name="Rectangle 144"/>
          <p:cNvSpPr/>
          <p:nvPr/>
        </p:nvSpPr>
        <p:spPr>
          <a:xfrm>
            <a:off x="5832475" y="5678488"/>
            <a:ext cx="725488" cy="431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r>
              <a:rPr lang="en-US" altLang="zh-CN" sz="2200" b="0" dirty="0">
                <a:solidFill>
                  <a:srgbClr val="FF0000"/>
                </a:solidFill>
              </a:rPr>
              <a:t>i = 0</a:t>
            </a:r>
          </a:p>
        </p:txBody>
      </p:sp>
      <p:grpSp>
        <p:nvGrpSpPr>
          <p:cNvPr id="25" name="Group 161"/>
          <p:cNvGrpSpPr/>
          <p:nvPr/>
        </p:nvGrpSpPr>
        <p:grpSpPr>
          <a:xfrm>
            <a:off x="6553200" y="838200"/>
            <a:ext cx="1524000" cy="990600"/>
            <a:chOff x="4128" y="528"/>
            <a:chExt cx="960" cy="624"/>
          </a:xfrm>
        </p:grpSpPr>
        <p:grpSp>
          <p:nvGrpSpPr>
            <p:cNvPr id="181284" name="Group 146"/>
            <p:cNvGrpSpPr/>
            <p:nvPr/>
          </p:nvGrpSpPr>
          <p:grpSpPr>
            <a:xfrm>
              <a:off x="4128" y="528"/>
              <a:ext cx="480" cy="240"/>
              <a:chOff x="960" y="3120"/>
              <a:chExt cx="480" cy="240"/>
            </a:xfrm>
          </p:grpSpPr>
          <p:sp>
            <p:nvSpPr>
              <p:cNvPr id="181288" name="Oval 147"/>
              <p:cNvSpPr/>
              <p:nvPr/>
            </p:nvSpPr>
            <p:spPr>
              <a:xfrm>
                <a:off x="960" y="3168"/>
                <a:ext cx="288" cy="192"/>
              </a:xfrm>
              <a:prstGeom prst="ellipse">
                <a:avLst/>
              </a:prstGeom>
              <a:solidFill>
                <a:srgbClr val="CCFF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600" b="0" dirty="0">
                  <a:solidFill>
                    <a:srgbClr val="000000"/>
                  </a:solidFill>
                </a:endParaRPr>
              </a:p>
            </p:txBody>
          </p:sp>
          <p:sp>
            <p:nvSpPr>
              <p:cNvPr id="181289" name="Text Box 148"/>
              <p:cNvSpPr txBox="1"/>
              <p:nvPr/>
            </p:nvSpPr>
            <p:spPr>
              <a:xfrm>
                <a:off x="960" y="3120"/>
                <a:ext cx="480" cy="2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600" dirty="0">
                    <a:solidFill>
                      <a:srgbClr val="CC3300"/>
                    </a:solidFill>
                  </a:rPr>
                  <a:t>11</a:t>
                </a:r>
              </a:p>
            </p:txBody>
          </p:sp>
        </p:grpSp>
        <p:grpSp>
          <p:nvGrpSpPr>
            <p:cNvPr id="181285" name="Group 149"/>
            <p:cNvGrpSpPr/>
            <p:nvPr/>
          </p:nvGrpSpPr>
          <p:grpSpPr>
            <a:xfrm>
              <a:off x="4608" y="912"/>
              <a:ext cx="480" cy="240"/>
              <a:chOff x="960" y="3120"/>
              <a:chExt cx="480" cy="240"/>
            </a:xfrm>
          </p:grpSpPr>
          <p:sp>
            <p:nvSpPr>
              <p:cNvPr id="181286" name="Oval 150"/>
              <p:cNvSpPr/>
              <p:nvPr/>
            </p:nvSpPr>
            <p:spPr>
              <a:xfrm>
                <a:off x="960" y="3168"/>
                <a:ext cx="288" cy="192"/>
              </a:xfrm>
              <a:prstGeom prst="ellipse">
                <a:avLst/>
              </a:prstGeom>
              <a:solidFill>
                <a:srgbClr val="CCFF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600" b="0" dirty="0">
                  <a:solidFill>
                    <a:srgbClr val="000000"/>
                  </a:solidFill>
                </a:endParaRPr>
              </a:p>
            </p:txBody>
          </p:sp>
          <p:sp>
            <p:nvSpPr>
              <p:cNvPr id="181287" name="Text Box 151"/>
              <p:cNvSpPr txBox="1"/>
              <p:nvPr/>
            </p:nvSpPr>
            <p:spPr>
              <a:xfrm>
                <a:off x="960" y="3120"/>
                <a:ext cx="480" cy="2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600" dirty="0">
                    <a:solidFill>
                      <a:srgbClr val="CC3300"/>
                    </a:solidFill>
                  </a:rPr>
                  <a:t>80</a:t>
                </a:r>
              </a:p>
            </p:txBody>
          </p:sp>
        </p:grpSp>
      </p:grpSp>
      <p:sp>
        <p:nvSpPr>
          <p:cNvPr id="478360" name="Line 152"/>
          <p:cNvSpPr/>
          <p:nvPr/>
        </p:nvSpPr>
        <p:spPr>
          <a:xfrm>
            <a:off x="6858000" y="1219200"/>
            <a:ext cx="533400" cy="457200"/>
          </a:xfrm>
          <a:prstGeom prst="line">
            <a:avLst/>
          </a:prstGeom>
          <a:ln w="38100" cap="flat" cmpd="sng">
            <a:solidFill>
              <a:schemeClr val="accent2"/>
            </a:solidFill>
            <a:prstDash val="solid"/>
            <a:headEnd type="none" w="med" len="med"/>
            <a:tailEnd type="triangle" w="med" len="med"/>
          </a:ln>
        </p:spPr>
      </p:sp>
      <p:sp>
        <p:nvSpPr>
          <p:cNvPr id="478361" name="Line 153"/>
          <p:cNvSpPr/>
          <p:nvPr/>
        </p:nvSpPr>
        <p:spPr>
          <a:xfrm>
            <a:off x="7696200" y="1828800"/>
            <a:ext cx="304800" cy="381000"/>
          </a:xfrm>
          <a:prstGeom prst="line">
            <a:avLst/>
          </a:prstGeom>
          <a:ln w="38100" cap="flat" cmpd="sng">
            <a:solidFill>
              <a:schemeClr val="accent2"/>
            </a:solidFill>
            <a:prstDash val="solid"/>
            <a:headEnd type="none" w="med" len="med"/>
            <a:tailEnd type="triangle" w="med" len="med"/>
          </a:ln>
        </p:spPr>
      </p:sp>
      <p:grpSp>
        <p:nvGrpSpPr>
          <p:cNvPr id="28" name="Group 162"/>
          <p:cNvGrpSpPr/>
          <p:nvPr/>
        </p:nvGrpSpPr>
        <p:grpSpPr>
          <a:xfrm>
            <a:off x="7315200" y="1493838"/>
            <a:ext cx="1168400" cy="1087437"/>
            <a:chOff x="4608" y="941"/>
            <a:chExt cx="736" cy="685"/>
          </a:xfrm>
        </p:grpSpPr>
        <p:grpSp>
          <p:nvGrpSpPr>
            <p:cNvPr id="181278" name="Group 155"/>
            <p:cNvGrpSpPr/>
            <p:nvPr/>
          </p:nvGrpSpPr>
          <p:grpSpPr>
            <a:xfrm>
              <a:off x="4608" y="941"/>
              <a:ext cx="481" cy="213"/>
              <a:chOff x="960" y="3149"/>
              <a:chExt cx="481" cy="213"/>
            </a:xfrm>
          </p:grpSpPr>
          <p:sp>
            <p:nvSpPr>
              <p:cNvPr id="181282" name="Oval 156"/>
              <p:cNvSpPr/>
              <p:nvPr/>
            </p:nvSpPr>
            <p:spPr>
              <a:xfrm>
                <a:off x="960" y="3168"/>
                <a:ext cx="288" cy="192"/>
              </a:xfrm>
              <a:prstGeom prst="ellipse">
                <a:avLst/>
              </a:prstGeom>
              <a:solidFill>
                <a:srgbClr val="CCFF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1283" name="Text Box 157"/>
              <p:cNvSpPr txBox="1"/>
              <p:nvPr/>
            </p:nvSpPr>
            <p:spPr>
              <a:xfrm>
                <a:off x="961" y="3149"/>
                <a:ext cx="480" cy="2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600" dirty="0">
                    <a:solidFill>
                      <a:srgbClr val="CC3300"/>
                    </a:solidFill>
                  </a:rPr>
                  <a:t>74</a:t>
                </a:r>
              </a:p>
            </p:txBody>
          </p:sp>
        </p:grpSp>
        <p:grpSp>
          <p:nvGrpSpPr>
            <p:cNvPr id="181279" name="Group 158"/>
            <p:cNvGrpSpPr/>
            <p:nvPr/>
          </p:nvGrpSpPr>
          <p:grpSpPr>
            <a:xfrm>
              <a:off x="4848" y="1338"/>
              <a:ext cx="496" cy="288"/>
              <a:chOff x="960" y="3162"/>
              <a:chExt cx="496" cy="288"/>
            </a:xfrm>
          </p:grpSpPr>
          <p:sp>
            <p:nvSpPr>
              <p:cNvPr id="181280" name="Oval 159"/>
              <p:cNvSpPr/>
              <p:nvPr/>
            </p:nvSpPr>
            <p:spPr>
              <a:xfrm>
                <a:off x="960" y="3168"/>
                <a:ext cx="288" cy="192"/>
              </a:xfrm>
              <a:prstGeom prst="ellipse">
                <a:avLst/>
              </a:prstGeom>
              <a:solidFill>
                <a:srgbClr val="CCFFFF"/>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1281" name="Text Box 160"/>
              <p:cNvSpPr txBox="1"/>
              <p:nvPr/>
            </p:nvSpPr>
            <p:spPr>
              <a:xfrm>
                <a:off x="976" y="3162"/>
                <a:ext cx="48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1800" dirty="0">
                    <a:solidFill>
                      <a:srgbClr val="CC3300"/>
                    </a:solidFill>
                  </a:rPr>
                  <a:t>80</a:t>
                </a:r>
              </a:p>
            </p:txBody>
          </p:sp>
        </p:grpSp>
      </p:grpSp>
      <p:sp>
        <p:nvSpPr>
          <p:cNvPr id="108" name="椭圆 107"/>
          <p:cNvSpPr/>
          <p:nvPr/>
        </p:nvSpPr>
        <p:spPr>
          <a:xfrm>
            <a:off x="6011863" y="2033588"/>
            <a:ext cx="792162" cy="1368425"/>
          </a:xfrm>
          <a:prstGeom prst="ellipse">
            <a:avLst/>
          </a:prstGeom>
          <a:noFill/>
          <a:ln w="57150" cap="flat" cmpd="sng">
            <a:solidFill>
              <a:srgbClr val="D60093"/>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09" name="椭圆 108"/>
          <p:cNvSpPr/>
          <p:nvPr/>
        </p:nvSpPr>
        <p:spPr>
          <a:xfrm>
            <a:off x="5076825" y="2060575"/>
            <a:ext cx="1079500" cy="1296988"/>
          </a:xfrm>
          <a:prstGeom prst="ellipse">
            <a:avLst/>
          </a:prstGeom>
          <a:noFill/>
          <a:ln w="57150" cap="flat" cmpd="sng">
            <a:solidFill>
              <a:srgbClr val="D60093"/>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0" name="椭圆 109"/>
          <p:cNvSpPr/>
          <p:nvPr/>
        </p:nvSpPr>
        <p:spPr>
          <a:xfrm>
            <a:off x="6804025" y="1412875"/>
            <a:ext cx="1512888" cy="1295400"/>
          </a:xfrm>
          <a:prstGeom prst="ellipse">
            <a:avLst/>
          </a:prstGeom>
          <a:noFill/>
          <a:ln w="57150" cap="flat" cmpd="sng">
            <a:solidFill>
              <a:srgbClr val="D60093"/>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11" name="椭圆 110"/>
          <p:cNvSpPr/>
          <p:nvPr/>
        </p:nvSpPr>
        <p:spPr>
          <a:xfrm>
            <a:off x="4932363" y="1412875"/>
            <a:ext cx="1871662" cy="2160588"/>
          </a:xfrm>
          <a:prstGeom prst="ellipse">
            <a:avLst/>
          </a:prstGeom>
          <a:noFill/>
          <a:ln w="57150" cap="flat" cmpd="sng">
            <a:solidFill>
              <a:srgbClr val="D60093"/>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600" b="0" dirty="0">
              <a:solidFill>
                <a:srgbClr val="000000"/>
              </a:solidFill>
            </a:endParaRPr>
          </a:p>
        </p:txBody>
      </p:sp>
      <p:sp>
        <p:nvSpPr>
          <p:cNvPr id="116" name="Text Box 6"/>
          <p:cNvSpPr txBox="1">
            <a:spLocks noChangeArrowheads="1"/>
          </p:cNvSpPr>
          <p:nvPr/>
        </p:nvSpPr>
        <p:spPr bwMode="auto">
          <a:xfrm>
            <a:off x="264160" y="641668"/>
            <a:ext cx="4608513" cy="6064250"/>
          </a:xfrm>
          <a:prstGeom prst="rect">
            <a:avLst/>
          </a:prstGeom>
          <a:noFill/>
          <a:ln w="9525">
            <a:noFill/>
            <a:miter lim="800000"/>
          </a:ln>
        </p:spPr>
        <p:txBody>
          <a:bodyPr>
            <a:spAutoFit/>
          </a:bodyPr>
          <a:lstStyle/>
          <a:p>
            <a:pPr marR="0" algn="l" defTabSz="914400">
              <a:spcBef>
                <a:spcPts val="0"/>
              </a:spcBef>
              <a:buClrTx/>
              <a:buSzTx/>
              <a:buFontTx/>
              <a:buNone/>
              <a:defRPr/>
            </a:pPr>
            <a:r>
              <a:rPr kumimoji="1" lang="en-US" altLang="zh-CN" sz="2000" b="1" kern="1200" cap="none" spc="0" normalizeH="0" baseline="0" noProof="0" dirty="0" err="1">
                <a:latin typeface="楷体_GB2312" pitchFamily="49" charset="-122"/>
                <a:ea typeface="楷体_GB2312" pitchFamily="49" charset="-122"/>
                <a:cs typeface="+mn-cs"/>
              </a:rPr>
              <a:t>i</a:t>
            </a:r>
            <a:r>
              <a:rPr kumimoji="1" lang="en-US" altLang="zh-CN" sz="2000" b="1" kern="1200" cap="none" spc="0" normalizeH="0" baseline="0" noProof="0" dirty="0">
                <a:latin typeface="楷体_GB2312" pitchFamily="49" charset="-122"/>
                <a:ea typeface="楷体_GB2312" pitchFamily="49" charset="-122"/>
                <a:cs typeface="+mn-cs"/>
              </a:rPr>
              <a:t> = start;</a:t>
            </a:r>
            <a:r>
              <a:rPr kumimoji="1" lang="zh-CN" altLang="en-US" sz="2000" b="1" kern="1200" cap="none" spc="0" normalizeH="0" baseline="0" noProof="0" dirty="0">
                <a:latin typeface="楷体_GB2312" pitchFamily="49" charset="-122"/>
                <a:ea typeface="楷体_GB2312" pitchFamily="49" charset="-122"/>
                <a:cs typeface="+mn-cs"/>
              </a:rPr>
              <a:t> </a:t>
            </a:r>
            <a:endParaRPr kumimoji="1" lang="en-US" altLang="zh-CN" sz="2000" b="1" kern="1200" cap="none" spc="0" normalizeH="0" baseline="0" noProof="0" dirty="0">
              <a:latin typeface="楷体_GB2312" pitchFamily="49" charset="-122"/>
              <a:ea typeface="楷体_GB2312" pitchFamily="49" charset="-122"/>
              <a:cs typeface="+mn-cs"/>
            </a:endParaRPr>
          </a:p>
          <a:p>
            <a:pPr marR="0" algn="l" defTabSz="914400">
              <a:spcBef>
                <a:spcPts val="0"/>
              </a:spcBef>
              <a:buClrTx/>
              <a:buSzTx/>
              <a:buFontTx/>
              <a:buNone/>
              <a:defRPr/>
            </a:pPr>
            <a:r>
              <a:rPr kumimoji="1" lang="en-US" altLang="zh-CN" sz="2000" b="1" kern="1200" cap="none" spc="0" normalizeH="0" baseline="0" noProof="0" dirty="0" err="1">
                <a:latin typeface="楷体_GB2312" pitchFamily="49" charset="-122"/>
                <a:ea typeface="楷体_GB2312" pitchFamily="49" charset="-122"/>
                <a:cs typeface="+mn-cs"/>
              </a:rPr>
              <a:t>Elem</a:t>
            </a:r>
            <a:r>
              <a:rPr kumimoji="1" lang="en-US" altLang="zh-CN" sz="2000" b="1" kern="1200" cap="none" spc="0" normalizeH="0" baseline="0" noProof="0" dirty="0" err="1">
                <a:solidFill>
                  <a:srgbClr val="000000"/>
                </a:solidFill>
                <a:latin typeface="Times New Roman" panose="02020603050405020304" pitchFamily="18" charset="0"/>
                <a:ea typeface="楷体_GB2312" pitchFamily="49" charset="-122"/>
                <a:cs typeface="+mn-cs"/>
              </a:rPr>
              <a:t>Type</a:t>
            </a: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 temp = </a:t>
            </a:r>
            <a:r>
              <a:rPr kumimoji="1" lang="en-US" altLang="zh-CN" sz="2000" b="1" kern="1200" cap="none" spc="0" normalizeH="0" baseline="0" noProof="0" dirty="0" err="1">
                <a:solidFill>
                  <a:srgbClr val="000000"/>
                </a:solidFill>
                <a:latin typeface="Times New Roman" panose="02020603050405020304" pitchFamily="18" charset="0"/>
                <a:ea typeface="楷体_GB2312" pitchFamily="49" charset="-122"/>
                <a:cs typeface="+mn-cs"/>
              </a:rPr>
              <a:t>heapArr</a:t>
            </a: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a:t>
            </a:r>
            <a:r>
              <a:rPr kumimoji="1" lang="en-US" altLang="zh-CN" sz="2000" b="1" kern="1200" cap="none" spc="0" normalizeH="0" baseline="0" noProof="0" dirty="0" err="1">
                <a:solidFill>
                  <a:srgbClr val="000000"/>
                </a:solidFill>
                <a:latin typeface="Times New Roman" panose="02020603050405020304" pitchFamily="18" charset="0"/>
                <a:ea typeface="楷体_GB2312" pitchFamily="49" charset="-122"/>
                <a:cs typeface="+mn-cs"/>
              </a:rPr>
              <a:t>i</a:t>
            </a: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a:t>
            </a:r>
            <a:endParaRPr kumimoji="1" lang="en-US" altLang="zh-CN" sz="2000" b="1" kern="1200" cap="none" spc="0" normalizeH="0" baseline="0" noProof="0" dirty="0">
              <a:latin typeface="楷体_GB2312" pitchFamily="49" charset="-122"/>
              <a:ea typeface="楷体_GB2312" pitchFamily="49" charset="-122"/>
              <a:cs typeface="+mn-cs"/>
            </a:endParaRPr>
          </a:p>
          <a:p>
            <a:pPr marR="0" algn="l" defTabSz="914400">
              <a:spcBef>
                <a:spcPts val="0"/>
              </a:spcBef>
              <a:buClrTx/>
              <a:buSzTx/>
              <a:buFontTx/>
              <a:buNone/>
              <a:defRPr/>
            </a:pPr>
            <a:r>
              <a:rPr kumimoji="1" lang="en-US" altLang="zh-CN" sz="2000" b="1" kern="1200" cap="none" spc="0" normalizeH="0" baseline="0" noProof="0" dirty="0">
                <a:latin typeface="楷体_GB2312" pitchFamily="49" charset="-122"/>
                <a:ea typeface="楷体_GB2312" pitchFamily="49" charset="-122"/>
                <a:cs typeface="+mn-cs"/>
              </a:rPr>
              <a:t>while (</a:t>
            </a:r>
            <a:r>
              <a:rPr kumimoji="1" lang="en-US" altLang="zh-CN" sz="2000" b="1" kern="1200" cap="none" spc="0" normalizeH="0" baseline="0" noProof="0" dirty="0" err="1">
                <a:latin typeface="楷体_GB2312" pitchFamily="49" charset="-122"/>
                <a:ea typeface="楷体_GB2312" pitchFamily="49" charset="-122"/>
                <a:cs typeface="+mn-cs"/>
              </a:rPr>
              <a:t>i</a:t>
            </a:r>
            <a:r>
              <a:rPr kumimoji="1" lang="en-US" altLang="zh-CN" sz="2000" b="1" kern="1200" cap="none" spc="0" normalizeH="0" baseline="0" noProof="0" dirty="0">
                <a:latin typeface="楷体_GB2312" pitchFamily="49" charset="-122"/>
                <a:ea typeface="楷体_GB2312" pitchFamily="49" charset="-122"/>
                <a:cs typeface="+mn-cs"/>
              </a:rPr>
              <a:t> &lt; </a:t>
            </a:r>
            <a:r>
              <a:rPr kumimoji="1" lang="en-US" altLang="zh-CN" sz="2000" b="1" kern="1200" cap="none" spc="0" normalizeH="0" baseline="0" noProof="0" dirty="0" err="1">
                <a:latin typeface="楷体_GB2312" pitchFamily="49" charset="-122"/>
                <a:ea typeface="楷体_GB2312" pitchFamily="49" charset="-122"/>
                <a:cs typeface="+mn-cs"/>
              </a:rPr>
              <a:t>CurrentSize</a:t>
            </a:r>
            <a:r>
              <a:rPr kumimoji="1" lang="en-US" altLang="zh-CN" sz="2000" b="1" kern="1200" cap="none" spc="0" normalizeH="0" baseline="0" noProof="0" dirty="0">
                <a:latin typeface="楷体_GB2312" pitchFamily="49" charset="-122"/>
                <a:ea typeface="楷体_GB2312" pitchFamily="49" charset="-122"/>
                <a:cs typeface="+mn-cs"/>
              </a:rPr>
              <a:t>)</a:t>
            </a:r>
          </a:p>
          <a:p>
            <a:pPr marR="0" algn="l" defTabSz="914400">
              <a:spcBef>
                <a:spcPts val="0"/>
              </a:spcBef>
              <a:buClrTx/>
              <a:buSzTx/>
              <a:buFontTx/>
              <a:buNone/>
              <a:defRPr/>
            </a:pPr>
            <a:r>
              <a:rPr kumimoji="1" lang="en-US" altLang="zh-CN" sz="2000" b="1" kern="1200" cap="none" spc="0" normalizeH="0" baseline="0" noProof="0" dirty="0">
                <a:latin typeface="楷体_GB2312" pitchFamily="49" charset="-122"/>
                <a:ea typeface="楷体_GB2312" pitchFamily="49" charset="-122"/>
                <a:cs typeface="+mn-cs"/>
              </a:rPr>
              <a:t>{</a:t>
            </a:r>
          </a:p>
          <a:p>
            <a:pPr marR="0" algn="l" defTabSz="914400">
              <a:spcBef>
                <a:spcPts val="0"/>
              </a:spcBef>
              <a:buClrTx/>
              <a:buSzTx/>
              <a:buFontTx/>
              <a:buNone/>
              <a:defRPr/>
            </a:pPr>
            <a:r>
              <a:rPr kumimoji="1" lang="zh-CN" altLang="en-US" sz="2000" b="1" kern="1200" cap="none" spc="0" normalizeH="0" baseline="0" noProof="0" dirty="0">
                <a:latin typeface="楷体_GB2312" pitchFamily="49" charset="-122"/>
                <a:ea typeface="楷体_GB2312" pitchFamily="49" charset="-122"/>
                <a:cs typeface="+mn-cs"/>
              </a:rPr>
              <a:t>  </a:t>
            </a:r>
            <a:r>
              <a:rPr kumimoji="1" lang="en-US" altLang="zh-CN" sz="2000" b="1" kern="1200" cap="none" spc="0" normalizeH="0" baseline="0" noProof="0" dirty="0">
                <a:latin typeface="楷体_GB2312" pitchFamily="49" charset="-122"/>
                <a:ea typeface="楷体_GB2312" pitchFamily="49" charset="-122"/>
                <a:cs typeface="+mn-cs"/>
              </a:rPr>
              <a:t>j</a:t>
            </a:r>
            <a:r>
              <a:rPr kumimoji="1" lang="zh-CN" altLang="en-US" sz="2000" b="1" kern="1200" cap="none" spc="0" normalizeH="0" baseline="0" noProof="0" dirty="0">
                <a:latin typeface="楷体_GB2312" pitchFamily="49" charset="-122"/>
                <a:ea typeface="楷体_GB2312" pitchFamily="49" charset="-122"/>
                <a:cs typeface="+mn-cs"/>
              </a:rPr>
              <a:t> </a:t>
            </a:r>
            <a:r>
              <a:rPr kumimoji="1" lang="en-US" altLang="zh-CN" sz="2000" b="1" kern="1200" cap="none" spc="0" normalizeH="0" baseline="0" noProof="0" dirty="0">
                <a:latin typeface="楷体_GB2312" pitchFamily="49" charset="-122"/>
                <a:ea typeface="楷体_GB2312" pitchFamily="49" charset="-122"/>
                <a:cs typeface="+mn-cs"/>
              </a:rPr>
              <a:t>=</a:t>
            </a:r>
            <a:r>
              <a:rPr kumimoji="1" lang="zh-CN" altLang="en-US" sz="2000" b="1" kern="1200" cap="none" spc="0" normalizeH="0" baseline="0" noProof="0" dirty="0">
                <a:latin typeface="楷体_GB2312" pitchFamily="49" charset="-122"/>
                <a:ea typeface="楷体_GB2312" pitchFamily="49" charset="-122"/>
                <a:cs typeface="+mn-cs"/>
              </a:rPr>
              <a:t> </a:t>
            </a:r>
            <a:r>
              <a:rPr kumimoji="1" lang="en-US" altLang="zh-CN" sz="2000" b="1" kern="1200" cap="none" spc="0" normalizeH="0" baseline="0" noProof="0" dirty="0">
                <a:latin typeface="楷体_GB2312" pitchFamily="49" charset="-122"/>
                <a:ea typeface="楷体_GB2312" pitchFamily="49" charset="-122"/>
                <a:cs typeface="+mn-cs"/>
              </a:rPr>
              <a:t>2</a:t>
            </a:r>
            <a:r>
              <a:rPr kumimoji="1" lang="zh-CN" altLang="en-US" sz="2000" b="1" kern="1200" cap="none" spc="0" normalizeH="0" baseline="0" noProof="0" dirty="0">
                <a:latin typeface="楷体_GB2312" pitchFamily="49" charset="-122"/>
                <a:ea typeface="楷体_GB2312" pitchFamily="49" charset="-122"/>
                <a:cs typeface="+mn-cs"/>
              </a:rPr>
              <a:t>*</a:t>
            </a:r>
            <a:r>
              <a:rPr kumimoji="1" lang="en-US" altLang="zh-CN" sz="2000" b="1" kern="1200" cap="none" spc="0" normalizeH="0" baseline="0" noProof="0" dirty="0" err="1">
                <a:latin typeface="楷体_GB2312" pitchFamily="49" charset="-122"/>
                <a:ea typeface="楷体_GB2312" pitchFamily="49" charset="-122"/>
                <a:cs typeface="+mn-cs"/>
              </a:rPr>
              <a:t>i</a:t>
            </a:r>
            <a:r>
              <a:rPr kumimoji="1" lang="zh-CN" altLang="en-US" sz="2000" b="1" kern="1200" cap="none" spc="0" normalizeH="0" baseline="0" noProof="0" dirty="0">
                <a:latin typeface="楷体_GB2312" pitchFamily="49" charset="-122"/>
                <a:ea typeface="楷体_GB2312" pitchFamily="49" charset="-122"/>
                <a:cs typeface="+mn-cs"/>
              </a:rPr>
              <a:t> </a:t>
            </a:r>
            <a:r>
              <a:rPr kumimoji="1" lang="en-US" altLang="zh-CN" sz="2000" b="1" kern="1200" cap="none" spc="0" normalizeH="0" baseline="0" noProof="0" dirty="0">
                <a:latin typeface="楷体_GB2312" pitchFamily="49" charset="-122"/>
                <a:ea typeface="楷体_GB2312" pitchFamily="49" charset="-122"/>
                <a:cs typeface="+mn-cs"/>
              </a:rPr>
              <a:t>+</a:t>
            </a:r>
            <a:r>
              <a:rPr kumimoji="1" lang="zh-CN" altLang="en-US" sz="2000" b="1" kern="1200" cap="none" spc="0" normalizeH="0" baseline="0" noProof="0" dirty="0">
                <a:latin typeface="楷体_GB2312" pitchFamily="49" charset="-122"/>
                <a:ea typeface="楷体_GB2312" pitchFamily="49" charset="-122"/>
                <a:cs typeface="+mn-cs"/>
              </a:rPr>
              <a:t> </a:t>
            </a:r>
            <a:r>
              <a:rPr kumimoji="1" lang="en-US" altLang="zh-CN" sz="2000" b="1" kern="1200" cap="none" spc="0" normalizeH="0" baseline="0" noProof="0" dirty="0">
                <a:latin typeface="楷体_GB2312" pitchFamily="49" charset="-122"/>
                <a:ea typeface="楷体_GB2312" pitchFamily="49" charset="-122"/>
                <a:cs typeface="+mn-cs"/>
              </a:rPr>
              <a:t>1;</a:t>
            </a: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 j</a:t>
            </a:r>
            <a:r>
              <a:rPr kumimoji="1" lang="zh-CN" altLang="en-US" sz="2000" b="1" kern="1200" cap="none" spc="0" normalizeH="0" baseline="0" noProof="0" dirty="0">
                <a:solidFill>
                  <a:srgbClr val="000000"/>
                </a:solidFill>
                <a:latin typeface="Times New Roman" panose="02020603050405020304" pitchFamily="18" charset="0"/>
                <a:ea typeface="楷体_GB2312" pitchFamily="49" charset="-122"/>
                <a:cs typeface="+mn-cs"/>
              </a:rPr>
              <a:t>为</a:t>
            </a:r>
            <a:r>
              <a:rPr kumimoji="1" lang="en-US" altLang="zh-CN" sz="2000" b="1" kern="1200" cap="none" spc="0" normalizeH="0" baseline="0" noProof="0" dirty="0" err="1">
                <a:solidFill>
                  <a:srgbClr val="000000"/>
                </a:solidFill>
                <a:latin typeface="Times New Roman" panose="02020603050405020304" pitchFamily="18" charset="0"/>
                <a:ea typeface="楷体_GB2312" pitchFamily="49" charset="-122"/>
                <a:cs typeface="+mn-cs"/>
              </a:rPr>
              <a:t>i</a:t>
            </a:r>
            <a:r>
              <a:rPr kumimoji="1" lang="zh-CN" altLang="en-US" sz="2000" b="1" kern="1200" cap="none" spc="0" normalizeH="0" baseline="0" noProof="0" dirty="0">
                <a:solidFill>
                  <a:srgbClr val="000000"/>
                </a:solidFill>
                <a:latin typeface="Times New Roman" panose="02020603050405020304" pitchFamily="18" charset="0"/>
                <a:ea typeface="楷体_GB2312" pitchFamily="49" charset="-122"/>
                <a:cs typeface="+mn-cs"/>
              </a:rPr>
              <a:t>的左孩子</a:t>
            </a:r>
            <a:endParaRPr kumimoji="1" lang="en-US" altLang="zh-CN" sz="2000" b="1" kern="1200" cap="none" spc="0" normalizeH="0" baseline="0" noProof="0" dirty="0">
              <a:latin typeface="楷体_GB2312" pitchFamily="49" charset="-122"/>
              <a:ea typeface="楷体_GB2312" pitchFamily="49" charset="-122"/>
              <a:cs typeface="+mn-cs"/>
            </a:endParaRPr>
          </a:p>
          <a:p>
            <a:pPr marR="0" algn="just" defTabSz="914400">
              <a:spcBef>
                <a:spcPct val="10000"/>
              </a:spcBef>
              <a:buClrTx/>
              <a:buSzTx/>
              <a:buFontTx/>
              <a:buNone/>
              <a:defRPr/>
            </a:pPr>
            <a:r>
              <a:rPr kumimoji="1" lang="zh-CN" altLang="en-US" sz="2000" b="1" kern="1200" cap="none" spc="0" normalizeH="0" baseline="0" noProof="0" dirty="0">
                <a:solidFill>
                  <a:srgbClr val="000000"/>
                </a:solidFill>
                <a:latin typeface="Times New Roman" panose="02020603050405020304" pitchFamily="18" charset="0"/>
                <a:ea typeface="楷体_GB2312" pitchFamily="49" charset="-122"/>
                <a:cs typeface="+mn-cs"/>
              </a:rPr>
              <a:t>    </a:t>
            </a: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 if ( j &lt; </a:t>
            </a:r>
            <a:r>
              <a:rPr kumimoji="1" lang="en-US" altLang="zh-CN" sz="2000" b="1" kern="1200" cap="none" spc="0" normalizeH="0" baseline="0" noProof="0" dirty="0" err="1">
                <a:solidFill>
                  <a:srgbClr val="000000"/>
                </a:solidFill>
                <a:latin typeface="Times New Roman" panose="02020603050405020304" pitchFamily="18" charset="0"/>
                <a:ea typeface="楷体_GB2312" pitchFamily="49" charset="-122"/>
                <a:cs typeface="+mn-cs"/>
              </a:rPr>
              <a:t>CurrentSize</a:t>
            </a: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 &amp;&amp;</a:t>
            </a:r>
          </a:p>
          <a:p>
            <a:pPr marR="0" algn="just" defTabSz="914400">
              <a:spcBef>
                <a:spcPct val="10000"/>
              </a:spcBef>
              <a:buClrTx/>
              <a:buSzTx/>
              <a:buFontTx/>
              <a:buNone/>
              <a:defRPr/>
            </a:pPr>
            <a:r>
              <a:rPr kumimoji="1" lang="zh-CN" altLang="en-US" sz="2000" b="1" kern="1200" cap="none" spc="0" normalizeH="0" baseline="0" noProof="0" dirty="0">
                <a:solidFill>
                  <a:srgbClr val="000000"/>
                </a:solidFill>
                <a:latin typeface="Times New Roman" panose="02020603050405020304" pitchFamily="18" charset="0"/>
                <a:ea typeface="楷体_GB2312" pitchFamily="49" charset="-122"/>
                <a:cs typeface="+mn-cs"/>
              </a:rPr>
              <a:t>     </a:t>
            </a:r>
            <a:r>
              <a:rPr kumimoji="1" lang="en-US" altLang="zh-CN" sz="2000" b="1" kern="1200" cap="none" spc="0" normalizeH="0" baseline="0" noProof="0" dirty="0" err="1">
                <a:solidFill>
                  <a:srgbClr val="000000"/>
                </a:solidFill>
                <a:latin typeface="Times New Roman" panose="02020603050405020304" pitchFamily="18" charset="0"/>
                <a:ea typeface="楷体_GB2312" pitchFamily="49" charset="-122"/>
                <a:cs typeface="+mn-cs"/>
              </a:rPr>
              <a:t>heapArr</a:t>
            </a: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[j]</a:t>
            </a:r>
            <a:r>
              <a:rPr kumimoji="1" lang="en-US" altLang="zh-CN" sz="2000" b="1" kern="1200" cap="none" spc="0" normalizeH="0" baseline="0" noProof="0" dirty="0">
                <a:solidFill>
                  <a:srgbClr val="FF00FF"/>
                </a:solidFill>
                <a:latin typeface="Times New Roman" panose="02020603050405020304" pitchFamily="18" charset="0"/>
                <a:ea typeface="楷体_GB2312" pitchFamily="49" charset="-122"/>
                <a:cs typeface="+mn-cs"/>
              </a:rPr>
              <a:t>.key</a:t>
            </a:r>
            <a:r>
              <a:rPr kumimoji="1" lang="zh-CN" altLang="en-US" sz="2000" b="1" kern="1200" cap="none" spc="0" normalizeH="0" baseline="0" noProof="0" dirty="0">
                <a:solidFill>
                  <a:srgbClr val="FF00FF"/>
                </a:solidFill>
                <a:latin typeface="Times New Roman" panose="02020603050405020304" pitchFamily="18" charset="0"/>
                <a:ea typeface="楷体_GB2312" pitchFamily="49" charset="-122"/>
                <a:cs typeface="+mn-cs"/>
              </a:rPr>
              <a:t> </a:t>
            </a: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&gt; </a:t>
            </a:r>
            <a:r>
              <a:rPr kumimoji="1" lang="en-US" altLang="zh-CN" sz="2000" b="1" kern="1200" cap="none" spc="0" normalizeH="0" baseline="0" noProof="0" dirty="0" err="1">
                <a:solidFill>
                  <a:srgbClr val="000000"/>
                </a:solidFill>
                <a:latin typeface="Times New Roman" panose="02020603050405020304" pitchFamily="18" charset="0"/>
                <a:ea typeface="楷体_GB2312" pitchFamily="49" charset="-122"/>
                <a:cs typeface="+mn-cs"/>
              </a:rPr>
              <a:t>heapArr</a:t>
            </a: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[j+1]</a:t>
            </a:r>
            <a:r>
              <a:rPr kumimoji="1" lang="en-US" altLang="zh-CN" sz="2000" b="1" kern="1200" cap="none" spc="0" normalizeH="0" baseline="0" noProof="0" dirty="0">
                <a:solidFill>
                  <a:srgbClr val="FF00FF"/>
                </a:solidFill>
                <a:latin typeface="Times New Roman" panose="02020603050405020304" pitchFamily="18" charset="0"/>
                <a:ea typeface="楷体_GB2312" pitchFamily="49" charset="-122"/>
                <a:cs typeface="+mn-cs"/>
              </a:rPr>
              <a:t>.key </a:t>
            </a: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a:t>
            </a:r>
          </a:p>
          <a:p>
            <a:pPr marR="0" algn="just" defTabSz="914400">
              <a:spcBef>
                <a:spcPct val="10000"/>
              </a:spcBef>
              <a:buClrTx/>
              <a:buSzTx/>
              <a:buFontTx/>
              <a:buNone/>
              <a:defRPr/>
            </a:pP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         j++;  //</a:t>
            </a:r>
            <a:r>
              <a:rPr kumimoji="1" lang="zh-CN" altLang="en-US" sz="2000" b="1" kern="1200" cap="none" spc="0" normalizeH="0" baseline="0" noProof="0" dirty="0">
                <a:solidFill>
                  <a:srgbClr val="000000"/>
                </a:solidFill>
                <a:latin typeface="Times New Roman" panose="02020603050405020304" pitchFamily="18" charset="0"/>
                <a:ea typeface="楷体_GB2312" pitchFamily="49" charset="-122"/>
                <a:cs typeface="+mn-cs"/>
              </a:rPr>
              <a:t>左右孩子中选</a:t>
            </a:r>
            <a:r>
              <a:rPr kumimoji="1" lang="zh-CN" altLang="en-US" sz="2000" b="1" kern="1200" cap="none" spc="0" normalizeH="0" baseline="0" noProof="0" dirty="0">
                <a:solidFill>
                  <a:srgbClr val="FF00FF"/>
                </a:solidFill>
                <a:latin typeface="Times New Roman" panose="02020603050405020304" pitchFamily="18" charset="0"/>
                <a:ea typeface="楷体_GB2312" pitchFamily="49" charset="-122"/>
                <a:cs typeface="+mn-cs"/>
              </a:rPr>
              <a:t>关键字</a:t>
            </a:r>
            <a:r>
              <a:rPr kumimoji="1" lang="zh-CN" altLang="en-US" sz="2000" b="1" kern="1200" cap="none" spc="0" normalizeH="0" baseline="0" noProof="0" dirty="0">
                <a:solidFill>
                  <a:srgbClr val="000000"/>
                </a:solidFill>
                <a:latin typeface="Times New Roman" panose="02020603050405020304" pitchFamily="18" charset="0"/>
                <a:ea typeface="楷体_GB2312" pitchFamily="49" charset="-122"/>
                <a:cs typeface="+mn-cs"/>
              </a:rPr>
              <a:t>较小者</a:t>
            </a:r>
          </a:p>
          <a:p>
            <a:pPr marR="0" algn="just" defTabSz="914400">
              <a:spcBef>
                <a:spcPct val="10000"/>
              </a:spcBef>
              <a:buClrTx/>
              <a:buSzTx/>
              <a:buFontTx/>
              <a:buNone/>
              <a:defRPr/>
            </a:pPr>
            <a:r>
              <a:rPr kumimoji="1" lang="zh-CN" altLang="en-US" sz="2000" kern="1200" cap="none" spc="0" normalizeH="0" baseline="0" noProof="0" dirty="0">
                <a:solidFill>
                  <a:srgbClr val="000000"/>
                </a:solidFill>
                <a:latin typeface="Times New Roman" panose="02020603050405020304" pitchFamily="18" charset="0"/>
                <a:ea typeface="楷体_GB2312" pitchFamily="49" charset="-122"/>
                <a:cs typeface="+mn-cs"/>
              </a:rPr>
              <a:t>   </a:t>
            </a:r>
            <a:r>
              <a:rPr kumimoji="1" lang="zh-CN" altLang="en-US" sz="2000" b="1" kern="1200" cap="none" spc="0" normalizeH="0" baseline="0" noProof="0" dirty="0">
                <a:solidFill>
                  <a:srgbClr val="000000"/>
                </a:solidFill>
                <a:latin typeface="Times New Roman" panose="02020603050405020304" pitchFamily="18" charset="0"/>
                <a:ea typeface="楷体_GB2312" pitchFamily="49" charset="-122"/>
                <a:cs typeface="+mn-cs"/>
              </a:rPr>
              <a:t> </a:t>
            </a: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if (</a:t>
            </a:r>
            <a:r>
              <a:rPr kumimoji="1" lang="en-US" altLang="zh-CN" sz="2000" b="1" kern="1200" cap="none" spc="0" normalizeH="0" baseline="0" noProof="0" dirty="0" err="1">
                <a:solidFill>
                  <a:srgbClr val="000000"/>
                </a:solidFill>
                <a:latin typeface="Times New Roman" panose="02020603050405020304" pitchFamily="18" charset="0"/>
                <a:ea typeface="楷体_GB2312" pitchFamily="49" charset="-122"/>
                <a:cs typeface="+mn-cs"/>
              </a:rPr>
              <a:t>temp</a:t>
            </a:r>
            <a:r>
              <a:rPr kumimoji="1" lang="en-US" altLang="zh-CN" sz="2000" b="1" kern="1200" cap="none" spc="0" normalizeH="0" baseline="0" noProof="0" dirty="0" err="1">
                <a:solidFill>
                  <a:srgbClr val="FF00FF"/>
                </a:solidFill>
                <a:latin typeface="Times New Roman" panose="02020603050405020304" pitchFamily="18" charset="0"/>
                <a:ea typeface="楷体_GB2312" pitchFamily="49" charset="-122"/>
                <a:cs typeface="+mn-cs"/>
              </a:rPr>
              <a:t>.key</a:t>
            </a: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&lt;=</a:t>
            </a:r>
            <a:r>
              <a:rPr kumimoji="1" lang="en-US" altLang="zh-CN" sz="2000" b="1" kern="1200" cap="none" spc="0" normalizeH="0" baseline="0" noProof="0" dirty="0" err="1">
                <a:solidFill>
                  <a:srgbClr val="000000"/>
                </a:solidFill>
                <a:latin typeface="Times New Roman" panose="02020603050405020304" pitchFamily="18" charset="0"/>
                <a:ea typeface="楷体_GB2312" pitchFamily="49" charset="-122"/>
                <a:cs typeface="+mn-cs"/>
              </a:rPr>
              <a:t>heapArr</a:t>
            </a: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[j]</a:t>
            </a:r>
            <a:r>
              <a:rPr kumimoji="1" lang="en-US" altLang="zh-CN" sz="2000" b="1" kern="1200" cap="none" spc="0" normalizeH="0" baseline="0" noProof="0" dirty="0">
                <a:solidFill>
                  <a:srgbClr val="FF00FF"/>
                </a:solidFill>
                <a:latin typeface="Times New Roman" panose="02020603050405020304" pitchFamily="18" charset="0"/>
                <a:ea typeface="楷体_GB2312" pitchFamily="49" charset="-122"/>
                <a:cs typeface="+mn-cs"/>
              </a:rPr>
              <a:t>.key</a:t>
            </a: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a:t>
            </a:r>
          </a:p>
          <a:p>
            <a:pPr marR="0" algn="just" defTabSz="914400">
              <a:spcBef>
                <a:spcPct val="10000"/>
              </a:spcBef>
              <a:buClrTx/>
              <a:buSzTx/>
              <a:buFontTx/>
              <a:buNone/>
              <a:defRPr/>
            </a:pPr>
            <a:r>
              <a:rPr kumimoji="1" lang="zh-CN" altLang="en-US" sz="2000" b="1" kern="1200" cap="none" spc="0" normalizeH="0" baseline="0" noProof="0" dirty="0">
                <a:solidFill>
                  <a:srgbClr val="000000"/>
                </a:solidFill>
                <a:latin typeface="Times New Roman" panose="02020603050405020304" pitchFamily="18" charset="0"/>
                <a:ea typeface="楷体_GB2312" pitchFamily="49" charset="-122"/>
                <a:cs typeface="+mn-cs"/>
              </a:rPr>
              <a:t>             </a:t>
            </a: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break; //</a:t>
            </a:r>
            <a:r>
              <a:rPr kumimoji="1" lang="zh-CN" altLang="en-US" sz="2000" b="1" kern="1200" cap="none" spc="0" normalizeH="0" baseline="0" noProof="0" dirty="0">
                <a:solidFill>
                  <a:srgbClr val="000000"/>
                </a:solidFill>
                <a:latin typeface="Times New Roman" panose="02020603050405020304" pitchFamily="18" charset="0"/>
                <a:ea typeface="楷体_GB2312" pitchFamily="49" charset="-122"/>
                <a:cs typeface="+mn-cs"/>
              </a:rPr>
              <a:t>不用调整</a:t>
            </a:r>
          </a:p>
          <a:p>
            <a:pPr marR="0" algn="just" defTabSz="914400">
              <a:spcBef>
                <a:spcPct val="10000"/>
              </a:spcBef>
              <a:buClrTx/>
              <a:buSzTx/>
              <a:buFontTx/>
              <a:buNone/>
              <a:defRPr/>
            </a:pPr>
            <a:r>
              <a:rPr kumimoji="1" lang="zh-CN" altLang="en-US" sz="2000" b="1" kern="1200" cap="none" spc="0" normalizeH="0" baseline="0" noProof="0" dirty="0">
                <a:solidFill>
                  <a:srgbClr val="000000"/>
                </a:solidFill>
                <a:latin typeface="Times New Roman" panose="02020603050405020304" pitchFamily="18" charset="0"/>
                <a:ea typeface="楷体_GB2312" pitchFamily="49" charset="-122"/>
                <a:cs typeface="+mn-cs"/>
              </a:rPr>
              <a:t>    </a:t>
            </a: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else { // “</a:t>
            </a:r>
            <a:r>
              <a:rPr kumimoji="1" lang="zh-CN" altLang="en-US" sz="2000" b="1" kern="1200" cap="none" spc="0" normalizeH="0" baseline="0" noProof="0" dirty="0">
                <a:solidFill>
                  <a:srgbClr val="000000"/>
                </a:solidFill>
                <a:latin typeface="Times New Roman" panose="02020603050405020304" pitchFamily="18" charset="0"/>
                <a:ea typeface="楷体_GB2312" pitchFamily="49" charset="-122"/>
                <a:cs typeface="+mn-cs"/>
              </a:rPr>
              <a:t>连续” 向下调整</a:t>
            </a:r>
          </a:p>
          <a:p>
            <a:pPr marR="0" algn="just" defTabSz="914400">
              <a:spcBef>
                <a:spcPct val="10000"/>
              </a:spcBef>
              <a:buClrTx/>
              <a:buSzTx/>
              <a:buFontTx/>
              <a:buNone/>
              <a:defRPr/>
            </a:pPr>
            <a:r>
              <a:rPr kumimoji="1" lang="zh-CN" altLang="en-US" sz="2000" b="1" kern="1200" cap="none" spc="0" normalizeH="0" baseline="0" noProof="0" dirty="0">
                <a:solidFill>
                  <a:srgbClr val="000000"/>
                </a:solidFill>
                <a:latin typeface="Times New Roman" panose="02020603050405020304" pitchFamily="18" charset="0"/>
                <a:ea typeface="楷体_GB2312" pitchFamily="49" charset="-122"/>
                <a:cs typeface="+mn-cs"/>
              </a:rPr>
              <a:t>        </a:t>
            </a:r>
            <a:r>
              <a:rPr kumimoji="1" lang="en-US" altLang="zh-CN" sz="2000" b="1" kern="1200" cap="none" spc="0" normalizeH="0" baseline="0" noProof="0" dirty="0" err="1">
                <a:solidFill>
                  <a:srgbClr val="000000"/>
                </a:solidFill>
                <a:latin typeface="Times New Roman" panose="02020603050405020304" pitchFamily="18" charset="0"/>
                <a:ea typeface="楷体_GB2312" pitchFamily="49" charset="-122"/>
                <a:cs typeface="+mn-cs"/>
              </a:rPr>
              <a:t>heapArr</a:t>
            </a: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a:t>
            </a:r>
            <a:r>
              <a:rPr kumimoji="1" lang="en-US" altLang="zh-CN" sz="2000" b="1" kern="1200" cap="none" spc="0" normalizeH="0" baseline="0" noProof="0" dirty="0" err="1">
                <a:solidFill>
                  <a:srgbClr val="000000"/>
                </a:solidFill>
                <a:latin typeface="Times New Roman" panose="02020603050405020304" pitchFamily="18" charset="0"/>
                <a:ea typeface="楷体_GB2312" pitchFamily="49" charset="-122"/>
                <a:cs typeface="+mn-cs"/>
              </a:rPr>
              <a:t>i</a:t>
            </a: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 = </a:t>
            </a:r>
            <a:r>
              <a:rPr kumimoji="1" lang="en-US" altLang="zh-CN" sz="2000" b="1" kern="1200" cap="none" spc="0" normalizeH="0" baseline="0" noProof="0" dirty="0" err="1">
                <a:solidFill>
                  <a:srgbClr val="000000"/>
                </a:solidFill>
                <a:latin typeface="Times New Roman" panose="02020603050405020304" pitchFamily="18" charset="0"/>
                <a:ea typeface="楷体_GB2312" pitchFamily="49" charset="-122"/>
                <a:cs typeface="+mn-cs"/>
              </a:rPr>
              <a:t>heapArr</a:t>
            </a: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[j];   </a:t>
            </a:r>
          </a:p>
          <a:p>
            <a:pPr marR="0" algn="just" defTabSz="914400">
              <a:spcBef>
                <a:spcPct val="10000"/>
              </a:spcBef>
              <a:buClrTx/>
              <a:buSzTx/>
              <a:buFontTx/>
              <a:buNone/>
              <a:defRPr/>
            </a:pPr>
            <a:r>
              <a:rPr kumimoji="1" lang="zh-CN" altLang="en-US" sz="2000" b="1" kern="1200" cap="none" spc="0" normalizeH="0" baseline="0" noProof="0" dirty="0">
                <a:solidFill>
                  <a:srgbClr val="000000"/>
                </a:solidFill>
                <a:latin typeface="Times New Roman" panose="02020603050405020304" pitchFamily="18" charset="0"/>
                <a:ea typeface="楷体_GB2312" pitchFamily="49" charset="-122"/>
                <a:cs typeface="+mn-cs"/>
              </a:rPr>
              <a:t>        </a:t>
            </a: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 </a:t>
            </a:r>
            <a:r>
              <a:rPr kumimoji="1" lang="en-US" altLang="zh-CN" sz="2000" b="1" kern="1200" cap="none" spc="0" normalizeH="0" baseline="0" noProof="0" dirty="0" err="1">
                <a:solidFill>
                  <a:srgbClr val="000000"/>
                </a:solidFill>
                <a:latin typeface="Times New Roman" panose="02020603050405020304" pitchFamily="18" charset="0"/>
                <a:ea typeface="楷体_GB2312" pitchFamily="49" charset="-122"/>
                <a:cs typeface="+mn-cs"/>
              </a:rPr>
              <a:t>i</a:t>
            </a: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 = j;  j = 2*j+1; </a:t>
            </a:r>
          </a:p>
          <a:p>
            <a:pPr marR="0" algn="just" defTabSz="914400">
              <a:spcBef>
                <a:spcPct val="10000"/>
              </a:spcBef>
              <a:buClrTx/>
              <a:buSzTx/>
              <a:buFontTx/>
              <a:buNone/>
              <a:defRPr/>
            </a:pP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   }</a:t>
            </a:r>
          </a:p>
          <a:p>
            <a:pPr marR="0" algn="l" defTabSz="914400">
              <a:spcBef>
                <a:spcPts val="0"/>
              </a:spcBef>
              <a:buClrTx/>
              <a:buSzTx/>
              <a:buFontTx/>
              <a:buNone/>
              <a:defRPr/>
            </a:pPr>
            <a:r>
              <a:rPr kumimoji="1" lang="zh-CN" altLang="en-US" sz="2000" b="1" kern="1200" cap="none" spc="0" normalizeH="0" baseline="0" noProof="0" dirty="0">
                <a:solidFill>
                  <a:srgbClr val="000000"/>
                </a:solidFill>
                <a:latin typeface="Times New Roman" panose="02020603050405020304" pitchFamily="18" charset="0"/>
                <a:ea typeface="楷体_GB2312" pitchFamily="49" charset="-122"/>
                <a:cs typeface="+mn-cs"/>
              </a:rPr>
              <a:t>   </a:t>
            </a:r>
            <a:r>
              <a:rPr kumimoji="1" lang="en-US" altLang="zh-CN" sz="2000" b="1" kern="1200" cap="none" spc="0" normalizeH="0" baseline="0" noProof="0" dirty="0" err="1">
                <a:solidFill>
                  <a:srgbClr val="000000"/>
                </a:solidFill>
                <a:latin typeface="Times New Roman" panose="02020603050405020304" pitchFamily="18" charset="0"/>
                <a:ea typeface="楷体_GB2312" pitchFamily="49" charset="-122"/>
                <a:cs typeface="+mn-cs"/>
              </a:rPr>
              <a:t>heapArr</a:t>
            </a: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a:t>
            </a:r>
            <a:r>
              <a:rPr kumimoji="1" lang="en-US" altLang="zh-CN" sz="2000" b="1" kern="1200" cap="none" spc="0" normalizeH="0" baseline="0" noProof="0" dirty="0" err="1">
                <a:solidFill>
                  <a:srgbClr val="000000"/>
                </a:solidFill>
                <a:latin typeface="Times New Roman" panose="02020603050405020304" pitchFamily="18" charset="0"/>
                <a:ea typeface="楷体_GB2312" pitchFamily="49" charset="-122"/>
                <a:cs typeface="+mn-cs"/>
              </a:rPr>
              <a:t>i</a:t>
            </a:r>
            <a:r>
              <a:rPr kumimoji="1" lang="en-US" altLang="zh-CN" sz="2000" b="1" kern="1200" cap="none" spc="0" normalizeH="0" baseline="0" noProof="0" dirty="0">
                <a:solidFill>
                  <a:srgbClr val="000000"/>
                </a:solidFill>
                <a:latin typeface="Times New Roman" panose="02020603050405020304" pitchFamily="18" charset="0"/>
                <a:ea typeface="楷体_GB2312" pitchFamily="49" charset="-122"/>
                <a:cs typeface="+mn-cs"/>
              </a:rPr>
              <a:t>] = temp;</a:t>
            </a:r>
            <a:endParaRPr kumimoji="1" lang="en-US" altLang="zh-CN" sz="2000" b="1" kern="1200" cap="none" spc="0" normalizeH="0" baseline="0" noProof="0" dirty="0">
              <a:latin typeface="楷体_GB2312" pitchFamily="49" charset="-122"/>
              <a:ea typeface="楷体_GB2312" pitchFamily="49" charset="-122"/>
              <a:cs typeface="+mn-cs"/>
            </a:endParaRPr>
          </a:p>
          <a:p>
            <a:pPr marL="457200" marR="0" indent="-457200" algn="l" defTabSz="914400">
              <a:spcBef>
                <a:spcPct val="50000"/>
              </a:spcBef>
              <a:buClrTx/>
              <a:buSzTx/>
              <a:buFontTx/>
              <a:buNone/>
              <a:defRPr/>
            </a:pPr>
            <a:r>
              <a:rPr kumimoji="1" lang="zh-CN" altLang="en-US" sz="2000" b="1" kern="1200" cap="none" spc="0" normalizeH="0" baseline="0" noProof="0" dirty="0">
                <a:solidFill>
                  <a:srgbClr val="FF3300"/>
                </a:solidFill>
                <a:latin typeface="华文新魏" panose="02010800040101010101" pitchFamily="2" charset="-122"/>
                <a:ea typeface="华文新魏" panose="02010800040101010101" pitchFamily="2" charset="-122"/>
                <a:cs typeface="+mn-cs"/>
              </a:rPr>
              <a:t>思考：</a:t>
            </a:r>
            <a:r>
              <a:rPr kumimoji="1" lang="en-US" altLang="zh-CN" sz="2000" b="1" kern="1200" cap="none" spc="0" normalizeH="0" baseline="0" noProof="0" dirty="0">
                <a:solidFill>
                  <a:srgbClr val="FF3300"/>
                </a:solidFill>
                <a:latin typeface="华文新魏" panose="02010800040101010101" pitchFamily="2" charset="-122"/>
                <a:ea typeface="华文新魏" panose="02010800040101010101" pitchFamily="2" charset="-122"/>
                <a:cs typeface="+mn-cs"/>
              </a:rPr>
              <a:t>(</a:t>
            </a:r>
            <a:r>
              <a:rPr kumimoji="1" lang="en-US" altLang="zh-CN" sz="2000" b="1" kern="1200" cap="none" spc="0" normalizeH="0" baseline="0" noProof="0" dirty="0">
                <a:solidFill>
                  <a:srgbClr val="FF3300"/>
                </a:solidFill>
                <a:latin typeface="华文新魏" panose="02010800040101010101" pitchFamily="2" charset="-122"/>
                <a:ea typeface="华文新魏" panose="02010800040101010101" pitchFamily="2" charset="-122"/>
                <a:cs typeface="+mn-cs"/>
                <a:sym typeface="Wingdings" panose="05000000000000000000" pitchFamily="2" charset="2"/>
              </a:rPr>
              <a:t>1)</a:t>
            </a:r>
            <a:r>
              <a:rPr kumimoji="1" lang="en-US" altLang="zh-CN" sz="2000" b="1" kern="1200" cap="none" spc="0" normalizeH="0" baseline="0" noProof="0" dirty="0">
                <a:solidFill>
                  <a:srgbClr val="FF3300"/>
                </a:solidFill>
                <a:latin typeface="楷体_GB2312" pitchFamily="49" charset="-122"/>
                <a:ea typeface="楷体_GB2312" pitchFamily="49" charset="-122"/>
                <a:cs typeface="+mn-cs"/>
              </a:rPr>
              <a:t>if </a:t>
            </a:r>
            <a:r>
              <a:rPr kumimoji="1" lang="zh-CN" altLang="en-US" sz="2000" b="1" kern="1200" cap="none" spc="0" normalizeH="0" baseline="0" noProof="0" dirty="0">
                <a:solidFill>
                  <a:srgbClr val="FF3300"/>
                </a:solidFill>
                <a:latin typeface="楷体_GB2312" pitchFamily="49" charset="-122"/>
                <a:ea typeface="楷体_GB2312" pitchFamily="49" charset="-122"/>
                <a:cs typeface="+mn-cs"/>
              </a:rPr>
              <a:t>语句是否可以不用</a:t>
            </a:r>
            <a:r>
              <a:rPr kumimoji="1" lang="en-US" altLang="zh-CN" sz="2000" b="1" kern="1200" cap="none" spc="0" normalizeH="0" baseline="0" noProof="0" dirty="0">
                <a:solidFill>
                  <a:srgbClr val="FF3300"/>
                </a:solidFill>
                <a:latin typeface="楷体_GB2312" pitchFamily="49" charset="-122"/>
                <a:ea typeface="楷体_GB2312" pitchFamily="49" charset="-122"/>
                <a:cs typeface="+mn-cs"/>
              </a:rPr>
              <a:t>break</a:t>
            </a:r>
            <a:r>
              <a:rPr kumimoji="1" lang="zh-CN" altLang="en-US" sz="2000" b="1" kern="1200" cap="none" spc="0" normalizeH="0" baseline="0" noProof="0" dirty="0">
                <a:solidFill>
                  <a:srgbClr val="FF3300"/>
                </a:solidFill>
                <a:latin typeface="楷体_GB2312" pitchFamily="49" charset="-122"/>
                <a:ea typeface="楷体_GB2312" pitchFamily="49" charset="-122"/>
                <a:cs typeface="+mn-cs"/>
              </a:rPr>
              <a:t>？</a:t>
            </a:r>
            <a:endParaRPr kumimoji="1" lang="en-US" altLang="zh-CN" sz="2000" b="1" kern="1200" cap="none" spc="0" normalizeH="0" baseline="0" noProof="0" dirty="0">
              <a:solidFill>
                <a:srgbClr val="FF3300"/>
              </a:solidFill>
              <a:latin typeface="楷体_GB2312" pitchFamily="49" charset="-122"/>
              <a:ea typeface="楷体_GB2312" pitchFamily="49" charset="-122"/>
              <a:cs typeface="+mn-cs"/>
            </a:endParaRPr>
          </a:p>
          <a:p>
            <a:pPr marL="457200" marR="0" indent="-457200" algn="l" defTabSz="914400">
              <a:spcBef>
                <a:spcPts val="0"/>
              </a:spcBef>
              <a:buClrTx/>
              <a:buSzTx/>
              <a:buFontTx/>
              <a:buNone/>
              <a:defRPr/>
            </a:pPr>
            <a:r>
              <a:rPr kumimoji="1" lang="en-US" altLang="zh-CN" sz="2000" b="1" kern="1200" cap="none" spc="0" normalizeH="0" baseline="0" noProof="0" dirty="0">
                <a:solidFill>
                  <a:srgbClr val="FF3300"/>
                </a:solidFill>
                <a:latin typeface="楷体_GB2312" pitchFamily="49" charset="-122"/>
                <a:ea typeface="楷体_GB2312" pitchFamily="49" charset="-122"/>
                <a:cs typeface="+mn-cs"/>
              </a:rPr>
              <a:t>(2)else</a:t>
            </a:r>
            <a:r>
              <a:rPr kumimoji="1" lang="zh-CN" altLang="en-US" sz="2000" b="1" kern="1200" cap="none" spc="0" normalizeH="0" baseline="0" noProof="0" dirty="0">
                <a:solidFill>
                  <a:srgbClr val="FF3300"/>
                </a:solidFill>
                <a:latin typeface="楷体_GB2312" pitchFamily="49" charset="-122"/>
                <a:ea typeface="楷体_GB2312" pitchFamily="49" charset="-122"/>
                <a:cs typeface="+mn-cs"/>
              </a:rPr>
              <a:t>中何不赋值</a:t>
            </a:r>
            <a:r>
              <a:rPr kumimoji="1" lang="en-US" altLang="zh-CN" sz="2000" b="1" kern="1200" cap="none" spc="0" normalizeH="0" baseline="0" noProof="0" dirty="0" err="1">
                <a:solidFill>
                  <a:srgbClr val="FF3300"/>
                </a:solidFill>
                <a:latin typeface="楷体_GB2312" pitchFamily="49" charset="-122"/>
                <a:ea typeface="楷体_GB2312" pitchFamily="49" charset="-122"/>
                <a:cs typeface="+mn-cs"/>
              </a:rPr>
              <a:t>heapArr</a:t>
            </a:r>
            <a:r>
              <a:rPr kumimoji="1" lang="en-US" altLang="zh-CN" sz="2000" b="1" kern="1200" cap="none" spc="0" normalizeH="0" baseline="0" noProof="0" dirty="0">
                <a:solidFill>
                  <a:srgbClr val="FF3300"/>
                </a:solidFill>
                <a:latin typeface="楷体_GB2312" pitchFamily="49" charset="-122"/>
                <a:ea typeface="楷体_GB2312" pitchFamily="49" charset="-122"/>
                <a:cs typeface="+mn-cs"/>
              </a:rPr>
              <a:t>[j]</a:t>
            </a:r>
            <a:r>
              <a:rPr kumimoji="1" lang="zh-CN" altLang="en-US" sz="2000" b="1" kern="1200" cap="none" spc="0" normalizeH="0" baseline="0" noProof="0" dirty="0">
                <a:solidFill>
                  <a:srgbClr val="FF3300"/>
                </a:solidFill>
                <a:latin typeface="楷体_GB2312" pitchFamily="49" charset="-122"/>
                <a:ea typeface="楷体_GB2312" pitchFamily="49" charset="-122"/>
                <a:cs typeface="+mn-cs"/>
              </a:rPr>
              <a:t>？</a:t>
            </a:r>
            <a:endParaRPr kumimoji="1" lang="en-US" altLang="zh-CN" sz="2000" b="1" kern="1200" cap="none" spc="0" normalizeH="0" baseline="0" noProof="0" dirty="0">
              <a:latin typeface="楷体_GB2312" pitchFamily="49" charset="-122"/>
              <a:ea typeface="楷体_GB2312" pitchFamily="49" charset="-122"/>
              <a:cs typeface="+mn-cs"/>
            </a:endParaRPr>
          </a:p>
          <a:p>
            <a:pPr marR="0" algn="l" defTabSz="914400">
              <a:spcBef>
                <a:spcPts val="0"/>
              </a:spcBef>
              <a:buClrTx/>
              <a:buSzTx/>
              <a:buFontTx/>
              <a:buNone/>
              <a:defRPr/>
            </a:pPr>
            <a:r>
              <a:rPr kumimoji="1" lang="en-US" altLang="zh-CN" sz="2000" b="1" kern="1200" cap="none" spc="0" normalizeH="0" baseline="0" noProof="0" dirty="0">
                <a:latin typeface="楷体_GB2312" pitchFamily="49" charset="-122"/>
                <a:ea typeface="楷体_GB2312" pitchFamily="49" charset="-122"/>
                <a:cs typeface="+mn-cs"/>
              </a:rPr>
              <a:t>}</a:t>
            </a:r>
            <a:endParaRPr kumimoji="1" lang="zh-CN" altLang="en-US" sz="2000" b="1" kern="1200" cap="none" spc="0" normalizeH="0" baseline="0" noProof="0" dirty="0">
              <a:latin typeface="楷体_GB2312" pitchFamily="49" charset="-122"/>
              <a:ea typeface="楷体_GB2312" pitchFamily="49" charset="-122"/>
              <a:cs typeface="+mn-cs"/>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78214">
                                            <p:txEl>
                                              <p:pRg st="0" end="0"/>
                                            </p:txEl>
                                          </p:spTgt>
                                        </p:tgtEl>
                                        <p:attrNameLst>
                                          <p:attrName>style.visibility</p:attrName>
                                        </p:attrNameLst>
                                      </p:cBhvr>
                                      <p:to>
                                        <p:strVal val="visible"/>
                                      </p:to>
                                    </p:set>
                                    <p:animEffect transition="in" filter="diamond(in)">
                                      <p:cBhvr>
                                        <p:cTn id="7" dur="1000"/>
                                        <p:tgtEl>
                                          <p:spTgt spid="4782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78214">
                                            <p:txEl>
                                              <p:pRg st="1" end="1"/>
                                            </p:txEl>
                                          </p:spTgt>
                                        </p:tgtEl>
                                        <p:attrNameLst>
                                          <p:attrName>style.visibility</p:attrName>
                                        </p:attrNameLst>
                                      </p:cBhvr>
                                      <p:to>
                                        <p:strVal val="visible"/>
                                      </p:to>
                                    </p:set>
                                    <p:animEffect transition="in" filter="diamond(in)">
                                      <p:cBhvr>
                                        <p:cTn id="12" dur="1000"/>
                                        <p:tgtEl>
                                          <p:spTgt spid="4782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1" nodeType="clickEffect">
                                  <p:stCondLst>
                                    <p:cond delay="0"/>
                                  </p:stCondLst>
                                  <p:childTnLst>
                                    <p:animEffect transition="out" filter="box(in)">
                                      <p:cBhvr>
                                        <p:cTn id="16" dur="500"/>
                                        <p:tgtEl>
                                          <p:spTgt spid="478214">
                                            <p:txEl>
                                              <p:pRg st="0" end="0"/>
                                            </p:txEl>
                                          </p:spTgt>
                                        </p:tgtEl>
                                      </p:cBhvr>
                                    </p:animEffect>
                                    <p:set>
                                      <p:cBhvr>
                                        <p:cTn id="17" dur="1" fill="hold">
                                          <p:stCondLst>
                                            <p:cond delay="499"/>
                                          </p:stCondLst>
                                        </p:cTn>
                                        <p:tgtEl>
                                          <p:spTgt spid="478214">
                                            <p:txEl>
                                              <p:pRg st="0" end="0"/>
                                            </p:txEl>
                                          </p:spTgt>
                                        </p:tgtEl>
                                        <p:attrNameLst>
                                          <p:attrName>style.visibility</p:attrName>
                                        </p:attrNameLst>
                                      </p:cBhvr>
                                      <p:to>
                                        <p:strVal val="hidden"/>
                                      </p:to>
                                    </p:set>
                                  </p:childTnLst>
                                </p:cTn>
                              </p:par>
                              <p:par>
                                <p:cTn id="18" presetID="4" presetClass="exit" presetSubtype="16" fill="hold" grpId="1" nodeType="withEffect">
                                  <p:stCondLst>
                                    <p:cond delay="0"/>
                                  </p:stCondLst>
                                  <p:childTnLst>
                                    <p:animEffect transition="out" filter="box(in)">
                                      <p:cBhvr>
                                        <p:cTn id="19" dur="500"/>
                                        <p:tgtEl>
                                          <p:spTgt spid="478214">
                                            <p:txEl>
                                              <p:pRg st="1" end="1"/>
                                            </p:txEl>
                                          </p:spTgt>
                                        </p:tgtEl>
                                      </p:cBhvr>
                                    </p:animEffect>
                                    <p:set>
                                      <p:cBhvr>
                                        <p:cTn id="20" dur="1" fill="hold">
                                          <p:stCondLst>
                                            <p:cond delay="499"/>
                                          </p:stCondLst>
                                        </p:cTn>
                                        <p:tgtEl>
                                          <p:spTgt spid="478214">
                                            <p:txEl>
                                              <p:pRg st="1" end="1"/>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78302"/>
                                        </p:tgtEl>
                                        <p:attrNameLst>
                                          <p:attrName>style.visibility</p:attrName>
                                        </p:attrNameLst>
                                      </p:cBhvr>
                                      <p:to>
                                        <p:strVal val="visible"/>
                                      </p:to>
                                    </p:set>
                                    <p:anim calcmode="lin" valueType="num">
                                      <p:cBhvr additive="base">
                                        <p:cTn id="25" dur="500" fill="hold"/>
                                        <p:tgtEl>
                                          <p:spTgt spid="478302"/>
                                        </p:tgtEl>
                                        <p:attrNameLst>
                                          <p:attrName>ppt_x</p:attrName>
                                        </p:attrNameLst>
                                      </p:cBhvr>
                                      <p:tavLst>
                                        <p:tav tm="0">
                                          <p:val>
                                            <p:strVal val="1+#ppt_w/2"/>
                                          </p:val>
                                        </p:tav>
                                        <p:tav tm="100000">
                                          <p:val>
                                            <p:strVal val="#ppt_x"/>
                                          </p:val>
                                        </p:tav>
                                      </p:tavLst>
                                    </p:anim>
                                    <p:anim calcmode="lin" valueType="num">
                                      <p:cBhvr additive="base">
                                        <p:cTn id="26" dur="500" fill="hold"/>
                                        <p:tgtEl>
                                          <p:spTgt spid="47830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478303"/>
                                        </p:tgtEl>
                                        <p:attrNameLst>
                                          <p:attrName>style.visibility</p:attrName>
                                        </p:attrNameLst>
                                      </p:cBhvr>
                                      <p:to>
                                        <p:strVal val="visible"/>
                                      </p:to>
                                    </p:set>
                                    <p:anim calcmode="lin" valueType="num">
                                      <p:cBhvr additive="base">
                                        <p:cTn id="36" dur="500" fill="hold"/>
                                        <p:tgtEl>
                                          <p:spTgt spid="478303"/>
                                        </p:tgtEl>
                                        <p:attrNameLst>
                                          <p:attrName>ppt_x</p:attrName>
                                        </p:attrNameLst>
                                      </p:cBhvr>
                                      <p:tavLst>
                                        <p:tav tm="0">
                                          <p:val>
                                            <p:strVal val="1+#ppt_w/2"/>
                                          </p:val>
                                        </p:tav>
                                        <p:tav tm="100000">
                                          <p:val>
                                            <p:strVal val="#ppt_x"/>
                                          </p:val>
                                        </p:tav>
                                      </p:tavLst>
                                    </p:anim>
                                    <p:anim calcmode="lin" valueType="num">
                                      <p:cBhvr additive="base">
                                        <p:cTn id="37" dur="500" fill="hold"/>
                                        <p:tgtEl>
                                          <p:spTgt spid="478303"/>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08"/>
                                        </p:tgtEl>
                                        <p:attrNameLst>
                                          <p:attrName>style.visibility</p:attrName>
                                        </p:attrNameLst>
                                      </p:cBhvr>
                                      <p:to>
                                        <p:strVal val="visible"/>
                                      </p:to>
                                    </p:set>
                                    <p:animEffect transition="in" filter="box(in)">
                                      <p:cBhvr>
                                        <p:cTn id="42" dur="500"/>
                                        <p:tgtEl>
                                          <p:spTgt spid="10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478304"/>
                                        </p:tgtEl>
                                        <p:attrNameLst>
                                          <p:attrName>style.visibility</p:attrName>
                                        </p:attrNameLst>
                                      </p:cBhvr>
                                      <p:to>
                                        <p:strVal val="visible"/>
                                      </p:to>
                                    </p:set>
                                    <p:animEffect transition="in" filter="box(out)">
                                      <p:cBhvr>
                                        <p:cTn id="47" dur="500"/>
                                        <p:tgtEl>
                                          <p:spTgt spid="478304"/>
                                        </p:tgtEl>
                                      </p:cBhvr>
                                    </p:animEffect>
                                  </p:childTnLst>
                                  <p:subTnLst>
                                    <p:set>
                                      <p:cBhvr override="childStyle">
                                        <p:cTn dur="1" fill="hold" display="0" masterRel="nextClick" afterEffect="1"/>
                                        <p:tgtEl>
                                          <p:spTgt spid="478304"/>
                                        </p:tgtEl>
                                        <p:attrNameLst>
                                          <p:attrName>style.visibility</p:attrName>
                                        </p:attrNameLst>
                                      </p:cBhvr>
                                      <p:to>
                                        <p:strVal val="hidden"/>
                                      </p:to>
                                    </p:se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ox(out)">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500"/>
                                        <p:tgtEl>
                                          <p:spTgt spid="108"/>
                                        </p:tgtEl>
                                        <p:attrNameLst>
                                          <p:attrName>ppt_x</p:attrName>
                                        </p:attrNameLst>
                                      </p:cBhvr>
                                      <p:tavLst>
                                        <p:tav tm="0">
                                          <p:val>
                                            <p:strVal val="ppt_x"/>
                                          </p:val>
                                        </p:tav>
                                        <p:tav tm="100000">
                                          <p:val>
                                            <p:strVal val="ppt_x"/>
                                          </p:val>
                                        </p:tav>
                                      </p:tavLst>
                                    </p:anim>
                                    <p:anim calcmode="lin" valueType="num">
                                      <p:cBhvr additive="base">
                                        <p:cTn id="57" dur="500"/>
                                        <p:tgtEl>
                                          <p:spTgt spid="108"/>
                                        </p:tgtEl>
                                        <p:attrNameLst>
                                          <p:attrName>ppt_y</p:attrName>
                                        </p:attrNameLst>
                                      </p:cBhvr>
                                      <p:tavLst>
                                        <p:tav tm="0">
                                          <p:val>
                                            <p:strVal val="ppt_y"/>
                                          </p:val>
                                        </p:tav>
                                        <p:tav tm="100000">
                                          <p:val>
                                            <p:strVal val="1+ppt_h/2"/>
                                          </p:val>
                                        </p:tav>
                                      </p:tavLst>
                                    </p:anim>
                                    <p:set>
                                      <p:cBhvr>
                                        <p:cTn id="58" dur="1" fill="hold">
                                          <p:stCondLst>
                                            <p:cond delay="499"/>
                                          </p:stCondLst>
                                        </p:cTn>
                                        <p:tgtEl>
                                          <p:spTgt spid="10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478312"/>
                                        </p:tgtEl>
                                        <p:attrNameLst>
                                          <p:attrName>style.visibility</p:attrName>
                                        </p:attrNameLst>
                                      </p:cBhvr>
                                      <p:to>
                                        <p:strVal val="visible"/>
                                      </p:to>
                                    </p:set>
                                    <p:anim calcmode="lin" valueType="num">
                                      <p:cBhvr additive="base">
                                        <p:cTn id="63" dur="500" fill="hold"/>
                                        <p:tgtEl>
                                          <p:spTgt spid="478312"/>
                                        </p:tgtEl>
                                        <p:attrNameLst>
                                          <p:attrName>ppt_x</p:attrName>
                                        </p:attrNameLst>
                                      </p:cBhvr>
                                      <p:tavLst>
                                        <p:tav tm="0">
                                          <p:val>
                                            <p:strVal val="1+#ppt_w/2"/>
                                          </p:val>
                                        </p:tav>
                                        <p:tav tm="100000">
                                          <p:val>
                                            <p:strVal val="#ppt_x"/>
                                          </p:val>
                                        </p:tav>
                                      </p:tavLst>
                                    </p:anim>
                                    <p:anim calcmode="lin" valueType="num">
                                      <p:cBhvr additive="base">
                                        <p:cTn id="64" dur="500" fill="hold"/>
                                        <p:tgtEl>
                                          <p:spTgt spid="478312"/>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109"/>
                                        </p:tgtEl>
                                        <p:attrNameLst>
                                          <p:attrName>style.visibility</p:attrName>
                                        </p:attrNameLst>
                                      </p:cBhvr>
                                      <p:to>
                                        <p:strVal val="visible"/>
                                      </p:to>
                                    </p:set>
                                    <p:animEffect transition="in" filter="box(in)">
                                      <p:cBhvr>
                                        <p:cTn id="69" dur="500"/>
                                        <p:tgtEl>
                                          <p:spTgt spid="109"/>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32" fill="hold" nodeType="clickEffect">
                                  <p:stCondLst>
                                    <p:cond delay="0"/>
                                  </p:stCondLst>
                                  <p:childTnLst>
                                    <p:set>
                                      <p:cBhvr>
                                        <p:cTn id="73" dur="1" fill="hold">
                                          <p:stCondLst>
                                            <p:cond delay="0"/>
                                          </p:stCondLst>
                                        </p:cTn>
                                        <p:tgtEl>
                                          <p:spTgt spid="478313"/>
                                        </p:tgtEl>
                                        <p:attrNameLst>
                                          <p:attrName>style.visibility</p:attrName>
                                        </p:attrNameLst>
                                      </p:cBhvr>
                                      <p:to>
                                        <p:strVal val="visible"/>
                                      </p:to>
                                    </p:set>
                                    <p:animEffect transition="in" filter="box(out)">
                                      <p:cBhvr>
                                        <p:cTn id="74" dur="500"/>
                                        <p:tgtEl>
                                          <p:spTgt spid="478313"/>
                                        </p:tgtEl>
                                      </p:cBhvr>
                                    </p:animEffect>
                                  </p:childTnLst>
                                  <p:subTnLst>
                                    <p:set>
                                      <p:cBhvr override="childStyle">
                                        <p:cTn dur="1" fill="hold" display="0" masterRel="nextClick" afterEffect="1"/>
                                        <p:tgtEl>
                                          <p:spTgt spid="478313"/>
                                        </p:tgtEl>
                                        <p:attrNameLst>
                                          <p:attrName>style.visibility</p:attrName>
                                        </p:attrNameLst>
                                      </p:cBhvr>
                                      <p:to>
                                        <p:strVal val="hidden"/>
                                      </p:to>
                                    </p:set>
                                    <p:audio>
                                      <p:cMediaNode>
                                        <p:cTn display="0" masterRel="sameClick">
                                          <p:stCondLst>
                                            <p:cond evt="begin" delay="0">
                                              <p:tn val="72"/>
                                            </p:cond>
                                          </p:stCondLst>
                                          <p:endCondLst>
                                            <p:cond evt="onStopAudio" delay="0">
                                              <p:tgtEl>
                                                <p:sldTgt/>
                                              </p:tgtEl>
                                            </p:cond>
                                          </p:endCondLst>
                                        </p:cTn>
                                        <p:tgtEl>
                                          <p:sndTgt r:embed="rId2" name="camera.wav"/>
                                        </p:tgtEl>
                                      </p:cMediaNode>
                                    </p:audio>
                                  </p:subTnLst>
                                </p:cTn>
                              </p:par>
                            </p:childTnLst>
                          </p:cTn>
                        </p:par>
                      </p:childTnLst>
                    </p:cTn>
                  </p:par>
                  <p:par>
                    <p:cTn id="75" fill="hold">
                      <p:stCondLst>
                        <p:cond delay="indefinite"/>
                      </p:stCondLst>
                      <p:childTnLst>
                        <p:par>
                          <p:cTn id="76" fill="hold">
                            <p:stCondLst>
                              <p:cond delay="0"/>
                            </p:stCondLst>
                            <p:childTnLst>
                              <p:par>
                                <p:cTn id="77" presetID="4" presetClass="entr" presetSubtype="32" fill="hold" nodeType="click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box(out)">
                                      <p:cBhvr>
                                        <p:cTn id="79" dur="500"/>
                                        <p:tgtEl>
                                          <p:spTgt spid="13"/>
                                        </p:tgtEl>
                                      </p:cBhvr>
                                    </p:animEffect>
                                  </p:childTnLst>
                                  <p:subTnLst>
                                    <p:audio>
                                      <p:cMediaNode>
                                        <p:cTn display="0" masterRel="sameClick">
                                          <p:stCondLst>
                                            <p:cond evt="begin" delay="0">
                                              <p:tn val="77"/>
                                            </p:cond>
                                          </p:stCondLst>
                                          <p:endCondLst>
                                            <p:cond evt="onStopAudio" delay="0">
                                              <p:tgtEl>
                                                <p:sldTgt/>
                                              </p:tgtEl>
                                            </p:cond>
                                          </p:endCondLst>
                                        </p:cTn>
                                        <p:tgtEl>
                                          <p:sndTgt r:embed="rId3" name="cashreg.wav"/>
                                        </p:tgtEl>
                                      </p:cMediaNode>
                                    </p:audio>
                                  </p:subTnLst>
                                </p:cTn>
                              </p:par>
                            </p:childTnLst>
                          </p:cTn>
                        </p:par>
                      </p:childTnLst>
                    </p:cTn>
                  </p:par>
                  <p:par>
                    <p:cTn id="80" fill="hold">
                      <p:stCondLst>
                        <p:cond delay="indefinite"/>
                      </p:stCondLst>
                      <p:childTnLst>
                        <p:par>
                          <p:cTn id="81" fill="hold">
                            <p:stCondLst>
                              <p:cond delay="0"/>
                            </p:stCondLst>
                            <p:childTnLst>
                              <p:par>
                                <p:cTn id="82" presetID="8" presetClass="exit" presetSubtype="16" fill="hold" grpId="1" nodeType="clickEffect">
                                  <p:stCondLst>
                                    <p:cond delay="0"/>
                                  </p:stCondLst>
                                  <p:childTnLst>
                                    <p:animEffect transition="out" filter="diamond(in)">
                                      <p:cBhvr>
                                        <p:cTn id="83" dur="1000"/>
                                        <p:tgtEl>
                                          <p:spTgt spid="109"/>
                                        </p:tgtEl>
                                      </p:cBhvr>
                                    </p:animEffect>
                                    <p:set>
                                      <p:cBhvr>
                                        <p:cTn id="84" dur="1" fill="hold">
                                          <p:stCondLst>
                                            <p:cond delay="999"/>
                                          </p:stCondLst>
                                        </p:cTn>
                                        <p:tgtEl>
                                          <p:spTgt spid="10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2" fill="hold" grpId="0" nodeType="clickEffect">
                                  <p:stCondLst>
                                    <p:cond delay="0"/>
                                  </p:stCondLst>
                                  <p:childTnLst>
                                    <p:set>
                                      <p:cBhvr>
                                        <p:cTn id="88" dur="1" fill="hold">
                                          <p:stCondLst>
                                            <p:cond delay="0"/>
                                          </p:stCondLst>
                                        </p:cTn>
                                        <p:tgtEl>
                                          <p:spTgt spid="478324"/>
                                        </p:tgtEl>
                                        <p:attrNameLst>
                                          <p:attrName>style.visibility</p:attrName>
                                        </p:attrNameLst>
                                      </p:cBhvr>
                                      <p:to>
                                        <p:strVal val="visible"/>
                                      </p:to>
                                    </p:set>
                                    <p:anim calcmode="lin" valueType="num">
                                      <p:cBhvr additive="base">
                                        <p:cTn id="89" dur="500" fill="hold"/>
                                        <p:tgtEl>
                                          <p:spTgt spid="478324"/>
                                        </p:tgtEl>
                                        <p:attrNameLst>
                                          <p:attrName>ppt_x</p:attrName>
                                        </p:attrNameLst>
                                      </p:cBhvr>
                                      <p:tavLst>
                                        <p:tav tm="0">
                                          <p:val>
                                            <p:strVal val="1+#ppt_w/2"/>
                                          </p:val>
                                        </p:tav>
                                        <p:tav tm="100000">
                                          <p:val>
                                            <p:strVal val="#ppt_x"/>
                                          </p:val>
                                        </p:tav>
                                      </p:tavLst>
                                    </p:anim>
                                    <p:anim calcmode="lin" valueType="num">
                                      <p:cBhvr additive="base">
                                        <p:cTn id="90" dur="500" fill="hold"/>
                                        <p:tgtEl>
                                          <p:spTgt spid="478324"/>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grpId="0" nodeType="clickEffect">
                                  <p:stCondLst>
                                    <p:cond delay="0"/>
                                  </p:stCondLst>
                                  <p:childTnLst>
                                    <p:set>
                                      <p:cBhvr>
                                        <p:cTn id="94" dur="1" fill="hold">
                                          <p:stCondLst>
                                            <p:cond delay="0"/>
                                          </p:stCondLst>
                                        </p:cTn>
                                        <p:tgtEl>
                                          <p:spTgt spid="110"/>
                                        </p:tgtEl>
                                        <p:attrNameLst>
                                          <p:attrName>style.visibility</p:attrName>
                                        </p:attrNameLst>
                                      </p:cBhvr>
                                      <p:to>
                                        <p:strVal val="visible"/>
                                      </p:to>
                                    </p:set>
                                    <p:animEffect transition="in" filter="box(in)">
                                      <p:cBhvr>
                                        <p:cTn id="95" dur="500"/>
                                        <p:tgtEl>
                                          <p:spTgt spid="110"/>
                                        </p:tgtEl>
                                      </p:cBhvr>
                                    </p:animEffect>
                                  </p:childTnLst>
                                </p:cTn>
                              </p:par>
                            </p:childTnLst>
                          </p:cTn>
                        </p:par>
                      </p:childTnLst>
                    </p:cTn>
                  </p:par>
                  <p:par>
                    <p:cTn id="96" fill="hold">
                      <p:stCondLst>
                        <p:cond delay="indefinite"/>
                      </p:stCondLst>
                      <p:childTnLst>
                        <p:par>
                          <p:cTn id="97" fill="hold">
                            <p:stCondLst>
                              <p:cond delay="0"/>
                            </p:stCondLst>
                            <p:childTnLst>
                              <p:par>
                                <p:cTn id="98" presetID="4" presetClass="entr" presetSubtype="32" fill="hold" nodeType="clickEffect">
                                  <p:stCondLst>
                                    <p:cond delay="0"/>
                                  </p:stCondLst>
                                  <p:childTnLst>
                                    <p:set>
                                      <p:cBhvr>
                                        <p:cTn id="99" dur="1" fill="hold">
                                          <p:stCondLst>
                                            <p:cond delay="0"/>
                                          </p:stCondLst>
                                        </p:cTn>
                                        <p:tgtEl>
                                          <p:spTgt spid="478323"/>
                                        </p:tgtEl>
                                        <p:attrNameLst>
                                          <p:attrName>style.visibility</p:attrName>
                                        </p:attrNameLst>
                                      </p:cBhvr>
                                      <p:to>
                                        <p:strVal val="visible"/>
                                      </p:to>
                                    </p:set>
                                    <p:animEffect transition="in" filter="box(out)">
                                      <p:cBhvr>
                                        <p:cTn id="100" dur="500"/>
                                        <p:tgtEl>
                                          <p:spTgt spid="478323"/>
                                        </p:tgtEl>
                                      </p:cBhvr>
                                    </p:animEffect>
                                  </p:childTnLst>
                                  <p:subTnLst>
                                    <p:set>
                                      <p:cBhvr override="childStyle">
                                        <p:cTn dur="1" fill="hold" display="0" masterRel="nextClick" afterEffect="1"/>
                                        <p:tgtEl>
                                          <p:spTgt spid="478323"/>
                                        </p:tgtEl>
                                        <p:attrNameLst>
                                          <p:attrName>style.visibility</p:attrName>
                                        </p:attrNameLst>
                                      </p:cBhvr>
                                      <p:to>
                                        <p:strVal val="hidden"/>
                                      </p:to>
                                    </p:set>
                                    <p:audio>
                                      <p:cMediaNode>
                                        <p:cTn display="0" masterRel="sameClick">
                                          <p:stCondLst>
                                            <p:cond evt="begin" delay="0">
                                              <p:tn val="98"/>
                                            </p:cond>
                                          </p:stCondLst>
                                          <p:endCondLst>
                                            <p:cond evt="onStopAudio" delay="0">
                                              <p:tgtEl>
                                                <p:sldTgt/>
                                              </p:tgtEl>
                                            </p:cond>
                                          </p:endCondLst>
                                        </p:cTn>
                                        <p:tgtEl>
                                          <p:sndTgt r:embed="rId2" name="camera.wav"/>
                                        </p:tgtEl>
                                      </p:cMediaNode>
                                    </p:audio>
                                  </p:subTnLst>
                                </p:cTn>
                              </p:par>
                            </p:childTnLst>
                          </p:cTn>
                        </p:par>
                      </p:childTnLst>
                    </p:cTn>
                  </p:par>
                  <p:par>
                    <p:cTn id="101" fill="hold">
                      <p:stCondLst>
                        <p:cond delay="indefinite"/>
                      </p:stCondLst>
                      <p:childTnLst>
                        <p:par>
                          <p:cTn id="102" fill="hold">
                            <p:stCondLst>
                              <p:cond delay="0"/>
                            </p:stCondLst>
                            <p:childTnLst>
                              <p:par>
                                <p:cTn id="103" presetID="4" presetClass="entr" presetSubtype="32" fill="hold" nodeType="clickEffect">
                                  <p:stCondLst>
                                    <p:cond delay="0"/>
                                  </p:stCondLst>
                                  <p:childTnLst>
                                    <p:set>
                                      <p:cBhvr>
                                        <p:cTn id="104" dur="1" fill="hold">
                                          <p:stCondLst>
                                            <p:cond delay="0"/>
                                          </p:stCondLst>
                                        </p:cTn>
                                        <p:tgtEl>
                                          <p:spTgt spid="16"/>
                                        </p:tgtEl>
                                        <p:attrNameLst>
                                          <p:attrName>style.visibility</p:attrName>
                                        </p:attrNameLst>
                                      </p:cBhvr>
                                      <p:to>
                                        <p:strVal val="visible"/>
                                      </p:to>
                                    </p:set>
                                    <p:animEffect transition="in" filter="box(out)">
                                      <p:cBhvr>
                                        <p:cTn id="105" dur="500"/>
                                        <p:tgtEl>
                                          <p:spTgt spid="16"/>
                                        </p:tgtEl>
                                      </p:cBhvr>
                                    </p:animEffect>
                                  </p:childTnLst>
                                  <p:subTnLst>
                                    <p:audio>
                                      <p:cMediaNode>
                                        <p:cTn display="0" masterRel="sameClick">
                                          <p:stCondLst>
                                            <p:cond evt="begin" delay="0">
                                              <p:tn val="103"/>
                                            </p:cond>
                                          </p:stCondLst>
                                          <p:endCondLst>
                                            <p:cond evt="onStopAudio" delay="0">
                                              <p:tgtEl>
                                                <p:sldTgt/>
                                              </p:tgtEl>
                                            </p:cond>
                                          </p:endCondLst>
                                        </p:cTn>
                                        <p:tgtEl>
                                          <p:sndTgt r:embed="rId2" name="camera.wav"/>
                                        </p:tgtEl>
                                      </p:cMediaNode>
                                    </p:audio>
                                  </p:subTnLst>
                                </p:cTn>
                              </p:par>
                            </p:childTnLst>
                          </p:cTn>
                        </p:par>
                      </p:childTnLst>
                    </p:cTn>
                  </p:par>
                  <p:par>
                    <p:cTn id="106" fill="hold">
                      <p:stCondLst>
                        <p:cond delay="indefinite"/>
                      </p:stCondLst>
                      <p:childTnLst>
                        <p:par>
                          <p:cTn id="107" fill="hold">
                            <p:stCondLst>
                              <p:cond delay="0"/>
                            </p:stCondLst>
                            <p:childTnLst>
                              <p:par>
                                <p:cTn id="108" presetID="8" presetClass="exit" presetSubtype="16" fill="hold" grpId="1" nodeType="clickEffect">
                                  <p:stCondLst>
                                    <p:cond delay="0"/>
                                  </p:stCondLst>
                                  <p:childTnLst>
                                    <p:animEffect transition="out" filter="diamond(in)">
                                      <p:cBhvr>
                                        <p:cTn id="109" dur="1000"/>
                                        <p:tgtEl>
                                          <p:spTgt spid="110"/>
                                        </p:tgtEl>
                                      </p:cBhvr>
                                    </p:animEffect>
                                    <p:set>
                                      <p:cBhvr>
                                        <p:cTn id="110" dur="1" fill="hold">
                                          <p:stCondLst>
                                            <p:cond delay="999"/>
                                          </p:stCondLst>
                                        </p:cTn>
                                        <p:tgtEl>
                                          <p:spTgt spid="110"/>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478334"/>
                                        </p:tgtEl>
                                        <p:attrNameLst>
                                          <p:attrName>style.visibility</p:attrName>
                                        </p:attrNameLst>
                                      </p:cBhvr>
                                      <p:to>
                                        <p:strVal val="visible"/>
                                      </p:to>
                                    </p:set>
                                    <p:anim calcmode="lin" valueType="num">
                                      <p:cBhvr additive="base">
                                        <p:cTn id="115" dur="500" fill="hold"/>
                                        <p:tgtEl>
                                          <p:spTgt spid="478334"/>
                                        </p:tgtEl>
                                        <p:attrNameLst>
                                          <p:attrName>ppt_x</p:attrName>
                                        </p:attrNameLst>
                                      </p:cBhvr>
                                      <p:tavLst>
                                        <p:tav tm="0">
                                          <p:val>
                                            <p:strVal val="1+#ppt_w/2"/>
                                          </p:val>
                                        </p:tav>
                                        <p:tav tm="100000">
                                          <p:val>
                                            <p:strVal val="#ppt_x"/>
                                          </p:val>
                                        </p:tav>
                                      </p:tavLst>
                                    </p:anim>
                                    <p:anim calcmode="lin" valueType="num">
                                      <p:cBhvr additive="base">
                                        <p:cTn id="116" dur="500" fill="hold"/>
                                        <p:tgtEl>
                                          <p:spTgt spid="478334"/>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 presetClass="entr" presetSubtype="16" fill="hold" grpId="0" nodeType="clickEffect">
                                  <p:stCondLst>
                                    <p:cond delay="0"/>
                                  </p:stCondLst>
                                  <p:childTnLst>
                                    <p:set>
                                      <p:cBhvr>
                                        <p:cTn id="120" dur="1" fill="hold">
                                          <p:stCondLst>
                                            <p:cond delay="0"/>
                                          </p:stCondLst>
                                        </p:cTn>
                                        <p:tgtEl>
                                          <p:spTgt spid="111"/>
                                        </p:tgtEl>
                                        <p:attrNameLst>
                                          <p:attrName>style.visibility</p:attrName>
                                        </p:attrNameLst>
                                      </p:cBhvr>
                                      <p:to>
                                        <p:strVal val="visible"/>
                                      </p:to>
                                    </p:set>
                                    <p:animEffect transition="in" filter="box(in)">
                                      <p:cBhvr>
                                        <p:cTn id="121" dur="500"/>
                                        <p:tgtEl>
                                          <p:spTgt spid="111"/>
                                        </p:tgtEl>
                                      </p:cBhvr>
                                    </p:animEffect>
                                  </p:childTnLst>
                                </p:cTn>
                              </p:par>
                            </p:childTnLst>
                          </p:cTn>
                        </p:par>
                      </p:childTnLst>
                    </p:cTn>
                  </p:par>
                  <p:par>
                    <p:cTn id="122" fill="hold">
                      <p:stCondLst>
                        <p:cond delay="indefinite"/>
                      </p:stCondLst>
                      <p:childTnLst>
                        <p:par>
                          <p:cTn id="123" fill="hold">
                            <p:stCondLst>
                              <p:cond delay="0"/>
                            </p:stCondLst>
                            <p:childTnLst>
                              <p:par>
                                <p:cTn id="124" presetID="4" presetClass="entr" presetSubtype="32" fill="hold" nodeType="clickEffect">
                                  <p:stCondLst>
                                    <p:cond delay="0"/>
                                  </p:stCondLst>
                                  <p:childTnLst>
                                    <p:set>
                                      <p:cBhvr>
                                        <p:cTn id="125" dur="1" fill="hold">
                                          <p:stCondLst>
                                            <p:cond delay="0"/>
                                          </p:stCondLst>
                                        </p:cTn>
                                        <p:tgtEl>
                                          <p:spTgt spid="478335"/>
                                        </p:tgtEl>
                                        <p:attrNameLst>
                                          <p:attrName>style.visibility</p:attrName>
                                        </p:attrNameLst>
                                      </p:cBhvr>
                                      <p:to>
                                        <p:strVal val="visible"/>
                                      </p:to>
                                    </p:set>
                                    <p:animEffect transition="in" filter="box(out)">
                                      <p:cBhvr>
                                        <p:cTn id="126" dur="500"/>
                                        <p:tgtEl>
                                          <p:spTgt spid="478335"/>
                                        </p:tgtEl>
                                      </p:cBhvr>
                                    </p:animEffect>
                                  </p:childTnLst>
                                  <p:subTnLst>
                                    <p:set>
                                      <p:cBhvr override="childStyle">
                                        <p:cTn dur="1" fill="hold" display="0" masterRel="nextClick" afterEffect="1"/>
                                        <p:tgtEl>
                                          <p:spTgt spid="478335"/>
                                        </p:tgtEl>
                                        <p:attrNameLst>
                                          <p:attrName>style.visibility</p:attrName>
                                        </p:attrNameLst>
                                      </p:cBhvr>
                                      <p:to>
                                        <p:strVal val="hidden"/>
                                      </p:to>
                                    </p:set>
                                  </p:subTnLst>
                                </p:cTn>
                              </p:par>
                            </p:childTnLst>
                          </p:cTn>
                        </p:par>
                      </p:childTnLst>
                    </p:cTn>
                  </p:par>
                  <p:par>
                    <p:cTn id="127" fill="hold">
                      <p:stCondLst>
                        <p:cond delay="indefinite"/>
                      </p:stCondLst>
                      <p:childTnLst>
                        <p:par>
                          <p:cTn id="128" fill="hold">
                            <p:stCondLst>
                              <p:cond delay="0"/>
                            </p:stCondLst>
                            <p:childTnLst>
                              <p:par>
                                <p:cTn id="129" presetID="4" presetClass="entr" presetSubtype="32" fill="hold" nodeType="clickEffect">
                                  <p:stCondLst>
                                    <p:cond delay="0"/>
                                  </p:stCondLst>
                                  <p:childTnLst>
                                    <p:set>
                                      <p:cBhvr>
                                        <p:cTn id="130" dur="1" fill="hold">
                                          <p:stCondLst>
                                            <p:cond delay="0"/>
                                          </p:stCondLst>
                                        </p:cTn>
                                        <p:tgtEl>
                                          <p:spTgt spid="19"/>
                                        </p:tgtEl>
                                        <p:attrNameLst>
                                          <p:attrName>style.visibility</p:attrName>
                                        </p:attrNameLst>
                                      </p:cBhvr>
                                      <p:to>
                                        <p:strVal val="visible"/>
                                      </p:to>
                                    </p:set>
                                    <p:animEffect transition="in" filter="box(out)">
                                      <p:cBhvr>
                                        <p:cTn id="131" dur="500"/>
                                        <p:tgtEl>
                                          <p:spTgt spid="19"/>
                                        </p:tgtEl>
                                      </p:cBhvr>
                                    </p:animEffect>
                                  </p:childTnLst>
                                  <p:subTnLst>
                                    <p:audio>
                                      <p:cMediaNode>
                                        <p:cTn display="0" masterRel="sameClick">
                                          <p:stCondLst>
                                            <p:cond evt="begin" delay="0">
                                              <p:tn val="129"/>
                                            </p:cond>
                                          </p:stCondLst>
                                          <p:endCondLst>
                                            <p:cond evt="onStopAudio" delay="0">
                                              <p:tgtEl>
                                                <p:sldTgt/>
                                              </p:tgtEl>
                                            </p:cond>
                                          </p:endCondLst>
                                        </p:cTn>
                                        <p:tgtEl>
                                          <p:sndTgt r:embed="rId3" name="cashreg.wav"/>
                                        </p:tgtEl>
                                      </p:cMediaNode>
                                    </p:audio>
                                  </p:subTnLst>
                                </p:cTn>
                              </p:par>
                            </p:childTnLst>
                          </p:cTn>
                        </p:par>
                      </p:childTnLst>
                    </p:cTn>
                  </p:par>
                  <p:par>
                    <p:cTn id="132" fill="hold">
                      <p:stCondLst>
                        <p:cond delay="indefinite"/>
                      </p:stCondLst>
                      <p:childTnLst>
                        <p:par>
                          <p:cTn id="133" fill="hold">
                            <p:stCondLst>
                              <p:cond delay="0"/>
                            </p:stCondLst>
                            <p:childTnLst>
                              <p:par>
                                <p:cTn id="134" presetID="4" presetClass="entr" presetSubtype="16" fill="hold" nodeType="clickEffect">
                                  <p:stCondLst>
                                    <p:cond delay="0"/>
                                  </p:stCondLst>
                                  <p:childTnLst>
                                    <p:set>
                                      <p:cBhvr>
                                        <p:cTn id="135" dur="1" fill="hold">
                                          <p:stCondLst>
                                            <p:cond delay="0"/>
                                          </p:stCondLst>
                                        </p:cTn>
                                        <p:tgtEl>
                                          <p:spTgt spid="478336"/>
                                        </p:tgtEl>
                                        <p:attrNameLst>
                                          <p:attrName>style.visibility</p:attrName>
                                        </p:attrNameLst>
                                      </p:cBhvr>
                                      <p:to>
                                        <p:strVal val="visible"/>
                                      </p:to>
                                    </p:set>
                                    <p:animEffect transition="in" filter="box(in)">
                                      <p:cBhvr>
                                        <p:cTn id="136" dur="500"/>
                                        <p:tgtEl>
                                          <p:spTgt spid="478336"/>
                                        </p:tgtEl>
                                      </p:cBhvr>
                                    </p:animEffect>
                                  </p:childTnLst>
                                  <p:subTnLst>
                                    <p:set>
                                      <p:cBhvr override="childStyle">
                                        <p:cTn dur="1" fill="hold" display="0" masterRel="nextClick" afterEffect="1"/>
                                        <p:tgtEl>
                                          <p:spTgt spid="478336"/>
                                        </p:tgtEl>
                                        <p:attrNameLst>
                                          <p:attrName>style.visibility</p:attrName>
                                        </p:attrNameLst>
                                      </p:cBhvr>
                                      <p:to>
                                        <p:strVal val="hidden"/>
                                      </p:to>
                                    </p:set>
                                  </p:subTnLst>
                                </p:cTn>
                              </p:par>
                            </p:childTnLst>
                          </p:cTn>
                        </p:par>
                      </p:childTnLst>
                    </p:cTn>
                  </p:par>
                  <p:par>
                    <p:cTn id="137" fill="hold">
                      <p:stCondLst>
                        <p:cond delay="indefinite"/>
                      </p:stCondLst>
                      <p:childTnLst>
                        <p:par>
                          <p:cTn id="138" fill="hold">
                            <p:stCondLst>
                              <p:cond delay="0"/>
                            </p:stCondLst>
                            <p:childTnLst>
                              <p:par>
                                <p:cTn id="139" presetID="4" presetClass="entr" presetSubtype="32" fill="hold" nodeType="clickEffect">
                                  <p:stCondLst>
                                    <p:cond delay="0"/>
                                  </p:stCondLst>
                                  <p:childTnLst>
                                    <p:set>
                                      <p:cBhvr>
                                        <p:cTn id="140" dur="1" fill="hold">
                                          <p:stCondLst>
                                            <p:cond delay="0"/>
                                          </p:stCondLst>
                                        </p:cTn>
                                        <p:tgtEl>
                                          <p:spTgt spid="22"/>
                                        </p:tgtEl>
                                        <p:attrNameLst>
                                          <p:attrName>style.visibility</p:attrName>
                                        </p:attrNameLst>
                                      </p:cBhvr>
                                      <p:to>
                                        <p:strVal val="visible"/>
                                      </p:to>
                                    </p:set>
                                    <p:animEffect transition="in" filter="box(out)">
                                      <p:cBhvr>
                                        <p:cTn id="141" dur="500"/>
                                        <p:tgtEl>
                                          <p:spTgt spid="22"/>
                                        </p:tgtEl>
                                      </p:cBhvr>
                                    </p:animEffect>
                                  </p:childTnLst>
                                  <p:subTnLst>
                                    <p:audio>
                                      <p:cMediaNode>
                                        <p:cTn display="0" masterRel="sameClick">
                                          <p:stCondLst>
                                            <p:cond evt="begin" delay="0">
                                              <p:tn val="139"/>
                                            </p:cond>
                                          </p:stCondLst>
                                          <p:endCondLst>
                                            <p:cond evt="onStopAudio" delay="0">
                                              <p:tgtEl>
                                                <p:sldTgt/>
                                              </p:tgtEl>
                                            </p:cond>
                                          </p:endCondLst>
                                        </p:cTn>
                                        <p:tgtEl>
                                          <p:sndTgt r:embed="rId2" name="camera.wav"/>
                                        </p:tgtEl>
                                      </p:cMediaNode>
                                    </p:audio>
                                  </p:subTnLst>
                                </p:cTn>
                              </p:par>
                            </p:childTnLst>
                          </p:cTn>
                        </p:par>
                      </p:childTnLst>
                    </p:cTn>
                  </p:par>
                  <p:par>
                    <p:cTn id="142" fill="hold">
                      <p:stCondLst>
                        <p:cond delay="indefinite"/>
                      </p:stCondLst>
                      <p:childTnLst>
                        <p:par>
                          <p:cTn id="143" fill="hold">
                            <p:stCondLst>
                              <p:cond delay="0"/>
                            </p:stCondLst>
                            <p:childTnLst>
                              <p:par>
                                <p:cTn id="144" presetID="8" presetClass="exit" presetSubtype="16" fill="hold" grpId="1" nodeType="clickEffect">
                                  <p:stCondLst>
                                    <p:cond delay="0"/>
                                  </p:stCondLst>
                                  <p:childTnLst>
                                    <p:animEffect transition="out" filter="diamond(in)">
                                      <p:cBhvr>
                                        <p:cTn id="145" dur="1000"/>
                                        <p:tgtEl>
                                          <p:spTgt spid="111"/>
                                        </p:tgtEl>
                                      </p:cBhvr>
                                    </p:animEffect>
                                    <p:set>
                                      <p:cBhvr>
                                        <p:cTn id="146" dur="1" fill="hold">
                                          <p:stCondLst>
                                            <p:cond delay="999"/>
                                          </p:stCondLst>
                                        </p:cTn>
                                        <p:tgtEl>
                                          <p:spTgt spid="111"/>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2" presetClass="entr" presetSubtype="2" fill="hold" grpId="0" nodeType="clickEffect">
                                  <p:stCondLst>
                                    <p:cond delay="0"/>
                                  </p:stCondLst>
                                  <p:childTnLst>
                                    <p:set>
                                      <p:cBhvr>
                                        <p:cTn id="150" dur="1" fill="hold">
                                          <p:stCondLst>
                                            <p:cond delay="0"/>
                                          </p:stCondLst>
                                        </p:cTn>
                                        <p:tgtEl>
                                          <p:spTgt spid="478352"/>
                                        </p:tgtEl>
                                        <p:attrNameLst>
                                          <p:attrName>style.visibility</p:attrName>
                                        </p:attrNameLst>
                                      </p:cBhvr>
                                      <p:to>
                                        <p:strVal val="visible"/>
                                      </p:to>
                                    </p:set>
                                    <p:anim calcmode="lin" valueType="num">
                                      <p:cBhvr additive="base">
                                        <p:cTn id="151" dur="500" fill="hold"/>
                                        <p:tgtEl>
                                          <p:spTgt spid="478352"/>
                                        </p:tgtEl>
                                        <p:attrNameLst>
                                          <p:attrName>ppt_x</p:attrName>
                                        </p:attrNameLst>
                                      </p:cBhvr>
                                      <p:tavLst>
                                        <p:tav tm="0">
                                          <p:val>
                                            <p:strVal val="1+#ppt_w/2"/>
                                          </p:val>
                                        </p:tav>
                                        <p:tav tm="100000">
                                          <p:val>
                                            <p:strVal val="#ppt_x"/>
                                          </p:val>
                                        </p:tav>
                                      </p:tavLst>
                                    </p:anim>
                                    <p:anim calcmode="lin" valueType="num">
                                      <p:cBhvr additive="base">
                                        <p:cTn id="152" dur="500" fill="hold"/>
                                        <p:tgtEl>
                                          <p:spTgt spid="478352"/>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4" presetClass="entr" presetSubtype="32" fill="hold" nodeType="clickEffect">
                                  <p:stCondLst>
                                    <p:cond delay="0"/>
                                  </p:stCondLst>
                                  <p:childTnLst>
                                    <p:set>
                                      <p:cBhvr>
                                        <p:cTn id="156" dur="1" fill="hold">
                                          <p:stCondLst>
                                            <p:cond delay="0"/>
                                          </p:stCondLst>
                                        </p:cTn>
                                        <p:tgtEl>
                                          <p:spTgt spid="478360"/>
                                        </p:tgtEl>
                                        <p:attrNameLst>
                                          <p:attrName>style.visibility</p:attrName>
                                        </p:attrNameLst>
                                      </p:cBhvr>
                                      <p:to>
                                        <p:strVal val="visible"/>
                                      </p:to>
                                    </p:set>
                                    <p:animEffect transition="in" filter="box(out)">
                                      <p:cBhvr>
                                        <p:cTn id="157" dur="500"/>
                                        <p:tgtEl>
                                          <p:spTgt spid="478360"/>
                                        </p:tgtEl>
                                      </p:cBhvr>
                                    </p:animEffect>
                                  </p:childTnLst>
                                  <p:subTnLst>
                                    <p:set>
                                      <p:cBhvr override="childStyle">
                                        <p:cTn dur="1" fill="hold" display="0" masterRel="nextClick" afterEffect="1"/>
                                        <p:tgtEl>
                                          <p:spTgt spid="478360"/>
                                        </p:tgtEl>
                                        <p:attrNameLst>
                                          <p:attrName>style.visibility</p:attrName>
                                        </p:attrNameLst>
                                      </p:cBhvr>
                                      <p:to>
                                        <p:strVal val="hidden"/>
                                      </p:to>
                                    </p:set>
                                  </p:subTnLst>
                                </p:cTn>
                              </p:par>
                            </p:childTnLst>
                          </p:cTn>
                        </p:par>
                      </p:childTnLst>
                    </p:cTn>
                  </p:par>
                  <p:par>
                    <p:cTn id="158" fill="hold">
                      <p:stCondLst>
                        <p:cond delay="indefinite"/>
                      </p:stCondLst>
                      <p:childTnLst>
                        <p:par>
                          <p:cTn id="159" fill="hold">
                            <p:stCondLst>
                              <p:cond delay="0"/>
                            </p:stCondLst>
                            <p:childTnLst>
                              <p:par>
                                <p:cTn id="160" presetID="4" presetClass="entr" presetSubtype="32" fill="hold" nodeType="clickEffect">
                                  <p:stCondLst>
                                    <p:cond delay="0"/>
                                  </p:stCondLst>
                                  <p:childTnLst>
                                    <p:set>
                                      <p:cBhvr>
                                        <p:cTn id="161" dur="1" fill="hold">
                                          <p:stCondLst>
                                            <p:cond delay="0"/>
                                          </p:stCondLst>
                                        </p:cTn>
                                        <p:tgtEl>
                                          <p:spTgt spid="25"/>
                                        </p:tgtEl>
                                        <p:attrNameLst>
                                          <p:attrName>style.visibility</p:attrName>
                                        </p:attrNameLst>
                                      </p:cBhvr>
                                      <p:to>
                                        <p:strVal val="visible"/>
                                      </p:to>
                                    </p:set>
                                    <p:animEffect transition="in" filter="box(out)">
                                      <p:cBhvr>
                                        <p:cTn id="162" dur="500"/>
                                        <p:tgtEl>
                                          <p:spTgt spid="25"/>
                                        </p:tgtEl>
                                      </p:cBhvr>
                                    </p:animEffect>
                                  </p:childTnLst>
                                  <p:subTnLst>
                                    <p:audio>
                                      <p:cMediaNode>
                                        <p:cTn display="0" masterRel="sameClick">
                                          <p:stCondLst>
                                            <p:cond evt="begin" delay="0">
                                              <p:tn val="160"/>
                                            </p:cond>
                                          </p:stCondLst>
                                          <p:endCondLst>
                                            <p:cond evt="onStopAudio" delay="0">
                                              <p:tgtEl>
                                                <p:sldTgt/>
                                              </p:tgtEl>
                                            </p:cond>
                                          </p:endCondLst>
                                        </p:cTn>
                                        <p:tgtEl>
                                          <p:sndTgt r:embed="rId3" name="cashreg.wav"/>
                                        </p:tgtEl>
                                      </p:cMediaNode>
                                    </p:audio>
                                  </p:subTnLst>
                                </p:cTn>
                              </p:par>
                            </p:childTnLst>
                          </p:cTn>
                        </p:par>
                      </p:childTnLst>
                    </p:cTn>
                  </p:par>
                  <p:par>
                    <p:cTn id="163" fill="hold">
                      <p:stCondLst>
                        <p:cond delay="indefinite"/>
                      </p:stCondLst>
                      <p:childTnLst>
                        <p:par>
                          <p:cTn id="164" fill="hold">
                            <p:stCondLst>
                              <p:cond delay="0"/>
                            </p:stCondLst>
                            <p:childTnLst>
                              <p:par>
                                <p:cTn id="165" presetID="4" presetClass="entr" presetSubtype="16" fill="hold" nodeType="clickEffect">
                                  <p:stCondLst>
                                    <p:cond delay="0"/>
                                  </p:stCondLst>
                                  <p:childTnLst>
                                    <p:set>
                                      <p:cBhvr>
                                        <p:cTn id="166" dur="1" fill="hold">
                                          <p:stCondLst>
                                            <p:cond delay="0"/>
                                          </p:stCondLst>
                                        </p:cTn>
                                        <p:tgtEl>
                                          <p:spTgt spid="478361"/>
                                        </p:tgtEl>
                                        <p:attrNameLst>
                                          <p:attrName>style.visibility</p:attrName>
                                        </p:attrNameLst>
                                      </p:cBhvr>
                                      <p:to>
                                        <p:strVal val="visible"/>
                                      </p:to>
                                    </p:set>
                                    <p:animEffect transition="in" filter="box(in)">
                                      <p:cBhvr>
                                        <p:cTn id="167" dur="500"/>
                                        <p:tgtEl>
                                          <p:spTgt spid="478361"/>
                                        </p:tgtEl>
                                      </p:cBhvr>
                                    </p:animEffect>
                                  </p:childTnLst>
                                  <p:subTnLst>
                                    <p:set>
                                      <p:cBhvr override="childStyle">
                                        <p:cTn dur="1" fill="hold" display="0" masterRel="nextClick" afterEffect="1"/>
                                        <p:tgtEl>
                                          <p:spTgt spid="478361"/>
                                        </p:tgtEl>
                                        <p:attrNameLst>
                                          <p:attrName>style.visibility</p:attrName>
                                        </p:attrNameLst>
                                      </p:cBhvr>
                                      <p:to>
                                        <p:strVal val="hidden"/>
                                      </p:to>
                                    </p:set>
                                  </p:subTnLst>
                                </p:cTn>
                              </p:par>
                            </p:childTnLst>
                          </p:cTn>
                        </p:par>
                      </p:childTnLst>
                    </p:cTn>
                  </p:par>
                  <p:par>
                    <p:cTn id="168" fill="hold">
                      <p:stCondLst>
                        <p:cond delay="indefinite"/>
                      </p:stCondLst>
                      <p:childTnLst>
                        <p:par>
                          <p:cTn id="169" fill="hold">
                            <p:stCondLst>
                              <p:cond delay="0"/>
                            </p:stCondLst>
                            <p:childTnLst>
                              <p:par>
                                <p:cTn id="170" presetID="4" presetClass="entr" presetSubtype="32" fill="hold" nodeType="clickEffect">
                                  <p:stCondLst>
                                    <p:cond delay="0"/>
                                  </p:stCondLst>
                                  <p:childTnLst>
                                    <p:set>
                                      <p:cBhvr>
                                        <p:cTn id="171" dur="1" fill="hold">
                                          <p:stCondLst>
                                            <p:cond delay="0"/>
                                          </p:stCondLst>
                                        </p:cTn>
                                        <p:tgtEl>
                                          <p:spTgt spid="28"/>
                                        </p:tgtEl>
                                        <p:attrNameLst>
                                          <p:attrName>style.visibility</p:attrName>
                                        </p:attrNameLst>
                                      </p:cBhvr>
                                      <p:to>
                                        <p:strVal val="visible"/>
                                      </p:to>
                                    </p:set>
                                    <p:animEffect transition="in" filter="box(out)">
                                      <p:cBhvr>
                                        <p:cTn id="172" dur="500"/>
                                        <p:tgtEl>
                                          <p:spTgt spid="28"/>
                                        </p:tgtEl>
                                      </p:cBhvr>
                                    </p:animEffect>
                                  </p:childTnLst>
                                  <p:subTnLst>
                                    <p:audio>
                                      <p:cMediaNode>
                                        <p:cTn display="0" masterRel="sameClick">
                                          <p:stCondLst>
                                            <p:cond evt="begin" delay="0">
                                              <p:tn val="170"/>
                                            </p:cond>
                                          </p:stCondLst>
                                          <p:endCondLst>
                                            <p:cond evt="onStopAudio" delay="0">
                                              <p:tgtEl>
                                                <p:sldTgt/>
                                              </p:tgtEl>
                                            </p:cond>
                                          </p:endCondLst>
                                        </p:cTn>
                                        <p:tgtEl>
                                          <p:sndTgt r:embed="rId2" name="camera.wav"/>
                                        </p:tgtEl>
                                      </p:cMediaNode>
                                    </p:audio>
                                  </p:subTnLst>
                                </p:cTn>
                              </p:par>
                            </p:childTnLst>
                          </p:cTn>
                        </p:par>
                      </p:childTnLst>
                    </p:cTn>
                  </p:par>
                  <p:par>
                    <p:cTn id="173" fill="hold">
                      <p:stCondLst>
                        <p:cond delay="indefinite"/>
                      </p:stCondLst>
                      <p:childTnLst>
                        <p:par>
                          <p:cTn id="174" fill="hold">
                            <p:stCondLst>
                              <p:cond delay="0"/>
                            </p:stCondLst>
                            <p:childTnLst>
                              <p:par>
                                <p:cTn id="175" presetID="8" presetClass="entr" presetSubtype="16" fill="hold" grpId="0" nodeType="clickEffect">
                                  <p:stCondLst>
                                    <p:cond delay="0"/>
                                  </p:stCondLst>
                                  <p:childTnLst>
                                    <p:set>
                                      <p:cBhvr>
                                        <p:cTn id="176" dur="1000" fill="hold">
                                          <p:stCondLst>
                                            <p:cond delay="0"/>
                                          </p:stCondLst>
                                        </p:cTn>
                                        <p:tgtEl>
                                          <p:spTgt spid="116"/>
                                        </p:tgtEl>
                                        <p:attrNameLst>
                                          <p:attrName>style.visibility</p:attrName>
                                        </p:attrNameLst>
                                      </p:cBhvr>
                                      <p:to>
                                        <p:strVal val="visible"/>
                                      </p:to>
                                    </p:set>
                                    <p:animEffect transition="in" filter="diamond(in)">
                                      <p:cBhvr>
                                        <p:cTn id="177" dur="10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4" grpId="0" build="p"/>
      <p:bldP spid="478214" grpId="1" build="allAtOnce"/>
      <p:bldP spid="478302" grpId="0"/>
      <p:bldP spid="478303" grpId="0"/>
      <p:bldP spid="478312" grpId="0"/>
      <p:bldP spid="478324" grpId="0"/>
      <p:bldP spid="478334" grpId="0"/>
      <p:bldP spid="478352" grpId="0"/>
      <p:bldP spid="108" grpId="0" animBg="1"/>
      <p:bldP spid="108" grpId="1" animBg="1"/>
      <p:bldP spid="109" grpId="0" animBg="1"/>
      <p:bldP spid="109" grpId="1" animBg="1"/>
      <p:bldP spid="110" grpId="0" animBg="1"/>
      <p:bldP spid="110" grpId="1" animBg="1"/>
      <p:bldP spid="111" grpId="0" animBg="1"/>
      <p:bldP spid="111" grpId="1" animBg="1"/>
      <p:bldP spid="11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p:cNvSpPr>
          <p:nvPr>
            <p:ph type="title"/>
          </p:nvPr>
        </p:nvSpPr>
        <p:spPr/>
        <p:txBody>
          <a:bodyPr vert="horz" wrap="square" lIns="91440" tIns="45720" rIns="91440" bIns="45720" anchor="t"/>
          <a:lstStyle/>
          <a:p>
            <a:r>
              <a:rPr lang="zh-CN" altLang="en-US" dirty="0">
                <a:latin typeface="+mj-lt"/>
                <a:ea typeface="+mj-ea"/>
                <a:cs typeface="+mj-cs"/>
              </a:rPr>
              <a:t>堆的插入</a:t>
            </a:r>
          </a:p>
        </p:txBody>
      </p:sp>
      <p:sp>
        <p:nvSpPr>
          <p:cNvPr id="182275" name="Rectangle 3"/>
          <p:cNvSpPr>
            <a:spLocks noGrp="1"/>
          </p:cNvSpPr>
          <p:nvPr>
            <p:ph idx="1"/>
          </p:nvPr>
        </p:nvSpPr>
        <p:spPr>
          <a:xfrm>
            <a:off x="385763" y="954088"/>
            <a:ext cx="8389937" cy="749300"/>
          </a:xfrm>
        </p:spPr>
        <p:txBody>
          <a:bodyPr vert="horz" wrap="square" lIns="91440" tIns="45720" rIns="91440" bIns="45720" anchor="t"/>
          <a:lstStyle/>
          <a:p>
            <a:pPr>
              <a:buNone/>
            </a:pPr>
            <a:r>
              <a:rPr lang="zh-CN" altLang="en-US" sz="3200" dirty="0">
                <a:latin typeface="微软雅黑" panose="020B0503020204020204" charset="-122"/>
              </a:rPr>
              <a:t>在最小堆</a:t>
            </a:r>
            <a:r>
              <a:rPr lang="zh-CN" altLang="en-US" sz="3200" dirty="0">
                <a:solidFill>
                  <a:schemeClr val="accent2"/>
                </a:solidFill>
                <a:latin typeface="微软雅黑" panose="020B0503020204020204" charset="-122"/>
              </a:rPr>
              <a:t>插入</a:t>
            </a:r>
            <a:r>
              <a:rPr lang="zh-CN" altLang="en-US" sz="3200" dirty="0">
                <a:latin typeface="微软雅黑" panose="020B0503020204020204" charset="-122"/>
              </a:rPr>
              <a:t>元素</a:t>
            </a:r>
            <a:r>
              <a:rPr lang="en-US" altLang="zh-CN" sz="3200" dirty="0">
                <a:latin typeface="微软雅黑" panose="020B0503020204020204" charset="-122"/>
              </a:rPr>
              <a:t>13</a:t>
            </a:r>
            <a:endParaRPr lang="zh-CN" altLang="en-US" sz="3200" dirty="0">
              <a:latin typeface="微软雅黑" panose="020B0503020204020204" charset="-122"/>
            </a:endParaRPr>
          </a:p>
        </p:txBody>
      </p:sp>
      <p:sp>
        <p:nvSpPr>
          <p:cNvPr id="182276" name="Oval 4"/>
          <p:cNvSpPr/>
          <p:nvPr/>
        </p:nvSpPr>
        <p:spPr>
          <a:xfrm>
            <a:off x="4149725" y="2257425"/>
            <a:ext cx="360363" cy="36036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2277" name="Oval 5"/>
          <p:cNvSpPr/>
          <p:nvPr/>
        </p:nvSpPr>
        <p:spPr>
          <a:xfrm>
            <a:off x="3357563" y="2833688"/>
            <a:ext cx="360362" cy="36036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2278" name="Oval 6"/>
          <p:cNvSpPr/>
          <p:nvPr/>
        </p:nvSpPr>
        <p:spPr>
          <a:xfrm>
            <a:off x="4941888" y="2833688"/>
            <a:ext cx="360362" cy="360362"/>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2279" name="Oval 7"/>
          <p:cNvSpPr/>
          <p:nvPr/>
        </p:nvSpPr>
        <p:spPr>
          <a:xfrm>
            <a:off x="2709863" y="3482975"/>
            <a:ext cx="360362" cy="36036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2280" name="Oval 8"/>
          <p:cNvSpPr/>
          <p:nvPr/>
        </p:nvSpPr>
        <p:spPr>
          <a:xfrm>
            <a:off x="3860800" y="3482975"/>
            <a:ext cx="360363" cy="36036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2281" name="Oval 9"/>
          <p:cNvSpPr/>
          <p:nvPr/>
        </p:nvSpPr>
        <p:spPr>
          <a:xfrm>
            <a:off x="2205038" y="4346575"/>
            <a:ext cx="360362" cy="36036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2282" name="Oval 10"/>
          <p:cNvSpPr/>
          <p:nvPr/>
        </p:nvSpPr>
        <p:spPr>
          <a:xfrm>
            <a:off x="2925763" y="4346575"/>
            <a:ext cx="360362" cy="36036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2283" name="Oval 11"/>
          <p:cNvSpPr/>
          <p:nvPr/>
        </p:nvSpPr>
        <p:spPr>
          <a:xfrm>
            <a:off x="4652963" y="3482975"/>
            <a:ext cx="360362" cy="36036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2284" name="Oval 12"/>
          <p:cNvSpPr/>
          <p:nvPr/>
        </p:nvSpPr>
        <p:spPr>
          <a:xfrm>
            <a:off x="5373688" y="3482975"/>
            <a:ext cx="360362" cy="36036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2285" name="Oval 13"/>
          <p:cNvSpPr/>
          <p:nvPr/>
        </p:nvSpPr>
        <p:spPr>
          <a:xfrm>
            <a:off x="3502025" y="4346575"/>
            <a:ext cx="360363" cy="36036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827406" name="Oval 14"/>
          <p:cNvSpPr/>
          <p:nvPr/>
        </p:nvSpPr>
        <p:spPr>
          <a:xfrm>
            <a:off x="4076700" y="4346575"/>
            <a:ext cx="360363" cy="360363"/>
          </a:xfrm>
          <a:prstGeom prst="ellipse">
            <a:avLst/>
          </a:prstGeom>
          <a:no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Pct val="100000"/>
              <a:buNone/>
            </a:pPr>
            <a:endParaRPr lang="zh-CN" altLang="en-US" sz="1800" b="0" dirty="0">
              <a:solidFill>
                <a:srgbClr val="000000"/>
              </a:solidFill>
            </a:endParaRPr>
          </a:p>
        </p:txBody>
      </p:sp>
      <p:sp>
        <p:nvSpPr>
          <p:cNvPr id="182287" name="Line 15"/>
          <p:cNvSpPr/>
          <p:nvPr/>
        </p:nvSpPr>
        <p:spPr>
          <a:xfrm flipH="1">
            <a:off x="3644900" y="2546350"/>
            <a:ext cx="504825" cy="360363"/>
          </a:xfrm>
          <a:prstGeom prst="line">
            <a:avLst/>
          </a:prstGeom>
          <a:ln w="9525" cap="flat" cmpd="sng">
            <a:solidFill>
              <a:schemeClr val="tx1"/>
            </a:solidFill>
            <a:prstDash val="solid"/>
            <a:headEnd type="none" w="med" len="med"/>
            <a:tailEnd type="none" w="med" len="med"/>
          </a:ln>
        </p:spPr>
      </p:sp>
      <p:sp>
        <p:nvSpPr>
          <p:cNvPr id="182288" name="Line 16"/>
          <p:cNvSpPr/>
          <p:nvPr/>
        </p:nvSpPr>
        <p:spPr>
          <a:xfrm>
            <a:off x="4437063" y="2546350"/>
            <a:ext cx="576262" cy="287338"/>
          </a:xfrm>
          <a:prstGeom prst="line">
            <a:avLst/>
          </a:prstGeom>
          <a:ln w="9525" cap="flat" cmpd="sng">
            <a:solidFill>
              <a:schemeClr val="tx1"/>
            </a:solidFill>
            <a:prstDash val="solid"/>
            <a:headEnd type="none" w="med" len="med"/>
            <a:tailEnd type="none" w="med" len="med"/>
          </a:ln>
        </p:spPr>
      </p:sp>
      <p:sp>
        <p:nvSpPr>
          <p:cNvPr id="182289" name="Line 17"/>
          <p:cNvSpPr/>
          <p:nvPr/>
        </p:nvSpPr>
        <p:spPr>
          <a:xfrm flipH="1">
            <a:off x="2997200" y="3122613"/>
            <a:ext cx="431800" cy="431800"/>
          </a:xfrm>
          <a:prstGeom prst="line">
            <a:avLst/>
          </a:prstGeom>
          <a:ln w="9525" cap="flat" cmpd="sng">
            <a:solidFill>
              <a:schemeClr val="tx1"/>
            </a:solidFill>
            <a:prstDash val="solid"/>
            <a:headEnd type="none" w="med" len="med"/>
            <a:tailEnd type="none" w="med" len="med"/>
          </a:ln>
        </p:spPr>
      </p:sp>
      <p:sp>
        <p:nvSpPr>
          <p:cNvPr id="182290" name="Line 18"/>
          <p:cNvSpPr/>
          <p:nvPr/>
        </p:nvSpPr>
        <p:spPr>
          <a:xfrm>
            <a:off x="3644900" y="3122613"/>
            <a:ext cx="288925" cy="360362"/>
          </a:xfrm>
          <a:prstGeom prst="line">
            <a:avLst/>
          </a:prstGeom>
          <a:ln w="9525" cap="flat" cmpd="sng">
            <a:solidFill>
              <a:schemeClr val="tx1"/>
            </a:solidFill>
            <a:prstDash val="solid"/>
            <a:headEnd type="none" w="med" len="med"/>
            <a:tailEnd type="none" w="med" len="med"/>
          </a:ln>
        </p:spPr>
      </p:sp>
      <p:sp>
        <p:nvSpPr>
          <p:cNvPr id="182291" name="Line 19"/>
          <p:cNvSpPr/>
          <p:nvPr/>
        </p:nvSpPr>
        <p:spPr>
          <a:xfrm flipH="1">
            <a:off x="2420938" y="3841750"/>
            <a:ext cx="360362" cy="504825"/>
          </a:xfrm>
          <a:prstGeom prst="line">
            <a:avLst/>
          </a:prstGeom>
          <a:ln w="9525" cap="flat" cmpd="sng">
            <a:solidFill>
              <a:schemeClr val="tx1"/>
            </a:solidFill>
            <a:prstDash val="solid"/>
            <a:headEnd type="none" w="med" len="med"/>
            <a:tailEnd type="none" w="med" len="med"/>
          </a:ln>
        </p:spPr>
      </p:sp>
      <p:sp>
        <p:nvSpPr>
          <p:cNvPr id="182292" name="Line 20"/>
          <p:cNvSpPr/>
          <p:nvPr/>
        </p:nvSpPr>
        <p:spPr>
          <a:xfrm>
            <a:off x="2997200" y="3841750"/>
            <a:ext cx="144463" cy="504825"/>
          </a:xfrm>
          <a:prstGeom prst="line">
            <a:avLst/>
          </a:prstGeom>
          <a:ln w="9525" cap="flat" cmpd="sng">
            <a:solidFill>
              <a:schemeClr val="tx1"/>
            </a:solidFill>
            <a:prstDash val="solid"/>
            <a:headEnd type="none" w="med" len="med"/>
            <a:tailEnd type="none" w="med" len="med"/>
          </a:ln>
        </p:spPr>
      </p:sp>
      <p:sp>
        <p:nvSpPr>
          <p:cNvPr id="182293" name="Line 21"/>
          <p:cNvSpPr/>
          <p:nvPr/>
        </p:nvSpPr>
        <p:spPr>
          <a:xfrm flipH="1">
            <a:off x="3717925" y="3841750"/>
            <a:ext cx="215900" cy="504825"/>
          </a:xfrm>
          <a:prstGeom prst="line">
            <a:avLst/>
          </a:prstGeom>
          <a:ln w="9525" cap="flat" cmpd="sng">
            <a:solidFill>
              <a:schemeClr val="tx1"/>
            </a:solidFill>
            <a:prstDash val="solid"/>
            <a:headEnd type="none" w="med" len="med"/>
            <a:tailEnd type="none" w="med" len="med"/>
          </a:ln>
        </p:spPr>
      </p:sp>
      <p:sp>
        <p:nvSpPr>
          <p:cNvPr id="827414" name="Line 22"/>
          <p:cNvSpPr/>
          <p:nvPr/>
        </p:nvSpPr>
        <p:spPr>
          <a:xfrm>
            <a:off x="4149725" y="3841750"/>
            <a:ext cx="144463" cy="504825"/>
          </a:xfrm>
          <a:prstGeom prst="line">
            <a:avLst/>
          </a:prstGeom>
          <a:ln w="9525" cap="flat" cmpd="sng">
            <a:solidFill>
              <a:schemeClr val="tx1"/>
            </a:solidFill>
            <a:prstDash val="solid"/>
            <a:headEnd type="none" w="med" len="med"/>
            <a:tailEnd type="none" w="med" len="med"/>
          </a:ln>
        </p:spPr>
      </p:sp>
      <p:sp>
        <p:nvSpPr>
          <p:cNvPr id="182295" name="Line 23"/>
          <p:cNvSpPr/>
          <p:nvPr/>
        </p:nvSpPr>
        <p:spPr>
          <a:xfrm flipH="1">
            <a:off x="4868863" y="3122613"/>
            <a:ext cx="144462" cy="360362"/>
          </a:xfrm>
          <a:prstGeom prst="line">
            <a:avLst/>
          </a:prstGeom>
          <a:ln w="9525" cap="flat" cmpd="sng">
            <a:solidFill>
              <a:schemeClr val="tx1"/>
            </a:solidFill>
            <a:prstDash val="solid"/>
            <a:headEnd type="none" w="med" len="med"/>
            <a:tailEnd type="none" w="med" len="med"/>
          </a:ln>
        </p:spPr>
      </p:sp>
      <p:sp>
        <p:nvSpPr>
          <p:cNvPr id="182296" name="Line 24"/>
          <p:cNvSpPr/>
          <p:nvPr/>
        </p:nvSpPr>
        <p:spPr>
          <a:xfrm>
            <a:off x="5302250" y="3122613"/>
            <a:ext cx="215900" cy="360362"/>
          </a:xfrm>
          <a:prstGeom prst="line">
            <a:avLst/>
          </a:prstGeom>
          <a:ln w="9525" cap="flat" cmpd="sng">
            <a:solidFill>
              <a:schemeClr val="tx1"/>
            </a:solidFill>
            <a:prstDash val="solid"/>
            <a:headEnd type="none" w="med" len="med"/>
            <a:tailEnd type="none" w="med" len="med"/>
          </a:ln>
        </p:spPr>
      </p:sp>
      <p:sp>
        <p:nvSpPr>
          <p:cNvPr id="182297" name="Text Box 25"/>
          <p:cNvSpPr txBox="1"/>
          <p:nvPr/>
        </p:nvSpPr>
        <p:spPr>
          <a:xfrm>
            <a:off x="4076700" y="2259013"/>
            <a:ext cx="5048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000" b="0" dirty="0">
                <a:solidFill>
                  <a:srgbClr val="000000"/>
                </a:solidFill>
                <a:latin typeface="Times New Roman" panose="02020603050405020304" pitchFamily="18" charset="0"/>
              </a:rPr>
              <a:t>12</a:t>
            </a:r>
          </a:p>
        </p:txBody>
      </p:sp>
      <p:sp>
        <p:nvSpPr>
          <p:cNvPr id="182298" name="Text Box 26"/>
          <p:cNvSpPr txBox="1"/>
          <p:nvPr/>
        </p:nvSpPr>
        <p:spPr>
          <a:xfrm>
            <a:off x="4868863" y="2833688"/>
            <a:ext cx="5048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000" b="0" dirty="0">
                <a:solidFill>
                  <a:srgbClr val="000000"/>
                </a:solidFill>
                <a:latin typeface="Times New Roman" panose="02020603050405020304" pitchFamily="18" charset="0"/>
              </a:rPr>
              <a:t>15</a:t>
            </a:r>
          </a:p>
        </p:txBody>
      </p:sp>
      <p:sp>
        <p:nvSpPr>
          <p:cNvPr id="827419" name="Text Box 27"/>
          <p:cNvSpPr txBox="1"/>
          <p:nvPr/>
        </p:nvSpPr>
        <p:spPr>
          <a:xfrm>
            <a:off x="3286125" y="2833688"/>
            <a:ext cx="5048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000" b="0" dirty="0">
                <a:solidFill>
                  <a:srgbClr val="000000"/>
                </a:solidFill>
                <a:latin typeface="Times New Roman" panose="02020603050405020304" pitchFamily="18" charset="0"/>
              </a:rPr>
              <a:t>14</a:t>
            </a:r>
          </a:p>
        </p:txBody>
      </p:sp>
      <p:sp>
        <p:nvSpPr>
          <p:cNvPr id="827420" name="Text Box 28"/>
          <p:cNvSpPr txBox="1"/>
          <p:nvPr/>
        </p:nvSpPr>
        <p:spPr>
          <a:xfrm>
            <a:off x="3789363" y="3482975"/>
            <a:ext cx="5048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000" b="0" dirty="0">
                <a:solidFill>
                  <a:srgbClr val="000000"/>
                </a:solidFill>
                <a:latin typeface="Times New Roman" panose="02020603050405020304" pitchFamily="18" charset="0"/>
              </a:rPr>
              <a:t>20</a:t>
            </a:r>
          </a:p>
        </p:txBody>
      </p:sp>
      <p:sp>
        <p:nvSpPr>
          <p:cNvPr id="182301" name="Text Box 29"/>
          <p:cNvSpPr txBox="1"/>
          <p:nvPr/>
        </p:nvSpPr>
        <p:spPr>
          <a:xfrm>
            <a:off x="2636838" y="3482975"/>
            <a:ext cx="5048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000" b="0" dirty="0">
                <a:solidFill>
                  <a:srgbClr val="000000"/>
                </a:solidFill>
                <a:latin typeface="Times New Roman" panose="02020603050405020304" pitchFamily="18" charset="0"/>
              </a:rPr>
              <a:t>19</a:t>
            </a:r>
          </a:p>
        </p:txBody>
      </p:sp>
      <p:sp>
        <p:nvSpPr>
          <p:cNvPr id="182302" name="Text Box 30"/>
          <p:cNvSpPr txBox="1"/>
          <p:nvPr/>
        </p:nvSpPr>
        <p:spPr>
          <a:xfrm>
            <a:off x="5302250" y="3482975"/>
            <a:ext cx="5048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000" b="0" dirty="0">
                <a:solidFill>
                  <a:srgbClr val="000000"/>
                </a:solidFill>
                <a:latin typeface="Times New Roman" panose="02020603050405020304" pitchFamily="18" charset="0"/>
              </a:rPr>
              <a:t>18</a:t>
            </a:r>
          </a:p>
        </p:txBody>
      </p:sp>
      <p:sp>
        <p:nvSpPr>
          <p:cNvPr id="182303" name="Text Box 31"/>
          <p:cNvSpPr txBox="1"/>
          <p:nvPr/>
        </p:nvSpPr>
        <p:spPr>
          <a:xfrm>
            <a:off x="4581525" y="3482975"/>
            <a:ext cx="5048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000" b="0" dirty="0">
                <a:solidFill>
                  <a:srgbClr val="000000"/>
                </a:solidFill>
                <a:latin typeface="Times New Roman" panose="02020603050405020304" pitchFamily="18" charset="0"/>
              </a:rPr>
              <a:t>17</a:t>
            </a:r>
          </a:p>
        </p:txBody>
      </p:sp>
      <p:sp>
        <p:nvSpPr>
          <p:cNvPr id="827424" name="Text Box 32"/>
          <p:cNvSpPr txBox="1"/>
          <p:nvPr/>
        </p:nvSpPr>
        <p:spPr>
          <a:xfrm>
            <a:off x="4076700" y="4346575"/>
            <a:ext cx="5048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000" b="0" dirty="0">
                <a:solidFill>
                  <a:srgbClr val="000000"/>
                </a:solidFill>
                <a:latin typeface="Times New Roman" panose="02020603050405020304" pitchFamily="18" charset="0"/>
              </a:rPr>
              <a:t>13</a:t>
            </a:r>
          </a:p>
        </p:txBody>
      </p:sp>
      <p:sp>
        <p:nvSpPr>
          <p:cNvPr id="182305" name="Text Box 33"/>
          <p:cNvSpPr txBox="1"/>
          <p:nvPr/>
        </p:nvSpPr>
        <p:spPr>
          <a:xfrm>
            <a:off x="2133600" y="4346575"/>
            <a:ext cx="5048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000" b="0" dirty="0">
                <a:solidFill>
                  <a:srgbClr val="000000"/>
                </a:solidFill>
                <a:latin typeface="Times New Roman" panose="02020603050405020304" pitchFamily="18" charset="0"/>
              </a:rPr>
              <a:t>24</a:t>
            </a:r>
          </a:p>
        </p:txBody>
      </p:sp>
      <p:sp>
        <p:nvSpPr>
          <p:cNvPr id="182306" name="Text Box 34"/>
          <p:cNvSpPr txBox="1"/>
          <p:nvPr/>
        </p:nvSpPr>
        <p:spPr>
          <a:xfrm>
            <a:off x="3429000" y="4310063"/>
            <a:ext cx="5048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000" b="0" dirty="0">
                <a:solidFill>
                  <a:srgbClr val="000000"/>
                </a:solidFill>
                <a:latin typeface="Times New Roman" panose="02020603050405020304" pitchFamily="18" charset="0"/>
              </a:rPr>
              <a:t>26</a:t>
            </a:r>
          </a:p>
        </p:txBody>
      </p:sp>
      <p:sp>
        <p:nvSpPr>
          <p:cNvPr id="182307" name="Text Box 35"/>
          <p:cNvSpPr txBox="1"/>
          <p:nvPr/>
        </p:nvSpPr>
        <p:spPr>
          <a:xfrm>
            <a:off x="2852738" y="4346575"/>
            <a:ext cx="5048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1">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Pct val="100000"/>
              <a:buNone/>
            </a:pPr>
            <a:r>
              <a:rPr lang="en-US" altLang="zh-CN" sz="2000" b="0" dirty="0">
                <a:solidFill>
                  <a:srgbClr val="000000"/>
                </a:solidFill>
                <a:latin typeface="Times New Roman" panose="02020603050405020304" pitchFamily="18" charset="0"/>
              </a:rPr>
              <a:t>22</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clickPar">
                                  <p:stCondLst>
                                    <p:cond delay="0"/>
                                  </p:stCondLst>
                                  <p:childTnLst>
                                    <p:set>
                                      <p:cBhvr>
                                        <p:cTn id="6" dur="1" fill="hold">
                                          <p:stCondLst>
                                            <p:cond delay="0"/>
                                          </p:stCondLst>
                                        </p:cTn>
                                        <p:tgtEl>
                                          <p:spTgt spid="8274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74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74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00017 -0.00023 L 0.02761 0.11792 " pathEditMode="relative" rAng="0" ptsTypes="AA">
                                      <p:cBhvr>
                                        <p:cTn id="18" dur="2000" fill="hold"/>
                                        <p:tgtEl>
                                          <p:spTgt spid="827420"/>
                                        </p:tgtEl>
                                        <p:attrNameLst>
                                          <p:attrName>ppt_x</p:attrName>
                                          <p:attrName>ppt_y</p:attrName>
                                        </p:attrNameLst>
                                      </p:cBhvr>
                                      <p:rCtr x="1400" y="5900"/>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0 0 L -0.0316 -0.12601 " pathEditMode="relative" ptsTypes="AA">
                                      <p:cBhvr>
                                        <p:cTn id="22" dur="2000" fill="hold"/>
                                        <p:tgtEl>
                                          <p:spTgt spid="827424"/>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6.94444E-6 6.6474E-6 L 0.05503 0.08394 " pathEditMode="relative" ptsTypes="AA">
                                      <p:cBhvr>
                                        <p:cTn id="26" dur="2000" fill="hold"/>
                                        <p:tgtEl>
                                          <p:spTgt spid="827419"/>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2" nodeType="clickEffect">
                                  <p:stCondLst>
                                    <p:cond delay="0"/>
                                  </p:stCondLst>
                                  <p:childTnLst>
                                    <p:animMotion origin="layout" path="M -0.0316 -0.12601 L -0.08664 -0.22058 " pathEditMode="relative" rAng="0" ptsTypes="AA">
                                      <p:cBhvr>
                                        <p:cTn id="30" dur="2000" fill="hold"/>
                                        <p:tgtEl>
                                          <p:spTgt spid="827424"/>
                                        </p:tgtEl>
                                        <p:attrNameLst>
                                          <p:attrName>ppt_x</p:attrName>
                                          <p:attrName>ppt_y</p:attrName>
                                        </p:attrNameLst>
                                      </p:cBhvr>
                                      <p:rCtr x="-2800" y="-4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406" grpId="0" animBg="1"/>
      <p:bldP spid="827419" grpId="0"/>
      <p:bldP spid="827420" grpId="0"/>
      <p:bldP spid="827424" grpId="0"/>
      <p:bldP spid="827424" grpId="1"/>
      <p:bldP spid="827424" grpId="2"/>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177</TotalTime>
  <Words>6700</Words>
  <Application>Microsoft Office PowerPoint</Application>
  <PresentationFormat>全屏显示(4:3)</PresentationFormat>
  <Paragraphs>2588</Paragraphs>
  <Slides>107</Slides>
  <Notes>20</Notes>
  <HiddenSlides>0</HiddenSlides>
  <MMClips>0</MMClips>
  <ScaleCrop>false</ScaleCrop>
  <HeadingPairs>
    <vt:vector size="8" baseType="variant">
      <vt:variant>
        <vt:lpstr>已用的字体</vt:lpstr>
      </vt:variant>
      <vt:variant>
        <vt:i4>23</vt:i4>
      </vt:variant>
      <vt:variant>
        <vt:lpstr>主题</vt:lpstr>
      </vt:variant>
      <vt:variant>
        <vt:i4>4</vt:i4>
      </vt:variant>
      <vt:variant>
        <vt:lpstr>嵌入 OLE 服务器</vt:lpstr>
      </vt:variant>
      <vt:variant>
        <vt:i4>3</vt:i4>
      </vt:variant>
      <vt:variant>
        <vt:lpstr>幻灯片标题</vt:lpstr>
      </vt:variant>
      <vt:variant>
        <vt:i4>107</vt:i4>
      </vt:variant>
    </vt:vector>
  </HeadingPairs>
  <TitlesOfParts>
    <vt:vector size="137" baseType="lpstr">
      <vt:lpstr>MS Mincho</vt:lpstr>
      <vt:lpstr>PMingLiU</vt:lpstr>
      <vt:lpstr>方正姚体</vt:lpstr>
      <vt:lpstr>仿宋_GB2312</vt:lpstr>
      <vt:lpstr>黑体</vt:lpstr>
      <vt:lpstr>华文仿宋</vt:lpstr>
      <vt:lpstr>华文行楷</vt:lpstr>
      <vt:lpstr>华文琥珀</vt:lpstr>
      <vt:lpstr>华文新魏</vt:lpstr>
      <vt:lpstr>楷体_GB2312</vt:lpstr>
      <vt:lpstr>隶书</vt:lpstr>
      <vt:lpstr>宋体</vt:lpstr>
      <vt:lpstr>微软雅黑</vt:lpstr>
      <vt:lpstr>Arial</vt:lpstr>
      <vt:lpstr>Calibri</vt:lpstr>
      <vt:lpstr>Comic Sans MS</vt:lpstr>
      <vt:lpstr>Courier New</vt:lpstr>
      <vt:lpstr>Garamond</vt:lpstr>
      <vt:lpstr>Georgia</vt:lpstr>
      <vt:lpstr>Symbol</vt:lpstr>
      <vt:lpstr>Tahoma</vt:lpstr>
      <vt:lpstr>Times New Roman</vt:lpstr>
      <vt:lpstr>Wingdings</vt:lpstr>
      <vt:lpstr>Edge</vt:lpstr>
      <vt:lpstr>2_Edge</vt:lpstr>
      <vt:lpstr>3_Edge</vt:lpstr>
      <vt:lpstr>自定义设计方案</vt:lpstr>
      <vt:lpstr>Visio.Drawing.5</vt:lpstr>
      <vt:lpstr>Visio.Drawing.11</vt:lpstr>
      <vt:lpstr>Microsoft 公式 3.0</vt:lpstr>
      <vt:lpstr>PowerPoint 演示文稿</vt:lpstr>
      <vt:lpstr>树和森林</vt:lpstr>
      <vt:lpstr>主要内容</vt:lpstr>
      <vt:lpstr>学习难点</vt:lpstr>
      <vt:lpstr>6.1 树的概念</vt:lpstr>
      <vt:lpstr>树的特点</vt:lpstr>
      <vt:lpstr>6.1.2 树的术语</vt:lpstr>
      <vt:lpstr>6.1 .3树的表示</vt:lpstr>
      <vt:lpstr>6.2 二叉树(binary tree)</vt:lpstr>
      <vt:lpstr>PowerPoint 演示文稿</vt:lpstr>
      <vt:lpstr>6.2.2 二叉树的性质</vt:lpstr>
      <vt:lpstr>PowerPoint 演示文稿</vt:lpstr>
      <vt:lpstr>高度为4，有7个结点的一般二叉树的顺序存储</vt:lpstr>
      <vt:lpstr>高度为4，只有4个右孩子的二叉树的顺序存储</vt:lpstr>
      <vt:lpstr>PowerPoint 演示文稿</vt:lpstr>
      <vt:lpstr>PowerPoint 演示文稿</vt:lpstr>
      <vt:lpstr>二叉链存储结构的二叉树</vt:lpstr>
      <vt:lpstr>三叉链存储结构的二叉树</vt:lpstr>
      <vt:lpstr>6.4 遍历二叉树</vt:lpstr>
      <vt:lpstr>6.3.1  遍历的定义(1)</vt:lpstr>
      <vt:lpstr>PowerPoint 演示文稿</vt:lpstr>
      <vt:lpstr>PowerPoint 演示文稿</vt:lpstr>
      <vt:lpstr>6.3.1  遍历的定义(2)</vt:lpstr>
      <vt:lpstr>4.   由遍历序列推导出树</vt:lpstr>
      <vt:lpstr>PowerPoint 演示文稿</vt:lpstr>
      <vt:lpstr>PowerPoint 演示文稿</vt:lpstr>
      <vt:lpstr>PowerPoint 演示文稿</vt:lpstr>
      <vt:lpstr>PowerPoint 演示文稿</vt:lpstr>
      <vt:lpstr>6.4  遍历递归算法（1）</vt:lpstr>
      <vt:lpstr> 遍历非递归算法</vt:lpstr>
      <vt:lpstr>  算法实现</vt:lpstr>
      <vt:lpstr>3.   后序非递归算法</vt:lpstr>
      <vt:lpstr>解决方法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解决方法： （续）</vt:lpstr>
      <vt:lpstr>6.4.4 层次遍历(Levelorder traversal)</vt:lpstr>
      <vt:lpstr>PowerPoint 演示文稿</vt:lpstr>
      <vt:lpstr>2.  算法思想</vt:lpstr>
      <vt:lpstr>PowerPoint 演示文稿</vt:lpstr>
      <vt:lpstr>PowerPoint 演示文稿</vt:lpstr>
      <vt:lpstr>PowerPoint 演示文稿</vt:lpstr>
      <vt:lpstr>6.5 线索二叉树（Threaded Binary Tree）</vt:lpstr>
      <vt:lpstr>实例：画出以下二叉树对应的中序线索二叉树。</vt:lpstr>
      <vt:lpstr>对应的中序线索二叉树存储结构如图所示：</vt:lpstr>
      <vt:lpstr>PowerPoint 演示文稿</vt:lpstr>
      <vt:lpstr>线索二叉树结点的类模板定义</vt:lpstr>
      <vt:lpstr>中序线索二叉树</vt:lpstr>
      <vt:lpstr>中序线索化以p为根的二叉树</vt:lpstr>
      <vt:lpstr>中序线索化二叉树非递归算法</vt:lpstr>
      <vt:lpstr>2.  中序线索二叉树中部分成员函数的实现</vt:lpstr>
      <vt:lpstr>PowerPoint 演示文稿</vt:lpstr>
      <vt:lpstr>(2)  在中序线索二叉树中寻找当前结点的中序后继</vt:lpstr>
      <vt:lpstr>(2)  在中序线索二叉树中寻找当前结点的中序后继(续)</vt:lpstr>
      <vt:lpstr>PowerPoint 演示文稿</vt:lpstr>
      <vt:lpstr>3.  中序线索二叉树中插入结点</vt:lpstr>
      <vt:lpstr>（2） 结点p有右孩子</vt:lpstr>
      <vt:lpstr>PowerPoint 演示文稿</vt:lpstr>
      <vt:lpstr>6.6 二叉树的应用</vt:lpstr>
      <vt:lpstr>6.6.1  堆(Heap)</vt:lpstr>
      <vt:lpstr>PowerPoint 演示文稿</vt:lpstr>
      <vt:lpstr>构造堆</vt:lpstr>
      <vt:lpstr>向下调整算法FilterDown思想</vt:lpstr>
      <vt:lpstr>堆的插入</vt:lpstr>
      <vt:lpstr>PowerPoint 演示文稿</vt:lpstr>
      <vt:lpstr>在堆中删除元素—过程</vt:lpstr>
      <vt:lpstr>6.6.2  哈夫曼树</vt:lpstr>
      <vt:lpstr>  哈夫曼树定义</vt:lpstr>
      <vt:lpstr>2.  构造哈夫曼树的步骤</vt:lpstr>
      <vt:lpstr>3.  哈夫曼树在编码问题中的应用</vt:lpstr>
      <vt:lpstr>EX2：不给出出现频率</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Stuart</dc:creator>
  <cp:lastModifiedBy>teng zhongmei</cp:lastModifiedBy>
  <cp:revision>202</cp:revision>
  <dcterms:created xsi:type="dcterms:W3CDTF">2015-12-06T14:12:00Z</dcterms:created>
  <dcterms:modified xsi:type="dcterms:W3CDTF">2020-02-10T11:37:45Z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2052-11.1.0.8205</vt:lpwstr>
  </property>
</Properties>
</file>