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1" r:id="rId3"/>
    <p:sldId id="286" r:id="rId4"/>
    <p:sldId id="288" r:id="rId5"/>
    <p:sldId id="287" r:id="rId6"/>
    <p:sldId id="289" r:id="rId7"/>
    <p:sldId id="290" r:id="rId8"/>
    <p:sldId id="291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42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2021年8月18日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2021年8月18日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95556" cy="33832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b="1" dirty="0">
                <a:latin typeface="Calibri" pitchFamily="34" charset="0"/>
              </a:rPr>
              <a:t>数理逻辑</a:t>
            </a:r>
            <a:endParaRPr lang="zh-CN" altLang="en-US" sz="7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计算机工程与科学学院      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封卫兵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课程时间：第一周</a:t>
            </a:r>
            <a:r>
              <a:rPr lang="en-US" altLang="zh-CN" sz="2400" dirty="0"/>
              <a:t>——</a:t>
            </a:r>
            <a:r>
              <a:rPr lang="zh-CN" altLang="en-US" sz="2400" dirty="0"/>
              <a:t>第十周   周一和周三</a:t>
            </a:r>
            <a:r>
              <a:rPr lang="en-US" altLang="zh-CN" sz="2400" dirty="0"/>
              <a:t>1-2</a:t>
            </a:r>
            <a:r>
              <a:rPr lang="zh-CN" altLang="en-US" sz="2400" dirty="0"/>
              <a:t>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作业：每次课后布置，每次上交一半批改一半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/>
              <a:t>          周一学号尾数单数的交作业，周三学号尾数偶数的交作业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考核：平时成绩 </a:t>
            </a:r>
            <a:r>
              <a:rPr lang="en-US" altLang="zh-CN" sz="2400" dirty="0"/>
              <a:t>20%</a:t>
            </a:r>
            <a:r>
              <a:rPr lang="zh-CN" altLang="en-US" sz="2400" dirty="0"/>
              <a:t>（作业：</a:t>
            </a:r>
            <a:r>
              <a:rPr lang="en-US" altLang="zh-CN" sz="2400" dirty="0"/>
              <a:t>10%</a:t>
            </a:r>
            <a:r>
              <a:rPr lang="zh-CN" altLang="en-US" sz="2400" dirty="0"/>
              <a:t>，签到：</a:t>
            </a:r>
            <a:r>
              <a:rPr lang="en-US" altLang="zh-CN" sz="2400" dirty="0"/>
              <a:t>10%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期末考试 </a:t>
            </a:r>
            <a:r>
              <a:rPr lang="en-US" altLang="zh-CN" sz="2400" dirty="0"/>
              <a:t>80%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0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数理逻辑的研</a:t>
            </a:r>
            <a:r>
              <a:rPr lang="zh-CN" altLang="en-US" dirty="0"/>
              <a:t>究</a:t>
            </a:r>
            <a:r>
              <a:rPr lang="zh-CN" altLang="zh-CN" dirty="0"/>
              <a:t>目的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b="1" dirty="0"/>
              <a:t>逻辑</a:t>
            </a:r>
            <a:r>
              <a:rPr lang="en-US" altLang="zh-CN" sz="2800" b="1" dirty="0"/>
              <a:t>( Logics)</a:t>
            </a:r>
            <a:r>
              <a:rPr lang="zh-CN" altLang="zh-CN" sz="2800" b="1" dirty="0"/>
              <a:t>研究的是有效的推理方法</a:t>
            </a:r>
          </a:p>
          <a:p>
            <a:pPr marL="0" indent="0">
              <a:buNone/>
            </a:pPr>
            <a:r>
              <a:rPr lang="en-US" altLang="zh-CN" sz="2400" b="1" dirty="0"/>
              <a:t>   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数理逻辑</a:t>
            </a:r>
            <a:r>
              <a:rPr lang="en-US" altLang="zh-CN" sz="2400" dirty="0"/>
              <a:t>(Mathematical Logics)</a:t>
            </a:r>
            <a:r>
              <a:rPr lang="zh-CN" altLang="zh-CN" sz="2400" dirty="0"/>
              <a:t>就是用数学化（符号化）的手段，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</a:t>
            </a:r>
            <a:r>
              <a:rPr lang="zh-CN" altLang="zh-CN" sz="2400" dirty="0"/>
              <a:t>研究有效的推理方法</a:t>
            </a:r>
            <a:r>
              <a:rPr lang="zh-CN" altLang="en-US" sz="2400" dirty="0"/>
              <a:t>，</a:t>
            </a:r>
            <a:r>
              <a:rPr lang="zh-CN" altLang="zh-CN" sz="2400" dirty="0"/>
              <a:t>什么是有效的推理方法？</a:t>
            </a:r>
          </a:p>
          <a:p>
            <a:pPr marL="0" indent="0">
              <a:buNone/>
            </a:pPr>
            <a:r>
              <a:rPr lang="en-US" altLang="zh-CN" sz="2400" dirty="0"/>
              <a:t>   a</a:t>
            </a:r>
            <a:r>
              <a:rPr lang="zh-CN" altLang="en-US" sz="2400" dirty="0"/>
              <a:t>）</a:t>
            </a:r>
            <a:r>
              <a:rPr lang="zh-CN" altLang="zh-CN" sz="2400" dirty="0"/>
              <a:t>有效的推理方法应具备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保真性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即如果推理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前提真</a:t>
            </a:r>
            <a:r>
              <a:rPr lang="zh-CN" altLang="zh-CN" sz="2400" dirty="0"/>
              <a:t>，则推理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结论真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数理逻辑的研</a:t>
            </a:r>
            <a:r>
              <a:rPr lang="zh-CN" altLang="en-US" dirty="0"/>
              <a:t>究</a:t>
            </a:r>
            <a:r>
              <a:rPr lang="zh-CN" altLang="zh-CN" dirty="0"/>
              <a:t>目的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b</a:t>
            </a:r>
            <a:r>
              <a:rPr lang="zh-CN" altLang="en-US" sz="2400" dirty="0"/>
              <a:t>）有效的推理方法的保真性应是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普遍的</a:t>
            </a:r>
            <a:r>
              <a:rPr lang="zh-CN" altLang="en-US" sz="2400" dirty="0"/>
              <a:t>，即不同的人，在不同的语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义环境下使用同样的推理方法，获得真假性相同的结论。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问题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r>
              <a:rPr lang="zh-CN" altLang="en-US" sz="2400" dirty="0"/>
              <a:t>）是否所有真命题都可由满足条件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的推理方法获得？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/>
              <a:t>              “真</a:t>
            </a:r>
            <a:r>
              <a:rPr lang="en-US" altLang="zh-CN" sz="2400" dirty="0"/>
              <a:t>”</a:t>
            </a:r>
            <a:r>
              <a:rPr lang="zh-CN" altLang="en-US" sz="2400" dirty="0"/>
              <a:t>的分类：形式真、语义真和直觉真。</a:t>
            </a:r>
          </a:p>
          <a:p>
            <a:pPr marL="0" indent="0"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）下面中各个蓝色的结论的真假是由什么来决定的？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推理形式、语义和直觉？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70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数理逻辑的研</a:t>
            </a:r>
            <a:r>
              <a:rPr lang="zh-CN" altLang="en-US" dirty="0"/>
              <a:t>究</a:t>
            </a:r>
            <a:r>
              <a:rPr lang="zh-CN" altLang="zh-CN" dirty="0"/>
              <a:t>目的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：三段论</a:t>
            </a:r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1</a:t>
            </a:r>
            <a:r>
              <a:rPr lang="zh-CN" altLang="en-US" sz="2400" dirty="0"/>
              <a:t>）他是医生</a:t>
            </a:r>
            <a:r>
              <a:rPr lang="zh-CN" altLang="en-US" sz="2400" dirty="0">
                <a:solidFill>
                  <a:srgbClr val="0070C0"/>
                </a:solidFill>
              </a:rPr>
              <a:t>，所以他是大夫。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2</a:t>
            </a:r>
            <a:r>
              <a:rPr lang="zh-CN" altLang="en-US" sz="2400" dirty="0"/>
              <a:t>）</a:t>
            </a:r>
            <a:r>
              <a:rPr lang="zh-CN" altLang="zh-CN" sz="2400" dirty="0"/>
              <a:t>如果下雨，野餐将取消</a:t>
            </a:r>
            <a:r>
              <a:rPr lang="zh-CN" altLang="en-US" sz="2400" dirty="0"/>
              <a:t>；</a:t>
            </a:r>
            <a:r>
              <a:rPr lang="zh-CN" altLang="zh-CN" sz="2400" dirty="0"/>
              <a:t>现在确实下雨了</a:t>
            </a:r>
            <a:r>
              <a:rPr lang="zh-CN" altLang="en-US" sz="2400" dirty="0"/>
              <a:t>；</a:t>
            </a:r>
            <a:r>
              <a:rPr lang="zh-CN" altLang="zh-CN" sz="2400" dirty="0">
                <a:solidFill>
                  <a:srgbClr val="0070C0"/>
                </a:solidFill>
              </a:rPr>
              <a:t>野餐将取消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3</a:t>
            </a:r>
            <a:r>
              <a:rPr lang="zh-CN" altLang="en-US" sz="2400" dirty="0"/>
              <a:t>）</a:t>
            </a:r>
            <a:r>
              <a:rPr lang="zh-CN" altLang="zh-CN" sz="2400" dirty="0"/>
              <a:t>如果</a:t>
            </a:r>
            <a:r>
              <a:rPr lang="en-US" altLang="zh-CN" sz="2400" dirty="0"/>
              <a:t>A</a:t>
            </a:r>
            <a:r>
              <a:rPr lang="zh-CN" altLang="zh-CN" sz="2400" dirty="0"/>
              <a:t>优于</a:t>
            </a:r>
            <a:r>
              <a:rPr lang="en-US" altLang="zh-CN" sz="2400" dirty="0"/>
              <a:t>B</a:t>
            </a:r>
            <a:r>
              <a:rPr lang="zh-CN" altLang="zh-CN" sz="2400" dirty="0"/>
              <a:t>；且</a:t>
            </a:r>
            <a:r>
              <a:rPr lang="en-US" altLang="zh-CN" sz="2400" dirty="0"/>
              <a:t>B</a:t>
            </a:r>
            <a:r>
              <a:rPr lang="zh-CN" altLang="zh-CN" sz="2400" dirty="0"/>
              <a:t>优于</a:t>
            </a:r>
            <a:r>
              <a:rPr lang="en-US" altLang="zh-CN" sz="2400" dirty="0"/>
              <a:t>C</a:t>
            </a:r>
            <a:r>
              <a:rPr lang="zh-CN" altLang="zh-CN" sz="2400" dirty="0"/>
              <a:t>；</a:t>
            </a:r>
            <a:r>
              <a:rPr lang="zh-CN" altLang="zh-CN" sz="2400" dirty="0">
                <a:solidFill>
                  <a:srgbClr val="0070C0"/>
                </a:solidFill>
              </a:rPr>
              <a:t>则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zh-CN" sz="2400" dirty="0">
                <a:solidFill>
                  <a:srgbClr val="0070C0"/>
                </a:solidFill>
              </a:rPr>
              <a:t>优于</a:t>
            </a:r>
            <a:r>
              <a:rPr lang="en-US" altLang="zh-CN" sz="2400" dirty="0">
                <a:solidFill>
                  <a:srgbClr val="0070C0"/>
                </a:solidFill>
              </a:rPr>
              <a:t>C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4</a:t>
            </a:r>
            <a:r>
              <a:rPr lang="zh-CN" altLang="en-US" sz="2400" dirty="0"/>
              <a:t>）</a:t>
            </a:r>
            <a:r>
              <a:rPr lang="zh-CN" altLang="zh-CN" sz="2400" dirty="0">
                <a:solidFill>
                  <a:srgbClr val="0070C0"/>
                </a:solidFill>
              </a:rPr>
              <a:t>任何</a:t>
            </a:r>
            <a:r>
              <a:rPr lang="zh-CN" altLang="en-US" sz="2400" dirty="0">
                <a:solidFill>
                  <a:srgbClr val="0070C0"/>
                </a:solidFill>
              </a:rPr>
              <a:t>人</a:t>
            </a:r>
            <a:r>
              <a:rPr lang="zh-CN" altLang="zh-CN" sz="2400" dirty="0">
                <a:solidFill>
                  <a:srgbClr val="0070C0"/>
                </a:solidFill>
              </a:rPr>
              <a:t>都不能判定本语句是真的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27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数理逻辑的研</a:t>
            </a:r>
            <a:r>
              <a:rPr lang="zh-CN" altLang="en-US" dirty="0"/>
              <a:t>究</a:t>
            </a:r>
            <a:r>
              <a:rPr lang="zh-CN" altLang="zh-CN" dirty="0"/>
              <a:t>目的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注</a:t>
            </a:r>
            <a:r>
              <a:rPr lang="zh-CN" altLang="en-US" sz="2400" dirty="0"/>
              <a:t>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4</a:t>
            </a:r>
            <a:r>
              <a:rPr lang="zh-CN" altLang="en-US" sz="2400" dirty="0"/>
              <a:t>例</a:t>
            </a:r>
            <a:r>
              <a:rPr lang="zh-CN" altLang="zh-CN" sz="2400" dirty="0"/>
              <a:t>与说谎者悖论的区别（说谎者悖论：本语句是在说谎）</a:t>
            </a:r>
            <a:r>
              <a:rPr lang="zh-CN" altLang="en-US" sz="2400" dirty="0"/>
              <a:t>；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2</a:t>
            </a:r>
            <a:r>
              <a:rPr lang="zh-CN" altLang="en-US" sz="2400" dirty="0"/>
              <a:t>）</a:t>
            </a:r>
            <a:r>
              <a:rPr lang="en-US" altLang="zh-CN" sz="2400" dirty="0"/>
              <a:t>4</a:t>
            </a:r>
            <a:r>
              <a:rPr lang="zh-CN" altLang="en-US" sz="2400" dirty="0"/>
              <a:t>例</a:t>
            </a:r>
            <a:r>
              <a:rPr lang="zh-CN" altLang="zh-CN" sz="2400" dirty="0"/>
              <a:t>与哥德尔不完备性定理之间的关系</a:t>
            </a:r>
            <a:r>
              <a:rPr lang="zh-CN" altLang="en-US" sz="2400" dirty="0"/>
              <a:t>；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数理逻辑的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究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目的</a:t>
            </a:r>
            <a:r>
              <a:rPr lang="zh-CN" altLang="zh-CN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研</a:t>
            </a:r>
            <a:r>
              <a:rPr lang="zh-CN" altLang="en-US" sz="2400" dirty="0"/>
              <a:t>究</a:t>
            </a:r>
            <a:r>
              <a:rPr lang="zh-CN" altLang="zh-CN" sz="2400" dirty="0"/>
              <a:t>形式有效的推理，用形式手段</a:t>
            </a:r>
            <a:r>
              <a:rPr lang="zh-CN" altLang="en-US" sz="2400" dirty="0"/>
              <a:t>来</a:t>
            </a:r>
            <a:r>
              <a:rPr lang="zh-CN" altLang="zh-CN" sz="2400" dirty="0"/>
              <a:t>刻画人们对形式真的朴素理解。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数理逻辑的历史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亚里士多德</a:t>
            </a:r>
            <a:r>
              <a:rPr lang="en-US" altLang="zh-CN" sz="2400" dirty="0"/>
              <a:t>(Aristotle</a:t>
            </a:r>
            <a:r>
              <a:rPr lang="zh-CN" altLang="en-US" sz="2400" dirty="0"/>
              <a:t>，</a:t>
            </a:r>
            <a:r>
              <a:rPr lang="en-US" altLang="zh-CN" sz="2400" dirty="0"/>
              <a:t>B.C 384</a:t>
            </a:r>
            <a:r>
              <a:rPr lang="zh-CN" altLang="en-US" sz="2400" dirty="0"/>
              <a:t>一</a:t>
            </a:r>
            <a:r>
              <a:rPr lang="en-US" altLang="zh-CN" sz="2400" dirty="0"/>
              <a:t>B.C 322</a:t>
            </a:r>
            <a:r>
              <a:rPr lang="zh-CN" altLang="en-US" sz="2400" dirty="0"/>
              <a:t>）</a:t>
            </a:r>
            <a:r>
              <a:rPr lang="en-US" altLang="zh-CN" sz="2400" dirty="0"/>
              <a:t>: 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三段论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莱布尼茨</a:t>
            </a:r>
            <a:r>
              <a:rPr lang="en-US" altLang="zh-CN" sz="2400" dirty="0"/>
              <a:t>(G. W. Leibniz, 1646</a:t>
            </a:r>
            <a:r>
              <a:rPr lang="zh-CN" altLang="en-US" sz="2400" dirty="0"/>
              <a:t>一</a:t>
            </a:r>
            <a:r>
              <a:rPr lang="en-US" altLang="zh-CN" sz="2400" dirty="0"/>
              <a:t>1716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70C0"/>
                </a:solidFill>
              </a:rPr>
              <a:t>将推理还原为计算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布尔</a:t>
            </a:r>
            <a:r>
              <a:rPr lang="en-US" altLang="zh-CN" sz="2400" dirty="0"/>
              <a:t>(George Boole 1815</a:t>
            </a:r>
            <a:r>
              <a:rPr lang="zh-CN" altLang="en-US" sz="2400" dirty="0"/>
              <a:t>一</a:t>
            </a:r>
            <a:r>
              <a:rPr lang="en-US" altLang="zh-CN" sz="2400" dirty="0"/>
              <a:t>1864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70C0"/>
                </a:solidFill>
              </a:rPr>
              <a:t>形式符号和等式，布尔代数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弗雷格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Gottlob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Frege</a:t>
            </a:r>
            <a:r>
              <a:rPr lang="en-US" altLang="zh-CN" sz="2400" dirty="0"/>
              <a:t>, 1848</a:t>
            </a:r>
            <a:r>
              <a:rPr lang="zh-CN" altLang="en-US" sz="2400" dirty="0"/>
              <a:t>一</a:t>
            </a:r>
            <a:r>
              <a:rPr lang="en-US" altLang="zh-CN" sz="2400" dirty="0"/>
              <a:t>1925</a:t>
            </a:r>
            <a:r>
              <a:rPr lang="zh-CN" altLang="en-US" sz="2400" dirty="0"/>
              <a:t>）</a:t>
            </a:r>
            <a:r>
              <a:rPr lang="en-US" altLang="zh-CN" sz="2400" dirty="0"/>
              <a:t>:  </a:t>
            </a:r>
            <a:r>
              <a:rPr lang="zh-CN" altLang="en-US" sz="2400" dirty="0">
                <a:solidFill>
                  <a:srgbClr val="0070C0"/>
                </a:solidFill>
              </a:rPr>
              <a:t>一阶逻辑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罗素</a:t>
            </a:r>
            <a:r>
              <a:rPr lang="en-US" altLang="zh-CN" sz="2400" dirty="0"/>
              <a:t>(Bertrand Russell, 1872</a:t>
            </a:r>
            <a:r>
              <a:rPr lang="zh-CN" altLang="en-US" sz="2400" dirty="0"/>
              <a:t>一</a:t>
            </a:r>
            <a:r>
              <a:rPr lang="en-US" altLang="zh-CN" sz="2400" dirty="0"/>
              <a:t>1970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70C0"/>
                </a:solidFill>
              </a:rPr>
              <a:t>逻辑主义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希尔伯特</a:t>
            </a:r>
            <a:r>
              <a:rPr lang="en-US" altLang="zh-CN" sz="2400" dirty="0"/>
              <a:t>(David Hilbert, 1862</a:t>
            </a:r>
            <a:r>
              <a:rPr lang="zh-CN" altLang="en-US" sz="2400" dirty="0"/>
              <a:t>一</a:t>
            </a:r>
            <a:r>
              <a:rPr lang="en-US" altLang="zh-CN" sz="2400" dirty="0"/>
              <a:t>1943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70C0"/>
                </a:solidFill>
              </a:rPr>
              <a:t>形式主义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哥德尔</a:t>
            </a:r>
            <a:r>
              <a:rPr lang="en-US" altLang="zh-CN" sz="2400" dirty="0"/>
              <a:t>(Kurt </a:t>
            </a:r>
            <a:r>
              <a:rPr lang="en-US" altLang="zh-CN" sz="2400" dirty="0" err="1"/>
              <a:t>Godel</a:t>
            </a:r>
            <a:r>
              <a:rPr lang="en-US" altLang="zh-CN" sz="2400" dirty="0"/>
              <a:t>, 1906</a:t>
            </a:r>
            <a:r>
              <a:rPr lang="zh-CN" altLang="en-US" sz="2400" dirty="0"/>
              <a:t>一</a:t>
            </a:r>
            <a:r>
              <a:rPr lang="en-US" altLang="zh-CN" sz="2400" dirty="0"/>
              <a:t>1978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70C0"/>
                </a:solidFill>
              </a:rPr>
              <a:t>逻辑和形式方法  不完备性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86763-3936-4A1C-8F63-86BC33F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数理逻辑的主要内容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2D2AB-42B5-4970-BD5E-43C1FCB4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命题逻辑、谓词逻辑、</a:t>
            </a:r>
            <a:r>
              <a:rPr lang="zh-CN" altLang="en-US" sz="2400" dirty="0"/>
              <a:t>非古典逻辑</a:t>
            </a: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模型论：</a:t>
            </a:r>
            <a:r>
              <a:rPr lang="zh-CN" altLang="en-US" sz="2400" dirty="0"/>
              <a:t>用集合论的方法表示数学概念</a:t>
            </a: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证明论：</a:t>
            </a:r>
            <a:r>
              <a:rPr lang="zh-CN" altLang="en-US" sz="2400" dirty="0"/>
              <a:t>用形式化的方法研究数学证明的过程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递归论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r>
              <a:rPr lang="zh-CN" altLang="en-US" sz="2400" dirty="0"/>
              <a:t>公理化集合论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4121</TotalTime>
  <Words>514</Words>
  <Application>Microsoft Office PowerPoint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菱形网格 16x9</vt:lpstr>
      <vt:lpstr>数理逻辑</vt:lpstr>
      <vt:lpstr>课程安排</vt:lpstr>
      <vt:lpstr>数理逻辑的研究目的</vt:lpstr>
      <vt:lpstr>数理逻辑的研究目的</vt:lpstr>
      <vt:lpstr>数理逻辑的研究目的</vt:lpstr>
      <vt:lpstr>数理逻辑的研究目的</vt:lpstr>
      <vt:lpstr>数理逻辑的历史</vt:lpstr>
      <vt:lpstr>数理逻辑的主要内容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MULTI-LAYER FEATURES TO SPARSE CODING FOR ANOMALY DETECTION</dc:title>
  <dc:creator>LangZ</dc:creator>
  <cp:lastModifiedBy>封卫兵</cp:lastModifiedBy>
  <cp:revision>45</cp:revision>
  <dcterms:created xsi:type="dcterms:W3CDTF">2021-04-22T13:50:06Z</dcterms:created>
  <dcterms:modified xsi:type="dcterms:W3CDTF">2021-08-18T07:05:46Z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