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71" r:id="rId3"/>
    <p:sldId id="286" r:id="rId4"/>
    <p:sldId id="288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>
        <p:scale>
          <a:sx n="70" d="100"/>
          <a:sy n="70" d="100"/>
        </p:scale>
        <p:origin x="546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2021年9月6日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2021年9月6日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2021年9月6日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2021年9月6日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795556" cy="3383280"/>
          </a:xfrm>
        </p:spPr>
        <p:txBody>
          <a:bodyPr rtlCol="0">
            <a:normAutofit/>
          </a:bodyPr>
          <a:lstStyle/>
          <a:p>
            <a:r>
              <a:rPr lang="zh-CN" altLang="en-US" sz="7200" dirty="0">
                <a:latin typeface="Calibri" pitchFamily="34" charset="0"/>
              </a:rPr>
              <a:t>预备知识</a:t>
            </a:r>
            <a:endParaRPr lang="zh-CN" altLang="en-US" sz="7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计算机工程与科学学院      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封卫兵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（集合）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8446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zh-CN" altLang="zh-CN" sz="2400" kern="100" dirty="0"/>
                  <a:t>集合的</a:t>
                </a:r>
                <a:r>
                  <a:rPr lang="zh-CN" altLang="en-US" sz="2400" b="1" kern="100" dirty="0">
                    <a:solidFill>
                      <a:schemeClr val="accent1">
                        <a:lumMod val="75000"/>
                      </a:schemeClr>
                    </a:solidFill>
                    <a:cs typeface="+mj-cs"/>
                  </a:rPr>
                  <a:t>运算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（</a:t>
                </a:r>
                <a:r>
                  <a:rPr lang="zh-CN" altLang="zh-CN" sz="2400" kern="100" dirty="0"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和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zh-CN" sz="2400" kern="100" dirty="0"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两</a:t>
                </a:r>
                <a:r>
                  <a:rPr lang="zh-CN" altLang="zh-CN" sz="2400" kern="100" dirty="0">
                    <a:cs typeface="Times New Roman" panose="02020603050405020304" pitchFamily="18" charset="0"/>
                  </a:rPr>
                  <a:t>个集合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）</a:t>
                </a:r>
                <a:endParaRPr lang="zh-CN" altLang="zh-CN" sz="2400" kern="1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b="1" kern="100" dirty="0">
                    <a:cs typeface="Times New Roman" panose="02020603050405020304" pitchFamily="18" charset="0"/>
                  </a:rPr>
                  <a:t>并</a:t>
                </a: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集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由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与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全体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元素组成的集合，记作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b="0" i="1" kern="1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0" i="1" kern="1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zh-CN" altLang="zh-CN" sz="2400" kern="100" dirty="0">
                    <a:cs typeface="Times New Roman" panose="02020603050405020304" pitchFamily="18" charset="0"/>
                  </a:rPr>
                  <a:t>，即</a:t>
                </a:r>
                <a:endParaRPr lang="en-US" altLang="zh-CN" sz="2400" kern="100" dirty="0"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{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x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|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sz="2400" kern="100" dirty="0">
                    <a:latin typeface="MS Mincho" panose="02020609040205080304" pitchFamily="49" charset="-128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};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b="1" kern="100" dirty="0">
                    <a:cs typeface="Times New Roman" panose="02020603050405020304" pitchFamily="18" charset="0"/>
                  </a:rPr>
                  <a:t>交</a:t>
                </a: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集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由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与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公共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元素组成的集合，记作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zh-CN" altLang="zh-CN" sz="2400" kern="100" dirty="0">
                    <a:cs typeface="Times New Roman" panose="02020603050405020304" pitchFamily="18" charset="0"/>
                  </a:rPr>
                  <a:t>，即</a:t>
                </a:r>
                <a:endParaRPr lang="en-US" altLang="zh-CN" sz="2400" kern="100" dirty="0"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{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x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|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kern="100" dirty="0">
                    <a:latin typeface="MS Mincho" panose="02020609040205080304" pitchFamily="49" charset="-128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};</a:t>
                </a:r>
                <a:endParaRPr lang="en-US" altLang="zh-CN" sz="2400" kern="100" dirty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84468"/>
              </a:xfrm>
              <a:blipFill>
                <a:blip r:embed="rId2"/>
                <a:stretch>
                  <a:fillRect l="-1016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073D76AB-E2FF-4A60-9F1A-6A7D57ADB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00" y="2547496"/>
            <a:ext cx="1471340" cy="121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9FDB669B-0A02-4804-ABA4-1014E3D84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00" y="4324085"/>
            <a:ext cx="1471340" cy="125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75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（集合）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446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相对补集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由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属于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而不属于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的元素组成的集合，记作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，即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latin typeface="Batang" panose="0203060000010101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绝对补集 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为全集，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cs typeface="Times New Roman" panose="02020603050405020304" pitchFamily="18" charset="0"/>
              </a:rPr>
              <a:t>由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不属于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的元素组成的集合，即</a:t>
            </a:r>
            <a:endParaRPr lang="en-US" altLang="zh-CN" sz="24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，记作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 {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CD5140-DA56-4A0C-857C-9E77321C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750" y="2452308"/>
            <a:ext cx="1471340" cy="123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7AD268C6-7B2D-42AF-B6C1-F8CD0052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056" y="4666614"/>
            <a:ext cx="1477052" cy="123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17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（集合）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8446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73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zh-CN" sz="2400" kern="100" dirty="0"/>
                  <a:t>集合的</a:t>
                </a:r>
                <a:r>
                  <a:rPr lang="zh-CN" altLang="en-US" sz="2400" b="1" kern="100" dirty="0">
                    <a:solidFill>
                      <a:schemeClr val="accent1">
                        <a:lumMod val="75000"/>
                      </a:schemeClr>
                    </a:solidFill>
                    <a:cs typeface="+mj-cs"/>
                  </a:rPr>
                  <a:t>运算律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（</a:t>
                </a:r>
                <a:r>
                  <a:rPr lang="zh-CN" altLang="zh-CN" sz="2400" kern="100" dirty="0"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和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zh-CN" altLang="zh-CN" sz="2400" kern="100" dirty="0"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三</a:t>
                </a:r>
                <a:r>
                  <a:rPr lang="zh-CN" altLang="zh-CN" sz="2400" kern="100" dirty="0">
                    <a:cs typeface="Times New Roman" panose="02020603050405020304" pitchFamily="18" charset="0"/>
                  </a:rPr>
                  <a:t>个集合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）</a:t>
                </a:r>
                <a:endParaRPr lang="zh-CN" altLang="zh-CN" sz="2400" kern="1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b="1" kern="100" dirty="0">
                    <a:cs typeface="Times New Roman" panose="02020603050405020304" pitchFamily="18" charset="0"/>
                  </a:rPr>
                  <a:t>幂等律  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kern="100" dirty="0"/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zh-CN" altLang="en-US" sz="2400" b="1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kern="100" dirty="0"/>
                  <a:t>，</a:t>
                </a:r>
                <a:endParaRPr lang="en-US" altLang="zh-CN" sz="2400" kern="100" dirty="0"/>
              </a:p>
              <a:p>
                <a:pPr marL="0" indent="0">
                  <a:buNone/>
                </a:pPr>
                <a:r>
                  <a:rPr lang="zh-CN" altLang="en-US" sz="2400" b="1" kern="100" dirty="0">
                    <a:cs typeface="Times New Roman" panose="02020603050405020304" pitchFamily="18" charset="0"/>
                  </a:rPr>
                  <a:t>交换律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zh-CN" sz="2400" kern="100" dirty="0"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zh-CN" altLang="zh-CN" sz="2400" kern="100" dirty="0"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zh-CN" sz="2400" kern="100" dirty="0"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zh-CN" altLang="zh-CN" sz="2400" kern="100" dirty="0">
                    <a:cs typeface="Times New Roman" panose="02020603050405020304" pitchFamily="18" charset="0"/>
                  </a:rPr>
                  <a:t>，</a:t>
                </a:r>
                <a:endParaRPr lang="en-US" altLang="zh-CN" sz="2400" kern="1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结合律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400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altLang="zh-CN" sz="2400" kern="100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zh-CN" sz="2400" kern="100" dirty="0">
                    <a:cs typeface="Times New Roman" panose="02020603050405020304" pitchFamily="18" charset="0"/>
                  </a:rPr>
                  <a:t> ，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b="1" kern="1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zh-CN" sz="2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altLang="zh-CN" sz="2400" kern="100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zh-CN" sz="2400" kern="100" dirty="0">
                    <a:cs typeface="Times New Roman" panose="02020603050405020304" pitchFamily="18" charset="0"/>
                  </a:rPr>
                  <a:t> ，</a:t>
                </a:r>
                <a:endParaRPr lang="en-US" altLang="zh-CN" sz="2400" kern="1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分配律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zh-CN" sz="2400" kern="1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zh-CN" sz="2400" kern="100" dirty="0"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zh-CN" sz="2400" kern="1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zh-CN" sz="2400" kern="100" dirty="0"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84468"/>
              </a:xfrm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39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</a:t>
            </a:r>
            <a:r>
              <a:rPr lang="zh-CN" altLang="en-US" sz="2400" kern="100" dirty="0"/>
              <a:t>二元关系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446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kern="100" dirty="0">
                <a:cs typeface="Times New Roman" panose="02020603050405020304" pitchFamily="18" charset="0"/>
              </a:rPr>
              <a:t>定义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由两个元素，如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kern="100" dirty="0">
                <a:cs typeface="Times New Roman" panose="02020603050405020304" pitchFamily="18" charset="0"/>
              </a:rPr>
              <a:t>和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，按一定的顺序组成的二元组称为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有序对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kern="100" dirty="0">
                <a:cs typeface="Times New Roman" panose="02020603050405020304" pitchFamily="18" charset="0"/>
              </a:rPr>
              <a:t>       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记作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，其中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kern="100" dirty="0">
                <a:cs typeface="Times New Roman" panose="02020603050405020304" pitchFamily="18" charset="0"/>
              </a:rPr>
              <a:t>是它的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第一元素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kern="100" dirty="0">
                <a:cs typeface="Times New Roman" panose="02020603050405020304" pitchFamily="18" charset="0"/>
              </a:rPr>
              <a:t>是它的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第二元素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b="1" kern="100" dirty="0">
                <a:cs typeface="Times New Roman" panose="02020603050405020304" pitchFamily="18" charset="0"/>
              </a:rPr>
              <a:t>例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：</a:t>
            </a:r>
            <a:r>
              <a:rPr lang="zh-CN" altLang="en-US" sz="2400" kern="1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点的直角坐标 </a:t>
            </a:r>
            <a:r>
              <a:rPr lang="en-US" altLang="zh-CN" sz="2400" kern="1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(3, </a:t>
            </a:r>
            <a:r>
              <a:rPr lang="en-US" altLang="zh-CN" sz="2400" kern="1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4) .</a:t>
            </a:r>
          </a:p>
          <a:p>
            <a:pPr marL="0" indent="0">
              <a:buNone/>
            </a:pPr>
            <a:r>
              <a:rPr lang="zh-CN" altLang="zh-CN" sz="2400" kern="100" dirty="0">
                <a:cs typeface="Times New Roman" panose="02020603050405020304" pitchFamily="18" charset="0"/>
              </a:rPr>
              <a:t>有序对的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性质</a:t>
            </a: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有序性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     	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y,x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（当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zh-CN" sz="2400" kern="100" dirty="0">
                <a:cs typeface="Times New Roman" panose="02020603050405020304" pitchFamily="18" charset="0"/>
              </a:rPr>
              <a:t>时）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相等性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fr-FR" altLang="zh-CN" sz="2400" dirty="0"/>
              <a:t>=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fr-FR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dirty="0"/>
              <a:t>=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fr-FR" altLang="zh-CN" sz="2400" i="1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fr-FR" altLang="zh-CN" sz="2400" dirty="0"/>
              <a:t>=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2400" kern="100" dirty="0">
                <a:cs typeface="Times New Roman" panose="02020603050405020304" pitchFamily="18" charset="0"/>
              </a:rPr>
              <a:t>;</a:t>
            </a: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</a:t>
            </a:r>
            <a:r>
              <a:rPr lang="zh-CN" altLang="en-US" sz="2400" kern="100" dirty="0"/>
              <a:t>二元关系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446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kern="100" dirty="0">
                <a:cs typeface="Times New Roman" panose="02020603050405020304" pitchFamily="18" charset="0"/>
              </a:rPr>
              <a:t>定义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设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为集合，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与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cs typeface="Times New Roman" panose="02020603050405020304" pitchFamily="18" charset="0"/>
              </a:rPr>
              <a:t>的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笛卡尔积</a:t>
            </a:r>
            <a:r>
              <a:rPr lang="zh-CN" altLang="en-US" sz="2400" kern="100" dirty="0">
                <a:cs typeface="Times New Roman" panose="02020603050405020304" pitchFamily="18" charset="0"/>
              </a:rPr>
              <a:t>记作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 { (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|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}.</a:t>
            </a:r>
          </a:p>
          <a:p>
            <a:pPr marL="0" indent="0">
              <a:buNone/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笛卡</a:t>
            </a:r>
            <a:r>
              <a:rPr lang="zh-CN" altLang="en-US" sz="2400" b="1" kern="100" dirty="0">
                <a:cs typeface="Times New Roman" panose="02020603050405020304" pitchFamily="18" charset="0"/>
              </a:rPr>
              <a:t>尔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积的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性质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/>
              <a:t>1) </a:t>
            </a:r>
            <a:r>
              <a:rPr lang="zh-CN" altLang="zh-CN" sz="2400" dirty="0"/>
              <a:t>若</a:t>
            </a:r>
            <a:r>
              <a:rPr lang="en-US" altLang="zh-CN" sz="2400" dirty="0"/>
              <a:t> </a:t>
            </a:r>
            <a:r>
              <a:rPr lang="fr-FR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/>
              <a:t>或</a:t>
            </a:r>
            <a:r>
              <a:rPr lang="en-US" altLang="zh-CN" sz="2400" dirty="0"/>
              <a:t> </a:t>
            </a:r>
            <a:r>
              <a:rPr lang="fr-FR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dirty="0"/>
              <a:t>中有一个为空集，则</a:t>
            </a:r>
            <a:r>
              <a:rPr lang="en-US" altLang="zh-CN" sz="2400" dirty="0"/>
              <a:t> </a:t>
            </a:r>
            <a:r>
              <a:rPr lang="fr-FR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 </a:t>
            </a:r>
            <a:r>
              <a:rPr lang="fr-FR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dirty="0"/>
              <a:t>就是空集</a:t>
            </a:r>
            <a:r>
              <a:rPr lang="fr-FR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2) </a:t>
            </a:r>
            <a:r>
              <a:rPr lang="zh-CN" altLang="zh-CN" sz="2400" dirty="0"/>
              <a:t>不适合交换律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3) </a:t>
            </a:r>
            <a:r>
              <a:rPr lang="zh-CN" altLang="zh-CN" sz="2400" dirty="0"/>
              <a:t>若</a:t>
            </a:r>
            <a:r>
              <a:rPr lang="en-US" altLang="zh-CN" sz="2400" dirty="0"/>
              <a:t> 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 =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|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 =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zh-CN" sz="2400" dirty="0"/>
              <a:t>则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 = </a:t>
            </a:r>
            <a:r>
              <a:rPr lang="fr-FR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.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439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</a:t>
            </a:r>
            <a:r>
              <a:rPr lang="zh-CN" altLang="en-US" sz="2400" kern="100" dirty="0"/>
              <a:t>二元关系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kern="100" dirty="0">
                <a:cs typeface="Times New Roman" panose="02020603050405020304" pitchFamily="18" charset="0"/>
              </a:rPr>
              <a:t>定义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设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cs typeface="Times New Roman" panose="02020603050405020304" pitchFamily="18" charset="0"/>
              </a:rPr>
              <a:t>, </a:t>
            </a:r>
            <a:r>
              <a:rPr lang="zh-CN" altLang="en-US" sz="2400" kern="100" dirty="0">
                <a:cs typeface="Times New Roman" panose="02020603050405020304" pitchFamily="18" charset="0"/>
              </a:rPr>
              <a:t>称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为从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到 </a:t>
            </a:r>
            <a:r>
              <a:rPr lang="en-US" altLang="zh-CN" sz="2400" b="1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的二元关系</a:t>
            </a:r>
            <a:r>
              <a:rPr lang="en-US" altLang="zh-CN" sz="2400" kern="100" dirty="0"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CN" sz="2400" kern="100" dirty="0">
                <a:cs typeface="Times New Roman" panose="02020603050405020304" pitchFamily="18" charset="0"/>
              </a:rPr>
              <a:t>       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特别的，</a:t>
            </a:r>
            <a:r>
              <a:rPr lang="zh-CN" altLang="zh-CN" sz="2400" kern="100" dirty="0">
                <a:cs typeface="Times New Roman" panose="02020603050405020304" pitchFamily="18" charset="0"/>
              </a:rPr>
              <a:t>当</a:t>
            </a:r>
            <a:r>
              <a:rPr lang="zh-CN" altLang="zh-CN" dirty="0"/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/>
              <a:t>=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kern="100" dirty="0">
                <a:cs typeface="Times New Roman" panose="02020603050405020304" pitchFamily="18" charset="0"/>
              </a:rPr>
              <a:t>时则</a:t>
            </a:r>
            <a:r>
              <a:rPr lang="zh-CN" altLang="en-US" sz="2400" kern="100" dirty="0">
                <a:cs typeface="Times New Roman" panose="02020603050405020304" pitchFamily="18" charset="0"/>
              </a:rPr>
              <a:t>称为</a:t>
            </a:r>
            <a:r>
              <a:rPr lang="zh-CN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上的二元关系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/>
              <a:t>上的</a:t>
            </a:r>
            <a:r>
              <a:rPr lang="zh-CN" altLang="zh-CN" sz="2400" kern="100" dirty="0">
                <a:cs typeface="Times New Roman" panose="02020603050405020304" pitchFamily="18" charset="0"/>
              </a:rPr>
              <a:t>二元关系</a:t>
            </a:r>
            <a:r>
              <a:rPr lang="zh-CN" altLang="en-US" sz="2400" kern="100" dirty="0"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/>
              <a:t>重要关系的实例：</a:t>
            </a:r>
            <a:endParaRPr lang="en-US" altLang="zh-CN" sz="2400" kern="100" dirty="0"/>
          </a:p>
          <a:p>
            <a:pPr marL="0" indent="0">
              <a:buNone/>
            </a:pPr>
            <a:r>
              <a:rPr lang="zh-CN" altLang="zh-CN" sz="2400" dirty="0"/>
              <a:t>空关系</a:t>
            </a:r>
            <a:r>
              <a:rPr lang="en-US" altLang="zh-CN" sz="2400" dirty="0"/>
              <a:t>		</a:t>
            </a:r>
            <a:r>
              <a:rPr lang="zh-CN" altLang="en-US" sz="2400" dirty="0">
                <a:solidFill>
                  <a:schemeClr val="accent3"/>
                </a:solidFill>
              </a:rPr>
              <a:t>即空集 </a:t>
            </a:r>
            <a:r>
              <a:rPr lang="zh-CN" altLang="en-US" sz="2400" dirty="0">
                <a:solidFill>
                  <a:schemeClr val="accent3"/>
                </a:solidFill>
                <a:sym typeface="Symbol" panose="05050102010706020507" pitchFamily="18" charset="2"/>
              </a:rPr>
              <a:t> 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zh-CN" altLang="zh-CN" sz="2400" dirty="0"/>
              <a:t>全域关系</a:t>
            </a:r>
            <a:r>
              <a:rPr lang="en-US" altLang="zh-CN" sz="2400" dirty="0"/>
              <a:t>		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fr-FR" altLang="zh-CN" sz="2400" i="1" kern="100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fr-FR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{(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fr-FR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| 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kern="100" dirty="0">
                <a:solidFill>
                  <a:schemeClr val="accent3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fr-FR" altLang="zh-CN" sz="2400" kern="100" dirty="0">
                <a:solidFill>
                  <a:schemeClr val="accent3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fr-FR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= 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fr-FR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 marL="0" indent="0">
              <a:buNone/>
            </a:pPr>
            <a:r>
              <a:rPr lang="zh-CN" altLang="zh-CN" sz="2400" dirty="0"/>
              <a:t>恒等关系</a:t>
            </a:r>
            <a:r>
              <a:rPr lang="en-US" altLang="zh-CN" sz="2400" dirty="0"/>
              <a:t>		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fr-FR" altLang="zh-CN" sz="2400" i="1" kern="100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fr-FR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</a:t>
            </a:r>
            <a:r>
              <a:rPr lang="en-US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| 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kern="100" dirty="0">
                <a:solidFill>
                  <a:schemeClr val="accent3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fr-FR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fr-FR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zh-CN" altLang="zh-CN" sz="2400" dirty="0"/>
              <a:t>小于等于关系</a:t>
            </a: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chemeClr val="accent3"/>
                </a:solidFill>
              </a:rPr>
              <a:t>当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3"/>
                </a:solidFill>
              </a:rPr>
              <a:t>时，</a:t>
            </a:r>
            <a:r>
              <a:rPr lang="en-US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i="1" kern="100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{(</a:t>
            </a:r>
            <a:r>
              <a:rPr lang="en-US" altLang="zh-CN" sz="2400" i="1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| </a:t>
            </a:r>
            <a:r>
              <a:rPr lang="en-US" altLang="zh-CN" sz="2400" i="1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4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</a:t>
            </a:r>
            <a:r>
              <a:rPr lang="zh-CN" altLang="en-US" sz="2400" kern="100" dirty="0"/>
              <a:t>二元关系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/>
              <a:t>上的</a:t>
            </a:r>
            <a:r>
              <a:rPr lang="zh-CN" altLang="zh-CN" sz="2400" kern="100" dirty="0">
                <a:cs typeface="Times New Roman" panose="02020603050405020304" pitchFamily="18" charset="0"/>
              </a:rPr>
              <a:t>二元关系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kern="100" dirty="0">
                <a:cs typeface="Times New Roman" panose="02020603050405020304" pitchFamily="18" charset="0"/>
              </a:rPr>
              <a:t>的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性质</a:t>
            </a: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sz="2400" b="1" dirty="0"/>
              <a:t>自反</a:t>
            </a:r>
            <a:r>
              <a:rPr lang="zh-CN" altLang="en-US" sz="2400" b="1" dirty="0"/>
              <a:t>性</a:t>
            </a:r>
            <a:endParaRPr lang="en-US" altLang="zh-CN" sz="2400" b="1" dirty="0"/>
          </a:p>
          <a:p>
            <a:pPr marL="0" indent="0" algn="ctr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；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1" dirty="0"/>
              <a:t>对称</a:t>
            </a:r>
            <a:r>
              <a:rPr lang="zh-CN" altLang="en-US" sz="2400" b="1" dirty="0"/>
              <a:t>性</a:t>
            </a:r>
            <a:endParaRPr lang="en-US" altLang="zh-CN" sz="2400" b="1" dirty="0"/>
          </a:p>
          <a:p>
            <a:pPr marL="0" indent="0" algn="ctr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cs typeface="Times New Roman" panose="02020603050405020304" pitchFamily="18" charset="0"/>
              </a:rPr>
              <a:t> ；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1" dirty="0"/>
              <a:t>传递</a:t>
            </a:r>
            <a:r>
              <a:rPr lang="zh-CN" altLang="en-US" sz="2400" b="1" dirty="0"/>
              <a:t>性</a:t>
            </a:r>
            <a:endParaRPr lang="en-US" altLang="zh-CN" sz="2400" b="1" dirty="0"/>
          </a:p>
          <a:p>
            <a:pPr marL="0" indent="0" algn="ctr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fr-FR" altLang="zh-CN" sz="2400" kern="100" dirty="0">
                <a:cs typeface="Times New Roman" panose="02020603050405020304" pitchFamily="18" charset="0"/>
              </a:rPr>
              <a:t>.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</a:t>
            </a:r>
            <a:r>
              <a:rPr lang="zh-CN" altLang="en-US" sz="2400" kern="100" dirty="0"/>
              <a:t>二元关系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定义    </a:t>
            </a:r>
            <a:r>
              <a:rPr lang="zh-CN" altLang="en-US" sz="2400" dirty="0"/>
              <a:t>若</a:t>
            </a:r>
            <a:r>
              <a:rPr lang="zh-CN" altLang="en-US" sz="2400" kern="100" dirty="0"/>
              <a:t>二元关系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kern="100" dirty="0">
                <a:cs typeface="Times New Roman" panose="02020603050405020304" pitchFamily="18" charset="0"/>
              </a:rPr>
              <a:t>同时具有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自反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性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对称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性</a:t>
            </a:r>
            <a:r>
              <a:rPr lang="zh-CN" altLang="en-US" sz="2400" kern="100" dirty="0">
                <a:cs typeface="Times New Roman" panose="02020603050405020304" pitchFamily="18" charset="0"/>
              </a:rPr>
              <a:t>和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传递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性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kern="100" dirty="0">
                <a:cs typeface="Times New Roman" panose="02020603050405020304" pitchFamily="18" charset="0"/>
              </a:rPr>
              <a:t>           称为</a:t>
            </a:r>
            <a:r>
              <a:rPr lang="zh-CN" altLang="en-US" sz="2400" b="1" dirty="0"/>
              <a:t>等价</a:t>
            </a:r>
            <a:r>
              <a:rPr lang="zh-CN" altLang="zh-CN" sz="2400" b="1" dirty="0"/>
              <a:t>关系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kern="100" dirty="0"/>
              <a:t>等价</a:t>
            </a:r>
            <a:r>
              <a:rPr lang="zh-CN" altLang="zh-CN" sz="2400" kern="100" dirty="0"/>
              <a:t>关系</a:t>
            </a:r>
            <a:r>
              <a:rPr lang="en-US" altLang="zh-CN" sz="2400" kern="100" dirty="0"/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kern="100" dirty="0"/>
              <a:t>的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性质</a:t>
            </a: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/>
              <a:t>等价    </a:t>
            </a:r>
            <a:r>
              <a:rPr lang="en-US" altLang="zh-CN" sz="2400" b="1" dirty="0"/>
              <a:t>	</a:t>
            </a:r>
            <a:r>
              <a:rPr lang="zh-CN" altLang="en-US" sz="2400" kern="100" dirty="0">
                <a:cs typeface="Times New Roman" panose="02020603050405020304" pitchFamily="18" charset="0"/>
              </a:rPr>
              <a:t>若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 kern="100" dirty="0"/>
              <a:t>与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400" kern="100" dirty="0"/>
              <a:t>等价，记为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b="1" dirty="0"/>
              <a:t>等价类</a:t>
            </a:r>
            <a:r>
              <a:rPr lang="en-US" altLang="zh-CN" sz="2400" b="1" dirty="0"/>
              <a:t>	</a:t>
            </a:r>
            <a:r>
              <a:rPr lang="zh-CN" altLang="en-US" sz="2400" kern="100" dirty="0">
                <a:cs typeface="Times New Roman" panose="02020603050405020304" pitchFamily="18" charset="0"/>
              </a:rPr>
              <a:t>若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，与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 kern="100" dirty="0"/>
              <a:t>等价的所有元素构成的集合，记为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kern="100" dirty="0"/>
              <a:t> ，即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 {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/>
              <a:t> ；</a:t>
            </a:r>
            <a:endParaRPr lang="en-US" altLang="zh-CN" sz="2400" dirty="0"/>
          </a:p>
          <a:p>
            <a:r>
              <a:rPr lang="zh-CN" altLang="zh-CN" sz="2400" b="1" dirty="0"/>
              <a:t>商集</a:t>
            </a:r>
            <a:r>
              <a:rPr lang="en-US" altLang="zh-CN" sz="2400" dirty="0"/>
              <a:t>		</a:t>
            </a:r>
            <a:r>
              <a:rPr lang="en-US" altLang="zh-CN" i="1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zh-CN" sz="2400" dirty="0"/>
              <a:t>的所有等价类作为元素的集合</a:t>
            </a:r>
            <a:r>
              <a:rPr lang="en-US" altLang="zh-CN" sz="2400" dirty="0"/>
              <a:t>, </a:t>
            </a:r>
            <a:r>
              <a:rPr lang="zh-CN" altLang="zh-CN" sz="2400" dirty="0"/>
              <a:t>记</a:t>
            </a:r>
            <a:r>
              <a:rPr lang="zh-CN" altLang="en-US" sz="2400" kern="100" dirty="0"/>
              <a:t>为</a:t>
            </a:r>
            <a:r>
              <a:rPr lang="zh-CN" altLang="zh-CN" sz="2400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kern="100" dirty="0"/>
              <a:t>.</a:t>
            </a:r>
          </a:p>
          <a:p>
            <a:pPr marL="0" indent="0">
              <a:buNone/>
            </a:pP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（函数）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定义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设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为从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kern="100" dirty="0">
                <a:cs typeface="Times New Roman" panose="02020603050405020304" pitchFamily="18" charset="0"/>
              </a:rPr>
              <a:t>到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kern="100" dirty="0">
                <a:cs typeface="Times New Roman" panose="02020603050405020304" pitchFamily="18" charset="0"/>
              </a:rPr>
              <a:t>的二元关系</a:t>
            </a:r>
            <a:r>
              <a:rPr lang="en-US" altLang="zh-CN" sz="2400" kern="100" dirty="0">
                <a:cs typeface="Times New Roman" panose="02020603050405020304" pitchFamily="18" charset="0"/>
              </a:rPr>
              <a:t>, </a:t>
            </a:r>
            <a:r>
              <a:rPr lang="zh-CN" altLang="en-US" sz="2400" kern="100" dirty="0">
                <a:cs typeface="Times New Roman" panose="02020603050405020304" pitchFamily="18" charset="0"/>
              </a:rPr>
              <a:t>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，都存在唯一的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cs typeface="Times New Roman" panose="02020603050405020304" pitchFamily="18" charset="0"/>
              </a:rPr>
              <a:t> ∈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kern="100" dirty="0"/>
              <a:t>          使</a:t>
            </a:r>
            <a:r>
              <a:rPr lang="zh-CN" altLang="en-US" sz="2400" kern="100" dirty="0">
                <a:cs typeface="Times New Roman" panose="02020603050405020304" pitchFamily="18" charset="0"/>
              </a:rPr>
              <a:t>若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，称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为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函数</a:t>
            </a:r>
            <a:r>
              <a:rPr lang="zh-CN" altLang="en-US" sz="2400" kern="100" dirty="0">
                <a:cs typeface="Times New Roman" panose="02020603050405020304" pitchFamily="18" charset="0"/>
              </a:rPr>
              <a:t>或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映射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，记为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dirty="0"/>
              <a:t>函数中的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术语</a:t>
            </a: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/>
              <a:t>像    </a:t>
            </a:r>
            <a:r>
              <a:rPr lang="en-US" altLang="zh-CN" sz="2400" b="1" dirty="0"/>
              <a:t>		</a:t>
            </a:r>
            <a:r>
              <a:rPr lang="zh-CN" altLang="en-US" sz="2400" kern="100" dirty="0">
                <a:cs typeface="Times New Roman" panose="02020603050405020304" pitchFamily="18" charset="0"/>
              </a:rPr>
              <a:t>若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1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cs typeface="Times New Roman" panose="02020603050405020304" pitchFamily="18" charset="0"/>
              </a:rPr>
              <a:t>则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= {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|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en-US" sz="2400" kern="1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b="1" dirty="0"/>
              <a:t>原像</a:t>
            </a:r>
            <a:r>
              <a:rPr lang="en-US" altLang="zh-CN" sz="2400" b="1" dirty="0"/>
              <a:t>		</a:t>
            </a:r>
            <a:r>
              <a:rPr lang="zh-CN" altLang="en-US" sz="2400" kern="100" dirty="0">
                <a:cs typeface="Times New Roman" panose="02020603050405020304" pitchFamily="18" charset="0"/>
              </a:rPr>
              <a:t>若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1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cs typeface="Times New Roman" panose="02020603050405020304" pitchFamily="18" charset="0"/>
              </a:rPr>
              <a:t>则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= {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  <a:r>
              <a:rPr lang="zh-CN" altLang="zh-CN" sz="2400" kern="100" dirty="0">
                <a:ea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i="1" kern="100" dirty="0">
                <a:ea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；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r>
              <a:rPr lang="zh-CN" altLang="en-US" sz="2400" b="1" dirty="0"/>
              <a:t>定义域</a:t>
            </a:r>
            <a:r>
              <a:rPr lang="en-US" altLang="zh-CN" sz="2400" dirty="0"/>
              <a:t>	</a:t>
            </a:r>
            <a:r>
              <a:rPr lang="en-US" altLang="zh-CN" i="1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；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/>
              <a:t>值域</a:t>
            </a:r>
            <a:r>
              <a:rPr lang="en-US" altLang="zh-CN" sz="2400" b="1" dirty="0"/>
              <a:t>	</a:t>
            </a:r>
            <a:r>
              <a:rPr lang="en-US" altLang="zh-CN" sz="2400" kern="100" dirty="0"/>
              <a:t>	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400" kern="100" dirty="0"/>
              <a:t>.</a:t>
            </a:r>
          </a:p>
          <a:p>
            <a:pPr marL="0" indent="0">
              <a:buNone/>
            </a:pP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8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（函数）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函数的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性质</a:t>
            </a: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单射</a:t>
            </a:r>
            <a:r>
              <a:rPr lang="en-US" altLang="zh-CN" sz="2400" b="1" dirty="0"/>
              <a:t>	 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若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1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zh-CN" altLang="zh-CN" sz="2400" kern="100" dirty="0">
                <a:solidFill>
                  <a:srgbClr val="2D2E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∈</a:t>
            </a:r>
            <a:r>
              <a:rPr lang="en-US" altLang="zh-CN" sz="2400" i="1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，则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b="1" dirty="0"/>
              <a:t>满射</a:t>
            </a:r>
            <a:r>
              <a:rPr lang="en-US" altLang="zh-CN" sz="2400" b="1" dirty="0"/>
              <a:t>	    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400" dirty="0"/>
              <a:t>；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r>
              <a:rPr lang="zh-CN" altLang="en-US" sz="2400" b="1" dirty="0"/>
              <a:t>双射</a:t>
            </a:r>
            <a:r>
              <a:rPr lang="en-US" altLang="zh-CN" sz="2400" dirty="0"/>
              <a:t>	</a:t>
            </a:r>
            <a:r>
              <a:rPr lang="en-US" altLang="zh-CN" i="1" dirty="0"/>
              <a:t> 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若函数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400" kern="100" dirty="0">
                <a:cs typeface="Times New Roman" panose="02020603050405020304" pitchFamily="18" charset="0"/>
              </a:rPr>
              <a:t>同时具有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单射</a:t>
            </a:r>
            <a:r>
              <a:rPr lang="zh-CN" altLang="en-US" sz="2400" kern="100" dirty="0"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满射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dirty="0"/>
              <a:t>双射函数的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性质</a:t>
            </a: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kern="100" dirty="0"/>
              <a:t>反函数</a:t>
            </a:r>
            <a:r>
              <a:rPr lang="en-US" altLang="zh-CN" sz="2400" b="1" kern="100" dirty="0"/>
              <a:t>	</a:t>
            </a:r>
            <a:r>
              <a:rPr lang="zh-CN" altLang="zh-CN" sz="2400" dirty="0"/>
              <a:t>双射函数</a:t>
            </a:r>
            <a:r>
              <a:rPr lang="en-US" altLang="zh-CN" sz="2400" dirty="0"/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400" dirty="0"/>
              <a:t>存在</a:t>
            </a:r>
            <a:r>
              <a:rPr lang="zh-CN" altLang="en-US" sz="2400" kern="100" dirty="0"/>
              <a:t>反函数</a:t>
            </a:r>
            <a:r>
              <a:rPr lang="en-US" altLang="zh-CN" sz="2400" dirty="0"/>
              <a:t>, </a:t>
            </a:r>
            <a:r>
              <a:rPr lang="zh-CN" altLang="en-US" sz="2400" dirty="0"/>
              <a:t>记为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i="1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 dirty="0"/>
              <a:t>；</a:t>
            </a:r>
            <a:endParaRPr lang="en-US" altLang="zh-CN" sz="2400" b="1" kern="100" dirty="0"/>
          </a:p>
          <a:p>
            <a:r>
              <a:rPr lang="zh-CN" altLang="en-US" sz="2400" b="1" kern="100" dirty="0"/>
              <a:t>等势</a:t>
            </a:r>
            <a:r>
              <a:rPr lang="en-US" altLang="zh-CN" sz="2400" b="1" kern="100" dirty="0"/>
              <a:t>		</a:t>
            </a:r>
            <a:r>
              <a:rPr lang="zh-CN" altLang="en-US" sz="2400" kern="100" dirty="0">
                <a:cs typeface="Times New Roman" panose="02020603050405020304" pitchFamily="18" charset="0"/>
              </a:rPr>
              <a:t>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 dirty="0"/>
              <a:t>和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400" dirty="0"/>
              <a:t>是有限集，则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 = |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endParaRPr lang="en-US" altLang="zh-CN" sz="2400" b="1" kern="100" dirty="0"/>
          </a:p>
        </p:txBody>
      </p:sp>
    </p:spTree>
    <p:extLst>
      <p:ext uri="{BB962C8B-B14F-4D97-AF65-F5344CB8AC3E}">
        <p14:creationId xmlns:p14="http://schemas.microsoft.com/office/powerpoint/2010/main" val="26544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集合初等概念</a:t>
            </a:r>
            <a:endParaRPr lang="en-US" altLang="zh-CN" sz="2400" dirty="0"/>
          </a:p>
          <a:p>
            <a:r>
              <a:rPr lang="en-US" altLang="zh-CN" sz="2400" dirty="0" err="1"/>
              <a:t>Peano</a:t>
            </a:r>
            <a:r>
              <a:rPr lang="zh-CN" altLang="en-US" sz="2400" dirty="0"/>
              <a:t>自然数公理</a:t>
            </a:r>
            <a:endParaRPr lang="en-US" altLang="zh-CN" sz="2400" dirty="0"/>
          </a:p>
          <a:p>
            <a:r>
              <a:rPr lang="zh-CN" altLang="en-US" sz="2400" dirty="0"/>
              <a:t>可数集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05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Peano</a:t>
            </a:r>
            <a:r>
              <a:rPr lang="zh-CN" altLang="en-US" dirty="0"/>
              <a:t>自然数公理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8446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en-US" sz="2400" b="1" dirty="0"/>
                  <a:t>公理 </a:t>
                </a:r>
                <a:r>
                  <a:rPr lang="en-US" altLang="zh-CN" sz="2400" b="1" dirty="0"/>
                  <a:t>1	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1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/>
                  <a:t>；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公理 </a:t>
                </a:r>
                <a:r>
                  <a:rPr lang="en-US" altLang="zh-CN" sz="2400" b="1" dirty="0"/>
                  <a:t>2	   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若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1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kern="100" baseline="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则有且仅有一个后继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 </a:t>
                </a:r>
                <a:r>
                  <a:rPr lang="zh-CN" altLang="zh-CN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1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/>
                  <a:t>；</a:t>
                </a:r>
                <a:endParaRPr lang="en-US" altLang="zh-CN" sz="2400" kern="1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b="1" dirty="0"/>
                  <a:t>公理 </a:t>
                </a:r>
                <a:r>
                  <a:rPr lang="en-US" altLang="zh-CN" sz="2400" b="1" dirty="0"/>
                  <a:t>3</a:t>
                </a:r>
                <a:r>
                  <a:rPr lang="en-US" altLang="zh-CN" sz="2400" dirty="0"/>
                  <a:t>	</a:t>
                </a:r>
                <a:r>
                  <a:rPr lang="en-US" altLang="zh-CN" i="1" dirty="0"/>
                  <a:t>    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对任意的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1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kern="100" baseline="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/>
                  <a:t>,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x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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 0</a:t>
                </a:r>
                <a:r>
                  <a:rPr lang="zh-CN" altLang="en-US" sz="2400" dirty="0"/>
                  <a:t>；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公理 </a:t>
                </a:r>
                <a:r>
                  <a:rPr lang="en-US" altLang="zh-CN" sz="2400" b="1" kern="100" dirty="0"/>
                  <a:t>4	   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对任意的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kern="1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2400" dirty="0"/>
                  <a:t>,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kern="1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1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/>
                  <a:t>,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若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kern="1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</a:t>
                </a:r>
                <a:r>
                  <a:rPr lang="en-US" altLang="zh-CN" sz="2400" dirty="0"/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kern="1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/>
                  <a:t>；</a:t>
                </a:r>
                <a:endParaRPr lang="en-US" altLang="zh-CN" sz="2400" b="1" kern="100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公理 </a:t>
                </a:r>
                <a:r>
                  <a:rPr lang="en-US" altLang="zh-CN" sz="2400" b="1" dirty="0"/>
                  <a:t>5    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 </a:t>
                </a:r>
                <a:r>
                  <a:rPr lang="en-US" altLang="zh-CN" sz="2400" b="1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/>
                  <a:t>，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en-US" sz="2400" dirty="0"/>
                  <a:t>，且当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en-US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/>
                  <a:t>时也有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x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 </a:t>
                </a:r>
                <a:r>
                  <a:rPr lang="zh-CN" altLang="zh-CN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en-US" sz="2400" dirty="0"/>
                  <a:t>，则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r>
                  <a:rPr lang="en-US" altLang="zh-CN" sz="2400" b="1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b="1" kern="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84468"/>
              </a:xfrm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Peano</a:t>
            </a:r>
            <a:r>
              <a:rPr lang="zh-CN" altLang="en-US" dirty="0"/>
              <a:t>自然数公理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44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/>
              <a:t>定理（强归纳法或第二数学归纳法） </a:t>
            </a:r>
            <a:endParaRPr lang="en-US" altLang="zh-CN" sz="2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/>
              <a:t>       </a:t>
            </a:r>
            <a:r>
              <a:rPr lang="zh-CN" altLang="en-US" sz="2400" dirty="0"/>
              <a:t>设与自然数</a:t>
            </a:r>
            <a:r>
              <a:rPr lang="zh-CN" altLang="en-US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kern="100" dirty="0">
                <a:solidFill>
                  <a:srgbClr val="2D2E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有关的命题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dirty="0"/>
              <a:t>满足：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kern="100" dirty="0">
                <a:cs typeface="Times New Roman" panose="02020603050405020304" pitchFamily="18" charset="0"/>
              </a:rPr>
              <a:t>       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成立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2</a:t>
            </a:r>
            <a:r>
              <a:rPr lang="zh-CN" altLang="en-US" sz="2400" dirty="0"/>
              <a:t>）</a:t>
            </a:r>
            <a:r>
              <a:rPr lang="zh-CN" altLang="en-US" sz="2400" kern="100" dirty="0">
                <a:cs typeface="Times New Roman" panose="02020603050405020304" pitchFamily="18" charset="0"/>
              </a:rPr>
              <a:t>对任意的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 0</a:t>
            </a:r>
            <a:r>
              <a:rPr lang="en-US" altLang="zh-CN" sz="2400" dirty="0"/>
              <a:t>, </a:t>
            </a:r>
            <a:r>
              <a:rPr lang="zh-CN" altLang="en-US" sz="2400" kern="100" dirty="0">
                <a:cs typeface="Times New Roman" panose="02020603050405020304" pitchFamily="18" charset="0"/>
              </a:rPr>
              <a:t>若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sz="2400" dirty="0"/>
              <a:t>时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dirty="0"/>
              <a:t>都</a:t>
            </a:r>
            <a:r>
              <a:rPr lang="zh-CN" altLang="en-US" sz="2400" dirty="0">
                <a:sym typeface="Symbol" panose="05050102010706020507" pitchFamily="18" charset="2"/>
              </a:rPr>
              <a:t>成立</a:t>
            </a:r>
            <a:r>
              <a:rPr lang="zh-CN" altLang="en-US" sz="2400" dirty="0"/>
              <a:t>，则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也成立，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则命题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dirty="0"/>
              <a:t>对所有自然数</a:t>
            </a:r>
            <a:r>
              <a:rPr lang="zh-CN" altLang="en-US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kern="100" dirty="0">
                <a:solidFill>
                  <a:srgbClr val="2D2E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都</a:t>
            </a:r>
            <a:r>
              <a:rPr lang="zh-CN" altLang="en-US" sz="2400" dirty="0">
                <a:sym typeface="Symbol" panose="05050102010706020507" pitchFamily="18" charset="2"/>
              </a:rPr>
              <a:t>成立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endParaRPr lang="en-US" altLang="zh-CN" sz="2400" b="1" kern="100" dirty="0"/>
          </a:p>
        </p:txBody>
      </p:sp>
    </p:spTree>
    <p:extLst>
      <p:ext uri="{BB962C8B-B14F-4D97-AF65-F5344CB8AC3E}">
        <p14:creationId xmlns:p14="http://schemas.microsoft.com/office/powerpoint/2010/main" val="24714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Peano</a:t>
            </a:r>
            <a:r>
              <a:rPr lang="zh-CN" altLang="en-US" dirty="0"/>
              <a:t>自然数公理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44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/>
              <a:t>证明：</a:t>
            </a:r>
            <a:endParaRPr lang="en-US" altLang="zh-CN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/>
              <a:t>       </a:t>
            </a:r>
            <a:r>
              <a:rPr lang="zh-CN" altLang="en-US" sz="2400" dirty="0"/>
              <a:t>设集合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dirty="0"/>
              <a:t>命题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dirty="0"/>
              <a:t>不</a:t>
            </a:r>
            <a:r>
              <a:rPr lang="zh-CN" altLang="en-US" sz="2400" dirty="0">
                <a:sym typeface="Symbol" panose="05050102010706020507" pitchFamily="18" charset="2"/>
              </a:rPr>
              <a:t>成立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，因此只须证明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dirty="0"/>
              <a:t>（反证法）设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dirty="0"/>
              <a:t>中必包含一个最小数，令该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</a:rPr>
              <a:t>最小数为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/>
              <a:t>，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kern="100" dirty="0">
                <a:cs typeface="Times New Roman" panose="02020603050405020304" pitchFamily="18" charset="0"/>
              </a:rPr>
              <a:t>  因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成立</a:t>
            </a:r>
            <a:r>
              <a:rPr lang="zh-CN" altLang="en-US" sz="2400" dirty="0"/>
              <a:t>，从而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0</a:t>
            </a:r>
            <a:r>
              <a:rPr lang="zh-CN" altLang="en-US" sz="2400" dirty="0"/>
              <a:t>；又因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kern="100" dirty="0"/>
              <a:t>为最小数</a:t>
            </a:r>
            <a:r>
              <a:rPr lang="zh-CN" altLang="en-US" sz="2400" dirty="0"/>
              <a:t>，则</a:t>
            </a:r>
            <a:r>
              <a:rPr lang="zh-CN" altLang="en-US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sz="2400" dirty="0"/>
              <a:t>时，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2400" dirty="0">
                <a:sym typeface="Symbol" panose="05050102010706020507" pitchFamily="18" charset="2"/>
              </a:rPr>
              <a:t>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即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成立</a:t>
            </a:r>
            <a:r>
              <a:rPr lang="zh-CN" altLang="en-US" sz="2400" dirty="0"/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由条件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zh-CN" altLang="en-US" sz="2400" dirty="0"/>
              <a:t>则</a:t>
            </a:r>
            <a:r>
              <a:rPr lang="zh-CN" altLang="en-US" sz="2400" dirty="0">
                <a:sym typeface="Symbol" panose="05050102010706020507" pitchFamily="18" charset="2"/>
              </a:rPr>
              <a:t>有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也成立</a:t>
            </a:r>
            <a:r>
              <a:rPr lang="zh-CN" altLang="en-US" sz="2400" dirty="0">
                <a:sym typeface="Symbol" panose="05050102010706020507" pitchFamily="18" charset="2"/>
              </a:rPr>
              <a:t>，从而与 </a:t>
            </a:r>
            <a:r>
              <a:rPr lang="en-US" altLang="zh-CN" sz="2400" i="1" kern="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kern="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/>
              <a:t> 矛盾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400" b="1" kern="100" dirty="0"/>
          </a:p>
        </p:txBody>
      </p:sp>
    </p:spTree>
    <p:extLst>
      <p:ext uri="{BB962C8B-B14F-4D97-AF65-F5344CB8AC3E}">
        <p14:creationId xmlns:p14="http://schemas.microsoft.com/office/powerpoint/2010/main" val="74381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可数集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8446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	    </a:t>
                </a:r>
                <a:r>
                  <a:rPr lang="zh-CN" altLang="en-US" sz="2400" dirty="0"/>
                  <a:t>若集合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dirty="0"/>
                  <a:t>与自然数 </a:t>
                </a:r>
                <a:r>
                  <a:rPr lang="en-US" altLang="zh-CN" sz="2400" b="1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等势，称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可数集</a:t>
                </a:r>
                <a:r>
                  <a:rPr lang="zh-CN" altLang="en-US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，也称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可数的</a:t>
                </a:r>
                <a:endParaRPr lang="en-US" altLang="zh-CN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即在</a:t>
                </a:r>
                <a:r>
                  <a:rPr lang="zh-CN" altLang="en-US" sz="2400" dirty="0"/>
                  <a:t>集合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dirty="0"/>
                  <a:t>与自然数 </a:t>
                </a:r>
                <a:r>
                  <a:rPr lang="en-US" altLang="zh-CN" sz="2400" b="1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kern="100" dirty="0">
                    <a:solidFill>
                      <a:srgbClr val="2D2E2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之间存在一个</a:t>
                </a:r>
                <a:r>
                  <a:rPr lang="zh-CN" altLang="en-US" sz="2400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双射</a:t>
                </a:r>
                <a:r>
                  <a:rPr lang="en-US" altLang="zh-CN" sz="2400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 </a:t>
                </a:r>
                <a:r>
                  <a:rPr lang="en-US" altLang="zh-CN" sz="2400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kern="100" dirty="0"/>
                  <a:t>命题 </a:t>
                </a:r>
                <a:r>
                  <a:rPr lang="en-US" altLang="zh-CN" sz="2400" b="1" kern="100" dirty="0"/>
                  <a:t>1    </a:t>
                </a:r>
                <a:r>
                  <a:rPr lang="zh-CN" altLang="en-US" sz="2400" kern="100" dirty="0"/>
                  <a:t>可数集的无限子集也是可数集 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kern="100" dirty="0"/>
                  <a:t>命题 </a:t>
                </a:r>
                <a:r>
                  <a:rPr lang="en-US" altLang="zh-CN" sz="2400" b="1" kern="100" dirty="0"/>
                  <a:t>2    </a:t>
                </a:r>
                <a:r>
                  <a:rPr lang="zh-CN" altLang="en-US" sz="2400" kern="100" dirty="0"/>
                  <a:t>若存在无限集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 </a:t>
                </a:r>
                <a:r>
                  <a:rPr lang="zh-CN" altLang="en-US" sz="2400" kern="100" dirty="0"/>
                  <a:t>到可数集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kern="100" dirty="0"/>
                  <a:t>的单射，则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 </a:t>
                </a:r>
                <a:r>
                  <a:rPr lang="zh-CN" altLang="en-US" sz="2400" kern="100" dirty="0"/>
                  <a:t>是可数集 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kern="100" dirty="0"/>
                  <a:t>命题 </a:t>
                </a:r>
                <a:r>
                  <a:rPr lang="en-US" altLang="zh-CN" sz="2400" b="1" kern="100" dirty="0"/>
                  <a:t>3    </a:t>
                </a:r>
                <a:r>
                  <a:rPr lang="zh-CN" altLang="en-US" sz="2400" kern="100" dirty="0"/>
                  <a:t>若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kern="100" dirty="0"/>
                  <a:t>可数且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 </a:t>
                </a:r>
                <a:r>
                  <a:rPr lang="zh-CN" altLang="en-US" sz="2400" kern="100" dirty="0"/>
                  <a:t>非空有限或可数，则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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 </a:t>
                </a:r>
                <a:r>
                  <a:rPr lang="zh-CN" altLang="en-US" sz="2400" kern="100" dirty="0"/>
                  <a:t>和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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kern="100" dirty="0"/>
                  <a:t>是可数集 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kern="100" dirty="0"/>
                  <a:t>命题 </a:t>
                </a:r>
                <a:r>
                  <a:rPr lang="en-US" altLang="zh-CN" sz="2400" b="1" kern="100" dirty="0"/>
                  <a:t>4    </a:t>
                </a:r>
                <a:r>
                  <a:rPr lang="zh-CN" altLang="en-US" sz="2400" kern="100" dirty="0"/>
                  <a:t>若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kern="100" dirty="0"/>
                  <a:t>可数且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 </a:t>
                </a:r>
                <a:r>
                  <a:rPr lang="zh-CN" altLang="en-US" sz="2400" kern="100" dirty="0"/>
                  <a:t>有限或可数，则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 </a:t>
                </a:r>
                <a:r>
                  <a:rPr lang="zh-CN" altLang="en-US" sz="2400" kern="100" dirty="0"/>
                  <a:t>是可数集 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kern="100" dirty="0"/>
                  <a:t>命题 </a:t>
                </a:r>
                <a:r>
                  <a:rPr lang="en-US" altLang="zh-CN" sz="2400" b="1" kern="100" dirty="0"/>
                  <a:t>5    </a:t>
                </a:r>
                <a:r>
                  <a:rPr lang="zh-CN" altLang="en-US" sz="2400" kern="100" dirty="0"/>
                  <a:t>若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kern="100" dirty="0"/>
                  <a:t>可数，有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sz="2400" kern="100" dirty="0"/>
                  <a:t>中的元素的有限序列构成的集合也是可数集 </a:t>
                </a:r>
                <a:r>
                  <a:rPr lang="en-US" altLang="zh-CN" sz="2400" kern="1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400" kern="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84468"/>
              </a:xfrm>
              <a:blipFill>
                <a:blip r:embed="rId2"/>
                <a:stretch>
                  <a:fillRect l="-1016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44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可数集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9718343" cy="41844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	 </a:t>
            </a:r>
            <a:r>
              <a:rPr lang="zh-CN" altLang="en-US" sz="2400" dirty="0"/>
              <a:t>若无穷集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/>
              <a:t>不能与自然数 </a:t>
            </a:r>
            <a:r>
              <a:rPr lang="en-US" altLang="zh-CN" sz="2400" b="1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等势，即在</a:t>
            </a:r>
            <a:r>
              <a:rPr lang="zh-CN" altLang="en-US" sz="2400" dirty="0"/>
              <a:t>集合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/>
              <a:t>与自然数 </a:t>
            </a:r>
            <a:r>
              <a:rPr lang="en-US" altLang="zh-CN" sz="2400" b="1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endParaRPr lang="en-US" altLang="zh-CN" sz="2400" b="1" kern="100" dirty="0">
              <a:solidFill>
                <a:srgbClr val="2D2E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不存在双射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不可数集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，也称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不可数的 </a:t>
            </a:r>
            <a:r>
              <a:rPr lang="en-US" altLang="zh-CN" sz="2400" dirty="0"/>
              <a:t>.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kern="100" dirty="0">
              <a:solidFill>
                <a:srgbClr val="2D2E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Cantor</a:t>
            </a:r>
            <a:r>
              <a:rPr lang="zh-CN" altLang="en-US" sz="2400" b="1" dirty="0"/>
              <a:t>定理</a:t>
            </a:r>
            <a:r>
              <a:rPr lang="zh-CN" altLang="en-US" sz="2400" dirty="0"/>
              <a:t>      集合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/>
              <a:t>与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/>
              <a:t>的幂集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/>
              <a:t> </a:t>
            </a:r>
            <a:r>
              <a:rPr lang="zh-CN" altLang="en-US" sz="2400" dirty="0"/>
              <a:t>不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等势 </a:t>
            </a:r>
            <a:r>
              <a:rPr lang="en-US" altLang="zh-CN" sz="2400" dirty="0"/>
              <a:t>.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kern="100" dirty="0">
              <a:solidFill>
                <a:srgbClr val="2D2E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证明</a:t>
            </a:r>
            <a:r>
              <a:rPr lang="zh-CN" altLang="en-US" sz="2400" dirty="0"/>
              <a:t>（反证法）设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/>
              <a:t>与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/>
              <a:t> 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等势，即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存在双射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endParaRPr lang="en-US" altLang="zh-CN" sz="2400" kern="100" dirty="0">
              <a:solidFill>
                <a:srgbClr val="2D2E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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显然有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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/>
              <a:t>.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因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是双射，当然也是满射，存在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solidFill>
                <a:srgbClr val="2D2E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cs typeface="Times New Roman" panose="02020603050405020304" pitchFamily="18" charset="0"/>
              </a:rPr>
              <a:t>1)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       </a:t>
            </a:r>
            <a:r>
              <a:rPr lang="en-US" altLang="zh-CN" sz="2400" kern="100" dirty="0">
                <a:cs typeface="Times New Roman" panose="02020603050405020304" pitchFamily="18" charset="0"/>
              </a:rPr>
              <a:t>2)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kern="100" dirty="0">
                <a:solidFill>
                  <a:srgbClr val="2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可数集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842379" cy="41844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对角线方法</a:t>
            </a:r>
            <a:endParaRPr lang="en-US" altLang="zh-CN" sz="2400" b="1" kern="1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kern="100" dirty="0">
                <a:cs typeface="Times New Roman" panose="02020603050405020304" pitchFamily="18" charset="0"/>
              </a:rPr>
              <a:t>证明</a:t>
            </a:r>
            <a:r>
              <a:rPr lang="zh-CN" altLang="en-US" sz="2400" b="1" kern="100" dirty="0"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2400" kern="100" dirty="0">
                <a:cs typeface="Times New Roman" panose="02020603050405020304" pitchFamily="18" charset="0"/>
                <a:sym typeface="Wingdings" panose="05000000000000000000" pitchFamily="2" charset="2"/>
              </a:rPr>
              <a:t>实数区间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(0, 1)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是不可数的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反证法：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(0, 1)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是可数的，则存在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(0, 1)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，如右图所示 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沿对角线构造一个数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0.1859…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(0, 1)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再</a:t>
            </a:r>
            <a:r>
              <a:rPr lang="zh-CN" altLang="en-US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反码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构造一个数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0.3275…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(0, 1)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则不存在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使得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，矛盾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  <a:endParaRPr lang="en-US" altLang="zh-CN" sz="2400" kern="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kern="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1AEC54-F49C-4DFA-9066-7D3D1780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43" y="2315966"/>
            <a:ext cx="3521557" cy="35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zh-CN" altLang="en-US" dirty="0"/>
              <a:t>集合初等概念</a:t>
            </a:r>
            <a:r>
              <a:rPr lang="zh-CN" altLang="en-US" sz="2400" dirty="0"/>
              <a:t>（集合）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b="1" dirty="0"/>
              <a:t>定义：</a:t>
            </a:r>
            <a:r>
              <a:rPr lang="zh-CN" altLang="en-US" sz="2600" dirty="0"/>
              <a:t>满足某性质的个体放在一起组成集合</a:t>
            </a:r>
            <a:r>
              <a:rPr lang="en-US" altLang="zh-CN" sz="2600" dirty="0"/>
              <a:t>.</a:t>
            </a:r>
          </a:p>
          <a:p>
            <a:pPr marL="0" indent="0">
              <a:buNone/>
            </a:pPr>
            <a:r>
              <a:rPr lang="zh-CN" altLang="en-US" sz="2600" dirty="0"/>
              <a:t>          隐含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矛盾</a:t>
            </a:r>
            <a:r>
              <a:rPr lang="zh-CN" altLang="en-US" sz="2600" b="1" dirty="0"/>
              <a:t>：</a:t>
            </a:r>
            <a:r>
              <a:rPr lang="zh-CN" altLang="en-US" sz="2600" dirty="0"/>
              <a:t>著名的罗素悖论</a:t>
            </a:r>
          </a:p>
          <a:p>
            <a:pPr marL="0" indent="0">
              <a:buNone/>
            </a:pPr>
            <a:r>
              <a:rPr lang="zh-CN" altLang="en-US" sz="2400" b="1" dirty="0"/>
              <a:t>记法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zh-CN" altLang="en-US" sz="2400" dirty="0"/>
              <a:t>集合：大写英文字母，如：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70C0"/>
                </a:solidFill>
              </a:rPr>
              <a:t>，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70C0"/>
                </a:solidFill>
              </a:rPr>
              <a:t>，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70C0"/>
                </a:solidFill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sz="2400" dirty="0"/>
              <a:t>元素：小写英文字母，如：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70C0"/>
                </a:solidFill>
              </a:rPr>
              <a:t>，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0070C0"/>
                </a:solidFill>
              </a:rPr>
              <a:t>，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rgbClr val="0070C0"/>
                </a:solidFill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sz="2400" dirty="0"/>
              <a:t>元素与集合的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关系</a:t>
            </a:r>
            <a:r>
              <a:rPr lang="zh-CN" altLang="en-US" sz="2400" dirty="0"/>
              <a:t>：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/>
              <a:t> </a:t>
            </a:r>
            <a:r>
              <a:rPr lang="zh-CN" altLang="en-US" sz="2400" dirty="0"/>
              <a:t>或</a:t>
            </a:r>
            <a:r>
              <a:rPr lang="en-US" altLang="zh-CN" sz="2400" dirty="0"/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/>
              <a:t>，读作：（不）属于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64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（集合）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093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集合的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表示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列举法</a:t>
            </a:r>
            <a:r>
              <a:rPr lang="zh-CN" altLang="en-US" sz="2400" dirty="0"/>
              <a:t>：列出集合中的全体元素，元素用逗号分开，再用花括号括起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3"/>
                </a:solidFill>
              </a:rPr>
              <a:t> = {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3"/>
                </a:solidFill>
              </a:rPr>
              <a:t>,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3"/>
                </a:solidFill>
              </a:rPr>
              <a:t>,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accent3"/>
                </a:solidFill>
              </a:rPr>
              <a:t>,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accent3"/>
                </a:solidFill>
              </a:rPr>
              <a:t> }			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3"/>
                </a:solidFill>
              </a:rPr>
              <a:t> = {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/>
                </a:solidFill>
              </a:rPr>
              <a:t>,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3"/>
                </a:solidFill>
              </a:rPr>
              <a:t>,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3"/>
                </a:solidFill>
              </a:rPr>
              <a:t>,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accent3"/>
                </a:solidFill>
              </a:rPr>
              <a:t> }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solidFill>
                  <a:schemeClr val="accent3"/>
                </a:solidFill>
              </a:rPr>
              <a:t>= {</a:t>
            </a:r>
            <a:r>
              <a:rPr lang="zh-CN" altLang="en-US" sz="2400" dirty="0">
                <a:solidFill>
                  <a:schemeClr val="accent3"/>
                </a:solidFill>
              </a:rPr>
              <a:t>张三，李四，王五</a:t>
            </a:r>
            <a:r>
              <a:rPr lang="en-US" altLang="zh-CN" sz="2400" dirty="0">
                <a:solidFill>
                  <a:schemeClr val="accent3"/>
                </a:solidFill>
              </a:rPr>
              <a:t>}         	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accent3"/>
                </a:solidFill>
              </a:rPr>
              <a:t> = {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3"/>
                </a:solidFill>
              </a:rPr>
              <a:t>(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3"/>
                </a:solidFill>
              </a:rPr>
              <a:t>),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3"/>
                </a:solidFill>
              </a:rPr>
              <a:t>(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3"/>
                </a:solidFill>
              </a:rPr>
              <a:t>),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3"/>
                </a:solidFill>
              </a:rPr>
              <a:t>(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3"/>
                </a:solidFill>
              </a:rPr>
              <a:t>) }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描述法</a:t>
            </a:r>
            <a:r>
              <a:rPr lang="zh-CN" altLang="en-US" sz="2400" dirty="0"/>
              <a:t>（元素性质）：用谓词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zh-CN" altLang="en-US" sz="2400" dirty="0"/>
              <a:t>表示具有的性质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/>
              <a:t>的全体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3"/>
                </a:solidFill>
              </a:rPr>
              <a:t>={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3"/>
                </a:solidFill>
              </a:rPr>
              <a:t> |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3"/>
                </a:solidFill>
              </a:rPr>
              <a:t>(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3"/>
                </a:solidFill>
              </a:rPr>
              <a:t>) }				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3"/>
                </a:solidFill>
              </a:rPr>
              <a:t> = {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3"/>
                </a:solidFill>
              </a:rPr>
              <a:t> |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3"/>
                </a:solidFill>
              </a:rPr>
              <a:t>是英文字母</a:t>
            </a:r>
            <a:r>
              <a:rPr lang="en-US" altLang="zh-CN" sz="2400" dirty="0">
                <a:solidFill>
                  <a:schemeClr val="accent3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3"/>
                </a:solidFill>
              </a:rPr>
              <a:t> = {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3"/>
                </a:solidFill>
              </a:rPr>
              <a:t> |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3"/>
                </a:solidFill>
              </a:rPr>
              <a:t>是自然数</a:t>
            </a:r>
            <a:r>
              <a:rPr lang="en-US" altLang="zh-CN" sz="2400" dirty="0">
                <a:solidFill>
                  <a:schemeClr val="accent3"/>
                </a:solidFill>
              </a:rPr>
              <a:t>}			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3"/>
                </a:solidFill>
              </a:rPr>
              <a:t> = {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3"/>
                </a:solidFill>
              </a:rPr>
              <a:t>(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3"/>
                </a:solidFill>
              </a:rPr>
              <a:t>) |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3"/>
                </a:solidFill>
              </a:rPr>
              <a:t>(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3"/>
                </a:solidFill>
              </a:rPr>
              <a:t>)</a:t>
            </a:r>
            <a:r>
              <a:rPr lang="zh-CN" altLang="en-US" sz="2400" dirty="0">
                <a:solidFill>
                  <a:schemeClr val="accent3"/>
                </a:solidFill>
              </a:rPr>
              <a:t>是多项式</a:t>
            </a:r>
            <a:r>
              <a:rPr lang="en-US" altLang="zh-CN" sz="2400" dirty="0">
                <a:solidFill>
                  <a:schemeClr val="accent3"/>
                </a:solidFill>
              </a:rPr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7702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（集合）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10030097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注</a:t>
            </a:r>
            <a:r>
              <a:rPr lang="zh-CN" altLang="en-US" sz="2400" dirty="0"/>
              <a:t>：</a:t>
            </a:r>
            <a:r>
              <a:rPr lang="en-US" altLang="zh-CN" sz="2400" dirty="0"/>
              <a:t>1) </a:t>
            </a:r>
            <a:r>
              <a:rPr lang="zh-CN" altLang="en-US" sz="2400" dirty="0"/>
              <a:t>集合中元素是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各不相同</a:t>
            </a:r>
          </a:p>
          <a:p>
            <a:pPr marL="0" indent="0">
              <a:buNone/>
            </a:pPr>
            <a:r>
              <a:rPr lang="zh-CN" altLang="en-US" sz="2400" dirty="0"/>
              <a:t>           如：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3"/>
                </a:solidFill>
              </a:rPr>
              <a:t> = {1, 1, 2, 3 } </a:t>
            </a:r>
            <a:r>
              <a:rPr lang="zh-CN" altLang="en-US" sz="2400" dirty="0"/>
              <a:t>和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3"/>
                </a:solidFill>
              </a:rPr>
              <a:t> = {1, 2, 3 } </a:t>
            </a:r>
            <a:r>
              <a:rPr lang="zh-CN" altLang="en-US" sz="2400" dirty="0"/>
              <a:t>有相同的元素，因而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3"/>
                </a:solidFill>
              </a:rPr>
              <a:t> =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       2) </a:t>
            </a:r>
            <a:r>
              <a:rPr lang="zh-CN" altLang="en-US" sz="2400" dirty="0"/>
              <a:t>集合中元素的排列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没有顺序</a:t>
            </a:r>
          </a:p>
          <a:p>
            <a:pPr marL="0" indent="0">
              <a:buNone/>
            </a:pPr>
            <a:r>
              <a:rPr lang="zh-CN" altLang="en-US" sz="2400" dirty="0"/>
              <a:t>           如：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3"/>
                </a:solidFill>
              </a:rPr>
              <a:t> = {3, 1, 2 } </a:t>
            </a:r>
            <a:r>
              <a:rPr lang="zh-CN" altLang="en-US" sz="2400" dirty="0"/>
              <a:t>和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3"/>
                </a:solidFill>
              </a:rPr>
              <a:t> = {1, 2, 3 } </a:t>
            </a:r>
            <a:r>
              <a:rPr lang="zh-CN" altLang="en-US" sz="2400" dirty="0"/>
              <a:t>有相同的元素，因而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3"/>
                </a:solidFill>
              </a:rPr>
              <a:t> =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       3) </a:t>
            </a:r>
            <a:r>
              <a:rPr lang="zh-CN" altLang="en-US" sz="2400" dirty="0"/>
              <a:t>集合可有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多种表示</a:t>
            </a:r>
            <a:r>
              <a:rPr lang="zh-CN" altLang="en-US" sz="2400" dirty="0"/>
              <a:t>方法</a:t>
            </a:r>
          </a:p>
          <a:p>
            <a:pPr marL="0" indent="0">
              <a:buNone/>
            </a:pPr>
            <a:r>
              <a:rPr lang="zh-CN" altLang="en-US" sz="2400" dirty="0"/>
              <a:t>           如：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3"/>
                </a:solidFill>
              </a:rPr>
              <a:t> = {1, 2, 3 } </a:t>
            </a:r>
            <a:r>
              <a:rPr lang="zh-CN" altLang="en-US" sz="2400" dirty="0"/>
              <a:t>和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3"/>
                </a:solidFill>
              </a:rPr>
              <a:t> = { </a:t>
            </a:r>
            <a:r>
              <a:rPr lang="en-US" altLang="zh-CN" sz="2400" i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3"/>
                </a:solidFill>
              </a:rPr>
              <a:t> | 0&lt;</a:t>
            </a:r>
            <a:r>
              <a:rPr lang="en-US" altLang="zh-CN" sz="2400" i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3"/>
                </a:solidFill>
              </a:rPr>
              <a:t>&lt;4, </a:t>
            </a:r>
            <a:r>
              <a:rPr lang="en-US" altLang="zh-CN" sz="2400" i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3"/>
                </a:solidFill>
              </a:rPr>
              <a:t>是整数</a:t>
            </a:r>
            <a:r>
              <a:rPr lang="en-US" altLang="zh-CN" sz="2400" dirty="0">
                <a:solidFill>
                  <a:schemeClr val="accent3"/>
                </a:solidFill>
              </a:rPr>
              <a:t>} </a:t>
            </a:r>
            <a:r>
              <a:rPr lang="zh-CN" altLang="en-US" sz="2400" dirty="0"/>
              <a:t>有相同的元素，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  因而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3"/>
                </a:solidFill>
              </a:rPr>
              <a:t> =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（集合）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990909" cy="38099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zh-CN" sz="2400" dirty="0"/>
                  <a:t>集合之间的</a:t>
                </a:r>
                <a:r>
                  <a:rPr lang="zh-CN" altLang="zh-CN" sz="2400" b="1" dirty="0">
                    <a:solidFill>
                      <a:schemeClr val="accent1">
                        <a:lumMod val="75000"/>
                      </a:schemeClr>
                    </a:solidFill>
                    <a:cs typeface="+mj-cs"/>
                  </a:rPr>
                  <a:t>包含</a:t>
                </a:r>
                <a:r>
                  <a:rPr lang="zh-CN" altLang="zh-CN" sz="2400" dirty="0"/>
                  <a:t>与</a:t>
                </a:r>
                <a:r>
                  <a:rPr lang="zh-CN" altLang="zh-CN" sz="2400" b="1" dirty="0">
                    <a:solidFill>
                      <a:schemeClr val="accent1">
                        <a:lumMod val="75000"/>
                      </a:schemeClr>
                    </a:solidFill>
                    <a:cs typeface="+mj-cs"/>
                  </a:rPr>
                  <a:t>相等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cs typeface="+mj-cs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cs typeface="+mj-cs"/>
                  </a:rPr>
                  <a:t>定义</a:t>
                </a:r>
                <a:r>
                  <a:rPr lang="en-US" altLang="zh-CN" sz="2400" dirty="0">
                    <a:cs typeface="+mj-cs"/>
                  </a:rPr>
                  <a:t>  </a:t>
                </a:r>
                <a:r>
                  <a:rPr lang="zh-CN" altLang="en-US" sz="2400" dirty="0">
                    <a:cs typeface="+mj-cs"/>
                  </a:rPr>
                  <a:t>设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cs typeface="+mj-cs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dirty="0">
                    <a:cs typeface="+mj-cs"/>
                  </a:rPr>
                  <a:t>为两个集合，若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dirty="0">
                    <a:cs typeface="+mj-cs"/>
                  </a:rPr>
                  <a:t>中的元素都是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cs typeface="+mj-cs"/>
                  </a:rPr>
                  <a:t>中的元素则称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dirty="0">
                    <a:cs typeface="+mj-cs"/>
                  </a:rPr>
                  <a:t>是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cs typeface="+mj-cs"/>
                  </a:rPr>
                  <a:t>的</a:t>
                </a:r>
                <a:endParaRPr lang="en-US" altLang="zh-CN" sz="2400" dirty="0">
                  <a:cs typeface="+mj-cs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cs typeface="+mj-cs"/>
                  </a:rPr>
                  <a:t>         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cs typeface="+mj-cs"/>
                  </a:rPr>
                  <a:t>子集</a:t>
                </a:r>
                <a:r>
                  <a:rPr lang="zh-CN" altLang="en-US" sz="2400" dirty="0">
                    <a:cs typeface="+mj-cs"/>
                  </a:rPr>
                  <a:t>，也称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2"/>
                    </a:solidFill>
                    <a:cs typeface="+mj-cs"/>
                  </a:rPr>
                  <a:t>包含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cs typeface="+mj-cs"/>
                  </a:rPr>
                  <a:t>，或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dirty="0">
                    <a:cs typeface="+mj-cs"/>
                  </a:rPr>
                  <a:t>包含于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cs typeface="+mj-cs"/>
                  </a:rPr>
                  <a:t>，记作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cs typeface="+mj-cs"/>
                  </a:rPr>
                  <a:t>，并用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+mj-cs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+mj-cs"/>
                      </a:rPr>
                      <m:t>𝐴</m:t>
                    </m:r>
                  </m:oMath>
                </a14:m>
                <a:r>
                  <a:rPr lang="zh-CN" altLang="en-US" sz="2400" dirty="0">
                    <a:cs typeface="+mj-cs"/>
                  </a:rPr>
                  <a:t>，</a:t>
                </a:r>
                <a:endParaRPr lang="en-US" altLang="zh-CN" sz="2400" dirty="0">
                  <a:cs typeface="+mj-cs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+mj-cs"/>
                  </a:rPr>
                  <a:t>         </a:t>
                </a:r>
                <a:r>
                  <a:rPr lang="zh-CN" altLang="en-US" sz="2400" dirty="0">
                    <a:cs typeface="+mj-cs"/>
                  </a:rPr>
                  <a:t>表示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dirty="0">
                    <a:cs typeface="+mj-cs"/>
                  </a:rPr>
                  <a:t>不是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cs typeface="+mj-cs"/>
                  </a:rPr>
                  <a:t>的子集</a:t>
                </a:r>
                <a:r>
                  <a:rPr lang="en-US" altLang="zh-CN" sz="2400" dirty="0">
                    <a:cs typeface="+mj-cs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包含的</a:t>
                </a:r>
                <a:r>
                  <a:rPr lang="zh-CN" altLang="zh-CN" sz="2400" b="1" dirty="0">
                    <a:solidFill>
                      <a:schemeClr val="accent1">
                        <a:lumMod val="75000"/>
                      </a:schemeClr>
                    </a:solidFill>
                    <a:cs typeface="+mj-cs"/>
                  </a:rPr>
                  <a:t>性质</a:t>
                </a:r>
                <a:r>
                  <a:rPr lang="zh-CN" altLang="zh-CN" sz="2400" dirty="0"/>
                  <a:t>：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1) </a:t>
                </a:r>
                <a:r>
                  <a:rPr lang="zh-CN" altLang="zh-CN" sz="2400" dirty="0"/>
                  <a:t>对于任意的集合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400" dirty="0"/>
                  <a:t>，均有</a:t>
                </a:r>
                <a:r>
                  <a:rPr lang="en-US" altLang="zh-CN" sz="2400" dirty="0"/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400" dirty="0"/>
                  <a:t>；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2) </a:t>
                </a:r>
                <a:r>
                  <a:rPr lang="zh-CN" altLang="zh-CN" sz="2400" dirty="0"/>
                  <a:t>对于任意的</a:t>
                </a:r>
                <a:r>
                  <a:rPr lang="zh-CN" altLang="en-US" sz="2400" dirty="0"/>
                  <a:t>三</a:t>
                </a:r>
                <a:r>
                  <a:rPr lang="zh-CN" altLang="zh-CN" sz="2400" dirty="0"/>
                  <a:t>个集合</a:t>
                </a:r>
                <a:r>
                  <a:rPr lang="en-US" altLang="zh-CN" sz="2400" dirty="0"/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400" dirty="0"/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400" dirty="0"/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zh-CN" sz="2400" dirty="0"/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dirty="0"/>
                  <a:t>若</a:t>
                </a:r>
                <a:r>
                  <a:rPr lang="en-US" altLang="zh-CN" sz="2400" dirty="0"/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/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400" dirty="0"/>
                  <a:t>，且</a:t>
                </a:r>
                <a:r>
                  <a:rPr lang="en-US" altLang="zh-CN" sz="2400" dirty="0"/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/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zh-CN" sz="2400" dirty="0"/>
                  <a:t>，则</a:t>
                </a:r>
                <a:r>
                  <a:rPr lang="en-US" altLang="zh-CN" sz="2400" dirty="0"/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:r>
                  <a:rPr lang="en-US" altLang="zh-CN" sz="2400" dirty="0"/>
                  <a:t>.</a:t>
                </a:r>
                <a:endParaRPr lang="zh-CN" altLang="en-US" sz="2400" dirty="0">
                  <a:cs typeface="+mj-cs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990909" cy="3809999"/>
              </a:xfrm>
              <a:blipFill>
                <a:blip r:embed="rId2"/>
                <a:stretch>
                  <a:fillRect l="-915" t="-2240" r="-244" b="-2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（集合）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chemeClr val="tx2"/>
                    </a:solidFill>
                  </a:rPr>
                  <a:t>定义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  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设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为两个集合，若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且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，则称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与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cs typeface="+mj-cs"/>
                  </a:rPr>
                  <a:t>相等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，</a:t>
                </a:r>
                <a:endParaRPr lang="en-US" altLang="zh-CN" sz="2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2"/>
                    </a:solidFill>
                  </a:rPr>
                  <a:t>          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记作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=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. 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即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=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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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A 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不等于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，记作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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，</a:t>
                </a: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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altLang="zh-CN" sz="2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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2"/>
                        </a:solidFill>
                        <a:sym typeface="Symbol" panose="05050102010706020507" pitchFamily="18" charset="2"/>
                      </a:rPr>
                      <m:t></m:t>
                    </m:r>
                    <m:r>
                      <a:rPr lang="en-US" altLang="zh-CN" sz="2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2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  <a:blipFill>
                <a:blip r:embed="rId2"/>
                <a:stretch>
                  <a:fillRect l="-1016" t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2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（集合）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kern="100" dirty="0"/>
              <a:t>  </a:t>
            </a:r>
            <a:r>
              <a:rPr lang="zh-CN" altLang="zh-CN" sz="2400" kern="100" dirty="0">
                <a:cs typeface="Times New Roman" panose="02020603050405020304" pitchFamily="18" charset="0"/>
              </a:rPr>
              <a:t>设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为两个集合，若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kern="100" dirty="0"/>
              <a:t> </a:t>
            </a:r>
            <a:r>
              <a:rPr lang="en-US" altLang="zh-CN" sz="2400" kern="100" dirty="0"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kern="100" dirty="0"/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且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kern="100" dirty="0"/>
              <a:t> </a:t>
            </a:r>
            <a:r>
              <a:rPr lang="en-US" altLang="zh-CN" sz="2400" kern="100" dirty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kern="100" dirty="0"/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，则称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真子集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100" dirty="0">
                <a:cs typeface="Times New Roman" panose="02020603050405020304" pitchFamily="18" charset="0"/>
              </a:rPr>
              <a:t>          </a:t>
            </a:r>
            <a:r>
              <a:rPr lang="zh-CN" altLang="zh-CN" sz="2400" kern="100" dirty="0">
                <a:cs typeface="Times New Roman" panose="02020603050405020304" pitchFamily="18" charset="0"/>
              </a:rPr>
              <a:t>记作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kern="100" dirty="0"/>
              <a:t> </a:t>
            </a:r>
            <a:r>
              <a:rPr lang="en-US" altLang="zh-CN" sz="2400" kern="100" dirty="0"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400" kern="100" dirty="0"/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kern="100" dirty="0"/>
              <a:t> 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不拥有任何元素的集合称为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空集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，记作</a:t>
            </a:r>
            <a:r>
              <a:rPr lang="en-US" altLang="zh-CN" sz="2400" kern="100" dirty="0"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b="1" kern="100" dirty="0">
                <a:cs typeface="Times New Roman" panose="02020603050405020304" pitchFamily="18" charset="0"/>
              </a:rPr>
              <a:t>定理</a:t>
            </a:r>
            <a:r>
              <a:rPr lang="en-US" altLang="zh-CN" sz="2400" kern="100" dirty="0">
                <a:cs typeface="Times New Roman" panose="02020603050405020304" pitchFamily="18" charset="0"/>
              </a:rPr>
              <a:t>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空集为一切集合的子集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推论</a:t>
            </a:r>
            <a:r>
              <a:rPr lang="en-US" altLang="zh-CN" sz="2400" kern="100" dirty="0">
                <a:cs typeface="Times New Roman" panose="02020603050405020304" pitchFamily="18" charset="0"/>
              </a:rPr>
              <a:t>   </a:t>
            </a:r>
            <a:r>
              <a:rPr lang="zh-CN" altLang="zh-CN" sz="2400" kern="100" dirty="0">
                <a:cs typeface="Times New Roman" panose="02020603050405020304" pitchFamily="18" charset="0"/>
              </a:rPr>
              <a:t>空集是唯一的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定义</a:t>
            </a:r>
            <a:r>
              <a:rPr lang="en-US" altLang="zh-CN" sz="2400" kern="100" dirty="0">
                <a:cs typeface="Times New Roman" panose="02020603050405020304" pitchFamily="18" charset="0"/>
              </a:rPr>
              <a:t>   </a:t>
            </a:r>
            <a:r>
              <a:rPr lang="zh-CN" altLang="zh-CN" sz="2400" kern="100" dirty="0">
                <a:cs typeface="Times New Roman" panose="02020603050405020304" pitchFamily="18" charset="0"/>
              </a:rPr>
              <a:t>如果限定所讨论的集合都是某一集合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的子集，则称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为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全集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  <a:endParaRPr lang="zh-CN" altLang="en-US" sz="24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集合初等概念</a:t>
            </a:r>
            <a:r>
              <a:rPr lang="zh-CN" altLang="en-US" sz="2400" dirty="0"/>
              <a:t>（集合）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62399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zh-CN" altLang="zh-CN" sz="2400" kern="100" dirty="0"/>
              <a:t>集合的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幂集</a:t>
            </a:r>
          </a:p>
          <a:p>
            <a:pPr marL="0" indent="0">
              <a:buNone/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kern="100" dirty="0"/>
              <a:t>  </a:t>
            </a:r>
            <a:r>
              <a:rPr lang="zh-CN" altLang="zh-CN" sz="2400" kern="100" dirty="0">
                <a:cs typeface="Times New Roman" panose="02020603050405020304" pitchFamily="18" charset="0"/>
              </a:rPr>
              <a:t>设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为一个集合，称由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所有子集</a:t>
            </a:r>
            <a:r>
              <a:rPr lang="zh-CN" altLang="zh-CN" sz="2400" kern="100" dirty="0">
                <a:cs typeface="Times New Roman" panose="02020603050405020304" pitchFamily="18" charset="0"/>
              </a:rPr>
              <a:t>组成的集合为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幂集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  <a:p>
            <a:pPr marL="0" indent="0">
              <a:buNone/>
            </a:pPr>
            <a:r>
              <a:rPr lang="en-US" altLang="zh-CN" sz="2400" kern="100" dirty="0">
                <a:cs typeface="Times New Roman" panose="02020603050405020304" pitchFamily="18" charset="0"/>
              </a:rPr>
              <a:t>          </a:t>
            </a:r>
            <a:r>
              <a:rPr lang="zh-CN" altLang="zh-CN" sz="2400" kern="100" dirty="0">
                <a:cs typeface="Times New Roman" panose="02020603050405020304" pitchFamily="18" charset="0"/>
              </a:rPr>
              <a:t>记作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，即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= {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 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元素个数有限的集合称为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有穷集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（或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有限集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），称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0)</a:t>
            </a:r>
          </a:p>
          <a:p>
            <a:pPr marL="0" indent="0">
              <a:buNone/>
            </a:pP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个元素的集合为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元集，并用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中的元素个数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b="1" kern="100" dirty="0">
                <a:cs typeface="Times New Roman" panose="02020603050405020304" pitchFamily="18" charset="0"/>
              </a:rPr>
              <a:t>定理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元集，则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有 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kern="1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个元素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8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4954</TotalTime>
  <Words>2636</Words>
  <Application>Microsoft Office PowerPoint</Application>
  <PresentationFormat>宽屏</PresentationFormat>
  <Paragraphs>177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Batang</vt:lpstr>
      <vt:lpstr>MS Mincho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菱形网格 16x9</vt:lpstr>
      <vt:lpstr>预备知识</vt:lpstr>
      <vt:lpstr>目录</vt:lpstr>
      <vt:lpstr> 集合初等概念（集合）</vt:lpstr>
      <vt:lpstr>集合初等概念（集合）</vt:lpstr>
      <vt:lpstr>集合初等概念（集合）</vt:lpstr>
      <vt:lpstr>集合初等概念（集合）</vt:lpstr>
      <vt:lpstr>集合初等概念（集合）</vt:lpstr>
      <vt:lpstr>集合初等概念（集合）</vt:lpstr>
      <vt:lpstr>集合初等概念（集合）</vt:lpstr>
      <vt:lpstr>集合初等概念（集合）</vt:lpstr>
      <vt:lpstr>集合初等概念（集合）</vt:lpstr>
      <vt:lpstr>集合初等概念（集合）</vt:lpstr>
      <vt:lpstr>集合初等概念（二元关系）</vt:lpstr>
      <vt:lpstr>集合初等概念（二元关系）</vt:lpstr>
      <vt:lpstr>集合初等概念（二元关系）</vt:lpstr>
      <vt:lpstr>集合初等概念（二元关系）</vt:lpstr>
      <vt:lpstr>集合初等概念（二元关系）</vt:lpstr>
      <vt:lpstr>集合初等概念（函数）</vt:lpstr>
      <vt:lpstr>集合初等概念（函数）</vt:lpstr>
      <vt:lpstr>Peano自然数公理</vt:lpstr>
      <vt:lpstr>Peano自然数公理</vt:lpstr>
      <vt:lpstr>Peano自然数公理</vt:lpstr>
      <vt:lpstr>可数集</vt:lpstr>
      <vt:lpstr>可数集</vt:lpstr>
      <vt:lpstr>可数集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MULTI-LAYER FEATURES TO SPARSE CODING FOR ANOMALY DETECTION</dc:title>
  <dc:creator>LangZ</dc:creator>
  <cp:lastModifiedBy>封卫兵</cp:lastModifiedBy>
  <cp:revision>145</cp:revision>
  <dcterms:created xsi:type="dcterms:W3CDTF">2021-04-22T13:50:06Z</dcterms:created>
  <dcterms:modified xsi:type="dcterms:W3CDTF">2021-09-06T13:51:26Z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