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1"/>
  </p:notesMasterIdLst>
  <p:handoutMasterIdLst>
    <p:handoutMasterId r:id="rId122"/>
  </p:handoutMasterIdLst>
  <p:sldIdLst>
    <p:sldId id="261" r:id="rId2"/>
    <p:sldId id="271" r:id="rId3"/>
    <p:sldId id="286" r:id="rId4"/>
    <p:sldId id="287" r:id="rId5"/>
    <p:sldId id="288" r:id="rId6"/>
    <p:sldId id="289" r:id="rId7"/>
    <p:sldId id="291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2" r:id="rId38"/>
    <p:sldId id="320" r:id="rId39"/>
    <p:sldId id="321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50" r:id="rId66"/>
    <p:sldId id="376" r:id="rId67"/>
    <p:sldId id="349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375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394" r:id="rId110"/>
    <p:sldId id="395" r:id="rId111"/>
    <p:sldId id="396" r:id="rId112"/>
    <p:sldId id="397" r:id="rId113"/>
    <p:sldId id="398" r:id="rId114"/>
    <p:sldId id="399" r:id="rId115"/>
    <p:sldId id="400" r:id="rId116"/>
    <p:sldId id="401" r:id="rId117"/>
    <p:sldId id="402" r:id="rId118"/>
    <p:sldId id="403" r:id="rId119"/>
    <p:sldId id="404" r:id="rId1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>
        <p:scale>
          <a:sx n="70" d="100"/>
          <a:sy n="70" d="100"/>
        </p:scale>
        <p:origin x="546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36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0T06:13:52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0T06:13:52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0T06:13:52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795556" cy="3383280"/>
          </a:xfrm>
        </p:spPr>
        <p:txBody>
          <a:bodyPr rtlCol="0">
            <a:normAutofit/>
          </a:bodyPr>
          <a:lstStyle/>
          <a:p>
            <a:r>
              <a:rPr lang="zh-CN" altLang="en-US" sz="7200" dirty="0">
                <a:latin typeface="Calibri" pitchFamily="34" charset="0"/>
              </a:rPr>
              <a:t>命题演算</a:t>
            </a:r>
            <a:endParaRPr lang="zh-CN" altLang="en-US" sz="7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计算机工程与科学学院      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封卫兵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蕴涵词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为命题，复合命题“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/>
              <a:t>”</a:t>
            </a:r>
            <a:r>
              <a:rPr lang="zh-CN" altLang="en-US" sz="2400" dirty="0"/>
              <a:t>，记为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是蕴涵式的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是蕴涵式的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A8EA6E-D1AF-4483-B2BF-9B7F7D04E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64119"/>
              </p:ext>
            </p:extLst>
          </p:nvPr>
        </p:nvGraphicFramePr>
        <p:xfrm>
          <a:off x="3165763" y="3660625"/>
          <a:ext cx="5860474" cy="24145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41506">
                  <a:extLst>
                    <a:ext uri="{9D8B030D-6E8A-4147-A177-3AD203B41FA5}">
                      <a16:colId xmlns:a16="http://schemas.microsoft.com/office/drawing/2014/main" val="2328577447"/>
                    </a:ext>
                  </a:extLst>
                </a:gridCol>
                <a:gridCol w="1977461">
                  <a:extLst>
                    <a:ext uri="{9D8B030D-6E8A-4147-A177-3AD203B41FA5}">
                      <a16:colId xmlns:a16="http://schemas.microsoft.com/office/drawing/2014/main" val="3737054438"/>
                    </a:ext>
                  </a:extLst>
                </a:gridCol>
                <a:gridCol w="1941507">
                  <a:extLst>
                    <a:ext uri="{9D8B030D-6E8A-4147-A177-3AD203B41FA5}">
                      <a16:colId xmlns:a16="http://schemas.microsoft.com/office/drawing/2014/main" val="3204944816"/>
                    </a:ext>
                  </a:extLst>
                </a:gridCol>
              </a:tblGrid>
              <a:tr h="478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3912"/>
                  </a:ext>
                </a:extLst>
              </a:tr>
              <a:tr h="478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54181"/>
                  </a:ext>
                </a:extLst>
              </a:tr>
              <a:tr h="478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00148"/>
                  </a:ext>
                </a:extLst>
              </a:tr>
              <a:tr h="478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19173"/>
                  </a:ext>
                </a:extLst>
              </a:tr>
              <a:tr h="478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6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上的任一赋值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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，表示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子公式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的组成部分，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本身也是公式，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最长子公式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是自己；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作为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的子公式，则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小于等于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（子公式等值可替换性）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的子公式：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，用公式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替换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（一处替换），所得公式记为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定理中的一处替换，可以多次使用以得到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多次替换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7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进行归纳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是命题变元，此时只有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= q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 = q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，成立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则有两种情形：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zh-CN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的子公式，此时，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替换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所得公式，由归纳假设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 </a:t>
            </a:r>
          </a:p>
          <a:p>
            <a:pPr algn="ctr">
              <a:spcBef>
                <a:spcPts val="1500"/>
              </a:spcBef>
              <a:buFont typeface="Symbol" panose="05050102010706020507" pitchFamily="18" charset="2"/>
              <a:buChar char="Þ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 </a:t>
            </a:r>
          </a:p>
          <a:p>
            <a:pPr algn="ctr">
              <a:spcBef>
                <a:spcPts val="1500"/>
              </a:spcBef>
              <a:buFont typeface="Symbol" panose="05050102010706020507" pitchFamily="18" charset="2"/>
              <a:buChar char="Þ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34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②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= 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的子公式，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r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s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q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替换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所得公式，此时，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 = r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s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由归纳假设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s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buFont typeface="Symbol" panose="05050102010706020507" pitchFamily="18" charset="2"/>
              <a:buChar char="Þ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 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p 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89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已写为只包含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联结词 ，，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的形式，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把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改为各自的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否定式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、把所有的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改为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、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把所有的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改为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，这样所得公式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（对偶律）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的对偶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，，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出现的总次数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进行归纳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，故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2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时，有三种情形：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91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，此时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，，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出现的总次数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由归纳假设，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，故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②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，此时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，由归纳假设，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 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 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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baseline="2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，与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②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类似可证 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3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推论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（推广的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De. Morgan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律）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Demibold" panose="02020600000000000000" pitchFamily="18" charset="-128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⊨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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Demibold" panose="02020600000000000000" pitchFamily="18" charset="-128"/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⊨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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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）推广的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De. Morgan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律仍称为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De. Morgan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律；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）推广的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De. Morgan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律常写为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Demibold" panose="02020600000000000000" pitchFamily="18" charset="-128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		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Demibold" panose="02020600000000000000" pitchFamily="18" charset="-128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  <a:blipFill>
                <a:blip r:embed="rId2"/>
                <a:stretch>
                  <a:fillRect l="-1016" t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基本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析取式与基本合取式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形如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的公式分别称为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基本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析取式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基本合取式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为命题变元或它的否定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）任何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基本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是永真式，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和它的否定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同时出现，否则不是永真式；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）任何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基本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是永假式，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和它的否定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同时出现，否则不是永假式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2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析取范式与合取范式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形如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的公式称为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析取范式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，形如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⋀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的公式称为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j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为命题变元或它的否定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析取范式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是以若干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基本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合取式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为析取支的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析取式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是以若干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基本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析取式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为合取支的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合取式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）有时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析取范式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合取范式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的分类不是绝对的，如：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5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  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析取范式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又是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合取范式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  <a:blipFill>
                <a:blip r:embed="rId2"/>
                <a:stretch>
                  <a:fillRect l="-1016" t="-2077" b="-3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）快速判定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是永假式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的方法：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所有的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永假式，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即每个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基本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中某个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和它的否定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同时出现；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）快速判定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合取范式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是永真式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的方法：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所有的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即每个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基本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中某个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和它的否定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同时出现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42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）在自然语言中，特别是在数学中，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的必要条件有许多不同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的叙述方式，如：“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只要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，就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因为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，所以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zh-CN" altLang="en-US" sz="2400" dirty="0"/>
              <a:t>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 等等；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）在自然语言中，也会出现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因果倒置</a:t>
            </a:r>
            <a:r>
              <a:rPr lang="zh-CN" altLang="en-US" sz="2400" dirty="0"/>
              <a:t>情况，“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只有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 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”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除非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” </a:t>
            </a:r>
            <a:r>
              <a:rPr lang="zh-CN" altLang="en-US" sz="2400" dirty="0"/>
              <a:t>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除非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，否则非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” 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获得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析取范式合取范式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的方法：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）消去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利用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）将否定词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等值变换到命题变元之前，利用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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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）利用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交换律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结合律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分配律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作等值变换，直到所需结果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主析取范式与主合取范式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的每个析取支中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，每个命题变元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（带或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不带否定号）按顺序出现且仅出现一次，称为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类似地，可定义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每个析取支都不是矛盾式，且有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唯一成真赋值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每个合取支都不是重言式，且有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唯一成假赋值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26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每个非永假式必有与之等值的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主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析取范式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永假式，则有成真指派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的所有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成真指派（共有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个）为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一一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构造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与之对应的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基本合取式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500"/>
                  </a:spcBef>
                  <a:spcAft>
                    <a:spcPts val="1800"/>
                  </a:spcAft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</a:p>
              <a:p>
                <a:pPr marL="0" indent="0" algn="ctr">
                  <a:spcBef>
                    <a:spcPts val="15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</m:t>
                                </m:r>
                              </m:e>
                              <m:e>
                                <m:r>
                                  <a:rPr lang="zh-CN" altLang="en-US" sz="24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若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¬</m:t>
                                    </m:r>
                                    <m:r>
                                      <a:rPr lang="en-US" altLang="zh-CN" sz="24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4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若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  <a:blipFill>
                <a:blip r:embed="rId2"/>
                <a:stretch>
                  <a:fillRect l="-1016" t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证明（续）：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显然，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成真指派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且是其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唯一的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成真指派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以这样的基本合取式为析取支，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再构造成析取式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显然，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主析取范式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的成真指派也是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的成真指派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的成假指派，则对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每个析取支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来说，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由析取支过程知，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也是成假指派，即也是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可以利用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真值表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主析取范式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每个非永真式必有与之等值的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主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方法一：类似前一定理；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方法二：设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为非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永真式，则有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非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永假式，由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前一定理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有等值的主析取范式，设为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，于是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5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=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⋀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</a:t>
                </a:r>
                <a:r>
                  <a:rPr lang="en-US" altLang="zh-CN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ea typeface="Yu Mincho Demibold" panose="020206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⋀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Yu Mincho Demibold" panose="02020600000000000000" pitchFamily="18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zh-CN" alt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⋁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Yu Mincho Demibold" panose="02020600000000000000" pitchFamily="18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Demibold" panose="020206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再利用双重否定律将出现的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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换成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即可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事实上，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主析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主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合取范式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可以相互推出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05700"/>
              </a:xfrm>
              <a:blipFill>
                <a:blip r:embed="rId2"/>
                <a:stretch>
                  <a:fillRect l="-1016" t="-2077" b="-5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4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的等值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主析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取范式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合取范式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的真值表知，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的成真指派：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(1,1,1)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(1,0,1)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(1,0,0)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(0,1,1)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(0,0,1).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等值的主析取范式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ctr">
              <a:spcBef>
                <a:spcPts val="15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8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（析取范式与合取范式）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解（续）：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的成真指派：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(1,1,0)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(0,1,0)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(0,0,0) 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等值的主析取范式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等值的主合取范式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ctr">
              <a:spcBef>
                <a:spcPts val="1500"/>
              </a:spcBef>
              <a:buNone/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58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（运算的完全组）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运算完全组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若任一真值函数都可以由一组运算表示出来，则称为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运算完全组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1.3.1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节的命题可知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是一个完全组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，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型代数，都可以由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，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来定义其它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运算，因此，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运算完全组</a:t>
            </a:r>
            <a:r>
              <a:rPr lang="zh-CN" altLang="en-US" sz="2400" dirty="0"/>
              <a:t>也都是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运算完全组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0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（运算的完全组）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都是运算完全组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，有恒等式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，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的完全性可知，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都是运算完全组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，，，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不是运算完全组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，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不是运算完全组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推论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独元集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不是运算完全组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09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（运算的完全组）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”“”定义为：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分别称为“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独元集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都是运算完全组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除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外，再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没有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其它的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独元集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构成运算完全组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96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）在自然语言中，“如果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前件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后件</a:t>
            </a:r>
            <a:r>
              <a:rPr lang="zh-CN" altLang="en-US" sz="2400" dirty="0"/>
              <a:t>往往具有某种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内在联系</a:t>
            </a:r>
            <a:r>
              <a:rPr lang="zh-CN" altLang="en-US" sz="2400" dirty="0"/>
              <a:t>，而在数理逻辑中，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可以无任何内在联系；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）在数学或其他自然科学中，“如果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”</a:t>
            </a:r>
            <a:r>
              <a:rPr lang="zh-CN" altLang="en-US" sz="2400" dirty="0"/>
              <a:t>往往表达的是前件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为真，后件也为真的推理关系 </a:t>
            </a:r>
            <a:r>
              <a:rPr lang="en-US" altLang="zh-CN" sz="2400" dirty="0"/>
              <a:t>. </a:t>
            </a:r>
            <a:r>
              <a:rPr lang="zh-CN" altLang="en-US" sz="2400" dirty="0"/>
              <a:t>但在数理逻辑中，规定当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为假时，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无论</a:t>
            </a:r>
            <a:r>
              <a:rPr lang="en-US" altLang="zh-CN" sz="2400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是真是假，均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善意</a:t>
            </a:r>
            <a:r>
              <a:rPr lang="zh-CN" altLang="en-US" sz="2400" dirty="0"/>
              <a:t>地推定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为真 </a:t>
            </a:r>
            <a:r>
              <a:rPr lang="en-US" altLang="zh-CN" sz="2400" dirty="0"/>
              <a:t>.</a:t>
            </a:r>
            <a:endParaRPr lang="en-US" altLang="zh-CN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等价词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为命题，复合命题“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/>
              <a:t>”</a:t>
            </a:r>
            <a:r>
              <a:rPr lang="zh-CN" altLang="en-US" sz="2400" dirty="0"/>
              <a:t>，记为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A8EA6E-D1AF-4483-B2BF-9B7F7D04E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59638"/>
              </p:ext>
            </p:extLst>
          </p:nvPr>
        </p:nvGraphicFramePr>
        <p:xfrm>
          <a:off x="3165763" y="3311239"/>
          <a:ext cx="5860474" cy="26462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41506">
                  <a:extLst>
                    <a:ext uri="{9D8B030D-6E8A-4147-A177-3AD203B41FA5}">
                      <a16:colId xmlns:a16="http://schemas.microsoft.com/office/drawing/2014/main" val="2328577447"/>
                    </a:ext>
                  </a:extLst>
                </a:gridCol>
                <a:gridCol w="1977461">
                  <a:extLst>
                    <a:ext uri="{9D8B030D-6E8A-4147-A177-3AD203B41FA5}">
                      <a16:colId xmlns:a16="http://schemas.microsoft.com/office/drawing/2014/main" val="3737054438"/>
                    </a:ext>
                  </a:extLst>
                </a:gridCol>
                <a:gridCol w="1941507">
                  <a:extLst>
                    <a:ext uri="{9D8B030D-6E8A-4147-A177-3AD203B41FA5}">
                      <a16:colId xmlns:a16="http://schemas.microsoft.com/office/drawing/2014/main" val="3204944816"/>
                    </a:ext>
                  </a:extLst>
                </a:gridCol>
              </a:tblGrid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 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3912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54181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00148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19173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6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定义    </a:t>
            </a:r>
            <a:r>
              <a:rPr lang="zh-CN" altLang="en-US" sz="2400" dirty="0"/>
              <a:t>将命题公式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所有赋值</a:t>
            </a:r>
            <a:r>
              <a:rPr lang="zh-CN" altLang="en-US" sz="2400" dirty="0"/>
              <a:t>下取值情况列成表，称为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真值表</a:t>
            </a:r>
            <a:r>
              <a:rPr lang="zh-CN" altLang="en-US" sz="2400" b="1" dirty="0"/>
              <a:t> </a:t>
            </a:r>
            <a:r>
              <a:rPr lang="en-US" altLang="zh-CN" sz="2400" dirty="0"/>
              <a:t>.</a:t>
            </a:r>
            <a:r>
              <a:rPr lang="zh-CN" altLang="en-US" sz="2400" dirty="0"/>
              <a:t>  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例：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3685D9B-7249-4261-AB9B-485793B0B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1179"/>
              </p:ext>
            </p:extLst>
          </p:nvPr>
        </p:nvGraphicFramePr>
        <p:xfrm>
          <a:off x="1575955" y="3089565"/>
          <a:ext cx="9040089" cy="29094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351982823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97798526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3133479100"/>
                    </a:ext>
                  </a:extLst>
                </a:gridCol>
                <a:gridCol w="1260763">
                  <a:extLst>
                    <a:ext uri="{9D8B030D-6E8A-4147-A177-3AD203B41FA5}">
                      <a16:colId xmlns:a16="http://schemas.microsoft.com/office/drawing/2014/main" val="4122221561"/>
                    </a:ext>
                  </a:extLst>
                </a:gridCol>
                <a:gridCol w="1274619">
                  <a:extLst>
                    <a:ext uri="{9D8B030D-6E8A-4147-A177-3AD203B41FA5}">
                      <a16:colId xmlns:a16="http://schemas.microsoft.com/office/drawing/2014/main" val="1912936922"/>
                    </a:ext>
                  </a:extLst>
                </a:gridCol>
                <a:gridCol w="3415143">
                  <a:extLst>
                    <a:ext uri="{9D8B030D-6E8A-4147-A177-3AD203B41FA5}">
                      <a16:colId xmlns:a16="http://schemas.microsoft.com/office/drawing/2014/main" val="367357920"/>
                    </a:ext>
                  </a:extLst>
                </a:gridCol>
              </a:tblGrid>
              <a:tr h="5822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 q</a:t>
                      </a:r>
                      <a:endParaRPr lang="zh-CN" sz="2400" b="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 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 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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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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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743908"/>
                  </a:ext>
                </a:extLst>
              </a:tr>
              <a:tr h="581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539376"/>
                  </a:ext>
                </a:extLst>
              </a:tr>
              <a:tr h="581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881056"/>
                  </a:ext>
                </a:extLst>
              </a:tr>
              <a:tr h="581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73230"/>
                  </a:ext>
                </a:extLst>
              </a:tr>
              <a:tr h="581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01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2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（命题演算公式集）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为了研究命题逻辑，需要将命题逻辑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形式化</a:t>
            </a:r>
            <a:r>
              <a:rPr lang="zh-CN" altLang="en-US" sz="2400" dirty="0"/>
              <a:t>建立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形式语言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字母表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）两个运算符：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（一元）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（二元）；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）命题变元的可数序列：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ym typeface="Symbol" panose="05050102010706020507" pitchFamily="18" charset="2"/>
              </a:rPr>
              <a:t>…</a:t>
            </a:r>
          </a:p>
          <a:p>
            <a:pPr marL="0" indent="0">
              <a:buNone/>
            </a:pPr>
            <a:r>
              <a:rPr lang="zh-CN" altLang="en-US" sz="2400" dirty="0"/>
              <a:t>由上述字母表就可以形成命题演算的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公式集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（命题演算公式集）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公式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合式公式</a:t>
            </a:r>
            <a:r>
              <a:rPr lang="zh-CN" altLang="en-US" sz="2400" dirty="0"/>
              <a:t>的简称，也称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形式命题 </a:t>
            </a:r>
            <a:r>
              <a:rPr lang="en-US" altLang="zh-CN" sz="2400" dirty="0"/>
              <a:t>. 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公式的形成规则：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1</a:t>
            </a:r>
            <a:r>
              <a:rPr lang="zh-CN" altLang="en-US" sz="2400" dirty="0"/>
              <a:t>）命题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变元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ym typeface="Symbol" panose="05050102010706020507" pitchFamily="18" charset="2"/>
              </a:rPr>
              <a:t>… </a:t>
            </a:r>
            <a:r>
              <a:rPr lang="zh-CN" altLang="en-US" sz="2400" dirty="0">
                <a:sym typeface="Symbol" panose="05050102010706020507" pitchFamily="18" charset="2"/>
              </a:rPr>
              <a:t>中的每一个都是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公式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2</a:t>
            </a:r>
            <a:r>
              <a:rPr lang="zh-CN" altLang="en-US" sz="2400" dirty="0"/>
              <a:t>）若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/>
              <a:t>是公式，则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/>
              <a:t>也是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公式</a:t>
            </a:r>
            <a:r>
              <a:rPr lang="zh-CN" altLang="en-US" sz="2400" dirty="0"/>
              <a:t>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/>
              <a:t>是公式，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则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/>
              <a:t>也是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公式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3</a:t>
            </a:r>
            <a:r>
              <a:rPr lang="zh-CN" altLang="en-US" sz="2400" dirty="0"/>
              <a:t>）由规则</a:t>
            </a:r>
            <a:r>
              <a:rPr lang="en-US" altLang="zh-CN" sz="2400" dirty="0"/>
              <a:t>1</a:t>
            </a:r>
            <a:r>
              <a:rPr lang="zh-CN" altLang="en-US" sz="2400" dirty="0"/>
              <a:t>）和</a:t>
            </a:r>
            <a:r>
              <a:rPr lang="en-US" altLang="zh-CN" sz="2400" dirty="0"/>
              <a:t>2</a:t>
            </a:r>
            <a:r>
              <a:rPr lang="zh-CN" altLang="en-US" sz="2400" dirty="0"/>
              <a:t>）的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有限次运用</a:t>
            </a:r>
            <a:r>
              <a:rPr lang="zh-CN" altLang="en-US" sz="2400" dirty="0"/>
              <a:t>后也是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公式</a:t>
            </a:r>
            <a:r>
              <a:rPr lang="zh-CN" altLang="en-US" sz="2400" b="1" dirty="0"/>
              <a:t>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（命题演算公式集）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372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命题演算公式集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记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, …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r>
                  <a:rPr lang="zh-CN" altLang="en-US" sz="2400" dirty="0"/>
                  <a:t>表示所有由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/>
                  <a:t>构成的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公式集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公式集的分层结构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L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L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…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L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…</a:t>
                </a:r>
                <a:endParaRPr lang="en-US" altLang="zh-CN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L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, …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endParaRPr lang="en-US" altLang="zh-CN" sz="2400" b="1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L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 …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 ，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,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,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,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,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,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,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k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 …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 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……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372946"/>
              </a:xfrm>
              <a:blipFill>
                <a:blip r:embed="rId2"/>
                <a:stretch>
                  <a:fillRect l="-1016" t="-1953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（命题演算公式集）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372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）除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sz="2400" dirty="0"/>
              <a:t>中是命题变元（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规则一</a:t>
            </a:r>
            <a:r>
              <a:rPr lang="zh-CN" altLang="en-US" sz="2400" dirty="0"/>
              <a:t>）外，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/>
              <a:t>是运用了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/>
              <a:t>次的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规则二</a:t>
            </a:r>
            <a:r>
              <a:rPr lang="zh-CN" altLang="en-US" sz="2400" dirty="0"/>
              <a:t>所得；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）公式集具有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分层性</a:t>
            </a:r>
            <a:r>
              <a:rPr lang="en-US" altLang="zh-CN" sz="2400" dirty="0"/>
              <a:t>——</a:t>
            </a:r>
            <a:r>
              <a:rPr lang="zh-CN" altLang="en-US" sz="2400" dirty="0"/>
              <a:t>不同层次之间没有公共元素；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dirty="0"/>
              <a:t>之后开始出现括号，表示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演算</a:t>
            </a:r>
            <a:r>
              <a:rPr lang="zh-CN" altLang="en-US" sz="2400" dirty="0"/>
              <a:t>的先后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顺序</a:t>
            </a:r>
            <a:r>
              <a:rPr lang="zh-CN" altLang="en-US" sz="2400" dirty="0"/>
              <a:t>，先低层后高层；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）每个公式都是字母表中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有限字母</a:t>
            </a:r>
            <a:r>
              <a:rPr lang="zh-CN" altLang="en-US" sz="2400" dirty="0"/>
              <a:t>的按规则的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有限次运用</a:t>
            </a:r>
            <a:r>
              <a:rPr lang="zh-CN" altLang="en-US" sz="2400" dirty="0"/>
              <a:t>所得，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故公式集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sz="2400" dirty="0"/>
              <a:t>是可数集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2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命题变元集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, 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ym typeface="Symbol" panose="05050102010706020507" pitchFamily="18" charset="2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命题演算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是指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   带有下面规定的“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公理</a:t>
            </a:r>
            <a:r>
              <a:rPr lang="zh-CN" altLang="en-US" sz="2400" dirty="0">
                <a:sym typeface="Symbol" panose="05050102010706020507" pitchFamily="18" charset="2"/>
              </a:rPr>
              <a:t>”和“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ym typeface="Symbol" panose="05050102010706020507" pitchFamily="18" charset="2"/>
              </a:rPr>
              <a:t>”的命题代数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sz="2400" dirty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“公理”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zh-CN" altLang="en-US" sz="2400" dirty="0"/>
              <a:t>（肯定后件律）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dirty="0"/>
              <a:t>（蕴涵词分配律）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</a:t>
            </a:r>
            <a:r>
              <a:rPr lang="zh-CN" altLang="en-US" sz="2400" dirty="0"/>
              <a:t>（换位律）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303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命题联结词与真值表</a:t>
            </a:r>
            <a:endParaRPr lang="en-US" altLang="zh-CN" sz="2400" dirty="0"/>
          </a:p>
          <a:p>
            <a:r>
              <a:rPr lang="zh-CN" altLang="en-US" sz="2400" dirty="0"/>
              <a:t>命题演算的建立</a:t>
            </a:r>
            <a:endParaRPr lang="en-US" altLang="zh-CN" sz="2400" dirty="0"/>
          </a:p>
          <a:p>
            <a:r>
              <a:rPr lang="zh-CN" altLang="en-US" sz="2400" dirty="0"/>
              <a:t>命题演算的语义</a:t>
            </a:r>
            <a:endParaRPr lang="en-US" altLang="zh-CN" sz="2400" dirty="0"/>
          </a:p>
          <a:p>
            <a:r>
              <a:rPr lang="zh-CN" altLang="en-US" sz="2400" dirty="0"/>
              <a:t>命题演算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/>
              <a:t>的可靠性与完全性</a:t>
            </a:r>
            <a:endParaRPr lang="en-US" altLang="zh-CN" sz="2400" dirty="0"/>
          </a:p>
          <a:p>
            <a:r>
              <a:rPr lang="zh-CN" altLang="en-US" sz="2400" dirty="0"/>
              <a:t>命题演算的其它课题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205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“证明”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说“公式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是从公式集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可证的”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/>
              <a:t>是指“存在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有限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zh-CN" altLang="en-US" sz="2400" dirty="0"/>
              <a:t>其中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对每个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 …,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满足下列条件之一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公理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存在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使得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上述的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有限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06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虽由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定义，但包含新的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逻辑结构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）这里的“公理”和“证明”是带引号的，是为了与元系统中的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公理和证明相区别，在不引起混淆时也会混用；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）“公理”中的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任意公式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下列公式都是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(L1)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型公理”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( 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62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“公理”只是一些特殊公式，取法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不唯一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是指存在“证明“：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，该证明也是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不唯一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“证明”中的规则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）的含义是：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在公式序列中出现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，则可以写出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63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建立命题演算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后，进一步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600" dirty="0">
                <a:sym typeface="Symbol" panose="05050102010706020507" pitchFamily="18" charset="2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6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公式集 </a:t>
            </a:r>
            <a:r>
              <a:rPr lang="zh-CN" altLang="en-US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 </a:t>
            </a:r>
            <a:r>
              <a:rPr lang="zh-CN" altLang="en-US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（或 </a:t>
            </a:r>
            <a:r>
              <a:rPr lang="zh-CN" altLang="en-US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6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endParaRPr lang="en-US" altLang="zh-CN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 </a:t>
            </a:r>
            <a:r>
              <a:rPr lang="zh-CN" altLang="en-US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中的公式为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为假定集 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语法推论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600" dirty="0">
                <a:sym typeface="Symbol" panose="05050102010706020507" pitchFamily="18" charset="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）若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，则称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 </a:t>
            </a:r>
            <a:r>
              <a:rPr lang="zh-CN" altLang="en-US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的证明：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6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，称为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中的证明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600" dirty="0">
                <a:sym typeface="Symbol" panose="05050102010706020507" pitchFamily="18" charset="2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）在证明中，当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时，就说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使用</a:t>
            </a: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假言推理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Modus Ponens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）而得，简称“由 </a:t>
            </a: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而得”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07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是一种具有特殊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逻辑结构的代数系统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公理，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对任何公式集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成立；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即为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），则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对任何公式集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成立；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，由于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，即存在公式序列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其中 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即为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0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，且已知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则当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6)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是无限集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，则存在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有限子集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76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为此，需要构造一个公式序列（即证明）：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(L1)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093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		(L1)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(L2)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278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(L2)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		(L1)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23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cs typeface="Times New Roman" panose="02020603050405020304" pitchFamily="18" charset="0"/>
              </a:rPr>
              <a:t>同一律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证明：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	(L1)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 ((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			(L2)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		(L1)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5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/>
                  <a:t>定义    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命题</a:t>
                </a:r>
                <a:r>
                  <a:rPr lang="zh-CN" altLang="en-US" sz="2400" dirty="0"/>
                  <a:t>是能够明确表达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判断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陈述句 </a:t>
                </a:r>
                <a:r>
                  <a:rPr lang="en-US" altLang="zh-CN" sz="2400" dirty="0"/>
                  <a:t>.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r>
                  <a:rPr lang="zh-CN" altLang="en-US" sz="2400" dirty="0"/>
                  <a:t>符号化为：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/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/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等 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/>
                  <a:t>例：</a:t>
                </a:r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）上海是中国的首都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.		6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）你会开车吗？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是无理数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.			7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）请关上门！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 5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.				8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）这个操场真大呀！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</a:t>
                </a:r>
                <a:r>
                  <a:rPr lang="zh-CN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火星上有生命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.			9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）我正在说谎话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）明</a:t>
                </a:r>
                <a:r>
                  <a:rPr lang="zh-CN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年元旦北京是晴天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.		10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）我们都不能判断本句是真的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.</a:t>
                </a:r>
                <a:endParaRPr lang="en-US" altLang="zh-CN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2240" b="-3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cs typeface="Times New Roman" panose="02020603050405020304" pitchFamily="18" charset="0"/>
              </a:rPr>
              <a:t>否定前件律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证明：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	(L3)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		(L1)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</a:p>
        </p:txBody>
      </p:sp>
    </p:spTree>
    <p:extLst>
      <p:ext uri="{BB962C8B-B14F-4D97-AF65-F5344CB8AC3E}">
        <p14:creationId xmlns:p14="http://schemas.microsoft.com/office/powerpoint/2010/main" val="37898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				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 ((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 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(L2)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 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(L1)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361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若对任意公式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二者都不同时成立，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就称公式集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无矛盾公式集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若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有矛盾公式集，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是有矛盾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，即存在公式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同时成立，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则对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任一公式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，存在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643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    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{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  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（）由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 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，是一个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 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的证明，则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就是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一个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{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6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（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）由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则设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,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(=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，是一个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6CA7AAF-CB0F-4D8D-A541-C413A0A253FA}"/>
              </a:ext>
            </a:extLst>
          </p:cNvPr>
          <p:cNvSpPr txBox="1">
            <a:spLocks/>
          </p:cNvSpPr>
          <p:nvPr/>
        </p:nvSpPr>
        <p:spPr>
          <a:xfrm>
            <a:off x="1295400" y="2538485"/>
            <a:ext cx="9601200" cy="3606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用归纳法来证明</a:t>
            </a:r>
            <a:r>
              <a:rPr lang="zh-CN" altLang="en-US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①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sz="2400" dirty="0">
                <a:solidFill>
                  <a:schemeClr val="accent3"/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，此时有三种可能：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Abadi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Abadi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Abadi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为公理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Abadi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即为一个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46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CA7AAF-CB0F-4D8D-A541-C413A0A253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1981200"/>
                <a:ext cx="9601200" cy="4119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②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</a:t>
                </a:r>
                <a:r>
                  <a:rPr lang="zh-CN" altLang="en-US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&gt;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1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时，除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①中的三种情况，按①中处理即可外，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还有一情况：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由使用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MP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而得，设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由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而得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因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&lt;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，由归纳假设：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{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{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即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1)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sz="24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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baseline="-250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 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 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CA7AAF-CB0F-4D8D-A541-C413A0A2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81200"/>
                <a:ext cx="9601200" cy="4119349"/>
              </a:xfrm>
              <a:prstGeom prst="rect">
                <a:avLst/>
              </a:prstGeom>
              <a:blipFill>
                <a:blip r:embed="rId2"/>
                <a:stretch>
                  <a:fillRect t="-2219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8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CA7AAF-CB0F-4D8D-A541-C413A0A253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1981200"/>
                <a:ext cx="9601200" cy="4119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 i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1)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           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 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baseline="-250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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 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((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(L2)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			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+1)MP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+3)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     		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+2)MP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上述公式序列就是一个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 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CA7AAF-CB0F-4D8D-A541-C413A0A2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81200"/>
                <a:ext cx="9601200" cy="4119349"/>
              </a:xfrm>
              <a:prstGeom prst="rect">
                <a:avLst/>
              </a:prstGeom>
              <a:blipFill>
                <a:blip r:embed="rId2"/>
                <a:stretch>
                  <a:fillRect t="-148" r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09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，只需证明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3	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）和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41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假设三段论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推论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，只需证明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假设三段论（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Hypothetical Syllogism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）简记为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，以后可以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作为一条新的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推理规则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直接引用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86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	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(L3)	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				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HS</a:t>
            </a:r>
          </a:p>
        </p:txBody>
      </p:sp>
    </p:spTree>
    <p:extLst>
      <p:ext uri="{BB962C8B-B14F-4D97-AF65-F5344CB8AC3E}">
        <p14:creationId xmlns:p14="http://schemas.microsoft.com/office/powerpoint/2010/main" val="24667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定义    </a:t>
            </a:r>
            <a:r>
              <a:rPr lang="zh-CN" altLang="en-US" sz="2400" dirty="0"/>
              <a:t>命题所表达的判断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结果</a:t>
            </a:r>
            <a:r>
              <a:rPr lang="zh-CN" altLang="en-US" sz="2400" dirty="0"/>
              <a:t>称为命题的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真值</a:t>
            </a:r>
            <a:r>
              <a:rPr lang="zh-CN" altLang="en-US" sz="2400" b="1" dirty="0"/>
              <a:t> </a:t>
            </a:r>
            <a:r>
              <a:rPr lang="en-US" altLang="zh-CN" sz="2400" dirty="0"/>
              <a:t>.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假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真</a:t>
            </a:r>
            <a:r>
              <a:rPr lang="zh-CN" altLang="en-US" sz="2400" dirty="0"/>
              <a:t>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b="1" dirty="0"/>
              <a:t>注：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真值未知</a:t>
            </a:r>
            <a:r>
              <a:rPr lang="zh-CN" altLang="en-US" sz="2400" dirty="0"/>
              <a:t>情况：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① </a:t>
            </a:r>
            <a:r>
              <a:rPr lang="zh-CN" altLang="en-US" sz="2400" dirty="0"/>
              <a:t>如例 </a:t>
            </a:r>
            <a:r>
              <a:rPr lang="en-US" altLang="zh-CN" sz="2400" dirty="0"/>
              <a:t>4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空间未到</a:t>
            </a:r>
            <a:r>
              <a:rPr lang="zh-CN" altLang="en-US" sz="2400" dirty="0"/>
              <a:t>导致的真值未知，是命题；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② </a:t>
            </a:r>
            <a:r>
              <a:rPr lang="zh-CN" altLang="en-US" sz="2400" dirty="0"/>
              <a:t>如例 </a:t>
            </a:r>
            <a:r>
              <a:rPr lang="en-US" altLang="zh-CN" sz="2400" dirty="0"/>
              <a:t>5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时间未到</a:t>
            </a:r>
            <a:r>
              <a:rPr lang="zh-CN" altLang="en-US" sz="2400" dirty="0"/>
              <a:t>导致的真值未知，是命题；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2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真值不定</a:t>
            </a:r>
            <a:r>
              <a:rPr lang="zh-CN" altLang="en-US" sz="2400" dirty="0"/>
              <a:t>情况：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① </a:t>
            </a:r>
            <a:r>
              <a:rPr lang="zh-CN" altLang="en-US" sz="2400" dirty="0"/>
              <a:t>如例 </a:t>
            </a:r>
            <a:r>
              <a:rPr lang="en-US" altLang="zh-CN" sz="2400" dirty="0"/>
              <a:t>3 </a:t>
            </a:r>
            <a:r>
              <a:rPr lang="zh-CN" altLang="en-US" sz="2400" dirty="0"/>
              <a:t>的包含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未知量</a:t>
            </a:r>
            <a:r>
              <a:rPr lang="zh-CN" altLang="en-US" sz="2400" dirty="0"/>
              <a:t>导致真值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可真可假</a:t>
            </a:r>
            <a:r>
              <a:rPr lang="zh-CN" altLang="en-US" sz="2400" dirty="0"/>
              <a:t>，不是命题；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② </a:t>
            </a:r>
            <a:r>
              <a:rPr lang="zh-CN" altLang="en-US" sz="2400" dirty="0"/>
              <a:t>如例 </a:t>
            </a:r>
            <a:r>
              <a:rPr lang="en-US" altLang="zh-CN" sz="2400" dirty="0"/>
              <a:t>9 </a:t>
            </a:r>
            <a:r>
              <a:rPr lang="zh-CN" altLang="en-US" sz="2400" dirty="0"/>
              <a:t>的包含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矛盾</a:t>
            </a:r>
            <a:r>
              <a:rPr lang="zh-CN" altLang="en-US" sz="2400" dirty="0"/>
              <a:t>导致真值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非真非假</a:t>
            </a:r>
            <a:r>
              <a:rPr lang="zh-CN" altLang="en-US" sz="2400" dirty="0"/>
              <a:t>，不是命题；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否定肯定律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，只需证明</a:t>
            </a:r>
            <a:r>
              <a:rPr lang="zh-CN" altLang="en-US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否定前件律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(L2)	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00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 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		(L3)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	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这里直接使用了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否定前件律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，以后前面所有的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都可以直接使用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59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否定肯定律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，只需证明</a:t>
            </a:r>
            <a:r>
              <a:rPr lang="zh-CN" altLang="en-US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否定前件律</a:t>
            </a: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(L2)	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47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（反证律）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 </m:t>
                              </m:r>
                              <m:r>
                                <a:rPr lang="zh-CN" alt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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}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Yu Mincho Light" panose="020B0400000000000000" pitchFamily="18" charset="-128"/>
                                  <a:ea typeface="Yu Mincho Light" panose="020B0400000000000000" pitchFamily="18" charset="-128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⊢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 </m:t>
                              </m:r>
                              <m:r>
                                <a:rPr lang="zh-CN" alt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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}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Yu Mincho Light" panose="020B0400000000000000" pitchFamily="18" charset="-128"/>
                                  <a:ea typeface="Yu Mincho Light" panose="020B0400000000000000" pitchFamily="18" charset="-128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⊢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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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</m:t>
                    </m:r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</m:t>
                    </m:r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1)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 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 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</m:oMath>
                </a14:m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</a:t>
                </a: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9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+1)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 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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 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</m:oMath>
                </a14:m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+1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否定前件律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+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 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+ 1)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+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+ 2)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至此，证明了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/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再利用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，得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t="-146" r="-1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6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1)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…… 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</m:t>
                              </m:r>
                              <m:r>
                                <a:rPr lang="en-US" altLang="zh-CN" sz="2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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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从 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+1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否定肯定律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+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+ 1)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最终，证明了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Yu Mincho Light" panose="020B0400000000000000" pitchFamily="18" charset="-128"/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⊢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反证律与通常的反证法原理是一致的，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21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例：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((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演绎定理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，只需证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	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新假定（反证）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			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				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			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反证律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即得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⊢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82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（双重否定律）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②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由反证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律</m:t>
                    </m:r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a:rPr lang="zh-CN" altLang="en-US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只需</m:t>
                    </m:r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证明</m:t>
                    </m:r>
                  </m:oMath>
                </a14:m>
                <a:endParaRPr lang="en-US" altLang="zh-CN" sz="2400" i="1" dirty="0">
                  <a:solidFill>
                    <a:schemeClr val="accent3"/>
                  </a:solidFill>
                  <a:latin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(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从而可证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②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可由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①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可得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（归谬律）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 </m:t>
                              </m:r>
                              <m:r>
                                <a:rPr lang="zh-CN" alt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}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Yu Mincho Light" panose="020B0400000000000000" pitchFamily="18" charset="-128"/>
                                  <a:ea typeface="Yu Mincho Light" panose="020B0400000000000000" pitchFamily="18" charset="-128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⊢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  <m: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 </m:t>
                              </m:r>
                              <m:r>
                                <a:rPr lang="zh-CN" alt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}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Yu Mincho Light" panose="020B0400000000000000" pitchFamily="18" charset="-128"/>
                                  <a:ea typeface="Yu Mincho Light" panose="020B0400000000000000" pitchFamily="18" charset="-128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⊢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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q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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</m:t>
                    </m:r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zh-CN" altLang="en-US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</m:t>
                    </m:r>
                    <m:r>
                      <a:rPr lang="zh-CN" alt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的证明，在所有出现的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假定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之前加入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（双重否定律），从而可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得一个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</m:t>
                    </m:r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证明，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</m:t>
                    </m:r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，同理可得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</m:t>
                    </m:r>
                    <m:r>
                      <a:rPr lang="zh-CN" alt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，再由反证律即可得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 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（第二双重否定律）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②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因</a:t>
                </a:r>
                <a:endParaRPr lang="en-US" altLang="zh-CN" sz="2400" i="1" dirty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由上述两式的归谬律，可得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②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可由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①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演绎定理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可得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4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      命题都是简单陈述句，称为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简单命题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原子命题 </a:t>
            </a:r>
            <a:r>
              <a:rPr lang="en-US" altLang="zh-CN" sz="2400" dirty="0"/>
              <a:t>. </a:t>
            </a:r>
            <a:r>
              <a:rPr lang="zh-CN" altLang="en-US" sz="2400" dirty="0"/>
              <a:t>由简单命题通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联结词</a:t>
            </a:r>
            <a:r>
              <a:rPr lang="zh-CN" altLang="en-US" sz="2400" dirty="0"/>
              <a:t>的联结而成的，称之为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复合命题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</a:rPr>
              <a:t>否定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词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为命题，复合命题“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”</a:t>
            </a:r>
            <a:r>
              <a:rPr lang="zh-CN" altLang="en-US" sz="2400" dirty="0"/>
              <a:t>（或“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的否定</a:t>
            </a:r>
            <a:r>
              <a:rPr lang="zh-CN" altLang="en-US" sz="2400" dirty="0"/>
              <a:t>” ），记为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1D2D4BB-0EBC-426A-B2B2-0A478AB9F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36796"/>
              </p:ext>
            </p:extLst>
          </p:nvPr>
        </p:nvGraphicFramePr>
        <p:xfrm>
          <a:off x="4634345" y="4246337"/>
          <a:ext cx="2923310" cy="16834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61655">
                  <a:extLst>
                    <a:ext uri="{9D8B030D-6E8A-4147-A177-3AD203B41FA5}">
                      <a16:colId xmlns:a16="http://schemas.microsoft.com/office/drawing/2014/main" val="1877248545"/>
                    </a:ext>
                  </a:extLst>
                </a:gridCol>
                <a:gridCol w="1461655">
                  <a:extLst>
                    <a:ext uri="{9D8B030D-6E8A-4147-A177-3AD203B41FA5}">
                      <a16:colId xmlns:a16="http://schemas.microsoft.com/office/drawing/2014/main" val="380712103"/>
                    </a:ext>
                  </a:extLst>
                </a:gridCol>
              </a:tblGrid>
              <a:tr h="561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b="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 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b="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525118"/>
                  </a:ext>
                </a:extLst>
              </a:tr>
              <a:tr h="561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614425"/>
                  </a:ext>
                </a:extLst>
              </a:tr>
              <a:tr h="561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01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演绎定理、反证律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归谬律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的共同点：通过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增加新假定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形式证明更加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简单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）形式上看，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反证律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归谬律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差别不大，但</a:t>
            </a:r>
            <a:endParaRPr lang="en-US" altLang="zh-CN" sz="2400" dirty="0">
              <a:latin typeface="Abadi" panose="020B0604020104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反证律：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将待证的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公式先否定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作为新假定，若推出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Abadi" panose="020B0604020104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肯定该待证公式；</a:t>
            </a:r>
            <a:endParaRPr lang="en-US" altLang="zh-CN" sz="2400" dirty="0">
              <a:latin typeface="Abadi" panose="020B0604020104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归谬律：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将待证的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否定式先肯定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作为新假定，若推出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Abadi" panose="020B0604020104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zh-CN" altLang="en-US" sz="2400" dirty="0"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则证明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该否定式；</a:t>
            </a:r>
            <a:endParaRPr lang="en-US" altLang="zh-CN" sz="2400" dirty="0">
              <a:latin typeface="Abadi" panose="020B0604020104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0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（反证律与归谬律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总结：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		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（同一律）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（否定前件律）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（否定肯定律）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HS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，假设三段论）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	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（双重否定律）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	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（第二双重否定律）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ea typeface="Yu Mincho Light" panose="020B0400000000000000" pitchFamily="18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(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（换位律）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（析取、合取与等值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zh-CN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 </a:t>
                </a:r>
                <a:r>
                  <a:rPr lang="zh-CN" altLang="en-US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型代数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，还有三个二元运算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析取、合取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等值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如下：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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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 ((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43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（析取、合取与等值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(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（排中律）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5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（析取、合取与等值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endParaRPr lang="en-US" altLang="zh-CN" sz="2400" b="1" dirty="0"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由否定前件律有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zh-CN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}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；再用演绎定理有，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(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(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即为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(L1)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公理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）利用换位律和双重否定律；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）就是否定肯定律</a:t>
                </a:r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排中律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就是双重否定律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 r="-4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（析取、合取与等值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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（矛盾律）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8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（析取、合取与等值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只证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要证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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，只需证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否定前件律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换位律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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	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	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双重否定律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		3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HS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4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（析取、合取与等值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命题演算的建立</a:t>
            </a:r>
            <a:r>
              <a:rPr lang="zh-CN" altLang="en-US" sz="2400" dirty="0"/>
              <a:t>（析取、合取与等值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De.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Morgan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律）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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 Mincho Light" panose="020B0400000000000000" pitchFamily="18" charset="-128"/>
                        <a:ea typeface="Yu Mincho Light" panose="020B0400000000000000" pitchFamily="18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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(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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其它命题演算系统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）古典命题演算系统；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）极小命题演算系统；</a:t>
                </a:r>
              </a:p>
              <a:p>
                <a:pPr marL="0" indent="0"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Heyting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命题演算系统；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（真值函数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 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    </a:t>
                </a:r>
                <a:r>
                  <a:rPr lang="zh-CN" altLang="en-US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Z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（即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元运算）称为 </a:t>
                </a:r>
                <a:r>
                  <a:rPr lang="en-US" altLang="zh-CN" sz="2400" b="1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真值函数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badi" panose="020B0604020104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一元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真值函数共有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 ，分别用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真值函数共有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baseline="30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aseline="300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2400" i="1" baseline="300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49CED7D-8F63-418C-BB02-BDFD616D6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498954"/>
                  </p:ext>
                </p:extLst>
              </p:nvPr>
            </p:nvGraphicFramePr>
            <p:xfrm>
              <a:off x="2032000" y="3793307"/>
              <a:ext cx="8128000" cy="1556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5448999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921362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331610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24690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41634040"/>
                        </a:ext>
                      </a:extLst>
                    </a:gridCol>
                  </a:tblGrid>
                  <a:tr h="5188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3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4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4450572"/>
                      </a:ext>
                    </a:extLst>
                  </a:tr>
                  <a:tr h="518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9180251"/>
                      </a:ext>
                    </a:extLst>
                  </a:tr>
                  <a:tr h="518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1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49CED7D-8F63-418C-BB02-BDFD616D6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498954"/>
                  </p:ext>
                </p:extLst>
              </p:nvPr>
            </p:nvGraphicFramePr>
            <p:xfrm>
              <a:off x="2032000" y="3793307"/>
              <a:ext cx="8128000" cy="1556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5448999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921362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331610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24690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41634040"/>
                        </a:ext>
                      </a:extLst>
                    </a:gridCol>
                  </a:tblGrid>
                  <a:tr h="5188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412" r="-400000" b="-2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9412" r="-300000" b="-2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52" t="-9412" r="-201128" b="-2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625" t="-9412" r="-100375" b="-2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625" t="-9412" r="-375" b="-21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450572"/>
                      </a:ext>
                    </a:extLst>
                  </a:tr>
                  <a:tr h="518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9180251"/>
                      </a:ext>
                    </a:extLst>
                  </a:tr>
                  <a:tr h="518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12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77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合取词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为命题，复合命题“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/>
              <a:t>”( </a:t>
            </a:r>
            <a:r>
              <a:rPr lang="zh-CN" altLang="en-US" sz="2400" dirty="0"/>
              <a:t>或“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/>
              <a:t>”)</a:t>
            </a:r>
            <a:r>
              <a:rPr lang="zh-CN" altLang="en-US" sz="2400" dirty="0"/>
              <a:t>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A8EA6E-D1AF-4483-B2BF-9B7F7D04E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17833"/>
              </p:ext>
            </p:extLst>
          </p:nvPr>
        </p:nvGraphicFramePr>
        <p:xfrm>
          <a:off x="3165763" y="3311239"/>
          <a:ext cx="5860474" cy="26462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41506">
                  <a:extLst>
                    <a:ext uri="{9D8B030D-6E8A-4147-A177-3AD203B41FA5}">
                      <a16:colId xmlns:a16="http://schemas.microsoft.com/office/drawing/2014/main" val="2328577447"/>
                    </a:ext>
                  </a:extLst>
                </a:gridCol>
                <a:gridCol w="1977461">
                  <a:extLst>
                    <a:ext uri="{9D8B030D-6E8A-4147-A177-3AD203B41FA5}">
                      <a16:colId xmlns:a16="http://schemas.microsoft.com/office/drawing/2014/main" val="3737054438"/>
                    </a:ext>
                  </a:extLst>
                </a:gridCol>
                <a:gridCol w="1941507">
                  <a:extLst>
                    <a:ext uri="{9D8B030D-6E8A-4147-A177-3AD203B41FA5}">
                      <a16:colId xmlns:a16="http://schemas.microsoft.com/office/drawing/2014/main" val="3204944816"/>
                    </a:ext>
                  </a:extLst>
                </a:gridCol>
              </a:tblGrid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3912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54181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00148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19173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6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90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（真值函数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二元真值函数如下：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A1AE101-746C-4293-8E7B-30C54DACC1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297182"/>
                  </p:ext>
                </p:extLst>
              </p:nvPr>
            </p:nvGraphicFramePr>
            <p:xfrm>
              <a:off x="1168968" y="2706617"/>
              <a:ext cx="9854064" cy="3052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7448">
                      <a:extLst>
                        <a:ext uri="{9D8B030D-6E8A-4147-A177-3AD203B41FA5}">
                          <a16:colId xmlns:a16="http://schemas.microsoft.com/office/drawing/2014/main" val="1086959920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2888437609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4171363450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2321787048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910707438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1037458487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648487400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661560977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935339927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1171678022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287588975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1068770540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4211470706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512711562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1921411094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2403336822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804389086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2803843985"/>
                        </a:ext>
                      </a:extLst>
                    </a:gridCol>
                  </a:tblGrid>
                  <a:tr h="6105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v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f</m:t>
                              </m:r>
                            </m:oMath>
                          </a14:m>
                          <a:r>
                            <a:rPr lang="en-US" altLang="zh-CN" sz="24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9817474"/>
                      </a:ext>
                    </a:extLst>
                  </a:tr>
                  <a:tr h="610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1650537"/>
                      </a:ext>
                    </a:extLst>
                  </a:tr>
                  <a:tr h="610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613055"/>
                      </a:ext>
                    </a:extLst>
                  </a:tr>
                  <a:tr h="610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2391160"/>
                      </a:ext>
                    </a:extLst>
                  </a:tr>
                  <a:tr h="610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137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A1AE101-746C-4293-8E7B-30C54DACC1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297182"/>
                  </p:ext>
                </p:extLst>
              </p:nvPr>
            </p:nvGraphicFramePr>
            <p:xfrm>
              <a:off x="1168968" y="2706617"/>
              <a:ext cx="9854064" cy="3052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7448">
                      <a:extLst>
                        <a:ext uri="{9D8B030D-6E8A-4147-A177-3AD203B41FA5}">
                          <a16:colId xmlns:a16="http://schemas.microsoft.com/office/drawing/2014/main" val="1086959920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2888437609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4171363450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2321787048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910707438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1037458487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648487400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661560977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935339927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1171678022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287588975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1068770540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4211470706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512711562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1921411094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2403336822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3804389086"/>
                        </a:ext>
                      </a:extLst>
                    </a:gridCol>
                    <a:gridCol w="547448">
                      <a:extLst>
                        <a:ext uri="{9D8B030D-6E8A-4147-A177-3AD203B41FA5}">
                          <a16:colId xmlns:a16="http://schemas.microsoft.com/office/drawing/2014/main" val="2803843985"/>
                        </a:ext>
                      </a:extLst>
                    </a:gridCol>
                  </a:tblGrid>
                  <a:tr h="610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" r="-1698889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" r="-1598889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" r="-1498889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00" r="-1398889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4494" t="-1000" r="-1314607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889" t="-1000" r="-12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889" t="-1000" r="-11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8889" t="-1000" r="-10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8889" t="-1000" r="-9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889" t="-1000" r="-8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889" t="-1000" r="-7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889" t="-1000" r="-6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8889" t="-1000" r="-50000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3483" t="-1000" r="-405618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97778" t="-1000" r="-301111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7778" t="-1000" r="-201111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7778" t="-1000" r="-101111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7778" t="-1000" r="-1111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9817474"/>
                      </a:ext>
                    </a:extLst>
                  </a:tr>
                  <a:tr h="610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1650537"/>
                      </a:ext>
                    </a:extLst>
                  </a:tr>
                  <a:tr h="610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613055"/>
                      </a:ext>
                    </a:extLst>
                  </a:tr>
                  <a:tr h="610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2391160"/>
                      </a:ext>
                    </a:extLst>
                  </a:tr>
                  <a:tr h="610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1377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748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（真值函数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个二元真值函数中：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坐标函数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="0" i="0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="0" i="0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“析取”，“合取” 运算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400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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a:rPr lang="en-US" altLang="zh-CN" sz="2400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a:rPr lang="en-US" altLang="zh-CN" sz="2400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“蕴涵”，“等值”运算</a:t>
                </a:r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=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其它的真值函数也都可以用联结词的组合表示出来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（真值函数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由上述真值函数表，容意验证下列公式：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）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8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 r="-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4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（真值函数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任一真值函数都可用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表示出来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对真值函数的元数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进行归纳：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zh-CN" sz="240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=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1 =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zh-CN" sz="240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=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zh-CN" sz="240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=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 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a:rPr lang="en-US" altLang="zh-CN" sz="240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=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0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命题成立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algn="ctr">
                  <a:buNone/>
                </a:pP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1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（真值函数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&gt; 1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时，对任意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元真值函数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</m:oMath>
                </a14:m>
                <a:r>
                  <a:rPr lang="en-US" altLang="zh-CN" sz="2400" dirty="0"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Abadi" panose="020B0604020104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Z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及任意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令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altLang="zh-CN" sz="2400" i="1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sz="2400" i="1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都是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1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元真值函数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4CA22ED-4BD3-4DA5-8CB9-D025423B27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442948"/>
                <a:ext cx="4509447" cy="3702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200"/>
                  </a:spcBef>
                  <a:buFont typeface="Arial" pitchFamily="34" charset="0"/>
                  <a:buNone/>
                </a:pPr>
                <a:endParaRPr lang="en-US" altLang="zh-CN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Font typeface="Arial" pitchFamily="34" charset="0"/>
                  <a:buNone/>
                </a:pPr>
                <a:endParaRPr lang="en-US" altLang="zh-CN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spcAft>
                    <a:spcPts val="18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1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=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1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 =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r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=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4CA22ED-4BD3-4DA5-8CB9-D025423B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442948"/>
                <a:ext cx="4509447" cy="3702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8CDEB8A-8AE1-4301-83C5-D7B1AEDA39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4848" y="2183642"/>
                <a:ext cx="5091752" cy="3961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200"/>
                  </a:spcBef>
                  <a:buFont typeface="Arial" pitchFamily="34" charset="0"/>
                  <a:buNone/>
                </a:pPr>
                <a:endParaRPr lang="en-US" altLang="zh-CN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spcBef>
                    <a:spcPts val="1200"/>
                  </a:spcBef>
                  <a:buFont typeface="Arial" pitchFamily="34" charset="0"/>
                  <a:buNone/>
                </a:pPr>
                <a:endParaRPr lang="en-US" altLang="zh-CN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 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8CDEB8A-8AE1-4301-83C5-D7B1AEDA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48" y="2183642"/>
                <a:ext cx="5091752" cy="3961664"/>
              </a:xfrm>
              <a:prstGeom prst="rect">
                <a:avLst/>
              </a:prstGeom>
              <a:blipFill>
                <a:blip r:embed="rId4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4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（真值函数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3713328" cy="4164105"/>
              </a:xfrm>
            </p:spPr>
            <p:txBody>
              <a:bodyPr>
                <a:noAutofit/>
              </a:bodyPr>
              <a:lstStyle/>
              <a:p>
                <a:pPr marL="0" indent="0" algn="r">
                  <a:spcBef>
                    <a:spcPts val="1200"/>
                  </a:spcBef>
                  <a:buNone/>
                </a:pPr>
                <a:r>
                  <a:rPr lang="en-US" altLang="zh-CN" sz="16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3713328" cy="4164105"/>
              </a:xfrm>
              <a:blipFill>
                <a:blip r:embed="rId2"/>
                <a:stretch>
                  <a:fillRect r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1D36294-661B-4F25-BF48-BEA9130FD4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8728" y="1981201"/>
                <a:ext cx="5887871" cy="4164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 (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2400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1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  1)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((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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spcAft>
                    <a:spcPts val="1800"/>
                  </a:spcAft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1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1)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Font typeface="Arial" pitchFamily="34" charset="0"/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1D36294-661B-4F25-BF48-BEA9130F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28" y="1981201"/>
                <a:ext cx="5887871" cy="4164105"/>
              </a:xfrm>
              <a:prstGeom prst="rect">
                <a:avLst/>
              </a:prstGeom>
              <a:blipFill>
                <a:blip r:embed="rId3"/>
                <a:stretch>
                  <a:fillRect l="-1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（真值函数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3713328" cy="2850106"/>
              </a:xfrm>
            </p:spPr>
            <p:txBody>
              <a:bodyPr>
                <a:noAutofit/>
              </a:bodyPr>
              <a:lstStyle/>
              <a:p>
                <a:pPr marL="0" indent="0" algn="r">
                  <a:spcBef>
                    <a:spcPts val="1200"/>
                  </a:spcBef>
                  <a:buNone/>
                </a:pPr>
                <a:r>
                  <a:rPr lang="en-US" altLang="zh-CN" sz="16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3713328" cy="2850106"/>
              </a:xfrm>
              <a:blipFill>
                <a:blip r:embed="rId2"/>
                <a:stretch>
                  <a:fillRect r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1D36294-661B-4F25-BF48-BEA9130FD4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8728" y="1981201"/>
                <a:ext cx="5887871" cy="2850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 (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2400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1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  </m:t>
                      </m:r>
                      <m: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((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sz="2400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1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0)</m:t>
                      </m:r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，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1D36294-661B-4F25-BF48-BEA9130F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28" y="1981201"/>
                <a:ext cx="5887871" cy="2850106"/>
              </a:xfrm>
              <a:prstGeom prst="rect">
                <a:avLst/>
              </a:prstGeom>
              <a:blipFill>
                <a:blip r:embed="rId3"/>
                <a:stretch>
                  <a:fillRect l="-1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33B2AFB-2417-4EB4-BCFC-735A0BAB6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4831307"/>
                <a:ext cx="9601200" cy="1313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因此，对任意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</a:p>
              <a:p>
                <a:pPr marL="0" indent="0" algn="ctr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= 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1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.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1200"/>
                  </a:spcBef>
                  <a:buFont typeface="Arial" pitchFamily="34" charset="0"/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33B2AFB-2417-4EB4-BCFC-735A0BAB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31307"/>
                <a:ext cx="9601200" cy="1313999"/>
              </a:xfrm>
              <a:prstGeom prst="rect">
                <a:avLst/>
              </a:prstGeom>
              <a:blipFill>
                <a:blip r:embed="rId4"/>
                <a:stretch>
                  <a:fillRect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7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具有“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保运算性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”的映射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称为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赋值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映射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的“保运算性”是指：对任意的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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满足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）对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任意的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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的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真值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具有“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保运算性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”的映射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称为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赋值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 b="-1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9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称为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赋值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，，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也具有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	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保运算性，即对任意的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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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(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(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9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映射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称为命题变元的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真值指派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若把其中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换成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称为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真值指派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命题变元的任一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真值指派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，必可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唯一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地扩张成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真值指派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，必可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唯一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地扩张成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3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）由于自然语言的丰富性， 使用非常灵活</a:t>
            </a:r>
            <a:r>
              <a:rPr lang="en-US" altLang="zh-CN" sz="2400" dirty="0"/>
              <a:t>.  </a:t>
            </a:r>
            <a:r>
              <a:rPr lang="zh-CN" altLang="en-US" sz="2400" dirty="0"/>
              <a:t>如“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altLang="zh-CN" sz="2400" dirty="0"/>
              <a:t>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，而且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altLang="zh-CN" sz="2400" dirty="0"/>
              <a:t>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虽然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，但是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altLang="zh-CN" sz="2400" dirty="0"/>
              <a:t>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，“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一面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一面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r>
              <a:rPr lang="en-US" altLang="zh-CN" sz="2400" dirty="0"/>
              <a:t>”</a:t>
            </a:r>
            <a:r>
              <a:rPr lang="zh-CN" altLang="en-US" sz="2400" dirty="0"/>
              <a:t>等都可使用；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不是所有</a:t>
            </a:r>
            <a:r>
              <a:rPr lang="zh-CN" altLang="en-US" sz="2400" dirty="0"/>
              <a:t>的“和”和“与”都能使用合取联结词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dirty="0"/>
              <a:t>例：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1)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既是偶数又是素数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	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   2)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400" dirty="0">
                <a:solidFill>
                  <a:schemeClr val="accent3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zh-CN" sz="2400" dirty="0">
                <a:solidFill>
                  <a:schemeClr val="accent3">
                    <a:lumMod val="75000"/>
                  </a:schemeClr>
                </a:solidFill>
              </a:rPr>
              <a:t>的最小公倍数是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对给定的命题变元的真值指派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，可归纳定义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映射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如下：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首先，令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b="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i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i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，显然是 “保运算性”的；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对其它层次的公式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(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1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唯一性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：假设另有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的赋值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也是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扩张的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下面对公式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的层次进行归纳证明：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）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CN" sz="2400" b="0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时，有</a:t>
                </a:r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i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i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i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）</m:t>
                    </m:r>
                    <m: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对</m:t>
                    </m:r>
                  </m:oMath>
                </a14:m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任一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层次公式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olidFill>
                    <a:schemeClr val="accent3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）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时，有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	      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zh-CN" altLang="en-US" sz="2400" dirty="0" smtClean="0">
                        <a:solidFill>
                          <a:schemeClr val="accent3">
                            <a:lumMod val="75000"/>
                          </a:schemeClr>
                        </a:solidFill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）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solidFill>
                      <a:schemeClr val="accent3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时，有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	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v</m:t>
                    </m:r>
                    <m:r>
                      <m:rPr>
                        <m:nor/>
                      </m:rPr>
                      <a:rPr lang="zh-CN" altLang="en-US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r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从而，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</a:t>
                </a:r>
                <a:r>
                  <a:rPr lang="zh-CN" altLang="en-US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定理后半段同理可证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为方便起见，常把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中的任一公式写为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中的变元不一定要求每个都会出现；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9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注：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对给定公式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，及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 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分别替换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中的变元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endParaRPr lang="en-US" altLang="zh-CN" sz="24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全部出现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，所得结果记为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，从而使公式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中的变元运算转化为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的运算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  </a:t>
                </a:r>
                <a:r>
                  <a:rPr lang="zh-CN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故有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 </a:t>
                </a:r>
                <a:r>
                  <a:rPr lang="en-US" altLang="zh-CN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对公式 </a:t>
                </a:r>
                <a:r>
                  <a:rPr lang="en-US" altLang="zh-CN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，用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i="1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0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，分别替换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(1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= 0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= 1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24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en-US" altLang="zh-CN" sz="24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的赋值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的任一公式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的真值是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=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对公式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的赋值总共有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种；</a:t>
            </a:r>
            <a:endParaRPr lang="en-US" altLang="zh-CN" sz="2400" dirty="0">
              <a:solidFill>
                <a:schemeClr val="tx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作为是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中的成员，其真值只与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的真值指派有关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，与其它变元的指派无关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552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对公式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 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层次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进行归纳证明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zh-CN" alt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，此时有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）设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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，证明见教材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endPara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      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，此时有</a:t>
                </a:r>
                <a:endParaRPr lang="en-US" altLang="zh-CN" sz="2400" i="1" dirty="0">
                  <a:solidFill>
                    <a:schemeClr val="accent3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en-US" altLang="zh-CN" sz="24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0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099179" cy="2386083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F141875-946B-43F1-9C7C-DDB870ABD6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579" y="1981201"/>
                <a:ext cx="6502021" cy="2386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endParaRPr lang="en-US" altLang="zh-CN" sz="24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 p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.</a:t>
                </a:r>
                <a:endParaRPr lang="en-US" altLang="zh-CN" sz="24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altLang="zh-CN" sz="24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F141875-946B-43F1-9C7C-DDB870AB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79" y="1981201"/>
                <a:ext cx="6502021" cy="2386083"/>
              </a:xfrm>
              <a:prstGeom prst="rect">
                <a:avLst/>
              </a:prstGeom>
              <a:blipFill>
                <a:blip r:embed="rId2"/>
                <a:stretch>
                  <a:fillRect l="-1500" t="-3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8C53FF1-2279-40A8-A7C7-770782F2C69D}"/>
              </a:ext>
            </a:extLst>
          </p:cNvPr>
          <p:cNvSpPr txBox="1"/>
          <p:nvPr/>
        </p:nvSpPr>
        <p:spPr>
          <a:xfrm>
            <a:off x="1295400" y="4367284"/>
            <a:ext cx="960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公式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en-US" altLang="zh-CN" sz="2400" b="1" dirty="0">
                <a:solidFill>
                  <a:schemeClr val="accent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的真值指派为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成真指派，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成假指派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0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例：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对公式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的真值函数用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altLang="zh-CN" sz="2400" baseline="-250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计算</a:t>
                </a:r>
                <a:endParaRPr lang="en-US" altLang="zh-CN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en-US" altLang="zh-CN" sz="24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(0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是成假指派，其它均为成真指派 </a:t>
                </a: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72D2AB-42B5-4970-BD5E-43C1FCB4A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164105"/>
              </a:xfrm>
              <a:blipFill>
                <a:blip r:embed="rId2"/>
                <a:stretch>
                  <a:fillRect l="-1016" t="-2050" b="-1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6F16B3-37C1-425C-B258-A5C25A9AC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5944832"/>
                  </p:ext>
                </p:extLst>
              </p:nvPr>
            </p:nvGraphicFramePr>
            <p:xfrm>
              <a:off x="1527791" y="2712125"/>
              <a:ext cx="9136417" cy="27022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92050">
                      <a:extLst>
                        <a:ext uri="{9D8B030D-6E8A-4147-A177-3AD203B41FA5}">
                          <a16:colId xmlns:a16="http://schemas.microsoft.com/office/drawing/2014/main" val="1894773902"/>
                        </a:ext>
                      </a:extLst>
                    </a:gridCol>
                    <a:gridCol w="751709">
                      <a:extLst>
                        <a:ext uri="{9D8B030D-6E8A-4147-A177-3AD203B41FA5}">
                          <a16:colId xmlns:a16="http://schemas.microsoft.com/office/drawing/2014/main" val="2736966686"/>
                        </a:ext>
                      </a:extLst>
                    </a:gridCol>
                    <a:gridCol w="1165916">
                      <a:extLst>
                        <a:ext uri="{9D8B030D-6E8A-4147-A177-3AD203B41FA5}">
                          <a16:colId xmlns:a16="http://schemas.microsoft.com/office/drawing/2014/main" val="3570904570"/>
                        </a:ext>
                      </a:extLst>
                    </a:gridCol>
                    <a:gridCol w="2117058">
                      <a:extLst>
                        <a:ext uri="{9D8B030D-6E8A-4147-A177-3AD203B41FA5}">
                          <a16:colId xmlns:a16="http://schemas.microsoft.com/office/drawing/2014/main" val="1069948190"/>
                        </a:ext>
                      </a:extLst>
                    </a:gridCol>
                    <a:gridCol w="843755">
                      <a:extLst>
                        <a:ext uri="{9D8B030D-6E8A-4147-A177-3AD203B41FA5}">
                          <a16:colId xmlns:a16="http://schemas.microsoft.com/office/drawing/2014/main" val="3566622007"/>
                        </a:ext>
                      </a:extLst>
                    </a:gridCol>
                    <a:gridCol w="736367">
                      <a:extLst>
                        <a:ext uri="{9D8B030D-6E8A-4147-A177-3AD203B41FA5}">
                          <a16:colId xmlns:a16="http://schemas.microsoft.com/office/drawing/2014/main" val="373641921"/>
                        </a:ext>
                      </a:extLst>
                    </a:gridCol>
                    <a:gridCol w="721027">
                      <a:extLst>
                        <a:ext uri="{9D8B030D-6E8A-4147-A177-3AD203B41FA5}">
                          <a16:colId xmlns:a16="http://schemas.microsoft.com/office/drawing/2014/main" val="455096527"/>
                        </a:ext>
                      </a:extLst>
                    </a:gridCol>
                    <a:gridCol w="705686">
                      <a:extLst>
                        <a:ext uri="{9D8B030D-6E8A-4147-A177-3AD203B41FA5}">
                          <a16:colId xmlns:a16="http://schemas.microsoft.com/office/drawing/2014/main" val="1655408613"/>
                        </a:ext>
                      </a:extLst>
                    </a:gridCol>
                    <a:gridCol w="705686">
                      <a:extLst>
                        <a:ext uri="{9D8B030D-6E8A-4147-A177-3AD203B41FA5}">
                          <a16:colId xmlns:a16="http://schemas.microsoft.com/office/drawing/2014/main" val="1651944225"/>
                        </a:ext>
                      </a:extLst>
                    </a:gridCol>
                    <a:gridCol w="697163">
                      <a:extLst>
                        <a:ext uri="{9D8B030D-6E8A-4147-A177-3AD203B41FA5}">
                          <a16:colId xmlns:a16="http://schemas.microsoft.com/office/drawing/2014/main" val="3488281176"/>
                        </a:ext>
                      </a:extLst>
                    </a:gridCol>
                  </a:tblGrid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0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 </m:t>
                              </m:r>
                            </m:oMath>
                          </a14:m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</a:t>
                          </a:r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0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 </m:t>
                              </m:r>
                            </m:oMath>
                          </a14:m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i="0" kern="1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</m:t>
                              </m:r>
                              <m:r>
                                <a:rPr lang="en-US" altLang="zh-CN" sz="2400" i="0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r>
                            <a:rPr lang="zh-CN" alt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</a:t>
                          </a:r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x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</m:t>
                                </m:r>
                              </m:oMath>
                            </m:oMathPara>
                          </a14:m>
                          <a:endParaRPr lang="zh-CN" altLang="en-US" sz="2400" i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x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2400" i="0" kern="120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</m:t>
                                </m:r>
                              </m:oMath>
                            </m:oMathPara>
                          </a14:m>
                          <a:endParaRPr lang="zh-CN" altLang="en-US" sz="2400" i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x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8646777"/>
                      </a:ext>
                    </a:extLst>
                  </a:tr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简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4616259"/>
                      </a:ext>
                    </a:extLst>
                  </a:tr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化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677909"/>
                      </a:ext>
                    </a:extLst>
                  </a:tr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为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4744575"/>
                      </a:ext>
                    </a:extLst>
                  </a:tr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496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6F16B3-37C1-425C-B258-A5C25A9AC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5944832"/>
                  </p:ext>
                </p:extLst>
              </p:nvPr>
            </p:nvGraphicFramePr>
            <p:xfrm>
              <a:off x="1527791" y="2712125"/>
              <a:ext cx="9136417" cy="27022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92050">
                      <a:extLst>
                        <a:ext uri="{9D8B030D-6E8A-4147-A177-3AD203B41FA5}">
                          <a16:colId xmlns:a16="http://schemas.microsoft.com/office/drawing/2014/main" val="1894773902"/>
                        </a:ext>
                      </a:extLst>
                    </a:gridCol>
                    <a:gridCol w="751709">
                      <a:extLst>
                        <a:ext uri="{9D8B030D-6E8A-4147-A177-3AD203B41FA5}">
                          <a16:colId xmlns:a16="http://schemas.microsoft.com/office/drawing/2014/main" val="2736966686"/>
                        </a:ext>
                      </a:extLst>
                    </a:gridCol>
                    <a:gridCol w="1165916">
                      <a:extLst>
                        <a:ext uri="{9D8B030D-6E8A-4147-A177-3AD203B41FA5}">
                          <a16:colId xmlns:a16="http://schemas.microsoft.com/office/drawing/2014/main" val="3570904570"/>
                        </a:ext>
                      </a:extLst>
                    </a:gridCol>
                    <a:gridCol w="2117058">
                      <a:extLst>
                        <a:ext uri="{9D8B030D-6E8A-4147-A177-3AD203B41FA5}">
                          <a16:colId xmlns:a16="http://schemas.microsoft.com/office/drawing/2014/main" val="1069948190"/>
                        </a:ext>
                      </a:extLst>
                    </a:gridCol>
                    <a:gridCol w="843755">
                      <a:extLst>
                        <a:ext uri="{9D8B030D-6E8A-4147-A177-3AD203B41FA5}">
                          <a16:colId xmlns:a16="http://schemas.microsoft.com/office/drawing/2014/main" val="3566622007"/>
                        </a:ext>
                      </a:extLst>
                    </a:gridCol>
                    <a:gridCol w="736367">
                      <a:extLst>
                        <a:ext uri="{9D8B030D-6E8A-4147-A177-3AD203B41FA5}">
                          <a16:colId xmlns:a16="http://schemas.microsoft.com/office/drawing/2014/main" val="373641921"/>
                        </a:ext>
                      </a:extLst>
                    </a:gridCol>
                    <a:gridCol w="721027">
                      <a:extLst>
                        <a:ext uri="{9D8B030D-6E8A-4147-A177-3AD203B41FA5}">
                          <a16:colId xmlns:a16="http://schemas.microsoft.com/office/drawing/2014/main" val="455096527"/>
                        </a:ext>
                      </a:extLst>
                    </a:gridCol>
                    <a:gridCol w="705686">
                      <a:extLst>
                        <a:ext uri="{9D8B030D-6E8A-4147-A177-3AD203B41FA5}">
                          <a16:colId xmlns:a16="http://schemas.microsoft.com/office/drawing/2014/main" val="1655408613"/>
                        </a:ext>
                      </a:extLst>
                    </a:gridCol>
                    <a:gridCol w="705686">
                      <a:extLst>
                        <a:ext uri="{9D8B030D-6E8A-4147-A177-3AD203B41FA5}">
                          <a16:colId xmlns:a16="http://schemas.microsoft.com/office/drawing/2014/main" val="1651944225"/>
                        </a:ext>
                      </a:extLst>
                    </a:gridCol>
                    <a:gridCol w="697163">
                      <a:extLst>
                        <a:ext uri="{9D8B030D-6E8A-4147-A177-3AD203B41FA5}">
                          <a16:colId xmlns:a16="http://schemas.microsoft.com/office/drawing/2014/main" val="3488281176"/>
                        </a:ext>
                      </a:extLst>
                    </a:gridCol>
                  </a:tblGrid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v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4084" t="-7865" r="-561780" b="-4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989" t="-7865" r="-208333" b="-4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(</a:t>
                          </a:r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x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9748" t="-7865" r="-291597" b="-4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x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4828" t="-7865" r="-99138" b="-4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x</a:t>
                          </a:r>
                          <a:r>
                            <a:rPr lang="en-US" altLang="zh-CN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8646777"/>
                      </a:ext>
                    </a:extLst>
                  </a:tr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简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4616259"/>
                      </a:ext>
                    </a:extLst>
                  </a:tr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化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677909"/>
                      </a:ext>
                    </a:extLst>
                  </a:tr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为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4744575"/>
                      </a:ext>
                    </a:extLst>
                  </a:tr>
                  <a:tr h="5404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4968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2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的真值函数取常值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为（命题演算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重言式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，记为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就是所有真值指派都是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成真指派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的任何赋值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都使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）中的“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的任何赋值”可改为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）的任何赋值”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）判断公式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是否永真式可用真值表（后面还有其它方法）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0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代换定理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代替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所得结果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该定理的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逆定理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是不成立的；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）只能用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公式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代换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所有出现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的某个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8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析取词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/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/>
              <a:t>为命题，复合命题“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dirty="0"/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/>
              <a:t>”</a:t>
            </a:r>
            <a:r>
              <a:rPr lang="zh-CN" altLang="en-US" sz="2400" dirty="0"/>
              <a:t>，记为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A8EA6E-D1AF-4483-B2BF-9B7F7D04E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1846"/>
              </p:ext>
            </p:extLst>
          </p:nvPr>
        </p:nvGraphicFramePr>
        <p:xfrm>
          <a:off x="3165763" y="3311239"/>
          <a:ext cx="5860474" cy="26462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41506">
                  <a:extLst>
                    <a:ext uri="{9D8B030D-6E8A-4147-A177-3AD203B41FA5}">
                      <a16:colId xmlns:a16="http://schemas.microsoft.com/office/drawing/2014/main" val="2328577447"/>
                    </a:ext>
                  </a:extLst>
                </a:gridCol>
                <a:gridCol w="1977461">
                  <a:extLst>
                    <a:ext uri="{9D8B030D-6E8A-4147-A177-3AD203B41FA5}">
                      <a16:colId xmlns:a16="http://schemas.microsoft.com/office/drawing/2014/main" val="3737054438"/>
                    </a:ext>
                  </a:extLst>
                </a:gridCol>
                <a:gridCol w="1941507">
                  <a:extLst>
                    <a:ext uri="{9D8B030D-6E8A-4147-A177-3AD203B41FA5}">
                      <a16:colId xmlns:a16="http://schemas.microsoft.com/office/drawing/2014/main" val="3204944816"/>
                    </a:ext>
                  </a:extLst>
                </a:gridCol>
              </a:tblGrid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sz="24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400" i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4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553912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54181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00148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19173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6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的任一赋值，记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分别指派给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，并将其扩张成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的赋值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对公式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层次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进行归纳证明，于是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满足：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）下面证明</a:t>
            </a:r>
            <a:r>
              <a:rPr lang="zh-CN" altLang="en-US" sz="2400" dirty="0">
                <a:solidFill>
                  <a:schemeClr val="accent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u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03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593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0506-DC5F-4743-839B-4AC7AE09B157}"/>
              </a:ext>
            </a:extLst>
          </p:cNvPr>
          <p:cNvSpPr txBox="1"/>
          <p:nvPr/>
        </p:nvSpPr>
        <p:spPr>
          <a:xfrm>
            <a:off x="1295400" y="2574377"/>
            <a:ext cx="311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494A8-5F25-4774-9957-800D66DDE467}"/>
              </a:ext>
            </a:extLst>
          </p:cNvPr>
          <p:cNvSpPr txBox="1"/>
          <p:nvPr/>
        </p:nvSpPr>
        <p:spPr>
          <a:xfrm>
            <a:off x="4344539" y="2574377"/>
            <a:ext cx="6552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的保运算性）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（归纳假设）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的保运算性）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2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142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同理可证，于是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0506-DC5F-4743-839B-4AC7AE09B157}"/>
              </a:ext>
            </a:extLst>
          </p:cNvPr>
          <p:cNvSpPr txBox="1"/>
          <p:nvPr/>
        </p:nvSpPr>
        <p:spPr>
          <a:xfrm>
            <a:off x="1295400" y="3123586"/>
            <a:ext cx="416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494A8-5F25-4774-9957-800D66DDE467}"/>
              </a:ext>
            </a:extLst>
          </p:cNvPr>
          <p:cNvSpPr txBox="1"/>
          <p:nvPr/>
        </p:nvSpPr>
        <p:spPr>
          <a:xfrm>
            <a:off x="5349922" y="3123586"/>
            <a:ext cx="55466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ts val="1800"/>
              </a:spcBef>
              <a:buFont typeface="Symbol" panose="05050102010706020507" pitchFamily="18" charset="2"/>
              <a:buChar char="Þ"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2900" indent="-342900">
              <a:spcBef>
                <a:spcPts val="1800"/>
              </a:spcBef>
              <a:buFont typeface="Symbol" panose="05050102010706020507" pitchFamily="18" charset="2"/>
              <a:buChar char="Þ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4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的所有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公理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，即对任意的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	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）的简化真值表为见右表，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再由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代换定理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可证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其它的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类似可证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490581-B934-4116-B8B3-CE005DCE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62517"/>
              </p:ext>
            </p:extLst>
          </p:nvPr>
        </p:nvGraphicFramePr>
        <p:xfrm>
          <a:off x="6619164" y="3776764"/>
          <a:ext cx="427743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487">
                  <a:extLst>
                    <a:ext uri="{9D8B030D-6E8A-4147-A177-3AD203B41FA5}">
                      <a16:colId xmlns:a16="http://schemas.microsoft.com/office/drawing/2014/main" val="1829587574"/>
                    </a:ext>
                  </a:extLst>
                </a:gridCol>
                <a:gridCol w="855487">
                  <a:extLst>
                    <a:ext uri="{9D8B030D-6E8A-4147-A177-3AD203B41FA5}">
                      <a16:colId xmlns:a16="http://schemas.microsoft.com/office/drawing/2014/main" val="3386944898"/>
                    </a:ext>
                  </a:extLst>
                </a:gridCol>
                <a:gridCol w="855487">
                  <a:extLst>
                    <a:ext uri="{9D8B030D-6E8A-4147-A177-3AD203B41FA5}">
                      <a16:colId xmlns:a16="http://schemas.microsoft.com/office/drawing/2014/main" val="803018602"/>
                    </a:ext>
                  </a:extLst>
                </a:gridCol>
                <a:gridCol w="855487">
                  <a:extLst>
                    <a:ext uri="{9D8B030D-6E8A-4147-A177-3AD203B41FA5}">
                      <a16:colId xmlns:a16="http://schemas.microsoft.com/office/drawing/2014/main" val="4102288875"/>
                    </a:ext>
                  </a:extLst>
                </a:gridCol>
                <a:gridCol w="855487">
                  <a:extLst>
                    <a:ext uri="{9D8B030D-6E8A-4147-A177-3AD203B41FA5}">
                      <a16:colId xmlns:a16="http://schemas.microsoft.com/office/drawing/2014/main" val="4052225924"/>
                    </a:ext>
                  </a:extLst>
                </a:gridCol>
              </a:tblGrid>
              <a:tr h="45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endParaRPr lang="zh-CN" altLang="en-US" sz="24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( </a:t>
                      </a:r>
                      <a: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endParaRPr lang="zh-CN" altLang="en-US" sz="24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lang="en-US" altLang="zh-CN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x</a:t>
                      </a:r>
                      <a:r>
                        <a:rPr lang="en-US" altLang="zh-CN" sz="24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 </a:t>
                      </a:r>
                      <a:r>
                        <a:rPr lang="en-US" alt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70909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7511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30397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67379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21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1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，下面是常用的永真式：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（同一律）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（排中律）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（矛盾律）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（析取结合律）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（析取交换律）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06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对任意的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，下面是常用的永真式：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（合取结合律）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（合取交换律）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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De. Morgan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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De. Morgan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律）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36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若公式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永真式，则称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永假式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非永假式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可满足式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注：永真式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只有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成真指派，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永假式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只有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成假指派，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可满足式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至少有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一个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成真指派，因此，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可满足式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1F4380F-8560-4058-8CF5-06DA8A1D0A79}"/>
                  </a:ext>
                </a:extLst>
              </p14:cNvPr>
              <p14:cNvContentPartPr/>
              <p14:nvPr/>
            </p14:nvContentPartPr>
            <p14:xfrm>
              <a:off x="4189374" y="4694389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1F4380F-8560-4058-8CF5-06DA8A1D0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734" y="468574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58CB39-97E2-4239-8F22-4B81CC4411CB}"/>
              </a:ext>
            </a:extLst>
          </p:cNvPr>
          <p:cNvGrpSpPr/>
          <p:nvPr/>
        </p:nvGrpSpPr>
        <p:grpSpPr>
          <a:xfrm>
            <a:off x="4458268" y="4271749"/>
            <a:ext cx="3275463" cy="1910466"/>
            <a:chOff x="4458268" y="4271749"/>
            <a:chExt cx="3275463" cy="191046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0CE4F61-7451-4BA8-89EA-8F6B83A1FBE6}"/>
                </a:ext>
              </a:extLst>
            </p:cNvPr>
            <p:cNvGrpSpPr/>
            <p:nvPr/>
          </p:nvGrpSpPr>
          <p:grpSpPr>
            <a:xfrm>
              <a:off x="4458268" y="4271749"/>
              <a:ext cx="3275463" cy="1873557"/>
              <a:chOff x="4458268" y="4271749"/>
              <a:chExt cx="3275463" cy="187355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A397477-FCF6-4606-BE35-8B32F187D3EE}"/>
                  </a:ext>
                </a:extLst>
              </p:cNvPr>
              <p:cNvGrpSpPr/>
              <p:nvPr/>
            </p:nvGrpSpPr>
            <p:grpSpPr>
              <a:xfrm>
                <a:off x="4458268" y="4271749"/>
                <a:ext cx="3275463" cy="1873557"/>
                <a:chOff x="4458268" y="4271749"/>
                <a:chExt cx="3275463" cy="1873557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E2D81736-E492-4F02-92D4-2EDC90C290CA}"/>
                    </a:ext>
                  </a:extLst>
                </p:cNvPr>
                <p:cNvGrpSpPr/>
                <p:nvPr/>
              </p:nvGrpSpPr>
              <p:grpSpPr>
                <a:xfrm>
                  <a:off x="4458268" y="4271749"/>
                  <a:ext cx="3275463" cy="1814712"/>
                  <a:chOff x="4458268" y="4271749"/>
                  <a:chExt cx="3275463" cy="1814712"/>
                </a:xfrm>
              </p:grpSpPr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75C7113D-A5D9-4510-8964-98D8FF83E2BC}"/>
                      </a:ext>
                    </a:extLst>
                  </p:cNvPr>
                  <p:cNvGrpSpPr/>
                  <p:nvPr/>
                </p:nvGrpSpPr>
                <p:grpSpPr>
                  <a:xfrm>
                    <a:off x="4458268" y="4271749"/>
                    <a:ext cx="3275463" cy="1774209"/>
                    <a:chOff x="4458268" y="4271749"/>
                    <a:chExt cx="3275463" cy="1774209"/>
                  </a:xfrm>
                </p:grpSpPr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B0D5DC0C-3576-46BE-883E-E1CB97459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8268" y="4271749"/>
                      <a:ext cx="3275463" cy="1774209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1" name="直接连接符 10">
                      <a:extLst>
                        <a:ext uri="{FF2B5EF4-FFF2-40B4-BE49-F238E27FC236}">
                          <a16:creationId xmlns:a16="http://schemas.microsoft.com/office/drawing/2014/main" id="{4A53F14C-E3B7-4822-BA90-95D832F2C84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18161" y="4271749"/>
                      <a:ext cx="0" cy="177420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B7C668C7-E88E-47CA-AE0B-48BF8576448D}"/>
                      </a:ext>
                    </a:extLst>
                  </p:cNvPr>
                  <p:cNvSpPr txBox="1"/>
                  <p:nvPr/>
                </p:nvSpPr>
                <p:spPr>
                  <a:xfrm>
                    <a:off x="4667152" y="4680741"/>
                    <a:ext cx="553998" cy="140572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永假式</a:t>
                    </a:r>
                  </a:p>
                </p:txBody>
              </p:sp>
            </p:grp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ACA4FDA-46C0-4E62-A808-1A262F6ED8E6}"/>
                    </a:ext>
                  </a:extLst>
                </p:cNvPr>
                <p:cNvSpPr txBox="1"/>
                <p:nvPr/>
              </p:nvSpPr>
              <p:spPr>
                <a:xfrm>
                  <a:off x="5593281" y="4507574"/>
                  <a:ext cx="553998" cy="163773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可满足式</a:t>
                  </a:r>
                </a:p>
              </p:txBody>
            </p:sp>
          </p:grp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D3945E1-32B2-41AD-B3D2-2C31D0ECD605}"/>
                  </a:ext>
                </a:extLst>
              </p:cNvPr>
              <p:cNvSpPr/>
              <p:nvPr/>
            </p:nvSpPr>
            <p:spPr>
              <a:xfrm>
                <a:off x="6322398" y="4558131"/>
                <a:ext cx="1228298" cy="12014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19BB5D4-1731-4173-BCFE-36DF6D2B4A57}"/>
                </a:ext>
              </a:extLst>
            </p:cNvPr>
            <p:cNvSpPr txBox="1"/>
            <p:nvPr/>
          </p:nvSpPr>
          <p:spPr>
            <a:xfrm>
              <a:off x="6663506" y="4694389"/>
              <a:ext cx="553998" cy="14878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永真式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9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中所有公式的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任何公共成真指派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都一定是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的成真指派，则称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是公式集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语义推论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的任一赋值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1F4380F-8560-4058-8CF5-06DA8A1D0A79}"/>
                  </a:ext>
                </a:extLst>
              </p14:cNvPr>
              <p14:cNvContentPartPr/>
              <p14:nvPr/>
            </p14:nvContentPartPr>
            <p14:xfrm>
              <a:off x="4189374" y="4694389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1F4380F-8560-4058-8CF5-06DA8A1D0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734" y="46857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64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64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由语义推论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定义可有以下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的任一赋值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，都使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是永真式）；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，即永真式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是任何公式集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语义推论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1F4380F-8560-4058-8CF5-06DA8A1D0A79}"/>
                  </a:ext>
                </a:extLst>
              </p14:cNvPr>
              <p14:cNvContentPartPr/>
              <p14:nvPr/>
            </p14:nvContentPartPr>
            <p14:xfrm>
              <a:off x="4189374" y="4694389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1F4380F-8560-4058-8CF5-06DA8A1D0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734" y="46857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142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D09F42-4060-4C54-8731-9FB089278937}"/>
              </a:ext>
            </a:extLst>
          </p:cNvPr>
          <p:cNvSpPr txBox="1"/>
          <p:nvPr/>
        </p:nvSpPr>
        <p:spPr>
          <a:xfrm>
            <a:off x="1295400" y="3123226"/>
            <a:ext cx="3303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  <a:p>
            <a:pPr algn="r">
              <a:spcBef>
                <a:spcPts val="1800"/>
              </a:spcBef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r">
              <a:spcBef>
                <a:spcPts val="1800"/>
              </a:spcBef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C164FF-AD9A-4439-88BF-3A559CB95D9F}"/>
              </a:ext>
            </a:extLst>
          </p:cNvPr>
          <p:cNvSpPr txBox="1"/>
          <p:nvPr/>
        </p:nvSpPr>
        <p:spPr>
          <a:xfrm>
            <a:off x="4599296" y="3134762"/>
            <a:ext cx="6297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Symbol" panose="05050102010706020507" pitchFamily="18" charset="2"/>
              <a:buChar char="Þ"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</a:p>
          <a:p>
            <a:pPr marL="342900" indent="-342900">
              <a:spcBef>
                <a:spcPts val="1800"/>
              </a:spcBef>
              <a:buFont typeface="Symbol" panose="05050102010706020507" pitchFamily="18" charset="2"/>
              <a:buChar char="Þ"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ts val="1800"/>
              </a:spcBef>
              <a:buFont typeface="Symbol" panose="05050102010706020507" pitchFamily="18" charset="2"/>
              <a:buChar char="Þ"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命题联结词与真值表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/>
              <a:t>注：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）自然语言中的“或”具有二义性，用它联结的命题有时具有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相容性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有时具有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排斥性</a:t>
            </a:r>
            <a:r>
              <a:rPr lang="zh-CN" altLang="en-US" sz="2400" dirty="0"/>
              <a:t>，对应的联结词分别称为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相容或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排斥或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不是所有</a:t>
            </a:r>
            <a:r>
              <a:rPr lang="zh-CN" altLang="en-US" sz="2400" dirty="0"/>
              <a:t>的”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排斥或</a:t>
            </a:r>
            <a:r>
              <a:rPr lang="zh-CN" altLang="en-US" sz="2400" dirty="0"/>
              <a:t>”都直接使用析取联结词 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dirty="0"/>
              <a:t>例：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1)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小王学过英语或俄语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   2)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小张生于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1977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或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1978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年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		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或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   3)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小明只能拿一个苹果或一个梨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142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的任一赋值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D09F42-4060-4C54-8731-9FB089278937}"/>
              </a:ext>
            </a:extLst>
          </p:cNvPr>
          <p:cNvSpPr txBox="1"/>
          <p:nvPr/>
        </p:nvSpPr>
        <p:spPr>
          <a:xfrm>
            <a:off x="1295400" y="3123226"/>
            <a:ext cx="330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C164FF-AD9A-4439-88BF-3A559CB95D9F}"/>
              </a:ext>
            </a:extLst>
          </p:cNvPr>
          <p:cNvSpPr txBox="1"/>
          <p:nvPr/>
        </p:nvSpPr>
        <p:spPr>
          <a:xfrm>
            <a:off x="4599296" y="3134762"/>
            <a:ext cx="6297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 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语义演绎定理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()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是使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对中公式的真值都为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的赋值， 若有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，此时，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11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01 = 1 .</a:t>
            </a:r>
          </a:p>
        </p:txBody>
      </p:sp>
    </p:spTree>
    <p:extLst>
      <p:ext uri="{BB962C8B-B14F-4D97-AF65-F5344CB8AC3E}">
        <p14:creationId xmlns:p14="http://schemas.microsoft.com/office/powerpoint/2010/main" val="7661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命题演算的语义</a:t>
            </a:r>
            <a:r>
              <a:rPr lang="zh-CN" altLang="en-US" sz="2400" dirty="0"/>
              <a:t>（赋值与语义推论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()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是使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对中公式的真值都为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的赋值， 则有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= 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从而，可得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{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语义演绎定理的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通常使用方式为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31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dirty="0"/>
              <a:t>的可靠性与完全性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的可靠性）</a:t>
            </a: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，则存在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的证明：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对此证明的长度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进行归纳证明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的公理：则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是永真式，有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：则直接有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88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dirty="0"/>
              <a:t>的可靠性与完全性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	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的公理：则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是永真式，有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：则直接有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3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是由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得到的：即存在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此时，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，由归纳假设得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68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dirty="0"/>
              <a:t>的可靠性与完全性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推论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的无矛盾性）</a:t>
            </a:r>
            <a:r>
              <a:rPr lang="zh-CN" altLang="en-US" sz="2400" dirty="0"/>
              <a:t>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/>
              <a:t>无矛盾的，即不存在公式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sym typeface="Symbol" panose="05050102010706020507" pitchFamily="18" charset="2"/>
              </a:rPr>
              <a:t>同时使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ym typeface="Symbol" panose="05050102010706020507" pitchFamily="18" charset="2"/>
              </a:rPr>
              <a:t>和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ym typeface="Symbol" panose="05050102010706020507" pitchFamily="18" charset="2"/>
              </a:rPr>
              <a:t>成立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（反证法）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存在公式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同时使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由上述定理知：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同时成立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于是对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的任一赋值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 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79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dirty="0"/>
              <a:t>的可靠性与完全性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，对任一公式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，若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必有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一个成立，则称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是完备的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的完全性）</a:t>
            </a: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证明思路：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（反证法）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不成立，利用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的可数性，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构造一个 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的赋值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中所有公式的真值为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但使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0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，从而与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zh-CN" altLang="en-US" sz="2400" dirty="0"/>
              <a:t>命题演算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400" dirty="0"/>
              <a:t>的可靠性和完全性定理有，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Light" panose="020B0400000000000000" pitchFamily="18" charset="-128"/>
                <a:ea typeface="Yu Mincho Light" panose="020B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⊢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589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是永真式，称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等值联结词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定义可知，当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 （即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的任一赋值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都使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有相同的成真赋值和成假赋值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有相同的真值函数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的任何指派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17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  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	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（等值的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（等值的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对称性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⊨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 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（等值的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传递性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所确定的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上的二元关系是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等价关系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，从而给出了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	   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分类（即等价类）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；互相等值的公式属于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同一个等价类，同一类中的等值公式有同一个真值函数；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72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命题演算的其他课题</a:t>
            </a:r>
            <a:r>
              <a:rPr lang="zh-CN" altLang="en-US" sz="2400" dirty="0"/>
              <a:t>（等值公式与对偶律）</a:t>
            </a:r>
            <a:endParaRPr lang="en-US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）不同的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元真值函数总共有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6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种，这意味着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6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种等价类，也就是说，尽管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中有无穷多个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公式，但本质上语义不同的公式只有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6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种；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有无穷多个，它们构成一个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；所有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永假式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也构成一个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；对任一公式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永真式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永假式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都是相互等值的，因此属于同一等价类；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65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10415</TotalTime>
  <Words>13745</Words>
  <Application>Microsoft Office PowerPoint</Application>
  <PresentationFormat>宽屏</PresentationFormat>
  <Paragraphs>1182</Paragraphs>
  <Slides>119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2" baseType="lpstr">
      <vt:lpstr>Yu Mincho Demibold</vt:lpstr>
      <vt:lpstr>Yu Mincho Light</vt:lpstr>
      <vt:lpstr>宋体</vt:lpstr>
      <vt:lpstr>微软雅黑</vt:lpstr>
      <vt:lpstr>幼圆</vt:lpstr>
      <vt:lpstr>Abadi</vt:lpstr>
      <vt:lpstr>Arial</vt:lpstr>
      <vt:lpstr>Calibri</vt:lpstr>
      <vt:lpstr>Cambria Math</vt:lpstr>
      <vt:lpstr>Symbol</vt:lpstr>
      <vt:lpstr>Times New Roman</vt:lpstr>
      <vt:lpstr>Wingdings</vt:lpstr>
      <vt:lpstr>菱形网格 16x9</vt:lpstr>
      <vt:lpstr>命题演算</vt:lpstr>
      <vt:lpstr>目录</vt:lpstr>
      <vt:lpstr>命题联结词与真值表</vt:lpstr>
      <vt:lpstr>命题联结词与真值表</vt:lpstr>
      <vt:lpstr>命题联结词与真值表</vt:lpstr>
      <vt:lpstr>命题联结词与真值表</vt:lpstr>
      <vt:lpstr>命题联结词与真值表</vt:lpstr>
      <vt:lpstr>命题联结词与真值表</vt:lpstr>
      <vt:lpstr>命题联结词与真值表</vt:lpstr>
      <vt:lpstr>命题联结词与真值表</vt:lpstr>
      <vt:lpstr>命题联结词与真值表</vt:lpstr>
      <vt:lpstr>命题联结词与真值表</vt:lpstr>
      <vt:lpstr>命题联结词与真值表</vt:lpstr>
      <vt:lpstr>命题联结词与真值表</vt:lpstr>
      <vt:lpstr>命题演算的建立（命题演算公式集）</vt:lpstr>
      <vt:lpstr>命题演算的建立（命题演算公式集）</vt:lpstr>
      <vt:lpstr>命题演算的建立（命题演算公式集）</vt:lpstr>
      <vt:lpstr>命题演算的建立（命题演算公式集）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命题演算的建立（命题演算 L）</vt:lpstr>
      <vt:lpstr>命题演算的建立（演绎定理）</vt:lpstr>
      <vt:lpstr>命题演算的建立（演绎定理）</vt:lpstr>
      <vt:lpstr>命题演算的建立（演绎定理）</vt:lpstr>
      <vt:lpstr>命题演算的建立（演绎定理）</vt:lpstr>
      <vt:lpstr>命题演算的建立（演绎定理）</vt:lpstr>
      <vt:lpstr>命题演算的建立（演绎定理）</vt:lpstr>
      <vt:lpstr>命题演算的建立（演绎定理）</vt:lpstr>
      <vt:lpstr>命题演算的建立（演绎定理）</vt:lpstr>
      <vt:lpstr>命题演算的建立（演绎定理）</vt:lpstr>
      <vt:lpstr>命题演算的建立（演绎定理）</vt:lpstr>
      <vt:lpstr>命题演算的建立（反证律与归谬律）</vt:lpstr>
      <vt:lpstr>命题演算的建立（反证律与归谬律）</vt:lpstr>
      <vt:lpstr>命题演算的建立（反证律与归谬律）</vt:lpstr>
      <vt:lpstr>命题演算的建立（反证律与归谬律）</vt:lpstr>
      <vt:lpstr>命题演算的建立（反证律与归谬律）</vt:lpstr>
      <vt:lpstr>命题演算的建立（反证律与归谬律）</vt:lpstr>
      <vt:lpstr>命题演算的建立（反证律与归谬律）</vt:lpstr>
      <vt:lpstr>命题演算的建立（反证律与归谬律）</vt:lpstr>
      <vt:lpstr>命题演算的建立（反证律与归谬律）</vt:lpstr>
      <vt:lpstr>命题演算的建立（析取、合取与等值）</vt:lpstr>
      <vt:lpstr>命题演算的建立（析取、合取与等值）</vt:lpstr>
      <vt:lpstr>命题演算的建立（析取、合取与等值）</vt:lpstr>
      <vt:lpstr>命题演算的建立（析取、合取与等值）</vt:lpstr>
      <vt:lpstr>命题演算的建立（析取、合取与等值）</vt:lpstr>
      <vt:lpstr>命题演算的建立（析取、合取与等值）</vt:lpstr>
      <vt:lpstr>命题演算的建立（析取、合取与等值）</vt:lpstr>
      <vt:lpstr>命题演算的语义（真值函数）</vt:lpstr>
      <vt:lpstr>命题演算的语义（真值函数）</vt:lpstr>
      <vt:lpstr>命题演算的语义（真值函数）</vt:lpstr>
      <vt:lpstr>命题演算的语义（真值函数）</vt:lpstr>
      <vt:lpstr>命题演算的语义（真值函数）</vt:lpstr>
      <vt:lpstr>命题演算的语义（真值函数）</vt:lpstr>
      <vt:lpstr>命题演算的语义（真值函数）</vt:lpstr>
      <vt:lpstr>命题演算的语义（真值函数）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命题演算的语义（赋值与语义推论）</vt:lpstr>
      <vt:lpstr>命题演算 L 的可靠性与完全性</vt:lpstr>
      <vt:lpstr>命题演算 L 的可靠性与完全性</vt:lpstr>
      <vt:lpstr>命题演算 L 的可靠性与完全性</vt:lpstr>
      <vt:lpstr>命题演算 L 的可靠性与完全性</vt:lpstr>
      <vt:lpstr>命题演算的其他课题（等值公式与对偶律）</vt:lpstr>
      <vt:lpstr>命题演算的其他课题（等值公式与对偶律）</vt:lpstr>
      <vt:lpstr>命题演算的其他课题（等值公式与对偶律）</vt:lpstr>
      <vt:lpstr>命题演算的其他课题（等值公式与对偶律）</vt:lpstr>
      <vt:lpstr>命题演算的其他课题（等值公式与对偶律）</vt:lpstr>
      <vt:lpstr>命题演算的其他课题（等值公式与对偶律）</vt:lpstr>
      <vt:lpstr>命题演算的其他课题（等值公式与对偶律）</vt:lpstr>
      <vt:lpstr>命题演算的其他课题（等值公式与对偶律）</vt:lpstr>
      <vt:lpstr>命题演算的其他课题（等值公式与对偶律）</vt:lpstr>
      <vt:lpstr>命题演算的其他课题（等值公式与对偶律）</vt:lpstr>
      <vt:lpstr>命题演算的其他课题（析取范式与合取范式）</vt:lpstr>
      <vt:lpstr>命题演算的其他课题（析取范式与合取范式）</vt:lpstr>
      <vt:lpstr>命题演算的其他课题（析取范式与合取范式）</vt:lpstr>
      <vt:lpstr>命题演算的其他课题（析取范式与合取范式）</vt:lpstr>
      <vt:lpstr>命题演算的其他课题（析取范式与合取范式）</vt:lpstr>
      <vt:lpstr>命题演算的其他课题（析取范式与合取范式）</vt:lpstr>
      <vt:lpstr>命题演算的其他课题（析取范式与合取范式）</vt:lpstr>
      <vt:lpstr>命题演算的其他课题（析取范式与合取范式）</vt:lpstr>
      <vt:lpstr>命题演算的其他课题（析取范式与合取范式）</vt:lpstr>
      <vt:lpstr>命题演算的其他课题（析取范式与合取范式）</vt:lpstr>
      <vt:lpstr>命题演算的其他课题（运算的完全组）</vt:lpstr>
      <vt:lpstr>命题演算的其他课题（运算的完全组）</vt:lpstr>
      <vt:lpstr>命题演算的其他课题（运算的完全组）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MULTI-LAYER FEATURES TO SPARSE CODING FOR ANOMALY DETECTION</dc:title>
  <dc:creator>LangZ</dc:creator>
  <cp:lastModifiedBy>封卫兵</cp:lastModifiedBy>
  <cp:revision>481</cp:revision>
  <dcterms:created xsi:type="dcterms:W3CDTF">2021-04-22T13:50:06Z</dcterms:created>
  <dcterms:modified xsi:type="dcterms:W3CDTF">2021-09-07T07:03:16Z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