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0"/>
  </p:notesMasterIdLst>
  <p:handoutMasterIdLst>
    <p:handoutMasterId r:id="rId131"/>
  </p:handoutMasterIdLst>
  <p:sldIdLst>
    <p:sldId id="261" r:id="rId2"/>
    <p:sldId id="271" r:id="rId3"/>
    <p:sldId id="286" r:id="rId4"/>
    <p:sldId id="287" r:id="rId5"/>
    <p:sldId id="288" r:id="rId6"/>
    <p:sldId id="289" r:id="rId7"/>
    <p:sldId id="290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3" r:id="rId19"/>
    <p:sldId id="302" r:id="rId20"/>
    <p:sldId id="304" r:id="rId21"/>
    <p:sldId id="305" r:id="rId22"/>
    <p:sldId id="306" r:id="rId23"/>
    <p:sldId id="307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89" r:id="rId48"/>
    <p:sldId id="390" r:id="rId49"/>
    <p:sldId id="391" r:id="rId50"/>
    <p:sldId id="392" r:id="rId51"/>
    <p:sldId id="393" r:id="rId52"/>
    <p:sldId id="394" r:id="rId53"/>
    <p:sldId id="395" r:id="rId54"/>
    <p:sldId id="396" r:id="rId55"/>
    <p:sldId id="397" r:id="rId56"/>
    <p:sldId id="398" r:id="rId57"/>
    <p:sldId id="399" r:id="rId58"/>
    <p:sldId id="400" r:id="rId59"/>
    <p:sldId id="401" r:id="rId60"/>
    <p:sldId id="402" r:id="rId61"/>
    <p:sldId id="403" r:id="rId62"/>
    <p:sldId id="404" r:id="rId63"/>
    <p:sldId id="405" r:id="rId64"/>
    <p:sldId id="406" r:id="rId65"/>
    <p:sldId id="407" r:id="rId66"/>
    <p:sldId id="408" r:id="rId67"/>
    <p:sldId id="409" r:id="rId68"/>
    <p:sldId id="411" r:id="rId69"/>
    <p:sldId id="410" r:id="rId70"/>
    <p:sldId id="412" r:id="rId71"/>
    <p:sldId id="413" r:id="rId72"/>
    <p:sldId id="415" r:id="rId73"/>
    <p:sldId id="414" r:id="rId74"/>
    <p:sldId id="416" r:id="rId75"/>
    <p:sldId id="417" r:id="rId76"/>
    <p:sldId id="418" r:id="rId77"/>
    <p:sldId id="419" r:id="rId78"/>
    <p:sldId id="420" r:id="rId79"/>
    <p:sldId id="421" r:id="rId80"/>
    <p:sldId id="422" r:id="rId81"/>
    <p:sldId id="423" r:id="rId82"/>
    <p:sldId id="424" r:id="rId83"/>
    <p:sldId id="425" r:id="rId84"/>
    <p:sldId id="426" r:id="rId85"/>
    <p:sldId id="427" r:id="rId86"/>
    <p:sldId id="429" r:id="rId87"/>
    <p:sldId id="428" r:id="rId88"/>
    <p:sldId id="430" r:id="rId89"/>
    <p:sldId id="431" r:id="rId90"/>
    <p:sldId id="432" r:id="rId91"/>
    <p:sldId id="433" r:id="rId92"/>
    <p:sldId id="434" r:id="rId93"/>
    <p:sldId id="435" r:id="rId94"/>
    <p:sldId id="436" r:id="rId95"/>
    <p:sldId id="438" r:id="rId96"/>
    <p:sldId id="439" r:id="rId97"/>
    <p:sldId id="440" r:id="rId98"/>
    <p:sldId id="441" r:id="rId99"/>
    <p:sldId id="442" r:id="rId100"/>
    <p:sldId id="443" r:id="rId101"/>
    <p:sldId id="444" r:id="rId102"/>
    <p:sldId id="445" r:id="rId103"/>
    <p:sldId id="446" r:id="rId104"/>
    <p:sldId id="447" r:id="rId105"/>
    <p:sldId id="448" r:id="rId106"/>
    <p:sldId id="449" r:id="rId107"/>
    <p:sldId id="450" r:id="rId108"/>
    <p:sldId id="451" r:id="rId109"/>
    <p:sldId id="452" r:id="rId110"/>
    <p:sldId id="453" r:id="rId111"/>
    <p:sldId id="454" r:id="rId112"/>
    <p:sldId id="455" r:id="rId113"/>
    <p:sldId id="456" r:id="rId114"/>
    <p:sldId id="457" r:id="rId115"/>
    <p:sldId id="458" r:id="rId116"/>
    <p:sldId id="459" r:id="rId117"/>
    <p:sldId id="460" r:id="rId118"/>
    <p:sldId id="462" r:id="rId119"/>
    <p:sldId id="461" r:id="rId120"/>
    <p:sldId id="463" r:id="rId121"/>
    <p:sldId id="464" r:id="rId122"/>
    <p:sldId id="465" r:id="rId123"/>
    <p:sldId id="466" r:id="rId124"/>
    <p:sldId id="467" r:id="rId125"/>
    <p:sldId id="468" r:id="rId126"/>
    <p:sldId id="469" r:id="rId127"/>
    <p:sldId id="470" r:id="rId128"/>
    <p:sldId id="471" r:id="rId12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43" autoAdjust="0"/>
    <p:restoredTop sz="94322" autoAdjust="0"/>
  </p:normalViewPr>
  <p:slideViewPr>
    <p:cSldViewPr snapToGrid="0">
      <p:cViewPr varScale="1">
        <p:scale>
          <a:sx n="72" d="100"/>
          <a:sy n="72" d="100"/>
        </p:scale>
        <p:origin x="82" y="34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845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36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notesMaster" Target="notesMasters/notesMaster1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2024年4月28日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2024年4月28日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337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714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61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140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737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789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39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014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439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6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106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240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919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191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253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234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83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107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940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108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655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109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512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26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146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732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06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2024年4月28日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2024年4月28日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2024年4月28日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2024年4月28日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2024年4月28日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2024年4月28日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2024年4月28日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2024年4月28日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2024年4月28日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795556" cy="3383280"/>
          </a:xfrm>
        </p:spPr>
        <p:txBody>
          <a:bodyPr rtlCol="0">
            <a:normAutofit/>
          </a:bodyPr>
          <a:lstStyle/>
          <a:p>
            <a:r>
              <a:rPr lang="zh-CN" altLang="en-US" sz="7200" dirty="0">
                <a:latin typeface="Calibri" pitchFamily="34" charset="0"/>
              </a:rPr>
              <a:t>谓词演算</a:t>
            </a:r>
            <a:endParaRPr lang="zh-CN" altLang="en-US" sz="7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计算机工程与科学学院      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封卫兵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（项与原子公式）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58342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1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注（续）：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100"/>
                  </a:spcBef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）项集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分层性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，表现在各层之间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没有公共元素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11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例：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{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{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}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项集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的前三层是：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100"/>
                  </a:spcBef>
                  <a:buNone/>
                </a:pP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T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Yu Mincho" panose="020B0400000000000000" pitchFamily="18" charset="-128"/>
                    <a:ea typeface="Yu Mincho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⋃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{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 … }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，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100"/>
                  </a:spcBef>
                  <a:buNone/>
                </a:pP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T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{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, </a:t>
                </a:r>
              </a:p>
              <a:p>
                <a:pPr marL="0" indent="0">
                  <a:spcBef>
                    <a:spcPts val="11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		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i="1" baseline="-25000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i="1" baseline="-25000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</a:p>
              <a:p>
                <a:pPr marL="0" indent="0">
                  <a:spcBef>
                    <a:spcPts val="1100"/>
                  </a:spcBef>
                  <a:buNone/>
                </a:pP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T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{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… ,</a:t>
                </a:r>
              </a:p>
              <a:p>
                <a:pPr marL="0" indent="0" algn="ctr">
                  <a:spcBef>
                    <a:spcPts val="11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	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 … }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spcBef>
                    <a:spcPts val="11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只含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个体常元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的项称为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闭项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58342"/>
              </a:xfrm>
              <a:blipFill>
                <a:blip r:embed="rId2"/>
                <a:stretch>
                  <a:fillRect l="-1016" t="-2053" b="-4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FD79C75-85EF-405B-A506-544449DF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10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90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（闭式的语义特征）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100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不是闭式时，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总是有意义的，但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不一定是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   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有意义的（即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不是恒真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恒假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）；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2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）尽管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不一定是闭式，但只要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，一定有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   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，有两种可能：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无意义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命题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 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 .</a:t>
            </a:r>
            <a:endParaRPr lang="en-US" altLang="zh-CN" sz="2400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时，对任意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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，于是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（反证：若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，矛盾）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的任意性，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 .</a:t>
            </a:r>
            <a:endParaRPr lang="en-US" altLang="zh-CN" sz="2400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990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（闭式的语义特征）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101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推论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 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其中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全称闭式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推论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和前面的命题的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逆命题不成立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以前例的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为例，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en-US" altLang="zh-CN" sz="24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 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但取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R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取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R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R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en-US" altLang="zh-CN" sz="24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无意义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命题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且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q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.</a:t>
            </a:r>
            <a:endParaRPr lang="en-US" altLang="zh-CN" sz="2400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任意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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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q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.</a:t>
            </a:r>
            <a:endParaRPr lang="en-US" altLang="zh-CN" sz="2400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846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（语义推论与有效式）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102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模型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的一个解释域，公式集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中的所有公式在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恒真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r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 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模型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，当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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时，任何解释域都是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的模型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语义推论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若公式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的所有模型中都恒真，即在使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的每个成员都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恒真的解释域中，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也恒真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，称为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公式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公式集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，记为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172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（语义推论与有效式）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103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上述定义也可写成：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当每个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r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时，也有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. 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solidFill>
                  <a:srgbClr val="D15A3E">
                    <a:lumMod val="75000"/>
                  </a:srgbClr>
                </a:solidFill>
              </a:rPr>
              <a:t>有效式与满足公式</a:t>
            </a:r>
            <a:endParaRPr lang="en-US" altLang="zh-CN" sz="2400" b="1" dirty="0">
              <a:solidFill>
                <a:srgbClr val="D15A3E">
                  <a:lumMod val="75000"/>
                </a:srgbClr>
              </a:solidFill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zh-CN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有效式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，记为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的所有解释域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中，有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.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若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不是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有效式</a:t>
            </a:r>
            <a:r>
              <a:rPr lang="zh-CN" altLang="en-US" sz="2400" dirty="0"/>
              <a:t>，则称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可满足公式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365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（语义推论与有效式）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104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命题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中的（命题演算型）永真式都是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有效式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中的永真式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是命题演算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的永真式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由任意公式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的代换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注意到，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经过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和 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的运算得到的，对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的任意解释域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及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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，由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的保运算性，有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 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{0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1}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，且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是永真式，从而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（即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5627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（语义推论与有效式）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105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推论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(K1)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、（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K2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）、（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K3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）三个公理都是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有效式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因它们都是命题演算型的永真式，从而都是有效式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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的任一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模型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，由已知，有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从而，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，所以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2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（语义推论与有效式）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106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)}</a:t>
            </a:r>
            <a:r>
              <a:rPr lang="zh-CN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⊨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解：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的任一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模型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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（不是有效式）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解：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取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为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整数集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spc="-11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en-US" altLang="zh-CN" sz="2400" i="1" spc="-11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400" i="1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12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0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，再取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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变通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满足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2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 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由后式得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从而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C217179-0523-4996-A489-252F11ED1949}"/>
              </a:ext>
            </a:extLst>
          </p:cNvPr>
          <p:cNvGrpSpPr/>
          <p:nvPr/>
        </p:nvGrpSpPr>
        <p:grpSpPr>
          <a:xfrm>
            <a:off x="2460664" y="3524679"/>
            <a:ext cx="405880" cy="470334"/>
            <a:chOff x="386204" y="3545766"/>
            <a:chExt cx="405880" cy="47033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E4313F7-F35D-455E-A141-6F509A99CD9B}"/>
                </a:ext>
              </a:extLst>
            </p:cNvPr>
            <p:cNvSpPr/>
            <p:nvPr/>
          </p:nvSpPr>
          <p:spPr>
            <a:xfrm>
              <a:off x="386204" y="3554435"/>
              <a:ext cx="4058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Yu Mincho Demibold" panose="02020600000000000000" pitchFamily="18" charset="-128"/>
                  <a:ea typeface="Yu Mincho Demibold" panose="02020600000000000000" pitchFamily="18" charset="-128"/>
                  <a:cs typeface="Times New Roman" panose="02020603050405020304" pitchFamily="18" charset="0"/>
                  <a:sym typeface="Symbol" panose="05050102010706020507" pitchFamily="18" charset="2"/>
                </a:rPr>
                <a:t>⊨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5CC1F2B-7D15-4F9D-9A3B-586DF8908219}"/>
                </a:ext>
              </a:extLst>
            </p:cNvPr>
            <p:cNvSpPr/>
            <p:nvPr/>
          </p:nvSpPr>
          <p:spPr>
            <a:xfrm>
              <a:off x="423558" y="3545766"/>
              <a:ext cx="3529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Yu Mincho Demibold" panose="02020600000000000000" pitchFamily="18" charset="-128"/>
                  <a:ea typeface="Yu Mincho Demibold" panose="02020600000000000000" pitchFamily="18" charset="-128"/>
                  <a:cs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910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（语义推论与有效式）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107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命题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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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i="1" dirty="0">
                <a:solidFill>
                  <a:srgbClr val="D15A3E">
                    <a:lumMod val="75000"/>
                  </a:srgb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</a:t>
            </a:r>
            <a:r>
              <a:rPr lang="zh-CN" altLang="en-US" sz="2400" i="1" dirty="0">
                <a:solidFill>
                  <a:srgbClr val="2D2E2D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solidFill>
                  <a:srgbClr val="2D2E2D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D15A3E">
                    <a:lumMod val="75000"/>
                  </a:srgb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	</a:t>
            </a:r>
            <a:r>
              <a:rPr lang="en-US" altLang="zh-CN" sz="2400" dirty="0">
                <a:solidFill>
                  <a:srgbClr val="D15A3E">
                    <a:lumMod val="75000"/>
                  </a:srgb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i="1" dirty="0">
                <a:solidFill>
                  <a:srgbClr val="D15A3E">
                    <a:lumMod val="75000"/>
                  </a:srgb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对于 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的任一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模型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rgbClr val="D15A3E">
                    <a:lumMod val="75000"/>
                  </a:srgb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			</a:t>
            </a:r>
            <a:r>
              <a:rPr lang="zh-CN" altLang="en-US" sz="2400" i="1" dirty="0">
                <a:solidFill>
                  <a:srgbClr val="D15A3E">
                    <a:lumMod val="75000"/>
                  </a:srgb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对于 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的任一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模型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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命题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全称闭式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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连续利用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次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前面的命题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616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dirty="0"/>
              <a:t>的可靠性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108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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，称谓词演算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可靠的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特别的，当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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时，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定理都是有效式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引理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对给定的解释域，设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是项解释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/>
              <a:t>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/>
              <a:t>变通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且满足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，其中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是某个项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	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对公式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中的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是自由的，则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8657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dirty="0"/>
              <a:t>的可靠性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109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在项集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层次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归纳证明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①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u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是常元或变元，因此有三种情况：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u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，此时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u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 x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，此时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因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的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变通，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因此，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u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，此时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由已知条件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，得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995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（项与原子公式）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58342"/>
              </a:xfrm>
            </p:spPr>
            <p:txBody>
              <a:bodyPr>
                <a:no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    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原子公式集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为：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undOvr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({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}×</m:t>
                          </m:r>
                          <m:limLow>
                            <m:limLow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×⋯×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groupCh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zh-CN" sz="2400" i="0" baseline="-10000"/>
                                <m:t>个</m:t>
                              </m:r>
                              <m:r>
                                <a:rPr lang="zh-CN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lim>
                          </m:limLow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cs typeface="Times New Roman" panose="02020603050405020304" pitchFamily="18" charset="0"/>
                  </a:rPr>
                  <a:t>即</a:t>
                </a:r>
                <a:endParaRPr lang="en-US" altLang="zh-CN" sz="2400" dirty="0"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… ,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|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… ,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}.</a:t>
                </a:r>
              </a:p>
              <a:p>
                <a:pPr marL="0" indent="0"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以后常把原子公式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… ,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写为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 … , 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58342"/>
              </a:xfrm>
              <a:blipFill>
                <a:blip r:embed="rId2"/>
                <a:stretch>
                  <a:fillRect l="-1016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09DF915-FCD7-4B48-ACBC-B5E9034C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22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dirty="0"/>
              <a:t>的可靠性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110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在项集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层次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归纳证明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②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&gt;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0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u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5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500" baseline="4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，其中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是低层次项，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5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500" baseline="4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从而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5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500" baseline="4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)))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	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spc="-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i="1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)))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	 = </a:t>
            </a:r>
            <a:r>
              <a:rPr lang="en-US" altLang="zh-CN" sz="2400" i="1" spc="-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i="1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)))</a:t>
            </a:r>
            <a:endParaRPr lang="en-US" altLang="zh-CN" sz="2400" i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	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5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500" baseline="4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)))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	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861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dirty="0"/>
              <a:t>的可靠性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111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层次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归纳证明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①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是原子公式，设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spc="-5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i="1" spc="-500" baseline="4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于是，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spc="-5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i="1" spc="-500" baseline="4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要证明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，即要证明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en-US" altLang="zh-CN" sz="2400" i="1" spc="-5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i="1" spc="-500" baseline="4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en-US" altLang="zh-CN" sz="2400" i="1" spc="-5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i="1" spc="-500" baseline="4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980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dirty="0"/>
              <a:t>的可靠性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112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层次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归纳证明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因为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en-US" altLang="zh-CN" sz="2400" i="1" spc="-5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i="1" spc="-500" baseline="4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 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 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))) |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spc="-1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spc="-11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400" i="1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i="1" spc="-1000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 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))) |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spc="-1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spc="-11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400" i="1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i="1" spc="-1000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（由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的结论）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 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en-US" altLang="zh-CN" sz="2400" i="1" spc="-5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i="1" spc="-500" baseline="4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i="1" baseline="36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从而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en-US" altLang="zh-CN" sz="2400" i="1" spc="-5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i="1" spc="-500" baseline="4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en-US" altLang="zh-CN" sz="2400" i="1" spc="-5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i="1" spc="-500" baseline="4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962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dirty="0"/>
              <a:t>的可靠性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113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层次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归纳证明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②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0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，根据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的结构，分为以下四种情形：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，此时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  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  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 </a:t>
            </a: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，此时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  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</a:t>
            </a: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  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097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dirty="0"/>
              <a:t>的可靠性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114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层次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归纳证明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②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0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，根据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的结构，分为以下四种情形：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，且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中自由出现，此时 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		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同时有，对所有自由出现的变元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(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从而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59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dirty="0"/>
              <a:t>的可靠性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115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层次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归纳证明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②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0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，根据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的结构，分为以下四种情形：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，且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中自由出现，此时 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		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又因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对公式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中的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自由的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，所以，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中不含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下面证明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  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 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46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dirty="0"/>
              <a:t>的可靠性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116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（）设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，即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此时存在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变通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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，使得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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再作一个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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变通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ʹ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，使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                                  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于是由归纳假设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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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                          （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因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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变通，它们除对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的指派可能不同外，其它变元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的指派完全相同，而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中不含有变元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，故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357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dirty="0"/>
              <a:t>的可靠性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117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（）（续）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                                  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30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下面证明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变通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为此，需要证明，当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663BFA-278E-4D00-ACE7-4631D454874D}"/>
              </a:ext>
            </a:extLst>
          </p:cNvPr>
          <p:cNvGrpSpPr/>
          <p:nvPr/>
        </p:nvGrpSpPr>
        <p:grpSpPr>
          <a:xfrm>
            <a:off x="5453904" y="4159735"/>
            <a:ext cx="1595309" cy="601449"/>
            <a:chOff x="5904280" y="4232757"/>
            <a:chExt cx="1595309" cy="60144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96DF3C-AF6E-43E3-8D6C-4FFF9220108C}"/>
                </a:ext>
              </a:extLst>
            </p:cNvPr>
            <p:cNvSpPr/>
            <p:nvPr/>
          </p:nvSpPr>
          <p:spPr>
            <a:xfrm>
              <a:off x="5904280" y="4232757"/>
              <a:ext cx="15953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i="1" dirty="0">
                  <a:solidFill>
                    <a:schemeClr val="accent1">
                      <a:lumMod val="75000"/>
                    </a:schemeClr>
                  </a:solidFill>
                  <a:sym typeface="Symbol" panose="05050102010706020507" pitchFamily="18" charset="2"/>
                </a:rPr>
                <a:t></a:t>
              </a:r>
              <a:r>
                <a:rPr lang="zh-CN" altLang="en-US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</a:t>
              </a:r>
              <a:r>
                <a:rPr lang="zh-CN" altLang="en-US" sz="2400" i="1" dirty="0">
                  <a:solidFill>
                    <a:schemeClr val="accent1">
                      <a:lumMod val="75000"/>
                    </a:schemeClr>
                  </a:solidFill>
                  <a:sym typeface="Symbol" panose="05050102010706020507" pitchFamily="18" charset="2"/>
                </a:rPr>
                <a:t> </a:t>
              </a:r>
              <a:r>
                <a:rPr lang="zh-CN" altLang="en-US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ʹ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4B8C3CD-BB6B-488E-8218-A680F823C05B}"/>
                </a:ext>
              </a:extLst>
            </p:cNvPr>
            <p:cNvSpPr/>
            <p:nvPr/>
          </p:nvSpPr>
          <p:spPr>
            <a:xfrm>
              <a:off x="6541473" y="4372541"/>
              <a:ext cx="3209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endParaRPr lang="zh-CN" altLang="en-US" sz="24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20CC72-463E-4C0E-BD15-CD680CC692CA}"/>
              </a:ext>
            </a:extLst>
          </p:cNvPr>
          <p:cNvGrpSpPr/>
          <p:nvPr/>
        </p:nvGrpSpPr>
        <p:grpSpPr>
          <a:xfrm>
            <a:off x="5483560" y="3032812"/>
            <a:ext cx="1535998" cy="600165"/>
            <a:chOff x="5933936" y="3105834"/>
            <a:chExt cx="1535998" cy="60016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B0225FF-DC32-4789-ABC6-47221B244130}"/>
                </a:ext>
              </a:extLst>
            </p:cNvPr>
            <p:cNvSpPr/>
            <p:nvPr/>
          </p:nvSpPr>
          <p:spPr>
            <a:xfrm>
              <a:off x="5933936" y="3244334"/>
              <a:ext cx="15359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  </a:t>
              </a:r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 </a:t>
              </a:r>
              <a:r>
                <a:rPr lang="zh-CN" altLang="en-US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 ʹ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BD13B51-9215-4836-AA16-43011014EB36}"/>
                </a:ext>
              </a:extLst>
            </p:cNvPr>
            <p:cNvSpPr/>
            <p:nvPr/>
          </p:nvSpPr>
          <p:spPr>
            <a:xfrm>
              <a:off x="6541473" y="3105834"/>
              <a:ext cx="3209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endParaRPr lang="zh-CN" altLang="en-US" sz="240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0B3D51D-4112-44CE-B031-16F4D6DBFA26}"/>
              </a:ext>
            </a:extLst>
          </p:cNvPr>
          <p:cNvGrpSpPr/>
          <p:nvPr/>
        </p:nvGrpSpPr>
        <p:grpSpPr>
          <a:xfrm>
            <a:off x="6530420" y="3677417"/>
            <a:ext cx="518792" cy="684057"/>
            <a:chOff x="3674517" y="3889149"/>
            <a:chExt cx="518792" cy="68405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06164EA-2F37-45ED-8E54-2E4BE6C9A919}"/>
                </a:ext>
              </a:extLst>
            </p:cNvPr>
            <p:cNvSpPr/>
            <p:nvPr/>
          </p:nvSpPr>
          <p:spPr>
            <a:xfrm>
              <a:off x="3674517" y="3889942"/>
              <a:ext cx="370614" cy="683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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</a:t>
              </a:r>
              <a:endParaRPr lang="zh-CN" altLang="en-US" sz="24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932A61D-3AA0-487A-A7B5-1909DA6937ED}"/>
                </a:ext>
              </a:extLst>
            </p:cNvPr>
            <p:cNvSpPr/>
            <p:nvPr/>
          </p:nvSpPr>
          <p:spPr>
            <a:xfrm>
              <a:off x="3872387" y="3889149"/>
              <a:ext cx="3209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endParaRPr lang="zh-CN" altLang="en-US" sz="24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8821F44-0B01-48E1-B98F-BA459EFE6419}"/>
              </a:ext>
            </a:extLst>
          </p:cNvPr>
          <p:cNvGrpSpPr/>
          <p:nvPr/>
        </p:nvGrpSpPr>
        <p:grpSpPr>
          <a:xfrm>
            <a:off x="5383803" y="3677022"/>
            <a:ext cx="488811" cy="684056"/>
            <a:chOff x="2646274" y="3889150"/>
            <a:chExt cx="488811" cy="68405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D495C09-EA31-4F8A-8BD3-8163A2863B35}"/>
                </a:ext>
              </a:extLst>
            </p:cNvPr>
            <p:cNvSpPr/>
            <p:nvPr/>
          </p:nvSpPr>
          <p:spPr>
            <a:xfrm>
              <a:off x="2764471" y="3889942"/>
              <a:ext cx="370614" cy="683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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</a:t>
              </a:r>
              <a:endParaRPr lang="zh-CN" altLang="en-US" sz="2400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A0F2B4F-8010-478D-BFA2-F1FE833471BD}"/>
                </a:ext>
              </a:extLst>
            </p:cNvPr>
            <p:cNvSpPr/>
            <p:nvPr/>
          </p:nvSpPr>
          <p:spPr>
            <a:xfrm>
              <a:off x="2646274" y="3889150"/>
              <a:ext cx="3209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endParaRPr lang="zh-CN" altLang="en-US" sz="24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027F615-1FAE-43C2-A39C-3BB92FEE7312}"/>
              </a:ext>
            </a:extLst>
          </p:cNvPr>
          <p:cNvGrpSpPr/>
          <p:nvPr/>
        </p:nvGrpSpPr>
        <p:grpSpPr>
          <a:xfrm>
            <a:off x="6530420" y="3677498"/>
            <a:ext cx="518792" cy="684057"/>
            <a:chOff x="3674517" y="3889149"/>
            <a:chExt cx="518792" cy="68405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D2060AB-FF0B-43B6-BE94-FAC4F43182E6}"/>
                </a:ext>
              </a:extLst>
            </p:cNvPr>
            <p:cNvSpPr/>
            <p:nvPr/>
          </p:nvSpPr>
          <p:spPr>
            <a:xfrm>
              <a:off x="3674517" y="3889942"/>
              <a:ext cx="370614" cy="683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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</a:t>
              </a:r>
              <a:endParaRPr lang="zh-CN" altLang="en-US" sz="240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1A6E626-8C49-48E0-BFC2-8B754A365A44}"/>
                </a:ext>
              </a:extLst>
            </p:cNvPr>
            <p:cNvSpPr/>
            <p:nvPr/>
          </p:nvSpPr>
          <p:spPr>
            <a:xfrm>
              <a:off x="3872387" y="3889149"/>
              <a:ext cx="3209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?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145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dirty="0"/>
              <a:t>的可靠性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118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（）（续）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时，有两种情况：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 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=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 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	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((1)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式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	=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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			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((3)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式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	=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 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		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已知条件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	=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 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56590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dirty="0"/>
              <a:t>的可靠性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119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（）（续）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时，有两种情况：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	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 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=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	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变通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		=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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	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变通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		=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 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变通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从而证明了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变通，由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式得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，即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39989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谓词演算公式集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58342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字母表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个体变元：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…			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可数个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）个体常元：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…			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可数个或有限个</a:t>
                </a:r>
                <a:endParaRPr lang="en-US" altLang="zh-CN" sz="2400" b="1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b="1" dirty="0"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>
                    <a:cs typeface="Times New Roman" panose="02020603050405020304" pitchFamily="18" charset="0"/>
                  </a:rPr>
                  <a:t>）运算符：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 …		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可数个或有限个</a:t>
                </a:r>
                <a:endParaRPr lang="en-US" altLang="zh-CN" sz="2400" b="1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b="1" dirty="0"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b="1" dirty="0">
                    <a:cs typeface="Times New Roman" panose="02020603050405020304" pitchFamily="18" charset="0"/>
                  </a:rPr>
                  <a:t>）谓词：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 …		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可数个或有限个，至少一个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zh-CN" altLang="en-US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）联结词：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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 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6</a:t>
                </a:r>
                <a:r>
                  <a:rPr lang="zh-CN" altLang="en-US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）全称量词：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7</a:t>
                </a:r>
                <a:r>
                  <a:rPr lang="zh-CN" altLang="en-US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）括号与逗号：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(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,  ,</a:t>
                </a:r>
                <a:endParaRPr lang="en-US" altLang="zh-CN" sz="2400" b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58342"/>
              </a:xfrm>
              <a:blipFill>
                <a:blip r:embed="rId2"/>
                <a:stretch>
                  <a:fillRect l="-1016" t="-2053" b="-3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4BBD8A8-8974-4102-BB51-C21467D4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9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dirty="0"/>
              <a:t>的可靠性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120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（）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ʹ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，即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ʹ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此时存在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变通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ʹ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，使得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r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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                           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再作一个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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变通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，使 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这样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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除对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的指派可能不同外，其它变元的指派完全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相同，因而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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变通，于是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</a:p>
          <a:p>
            <a:pPr marL="0" indent="0" algn="r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1152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dirty="0"/>
              <a:t>的可靠性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121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（）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		 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中不含有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	          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(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已知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	          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变通，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再由归纳假设及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(4)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式，得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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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由此即得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 0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，即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</a:t>
            </a:r>
          </a:p>
          <a:p>
            <a:pPr marL="0" indent="0" algn="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证毕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</a:p>
          <a:p>
            <a:pPr marL="0" indent="0" algn="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4747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dirty="0"/>
              <a:t>的可靠性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122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引理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的公理都是有效式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(K1)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(K2)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(K3)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都是命题演算型永真式，故都是有效式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）下面验证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(K4)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是有效式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对公式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是自由的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，证明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任取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解释域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，且任取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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，并设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 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则对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的任一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变通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，总有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 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取一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特别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变通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，使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 .</a:t>
            </a: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5751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dirty="0"/>
              <a:t>的可靠性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123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引理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的公理都是有效式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）下面验证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(K5)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是有效式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，其中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不在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自由出现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任取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解释域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，且任取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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，并设 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 .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则对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的任一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变通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，总有 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321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dirty="0"/>
              <a:t>的可靠性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124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引理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的公理都是有效式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）（续）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又因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不在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自由出现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故，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 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从而，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，即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 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945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dirty="0"/>
              <a:t>的可靠性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125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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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设有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从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的证明：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…,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进行归纳证明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1)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时，若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，自然有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    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是公理，也是有效式，则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2)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1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时，有以下三种情况：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①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或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是公理，则与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时相同；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②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若有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 &lt; n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，使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，则由归纳假设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    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，从而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③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&lt; n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则由归纳假设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，从而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100"/>
              </a:spcBef>
              <a:buNone/>
              <a:tabLst>
                <a:tab pos="684000" algn="l"/>
              </a:tabLst>
            </a:pP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  <a:tabLst>
                <a:tab pos="684000" algn="l"/>
              </a:tabLst>
            </a:pP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  <a:tabLst>
                <a:tab pos="684000" algn="l"/>
              </a:tabLst>
            </a:pP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186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dirty="0"/>
              <a:t>的可靠性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126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的无矛盾性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推论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无矛盾的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，即对任何公式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不同时成立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假设有公式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，使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同时成立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则由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的可靠性定理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，得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，即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对任一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解释域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，任一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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，有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=1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矛盾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推论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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有模型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无矛盾的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317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dirty="0"/>
              <a:t>的完全性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127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5999" y="1981201"/>
            <a:ext cx="10288193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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，称谓词演算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完全的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特别的，当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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时，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有效式都是定理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无矛盾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公式集一定有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可数集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模型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（自学）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的完全性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 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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反设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的全称闭式，则一定有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是无矛盾的，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（否则由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反证律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得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，从而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成立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）由上述定理知，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存在模型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，于是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，从而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0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，因此有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，矛盾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379BD5-7088-4630-AF60-125BA95384C4}"/>
              </a:ext>
            </a:extLst>
          </p:cNvPr>
          <p:cNvGrpSpPr/>
          <p:nvPr/>
        </p:nvGrpSpPr>
        <p:grpSpPr>
          <a:xfrm>
            <a:off x="3153946" y="4074701"/>
            <a:ext cx="391454" cy="461665"/>
            <a:chOff x="5869848" y="4511431"/>
            <a:chExt cx="391454" cy="46166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42D5785-08E3-4888-80B4-3412E8653BAF}"/>
                </a:ext>
              </a:extLst>
            </p:cNvPr>
            <p:cNvSpPr/>
            <p:nvPr/>
          </p:nvSpPr>
          <p:spPr>
            <a:xfrm>
              <a:off x="5869848" y="4511431"/>
              <a:ext cx="3914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Yu Mincho Light" panose="020B0400000000000000" pitchFamily="18" charset="-128"/>
                  <a:ea typeface="Yu Mincho Light" panose="020B0400000000000000" pitchFamily="18" charset="-128"/>
                  <a:cs typeface="Times New Roman" panose="02020603050405020304" pitchFamily="18" charset="0"/>
                  <a:sym typeface="Symbol" panose="05050102010706020507" pitchFamily="18" charset="2"/>
                </a:rPr>
                <a:t>⊢</a:t>
              </a:r>
              <a:endParaRPr lang="zh-CN" altLang="en-US" sz="24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233BFBB-A90F-4419-8CD4-4D5840F4B6AB}"/>
                </a:ext>
              </a:extLst>
            </p:cNvPr>
            <p:cNvSpPr/>
            <p:nvPr/>
          </p:nvSpPr>
          <p:spPr>
            <a:xfrm>
              <a:off x="5891995" y="4563573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</a:t>
              </a:r>
              <a:endParaRPr lang="zh-CN" altLang="en-US" b="1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4B646A2-954D-4086-AB77-7433C0F5C603}"/>
              </a:ext>
            </a:extLst>
          </p:cNvPr>
          <p:cNvGrpSpPr/>
          <p:nvPr/>
        </p:nvGrpSpPr>
        <p:grpSpPr>
          <a:xfrm>
            <a:off x="2884921" y="5647676"/>
            <a:ext cx="405880" cy="470334"/>
            <a:chOff x="386204" y="3545766"/>
            <a:chExt cx="405880" cy="47033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45DAFBE-64A0-424E-9490-BD87B8B9E516}"/>
                </a:ext>
              </a:extLst>
            </p:cNvPr>
            <p:cNvSpPr/>
            <p:nvPr/>
          </p:nvSpPr>
          <p:spPr>
            <a:xfrm>
              <a:off x="386204" y="3554435"/>
              <a:ext cx="4058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Yu Mincho Demibold" panose="02020600000000000000" pitchFamily="18" charset="-128"/>
                  <a:ea typeface="Yu Mincho Demibold" panose="02020600000000000000" pitchFamily="18" charset="-128"/>
                  <a:cs typeface="Times New Roman" panose="02020603050405020304" pitchFamily="18" charset="0"/>
                  <a:sym typeface="Symbol" panose="05050102010706020507" pitchFamily="18" charset="2"/>
                </a:rPr>
                <a:t>⊨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3EA86AE-11DF-4D9C-8255-ACE2E80E4B86}"/>
                </a:ext>
              </a:extLst>
            </p:cNvPr>
            <p:cNvSpPr/>
            <p:nvPr/>
          </p:nvSpPr>
          <p:spPr>
            <a:xfrm>
              <a:off x="423558" y="3545766"/>
              <a:ext cx="3529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Yu Mincho Demibold" panose="02020600000000000000" pitchFamily="18" charset="-128"/>
                  <a:ea typeface="Yu Mincho Demibold" panose="02020600000000000000" pitchFamily="18" charset="-128"/>
                  <a:cs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AE2604A-1BA3-4716-843E-E3E75282CE79}"/>
              </a:ext>
            </a:extLst>
          </p:cNvPr>
          <p:cNvGrpSpPr/>
          <p:nvPr/>
        </p:nvGrpSpPr>
        <p:grpSpPr>
          <a:xfrm>
            <a:off x="5000323" y="5652010"/>
            <a:ext cx="405880" cy="470334"/>
            <a:chOff x="386204" y="3545766"/>
            <a:chExt cx="405880" cy="47033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3CF9B90-124D-4A3A-97D2-07E9CF075ED2}"/>
                </a:ext>
              </a:extLst>
            </p:cNvPr>
            <p:cNvSpPr/>
            <p:nvPr/>
          </p:nvSpPr>
          <p:spPr>
            <a:xfrm>
              <a:off x="386204" y="3554435"/>
              <a:ext cx="4058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Yu Mincho Demibold" panose="02020600000000000000" pitchFamily="18" charset="-128"/>
                  <a:ea typeface="Yu Mincho Demibold" panose="02020600000000000000" pitchFamily="18" charset="-128"/>
                  <a:cs typeface="Times New Roman" panose="02020603050405020304" pitchFamily="18" charset="0"/>
                  <a:sym typeface="Symbol" panose="05050102010706020507" pitchFamily="18" charset="2"/>
                </a:rPr>
                <a:t>⊨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AA0FBCE-D04A-46E4-B988-BCEAA05D4EE7}"/>
                </a:ext>
              </a:extLst>
            </p:cNvPr>
            <p:cNvSpPr/>
            <p:nvPr/>
          </p:nvSpPr>
          <p:spPr>
            <a:xfrm>
              <a:off x="423558" y="3545766"/>
              <a:ext cx="3529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Yu Mincho Demibold" panose="02020600000000000000" pitchFamily="18" charset="-128"/>
                  <a:ea typeface="Yu Mincho Demibold" panose="02020600000000000000" pitchFamily="18" charset="-128"/>
                  <a:cs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5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dirty="0"/>
              <a:t>的完全性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128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5999" y="1981201"/>
            <a:ext cx="10288193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ö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del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完备性定理</a:t>
            </a:r>
            <a:endParaRPr lang="en-US" altLang="zh-CN" sz="2400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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）该定理给出了谓词演算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语法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语义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一致性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）与命题演算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不同，不存在算法来确定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中任一公式是否为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 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定理（即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的有效式），称为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ö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del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不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完备性定理 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332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谓词演算公式集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58342"/>
          </a:xfrm>
        </p:spPr>
        <p:txBody>
          <a:bodyPr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谓词演算公式的形成规则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）每个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原子公式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是公式；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公式，则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 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 …) </a:t>
            </a:r>
            <a:r>
              <a:rPr lang="zh-CN" altLang="en-US" sz="2400" dirty="0">
                <a:cs typeface="Times New Roman" panose="02020603050405020304" pitchFamily="18" charset="0"/>
              </a:rPr>
              <a:t>也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是公式；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有限次运用</a:t>
            </a:r>
            <a:r>
              <a:rPr lang="zh-CN" altLang="en-US" sz="2400" dirty="0">
                <a:cs typeface="Times New Roman" panose="02020603050405020304" pitchFamily="18" charset="0"/>
              </a:rPr>
              <a:t>规则 </a:t>
            </a: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）和 </a:t>
            </a: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）所得也是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公式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/>
              <a:t>谓词演算公式的形成规则与命题公式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类似</a:t>
            </a:r>
            <a:r>
              <a:rPr lang="zh-CN" altLang="en-US" sz="2400" dirty="0"/>
              <a:t>，不同之处在于</a:t>
            </a:r>
            <a:endParaRPr lang="en-US" altLang="zh-CN" sz="2400" dirty="0"/>
          </a:p>
          <a:p>
            <a:pPr marL="0" indent="0" algn="r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  	   a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）这里从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原子公式集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zh-CN" altLang="en-US" sz="2400" dirty="0">
                <a:sym typeface="Symbol" panose="05050102010706020507" pitchFamily="18" charset="2"/>
              </a:rPr>
              <a:t>出发，而</a:t>
            </a:r>
            <a:r>
              <a:rPr lang="zh-CN" altLang="en-US" sz="2400" dirty="0"/>
              <a:t>命题公式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命题变元集</a:t>
            </a:r>
            <a:r>
              <a:rPr lang="zh-CN" altLang="en-US" sz="2400" dirty="0">
                <a:sym typeface="Symbol" panose="05050102010706020507" pitchFamily="18" charset="2"/>
              </a:rPr>
              <a:t>出发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      b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）除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外，这里还增加了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可数个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全称量词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	  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 …) </a:t>
            </a:r>
            <a:r>
              <a:rPr lang="en-US" altLang="zh-CN" sz="2400" dirty="0"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endParaRPr lang="en-US" altLang="zh-CN" sz="2400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4BBD8A8-8974-4102-BB51-C21467D4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10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谓词演算公式集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58342"/>
          </a:xfrm>
        </p:spPr>
        <p:txBody>
          <a:bodyPr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注（续）：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）所有的</a:t>
            </a:r>
            <a:r>
              <a:rPr lang="zh-CN" altLang="en-US" sz="2400" dirty="0"/>
              <a:t>谓词演算公式形成的集合，记为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，显然该集合是可数集；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/>
              <a:t>公式集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/>
              <a:t>也具有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分层性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，它的第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层由原子公式组成，第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层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由原子公式经过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次运算得来；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）每个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都有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作用范围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，简称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范围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）除了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外，在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中还可以定义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和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：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4BBD8A8-8974-4102-BB51-C21467D4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51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谓词演算公式集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58342"/>
          </a:xfrm>
        </p:spPr>
        <p:txBody>
          <a:bodyPr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变元的自由出现与约束出现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定义 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在一个公式中，个体变元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的出现如果不在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范围中，则称为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自由出现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，否则称为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约束出现 </a:t>
            </a:r>
            <a:r>
              <a:rPr lang="en-US" altLang="zh-CN" sz="24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定义 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公式若不含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自由出现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的个体变元，称为闭式 </a:t>
            </a:r>
            <a:r>
              <a:rPr lang="en-US" altLang="zh-CN" sz="24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例：</a:t>
            </a:r>
            <a:endParaRPr lang="en-US" altLang="zh-CN" sz="2400" b="1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 algn="ctr">
              <a:spcBef>
                <a:spcPts val="1600"/>
              </a:spcBef>
              <a:buNone/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非闭式：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spc="-1000" baseline="40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spc="-1000" baseline="40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 algn="ctr">
              <a:spcBef>
                <a:spcPts val="1600"/>
              </a:spcBef>
              <a:buNone/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闭式：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spc="-1000" baseline="40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spc="-1000" baseline="40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400" baseline="-250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 algn="ctr">
              <a:spcBef>
                <a:spcPts val="1600"/>
              </a:spcBef>
              <a:buNone/>
            </a:pPr>
            <a:endParaRPr lang="en-US" altLang="zh-CN" sz="2400" b="1" baseline="-250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4BBD8A8-8974-4102-BB51-C21467D4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651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谓词演算公式集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703526" cy="4158342"/>
          </a:xfrm>
        </p:spPr>
        <p:txBody>
          <a:bodyPr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变元的自由出现与约束出现（续）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定义 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用项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去代换公式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自由出现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的个体变元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时，若在代换后的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r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新公式里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的变元都是自由的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则称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是可自由代换的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简称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是可代换的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，或简称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是自由的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去代换公式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自由出现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时，若代换后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中有变元约束，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则称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是“不自由的”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“不可自由代换的”，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“不可代换的”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en-US" altLang="zh-CN" sz="2400" b="1" baseline="-250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4BBD8A8-8974-4102-BB51-C21467D4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13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谓词演算公式集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703526" cy="4158342"/>
          </a:xfrm>
        </p:spPr>
        <p:txBody>
          <a:bodyPr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可自由代换情况：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①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闭项；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②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不自由出现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cs typeface="Times New Roman" panose="02020603050405020304" pitchFamily="18" charset="0"/>
              </a:rPr>
              <a:t>作为项</a:t>
            </a:r>
            <a:r>
              <a:rPr lang="en-US" altLang="zh-CN" sz="2400" dirty="0"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自己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进行代换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spc="-1000" baseline="40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altLang="zh-CN" sz="2400" spc="-1000" baseline="40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不自由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spc="-1000" baseline="40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自由；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spc="-1000" baseline="40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spc="-1000" baseline="40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spc="-1000" baseline="40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不自由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spc="-1000" baseline="40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自由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，但对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不自由；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endParaRPr lang="en-US" altLang="zh-CN" sz="2400" b="1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4BBD8A8-8974-4102-BB51-C21467D4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72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4BBD8A8-8974-4102-BB51-C21467D4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18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02CE34C-3973-49D7-A6A2-51BF885C6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58342"/>
          </a:xfrm>
        </p:spPr>
        <p:txBody>
          <a:bodyPr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谓词演算 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定义 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谓词演算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cs typeface="Times New Roman" panose="02020603050405020304" pitchFamily="18" charset="0"/>
              </a:rPr>
              <a:t>是有如下规定的“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公理</a:t>
            </a:r>
            <a:r>
              <a:rPr lang="zh-CN" altLang="en-US" sz="2400" dirty="0">
                <a:cs typeface="Times New Roman" panose="02020603050405020304" pitchFamily="18" charset="0"/>
              </a:rPr>
              <a:t>”和“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证明</a:t>
            </a:r>
            <a:r>
              <a:rPr lang="zh-CN" altLang="en-US" sz="2400" dirty="0">
                <a:cs typeface="Times New Roman" panose="02020603050405020304" pitchFamily="18" charset="0"/>
              </a:rPr>
              <a:t>”的公式集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1)</a:t>
            </a:r>
            <a:r>
              <a:rPr lang="zh-CN" altLang="en-US" sz="2400" dirty="0">
                <a:cs typeface="Times New Roman" panose="02020603050405020304" pitchFamily="18" charset="0"/>
              </a:rPr>
              <a:t> 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公理</a:t>
            </a:r>
            <a:r>
              <a:rPr lang="zh-CN" altLang="en-US" sz="2400" dirty="0">
                <a:cs typeface="Times New Roman" panose="02020603050405020304" pitchFamily="18" charset="0"/>
              </a:rPr>
              <a:t>”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 ((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K3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K4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，其中项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是自由的； 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K5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，其中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中自由出现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4BBD8A8-8974-4102-BB51-C21467D4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02CE34C-3973-49D7-A6A2-51BF885C6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58342"/>
          </a:xfrm>
        </p:spPr>
        <p:txBody>
          <a:bodyPr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谓词演算 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2)</a:t>
            </a:r>
            <a:r>
              <a:rPr lang="zh-CN" altLang="en-US" sz="2400" dirty="0">
                <a:cs typeface="Times New Roman" panose="02020603050405020304" pitchFamily="18" charset="0"/>
              </a:rPr>
              <a:t> 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证明</a:t>
            </a:r>
            <a:r>
              <a:rPr lang="zh-CN" altLang="en-US" sz="2400" dirty="0">
                <a:cs typeface="Times New Roman" panose="02020603050405020304" pitchFamily="18" charset="0"/>
              </a:rPr>
              <a:t>”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是某个公式，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是某个公式集，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从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可证，记作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，指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存在公式的有限序列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… 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其中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，且对每个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… 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</a:t>
            </a:r>
            <a:r>
              <a:rPr lang="en-US" altLang="zh-CN" sz="2400" dirty="0" err="1"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ii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是公理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iii</a:t>
            </a:r>
            <a:r>
              <a:rPr lang="zh-CN" altLang="en-US" sz="2400" dirty="0">
                <a:cs typeface="Times New Roman" panose="02020603050405020304" pitchFamily="18" charset="0"/>
              </a:rPr>
              <a:t>）存在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&lt;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ym typeface="Symbol" panose="05050102010706020507" pitchFamily="18" charset="2"/>
              </a:rPr>
              <a:t>使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（即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使用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得到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iv</a:t>
            </a:r>
            <a:r>
              <a:rPr lang="zh-CN" altLang="en-US" sz="2400" dirty="0">
                <a:cs typeface="Times New Roman" panose="02020603050405020304" pitchFamily="18" charset="0"/>
              </a:rPr>
              <a:t>）存在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&lt;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ym typeface="Symbol" panose="05050102010706020507" pitchFamily="18" charset="2"/>
              </a:rPr>
              <a:t>使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（即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使用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（推广规则）得到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lang="en-US" altLang="zh-CN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00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谓词演算的建立</a:t>
            </a:r>
            <a:endParaRPr lang="en-US" altLang="zh-CN" sz="2400" dirty="0"/>
          </a:p>
          <a:p>
            <a:r>
              <a:rPr lang="zh-CN" altLang="en-US" sz="2400" dirty="0"/>
              <a:t>谓词演算的语义</a:t>
            </a:r>
            <a:endParaRPr lang="en-US" altLang="zh-CN" sz="2400" dirty="0"/>
          </a:p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/>
              <a:t>的可靠性</a:t>
            </a:r>
            <a:endParaRPr lang="en-US" altLang="zh-CN" sz="2400" dirty="0"/>
          </a:p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/>
              <a:t>的完全性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F54C382-10E5-48F9-903A-7B32DD68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59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4BBD8A8-8974-4102-BB51-C21467D4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20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02CE34C-3973-49D7-A6A2-51BF885C6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58342"/>
          </a:xfrm>
        </p:spPr>
        <p:txBody>
          <a:bodyPr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1)</a:t>
            </a:r>
            <a:r>
              <a:rPr lang="zh-CN" altLang="en-US" sz="2400" dirty="0">
                <a:cs typeface="Times New Roman" panose="02020603050405020304" pitchFamily="18" charset="0"/>
              </a:rPr>
              <a:t> 符合上述条件的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… 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从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明</a:t>
            </a:r>
            <a:r>
              <a:rPr lang="zh-CN" altLang="en-US" sz="2400" dirty="0">
                <a:cs typeface="Times New Roman" panose="02020603050405020304" pitchFamily="18" charset="0"/>
              </a:rPr>
              <a:t>”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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假定集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语法推论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2)</a:t>
            </a:r>
            <a:r>
              <a:rPr lang="zh-CN" altLang="en-US" sz="2400" dirty="0">
                <a:cs typeface="Times New Roman" panose="02020603050405020304" pitchFamily="18" charset="0"/>
              </a:rPr>
              <a:t> 若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的定理，记为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cs typeface="Times New Roman" panose="02020603050405020304" pitchFamily="18" charset="0"/>
              </a:rPr>
              <a:t>公理</a:t>
            </a:r>
            <a:r>
              <a:rPr lang="en-US" altLang="zh-CN" sz="2400" dirty="0"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altLang="zh-CN" sz="2400" dirty="0">
                <a:cs typeface="Times New Roman" panose="02020603050405020304" pitchFamily="18" charset="0"/>
              </a:rPr>
              <a:t>)-(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K3</a:t>
            </a:r>
            <a:r>
              <a:rPr lang="en-US" altLang="zh-CN" sz="2400" dirty="0"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cs typeface="Times New Roman" panose="02020603050405020304" pitchFamily="18" charset="0"/>
              </a:rPr>
              <a:t>与命题演算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cs typeface="Times New Roman" panose="02020603050405020304" pitchFamily="18" charset="0"/>
              </a:rPr>
              <a:t>的公理</a:t>
            </a:r>
            <a:r>
              <a:rPr lang="en-US" altLang="zh-CN" sz="2400" dirty="0"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altLang="zh-CN" sz="2400" dirty="0">
                <a:cs typeface="Times New Roman" panose="02020603050405020304" pitchFamily="18" charset="0"/>
              </a:rPr>
              <a:t>)-(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r>
              <a:rPr lang="en-US" altLang="zh-CN" sz="2400" dirty="0"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cs typeface="Times New Roman" panose="02020603050405020304" pitchFamily="18" charset="0"/>
              </a:rPr>
              <a:t>形式上完全一样，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但内容不同，这里的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4)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K4</a:t>
            </a:r>
            <a:r>
              <a:rPr lang="en-US" altLang="zh-CN" sz="2400" dirty="0"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cs typeface="Times New Roman" panose="02020603050405020304" pitchFamily="18" charset="0"/>
              </a:rPr>
              <a:t>中的“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是自由的</a:t>
            </a:r>
            <a:r>
              <a:rPr lang="zh-CN" altLang="en-US" sz="2400" dirty="0">
                <a:cs typeface="Times New Roman" panose="02020603050405020304" pitchFamily="18" charset="0"/>
              </a:rPr>
              <a:t>”必不可少 </a:t>
            </a:r>
            <a:r>
              <a:rPr lang="en-US" altLang="zh-CN" sz="2400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5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4BBD8A8-8974-4102-BB51-C21467D4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02CE34C-3973-49D7-A6A2-51BF885C6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981201"/>
            <a:ext cx="9601201" cy="4158342"/>
          </a:xfrm>
        </p:spPr>
        <p:txBody>
          <a:bodyPr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1)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K4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),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是自由的；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400" spc="-1000" baseline="40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400" spc="-1000" baseline="4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K4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),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400" spc="-1000" baseline="4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是自由的；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400" spc="-1000" baseline="40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400" spc="-1000" baseline="4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不是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K4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),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400" spc="-1000" baseline="4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是不自由的</a:t>
            </a:r>
            <a:r>
              <a:rPr lang="en-US" altLang="zh-CN" sz="2400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134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4BBD8A8-8974-4102-BB51-C21467D4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02CE34C-3973-49D7-A6A2-51BF885C6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58342"/>
          </a:xfrm>
        </p:spPr>
        <p:txBody>
          <a:bodyPr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跨演算的定理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定理  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… 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</a:rPr>
              <a:t>是命题演算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cs typeface="Times New Roman" panose="02020603050405020304" pitchFamily="18" charset="0"/>
              </a:rPr>
              <a:t>的命题变元，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… 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zh-CN" altLang="en-US" sz="2400" dirty="0">
                <a:cs typeface="Times New Roman" panose="02020603050405020304" pitchFamily="18" charset="0"/>
              </a:rPr>
              <a:t>有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 algn="ctr">
              <a:spcBef>
                <a:spcPts val="1600"/>
              </a:spcBef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… 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… 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    其中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… 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… 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是用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… 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</a:rPr>
              <a:t>分别代换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… 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中的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… 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</a:rPr>
              <a:t>所得结果 </a:t>
            </a:r>
            <a:r>
              <a:rPr lang="en-US" altLang="zh-CN" sz="24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因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公理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)-(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公理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)-(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形式上完全相同，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   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的推理规则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也在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中，所以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… 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在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中的证明可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转换成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… 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在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中的证明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1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4BBD8A8-8974-4102-BB51-C21467D4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02CE34C-3973-49D7-A6A2-51BF885C6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58342"/>
          </a:xfrm>
        </p:spPr>
        <p:txBody>
          <a:bodyPr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命题演算型永真式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定义  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… 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cs typeface="Times New Roman" panose="02020603050405020304" pitchFamily="18" charset="0"/>
              </a:rPr>
              <a:t>是命题演算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中的永真式，则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对任意的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… 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… 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称为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命题演算型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永真式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，简称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永真式 </a:t>
            </a:r>
            <a:r>
              <a:rPr lang="en-US" altLang="zh-CN" sz="24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）上述定理还可以表述为：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永真式一定是定理；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）反之不然，如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400" spc="-1000" baseline="4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spc="-1000" baseline="4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cs typeface="Times New Roman" panose="02020603050405020304" pitchFamily="18" charset="0"/>
              </a:rPr>
              <a:t>是定理，但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不是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永真式 </a:t>
            </a:r>
            <a:r>
              <a:rPr lang="en-US" altLang="zh-CN" sz="24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）上述定理表明，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谓词演算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cs typeface="Times New Roman" panose="02020603050405020304" pitchFamily="18" charset="0"/>
              </a:rPr>
              <a:t>是保留了命题演算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精华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并对其进行了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改进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816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 </a:t>
                </a:r>
                <a:r>
                  <a:rPr lang="en-US" altLang="zh-CN" sz="2400" b="1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 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中任然成立的定律：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					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（同一律）</a:t>
                </a: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（否定前件律）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)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（否定肯定律）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				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（双重否定律）</a:t>
                </a: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)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((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))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HS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，假设三段论）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当然，这里的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,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,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r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89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无矛盾公式集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公式集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无矛盾，指对任何公式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二者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不同时成立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注：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从字面上看，该定义与命题逻辑的无矛盾集完全相同，但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这里的公式是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    </a:t>
                </a:r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有矛盾 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任一公式从 </a:t>
                </a:r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可证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证明与命题逻辑的有矛盾公式集完全一样，只需换为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公式即可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14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例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：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（由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</m:oMath>
                </a14:m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的定义只需证明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假定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永真式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1)2)MP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K4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28D8DEA9-B4C6-48B2-93B2-5758F04248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0876" y="1981200"/>
                <a:ext cx="4445724" cy="41641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685800" indent="-1793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9144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1430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3716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600"/>
                  </a:spcBef>
                  <a:buFont typeface="Arial" pitchFamily="34" charset="0"/>
                  <a:buNone/>
                </a:pP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3)4)MP</a:t>
                </a:r>
              </a:p>
              <a:p>
                <a:pPr marL="0" indent="0">
                  <a:spcBef>
                    <a:spcPts val="1600"/>
                  </a:spcBef>
                  <a:buFont typeface="Arial" pitchFamily="34" charset="0"/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6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永真式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Font typeface="Arial" pitchFamily="34" charset="0"/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7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5)6)MP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Font typeface="Arial" pitchFamily="34" charset="0"/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8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7)Gen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28D8DEA9-B4C6-48B2-93B2-5758F0424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876" y="1981200"/>
                <a:ext cx="4445724" cy="4164105"/>
              </a:xfrm>
              <a:prstGeom prst="rect">
                <a:avLst/>
              </a:prstGeom>
              <a:blipFill>
                <a:blip r:embed="rId3"/>
                <a:stretch>
                  <a:fillRect l="-2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84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b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规则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项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对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中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是自由的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600"/>
                  </a:spcBef>
                  <a:buNone/>
                </a:pP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Yu Mincho Light" panose="020B0400000000000000" pitchFamily="18" charset="-128"/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⊢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 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.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已知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项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对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中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是自由的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，故公式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600"/>
                  </a:spcBef>
                  <a:buNone/>
                </a:pP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a:rPr lang="en-US" altLang="zh-CN" sz="2400" b="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a:rPr lang="en-US" altLang="zh-CN" sz="2400" b="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K4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型公理，再有永真式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a:rPr lang="en-US" altLang="zh-CN" sz="2400" b="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a:rPr lang="en-US" altLang="zh-CN" sz="2400" b="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可得，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Yu Mincho Light" panose="020B0400000000000000" pitchFamily="18" charset="-128"/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⊢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.				</a:t>
                </a:r>
                <a:r>
                  <a:rPr lang="zh-CN" altLang="en-US" sz="2400" b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得证</a:t>
                </a:r>
                <a:endParaRPr lang="en-US" altLang="zh-CN" sz="2400" b="1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196" b="-2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80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例：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假定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K4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1)2)MP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假定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a:rPr lang="en-US" altLang="zh-CN" sz="2400" b="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b="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a:rPr lang="en-US" altLang="zh-CN" sz="2400" b="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(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K4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28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28D8DEA9-B4C6-48B2-93B2-5758F04248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9731" y="1981200"/>
                <a:ext cx="4686869" cy="41641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685800" indent="-1793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9144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1430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3716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600"/>
                  </a:spcBef>
                  <a:buFont typeface="Arial" pitchFamily="34" charset="0"/>
                  <a:buNone/>
                </a:pP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6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	       4)5)MP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7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 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(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 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永真式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8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 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       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3)7)MP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9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       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6)8)MP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10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       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Gen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28D8DEA9-B4C6-48B2-93B2-5758F0424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731" y="1981200"/>
                <a:ext cx="4686869" cy="4164105"/>
              </a:xfrm>
              <a:prstGeom prst="rect">
                <a:avLst/>
              </a:prstGeom>
              <a:blipFill>
                <a:blip r:embed="rId3"/>
                <a:stretch>
                  <a:fillRect l="-2081" r="-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演绎定理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   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）若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∪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）若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∪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，在证明中所用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Gen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变元不在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中自由出现，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则不增加新的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Gen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变元就可得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）由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即可得；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）设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,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… , 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在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中从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∪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}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的证明，由已知，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Gen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变元不在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中自由出现，对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进行归纳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050" r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31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命题逻辑的局限性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在命题逻辑中，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简单命题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不可分割</a:t>
            </a:r>
            <a:r>
              <a:rPr lang="zh-CN" altLang="en-US" sz="2400" dirty="0"/>
              <a:t>的，为“最小的基本单位“，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这就带来了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局限性</a:t>
            </a:r>
            <a:r>
              <a:rPr lang="zh-CN" altLang="en-US" sz="2400" dirty="0"/>
              <a:t> 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下列三段论是不可被证明的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）偶数都能被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整除，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是偶数，所以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能被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整除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.		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）金属都是导体，铜是金属，所以铜是导体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上述推理在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中可以形式化为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⊢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，这是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不正确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的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-US" altLang="zh-CN" sz="2400" dirty="0">
              <a:solidFill>
                <a:schemeClr val="accent3"/>
              </a:solidFill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7343216-C9DF-4DC1-8E30-7227D027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64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演绎定理（续）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n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，此时有三种可能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是公理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参见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命题逻辑中的演绎定理的证明，此时不用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Gen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规则即可证得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n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&gt;1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时，只需考虑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Gen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规则得到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的情形，其它情形与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命题逻辑中的演绎定理相同，且不涉及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Gen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规则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&lt;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n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，且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Gen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变元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不在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中自由出现，此时，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因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Yu Mincho Light" panose="02020300000000000000" pitchFamily="18" charset="-128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∪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，由归纳假设，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，且不增加且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Gen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变元，则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050" r="-1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30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08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300"/>
                  </a:spcBef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演绎定理（续）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300"/>
                  </a:spcBef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	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sz="24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b="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……    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altLang="zh-CN" sz="2400" b="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……   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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q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baseline="-25000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i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从 </a:t>
                </a:r>
                <a:r>
                  <a:rPr lang="zh-CN" alt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的证明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3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+1)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			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Gen</a:t>
                </a:r>
              </a:p>
              <a:p>
                <a:pPr marL="0" indent="0">
                  <a:spcBef>
                    <a:spcPts val="13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+2)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 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q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	(K5)</a:t>
                </a:r>
              </a:p>
              <a:p>
                <a:pPr marL="0" indent="0">
                  <a:spcBef>
                    <a:spcPts val="13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+3)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q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 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+1) 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+2)MP</a:t>
                </a:r>
              </a:p>
              <a:p>
                <a:pPr marL="0" indent="0">
                  <a:spcBef>
                    <a:spcPts val="1300"/>
                  </a:spcBef>
                  <a:buNone/>
                </a:pP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即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，以上过程，除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外没有增加新的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变元，在使用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公理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(K5)</a:t>
                </a:r>
              </a:p>
              <a:p>
                <a:pPr marL="0" indent="0">
                  <a:spcBef>
                    <a:spcPts val="1300"/>
                  </a:spcBef>
                  <a:buNone/>
                </a:pP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时，需要条件“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Gen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变元不在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中自由出现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”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			</a:t>
                </a:r>
                <a:r>
                  <a:rPr lang="zh-CN" altLang="en-US" sz="2400" b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得证</a:t>
                </a:r>
                <a:endParaRPr lang="en-US" altLang="zh-CN" sz="2400" b="1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050" r="-381" b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209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399" y="1981201"/>
                <a:ext cx="980803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演绎定理（续）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推论    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当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是闭式时，有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600"/>
                  </a:spcBef>
                  <a:buNone/>
                </a:pP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∪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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 (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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，除了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外不用其它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Gen 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变元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     （前例，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Gen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变元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28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2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  （前式的演绎定理）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3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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（前式的换位律）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4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（前式的演绎定理和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定义）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399" y="1981201"/>
                <a:ext cx="9808030" cy="4164105"/>
              </a:xfrm>
              <a:blipFill>
                <a:blip r:embed="rId2"/>
                <a:stretch>
                  <a:fillRect l="-932" t="-2050" r="-622" b="-2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242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399" y="1981201"/>
                <a:ext cx="980803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反证律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∪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及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所用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Gen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变元不在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中自由出现，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则不增加新的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Gen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变元就可得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   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已知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2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已知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3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永真式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4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2)3)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5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	1)4)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399" y="1981201"/>
                <a:ext cx="9808030" cy="4164105"/>
              </a:xfrm>
              <a:blipFill>
                <a:blip r:embed="rId2"/>
                <a:stretch>
                  <a:fillRect l="-932" t="-2050" b="-2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4472175-E368-45CD-AE6F-397F3BA41B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1051" y="1981200"/>
                <a:ext cx="4544704" cy="41641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685800" indent="-1793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9144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1430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3716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600"/>
                  </a:spcBef>
                  <a:buFont typeface="Arial" pitchFamily="34" charset="0"/>
                  <a:buNone/>
                </a:pP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Font typeface="Arial" pitchFamily="34" charset="0"/>
                  <a:buNone/>
                </a:pP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Font typeface="Arial" pitchFamily="34" charset="0"/>
                  <a:buNone/>
                </a:pP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以上由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∪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}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证得，利用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演绎定理，从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得：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6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   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已知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7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永真式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8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	  6)7)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4472175-E368-45CD-AE6F-397F3BA41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051" y="1981200"/>
                <a:ext cx="4544704" cy="4164105"/>
              </a:xfrm>
              <a:prstGeom prst="rect">
                <a:avLst/>
              </a:prstGeom>
              <a:blipFill>
                <a:blip r:embed="rId3"/>
                <a:stretch>
                  <a:fillRect l="-2011" r="-268" b="-2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19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399" y="1981201"/>
                <a:ext cx="980803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归谬律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∪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及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所用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Gen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变元不在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中自由出现，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则不增加新的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Gen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变元就可得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由已知和双重否定律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，可得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∪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2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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Yu Mincho Light" panose="020203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Yu Mincho Light" panose="020203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Yu Mincho Light" panose="020203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</m:oMath>
                </a14:m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再由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）和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）用反证律得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，且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不增加新的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Gen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变元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399" y="1981201"/>
                <a:ext cx="9808030" cy="4164105"/>
              </a:xfrm>
              <a:blipFill>
                <a:blip r:embed="rId2"/>
                <a:stretch>
                  <a:fillRect l="-932" t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67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399" y="1981201"/>
                <a:ext cx="980803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归谬律（续）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例：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zh-CN" alt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olidFill>
                      <a:schemeClr val="tx1"/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tx1"/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由归谬律，只需从公式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，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证明出矛盾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）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	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假定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2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假定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3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（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K4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4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（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K4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再由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）和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6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）用归谬律得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（即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399" y="1981201"/>
                <a:ext cx="9808030" cy="4164105"/>
              </a:xfrm>
              <a:blipFill>
                <a:blip r:embed="rId2"/>
                <a:stretch>
                  <a:fillRect l="-932" t="-2050" b="-3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FD4C0E6-7E72-4277-9EE9-9BCCF5A839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4573" y="1975581"/>
                <a:ext cx="4538855" cy="41641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685800" indent="-1793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9144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1430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3716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600"/>
                  </a:spcBef>
                  <a:buFont typeface="Arial" pitchFamily="34" charset="0"/>
                  <a:buNone/>
                </a:pP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Font typeface="Arial" pitchFamily="34" charset="0"/>
                  <a:buNone/>
                </a:pP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Font typeface="Arial" pitchFamily="34" charset="0"/>
                  <a:buNone/>
                </a:pP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	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1)4)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6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 2)3)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FD4C0E6-7E72-4277-9EE9-9BCCF5A83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573" y="1975581"/>
                <a:ext cx="4538855" cy="4164105"/>
              </a:xfrm>
              <a:prstGeom prst="rect">
                <a:avLst/>
              </a:prstGeom>
              <a:blipFill>
                <a:blip r:embed="rId3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0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399" y="1981201"/>
                <a:ext cx="9841174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b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规则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∪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，其证明中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Gen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变元不在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中自由出现，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不在中自由出现，那么有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∪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，且除了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外不增加其它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Gen 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变元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已知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∪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Light" panose="020203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，且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Gen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变元不在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中自由出现，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从公式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可证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		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演绎定理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2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		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永真式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399" y="1981201"/>
                <a:ext cx="9841174" cy="4164105"/>
              </a:xfrm>
              <a:blipFill>
                <a:blip r:embed="rId2"/>
                <a:stretch>
                  <a:fillRect l="-929" t="-2196" b="-2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19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399" y="1981201"/>
                <a:ext cx="9841174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b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规则（续）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3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			1)2)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4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）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				3)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Gen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	(K5)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6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				4)5)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7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(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	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永真式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8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（即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6)7)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以上过程除了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外不增加其它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Gen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变元，最后再用演绎定理即可得证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399" y="1981201"/>
                <a:ext cx="9841174" cy="4164105"/>
              </a:xfrm>
              <a:blipFill>
                <a:blip r:embed="rId2"/>
                <a:stretch>
                  <a:fillRect l="-929" t="-2196" b="-2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16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399" y="1981201"/>
                <a:ext cx="9841174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中任意公式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r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有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		(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自反性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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	(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对称性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r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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r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	(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传递性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		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永真式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）由已知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r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，及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永真式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6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r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r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使用两次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即可得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r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.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399" y="1981201"/>
                <a:ext cx="9841174" cy="4164105"/>
              </a:xfrm>
              <a:blipFill>
                <a:blip r:embed="rId2"/>
                <a:stretch>
                  <a:fillRect l="-929" t="-2050" b="-2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38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15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399" y="1981201"/>
                <a:ext cx="9841174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2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则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sz="24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1)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……    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altLang="zh-CN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……   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p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a:rPr lang="en-US" altLang="zh-CN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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q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在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的证明 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+1)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	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永真式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+2)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   	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)(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+1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) MP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399" y="1981201"/>
                <a:ext cx="9841174" cy="4164105"/>
              </a:xfrm>
              <a:blipFill>
                <a:blip r:embed="rId2"/>
                <a:stretch>
                  <a:fillRect t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284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分解简单命题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陈述句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主语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谓语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克服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命题逻辑的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局限性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，引入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个体词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（主语）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谓词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（谓语）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量词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（描述主语的数量）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，以达到表达出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的内在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联系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数量关系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CN" sz="2400" dirty="0">
              <a:solidFill>
                <a:schemeClr val="accent3"/>
              </a:solidFill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F787FC1-25F3-4FE9-9769-C7D4FFEB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8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399" y="1981201"/>
                <a:ext cx="9841174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可证等价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，称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可证等价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注：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由上述命题可知，“可证等价”给出了上的一个等价关系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   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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.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en-US" altLang="zh-CN" sz="2400" b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()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利用永真式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6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，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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b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()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利用永真式，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))</m:t>
                    </m:r>
                  </m:oMath>
                </a14:m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399" y="1981201"/>
                <a:ext cx="9841174" cy="4164105"/>
              </a:xfrm>
              <a:blipFill>
                <a:blip r:embed="rId2"/>
                <a:stretch>
                  <a:fillRect l="-929" t="-2050" b="-2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40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16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399" y="1981201"/>
                <a:ext cx="9841174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量词的换名等价式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   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</m:t>
                    </m:r>
                    <m:r>
                      <a:rPr lang="en-US" altLang="zh-CN" sz="2400" b="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zh-CN" alt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</m:t>
                    </m:r>
                    <m:r>
                      <a:rPr lang="en-US" altLang="zh-CN" sz="2400" b="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zh-CN" altLang="en-US" sz="2400" b="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）为此，需要证明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.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）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演绎定理的假定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400" b="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(K4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不在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自由出现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2)3)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3) Gen		</a:t>
                </a:r>
                <a:r>
                  <a:rPr lang="zh-CN" alt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得证</a:t>
                </a:r>
                <a:endParaRPr lang="en-US" altLang="zh-CN" sz="2400" b="1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399" y="1981201"/>
                <a:ext cx="9841174" cy="4164105"/>
              </a:xfrm>
              <a:blipFill>
                <a:blip r:embed="rId3"/>
                <a:stretch>
                  <a:fillRect l="-929" t="-2050" b="-2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44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399" y="1981201"/>
                <a:ext cx="9841174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量词的否定等价式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zh-CN" alt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zh-CN" alt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</m:t>
                    </m:r>
                    <m:r>
                      <a:rPr lang="zh-CN" alt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）利用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(K4)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、双重否定律及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Gen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分别证明：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6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 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和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再用换位律得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zh-CN" alt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和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zh-CN" alt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，即得证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是永真式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. 		</a:t>
                </a:r>
                <a:r>
                  <a:rPr lang="zh-CN" alt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得证</a:t>
                </a:r>
                <a:endParaRPr lang="en-US" altLang="zh-CN" sz="2400" b="1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399" y="1981201"/>
                <a:ext cx="9841174" cy="4164105"/>
              </a:xfrm>
              <a:blipFill>
                <a:blip r:embed="rId3"/>
                <a:stretch>
                  <a:fillRect l="-929" t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00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（其他课题：对偶律与前束范式）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399" y="1981201"/>
                <a:ext cx="9841174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子公式的等价可替换性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 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的子公式：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=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，用公式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q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替换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的子公式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（一处替换），所得公式记为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p  =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q 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500"/>
                  </a:spcBef>
                  <a:buNone/>
                </a:pP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q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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p 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注：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定理中的一处替换，可以多次使用以得到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多次替换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层次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进行归纳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    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）当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0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时，则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是原子公式，此时只有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= q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p  = q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，成立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399" y="1981201"/>
                <a:ext cx="9841174" cy="4164105"/>
              </a:xfrm>
              <a:blipFill>
                <a:blip r:embed="rId2"/>
                <a:stretch>
                  <a:fillRect l="-929" t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38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（其他课题：对偶律与前束范式）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399" y="1981201"/>
                <a:ext cx="9841174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子公式的等价可替换性（续）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      2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）当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&gt; 0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 则有三种情形：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400" b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 </a:t>
                </a:r>
                <a:r>
                  <a:rPr lang="zh-CN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①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=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r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，设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的子公式，此时，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p  =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r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400" b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     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其中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r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是用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q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替换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所得公式，由归纳假设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500"/>
                  </a:spcBef>
                  <a:buNone/>
                </a:pP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q 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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r  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     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再利用永真式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500"/>
                  </a:spcBef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r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(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r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     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可得，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p 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399" y="1981201"/>
                <a:ext cx="9841174" cy="4164105"/>
              </a:xfrm>
              <a:blipFill>
                <a:blip r:embed="rId2"/>
                <a:stretch>
                  <a:fillRect l="-929" t="-2050" b="-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6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（其他课题：对偶律与前束范式）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399" y="1981201"/>
                <a:ext cx="9841174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子公式的等价可替换性（续）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b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②</a:t>
                </a:r>
                <a:r>
                  <a:rPr lang="zh-CN" altLang="en-US" sz="2400" b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= r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，设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或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的子公式，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r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或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s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    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用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q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替换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或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所得公式，此时，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p  = r 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zh-CN" alt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或  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p 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r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s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    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再利用永真式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500"/>
                  </a:spcBef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r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r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pPr marL="0" indent="0" algn="ctr">
                  <a:spcBef>
                    <a:spcPts val="1500"/>
                  </a:spcBef>
                  <a:buNone/>
                </a:pP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或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s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s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    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再由归纳假设可得，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p 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399" y="1981201"/>
                <a:ext cx="9841174" cy="4164105"/>
              </a:xfrm>
              <a:blipFill>
                <a:blip r:embed="rId2"/>
                <a:stretch>
                  <a:fillRect l="-929" t="-2050" b="-3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85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（其他课题：对偶律与前束范式）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399" y="1981201"/>
                <a:ext cx="9841174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子公式的等价可替换性（续）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③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=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，此时，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p  =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r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，则我们要用归纳假设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r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去证明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r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，由对称性，只需证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r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	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演绎定理的假定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2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(K4)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	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1)2)MP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4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((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r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r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永真式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399" y="1981201"/>
                <a:ext cx="9841174" cy="4164105"/>
              </a:xfrm>
              <a:blipFill>
                <a:blip r:embed="rId2"/>
                <a:stretch>
                  <a:fillRect l="-929" t="-2050" r="-929" b="-2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CFF4FD0-46EA-47C1-87F0-D8BEB7BFE3DE}"/>
              </a:ext>
            </a:extLst>
          </p:cNvPr>
          <p:cNvSpPr txBox="1">
            <a:spLocks/>
          </p:cNvSpPr>
          <p:nvPr/>
        </p:nvSpPr>
        <p:spPr>
          <a:xfrm>
            <a:off x="5560423" y="2059579"/>
            <a:ext cx="5336177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Font typeface="Arial" pitchFamily="34" charset="0"/>
              <a:buNone/>
            </a:pPr>
            <a:endParaRPr lang="en-US" altLang="zh-CN" sz="24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Font typeface="Arial" pitchFamily="34" charset="0"/>
              <a:buNone/>
            </a:pPr>
            <a:endParaRPr lang="en-US" altLang="zh-CN" sz="24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r       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3)4)MP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6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r 	           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归纳假设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r  		           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5)6)MP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8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r  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7)Gen</a:t>
            </a:r>
          </a:p>
        </p:txBody>
      </p:sp>
    </p:spTree>
    <p:extLst>
      <p:ext uri="{BB962C8B-B14F-4D97-AF65-F5344CB8AC3E}">
        <p14:creationId xmlns:p14="http://schemas.microsoft.com/office/powerpoint/2010/main" val="338458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057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对偶律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设公式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已写为只包含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原子公式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联结词 ，，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及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量词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，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的形式，现把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原子公式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改为各自的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否定式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、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把所有的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互换，所有的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互换，所得公式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aseline="24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en-US" altLang="zh-CN" sz="2400" baseline="24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，，，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， 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出现的总次数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进行归纳 </a:t>
                </a: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）当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0 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是原子公式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aseline="24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，故成立；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05700"/>
              </a:xfrm>
              <a:blipFill>
                <a:blip r:embed="rId2"/>
                <a:stretch>
                  <a:fillRect l="-1016" t="-2077" r="-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76326EE-9132-4490-A3E8-98A2978F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7779521-9AEA-424A-9DF9-0AEB1CBC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（其他课题：对偶律与前束范式）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491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30847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7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证明：（续）</a:t>
                </a: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700"/>
                  </a:spcBef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）当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&gt; 0 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时，有以下五种情况，</a:t>
                </a: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700"/>
                  </a:spcBef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①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aseline="24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*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aseline="24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*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，由归纳假设</a:t>
                </a: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7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</a:t>
                </a:r>
                <a:r>
                  <a:rPr lang="en-US" altLang="zh-CN" sz="2400" baseline="24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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aseline="24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en-US" altLang="zh-CN" sz="2400" baseline="24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700"/>
                  </a:spcBef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②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aseline="24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*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aseline="24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*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2400" baseline="24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，由归纳假设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Yu Mincho Light" panose="020B0400000000000000" pitchFamily="18" charset="-128"/>
                  <a:ea typeface="Yu Mincho Light" panose="020B0400000000000000" pitchFamily="18" charset="-128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7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</a:t>
                </a:r>
                <a:r>
                  <a:rPr lang="en-US" altLang="zh-CN" sz="2400" baseline="24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   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r</a:t>
                </a:r>
                <a:r>
                  <a:rPr lang="en-US" altLang="zh-CN" sz="2400" baseline="24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7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en-US" altLang="zh-CN" sz="2400" baseline="24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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en-US" altLang="zh-CN" sz="2400" baseline="24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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en-US" altLang="zh-CN" sz="2400" baseline="24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700"/>
                  </a:spcBef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 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，证明同</a:t>
                </a: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②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308478"/>
              </a:xfrm>
              <a:blipFill>
                <a:blip r:embed="rId4"/>
                <a:stretch>
                  <a:fillRect l="-1016" t="-1980" b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76326EE-9132-4490-A3E8-98A2978F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48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7779521-9AEA-424A-9DF9-0AEB1CBC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（其他课题：对偶律与前束范式）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3752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30847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证明：（续）</a:t>
                </a: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700"/>
                  </a:spcBef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④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q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，则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aseline="24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*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aseline="24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*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，由归纳假设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Yu Mincho Light" panose="020B0400000000000000" pitchFamily="18" charset="-128"/>
                  <a:ea typeface="Yu Mincho Light" panose="020B0400000000000000" pitchFamily="18" charset="-128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700"/>
                  </a:spcBef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</a:t>
                </a:r>
                <a:r>
                  <a:rPr lang="en-US" altLang="zh-CN" sz="2400" baseline="24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700"/>
                  </a:spcBef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aseline="24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</a:p>
              <a:p>
                <a:pPr marL="0" indent="0">
                  <a:spcBef>
                    <a:spcPts val="1700"/>
                  </a:spcBef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aseline="24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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700"/>
                  </a:spcBef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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</a:p>
              <a:p>
                <a:pPr marL="0" indent="0">
                  <a:spcBef>
                    <a:spcPts val="1700"/>
                  </a:spcBef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aseline="24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700"/>
                  </a:spcBef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⑤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q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，证明同</a:t>
                </a: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④ .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308478"/>
              </a:xfrm>
              <a:blipFill>
                <a:blip r:embed="rId5"/>
                <a:stretch>
                  <a:fillRect l="-1016" t="-1980" b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76326EE-9132-4490-A3E8-98A2978F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7779521-9AEA-424A-9DF9-0AEB1CBC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（其他课题：对偶律与前束范式）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885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/>
              <a:t>（项与原子公式）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谓词演算系统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个体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变元集：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cs typeface="Times New Roman" panose="02020603050405020304" pitchFamily="18" charset="0"/>
              </a:rPr>
              <a:t>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cs typeface="Times New Roman" panose="02020603050405020304" pitchFamily="18" charset="0"/>
              </a:rPr>
              <a:t>, … } </a:t>
            </a:r>
            <a:r>
              <a:rPr lang="zh-CN" altLang="en-US" sz="2400" dirty="0">
                <a:cs typeface="Times New Roman" panose="02020603050405020304" pitchFamily="18" charset="0"/>
              </a:rPr>
              <a:t>是可数集，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个体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用来表示某个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抽象的个体对象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，有时也用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个体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常元集：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cs typeface="Times New Roman" panose="02020603050405020304" pitchFamily="18" charset="0"/>
              </a:rPr>
              <a:t>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cs typeface="Times New Roman" panose="02020603050405020304" pitchFamily="18" charset="0"/>
              </a:rPr>
              <a:t>, … } </a:t>
            </a:r>
            <a:r>
              <a:rPr lang="zh-CN" altLang="en-US" sz="2400" dirty="0">
                <a:cs typeface="Times New Roman" panose="02020603050405020304" pitchFamily="18" charset="0"/>
              </a:rPr>
              <a:t>是可数集，也可以是有限集甚至是空集，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个体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用来表示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具体的个体对象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，有时也用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CN" sz="2400" dirty="0">
              <a:solidFill>
                <a:schemeClr val="accent3"/>
              </a:solidFill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504A00A-7497-4147-AB09-0979AA56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98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05700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700"/>
                  </a:spcBef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量词范围的扩张与收缩等价式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7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不在公式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中自由出现，则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700"/>
                  </a:spcBef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 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700"/>
                  </a:spcBef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 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700"/>
                  </a:spcBef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不在公式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中自由出现，则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700"/>
                  </a:spcBef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 (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700"/>
                  </a:spcBef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 (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spcBef>
                    <a:spcPts val="17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en-US" altLang="zh-CN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）一个方向是</a:t>
                </a: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(K5)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，另一个方向为练习</a:t>
                </a: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15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题</a:t>
                </a: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4-1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05700"/>
              </a:xfrm>
              <a:blipFill>
                <a:blip r:embed="rId5"/>
                <a:stretch>
                  <a:fillRect l="-1016" t="-2077" b="-6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76326EE-9132-4490-A3E8-98A2978F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50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7779521-9AEA-424A-9DF9-0AEB1CBC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（其他课题：对偶律与前束范式）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3164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30847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证明：（续）</a:t>
                </a: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）一个方向为练习</a:t>
                </a: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15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题</a:t>
                </a: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4-2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，另一个方向要证明</a:t>
                </a: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 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演绎定理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归谬律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，只需证明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有矛盾公式集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spcBef>
                    <a:spcPts val="1100"/>
                  </a:spcBef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①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			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假定</a:t>
                </a: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100"/>
                  </a:spcBef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②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	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(K4)</a:t>
                </a:r>
              </a:p>
              <a:p>
                <a:pPr marL="0" indent="0">
                  <a:spcBef>
                    <a:spcPts val="1100"/>
                  </a:spcBef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③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			</a:t>
                </a: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①②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</a:p>
              <a:p>
                <a:pPr marL="0" indent="0">
                  <a:spcBef>
                    <a:spcPts val="1100"/>
                  </a:spcBef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④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				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假定</a:t>
                </a: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100"/>
                  </a:spcBef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⑤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(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永真式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308478"/>
              </a:xfrm>
              <a:blipFill>
                <a:blip r:embed="rId4"/>
                <a:stretch>
                  <a:fillRect l="-1016" t="-1980" r="-381"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76326EE-9132-4490-A3E8-98A2978F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7779521-9AEA-424A-9DF9-0AEB1CBC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（其他课题：对偶律与前束范式）</a:t>
            </a:r>
            <a:endParaRPr lang="en-US" altLang="zh-CN" sz="2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67257CA-2311-4B91-B5A5-8BB292C36581}"/>
              </a:ext>
            </a:extLst>
          </p:cNvPr>
          <p:cNvSpPr txBox="1">
            <a:spLocks/>
          </p:cNvSpPr>
          <p:nvPr/>
        </p:nvSpPr>
        <p:spPr>
          <a:xfrm>
            <a:off x="6283234" y="1968138"/>
            <a:ext cx="4613366" cy="4308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US" altLang="zh-CN" sz="2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US" altLang="zh-CN" sz="2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US" altLang="zh-CN" sz="2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⑥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 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④⑤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MP</a:t>
            </a:r>
            <a:endParaRPr lang="en-US" altLang="zh-CN" sz="24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⑦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  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③⑥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MP</a:t>
            </a:r>
            <a:endParaRPr lang="en-US" altLang="zh-CN" sz="24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⑧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 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⑦Gen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⑨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 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假定</a:t>
            </a:r>
            <a:endParaRPr lang="en-US" altLang="zh-CN" sz="24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zh-CN" altLang="en-US" sz="2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得证</a:t>
            </a:r>
            <a:endParaRPr lang="en-US" altLang="zh-CN" sz="2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993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30847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证明：（续）</a:t>
                </a: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）一个方向为练习</a:t>
                </a: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16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题</a:t>
                </a: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1-1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，另一个方向要证明</a:t>
                </a: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 (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演绎定理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反证律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，只需证明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 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有矛盾公式集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spcBef>
                    <a:spcPts val="1100"/>
                  </a:spcBef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①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假定</a:t>
                </a: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100"/>
                  </a:spcBef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②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 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(K4)</a:t>
                </a:r>
              </a:p>
              <a:p>
                <a:pPr marL="0" indent="0">
                  <a:spcBef>
                    <a:spcPts val="1100"/>
                  </a:spcBef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③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			</a:t>
                </a: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①②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</a:p>
              <a:p>
                <a:pPr marL="0" indent="0">
                  <a:spcBef>
                    <a:spcPts val="1100"/>
                  </a:spcBef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④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			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假定</a:t>
                </a: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100"/>
                  </a:spcBef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⑤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 (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永真式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308478"/>
              </a:xfrm>
              <a:blipFill>
                <a:blip r:embed="rId2"/>
                <a:stretch>
                  <a:fillRect l="-1016" t="-1980" r="-1206"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76326EE-9132-4490-A3E8-98A2978F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7779521-9AEA-424A-9DF9-0AEB1CBC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（其他课题：对偶律与前束范式）</a:t>
            </a:r>
            <a:endParaRPr lang="en-US" altLang="zh-CN" sz="2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67257CA-2311-4B91-B5A5-8BB292C36581}"/>
              </a:ext>
            </a:extLst>
          </p:cNvPr>
          <p:cNvSpPr txBox="1">
            <a:spLocks/>
          </p:cNvSpPr>
          <p:nvPr/>
        </p:nvSpPr>
        <p:spPr>
          <a:xfrm>
            <a:off x="6283234" y="1968138"/>
            <a:ext cx="4613366" cy="4308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US" altLang="zh-CN" sz="2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US" altLang="zh-CN" sz="2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US" altLang="zh-CN" sz="2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⑥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		       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③⑤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MP</a:t>
            </a:r>
            <a:endParaRPr lang="en-US" altLang="zh-CN" sz="24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⑦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	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  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④⑥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MP</a:t>
            </a:r>
            <a:endParaRPr lang="en-US" altLang="zh-CN" sz="24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⑧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	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 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⑦Gen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⑨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	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 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假定</a:t>
            </a:r>
            <a:endParaRPr lang="en-US" altLang="zh-CN" sz="24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zh-CN" altLang="en-US" sz="2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得证</a:t>
            </a:r>
            <a:endParaRPr lang="en-US" altLang="zh-CN" sz="2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547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742714" cy="430847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证明：（续）</a:t>
                </a: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）一个方向为练习</a:t>
                </a: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16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题</a:t>
                </a: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1-2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，另一个方向要证明</a:t>
                </a: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演绎定理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归谬律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，只需证明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)}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有矛盾公式集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spcBef>
                    <a:spcPts val="1100"/>
                  </a:spcBef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①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假定</a:t>
                </a: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100"/>
                  </a:spcBef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②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)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(K4)</a:t>
                </a:r>
              </a:p>
              <a:p>
                <a:pPr marL="0" indent="0">
                  <a:spcBef>
                    <a:spcPts val="1100"/>
                  </a:spcBef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③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		</a:t>
                </a: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①②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</a:p>
              <a:p>
                <a:pPr marL="0" indent="0">
                  <a:spcBef>
                    <a:spcPts val="1100"/>
                  </a:spcBef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④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	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永真式</a:t>
                </a: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100"/>
                  </a:spcBef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⑤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	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永真式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742714" cy="4308478"/>
              </a:xfrm>
              <a:blipFill>
                <a:blip r:embed="rId3"/>
                <a:stretch>
                  <a:fillRect l="-1001" t="-1980" r="-939"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76326EE-9132-4490-A3E8-98A2978F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7779521-9AEA-424A-9DF9-0AEB1CBC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（其他课题：对偶律与前束范式）</a:t>
            </a:r>
            <a:endParaRPr lang="en-US" altLang="zh-CN" sz="2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67257CA-2311-4B91-B5A5-8BB292C36581}"/>
              </a:ext>
            </a:extLst>
          </p:cNvPr>
          <p:cNvSpPr txBox="1">
            <a:spLocks/>
          </p:cNvSpPr>
          <p:nvPr/>
        </p:nvSpPr>
        <p:spPr>
          <a:xfrm>
            <a:off x="6283234" y="1968138"/>
            <a:ext cx="4613366" cy="4308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US" altLang="zh-CN" sz="2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US" altLang="zh-CN" sz="2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US" altLang="zh-CN" sz="2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⑥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			       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③④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MP</a:t>
            </a:r>
            <a:endParaRPr lang="en-US" altLang="zh-CN" sz="24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⑦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	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  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③⑤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MP</a:t>
            </a:r>
            <a:endParaRPr lang="en-US" altLang="zh-CN" sz="24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⑧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p	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 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⑦Gen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⑨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	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 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假定</a:t>
            </a:r>
            <a:endParaRPr lang="en-US" altLang="zh-CN" sz="24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⑩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       ⑧⑨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MP</a:t>
            </a:r>
            <a:endParaRPr lang="en-US" altLang="zh-CN" sz="2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88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（其他课题：对偶律与前束范式）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981201"/>
            <a:ext cx="9601200" cy="4164105"/>
          </a:xfrm>
        </p:spPr>
        <p:txBody>
          <a:bodyPr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solidFill>
                  <a:srgbClr val="D15A3E">
                    <a:lumMod val="75000"/>
                  </a:srgbClr>
                </a:solidFill>
              </a:rPr>
              <a:t>前束范式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/>
              <a:t>前束范式是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形如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的公式，其中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表示量词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是中不含量词的公式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不是前束范式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是前束范式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前束范式中每个量词的作用范围是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整个公式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</a:pP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71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（其他课题：对偶律与前束范式）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399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solidFill>
                      <a:srgbClr val="D15A3E">
                        <a:lumMod val="75000"/>
                      </a:srgbClr>
                    </a:solidFill>
                  </a:rPr>
                  <a:t>量词的等价式</a:t>
                </a:r>
                <a:endParaRPr lang="en-US" altLang="zh-CN" sz="2400" b="1" dirty="0">
                  <a:solidFill>
                    <a:srgbClr val="D15A3E">
                      <a:lumMod val="75000"/>
                    </a:srgbClr>
                  </a:solidFill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用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表示量词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或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baseline="24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表示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的对偶符号，那么有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量词的换名等价式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不在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中自由出现，则</a:t>
                </a: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6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 smtClean="0">
                        <a:solidFill>
                          <a:schemeClr val="tx1"/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a:rPr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;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	2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量词范围的扩张与收缩等价式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不在 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中自由出现，则</a:t>
                </a: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6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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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baseline="24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;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量词的否定等价式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algn="ctr">
                  <a:spcBef>
                    <a:spcPts val="16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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baseline="24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.</a:t>
                </a: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399" y="1981201"/>
                <a:ext cx="9601200" cy="4164105"/>
              </a:xfrm>
              <a:blipFill>
                <a:blip r:embed="rId4"/>
                <a:stretch>
                  <a:fillRect l="-952" t="-2050" b="-3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14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（其他课题：对偶律与前束范式）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981201"/>
            <a:ext cx="9601200" cy="4164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求下式的前束范式：</a:t>
            </a:r>
            <a:endParaRPr lang="en-US" altLang="zh-CN" sz="24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=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)))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解：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=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=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=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)))</a:t>
            </a:r>
            <a:endParaRPr lang="en-US" altLang="zh-CN" sz="24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=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(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(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)))</a:t>
            </a:r>
            <a:endParaRPr lang="en-US" altLang="zh-CN" sz="2400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092CEB25-AEFD-4E4F-8073-9EFA62C41891}"/>
              </a:ext>
            </a:extLst>
          </p:cNvPr>
          <p:cNvSpPr/>
          <p:nvPr/>
        </p:nvSpPr>
        <p:spPr>
          <a:xfrm>
            <a:off x="3152634" y="2034284"/>
            <a:ext cx="1064525" cy="504967"/>
          </a:xfrm>
          <a:prstGeom prst="wedgeRectCallout">
            <a:avLst>
              <a:gd name="adj1" fmla="val -38606"/>
              <a:gd name="adj2" fmla="val 186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换名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94FAB96B-EE2A-4014-B6C7-F9B4ACC54991}"/>
              </a:ext>
            </a:extLst>
          </p:cNvPr>
          <p:cNvSpPr/>
          <p:nvPr/>
        </p:nvSpPr>
        <p:spPr>
          <a:xfrm>
            <a:off x="4136408" y="2696379"/>
            <a:ext cx="1430740" cy="504967"/>
          </a:xfrm>
          <a:prstGeom prst="wedgeRectCallout">
            <a:avLst>
              <a:gd name="adj1" fmla="val -92452"/>
              <a:gd name="adj2" fmla="val 170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前件扩张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9DC28F3B-CA2F-4C68-80D5-BC575519B735}"/>
              </a:ext>
            </a:extLst>
          </p:cNvPr>
          <p:cNvSpPr/>
          <p:nvPr/>
        </p:nvSpPr>
        <p:spPr>
          <a:xfrm>
            <a:off x="7046793" y="3176516"/>
            <a:ext cx="2370161" cy="504967"/>
          </a:xfrm>
          <a:prstGeom prst="wedgeRectCallout">
            <a:avLst>
              <a:gd name="adj1" fmla="val -69419"/>
              <a:gd name="adj2" fmla="val 181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量词否定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前件扩张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6A198F6E-FF4C-4941-B0FC-8B0B0B4CBFE0}"/>
              </a:ext>
            </a:extLst>
          </p:cNvPr>
          <p:cNvSpPr/>
          <p:nvPr/>
        </p:nvSpPr>
        <p:spPr>
          <a:xfrm>
            <a:off x="4851778" y="3715475"/>
            <a:ext cx="1430740" cy="504967"/>
          </a:xfrm>
          <a:prstGeom prst="wedgeRectCallout">
            <a:avLst>
              <a:gd name="adj1" fmla="val -92452"/>
              <a:gd name="adj2" fmla="val 170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后件扩张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C454FE22-2255-40B0-BB24-0E62272480F8}"/>
              </a:ext>
            </a:extLst>
          </p:cNvPr>
          <p:cNvSpPr/>
          <p:nvPr/>
        </p:nvSpPr>
        <p:spPr>
          <a:xfrm>
            <a:off x="1856095" y="4691050"/>
            <a:ext cx="1651380" cy="504967"/>
          </a:xfrm>
          <a:prstGeom prst="wedgeRectCallout">
            <a:avLst>
              <a:gd name="adj1" fmla="val 40561"/>
              <a:gd name="adj2" fmla="val 103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量词否定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692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（其他课题：对偶律与前束范式）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981201"/>
            <a:ext cx="9601200" cy="4164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求前束范式步骤：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1)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对重名的所有量词进行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换名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2)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对量词之前的否定联结词使用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量词的否定等价式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3)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对蕴涵式的前件和后件分别使用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量词范围的扩张等价式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（注意：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前变后不变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）；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4)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重复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2)—3)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步，直到获得前束范式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4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（其他课题：对偶律与前束范式）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399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solidFill>
                      <a:srgbClr val="D15A3E">
                        <a:lumMod val="75000"/>
                      </a:srgbClr>
                    </a:solidFill>
                  </a:rPr>
                  <a:t>量词的等价式（续）</a:t>
                </a:r>
                <a:endParaRPr lang="en-US" altLang="zh-CN" sz="2400" b="1" dirty="0">
                  <a:solidFill>
                    <a:srgbClr val="D15A3E">
                      <a:lumMod val="75000"/>
                    </a:srgbClr>
                  </a:solidFill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量词的分配等价式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6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 smtClean="0">
                        <a:solidFill>
                          <a:schemeClr val="tx1"/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a:rPr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;</a:t>
                </a:r>
              </a:p>
              <a:p>
                <a:pPr marL="0" indent="0" algn="ctr">
                  <a:spcBef>
                    <a:spcPts val="16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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;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	2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量词范围的扩张与收缩等价式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不在 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中自由出现，则</a:t>
                </a: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600"/>
                  </a:spcBef>
                  <a:buNone/>
                </a:pPr>
                <a:r>
                  <a:rPr lang="zh-CN" altLang="en-US" sz="2400" dirty="0"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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6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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.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399" y="1981201"/>
                <a:ext cx="9601200" cy="4164105"/>
              </a:xfrm>
              <a:blipFill>
                <a:blip r:embed="rId2"/>
                <a:stretch>
                  <a:fillRect l="-952" t="-2050" b="-2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58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9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（其他课题：对偶律与前束范式）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399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先证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，即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q	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假定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永真式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永真式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）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		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1)2)MP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）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		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1)3)MP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6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）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		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(K4)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7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）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		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(K4)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399" y="1981201"/>
                <a:ext cx="9601200" cy="4164105"/>
              </a:xfrm>
              <a:blipFill>
                <a:blip r:embed="rId2"/>
                <a:stretch>
                  <a:fillRect l="-952" t="-2196" b="-3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AAE3F71-BDA9-4B91-B88F-B0DF1D1A6F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57109" y="1985556"/>
                <a:ext cx="4639490" cy="41641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685800" indent="-1793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9144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1430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3716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600"/>
                  </a:spcBef>
                  <a:buFont typeface="Arial" pitchFamily="34" charset="0"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8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    4)6)MP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9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	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    5)7)MP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10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(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 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永真式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(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	     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8)10)MP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12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     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9)11)MP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13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）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	     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12)Gen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同理可证另一方向；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AAE3F71-BDA9-4B91-B88F-B0DF1D1A6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109" y="1985556"/>
                <a:ext cx="4639490" cy="4164105"/>
              </a:xfrm>
              <a:prstGeom prst="rect">
                <a:avLst/>
              </a:prstGeom>
              <a:blipFill>
                <a:blip r:embed="rId3"/>
                <a:stretch>
                  <a:fillRect l="-1971" r="-1445" b="-2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70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/>
              <a:t>（项与原子公式）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谓词演算系统（续）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运算集：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{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 … }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是可数集，也可以是</a:t>
                </a:r>
                <a:endParaRPr lang="en-US" altLang="zh-CN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有限集甚至是空集，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400" dirty="0">
                    <a:cs typeface="Times New Roman" panose="02020603050405020304" pitchFamily="18" charset="0"/>
                  </a:rPr>
                  <a:t>称为第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个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元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运算符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或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函数词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，</a:t>
                </a:r>
                <a:endParaRPr lang="en-US" altLang="zh-CN" sz="2400" dirty="0">
                  <a:cs typeface="Times New Roman" panose="02020603050405020304" pitchFamily="18" charset="0"/>
                </a:endParaRPr>
              </a:p>
              <a:p>
                <a:pPr marL="228600" lvl="1" indent="0">
                  <a:buNone/>
                </a:pP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用来表示某个体对象集上的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元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运算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谓词集：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{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 … }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是可数集，也可以是</a:t>
                </a:r>
                <a:endParaRPr lang="en-US" altLang="zh-CN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有限集，但不能是空集，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400" dirty="0">
                    <a:cs typeface="Times New Roman" panose="02020603050405020304" pitchFamily="18" charset="0"/>
                  </a:rPr>
                  <a:t>称为第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个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元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谓词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，用来表示</a:t>
                </a:r>
                <a:endParaRPr lang="en-US" altLang="zh-CN" sz="2400" dirty="0">
                  <a:cs typeface="Times New Roman" panose="02020603050405020304" pitchFamily="18" charset="0"/>
                </a:endParaRPr>
              </a:p>
              <a:p>
                <a:pPr marL="228600" lvl="1" indent="0">
                  <a:buNone/>
                </a:pP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某个体对象集上的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元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关系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altLang="zh-CN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6" t="-2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DB13BB8-A011-4863-98AD-DAD04EDD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141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（其他课题：对偶律与前束范式）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346" y="1981199"/>
            <a:ext cx="5984965" cy="416410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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双重否定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(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*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q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*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对偶律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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2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*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aseline="2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*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由前式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2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*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aseline="2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*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aseline="2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*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aseline="2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*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对偶律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60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5F72B1ED-E703-4147-A87B-F7D0503A6B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5400" y="1981199"/>
                <a:ext cx="9601200" cy="41641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685800" indent="-1793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9144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1430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3716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再证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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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a:rPr lang="zh-CN" altLang="en-US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q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5F72B1ED-E703-4147-A87B-F7D0503A6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981199"/>
                <a:ext cx="9601200" cy="4164105"/>
              </a:xfrm>
              <a:prstGeom prst="rect">
                <a:avLst/>
              </a:prstGeom>
              <a:blipFill>
                <a:blip r:embed="rId2"/>
                <a:stretch>
                  <a:fillRect l="-1016" t="-2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97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（其他课题：对偶律与前束范式）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346" y="1981200"/>
            <a:ext cx="5984965" cy="416410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x 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永真式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(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量词否定等价式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后件扩张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x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2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aseline="2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量词否定等价式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x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61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5F72B1ED-E703-4147-A87B-F7D0503A6B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5400" y="1981200"/>
                <a:ext cx="9601200" cy="41641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685800" indent="-1793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9144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1430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3716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再证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(2)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中第一式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a:rPr lang="zh-CN" altLang="en-US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x 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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x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a:rPr lang="zh-CN" altLang="en-US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x 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(2)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中第二式就是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a:rPr lang="zh-CN" altLang="en-US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(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x 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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x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(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.</a:t>
                </a: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5F72B1ED-E703-4147-A87B-F7D0503A6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981200"/>
                <a:ext cx="9601200" cy="4164105"/>
              </a:xfrm>
              <a:prstGeom prst="rect">
                <a:avLst/>
              </a:prstGeom>
              <a:blipFill>
                <a:blip r:embed="rId2"/>
                <a:stretch>
                  <a:fillRect l="-1016" t="-2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46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（其他课题：对偶律与前束范式）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62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5400" y="1980000"/>
            <a:ext cx="9601200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前束范式解释上的复杂性依赖于量词改变的次数，如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en-US" altLang="zh-CN" sz="2400" b="1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2400" b="1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型前束范式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0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若前束范式由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全称量词 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开始，从左到右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改变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词性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，称为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型前束范式；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若由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存在量词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开始，从左到右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改变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词性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，称为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型前束范式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251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（其他课题：对偶律与前束范式）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63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601200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等价于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又等价于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因此，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型前束范式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为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型前束范式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811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/>
              <a:t>的解释域与项解释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64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601200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的解释域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定义  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非空集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称为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的解释域</a:t>
            </a:r>
            <a:r>
              <a:rPr lang="zh-CN" altLang="en-US" sz="2400" dirty="0">
                <a:cs typeface="Times New Roman" panose="02020603050405020304" pitchFamily="18" charset="0"/>
              </a:rPr>
              <a:t>，是指其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具有以下性质：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/>
              <a:t>的每个个体常元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，都有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的元素 </a:t>
            </a:r>
            <a:r>
              <a:rPr lang="en-US" altLang="zh-CN" sz="2400" i="1" spc="-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 spc="-900" baseline="40000" dirty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与之对应：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 spc="-900" baseline="40000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 spc="-900" baseline="40000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	2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/>
              <a:t>的每个运算符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10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，都有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元运算</a:t>
            </a:r>
            <a:r>
              <a:rPr lang="zh-CN" altLang="en-US" sz="2400" dirty="0"/>
              <a:t> </a:t>
            </a:r>
            <a:r>
              <a:rPr lang="en-US" altLang="zh-CN" sz="2400" i="1" spc="-5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5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i="1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10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与之对应：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i="1" spc="-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i="1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i="1" spc="-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i="1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元运算；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	3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/>
              <a:t>的每个谓词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12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10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    </a:t>
            </a:r>
            <a:r>
              <a:rPr lang="en-US" altLang="zh-CN" sz="2400" i="1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，都有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元</a:t>
            </a:r>
            <a:r>
              <a:rPr lang="zh-CN" altLang="en-US" sz="2400" dirty="0">
                <a:sym typeface="Symbol" panose="05050102010706020507" pitchFamily="18" charset="2"/>
              </a:rPr>
              <a:t>关系</a:t>
            </a:r>
            <a:r>
              <a:rPr lang="zh-CN" altLang="en-US" sz="2400" dirty="0"/>
              <a:t> </a:t>
            </a:r>
            <a:r>
              <a:rPr lang="en-US" altLang="zh-CN" sz="2400" i="1" spc="-1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spc="-1100" baseline="5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400" i="1" baseline="5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1200" i="1" baseline="5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10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10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与之对应：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1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i="1" spc="-1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spc="-11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400" i="1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1200" i="1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1000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    </a:t>
            </a:r>
            <a:r>
              <a:rPr lang="en-US" altLang="zh-CN" sz="2400" i="1" spc="-1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spc="-11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400" i="1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1200" i="1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1000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元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谓词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6636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/>
              <a:t>的解释域与项解释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65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601200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的解释域（续）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中的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下面的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为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的解释域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{0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…}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i="1" spc="-9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 spc="-900" baseline="40000" dirty="0">
                <a:solidFill>
                  <a:schemeClr val="accent3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：后继函数，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加法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(+)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乘法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()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i="1" spc="-11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spc="-11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400" i="1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12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相等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(=)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.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706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/>
              <a:t>的解释域与项解释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66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601200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的解释域（续）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中的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下面的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 baseline="30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为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的另一解释域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 baseline="30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正有理数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i="1" spc="-9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 spc="-900" baseline="40000" dirty="0">
                <a:solidFill>
                  <a:schemeClr val="accent3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：倒数函数，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/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乘法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()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除法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()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i="1" spc="-11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spc="-11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400" i="1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12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相等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(=)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.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387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/>
              <a:t>的解释域与项解释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67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601200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的解释域（续）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中的只包含闭项的原子公式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.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解释域 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解释为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(0 + 1) + 0 = (0 + 1)  0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b="1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解释域 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 baseline="30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解释为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 / 1)  1 = (1 / 1)  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00A67C-7C07-4D42-8C61-AD4EA6F6726C}"/>
              </a:ext>
            </a:extLst>
          </p:cNvPr>
          <p:cNvSpPr/>
          <p:nvPr/>
        </p:nvSpPr>
        <p:spPr>
          <a:xfrm>
            <a:off x="8085542" y="4158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假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B91EF-2351-456C-AFED-A9086F095D75}"/>
              </a:ext>
            </a:extLst>
          </p:cNvPr>
          <p:cNvSpPr/>
          <p:nvPr/>
        </p:nvSpPr>
        <p:spPr>
          <a:xfrm>
            <a:off x="8085541" y="529149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真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38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项的形成规则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个体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变元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）与</a:t>
                </a:r>
                <a:r>
                  <a:rPr lang="zh-CN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个体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常元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）都是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… ,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是项，则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… ,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）也是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2400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有限次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运用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规则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）和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）所得都是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6" t="-2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7C57F05-F638-4AEC-84CE-CC3B41F3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68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6EEA2D7-2903-468E-A8DA-4DB473A4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/>
              <a:t>的解释域与项解释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6715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/>
              <a:t>的解释域与项解释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69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601200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项解释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dirty="0"/>
              <a:t>映射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zh-CN" sz="2400" dirty="0">
                <a:sym typeface="Symbol" panose="05050102010706020507" pitchFamily="18" charset="2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sym typeface="Symbol" panose="05050102010706020507" pitchFamily="18" charset="2"/>
              </a:rPr>
              <a:t>称为个体变元（个体）的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对象指派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.  </a:t>
            </a:r>
            <a:r>
              <a:rPr lang="zh-CN" altLang="en-US" sz="2400" dirty="0">
                <a:sym typeface="Symbol" panose="05050102010706020507" pitchFamily="18" charset="2"/>
              </a:rPr>
              <a:t>即 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zh-CN" altLang="en-US" sz="2400" dirty="0">
                <a:sym typeface="Symbol" panose="05050102010706020507" pitchFamily="18" charset="2"/>
              </a:rPr>
              <a:t>给变元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指派了个体对象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，从而可按层递归定义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项解释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: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 spc="-900" baseline="40000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ym typeface="Symbol" panose="05050102010706020507" pitchFamily="18" charset="2"/>
              </a:rPr>
              <a:t>）若 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已有定义，则令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=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i="1" spc="-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i="1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.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1836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（项与原子公式）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项的形成规则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个体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变元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）与</a:t>
                </a:r>
                <a:r>
                  <a:rPr lang="zh-CN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个体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常元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）都是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… ,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是项，则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… ,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）也是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2400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有限次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运用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规则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）和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）所得都是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注：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）由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构成的集合称为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项集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，记为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若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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，则规定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dirty="0">
                    <a:latin typeface="Yu Mincho" panose="020B0400000000000000" pitchFamily="18" charset="-128"/>
                    <a:ea typeface="Yu Mincho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⋃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altLang="zh-CN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6" t="-2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7C57F05-F638-4AEC-84CE-CC3B41F3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9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/>
              <a:t>的解释域与项解释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70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601200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项解释（续）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上式中右边是在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ym typeface="Symbol" panose="05050102010706020507" pitchFamily="18" charset="2"/>
              </a:rPr>
              <a:t>的运算，称为</a:t>
            </a:r>
            <a:r>
              <a:rPr lang="zh-CN" altLang="en-US" sz="2400" dirty="0"/>
              <a:t>项解释 </a:t>
            </a:r>
            <a:r>
              <a:rPr lang="zh-CN" altLang="en-US" sz="2400" i="1" dirty="0"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“保运算性”；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ym typeface="Symbol" panose="05050102010706020507" pitchFamily="18" charset="2"/>
              </a:rPr>
              <a:t>       2</a:t>
            </a:r>
            <a:r>
              <a:rPr lang="zh-CN" altLang="en-US" sz="2400" dirty="0"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项解释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ym typeface="Symbol" panose="05050102010706020507" pitchFamily="18" charset="2"/>
              </a:rPr>
              <a:t>由个体变元的指派 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唯一完全确定</a:t>
            </a:r>
            <a:r>
              <a:rPr lang="zh-CN" altLang="en-US" sz="2400" dirty="0">
                <a:sym typeface="Symbol" panose="05050102010706020507" pitchFamily="18" charset="2"/>
              </a:rPr>
              <a:t> ；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ym typeface="Symbol" panose="05050102010706020507" pitchFamily="18" charset="2"/>
              </a:rPr>
              <a:t>       3</a:t>
            </a:r>
            <a:r>
              <a:rPr lang="zh-CN" altLang="en-US" sz="2400" dirty="0">
                <a:sym typeface="Symbol" panose="05050102010706020507" pitchFamily="18" charset="2"/>
              </a:rPr>
              <a:t>）对同一解释域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sym typeface="Symbol" panose="05050102010706020507" pitchFamily="18" charset="2"/>
              </a:rPr>
              <a:t>，可有许多不同的变元指派，因而有不同的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ym typeface="Symbol" panose="05050102010706020507" pitchFamily="18" charset="2"/>
              </a:rPr>
              <a:t>	     </a:t>
            </a:r>
            <a:r>
              <a:rPr lang="zh-CN" altLang="en-US" sz="2400" dirty="0">
                <a:sym typeface="Symbol" panose="05050102010706020507" pitchFamily="18" charset="2"/>
              </a:rPr>
              <a:t>项解释；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ym typeface="Symbol" panose="05050102010706020507" pitchFamily="18" charset="2"/>
              </a:rPr>
              <a:t>       4</a:t>
            </a:r>
            <a:r>
              <a:rPr lang="zh-CN" altLang="en-US" sz="2400" dirty="0">
                <a:sym typeface="Symbol" panose="05050102010706020507" pitchFamily="18" charset="2"/>
              </a:rPr>
              <a:t>）对固定的解释域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sym typeface="Symbol" panose="05050102010706020507" pitchFamily="18" charset="2"/>
              </a:rPr>
              <a:t>，把所有的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项解释组成的集合</a:t>
            </a:r>
            <a:r>
              <a:rPr lang="zh-CN" altLang="en-US" sz="2400" dirty="0">
                <a:sym typeface="Symbol" panose="05050102010706020507" pitchFamily="18" charset="2"/>
              </a:rPr>
              <a:t>记为</a:t>
            </a:r>
            <a:r>
              <a:rPr lang="zh-CN" altLang="en-US" sz="2400" i="1" dirty="0">
                <a:sym typeface="Symbol" panose="05050102010706020507" pitchFamily="18" charset="2"/>
              </a:rPr>
              <a:t>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sym typeface="Symbol" panose="05050102010706020507" pitchFamily="18" charset="2"/>
              </a:rPr>
              <a:t>：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zh-CN" altLang="en-US" sz="2400" i="1" dirty="0">
                <a:sym typeface="Symbol" panose="05050102010706020507" pitchFamily="18" charset="2"/>
              </a:rPr>
              <a:t>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zh-CN" altLang="en-US" sz="2400" i="1" dirty="0">
                <a:sym typeface="Symbol" panose="05050102010706020507" pitchFamily="18" charset="2"/>
              </a:rPr>
              <a:t> </a:t>
            </a:r>
            <a:r>
              <a:rPr lang="en-US" altLang="zh-CN" sz="2400" dirty="0">
                <a:sym typeface="Symbol" panose="05050102010706020507" pitchFamily="18" charset="2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sym typeface="Symbol" panose="05050102010706020507" pitchFamily="18" charset="2"/>
              </a:rPr>
              <a:t>是项解释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z="2400" dirty="0">
                <a:sym typeface="Symbol" panose="05050102010706020507" pitchFamily="18" charset="2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5661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/>
              <a:t>的解释域与项解释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71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601200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项解释的变元变通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    </a:t>
            </a:r>
            <a:r>
              <a:rPr lang="zh-CN" altLang="en-US" sz="2400" dirty="0"/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是某个给定的个体变元，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是任意的个体变元</a:t>
            </a:r>
            <a:r>
              <a:rPr lang="zh-CN" altLang="en-US" sz="2400" dirty="0">
                <a:sym typeface="Symbol" panose="05050102010706020507" pitchFamily="18" charset="2"/>
              </a:rPr>
              <a:t>，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ym typeface="Symbol" panose="05050102010706020507" pitchFamily="18" charset="2"/>
              </a:rPr>
              <a:t>且 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ym typeface="Symbol" panose="05050102010706020507" pitchFamily="18" charset="2"/>
              </a:rPr>
              <a:t>，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zh-CN" altLang="en-US" sz="2400" i="1" dirty="0">
                <a:sym typeface="Symbol" panose="05050102010706020507" pitchFamily="18" charset="2"/>
              </a:rPr>
              <a:t>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zh-CN" altLang="en-US" sz="2400" dirty="0">
                <a:sym typeface="Symbol" panose="05050102010706020507" pitchFamily="18" charset="2"/>
              </a:rPr>
              <a:t>满足条件：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sym typeface="Symbol" panose="05050102010706020507" pitchFamily="18" charset="2"/>
              </a:rPr>
              <a:t>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zh-CN" altLang="en-US" sz="2400" i="1" dirty="0">
                <a:sym typeface="Symbol" panose="05050102010706020507" pitchFamily="18" charset="2"/>
              </a:rPr>
              <a:t>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则称 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/>
              <a:t>变通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（此时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ym typeface="Symbol" panose="05050102010706020507" pitchFamily="18" charset="2"/>
              </a:rPr>
              <a:t>互为对方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/>
              <a:t>变通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zh-CN" altLang="en-US" sz="2400" dirty="0"/>
              <a:t>设 </a:t>
            </a:r>
            <a:r>
              <a:rPr lang="zh-CN" altLang="en-US" sz="2400" i="1" dirty="0"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ym typeface="Symbol" panose="05050102010706020507" pitchFamily="18" charset="2"/>
              </a:rPr>
              <a:t>和 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分别是由 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zh-CN" altLang="en-US" sz="2400" dirty="0">
                <a:sym typeface="Symbol" panose="05050102010706020507" pitchFamily="18" charset="2"/>
              </a:rPr>
              <a:t>和 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en-US" altLang="zh-CN" sz="2400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i="1" spc="-1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ym typeface="Symbol" panose="05050102010706020507" pitchFamily="18" charset="2"/>
              </a:rPr>
              <a:t>确定的</a:t>
            </a:r>
            <a:r>
              <a:rPr lang="zh-CN" altLang="en-US" sz="2400" dirty="0"/>
              <a:t>项解释，则由项解释的定义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zh-CN" altLang="en-US" sz="2400" i="1" dirty="0">
                <a:sym typeface="Symbol" panose="05050102010706020507" pitchFamily="18" charset="2"/>
              </a:rPr>
              <a:t>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意味着 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en-US" altLang="zh-CN" sz="2400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i="1" spc="-1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，即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除变元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外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，其它变元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的指派完全相同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当然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变元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的指派也可能相同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904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/>
              <a:t>的解释域与项解释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72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601200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的解释域（续）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中的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下面的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为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的解释域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{0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…}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i="1" spc="-9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 spc="-900" baseline="40000" dirty="0">
                <a:solidFill>
                  <a:schemeClr val="accent3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：后继函数，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加法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(+)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乘法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()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i="1" spc="-11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spc="-11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400" i="1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12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相等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(=)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.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352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</a:t>
            </a:r>
            <a:r>
              <a:rPr lang="zh-CN" altLang="en-US" sz="2400" dirty="0"/>
              <a:t>谓词演算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/>
              <a:t>的解释域与项解释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73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601200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  <a:tabLst>
                <a:tab pos="684000" algn="l"/>
              </a:tabLst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的解释域（续）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spcBef>
                <a:spcPts val="12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中的原子公式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 algn="ctr">
              <a:spcBef>
                <a:spcPts val="12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))) .</a:t>
            </a:r>
          </a:p>
          <a:p>
            <a:pPr marL="0" indent="0">
              <a:spcBef>
                <a:spcPts val="12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解释域 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中，指派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400" i="1" spc="-9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3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spc="-9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3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spc="-9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3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spc="-9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3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8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200"/>
              </a:spcBef>
              <a:buNone/>
              <a:tabLst>
                <a:tab pos="684000" algn="l"/>
              </a:tabLst>
            </a:pP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spc="-9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3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spc="-9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3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spc="-9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3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9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3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5 + 6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200"/>
              </a:spcBef>
              <a:buNone/>
              <a:tabLst>
                <a:tab pos="684000" algn="l"/>
              </a:tabLst>
            </a:pP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 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spc="-9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3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spc="-9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3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= </a:t>
            </a:r>
            <a:r>
              <a:rPr lang="en-US" altLang="zh-CN" sz="2400" i="1" spc="-9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3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(</a:t>
            </a:r>
            <a:r>
              <a:rPr lang="en-US" altLang="zh-CN" sz="2400" i="1" spc="-9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3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+ 1) = 7  (8 + 1)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解释：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5 + 6 = 7  (8 + 1) </a:t>
            </a:r>
          </a:p>
          <a:p>
            <a:pPr marL="0" indent="0">
              <a:spcBef>
                <a:spcPts val="1200"/>
              </a:spcBef>
              <a:buNone/>
              <a:tabLst>
                <a:tab pos="684000" algn="l"/>
              </a:tabLst>
            </a:pPr>
            <a:r>
              <a:rPr lang="en-US" altLang="zh-CN" sz="2400" b="1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若重新指派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400" i="1" spc="-9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3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spc="-9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3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spc="-9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3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spc="-9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3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则新解释为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2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 + 8 = 7  (1 + 1)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00A67C-7C07-4D42-8C61-AD4EA6F6726C}"/>
              </a:ext>
            </a:extLst>
          </p:cNvPr>
          <p:cNvSpPr/>
          <p:nvPr/>
        </p:nvSpPr>
        <p:spPr>
          <a:xfrm>
            <a:off x="7661679" y="485712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假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B91EF-2351-456C-AFED-A9086F095D75}"/>
              </a:ext>
            </a:extLst>
          </p:cNvPr>
          <p:cNvSpPr/>
          <p:nvPr/>
        </p:nvSpPr>
        <p:spPr>
          <a:xfrm>
            <a:off x="7661678" y="580285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真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40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（公式的赋值函数）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74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601200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中的公式真值的复杂性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）与解释域有关；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）与变元的指派有关，因而与项解释有关；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）若公式中有量词，还与项解释的变元变通有关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  <a:tabLst>
                <a:tab pos="684000" algn="l"/>
              </a:tabLst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记：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表示给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变元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指派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个体 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400" spc="-900" baseline="46000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表示给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解释为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个体 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400" spc="-900" baseline="46000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671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（公式的赋值函数）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75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5F72B1ED-E703-4147-A87B-F7D0503A6B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6000" y="1981201"/>
                <a:ext cx="9601200" cy="41641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685800" indent="-1793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9144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1430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3716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684000" algn="l"/>
                  </a:tabLst>
                </a:pPr>
                <a:r>
                  <a:rPr lang="zh-CN" altLang="en-US" sz="2400" b="1" dirty="0">
                    <a:solidFill>
                      <a:srgbClr val="D15A3E">
                        <a:lumMod val="75000"/>
                      </a:srgbClr>
                    </a:solidFill>
                  </a:rPr>
                  <a:t>公式的赋值函数</a:t>
                </a:r>
                <a:endParaRPr lang="en-US" altLang="zh-CN" sz="2400" b="1" dirty="0">
                  <a:solidFill>
                    <a:srgbClr val="D15A3E">
                      <a:lumMod val="75000"/>
                    </a:srgbClr>
                  </a:solidFill>
                </a:endParaRPr>
              </a:p>
              <a:p>
                <a:pPr marL="0" indent="0">
                  <a:buNone/>
                  <a:tabLst>
                    <a:tab pos="684000" algn="l"/>
                  </a:tabLst>
                </a:pPr>
                <a:r>
                  <a:rPr lang="zh-CN" altLang="en-US" sz="2400" b="1" dirty="0"/>
                  <a:t>定义    </a:t>
                </a:r>
                <a:r>
                  <a:rPr lang="zh-CN" altLang="en-US" sz="2400" dirty="0"/>
                  <a:t>设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 </a:t>
                </a:r>
                <a:r>
                  <a:rPr lang="zh-CN" altLang="en-US" sz="2400" dirty="0"/>
                  <a:t>是给定的解释域，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/>
                  <a:t>是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 </a:t>
                </a:r>
                <a:r>
                  <a:rPr lang="zh-CN" altLang="en-US" sz="2400" dirty="0"/>
                  <a:t>中任一公式 </a:t>
                </a:r>
                <a:r>
                  <a:rPr lang="en-US" altLang="zh-CN" sz="2400" dirty="0"/>
                  <a:t>.</a:t>
                </a:r>
              </a:p>
              <a:p>
                <a:pPr marL="0" indent="0">
                  <a:buNone/>
                  <a:tabLst>
                    <a:tab pos="684000" algn="l"/>
                  </a:tabLst>
                </a:pPr>
                <a:r>
                  <a:rPr lang="en-US" altLang="zh-CN" sz="2400" dirty="0"/>
                  <a:t>	</a:t>
                </a:r>
                <a:r>
                  <a:rPr lang="zh-CN" altLang="en-US" sz="2400" dirty="0"/>
                  <a:t>由公式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/>
                  <a:t>按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归纳定义</a:t>
                </a:r>
                <a:r>
                  <a:rPr lang="zh-CN" altLang="en-US" sz="2400" dirty="0"/>
                  <a:t>函数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altLang="zh-CN" sz="2400" dirty="0"/>
                  <a:t>:</a:t>
                </a:r>
                <a:r>
                  <a:rPr lang="zh-CN" altLang="en-US" sz="2400" i="1" dirty="0">
                    <a:sym typeface="Symbol" panose="05050102010706020507" pitchFamily="18" charset="2"/>
                  </a:rPr>
                  <a:t> 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marL="0" indent="0">
                  <a:buNone/>
                  <a:tabLst>
                    <a:tab pos="684000" algn="l"/>
                  </a:tabLst>
                </a:pPr>
                <a:r>
                  <a:rPr lang="en-US" altLang="zh-CN" sz="2400" dirty="0"/>
                  <a:t>	</a:t>
                </a:r>
                <a:r>
                  <a:rPr lang="zh-CN" altLang="en-US" sz="2400" dirty="0"/>
                  <a:t>对任一项解释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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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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dirty="0"/>
                  <a:t>，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  <a:tabLst>
                    <a:tab pos="684000" algn="l"/>
                  </a:tabLst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	1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）当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是原子公式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10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spc="-10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i="1" spc="-1000" baseline="36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i="1" baseline="36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zh-CN" altLang="en-US" sz="2400" i="1" baseline="36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时，令</a:t>
                </a: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tabLst>
                    <a:tab pos="684000" algn="l"/>
                  </a:tabLst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</a:rPr>
                  <a:t>			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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Mincho Demibold" panose="02020600000000000000" pitchFamily="18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2400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Times New Roman" panose="02020603050405020304" pitchFamily="18" charset="0"/>
                                <a:ea typeface="Yu Mincho Demibold" panose="02020600000000000000" pitchFamily="18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zh-CN" altLang="en-US" sz="24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，</m:t>
                            </m:r>
                          </m:e>
                          <m:e/>
                          <m:e>
                            <m:r>
                              <m:rPr>
                                <m:nor/>
                              </m:rPr>
                              <a:rPr lang="en-US" altLang="zh-CN" sz="2400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Times New Roman" panose="02020603050405020304" pitchFamily="18" charset="0"/>
                                <a:ea typeface="Yu Mincho Demibold" panose="02020600000000000000" pitchFamily="18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zh-CN" altLang="en-US" sz="24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，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Yu Mincho Demibold" panose="02020600000000000000" pitchFamily="18" charset="-128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5F72B1ED-E703-4147-A87B-F7D0503A6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00" y="1981201"/>
                <a:ext cx="9601200" cy="4164105"/>
              </a:xfrm>
              <a:prstGeom prst="rect">
                <a:avLst/>
              </a:prstGeom>
              <a:blipFill>
                <a:blip r:embed="rId2"/>
                <a:stretch>
                  <a:fillRect l="-1016" t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4F40ADD5-D42C-4870-8D35-11F72F2FCBBB}"/>
              </a:ext>
            </a:extLst>
          </p:cNvPr>
          <p:cNvSpPr/>
          <p:nvPr/>
        </p:nvSpPr>
        <p:spPr>
          <a:xfrm>
            <a:off x="5762467" y="4669741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tabLst>
                <a:tab pos="684000" algn="l"/>
              </a:tabLst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400" spc="-900" baseline="4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400" spc="-900" baseline="4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spc="-1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spc="-11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400" i="1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i="1" spc="-1000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endParaRPr lang="en-US" altLang="zh-CN" sz="24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9C26BF-266F-48DA-8A67-9B6185BF9FDF}"/>
              </a:ext>
            </a:extLst>
          </p:cNvPr>
          <p:cNvSpPr/>
          <p:nvPr/>
        </p:nvSpPr>
        <p:spPr>
          <a:xfrm>
            <a:off x="5762467" y="5415525"/>
            <a:ext cx="2890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400" spc="-900" baseline="4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400" spc="-900" baseline="4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 </a:t>
            </a:r>
            <a:r>
              <a:rPr lang="en-US" altLang="zh-CN" sz="2400" i="1" spc="-1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spc="-11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400" i="1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i="1" spc="-1000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98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（公式的赋值函数）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76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5F72B1ED-E703-4147-A87B-F7D0503A6B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6000" y="1981201"/>
                <a:ext cx="9601200" cy="41641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685800" indent="-1793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9144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1430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3716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buNone/>
                  <a:tabLst>
                    <a:tab pos="684000" algn="l"/>
                  </a:tabLst>
                </a:pPr>
                <a:r>
                  <a:rPr lang="zh-CN" altLang="en-US" sz="2400" b="1" dirty="0">
                    <a:solidFill>
                      <a:srgbClr val="D15A3E">
                        <a:lumMod val="75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公式的赋值函数（续）</a:t>
                </a:r>
                <a:endParaRPr lang="en-US" altLang="zh-CN" sz="2400" b="1" dirty="0">
                  <a:solidFill>
                    <a:srgbClr val="D15A3E">
                      <a:lumMod val="75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  <a:tabLst>
                    <a:tab pos="684000" algn="l"/>
                  </a:tabLs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当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或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时，令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200"/>
                  </a:spcBef>
                  <a:buNone/>
                  <a:tabLst>
                    <a:tab pos="684000" algn="l"/>
                  </a:tabLst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|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) =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200"/>
                  </a:spcBef>
                  <a:buNone/>
                  <a:tabLst>
                    <a:tab pos="684000" algn="l"/>
                  </a:tabLst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|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) =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200"/>
                  </a:spcBef>
                  <a:buNone/>
                  <a:tabLst>
                    <a:tab pos="684000" algn="l"/>
                  </a:tabLs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当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q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时，令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200"/>
                  </a:spcBef>
                  <a:buNone/>
                  <a:tabLst>
                    <a:tab pos="684000" algn="l"/>
                  </a:tabLst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|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Mincho Demibold" panose="02020600000000000000" pitchFamily="18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2400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Times New Roman" panose="02020603050405020304" pitchFamily="18" charset="0"/>
                                <a:ea typeface="Yu Mincho Demibold" panose="02020600000000000000" pitchFamily="18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zh-CN" altLang="en-US" sz="24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，</m:t>
                            </m:r>
                          </m:e>
                          <m:e/>
                          <m:e>
                            <m:r>
                              <m:rPr>
                                <m:nor/>
                              </m:rPr>
                              <a:rPr lang="en-US" altLang="zh-CN" sz="2400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Times New Roman" panose="02020603050405020304" pitchFamily="18" charset="0"/>
                                <a:ea typeface="Yu Mincho Demibold" panose="02020600000000000000" pitchFamily="18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zh-CN" altLang="en-US" sz="24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，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Yu Mincho Demibold" panose="02020600000000000000" pitchFamily="18" charset="-128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200"/>
                  </a:spcBef>
                  <a:buNone/>
                  <a:tabLst>
                    <a:tab pos="684000" algn="l"/>
                  </a:tabLst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由上面定义的函数</a:t>
                </a:r>
                <a:r>
                  <a:rPr lang="zh-CN" altLang="en-US" sz="2400" dirty="0"/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称为公式的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赋值函数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5F72B1ED-E703-4147-A87B-F7D0503A6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00" y="1981201"/>
                <a:ext cx="9601200" cy="4164105"/>
              </a:xfrm>
              <a:prstGeom prst="rect">
                <a:avLst/>
              </a:prstGeom>
              <a:blipFill>
                <a:blip r:embed="rId2"/>
                <a:stretch>
                  <a:fillRect l="-1016" t="-2050" b="-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4F40ADD5-D42C-4870-8D35-11F72F2FCBBB}"/>
              </a:ext>
            </a:extLst>
          </p:cNvPr>
          <p:cNvSpPr/>
          <p:nvPr/>
        </p:nvSpPr>
        <p:spPr>
          <a:xfrm>
            <a:off x="5762467" y="4328551"/>
            <a:ext cx="5336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tabLst>
                <a:tab pos="684000" algn="l"/>
              </a:tabLst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的任一变通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都使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endParaRPr lang="en-US" altLang="zh-CN" sz="24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9C26BF-266F-48DA-8A67-9B6185BF9FDF}"/>
              </a:ext>
            </a:extLst>
          </p:cNvPr>
          <p:cNvSpPr/>
          <p:nvPr/>
        </p:nvSpPr>
        <p:spPr>
          <a:xfrm>
            <a:off x="5762467" y="5074335"/>
            <a:ext cx="5028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若存在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的变通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使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0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5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（公式的赋值函数）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77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601200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solidFill>
                  <a:srgbClr val="D15A3E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公式的赋值函数（续）</a:t>
            </a:r>
            <a:endParaRPr lang="en-US" altLang="zh-CN" sz="2400" b="1" dirty="0">
              <a:solidFill>
                <a:srgbClr val="D15A3E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）解释域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确定后，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中任一公式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就有了确定的赋值函数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  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其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自变量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是项解释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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/>
              <a:t>，取值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/>
              <a:t> </a:t>
            </a:r>
            <a:r>
              <a:rPr lang="zh-CN" altLang="en-US" sz="2400" dirty="0"/>
              <a:t>或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/>
              <a:t> </a:t>
            </a:r>
            <a:r>
              <a:rPr lang="en-US" altLang="zh-CN" sz="2400" dirty="0"/>
              <a:t>.  </a:t>
            </a:r>
            <a:r>
              <a:rPr lang="zh-CN" altLang="en-US" sz="2400" dirty="0"/>
              <a:t>若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= 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，就称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  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公式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对给定的解释域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和项解释 </a:t>
            </a:r>
            <a:r>
              <a:rPr lang="zh-CN" altLang="en-US" sz="2400" i="1" dirty="0"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ym typeface="Symbol" panose="05050102010706020507" pitchFamily="18" charset="2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真</a:t>
            </a:r>
            <a:r>
              <a:rPr lang="zh-CN" altLang="en-US" sz="2400" dirty="0">
                <a:sym typeface="Symbol" panose="05050102010706020507" pitchFamily="18" charset="2"/>
              </a:rPr>
              <a:t>，</a:t>
            </a:r>
            <a:r>
              <a:rPr lang="zh-CN" altLang="en-US" sz="2400" dirty="0"/>
              <a:t>若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= 0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  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对该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zh-CN" altLang="en-US" sz="2400" i="1" dirty="0"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ym typeface="Symbol" panose="05050102010706020507" pitchFamily="18" charset="2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假</a:t>
            </a:r>
            <a:r>
              <a:rPr lang="zh-CN" altLang="en-US" sz="2400" dirty="0">
                <a:sym typeface="Symbol" panose="05050102010706020507" pitchFamily="18" charset="2"/>
              </a:rPr>
              <a:t> ；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2)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定义中（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）对原子公式真值的规定，体现了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元关系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cs typeface="Times New Roman" panose="02020603050405020304" pitchFamily="18" charset="0"/>
              </a:rPr>
              <a:t>		 </a:t>
            </a:r>
            <a:r>
              <a:rPr lang="zh-CN" altLang="en-US" sz="2400" dirty="0"/>
              <a:t> </a:t>
            </a:r>
            <a:r>
              <a:rPr lang="en-US" altLang="zh-CN" sz="2400" i="1" spc="-1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spc="-1100" baseline="5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400" i="1" baseline="5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1200" i="1" baseline="5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10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10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dirty="0"/>
              <a:t>  正是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12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10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    </a:t>
            </a:r>
            <a:r>
              <a:rPr lang="en-US" altLang="zh-CN" sz="2400" i="1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的解释；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8484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（公式的赋值函数）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78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solidFill>
                  <a:srgbClr val="D15A3E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公式的赋值函数（续）</a:t>
            </a:r>
            <a:endParaRPr lang="en-US" altLang="zh-CN" sz="2400" b="1" dirty="0">
              <a:solidFill>
                <a:srgbClr val="D15A3E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3)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定义中的（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）式保证了赋值函数在计算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时与命题演算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  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一致，仍具有赋值对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保运算性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4)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定义中的（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）式符合对全称量词的公式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直观理解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若不论重新指派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变元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为哪一个个体对象（其它变元不变）时，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所表示的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性质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都成立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，则规定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若重新指派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变元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为某个个体对象时，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所表示的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性质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不成立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(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，则规定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0179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（公式的赋值函数）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79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中的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下面的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为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的解释域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{0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…}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i="1" spc="-9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 spc="-900" baseline="40000" dirty="0">
                <a:solidFill>
                  <a:schemeClr val="accent3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：后继函数，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加法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(+)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乘法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()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i="1" spc="-11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spc="-11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400" i="1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12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相等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(=)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.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取项解释：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	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	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	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	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</a:t>
            </a:r>
            <a:r>
              <a:rPr lang="en-US" altLang="zh-CN" sz="2400" i="1" spc="-9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zh-CN" altLang="en-US" sz="2400" spc="-900" baseline="40000" dirty="0">
                <a:solidFill>
                  <a:schemeClr val="accent3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baseline="-250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	2	6	3	4</a:t>
            </a:r>
            <a:endParaRPr lang="en-US" altLang="zh-CN" sz="2400" i="1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562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（项与原子公式）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583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注（续）：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）当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 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，则项集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有如下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分层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：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Yu Mincho" panose="020B0400000000000000" pitchFamily="18" charset="-128"/>
                    <a:ea typeface="Yu Mincho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⋃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dirty="0">
                    <a:latin typeface="Yu Mincho" panose="020B0400000000000000" pitchFamily="18" charset="-128"/>
                    <a:ea typeface="Yu Mincho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⋃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</a:t>
                </a:r>
                <a:r>
                  <a:rPr lang="en-US" altLang="zh-CN" sz="2400" dirty="0">
                    <a:latin typeface="Yu Mincho" panose="020B0400000000000000" pitchFamily="18" charset="-128"/>
                    <a:ea typeface="Yu Mincho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⋃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… </a:t>
                </a:r>
                <a:r>
                  <a:rPr lang="en-US" altLang="zh-CN" sz="2400" dirty="0">
                    <a:latin typeface="Yu Mincho" panose="020B0400000000000000" pitchFamily="18" charset="-128"/>
                    <a:ea typeface="Yu Mincho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⋃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Yu Mincho" panose="020B0400000000000000" pitchFamily="18" charset="-128"/>
                    <a:ea typeface="Yu Mincho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⋃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…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其中</a:t>
                </a:r>
                <a:endParaRPr lang="en-US" altLang="zh-CN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dirty="0">
                    <a:latin typeface="Yu Mincho" panose="020B0400000000000000" pitchFamily="18" charset="-128"/>
                    <a:ea typeface="Yu Mincho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⋃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{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… ,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… }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{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, … ,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</a:rPr>
                  <a:t>	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 …, </a:t>
                </a:r>
              </a:p>
              <a:p>
                <a:pPr marL="0" indent="0" algn="ctr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,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,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… }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,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dirty="0">
                    <a:latin typeface="Yu Mincho" panose="020B0400000000000000" pitchFamily="18" charset="-128"/>
                    <a:ea typeface="Yu Mincho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⋃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en-US" altLang="zh-CN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58342"/>
              </a:xfrm>
              <a:blipFill>
                <a:blip r:embed="rId2"/>
                <a:stretch>
                  <a:fillRect l="-1016" t="-2933" b="-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D5F4992-C427-4120-BD92-4D7F5844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8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50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（公式的赋值函数）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80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.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解：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中的原子公式，为了计算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只需检查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spc="-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spc="-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spc="-1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spc="-11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400" i="1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12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即是否有 </a:t>
            </a:r>
            <a:r>
              <a:rPr lang="en-US" altLang="zh-CN" sz="2400" i="1" spc="-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spc="-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en-US" altLang="zh-CN" sz="2400" i="1" spc="-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2  6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en-US" altLang="zh-CN" sz="2400" i="1" spc="-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spc="-900" baseline="40000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3  4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从而，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 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822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（公式的赋值函数）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81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解：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记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的任意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变通，来计算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spc="-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= 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同理可得，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 +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从而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spc="-1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spc="-11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400" i="1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12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 .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由赋值函数定义知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 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17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（公式的赋值函数）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82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))) 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解：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记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取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变通为：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= 3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来计算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spc="-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i="1" spc="-5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spc="-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i="1" spc="-5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(0))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Yu Mincho Demibold" panose="02020600000000000000" pitchFamily="18" charset="-128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(0 + 1)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= 2 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从而，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))))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 </a:t>
            </a:r>
            <a:r>
              <a:rPr lang="en-US" altLang="zh-CN" sz="2400" i="1" spc="-1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spc="-11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400" i="1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12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0 .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由赋值函数定义知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0 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7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（公式的赋值函数）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83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命题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	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	2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	3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	4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存在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/>
              <a:t>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/>
              <a:t>变通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，使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dirty="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；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 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类似可证（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）和（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708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（公式的赋值函数）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84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  <a:p>
            <a:pPr marL="0" indent="0">
              <a:spcBef>
                <a:spcPts val="12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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  <a:p>
            <a:pPr marL="0" indent="0">
              <a:spcBef>
                <a:spcPts val="12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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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存在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的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变通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，使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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存在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的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变通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，使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>
              <a:spcBef>
                <a:spcPts val="12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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存在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的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变通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，使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baseline="300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1 .		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证毕</a:t>
            </a:r>
            <a:endParaRPr lang="en-US" altLang="zh-CN" sz="24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）赋值函数对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，，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仍有“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保运算性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”；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  <a:tabLst>
                <a:tab pos="684000" algn="l"/>
              </a:tabLs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与直观相符：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中存在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某个个体对象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作为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的解释时，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所表示的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性质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成立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8169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（闭式的语义特征）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85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的解释域，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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	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）若对项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中的任一变元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都有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，则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）若对公式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中的任一自由出现的变元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都有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）对项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的解释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只与项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出现的变元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的指派有关，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	 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与其它变元的指派无关；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2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）通过赋值函数获得的公式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的真值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也只与该公式中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自由出现的变元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的指派有关，与其它变元的指派无关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871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（闭式的语义特征）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86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100370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）对项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在项集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的层次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进行归纳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    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，显然成立；</a:t>
            </a:r>
            <a:endParaRPr lang="en-US" altLang="zh-CN" sz="2400" i="1" baseline="-250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>
              <a:buNone/>
              <a:tabLst>
                <a:tab pos="684000" algn="l"/>
              </a:tabLs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0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5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500" baseline="4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，其中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是层次小于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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项，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>
              <a:buNone/>
              <a:tabLst>
                <a:tab pos="684000" algn="l"/>
              </a:tabLst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	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由归纳假设：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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，从而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	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5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500" baseline="4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spc="-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i="1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= </a:t>
            </a:r>
            <a:r>
              <a:rPr lang="en-US" altLang="zh-CN" sz="2400" i="1" spc="-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i="1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485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（闭式的语义特征）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87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5999" y="1981201"/>
            <a:ext cx="10147855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）对公式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的层次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进行归纳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     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spc="-5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i="1" spc="-500" baseline="4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，此时，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的变元均自由出现，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由已知条件和（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）知，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，从而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  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spc="-1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spc="-11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400" i="1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i="1" spc="-1000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 algn="ctr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		         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spc="-1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spc="-11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400" i="1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i="1" spc="-1000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zh-CN" sz="2400" i="1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>
              <a:buNone/>
              <a:tabLst>
                <a:tab pos="684000" algn="l"/>
              </a:tabLs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	  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959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（闭式的语义特征）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88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5999" y="1981201"/>
            <a:ext cx="10147855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0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有三种情形：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①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，其中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1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层公式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   | p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 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</a:t>
            </a:r>
          </a:p>
          <a:p>
            <a:pPr marL="0" indent="0" algn="ctr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q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 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q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0 </a:t>
            </a:r>
          </a:p>
          <a:p>
            <a:pPr marL="0" indent="0" algn="ctr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q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0  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q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 </a:t>
            </a:r>
          </a:p>
          <a:p>
            <a:pPr marL="0" indent="0" algn="ctr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 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 </a:t>
            </a:r>
          </a:p>
          <a:p>
            <a:pPr marL="0" indent="0" algn="just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601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（闭式的语义特征）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89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5999" y="1981201"/>
            <a:ext cx="10147855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0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有三种情形：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②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，其中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为小于等于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1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层公式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		      | p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 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  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q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				  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q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</a:t>
            </a:r>
          </a:p>
          <a:p>
            <a:pPr marL="0" indent="0" algn="ctr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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 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 </a:t>
            </a:r>
          </a:p>
          <a:p>
            <a:pPr marL="0" indent="0" algn="just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656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谓词演算的建立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（项与原子公式）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583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注（续）：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………</a:t>
                </a:r>
                <a:endPara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T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{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, … ,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</a:rPr>
                  <a:t>	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 …, 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</a:rPr>
                  <a:t>	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,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,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… }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,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Yu Mincho" panose="020B0400000000000000" pitchFamily="18" charset="-128"/>
                    <a:ea typeface="Yu Mincho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⋃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… </a:t>
                </a:r>
                <a:r>
                  <a:rPr lang="en-US" altLang="zh-CN" sz="2400" dirty="0">
                    <a:latin typeface="Yu Mincho" panose="020B0400000000000000" pitchFamily="18" charset="-128"/>
                    <a:ea typeface="Yu Mincho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⋃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1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，且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至少一项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第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层项（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 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中的元素）含有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个运算符，即由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层项（</a:t>
                </a:r>
                <a:r>
                  <a:rPr lang="zh-CN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个体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变元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zh-CN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个体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常元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）经过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次运算得到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58342"/>
              </a:xfrm>
              <a:blipFill>
                <a:blip r:embed="rId2"/>
                <a:stretch>
                  <a:fillRect l="-1016" t="-2053" b="-2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D94950A-D6D6-463D-8DBA-038F18BF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44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（闭式的语义特征）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90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5999" y="1981201"/>
            <a:ext cx="10288194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0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有三种情形：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q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，其中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1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层公式；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先证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 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 .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 ʹ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对变元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的任一变通，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令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对变元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的变通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使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 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，则对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中自由出现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的变元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也在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中自由出现，于是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 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因此，由归纳假设，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q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q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 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故若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q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q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，即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q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 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q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 .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反之亦然，所以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74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（闭式的语义特征）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91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5999" y="1981201"/>
            <a:ext cx="9600601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公式在解释域中恒真与恒假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公式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在解释域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恒真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，是指对任一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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公式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在解释域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恒假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，是指对任一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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0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公式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在解释域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非恒假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，称为在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可满足公式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20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（闭式的语义特征）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92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中的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下面的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为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的解释域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{0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…}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i="1" spc="-9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 spc="-900" baseline="40000" dirty="0">
                <a:solidFill>
                  <a:schemeClr val="accent3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：后继函数，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加法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(+)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乘法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()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i="1" spc="-11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spc="-11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400" i="1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12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相等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(=)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.</a:t>
            </a:r>
            <a:endParaRPr lang="en-US" altLang="zh-CN" sz="2400" i="1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016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（闭式的语义特征）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93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对任一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</a:t>
            </a:r>
            <a:r>
              <a:rPr lang="en-US" altLang="zh-CN" sz="24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从而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en-US" altLang="zh-CN" sz="24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对任一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</a:t>
            </a:r>
            <a:r>
              <a:rPr lang="en-US" altLang="zh-CN" sz="24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存在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对变元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的变通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，使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i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从而，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 0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，即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en-US" altLang="zh-CN" sz="24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 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取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0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取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0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可满足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公式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i="1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069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（闭式的语义特征）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94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5999" y="1981201"/>
            <a:ext cx="9600601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solidFill>
                  <a:srgbClr val="D15A3E">
                    <a:lumMod val="75000"/>
                  </a:srgbClr>
                </a:solidFill>
              </a:rPr>
              <a:t>闭式的语义特征</a:t>
            </a:r>
            <a:endParaRPr lang="en-US" altLang="zh-CN" sz="2400" b="1" dirty="0">
              <a:solidFill>
                <a:srgbClr val="D15A3E">
                  <a:lumMod val="75000"/>
                </a:srgbClr>
              </a:solidFill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对给定的解释域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，任一闭式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恒真与恒假必居其一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	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，或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 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若闭式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非恒真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，则有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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，使得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0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则对任一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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，因闭式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中没有自由出现的变元，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|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0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，因此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74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（闭式的语义特征）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95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/>
              <a:t>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))) 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</a:rPr>
              <a:t>解：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整数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，</a:t>
            </a:r>
            <a:r>
              <a:rPr lang="en-US" altLang="zh-CN" sz="2400" i="1" spc="-9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 spc="-900" baseline="40000" dirty="0">
                <a:solidFill>
                  <a:schemeClr val="accent3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后继函数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spc="-11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spc="-11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400" i="1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12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对任一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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sz="1800" baseline="-4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，任取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变通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，有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| R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 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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 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+ 1 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</a:p>
          <a:p>
            <a:pPr marL="0" indent="0" algn="ctr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  </a:t>
            </a:r>
            <a:r>
              <a:rPr lang="en-US" altLang="zh-CN" sz="2400" i="1" spc="-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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 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R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05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（闭式的语义特征）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96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/>
              <a:t>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))) 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整数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，</a:t>
            </a:r>
            <a:r>
              <a:rPr lang="en-US" altLang="zh-CN" sz="2400" i="1" spc="-9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 spc="-900" baseline="40000" dirty="0">
                <a:solidFill>
                  <a:schemeClr val="accent3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后继函数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spc="-11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spc="-11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400" i="1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12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（续）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|R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R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R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由于变通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是任取的，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</a:t>
            </a:r>
          </a:p>
          <a:p>
            <a:pPr marL="0" indent="0"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最后由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的任意性，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sz="1800" baseline="-4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.</a:t>
            </a:r>
          </a:p>
        </p:txBody>
      </p:sp>
    </p:spTree>
    <p:extLst>
      <p:ext uri="{BB962C8B-B14F-4D97-AF65-F5344CB8AC3E}">
        <p14:creationId xmlns:p14="http://schemas.microsoft.com/office/powerpoint/2010/main" val="2521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（闭式的语义特征）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97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/>
              <a:t>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))) 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</a:rPr>
              <a:t>解：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整数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，</a:t>
            </a:r>
            <a:r>
              <a:rPr lang="en-US" altLang="zh-CN" sz="2400" i="1" spc="-9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 spc="-900" baseline="40000" dirty="0">
                <a:solidFill>
                  <a:schemeClr val="accent3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spc="-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后继函数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spc="-11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spc="-11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400" i="1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1200" baseline="5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spc="-10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是偶数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对任一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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sz="1800" baseline="-4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，取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变通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，使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| R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 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+ 1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不是偶数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baseline="30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  </a:t>
            </a:r>
            <a:r>
              <a:rPr lang="en-US" altLang="zh-CN" sz="2400" i="1" spc="-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i="1" spc="-500" baseline="5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   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不是偶数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 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R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从而，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spc="-10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最后由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的任意性，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sz="1800" baseline="-4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 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437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（闭式的语义特征）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98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命题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 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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</a:t>
            </a:r>
            <a:endParaRPr lang="en-US" altLang="zh-CN" sz="2400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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对任一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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，及其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的变通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</a:t>
            </a:r>
            <a:endParaRPr lang="en-US" altLang="zh-CN" sz="2400" baseline="30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对任一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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 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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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对任一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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 </a:t>
            </a: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     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对任一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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 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	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.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953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谓词演算的语义</a:t>
            </a:r>
            <a:r>
              <a:rPr lang="zh-CN" altLang="en-US" sz="2400" dirty="0">
                <a:solidFill>
                  <a:srgbClr val="D15A3E">
                    <a:lumMod val="75000"/>
                  </a:srgbClr>
                </a:solidFill>
              </a:rPr>
              <a:t>（闭式的语义特征）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9348DEC-2D0E-4F8C-AE2F-8EEE557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99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72B1ED-E703-4147-A87B-F7D0503A6B90}"/>
              </a:ext>
            </a:extLst>
          </p:cNvPr>
          <p:cNvSpPr txBox="1">
            <a:spLocks/>
          </p:cNvSpPr>
          <p:nvPr/>
        </p:nvSpPr>
        <p:spPr>
          <a:xfrm>
            <a:off x="1296000" y="1981201"/>
            <a:ext cx="9732218" cy="416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全称闭式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定义  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1800" baseline="-4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1800" i="1" baseline="-46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1800" i="1" baseline="-4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是在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中全部的自由出现变元，则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1800" baseline="-4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1800" i="1" baseline="-46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1800" i="1" baseline="-4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称为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全称闭式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命题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全称闭式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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p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.</a:t>
            </a:r>
            <a:endParaRPr lang="en-US" altLang="zh-CN" sz="2400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  <a:tabLst>
                <a:tab pos="6840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连续利用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次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前面的命题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47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14816</TotalTime>
  <Words>4847</Words>
  <Application>Microsoft Office PowerPoint</Application>
  <PresentationFormat>宽屏</PresentationFormat>
  <Paragraphs>1330</Paragraphs>
  <Slides>128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128</vt:i4>
      </vt:variant>
    </vt:vector>
  </HeadingPairs>
  <TitlesOfParts>
    <vt:vector size="142" baseType="lpstr">
      <vt:lpstr>Yu Gothic</vt:lpstr>
      <vt:lpstr>Yu Mincho</vt:lpstr>
      <vt:lpstr>Yu Mincho Demibold</vt:lpstr>
      <vt:lpstr>Yu Mincho Light</vt:lpstr>
      <vt:lpstr>微软雅黑</vt:lpstr>
      <vt:lpstr>幼圆</vt:lpstr>
      <vt:lpstr>Arial</vt:lpstr>
      <vt:lpstr>Calibri</vt:lpstr>
      <vt:lpstr>Cambria Math</vt:lpstr>
      <vt:lpstr>Georgia</vt:lpstr>
      <vt:lpstr>Symbol</vt:lpstr>
      <vt:lpstr>Times New Roman</vt:lpstr>
      <vt:lpstr>Wingdings</vt:lpstr>
      <vt:lpstr>菱形网格 16x9</vt:lpstr>
      <vt:lpstr>谓词演算</vt:lpstr>
      <vt:lpstr>目录</vt:lpstr>
      <vt:lpstr>谓词演算的建立</vt:lpstr>
      <vt:lpstr>谓词演算的建立</vt:lpstr>
      <vt:lpstr>谓词演算的建立（项与原子公式）</vt:lpstr>
      <vt:lpstr>谓词演算的建立（项与原子公式）</vt:lpstr>
      <vt:lpstr>谓词演算的建立（项与原子公式）</vt:lpstr>
      <vt:lpstr>谓词演算的建立（项与原子公式）</vt:lpstr>
      <vt:lpstr>谓词演算的建立（项与原子公式）</vt:lpstr>
      <vt:lpstr>谓词演算的建立（项与原子公式）</vt:lpstr>
      <vt:lpstr>谓词演算的建立（项与原子公式）</vt:lpstr>
      <vt:lpstr>谓词演算的建立（谓词演算公式集）</vt:lpstr>
      <vt:lpstr>谓词演算的建立（谓词演算公式集）</vt:lpstr>
      <vt:lpstr>谓词演算的建立（谓词演算公式集）</vt:lpstr>
      <vt:lpstr>谓词演算的建立（谓词演算公式集）</vt:lpstr>
      <vt:lpstr>谓词演算的建立（谓词演算公式集）</vt:lpstr>
      <vt:lpstr>谓词演算的建立（谓词演算公式集）</vt:lpstr>
      <vt:lpstr>谓词演算的建立（谓词演算 K ）</vt:lpstr>
      <vt:lpstr>谓词演算的建立（谓词演算 K ）</vt:lpstr>
      <vt:lpstr>谓词演算的建立（谓词演算 K ）</vt:lpstr>
      <vt:lpstr>谓词演算的建立（谓词演算 K ）</vt:lpstr>
      <vt:lpstr>谓词演算的建立（谓词演算 K ）</vt:lpstr>
      <vt:lpstr>谓词演算的建立（谓词演算 K ）</vt:lpstr>
      <vt:lpstr>谓词演算的建立（谓词演算 K ）</vt:lpstr>
      <vt:lpstr>谓词演算的建立（谓词演算 K ）</vt:lpstr>
      <vt:lpstr>谓词演算的建立（谓词演算 K ）</vt:lpstr>
      <vt:lpstr>谓词演算的建立（谓词演算 K ）</vt:lpstr>
      <vt:lpstr>谓词演算的建立（谓词演算 K ）</vt:lpstr>
      <vt:lpstr>谓词演算的建立（谓词演算 K ）</vt:lpstr>
      <vt:lpstr>谓词演算的建立（谓词演算 K ）</vt:lpstr>
      <vt:lpstr>谓词演算的建立（谓词演算 K ）</vt:lpstr>
      <vt:lpstr>谓词演算的建立（谓词演算 K ）</vt:lpstr>
      <vt:lpstr>谓词演算的建立（谓词演算 K ）</vt:lpstr>
      <vt:lpstr>谓词演算的建立（谓词演算 K ）</vt:lpstr>
      <vt:lpstr>谓词演算的建立（谓词演算 K ）</vt:lpstr>
      <vt:lpstr>谓词演算的建立（谓词演算 K ）</vt:lpstr>
      <vt:lpstr>谓词演算的建立（谓词演算 K ）</vt:lpstr>
      <vt:lpstr>谓词演算的建立（谓词演算 K ）</vt:lpstr>
      <vt:lpstr>谓词演算的建立（谓词演算 K ）</vt:lpstr>
      <vt:lpstr>谓词演算的建立（谓词演算 K ）</vt:lpstr>
      <vt:lpstr>谓词演算的建立（谓词演算 K ）</vt:lpstr>
      <vt:lpstr>谓词演算的建立（谓词演算 K ）</vt:lpstr>
      <vt:lpstr>谓词演算的建立（其他课题：对偶律与前束范式）</vt:lpstr>
      <vt:lpstr>谓词演算的建立（其他课题：对偶律与前束范式）</vt:lpstr>
      <vt:lpstr>谓词演算的建立（其他课题：对偶律与前束范式）</vt:lpstr>
      <vt:lpstr>谓词演算的建立（其他课题：对偶律与前束范式）</vt:lpstr>
      <vt:lpstr>谓词演算的建立（其他课题：对偶律与前束范式）</vt:lpstr>
      <vt:lpstr>谓词演算的建立（其他课题：对偶律与前束范式）</vt:lpstr>
      <vt:lpstr>谓词演算的建立（其他课题：对偶律与前束范式）</vt:lpstr>
      <vt:lpstr>谓词演算的建立（其他课题：对偶律与前束范式）</vt:lpstr>
      <vt:lpstr>谓词演算的建立（其他课题：对偶律与前束范式）</vt:lpstr>
      <vt:lpstr>谓词演算的建立（其他课题：对偶律与前束范式）</vt:lpstr>
      <vt:lpstr>谓词演算的建立（其他课题：对偶律与前束范式）</vt:lpstr>
      <vt:lpstr>谓词演算的建立（其他课题：对偶律与前束范式）</vt:lpstr>
      <vt:lpstr>谓词演算的建立（其他课题：对偶律与前束范式）</vt:lpstr>
      <vt:lpstr>谓词演算的建立（其他课题：对偶律与前束范式）</vt:lpstr>
      <vt:lpstr>谓词演算的建立（其他课题：对偶律与前束范式）</vt:lpstr>
      <vt:lpstr>谓词演算的建立（其他课题：对偶律与前束范式）</vt:lpstr>
      <vt:lpstr>谓词演算的建立（其他课题：对偶律与前束范式）</vt:lpstr>
      <vt:lpstr>谓词演算的建立（其他课题：对偶律与前束范式）</vt:lpstr>
      <vt:lpstr>谓词演算的建立（其他课题：对偶律与前束范式）</vt:lpstr>
      <vt:lpstr>谓词演算的建立（其他课题：对偶律与前束范式）</vt:lpstr>
      <vt:lpstr>谓词演算的建立（其他课题：对偶律与前束范式）</vt:lpstr>
      <vt:lpstr>谓词演算的语义（谓词演算 K 的解释域与项解释）</vt:lpstr>
      <vt:lpstr>谓词演算的语义（谓词演算 K 的解释域与项解释）</vt:lpstr>
      <vt:lpstr>谓词演算的语义（谓词演算 K 的解释域与项解释）</vt:lpstr>
      <vt:lpstr>谓词演算的语义（谓词演算 K 的解释域与项解释）</vt:lpstr>
      <vt:lpstr>谓词演算的语义（谓词演算 K 的解释域与项解释）</vt:lpstr>
      <vt:lpstr>谓词演算的语义（谓词演算 K 的解释域与项解释）</vt:lpstr>
      <vt:lpstr>谓词演算的语义（谓词演算 K 的解释域与项解释）</vt:lpstr>
      <vt:lpstr>谓词演算的语义（谓词演算 K 的解释域与项解释）</vt:lpstr>
      <vt:lpstr>谓词演算的语义（谓词演算 K 的解释域与项解释）</vt:lpstr>
      <vt:lpstr>谓词演算的语义（谓词演算 K 的解释域与项解释）</vt:lpstr>
      <vt:lpstr>谓词演算的语义（公式的赋值函数）</vt:lpstr>
      <vt:lpstr>谓词演算的语义（公式的赋值函数）</vt:lpstr>
      <vt:lpstr>谓词演算的语义（公式的赋值函数）</vt:lpstr>
      <vt:lpstr>谓词演算的语义（公式的赋值函数）</vt:lpstr>
      <vt:lpstr>谓词演算的语义（公式的赋值函数）</vt:lpstr>
      <vt:lpstr>谓词演算的语义（公式的赋值函数）</vt:lpstr>
      <vt:lpstr>谓词演算的语义（公式的赋值函数）</vt:lpstr>
      <vt:lpstr>谓词演算的语义（公式的赋值函数）</vt:lpstr>
      <vt:lpstr>谓词演算的语义（公式的赋值函数）</vt:lpstr>
      <vt:lpstr>谓词演算的语义（公式的赋值函数）</vt:lpstr>
      <vt:lpstr>谓词演算的语义（公式的赋值函数）</vt:lpstr>
      <vt:lpstr>谓词演算的语义（闭式的语义特征）</vt:lpstr>
      <vt:lpstr>谓词演算的语义（闭式的语义特征）</vt:lpstr>
      <vt:lpstr>谓词演算的语义（闭式的语义特征）</vt:lpstr>
      <vt:lpstr>谓词演算的语义（闭式的语义特征）</vt:lpstr>
      <vt:lpstr>谓词演算的语义（闭式的语义特征）</vt:lpstr>
      <vt:lpstr>谓词演算的语义（闭式的语义特征）</vt:lpstr>
      <vt:lpstr>谓词演算的语义（闭式的语义特征）</vt:lpstr>
      <vt:lpstr>谓词演算的语义（闭式的语义特征）</vt:lpstr>
      <vt:lpstr>谓词演算的语义（闭式的语义特征）</vt:lpstr>
      <vt:lpstr>谓词演算的语义（闭式的语义特征）</vt:lpstr>
      <vt:lpstr>谓词演算的语义（闭式的语义特征）</vt:lpstr>
      <vt:lpstr>谓词演算的语义（闭式的语义特征）</vt:lpstr>
      <vt:lpstr>谓词演算的语义（闭式的语义特征）</vt:lpstr>
      <vt:lpstr>谓词演算的语义（闭式的语义特征）</vt:lpstr>
      <vt:lpstr>谓词演算的语义（闭式的语义特征）</vt:lpstr>
      <vt:lpstr>谓词演算的语义（闭式的语义特征）</vt:lpstr>
      <vt:lpstr>谓词演算的语义（闭式的语义特征）</vt:lpstr>
      <vt:lpstr>谓词演算的语义（语义推论与有效式）</vt:lpstr>
      <vt:lpstr>谓词演算的语义（语义推论与有效式）</vt:lpstr>
      <vt:lpstr>谓词演算的语义（语义推论与有效式）</vt:lpstr>
      <vt:lpstr>谓词演算的语义（语义推论与有效式）</vt:lpstr>
      <vt:lpstr>谓词演算的语义（语义推论与有效式）</vt:lpstr>
      <vt:lpstr>谓词演算的语义（语义推论与有效式）</vt:lpstr>
      <vt:lpstr>K 的可靠性</vt:lpstr>
      <vt:lpstr>K 的可靠性</vt:lpstr>
      <vt:lpstr>K 的可靠性</vt:lpstr>
      <vt:lpstr>K 的可靠性</vt:lpstr>
      <vt:lpstr>K 的可靠性</vt:lpstr>
      <vt:lpstr>K 的可靠性</vt:lpstr>
      <vt:lpstr>K 的可靠性</vt:lpstr>
      <vt:lpstr>K 的可靠性</vt:lpstr>
      <vt:lpstr>K 的可靠性</vt:lpstr>
      <vt:lpstr>K 的可靠性</vt:lpstr>
      <vt:lpstr>K 的可靠性</vt:lpstr>
      <vt:lpstr>K 的可靠性</vt:lpstr>
      <vt:lpstr>K 的可靠性</vt:lpstr>
      <vt:lpstr>K 的可靠性</vt:lpstr>
      <vt:lpstr>K 的可靠性</vt:lpstr>
      <vt:lpstr>K 的可靠性</vt:lpstr>
      <vt:lpstr>K 的可靠性</vt:lpstr>
      <vt:lpstr>K 的可靠性</vt:lpstr>
      <vt:lpstr>K 的可靠性</vt:lpstr>
      <vt:lpstr>K 的完全性</vt:lpstr>
      <vt:lpstr>K 的完全性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</dc:title>
  <dc:creator/>
  <cp:lastModifiedBy>hp</cp:lastModifiedBy>
  <cp:revision>853</cp:revision>
  <dcterms:created xsi:type="dcterms:W3CDTF">2021-04-22T13:50:06Z</dcterms:created>
  <dcterms:modified xsi:type="dcterms:W3CDTF">2024-04-28T07:56:44Z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