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73" r:id="rId2"/>
    <p:sldId id="374" r:id="rId3"/>
    <p:sldId id="375" r:id="rId4"/>
    <p:sldId id="376" r:id="rId5"/>
    <p:sldId id="377" r:id="rId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模糊控制器设计" id="{4B6097CF-5B0C-754D-9EA7-8DE436446BAE}">
          <p14:sldIdLst>
            <p14:sldId id="373"/>
            <p14:sldId id="374"/>
            <p14:sldId id="375"/>
            <p14:sldId id="376"/>
            <p14:sldId id="3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CCFF33"/>
    <a:srgbClr val="F5F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24"/>
    <p:restoredTop sz="94655"/>
  </p:normalViewPr>
  <p:slideViewPr>
    <p:cSldViewPr>
      <p:cViewPr varScale="1">
        <p:scale>
          <a:sx n="94" d="100"/>
          <a:sy n="94" d="100"/>
        </p:scale>
        <p:origin x="1227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kumimoji="1"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kumimoji="1" sz="1200"/>
            </a:lvl1pPr>
          </a:lstStyle>
          <a:p>
            <a:pPr>
              <a:defRPr/>
            </a:pPr>
            <a:fld id="{D0525ADB-DB3D-CA41-B9EE-89B811CD5A03}" type="datetimeFigureOut">
              <a:rPr lang="zh-CN" altLang="en-US"/>
              <a:pPr>
                <a:defRPr/>
              </a:pPr>
              <a:t>2022/1/4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kumimoji="1"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kumimoji="1" sz="1200"/>
            </a:lvl1pPr>
          </a:lstStyle>
          <a:p>
            <a:pPr>
              <a:defRPr/>
            </a:pPr>
            <a:fld id="{984AD14E-B1CA-BF48-A9FD-0D13222304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kumimoji="1"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kumimoji="1" sz="1200"/>
            </a:lvl1pPr>
          </a:lstStyle>
          <a:p>
            <a:pPr>
              <a:defRPr/>
            </a:pPr>
            <a:fld id="{342CB1B6-3E8F-BC4C-A491-959D491D0B63}" type="datetimeFigureOut">
              <a:rPr lang="zh-CN" altLang="en-US"/>
              <a:pPr>
                <a:defRPr/>
              </a:pPr>
              <a:t>2022/1/4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kumimoji="1"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kumimoji="1" sz="1200"/>
            </a:lvl1pPr>
          </a:lstStyle>
          <a:p>
            <a:pPr>
              <a:defRPr/>
            </a:pPr>
            <a:fld id="{CA98CDEF-AD34-0948-B4E1-4D1B72F3A6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DengXian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DengXian" charset="-122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DengXian" charset="-122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DengXian" charset="-122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DengXian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2F81FC-4290-474C-AE6E-4B1920DA67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809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38064-7FE2-604B-BB94-1FE894266F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3374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161600-D17F-524F-B36C-F3101A186C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014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F5515E-8D08-3B4C-80EF-1078F4E3BE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202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CD5519-BE8C-E149-8DAB-9ECC218423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0426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1417638"/>
            <a:ext cx="9144000" cy="182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3CC3CB-CA1A-FB46-BB6D-8E9B0F316F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819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3EBAE9-5E34-B642-8B1F-50F5131AF5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8160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1417638"/>
            <a:ext cx="9144000" cy="182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75B2C4-73D2-4447-9B9E-3EEE332742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1861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AFA196-E2EA-5E4A-A9D4-C7E8618052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7730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2B38BF-8A5D-CE4E-8713-B83D4F5FCB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26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ADADD6-DA74-3E47-9D2F-E7D86E7173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1987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15975" y="53975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CC0536C0-E09B-B248-AC0C-9E838E3234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1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71438"/>
            <a:ext cx="89852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816566" y="1008439"/>
            <a:ext cx="8295858" cy="133228"/>
          </a:xfrm>
          <a:prstGeom prst="rect">
            <a:avLst/>
          </a:prstGeom>
          <a:gradFill>
            <a:gsLst>
              <a:gs pos="28000">
                <a:srgbClr val="192FF1"/>
              </a:gs>
              <a:gs pos="0">
                <a:srgbClr val="0432FE"/>
              </a:gs>
              <a:gs pos="10000">
                <a:srgbClr val="0931F9"/>
              </a:gs>
              <a:gs pos="83000">
                <a:srgbClr val="3A52EB">
                  <a:alpha val="50000"/>
                </a:srgbClr>
              </a:gs>
              <a:gs pos="100000">
                <a:srgbClr val="6484E8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159" tIns="43080" rIns="86159" bIns="43080" anchor="ctr"/>
          <a:lstStyle/>
          <a:p>
            <a:pPr algn="ctr" eaLnBrk="1" hangingPunct="1">
              <a:defRPr/>
            </a:pPr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56" r:id="rId4"/>
    <p:sldLayoutId id="2147483749" r:id="rId5"/>
    <p:sldLayoutId id="2147483757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D75F6E0C-9AD0-4705-A15F-2455A80D192E}"/>
              </a:ext>
            </a:extLst>
          </p:cNvPr>
          <p:cNvSpPr txBox="1"/>
          <p:nvPr/>
        </p:nvSpPr>
        <p:spPr>
          <a:xfrm>
            <a:off x="395536" y="1268760"/>
            <a:ext cx="849694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已知某一炉温控制系统，要求温度保持在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800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摄氏度恒定，针对该控制系统有以下控制经验：</a:t>
            </a:r>
            <a:endParaRPr lang="zh-CN" altLang="zh-CN" sz="1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）若炉温低于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800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摄氏度，则升压；低得越多升压越高。</a:t>
            </a:r>
            <a:endParaRPr lang="zh-CN" altLang="zh-CN" sz="1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）若炉温高于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800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摄氏度，则降压；高得越多降压越低。</a:t>
            </a:r>
            <a:endParaRPr lang="zh-CN" altLang="zh-CN" sz="1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）若炉温等于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800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摄氏度，则保持电压不变。</a:t>
            </a:r>
            <a:endParaRPr lang="zh-CN" altLang="zh-CN" sz="1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设模糊控制器为一维控制器，输入语言变量为误差 </a:t>
            </a:r>
            <a:r>
              <a:rPr lang="en-US" altLang="zh-CN" sz="1800" i="1" kern="10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，输出为控制电压 </a:t>
            </a:r>
            <a:r>
              <a:rPr lang="en-US" altLang="zh-CN" sz="1800" i="1" kern="10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。输入输出的量化等级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级，取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DengXia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个模糊集，输入输出隶属度划分表均如下：</a:t>
            </a:r>
            <a:endParaRPr lang="zh-CN" altLang="zh-CN" sz="1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57B4792-603C-459B-BAD0-B9094F2C6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627756"/>
              </p:ext>
            </p:extLst>
          </p:nvPr>
        </p:nvGraphicFramePr>
        <p:xfrm>
          <a:off x="2267744" y="3429000"/>
          <a:ext cx="5040562" cy="1800197"/>
        </p:xfrm>
        <a:graphic>
          <a:graphicData uri="http://schemas.openxmlformats.org/drawingml/2006/table">
            <a:tbl>
              <a:tblPr firstRow="1" firstCol="1" bandRow="1"/>
              <a:tblGrid>
                <a:gridCol w="678392">
                  <a:extLst>
                    <a:ext uri="{9D8B030D-6E8A-4147-A177-3AD203B41FA5}">
                      <a16:colId xmlns:a16="http://schemas.microsoft.com/office/drawing/2014/main" val="2956862285"/>
                    </a:ext>
                  </a:extLst>
                </a:gridCol>
                <a:gridCol w="678392">
                  <a:extLst>
                    <a:ext uri="{9D8B030D-6E8A-4147-A177-3AD203B41FA5}">
                      <a16:colId xmlns:a16="http://schemas.microsoft.com/office/drawing/2014/main" val="665295413"/>
                    </a:ext>
                  </a:extLst>
                </a:gridCol>
                <a:gridCol w="678392">
                  <a:extLst>
                    <a:ext uri="{9D8B030D-6E8A-4147-A177-3AD203B41FA5}">
                      <a16:colId xmlns:a16="http://schemas.microsoft.com/office/drawing/2014/main" val="1220943819"/>
                    </a:ext>
                  </a:extLst>
                </a:gridCol>
                <a:gridCol w="500146">
                  <a:extLst>
                    <a:ext uri="{9D8B030D-6E8A-4147-A177-3AD203B41FA5}">
                      <a16:colId xmlns:a16="http://schemas.microsoft.com/office/drawing/2014/main" val="473256647"/>
                    </a:ext>
                  </a:extLst>
                </a:gridCol>
                <a:gridCol w="500146">
                  <a:extLst>
                    <a:ext uri="{9D8B030D-6E8A-4147-A177-3AD203B41FA5}">
                      <a16:colId xmlns:a16="http://schemas.microsoft.com/office/drawing/2014/main" val="302423150"/>
                    </a:ext>
                  </a:extLst>
                </a:gridCol>
                <a:gridCol w="500146">
                  <a:extLst>
                    <a:ext uri="{9D8B030D-6E8A-4147-A177-3AD203B41FA5}">
                      <a16:colId xmlns:a16="http://schemas.microsoft.com/office/drawing/2014/main" val="2081559442"/>
                    </a:ext>
                  </a:extLst>
                </a:gridCol>
                <a:gridCol w="500146">
                  <a:extLst>
                    <a:ext uri="{9D8B030D-6E8A-4147-A177-3AD203B41FA5}">
                      <a16:colId xmlns:a16="http://schemas.microsoft.com/office/drawing/2014/main" val="3997026780"/>
                    </a:ext>
                  </a:extLst>
                </a:gridCol>
                <a:gridCol w="502401">
                  <a:extLst>
                    <a:ext uri="{9D8B030D-6E8A-4147-A177-3AD203B41FA5}">
                      <a16:colId xmlns:a16="http://schemas.microsoft.com/office/drawing/2014/main" val="626855279"/>
                    </a:ext>
                  </a:extLst>
                </a:gridCol>
                <a:gridCol w="502401">
                  <a:extLst>
                    <a:ext uri="{9D8B030D-6E8A-4147-A177-3AD203B41FA5}">
                      <a16:colId xmlns:a16="http://schemas.microsoft.com/office/drawing/2014/main" val="1604591461"/>
                    </a:ext>
                  </a:extLst>
                </a:gridCol>
              </a:tblGrid>
              <a:tr h="257171">
                <a:tc rowSpan="2" gridSpan="2"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隶属度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变化等级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336783"/>
                  </a:ext>
                </a:extLst>
              </a:tr>
              <a:tr h="257171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-3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-2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-1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36358"/>
                  </a:ext>
                </a:extLst>
              </a:tr>
              <a:tr h="257171">
                <a:tc rowSpan="5">
                  <a:txBody>
                    <a:bodyPr/>
                    <a:lstStyle/>
                    <a:p>
                      <a:pPr algn="ctr"/>
                      <a:r>
                        <a:rPr lang="zh-CN" sz="1200" kern="100">
                          <a:solidFill>
                            <a:srgbClr val="000000"/>
                          </a:solidFill>
                          <a:effectLst/>
                          <a:latin typeface="DengXian" panose="02010600030101010101" pitchFamily="2" charset="-122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模糊集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PB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0.5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82397"/>
                  </a:ext>
                </a:extLst>
              </a:tr>
              <a:tr h="25717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PS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0.5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0.5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835663"/>
                  </a:ext>
                </a:extLst>
              </a:tr>
              <a:tr h="25717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ZO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0.5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0.5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0315571"/>
                  </a:ext>
                </a:extLst>
              </a:tr>
              <a:tr h="25717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NS</a:t>
                      </a:r>
                      <a:endParaRPr lang="zh-CN" sz="105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0.5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0.5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9823705"/>
                  </a:ext>
                </a:extLst>
              </a:tr>
              <a:tr h="25717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NB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0.5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050" kern="10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SimSu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05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6091115"/>
                  </a:ext>
                </a:extLst>
              </a:tr>
            </a:tbl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30552FD1-1F46-4598-A400-EA4A7E74D754}"/>
              </a:ext>
            </a:extLst>
          </p:cNvPr>
          <p:cNvSpPr txBox="1"/>
          <p:nvPr/>
        </p:nvSpPr>
        <p:spPr>
          <a:xfrm>
            <a:off x="575048" y="5013176"/>
            <a:ext cx="85689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kern="100" dirty="0">
                <a:solidFill>
                  <a:srgbClr val="000000"/>
                </a:solidFill>
                <a:latin typeface="DengXia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试写出：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kern="100" dirty="0">
                <a:solidFill>
                  <a:srgbClr val="000000"/>
                </a:solidFill>
                <a:latin typeface="DengXia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模糊控制规则表（</a:t>
            </a:r>
            <a:r>
              <a:rPr lang="en-US" altLang="zh-CN" kern="100" dirty="0">
                <a:solidFill>
                  <a:srgbClr val="000000"/>
                </a:solidFill>
                <a:latin typeface="DengXia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kern="100" dirty="0">
                <a:solidFill>
                  <a:srgbClr val="000000"/>
                </a:solidFill>
                <a:latin typeface="DengXia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分）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kern="100" dirty="0">
                <a:solidFill>
                  <a:srgbClr val="000000"/>
                </a:solidFill>
                <a:latin typeface="DengXia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求出模糊关系</a:t>
            </a:r>
            <a:r>
              <a:rPr lang="en-US" altLang="zh-CN" kern="100" dirty="0">
                <a:solidFill>
                  <a:srgbClr val="000000"/>
                </a:solidFill>
                <a:latin typeface="DengXia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zh-CN" kern="100" dirty="0">
                <a:solidFill>
                  <a:srgbClr val="000000"/>
                </a:solidFill>
                <a:latin typeface="DengXia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solidFill>
                  <a:srgbClr val="000000"/>
                </a:solidFill>
                <a:latin typeface="DengXia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zh-CN" kern="100" dirty="0">
                <a:solidFill>
                  <a:srgbClr val="000000"/>
                </a:solidFill>
                <a:latin typeface="DengXia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分）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kern="100" dirty="0">
                <a:solidFill>
                  <a:srgbClr val="000000"/>
                </a:solidFill>
                <a:latin typeface="DengXia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当炉温误差</a:t>
            </a:r>
            <a:r>
              <a:rPr lang="en-US" altLang="zh-CN" kern="100" dirty="0">
                <a:solidFill>
                  <a:srgbClr val="000000"/>
                </a:solidFill>
                <a:latin typeface="DengXia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zh-CN" kern="100" dirty="0">
                <a:solidFill>
                  <a:srgbClr val="000000"/>
                </a:solidFill>
                <a:latin typeface="DengXia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kern="100" dirty="0">
                <a:solidFill>
                  <a:srgbClr val="000000"/>
                </a:solidFill>
                <a:latin typeface="DengXia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NB</a:t>
            </a:r>
            <a:r>
              <a:rPr lang="zh-CN" altLang="zh-CN" kern="100" dirty="0">
                <a:solidFill>
                  <a:srgbClr val="000000"/>
                </a:solidFill>
                <a:latin typeface="DengXia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时的控制输出电压</a:t>
            </a:r>
            <a:r>
              <a:rPr lang="en-US" altLang="zh-CN" kern="100" dirty="0">
                <a:solidFill>
                  <a:srgbClr val="000000"/>
                </a:solidFill>
                <a:latin typeface="DengXia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zh-CN" kern="100" dirty="0">
                <a:solidFill>
                  <a:srgbClr val="000000"/>
                </a:solidFill>
                <a:latin typeface="DengXia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。（采用最大隶属度法反模糊化）（</a:t>
            </a:r>
            <a:r>
              <a:rPr lang="en-US" altLang="zh-CN" kern="100" dirty="0">
                <a:solidFill>
                  <a:srgbClr val="000000"/>
                </a:solidFill>
                <a:latin typeface="DengXia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kern="100" dirty="0">
                <a:solidFill>
                  <a:srgbClr val="000000"/>
                </a:solidFill>
                <a:latin typeface="DengXia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分）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2D80BCF-28B8-4D7C-93AB-D7113B0A6CCD}"/>
              </a:ext>
            </a:extLst>
          </p:cNvPr>
          <p:cNvSpPr txBox="1"/>
          <p:nvPr/>
        </p:nvSpPr>
        <p:spPr>
          <a:xfrm>
            <a:off x="1043608" y="219034"/>
            <a:ext cx="4572000" cy="656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kumimoji="1" lang="zh-CN" altLang="en-US" sz="2800" b="1" dirty="0">
                <a:latin typeface="Times New Roman" charset="0"/>
              </a:rPr>
              <a:t>考试题</a:t>
            </a:r>
            <a:endParaRPr kumimoji="1" lang="en-US" altLang="zh-CN" sz="2800" b="1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043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54B872A-C9CA-43FC-81CC-C874A36B7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096" y="1844824"/>
            <a:ext cx="8064896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zh-CN" sz="2400" b="1" dirty="0">
                <a:latin typeface="Times New Roman" charset="0"/>
              </a:rPr>
              <a:t>解：（</a:t>
            </a:r>
            <a:r>
              <a:rPr kumimoji="1" lang="en-US" altLang="zh-CN" sz="2400" b="1" dirty="0">
                <a:latin typeface="Times New Roman" charset="0"/>
              </a:rPr>
              <a:t>1</a:t>
            </a:r>
            <a:r>
              <a:rPr kumimoji="1" lang="zh-CN" altLang="en-US" sz="2400" b="1" dirty="0">
                <a:latin typeface="Times New Roman" charset="0"/>
              </a:rPr>
              <a:t>）模糊控制表 （</a:t>
            </a:r>
            <a:r>
              <a:rPr kumimoji="1" lang="en-US" altLang="zh-CN" sz="2400" b="1" dirty="0">
                <a:latin typeface="Times New Roman" charset="0"/>
              </a:rPr>
              <a:t>2</a:t>
            </a:r>
            <a:r>
              <a:rPr kumimoji="1" lang="zh-CN" altLang="en-US" sz="2400" b="1" dirty="0">
                <a:latin typeface="Times New Roman" charset="0"/>
              </a:rPr>
              <a:t>分）</a:t>
            </a:r>
            <a:endParaRPr kumimoji="1" lang="en-US" altLang="zh-CN" sz="2400" b="1" dirty="0">
              <a:latin typeface="Times New Roman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1" dirty="0">
                <a:latin typeface="Times New Roman" charset="0"/>
              </a:rPr>
              <a:t>根据控制经验和模糊子集确定模糊规则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8849" name="图片 56">
            <a:extLst>
              <a:ext uri="{FF2B5EF4-FFF2-40B4-BE49-F238E27FC236}">
                <a16:creationId xmlns:a16="http://schemas.microsoft.com/office/drawing/2014/main" id="{415E80F6-2A3C-429C-B1C3-E88516A1B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20" r="20543" b="54266"/>
          <a:stretch>
            <a:fillRect/>
          </a:stretch>
        </p:blipFill>
        <p:spPr bwMode="auto">
          <a:xfrm>
            <a:off x="539552" y="3501008"/>
            <a:ext cx="8125436" cy="57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584908AA-D09C-48A4-A153-4E4F22572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220486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5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DF9FDF6-AE71-4B79-AF61-466EA1DD4219}"/>
              </a:ext>
            </a:extLst>
          </p:cNvPr>
          <p:cNvSpPr txBox="1"/>
          <p:nvPr/>
        </p:nvSpPr>
        <p:spPr>
          <a:xfrm>
            <a:off x="889905" y="404664"/>
            <a:ext cx="69847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kumimoji="1" lang="zh-CN" altLang="zh-CN" sz="2400" b="1" dirty="0">
                <a:latin typeface="Times New Roman" charset="0"/>
              </a:rPr>
              <a:t>（</a:t>
            </a:r>
            <a:r>
              <a:rPr kumimoji="1" lang="en-US" altLang="zh-CN" sz="2400" b="1" dirty="0">
                <a:latin typeface="Times New Roman" charset="0"/>
              </a:rPr>
              <a:t>2</a:t>
            </a:r>
            <a:r>
              <a:rPr kumimoji="1" lang="zh-CN" altLang="zh-CN" sz="2400" b="1" dirty="0">
                <a:latin typeface="Times New Roman" charset="0"/>
              </a:rPr>
              <a:t>）模糊关系 （每个求解</a:t>
            </a:r>
            <a:r>
              <a:rPr kumimoji="1" lang="en-US" altLang="zh-CN" sz="2400" b="1" dirty="0">
                <a:latin typeface="Times New Roman" charset="0"/>
              </a:rPr>
              <a:t>1</a:t>
            </a:r>
            <a:r>
              <a:rPr kumimoji="1" lang="zh-CN" altLang="zh-CN" sz="2400" b="1" dirty="0">
                <a:latin typeface="Times New Roman" charset="0"/>
              </a:rPr>
              <a:t>分，共</a:t>
            </a:r>
            <a:r>
              <a:rPr kumimoji="1" lang="en-US" altLang="zh-CN" sz="2400" b="1" dirty="0">
                <a:latin typeface="Times New Roman" charset="0"/>
              </a:rPr>
              <a:t>6</a:t>
            </a:r>
            <a:r>
              <a:rPr kumimoji="1" lang="zh-CN" altLang="zh-CN" sz="2400" b="1" dirty="0">
                <a:latin typeface="Times New Roman" charset="0"/>
              </a:rPr>
              <a:t>分）</a:t>
            </a:r>
          </a:p>
        </p:txBody>
      </p:sp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AECE01BD-CA49-47D7-8B40-846BE53455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0613430"/>
              </p:ext>
            </p:extLst>
          </p:nvPr>
        </p:nvGraphicFramePr>
        <p:xfrm>
          <a:off x="1259632" y="1153277"/>
          <a:ext cx="6021388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3" imgW="4787640" imgH="1600200" progId="Equation.DSMT4">
                  <p:embed/>
                </p:oleObj>
              </mc:Choice>
              <mc:Fallback>
                <p:oleObj name="Equation" r:id="rId3" imgW="4787640" imgH="1600200" progId="Equation.DSMT4">
                  <p:embed/>
                  <p:pic>
                    <p:nvPicPr>
                      <p:cNvPr id="29698" name="Object 2">
                        <a:extLst>
                          <a:ext uri="{FF2B5EF4-FFF2-40B4-BE49-F238E27FC236}">
                            <a16:creationId xmlns:a16="http://schemas.microsoft.com/office/drawing/2014/main" id="{E0306843-B1DA-439A-89E9-9BE5A36C80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1153277"/>
                        <a:ext cx="6021388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>
            <a:extLst>
              <a:ext uri="{FF2B5EF4-FFF2-40B4-BE49-F238E27FC236}">
                <a16:creationId xmlns:a16="http://schemas.microsoft.com/office/drawing/2014/main" id="{E51BAA0E-1602-4382-9496-8195FF1699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0972032"/>
              </p:ext>
            </p:extLst>
          </p:nvPr>
        </p:nvGraphicFramePr>
        <p:xfrm>
          <a:off x="1331640" y="2980183"/>
          <a:ext cx="5949380" cy="1879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5" imgW="4978080" imgH="1600200" progId="Equation.DSMT4">
                  <p:embed/>
                </p:oleObj>
              </mc:Choice>
              <mc:Fallback>
                <p:oleObj name="Equation" r:id="rId5" imgW="4978080" imgH="1600200" progId="Equation.DSMT4">
                  <p:embed/>
                  <p:pic>
                    <p:nvPicPr>
                      <p:cNvPr id="29699" name="Object 3">
                        <a:extLst>
                          <a:ext uri="{FF2B5EF4-FFF2-40B4-BE49-F238E27FC236}">
                            <a16:creationId xmlns:a16="http://schemas.microsoft.com/office/drawing/2014/main" id="{9C8167E4-B54F-40A0-9690-3753DA1764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2980183"/>
                        <a:ext cx="5949380" cy="18790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>
            <a:extLst>
              <a:ext uri="{FF2B5EF4-FFF2-40B4-BE49-F238E27FC236}">
                <a16:creationId xmlns:a16="http://schemas.microsoft.com/office/drawing/2014/main" id="{A9BD0AAD-88AD-461F-B84B-4DB38E3773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317956"/>
              </p:ext>
            </p:extLst>
          </p:nvPr>
        </p:nvGraphicFramePr>
        <p:xfrm>
          <a:off x="1331640" y="4941168"/>
          <a:ext cx="6021388" cy="1859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7" imgW="4927320" imgH="1600200" progId="Equation.DSMT4">
                  <p:embed/>
                </p:oleObj>
              </mc:Choice>
              <mc:Fallback>
                <p:oleObj name="Equation" r:id="rId7" imgW="4927320" imgH="1600200" progId="Equation.DSMT4">
                  <p:embed/>
                  <p:pic>
                    <p:nvPicPr>
                      <p:cNvPr id="30722" name="Object 2">
                        <a:extLst>
                          <a:ext uri="{FF2B5EF4-FFF2-40B4-BE49-F238E27FC236}">
                            <a16:creationId xmlns:a16="http://schemas.microsoft.com/office/drawing/2014/main" id="{D1D7FA08-1BAA-4A42-8E3A-1EDB02F5EE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4941168"/>
                        <a:ext cx="6021388" cy="18590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9933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5A42197F-3663-433A-A755-5B8013FC5C24}"/>
              </a:ext>
            </a:extLst>
          </p:cNvPr>
          <p:cNvSpPr/>
          <p:nvPr/>
        </p:nvSpPr>
        <p:spPr>
          <a:xfrm>
            <a:off x="827584" y="836712"/>
            <a:ext cx="8280920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E33D9001-8D5B-4522-83A6-6594BFF38F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5230966"/>
              </p:ext>
            </p:extLst>
          </p:nvPr>
        </p:nvGraphicFramePr>
        <p:xfrm>
          <a:off x="1523860" y="168275"/>
          <a:ext cx="5875338" cy="191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Equation" r:id="rId3" imgW="5067000" imgH="1600200" progId="Equation.DSMT4">
                  <p:embed/>
                </p:oleObj>
              </mc:Choice>
              <mc:Fallback>
                <p:oleObj name="Equation" r:id="rId3" imgW="5067000" imgH="1600200" progId="Equation.DSMT4">
                  <p:embed/>
                  <p:pic>
                    <p:nvPicPr>
                      <p:cNvPr id="30723" name="Object 3">
                        <a:extLst>
                          <a:ext uri="{FF2B5EF4-FFF2-40B4-BE49-F238E27FC236}">
                            <a16:creationId xmlns:a16="http://schemas.microsoft.com/office/drawing/2014/main" id="{538A504E-CE0D-4972-9427-2AFAC0AE4F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3860" y="168275"/>
                        <a:ext cx="5875338" cy="191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E61A3E31-CA23-4831-96A3-196FACBBDF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9387359"/>
              </p:ext>
            </p:extLst>
          </p:nvPr>
        </p:nvGraphicFramePr>
        <p:xfrm>
          <a:off x="1403648" y="2344589"/>
          <a:ext cx="6115761" cy="1795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quation" r:id="rId5" imgW="4863960" imgH="1600200" progId="Equation.DSMT4">
                  <p:embed/>
                </p:oleObj>
              </mc:Choice>
              <mc:Fallback>
                <p:oleObj name="Equation" r:id="rId5" imgW="4863960" imgH="1600200" progId="Equation.DSMT4">
                  <p:embed/>
                  <p:pic>
                    <p:nvPicPr>
                      <p:cNvPr id="31746" name="Object 2">
                        <a:extLst>
                          <a:ext uri="{FF2B5EF4-FFF2-40B4-BE49-F238E27FC236}">
                            <a16:creationId xmlns:a16="http://schemas.microsoft.com/office/drawing/2014/main" id="{1E303C91-6466-452F-B286-08A0A91A16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2344589"/>
                        <a:ext cx="6115761" cy="17952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992CD0B6-1D34-4085-81FD-8AD18399B2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0425480"/>
              </p:ext>
            </p:extLst>
          </p:nvPr>
        </p:nvGraphicFramePr>
        <p:xfrm>
          <a:off x="1979712" y="4437112"/>
          <a:ext cx="3632572" cy="2052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Equation" r:id="rId7" imgW="2590560" imgH="1600200" progId="Equation.DSMT4">
                  <p:embed/>
                </p:oleObj>
              </mc:Choice>
              <mc:Fallback>
                <p:oleObj name="Equation" r:id="rId7" imgW="2590560" imgH="1600200" progId="Equation.DSMT4">
                  <p:embed/>
                  <p:pic>
                    <p:nvPicPr>
                      <p:cNvPr id="31747" name="Object 3">
                        <a:extLst>
                          <a:ext uri="{FF2B5EF4-FFF2-40B4-BE49-F238E27FC236}">
                            <a16:creationId xmlns:a16="http://schemas.microsoft.com/office/drawing/2014/main" id="{9FDE4E12-FE44-4D98-86A7-2B9D587A7E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4437112"/>
                        <a:ext cx="3632572" cy="20522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8659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9D67E38-947E-4F33-B34C-F92CF0721F95}"/>
              </a:ext>
            </a:extLst>
          </p:cNvPr>
          <p:cNvSpPr txBox="1"/>
          <p:nvPr/>
        </p:nvSpPr>
        <p:spPr>
          <a:xfrm>
            <a:off x="683568" y="1340768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zh-CN" sz="2400" b="1" dirty="0">
                <a:latin typeface="Times New Roman" charset="0"/>
              </a:rPr>
              <a:t>（</a:t>
            </a:r>
            <a:r>
              <a:rPr kumimoji="1" lang="en-US" altLang="zh-CN" sz="2400" b="1" dirty="0">
                <a:latin typeface="Times New Roman" charset="0"/>
              </a:rPr>
              <a:t>3</a:t>
            </a:r>
            <a:r>
              <a:rPr kumimoji="1" lang="zh-CN" altLang="zh-CN" sz="2400" b="1" dirty="0">
                <a:latin typeface="Times New Roman" charset="0"/>
              </a:rPr>
              <a:t>）模糊推理 （</a:t>
            </a:r>
            <a:r>
              <a:rPr kumimoji="1" lang="en-US" altLang="zh-CN" sz="2400" b="1" dirty="0">
                <a:latin typeface="Times New Roman" charset="0"/>
              </a:rPr>
              <a:t>1</a:t>
            </a:r>
            <a:r>
              <a:rPr kumimoji="1" lang="zh-CN" altLang="zh-CN" sz="2400" b="1" dirty="0">
                <a:latin typeface="Times New Roman" charset="0"/>
              </a:rPr>
              <a:t>分）</a:t>
            </a:r>
            <a:endParaRPr kumimoji="1" lang="zh-CN" altLang="en-US" sz="2400" b="1" dirty="0">
              <a:latin typeface="Times New Roman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BD2390A-1AFC-46F4-83A9-DCB4C8735348}"/>
              </a:ext>
            </a:extLst>
          </p:cNvPr>
          <p:cNvSpPr txBox="1"/>
          <p:nvPr/>
        </p:nvSpPr>
        <p:spPr>
          <a:xfrm>
            <a:off x="755576" y="5661248"/>
            <a:ext cx="65527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kumimoji="1" lang="zh-CN" altLang="en-US" sz="2400" b="1" dirty="0">
                <a:latin typeface="Times New Roman" charset="0"/>
              </a:rPr>
              <a:t>（</a:t>
            </a:r>
            <a:r>
              <a:rPr kumimoji="1" lang="en-US" altLang="zh-CN" sz="2400" b="1" dirty="0">
                <a:latin typeface="Times New Roman" charset="0"/>
              </a:rPr>
              <a:t>4</a:t>
            </a:r>
            <a:r>
              <a:rPr kumimoji="1" lang="zh-CN" altLang="en-US" sz="2400" b="1" dirty="0">
                <a:latin typeface="Times New Roman" charset="0"/>
              </a:rPr>
              <a:t>）</a:t>
            </a:r>
            <a:r>
              <a:rPr kumimoji="1" lang="zh-CN" altLang="zh-CN" sz="2400" b="1" dirty="0">
                <a:latin typeface="Times New Roman" charset="0"/>
              </a:rPr>
              <a:t>采用最大隶属度法：</a:t>
            </a:r>
            <a:r>
              <a:rPr kumimoji="1" lang="en-US" altLang="zh-CN" sz="2400" b="1" dirty="0">
                <a:latin typeface="Times New Roman" charset="0"/>
              </a:rPr>
              <a:t>u=-3</a:t>
            </a:r>
            <a:r>
              <a:rPr kumimoji="1" lang="zh-CN" altLang="zh-CN" sz="2400" b="1" dirty="0">
                <a:latin typeface="Times New Roman" charset="0"/>
              </a:rPr>
              <a:t>； （</a:t>
            </a:r>
            <a:r>
              <a:rPr kumimoji="1" lang="en-US" altLang="zh-CN" sz="2400" b="1" dirty="0">
                <a:latin typeface="Times New Roman" charset="0"/>
              </a:rPr>
              <a:t>1</a:t>
            </a:r>
            <a:r>
              <a:rPr kumimoji="1" lang="zh-CN" altLang="zh-CN" sz="2400" b="1" dirty="0">
                <a:latin typeface="Times New Roman" charset="0"/>
              </a:rPr>
              <a:t>分）</a:t>
            </a:r>
          </a:p>
        </p:txBody>
      </p:sp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5E0A78C7-E813-40C4-968F-53F1D622BC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9179851"/>
              </p:ext>
            </p:extLst>
          </p:nvPr>
        </p:nvGraphicFramePr>
        <p:xfrm>
          <a:off x="683568" y="1340768"/>
          <a:ext cx="7991425" cy="375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3" imgW="4660560" imgH="1879560" progId="Equation.DSMT4">
                  <p:embed/>
                </p:oleObj>
              </mc:Choice>
              <mc:Fallback>
                <p:oleObj name="Equation" r:id="rId3" imgW="4660560" imgH="1879560" progId="Equation.DSMT4">
                  <p:embed/>
                  <p:pic>
                    <p:nvPicPr>
                      <p:cNvPr id="32770" name="Object 2">
                        <a:extLst>
                          <a:ext uri="{FF2B5EF4-FFF2-40B4-BE49-F238E27FC236}">
                            <a16:creationId xmlns:a16="http://schemas.microsoft.com/office/drawing/2014/main" id="{EC294DEB-0F41-43B6-A712-E85D60D866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340768"/>
                        <a:ext cx="7991425" cy="375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9011637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12651</TotalTime>
  <Words>280</Words>
  <Application>Microsoft Office PowerPoint</Application>
  <PresentationFormat>全屏显示(4:3)</PresentationFormat>
  <Paragraphs>65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DengXian</vt:lpstr>
      <vt:lpstr>宋体</vt:lpstr>
      <vt:lpstr>Arial</vt:lpstr>
      <vt:lpstr>Times New Roman</vt:lpstr>
      <vt:lpstr>默认设计模板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 能 控 制</dc:title>
  <dc:creator>微软用户</dc:creator>
  <cp:lastModifiedBy>X</cp:lastModifiedBy>
  <cp:revision>109</cp:revision>
  <dcterms:created xsi:type="dcterms:W3CDTF">2009-07-20T06:04:56Z</dcterms:created>
  <dcterms:modified xsi:type="dcterms:W3CDTF">2022-01-04T03:22:33Z</dcterms:modified>
</cp:coreProperties>
</file>