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56" r:id="rId2"/>
    <p:sldId id="256" r:id="rId3"/>
    <p:sldId id="257" r:id="rId4"/>
    <p:sldId id="258" r:id="rId5"/>
    <p:sldId id="259" r:id="rId6"/>
    <p:sldId id="261" r:id="rId7"/>
    <p:sldId id="263" r:id="rId8"/>
    <p:sldId id="265" r:id="rId9"/>
    <p:sldId id="267" r:id="rId10"/>
    <p:sldId id="262" r:id="rId11"/>
    <p:sldId id="264" r:id="rId12"/>
    <p:sldId id="268" r:id="rId13"/>
    <p:sldId id="269" r:id="rId14"/>
    <p:sldId id="270" r:id="rId15"/>
    <p:sldId id="271" r:id="rId16"/>
    <p:sldId id="272" r:id="rId17"/>
    <p:sldId id="273" r:id="rId18"/>
    <p:sldId id="274" r:id="rId19"/>
    <p:sldId id="275" r:id="rId20"/>
    <p:sldId id="277" r:id="rId21"/>
    <p:sldId id="276" r:id="rId22"/>
    <p:sldId id="31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59" autoAdjust="0"/>
  </p:normalViewPr>
  <p:slideViewPr>
    <p:cSldViewPr snapToGrid="0">
      <p:cViewPr varScale="1">
        <p:scale>
          <a:sx n="70" d="100"/>
          <a:sy n="70" d="100"/>
        </p:scale>
        <p:origin x="112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1589C-2603-48F0-95A5-21FE159C2885}"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9652F-FC21-4691-A27F-9BCEAC67F4F1}" type="slidenum">
              <a:rPr lang="zh-CN" altLang="en-US" smtClean="0"/>
              <a:t>‹#›</a:t>
            </a:fld>
            <a:endParaRPr lang="zh-CN" altLang="en-US"/>
          </a:p>
        </p:txBody>
      </p:sp>
    </p:spTree>
    <p:extLst>
      <p:ext uri="{BB962C8B-B14F-4D97-AF65-F5344CB8AC3E}">
        <p14:creationId xmlns:p14="http://schemas.microsoft.com/office/powerpoint/2010/main" val="402966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19652F-FC21-4691-A27F-9BCEAC67F4F1}" type="slidenum">
              <a:rPr lang="zh-CN" altLang="en-US" smtClean="0"/>
              <a:t>3</a:t>
            </a:fld>
            <a:endParaRPr lang="zh-CN" altLang="en-US"/>
          </a:p>
        </p:txBody>
      </p:sp>
    </p:spTree>
    <p:extLst>
      <p:ext uri="{BB962C8B-B14F-4D97-AF65-F5344CB8AC3E}">
        <p14:creationId xmlns:p14="http://schemas.microsoft.com/office/powerpoint/2010/main" val="335931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衣服视为鸽子</a:t>
            </a:r>
          </a:p>
        </p:txBody>
      </p:sp>
      <p:sp>
        <p:nvSpPr>
          <p:cNvPr id="4" name="灯片编号占位符 3"/>
          <p:cNvSpPr>
            <a:spLocks noGrp="1"/>
          </p:cNvSpPr>
          <p:nvPr>
            <p:ph type="sldNum" sz="quarter" idx="5"/>
          </p:nvPr>
        </p:nvSpPr>
        <p:spPr/>
        <p:txBody>
          <a:bodyPr/>
          <a:lstStyle/>
          <a:p>
            <a:fld id="{4B19652F-FC21-4691-A27F-9BCEAC67F4F1}" type="slidenum">
              <a:rPr lang="zh-CN" altLang="en-US" smtClean="0"/>
              <a:t>8</a:t>
            </a:fld>
            <a:endParaRPr lang="zh-CN" altLang="en-US"/>
          </a:p>
        </p:txBody>
      </p:sp>
    </p:spTree>
    <p:extLst>
      <p:ext uri="{BB962C8B-B14F-4D97-AF65-F5344CB8AC3E}">
        <p14:creationId xmlns:p14="http://schemas.microsoft.com/office/powerpoint/2010/main" val="258853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错误做法： </a:t>
            </a:r>
            <a:r>
              <a:rPr lang="en-US" altLang="zh-CN" dirty="0"/>
              <a:t>K+1=5</a:t>
            </a:r>
            <a:r>
              <a:rPr lang="zh-CN" altLang="en-US" dirty="0"/>
              <a:t>故</a:t>
            </a:r>
            <a:r>
              <a:rPr lang="en-US" altLang="zh-CN" dirty="0"/>
              <a:t>K=4, n=3, </a:t>
            </a:r>
            <a:r>
              <a:rPr lang="zh-CN" altLang="en-US" dirty="0"/>
              <a:t>所以需要</a:t>
            </a:r>
            <a:r>
              <a:rPr lang="en-US" altLang="zh-CN" dirty="0"/>
              <a:t>K*N+1=13</a:t>
            </a:r>
            <a:r>
              <a:rPr lang="zh-CN" altLang="en-US" dirty="0"/>
              <a:t>件，答案数值是对的，但思路错了。</a:t>
            </a:r>
            <a:endParaRPr lang="en-US" altLang="zh-CN" dirty="0"/>
          </a:p>
          <a:p>
            <a:endParaRPr lang="en-US" altLang="zh-CN" dirty="0"/>
          </a:p>
          <a:p>
            <a:r>
              <a:rPr lang="zh-CN" altLang="en-US" dirty="0"/>
              <a:t>若不然，</a:t>
            </a:r>
            <a:r>
              <a:rPr lang="en-US" altLang="zh-CN" dirty="0"/>
              <a:t>6</a:t>
            </a:r>
            <a:r>
              <a:rPr lang="zh-CN" altLang="en-US" dirty="0"/>
              <a:t>件，</a:t>
            </a:r>
            <a:r>
              <a:rPr lang="en-US" altLang="zh-CN" dirty="0"/>
              <a:t>K+1=6, k=5, n=3, kn+1=16, </a:t>
            </a:r>
            <a:r>
              <a:rPr lang="zh-CN" altLang="en-US" dirty="0"/>
              <a:t>而实际上，只需 </a:t>
            </a:r>
            <a:r>
              <a:rPr lang="en-US" altLang="zh-CN" dirty="0"/>
              <a:t>4+(5</a:t>
            </a:r>
            <a:r>
              <a:rPr lang="zh-CN" altLang="en-US" dirty="0"/>
              <a:t>*</a:t>
            </a:r>
            <a:r>
              <a:rPr lang="en-US" altLang="zh-CN" dirty="0"/>
              <a:t>2+1)=15</a:t>
            </a:r>
            <a:endParaRPr lang="zh-CN" altLang="en-US" dirty="0"/>
          </a:p>
        </p:txBody>
      </p:sp>
      <p:sp>
        <p:nvSpPr>
          <p:cNvPr id="4" name="灯片编号占位符 3"/>
          <p:cNvSpPr>
            <a:spLocks noGrp="1"/>
          </p:cNvSpPr>
          <p:nvPr>
            <p:ph type="sldNum" sz="quarter" idx="5"/>
          </p:nvPr>
        </p:nvSpPr>
        <p:spPr/>
        <p:txBody>
          <a:bodyPr/>
          <a:lstStyle/>
          <a:p>
            <a:fld id="{4B19652F-FC21-4691-A27F-9BCEAC67F4F1}" type="slidenum">
              <a:rPr lang="zh-CN" altLang="en-US" smtClean="0"/>
              <a:t>9</a:t>
            </a:fld>
            <a:endParaRPr lang="zh-CN" altLang="en-US"/>
          </a:p>
        </p:txBody>
      </p:sp>
    </p:spTree>
    <p:extLst>
      <p:ext uri="{BB962C8B-B14F-4D97-AF65-F5344CB8AC3E}">
        <p14:creationId xmlns:p14="http://schemas.microsoft.com/office/powerpoint/2010/main" val="242556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descr="C:\Users\Leng\Desktop\IMG_3247_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8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4704497" y="395696"/>
            <a:ext cx="3399268" cy="707886"/>
          </a:xfrm>
          <a:prstGeom prst="rect">
            <a:avLst/>
          </a:prstGeom>
          <a:noFill/>
        </p:spPr>
        <p:txBody>
          <a:bodyPr wrap="square" rtlCol="0">
            <a:spAutoFit/>
          </a:bodyPr>
          <a:lstStyle/>
          <a:p>
            <a:r>
              <a:rPr lang="zh-CN" altLang="en-US" sz="4000" b="1" dirty="0">
                <a:solidFill>
                  <a:schemeClr val="tx1">
                    <a:lumMod val="95000"/>
                    <a:lumOff val="5000"/>
                  </a:schemeClr>
                </a:solidFill>
              </a:rPr>
              <a:t>鸽巢原理之二</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908112" y="1636295"/>
                <a:ext cx="10722414" cy="5145063"/>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例 </a:t>
                </a:r>
                <a:r>
                  <a:rPr lang="en-US" altLang="zh-CN" sz="3200" b="1" dirty="0">
                    <a:latin typeface="黑体" panose="02010609060101010101" pitchFamily="49" charset="-122"/>
                    <a:ea typeface="黑体" panose="02010609060101010101" pitchFamily="49" charset="-122"/>
                  </a:rPr>
                  <a:t>	</a:t>
                </a:r>
                <a:r>
                  <a:rPr lang="zh-CN" altLang="en-US" sz="3200" dirty="0">
                    <a:latin typeface="宋体" panose="02010600030101010101" pitchFamily="2" charset="-122"/>
                    <a:ea typeface="宋体" panose="02010600030101010101" pitchFamily="2" charset="-122"/>
                  </a:rPr>
                  <a:t>设</a:t>
                </a:r>
                <a14:m>
                  <m:oMath xmlns:m="http://schemas.openxmlformats.org/officeDocument/2006/math">
                    <m:sSub>
                      <m:sSubPr>
                        <m:ctrlPr>
                          <a:rPr lang="zh-CN" altLang="en-US" sz="3200" i="1">
                            <a:latin typeface="Cambria Math" panose="02040503050406030204" pitchFamily="18" charset="0"/>
                            <a:ea typeface="宋体" panose="02010600030101010101" pitchFamily="2" charset="-122"/>
                          </a:rPr>
                        </m:ctrlPr>
                      </m:sSubPr>
                      <m:e>
                        <m:r>
                          <a:rPr lang="zh-CN" altLang="en-US" sz="3200">
                            <a:latin typeface="Cambria Math" panose="02040503050406030204" pitchFamily="18" charset="0"/>
                            <a:ea typeface="宋体" panose="02010600030101010101" pitchFamily="2" charset="-122"/>
                          </a:rPr>
                          <m:t>𝑎</m:t>
                        </m:r>
                      </m:e>
                      <m:sub>
                        <m:r>
                          <a:rPr lang="zh-CN" altLang="en-US" sz="3200">
                            <a:latin typeface="Cambria Math" panose="02040503050406030204" pitchFamily="18" charset="0"/>
                            <a:ea typeface="宋体" panose="02010600030101010101" pitchFamily="2" charset="-122"/>
                          </a:rPr>
                          <m:t>1</m:t>
                        </m:r>
                      </m:sub>
                    </m:sSub>
                    <m:r>
                      <a:rPr lang="en-US" altLang="zh-CN" sz="3200">
                        <a:latin typeface="Cambria Math" panose="02040503050406030204" pitchFamily="18" charset="0"/>
                        <a:ea typeface="宋体" panose="02010600030101010101" pitchFamily="2" charset="-122"/>
                      </a:rPr>
                      <m:t> ,</m:t>
                    </m:r>
                  </m:oMath>
                </a14:m>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zh-CN" altLang="en-US" sz="3200" i="1">
                            <a:latin typeface="Cambria Math" panose="02040503050406030204" pitchFamily="18" charset="0"/>
                            <a:ea typeface="宋体" panose="02010600030101010101" pitchFamily="2" charset="-122"/>
                          </a:rPr>
                        </m:ctrlPr>
                      </m:sSubPr>
                      <m:e>
                        <m:r>
                          <a:rPr lang="zh-CN" altLang="en-US"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2</m:t>
                        </m:r>
                      </m:sub>
                    </m:sSub>
                    <m:r>
                      <a:rPr lang="en-US" altLang="zh-CN" sz="3200">
                        <a:latin typeface="Cambria Math" panose="02040503050406030204" pitchFamily="18" charset="0"/>
                        <a:ea typeface="宋体" panose="02010600030101010101" pitchFamily="2" charset="-122"/>
                      </a:rPr>
                      <m:t> ,…,</m:t>
                    </m:r>
                    <m:sSub>
                      <m:sSubPr>
                        <m:ctrlPr>
                          <a:rPr lang="en-US" altLang="zh-CN" sz="3200" i="1" dirty="0">
                            <a:latin typeface="Cambria Math" panose="02040503050406030204" pitchFamily="18" charset="0"/>
                            <a:ea typeface="宋体" panose="02010600030101010101" pitchFamily="2" charset="-122"/>
                          </a:rPr>
                        </m:ctrlPr>
                      </m:sSubPr>
                      <m:e>
                        <m:r>
                          <a:rPr lang="en-US" altLang="zh-CN" sz="3200" dirty="0">
                            <a:latin typeface="Cambria Math" panose="02040503050406030204" pitchFamily="18" charset="0"/>
                            <a:ea typeface="宋体" panose="02010600030101010101" pitchFamily="2" charset="-122"/>
                          </a:rPr>
                          <m:t>𝑎</m:t>
                        </m:r>
                      </m:e>
                      <m:sub>
                        <m:r>
                          <a:rPr lang="en-US" altLang="zh-CN" sz="3200" b="0" i="0" dirty="0" smtClean="0">
                            <a:latin typeface="Cambria Math" panose="02040503050406030204" pitchFamily="18" charset="0"/>
                            <a:ea typeface="宋体" panose="02010600030101010101" pitchFamily="2" charset="-122"/>
                          </a:rPr>
                          <m:t>100</m:t>
                        </m:r>
                      </m:sub>
                    </m:sSub>
                    <m:r>
                      <a:rPr lang="en-US" altLang="zh-CN" sz="3200" dirty="0">
                        <a:latin typeface="Cambria Math" panose="02040503050406030204" pitchFamily="18" charset="0"/>
                        <a:ea typeface="宋体" panose="02010600030101010101" pitchFamily="2" charset="-122"/>
                      </a:rPr>
                      <m:t> </m:t>
                    </m:r>
                  </m:oMath>
                </a14:m>
                <a:r>
                  <a:rPr lang="en-US" altLang="zh-CN" dirty="0"/>
                  <a:t>   </a:t>
                </a:r>
                <a:r>
                  <a:rPr lang="zh-CN" altLang="en-US" sz="3200" dirty="0">
                    <a:latin typeface="宋体" panose="02010600030101010101" pitchFamily="2" charset="-122"/>
                    <a:ea typeface="宋体" panose="02010600030101010101" pitchFamily="2" charset="-122"/>
                  </a:rPr>
                  <a:t>是由</a:t>
                </a:r>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组成的序列，已知从其任一数开始的顺序</a:t>
                </a:r>
                <a:r>
                  <a:rPr lang="en-US" altLang="zh-CN" sz="3200" dirty="0">
                    <a:latin typeface="宋体" panose="02010600030101010101" pitchFamily="2" charset="-122"/>
                    <a:ea typeface="宋体" panose="02010600030101010101" pitchFamily="2" charset="-122"/>
                  </a:rPr>
                  <a:t>10</a:t>
                </a:r>
                <a:r>
                  <a:rPr lang="zh-CN" altLang="en-US" sz="3200" dirty="0">
                    <a:latin typeface="宋体" panose="02010600030101010101" pitchFamily="2" charset="-122"/>
                    <a:ea typeface="宋体" panose="02010600030101010101" pitchFamily="2" charset="-122"/>
                  </a:rPr>
                  <a:t>个数的和不超过</a:t>
                </a:r>
                <a:r>
                  <a:rPr lang="en-US" altLang="zh-CN" sz="3200" dirty="0">
                    <a:latin typeface="宋体" panose="02010600030101010101" pitchFamily="2" charset="-122"/>
                    <a:ea typeface="宋体" panose="02010600030101010101" pitchFamily="2" charset="-122"/>
                  </a:rPr>
                  <a:t>16. </a:t>
                </a:r>
                <a:r>
                  <a:rPr lang="zh-CN" altLang="en-US" sz="3200" dirty="0">
                    <a:latin typeface="宋体" panose="02010600030101010101" pitchFamily="2" charset="-122"/>
                    <a:ea typeface="宋体" panose="02010600030101010101" pitchFamily="2" charset="-122"/>
                  </a:rPr>
                  <a:t>即</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sub>
                    </m:sSub>
                    <m:r>
                      <a:rPr lang="en-US" altLang="zh-CN" sz="3200">
                        <a:latin typeface="Cambria Math" panose="02040503050406030204" pitchFamily="18" charset="0"/>
                        <a:ea typeface="宋体" panose="02010600030101010101" pitchFamily="2" charset="-122"/>
                      </a:rPr>
                      <m:t>+</m:t>
                    </m:r>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r>
                          <a:rPr lang="en-US" altLang="zh-CN" sz="3200">
                            <a:latin typeface="Cambria Math" panose="02040503050406030204" pitchFamily="18" charset="0"/>
                            <a:ea typeface="宋体" panose="02010600030101010101" pitchFamily="2" charset="-122"/>
                          </a:rPr>
                          <m:t>+1</m:t>
                        </m:r>
                      </m:sub>
                    </m:sSub>
                    <m:r>
                      <a:rPr lang="en-US" altLang="zh-CN" sz="3200">
                        <a:latin typeface="Cambria Math" panose="02040503050406030204" pitchFamily="18" charset="0"/>
                        <a:ea typeface="宋体" panose="02010600030101010101" pitchFamily="2" charset="-122"/>
                      </a:rPr>
                      <m:t>+…+</m:t>
                    </m:r>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r>
                          <a:rPr lang="en-US" altLang="zh-CN" sz="3200">
                            <a:latin typeface="Cambria Math" panose="02040503050406030204" pitchFamily="18" charset="0"/>
                            <a:ea typeface="宋体" panose="02010600030101010101" pitchFamily="2" charset="-122"/>
                          </a:rPr>
                          <m:t>+9</m:t>
                        </m:r>
                      </m:sub>
                    </m:sSub>
                    <m:r>
                      <a:rPr lang="en-US" altLang="zh-CN" sz="3200">
                        <a:latin typeface="Cambria Math" panose="02040503050406030204" pitchFamily="18" charset="0"/>
                        <a:ea typeface="宋体" panose="02010600030101010101" pitchFamily="2" charset="-122"/>
                      </a:rPr>
                      <m:t>≤16  </m:t>
                    </m:r>
                    <m:r>
                      <a:rPr lang="zh-CN" altLang="en-US" sz="320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rPr>
                      <m:t>1≤ⅈ≤91</m:t>
                    </m:r>
                  </m:oMath>
                </a14:m>
                <a:r>
                  <a:rPr lang="en-US" altLang="zh-CN" sz="3200" dirty="0">
                    <a:latin typeface="宋体" panose="02010600030101010101" pitchFamily="2" charset="-122"/>
                    <a:ea typeface="宋体" panose="02010600030101010101" pitchFamily="2" charset="-122"/>
                  </a:rPr>
                  <a:t>	</a:t>
                </a:r>
              </a:p>
              <a:p>
                <a:r>
                  <a:rPr lang="zh-CN" altLang="en-US" sz="3200" dirty="0">
                    <a:latin typeface="宋体" panose="02010600030101010101" pitchFamily="2" charset="-122"/>
                    <a:ea typeface="宋体" panose="02010600030101010101" pitchFamily="2" charset="-122"/>
                  </a:rPr>
                  <a:t>则至少存在</a:t>
                </a:r>
                <a14:m>
                  <m:oMath xmlns:m="http://schemas.openxmlformats.org/officeDocument/2006/math">
                    <m:r>
                      <a:rPr lang="en-US" altLang="zh-CN" sz="3200" b="0" i="0" smtClean="0">
                        <a:latin typeface="Cambria Math" panose="02040503050406030204" pitchFamily="18" charset="0"/>
                      </a:rPr>
                      <m:t> </m:t>
                    </m:r>
                    <m:r>
                      <a:rPr lang="zh-CN" altLang="en-US" sz="3200" i="1" smtClean="0">
                        <a:latin typeface="Cambria Math" panose="02040503050406030204" pitchFamily="18" charset="0"/>
                      </a:rPr>
                      <m:t>h</m:t>
                    </m:r>
                    <m:r>
                      <a:rPr lang="en-US" altLang="zh-CN" sz="3200" b="0" i="1" smtClean="0">
                        <a:latin typeface="Cambria Math" panose="02040503050406030204" pitchFamily="18" charset="0"/>
                      </a:rPr>
                      <m:t> </m:t>
                    </m:r>
                  </m:oMath>
                </a14:m>
                <a:r>
                  <a:rPr lang="zh-CN" altLang="en-US" sz="3200" dirty="0">
                    <a:latin typeface="宋体" panose="02010600030101010101" pitchFamily="2" charset="-122"/>
                    <a:ea typeface="宋体" panose="02010600030101010101" pitchFamily="2" charset="-122"/>
                  </a:rPr>
                  <a:t>和</a:t>
                </a:r>
                <a14:m>
                  <m:oMath xmlns:m="http://schemas.openxmlformats.org/officeDocument/2006/math">
                    <m:r>
                      <a:rPr lang="en-US" altLang="zh-CN" sz="3200" b="0" i="0" dirty="0" smtClean="0">
                        <a:latin typeface="Cambria Math" panose="02040503050406030204" pitchFamily="18" charset="0"/>
                      </a:rPr>
                      <m:t> </m:t>
                    </m:r>
                    <m:r>
                      <a:rPr lang="zh-CN" altLang="en-US" sz="3200" i="1" dirty="0" smtClean="0">
                        <a:latin typeface="Cambria Math" panose="02040503050406030204" pitchFamily="18" charset="0"/>
                      </a:rPr>
                      <m:t>𝑘</m:t>
                    </m:r>
                    <m:r>
                      <a:rPr lang="en-US" altLang="zh-CN" sz="3200" b="0" i="1" dirty="0" smtClean="0">
                        <a:latin typeface="Cambria Math" panose="02040503050406030204" pitchFamily="18" charset="0"/>
                      </a:rPr>
                      <m:t> </m:t>
                    </m:r>
                  </m:oMath>
                </a14:m>
                <a:r>
                  <a:rPr lang="zh-CN" altLang="en-US" sz="3200" dirty="0">
                    <a:latin typeface="宋体" panose="02010600030101010101" pitchFamily="2" charset="-122"/>
                    <a:ea typeface="宋体" panose="02010600030101010101" pitchFamily="2" charset="-122"/>
                  </a:rPr>
                  <a:t>，</a:t>
                </a:r>
                <a14:m>
                  <m:oMath xmlns:m="http://schemas.openxmlformats.org/officeDocument/2006/math">
                    <m:r>
                      <a:rPr lang="zh-CN" altLang="en-US" sz="3200" i="1" dirty="0" smtClean="0">
                        <a:latin typeface="Cambria Math" panose="02040503050406030204" pitchFamily="18" charset="0"/>
                      </a:rPr>
                      <m:t>𝑘</m:t>
                    </m:r>
                    <m:r>
                      <a:rPr lang="zh-CN" altLang="en-US" sz="3200" i="1" dirty="0" smtClean="0">
                        <a:latin typeface="Cambria Math" panose="02040503050406030204" pitchFamily="18" charset="0"/>
                      </a:rPr>
                      <m:t>&gt;</m:t>
                    </m:r>
                    <m:r>
                      <a:rPr lang="zh-CN" altLang="en-US" sz="3200" i="1" dirty="0" smtClean="0">
                        <a:latin typeface="Cambria Math" panose="02040503050406030204" pitchFamily="18" charset="0"/>
                      </a:rPr>
                      <m:t>h</m:t>
                    </m:r>
                  </m:oMath>
                </a14:m>
                <a:r>
                  <a:rPr lang="zh-CN" altLang="en-US" sz="3200" dirty="0">
                    <a:latin typeface="宋体" panose="02010600030101010101" pitchFamily="2" charset="-122"/>
                    <a:ea typeface="宋体" panose="02010600030101010101" pitchFamily="2" charset="-122"/>
                  </a:rPr>
                  <a:t> ，使得</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𝑎</m:t>
                        </m:r>
                      </m:e>
                      <m:sub>
                        <m:r>
                          <a:rPr lang="en-US" altLang="zh-CN" sz="3200" i="1" smtClean="0">
                            <a:latin typeface="Cambria Math" panose="02040503050406030204" pitchFamily="18" charset="0"/>
                          </a:rPr>
                          <m:t>h</m:t>
                        </m:r>
                      </m:sub>
                    </m:sSub>
                    <m:r>
                      <a:rPr lang="en-US" altLang="zh-CN" sz="3200" i="1" smtClean="0">
                        <a:latin typeface="Cambria Math" panose="02040503050406030204" pitchFamily="18" charset="0"/>
                      </a:rPr>
                      <m: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𝑎</m:t>
                        </m:r>
                      </m:e>
                      <m:sub>
                        <m:r>
                          <a:rPr lang="en-US" altLang="zh-CN" sz="3200" i="1" smtClean="0">
                            <a:latin typeface="Cambria Math" panose="02040503050406030204" pitchFamily="18" charset="0"/>
                          </a:rPr>
                          <m:t>h</m:t>
                        </m:r>
                        <m:r>
                          <a:rPr lang="en-US" altLang="zh-CN" sz="3200" i="1" smtClean="0">
                            <a:latin typeface="Cambria Math" panose="02040503050406030204" pitchFamily="18" charset="0"/>
                          </a:rPr>
                          <m:t>+1</m:t>
                        </m:r>
                      </m:sub>
                    </m:sSub>
                    <m:r>
                      <a:rPr lang="en-US" altLang="zh-CN" sz="3200" i="1" smtClean="0">
                        <a:latin typeface="Cambria Math" panose="02040503050406030204" pitchFamily="18" charset="0"/>
                      </a:rPr>
                      <m: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𝑎</m:t>
                        </m:r>
                      </m:e>
                      <m:sub>
                        <m:r>
                          <a:rPr lang="en-US" altLang="zh-CN" sz="3200" i="1" smtClean="0">
                            <a:latin typeface="Cambria Math" panose="02040503050406030204" pitchFamily="18" charset="0"/>
                          </a:rPr>
                          <m:t>𝑘</m:t>
                        </m:r>
                      </m:sub>
                    </m:sSub>
                    <m:r>
                      <a:rPr lang="en-US" altLang="zh-CN" sz="3200" i="1" smtClean="0">
                        <a:latin typeface="Cambria Math" panose="02040503050406030204" pitchFamily="18" charset="0"/>
                      </a:rPr>
                      <m:t>=39</m:t>
                    </m:r>
                  </m:oMath>
                </a14:m>
                <a:endParaRPr lang="en-US" altLang="zh-CN" sz="3200" dirty="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r>
                  <a:rPr lang="zh-CN" altLang="en-US" sz="3200" b="1" dirty="0">
                    <a:latin typeface="黑体" panose="02010609060101010101" pitchFamily="49" charset="-122"/>
                    <a:ea typeface="黑体" panose="02010609060101010101" pitchFamily="49" charset="-122"/>
                  </a:rPr>
                  <a:t>证</a:t>
                </a:r>
                <a:r>
                  <a:rPr lang="en-US" altLang="zh-CN" sz="3200" b="1" dirty="0">
                    <a:latin typeface="黑体" panose="02010609060101010101" pitchFamily="49" charset="-122"/>
                    <a:ea typeface="黑体" panose="02010609060101010101" pitchFamily="49" charset="-122"/>
                  </a:rPr>
                  <a:t>	</a:t>
                </a:r>
                <a:r>
                  <a:rPr lang="zh-CN" altLang="en-US" sz="3200" dirty="0">
                    <a:latin typeface="宋体" panose="02010600030101010101" pitchFamily="2" charset="-122"/>
                    <a:ea typeface="宋体" panose="02010600030101010101" pitchFamily="2" charset="-122"/>
                  </a:rPr>
                  <a:t>令 </a:t>
                </a:r>
                <a14:m>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𝑆</m:t>
                        </m:r>
                      </m:e>
                      <m:sub>
                        <m:r>
                          <a:rPr lang="zh-CN" altLang="en-US" sz="3200" i="1" smtClean="0">
                            <a:latin typeface="Cambria Math" panose="02040503050406030204" pitchFamily="18" charset="0"/>
                          </a:rPr>
                          <m:t>𝑗</m:t>
                        </m:r>
                      </m:sub>
                    </m:sSub>
                    <m:r>
                      <a:rPr lang="zh-CN" altLang="en-US" sz="3200" i="1" smtClean="0">
                        <a:latin typeface="Cambria Math" panose="02040503050406030204" pitchFamily="18" charset="0"/>
                      </a:rPr>
                      <m:t>=</m:t>
                    </m:r>
                    <m:nary>
                      <m:naryPr>
                        <m:chr m:val="∑"/>
                        <m:limLoc m:val="undOvr"/>
                        <m:grow m:val="on"/>
                        <m:ctrlPr>
                          <a:rPr lang="zh-CN" altLang="en-US" sz="3200" i="1" smtClean="0">
                            <a:latin typeface="Cambria Math" panose="02040503050406030204" pitchFamily="18" charset="0"/>
                          </a:rPr>
                        </m:ctrlPr>
                      </m:naryPr>
                      <m:sub>
                        <m:r>
                          <a:rPr lang="zh-CN" altLang="en-US" sz="3200" i="1" smtClean="0">
                            <a:latin typeface="Cambria Math" panose="02040503050406030204" pitchFamily="18" charset="0"/>
                          </a:rPr>
                          <m:t>𝑖</m:t>
                        </m:r>
                        <m:r>
                          <a:rPr lang="zh-CN" altLang="en-US" sz="3200" i="1" smtClean="0">
                            <a:latin typeface="Cambria Math" panose="02040503050406030204" pitchFamily="18" charset="0"/>
                          </a:rPr>
                          <m:t>=1</m:t>
                        </m:r>
                      </m:sub>
                      <m:sup>
                        <m:r>
                          <a:rPr lang="zh-CN" altLang="en-US" sz="3200" i="1" smtClean="0">
                            <a:latin typeface="Cambria Math" panose="02040503050406030204" pitchFamily="18" charset="0"/>
                          </a:rPr>
                          <m:t>𝑗</m:t>
                        </m:r>
                      </m:sup>
                      <m:e>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𝑎</m:t>
                            </m:r>
                          </m:e>
                          <m:sub>
                            <m:r>
                              <a:rPr lang="zh-CN" altLang="en-US" sz="3200" i="1" smtClean="0">
                                <a:latin typeface="Cambria Math" panose="02040503050406030204" pitchFamily="18" charset="0"/>
                              </a:rPr>
                              <m:t>𝑖</m:t>
                            </m:r>
                          </m:sub>
                        </m:sSub>
                      </m:e>
                    </m:nary>
                  </m:oMath>
                </a14:m>
                <a:r>
                  <a:rPr lang="zh-CN" altLang="en-US" sz="3200" dirty="0">
                    <a:latin typeface="宋体" panose="02010600030101010101" pitchFamily="2" charset="-122"/>
                    <a:ea typeface="宋体" panose="02010600030101010101" pitchFamily="2" charset="-122"/>
                  </a:rPr>
                  <a:t> ，</a:t>
                </a:r>
                <a14:m>
                  <m:oMath xmlns:m="http://schemas.openxmlformats.org/officeDocument/2006/math">
                    <m:r>
                      <a:rPr lang="zh-CN" altLang="en-US" sz="3200" i="1" dirty="0" smtClean="0">
                        <a:latin typeface="Cambria Math" panose="02040503050406030204" pitchFamily="18" charset="0"/>
                      </a:rPr>
                      <m:t>𝑗</m:t>
                    </m:r>
                    <m:r>
                      <a:rPr lang="zh-CN" altLang="en-US" sz="3200" i="1" dirty="0" smtClean="0">
                        <a:latin typeface="Cambria Math" panose="02040503050406030204" pitchFamily="18" charset="0"/>
                      </a:rPr>
                      <m:t>=1,2,⋯,100</m:t>
                    </m:r>
                  </m:oMath>
                </a14:m>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1</m:t>
                        </m:r>
                      </m:sub>
                    </m:sSub>
                    <m:r>
                      <a:rPr lang="en-US" altLang="zh-CN" sz="3200" i="1" smtClean="0">
                        <a:latin typeface="Cambria Math" panose="02040503050406030204" pitchFamily="18" charset="0"/>
                      </a:rPr>
                      <m:t>&lt;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2</m:t>
                        </m:r>
                      </m:sub>
                    </m:sSub>
                    <m:r>
                      <a:rPr lang="en-US" altLang="zh-CN" sz="3200" i="1" smtClean="0">
                        <a:latin typeface="Cambria Math" panose="02040503050406030204" pitchFamily="18" charset="0"/>
                      </a:rPr>
                      <m:t>&lt;⋯&lt;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100</m:t>
                        </m:r>
                      </m:sub>
                    </m:sSub>
                  </m:oMath>
                </a14:m>
                <a:r>
                  <a:rPr lang="zh-CN" altLang="en-US" sz="3200" dirty="0">
                    <a:latin typeface="宋体" panose="02010600030101010101" pitchFamily="2" charset="-122"/>
                    <a:ea typeface="宋体" panose="02010600030101010101" pitchFamily="2" charset="-122"/>
                  </a:rPr>
                  <a:t> ，</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且</a:t>
                </a:r>
                <a14:m>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𝑆</m:t>
                        </m:r>
                      </m:e>
                      <m:sub>
                        <m:r>
                          <a:rPr lang="zh-CN" altLang="en-US" sz="3200" i="1" smtClean="0">
                            <a:latin typeface="Cambria Math" panose="02040503050406030204" pitchFamily="18" charset="0"/>
                          </a:rPr>
                          <m:t>100</m:t>
                        </m:r>
                      </m:sub>
                    </m:sSub>
                    <m:r>
                      <a:rPr lang="zh-CN" altLang="en-US" sz="3200" i="1" smtClean="0">
                        <a:latin typeface="Cambria Math" panose="02040503050406030204" pitchFamily="18" charset="0"/>
                      </a:rPr>
                      <m:t>=</m:t>
                    </m:r>
                    <m:d>
                      <m:dPr>
                        <m:ctrlPr>
                          <a:rPr lang="zh-CN" altLang="en-US" sz="3200" i="1" smtClean="0">
                            <a:solidFill>
                              <a:srgbClr val="836967"/>
                            </a:solidFill>
                            <a:latin typeface="Cambria Math" panose="02040503050406030204" pitchFamily="18" charset="0"/>
                          </a:rPr>
                        </m:ctrlPr>
                      </m:dPr>
                      <m:e>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𝑎</m:t>
                            </m:r>
                          </m:e>
                          <m:sub>
                            <m:r>
                              <a:rPr lang="zh-CN" altLang="en-US" sz="3200" i="1" smtClean="0">
                                <a:latin typeface="Cambria Math" panose="02040503050406030204" pitchFamily="18" charset="0"/>
                              </a:rPr>
                              <m:t>1</m:t>
                            </m:r>
                          </m:sub>
                        </m:sSub>
                        <m:r>
                          <a:rPr lang="zh-CN" altLang="en-US" sz="3200" i="1" smtClean="0">
                            <a:latin typeface="Cambria Math" panose="02040503050406030204" pitchFamily="18" charset="0"/>
                          </a:rPr>
                          <m:t>+…+</m:t>
                        </m:r>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𝑎</m:t>
                            </m:r>
                          </m:e>
                          <m:sub>
                            <m:r>
                              <a:rPr lang="zh-CN" altLang="en-US" sz="3200" i="1" smtClean="0">
                                <a:latin typeface="Cambria Math" panose="02040503050406030204" pitchFamily="18" charset="0"/>
                              </a:rPr>
                              <m:t>10</m:t>
                            </m:r>
                          </m:sub>
                        </m:sSub>
                      </m:e>
                    </m:d>
                  </m:oMath>
                </a14:m>
                <a:endParaRPr lang="en-US" altLang="zh-CN" sz="3200" i="1" dirty="0">
                  <a:latin typeface="Cambria Math" panose="02040503050406030204" pitchFamily="18" charset="0"/>
                </a:endParaRPr>
              </a:p>
              <a:p>
                <a:r>
                  <a:rPr lang="en-US" altLang="zh-CN" sz="3200" dirty="0"/>
                  <a:t>	            </a:t>
                </a:r>
                <a14:m>
                  <m:oMath xmlns:m="http://schemas.openxmlformats.org/officeDocument/2006/math">
                    <m:r>
                      <a:rPr lang="zh-CN" altLang="en-US" sz="3200" i="1" smtClean="0">
                        <a:latin typeface="Cambria Math" panose="02040503050406030204" pitchFamily="18" charset="0"/>
                      </a:rPr>
                      <m:t>+</m:t>
                    </m:r>
                  </m:oMath>
                </a14:m>
                <a:r>
                  <a:rPr lang="zh-CN" altLang="en-US" sz="3200" dirty="0">
                    <a:solidFill>
                      <a:srgbClr val="836967"/>
                    </a:solidFill>
                  </a:rPr>
                  <a:t> </a:t>
                </a:r>
                <a14:m>
                  <m:oMath xmlns:m="http://schemas.openxmlformats.org/officeDocument/2006/math">
                    <m:d>
                      <m:dPr>
                        <m:ctrlPr>
                          <a:rPr lang="zh-CN" altLang="en-US" sz="3200" i="1">
                            <a:solidFill>
                              <a:srgbClr val="836967"/>
                            </a:solidFill>
                            <a:latin typeface="Cambria Math" panose="02040503050406030204" pitchFamily="18" charset="0"/>
                          </a:rPr>
                        </m:ctrlPr>
                      </m:dPr>
                      <m:e>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𝑎</m:t>
                            </m:r>
                          </m:e>
                          <m:sub>
                            <m:r>
                              <a:rPr lang="zh-CN" altLang="en-US" sz="3200" i="1">
                                <a:latin typeface="Cambria Math" panose="02040503050406030204" pitchFamily="18" charset="0"/>
                              </a:rPr>
                              <m:t>1</m:t>
                            </m:r>
                            <m:r>
                              <a:rPr lang="en-US" altLang="zh-CN" sz="3200" b="0" i="1" smtClean="0">
                                <a:latin typeface="Cambria Math" panose="02040503050406030204" pitchFamily="18" charset="0"/>
                              </a:rPr>
                              <m:t>1</m:t>
                            </m:r>
                          </m:sub>
                        </m:sSub>
                        <m:r>
                          <a:rPr lang="zh-CN" altLang="en-US" sz="3200" i="1">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𝑎</m:t>
                            </m:r>
                          </m:e>
                          <m:sub>
                            <m:r>
                              <a:rPr lang="en-US" altLang="zh-CN" sz="3200" b="0" i="1" smtClean="0">
                                <a:latin typeface="Cambria Math" panose="02040503050406030204" pitchFamily="18" charset="0"/>
                              </a:rPr>
                              <m:t>2</m:t>
                            </m:r>
                            <m:r>
                              <a:rPr lang="zh-CN" altLang="en-US" sz="3200" i="1">
                                <a:latin typeface="Cambria Math" panose="02040503050406030204" pitchFamily="18" charset="0"/>
                              </a:rPr>
                              <m:t>0</m:t>
                            </m:r>
                          </m:sub>
                        </m:sSub>
                      </m:e>
                    </m:d>
                  </m:oMath>
                </a14:m>
                <a:r>
                  <a:rPr lang="zh-CN" altLang="en-US" sz="3200" dirty="0"/>
                  <a:t> </a:t>
                </a:r>
                <a14:m>
                  <m:oMath xmlns:m="http://schemas.openxmlformats.org/officeDocument/2006/math">
                    <m:r>
                      <a:rPr lang="zh-CN" altLang="en-US" sz="3200" i="1">
                        <a:latin typeface="Cambria Math" panose="02040503050406030204" pitchFamily="18" charset="0"/>
                      </a:rPr>
                      <m:t>+…+</m:t>
                    </m:r>
                  </m:oMath>
                </a14:m>
                <a:r>
                  <a:rPr lang="zh-CN" altLang="en-US" sz="3200" dirty="0">
                    <a:solidFill>
                      <a:srgbClr val="836967"/>
                    </a:solidFill>
                  </a:rPr>
                  <a:t> </a:t>
                </a:r>
                <a14:m>
                  <m:oMath xmlns:m="http://schemas.openxmlformats.org/officeDocument/2006/math">
                    <m:d>
                      <m:dPr>
                        <m:ctrlPr>
                          <a:rPr lang="zh-CN" altLang="en-US" sz="3200" i="1">
                            <a:solidFill>
                              <a:srgbClr val="836967"/>
                            </a:solidFill>
                            <a:latin typeface="Cambria Math" panose="02040503050406030204" pitchFamily="18" charset="0"/>
                          </a:rPr>
                        </m:ctrlPr>
                      </m:dPr>
                      <m:e>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𝑎</m:t>
                            </m:r>
                          </m:e>
                          <m:sub>
                            <m:r>
                              <a:rPr lang="en-US" altLang="zh-CN" sz="3200" b="0" i="1" smtClean="0">
                                <a:latin typeface="Cambria Math" panose="02040503050406030204" pitchFamily="18" charset="0"/>
                              </a:rPr>
                              <m:t>9</m:t>
                            </m:r>
                            <m:r>
                              <a:rPr lang="en-US" altLang="zh-CN" sz="3200" i="1">
                                <a:latin typeface="Cambria Math" panose="02040503050406030204" pitchFamily="18" charset="0"/>
                              </a:rPr>
                              <m:t>1</m:t>
                            </m:r>
                          </m:sub>
                        </m:sSub>
                        <m:r>
                          <a:rPr lang="zh-CN" altLang="en-US" sz="3200" i="1">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𝑎</m:t>
                            </m:r>
                          </m:e>
                          <m:sub>
                            <m:r>
                              <a:rPr lang="en-US" altLang="zh-CN" sz="3200" b="0" i="1" smtClean="0">
                                <a:latin typeface="Cambria Math" panose="02040503050406030204" pitchFamily="18" charset="0"/>
                              </a:rPr>
                              <m:t>10</m:t>
                            </m:r>
                            <m:r>
                              <a:rPr lang="zh-CN" altLang="en-US" sz="3200" i="1">
                                <a:latin typeface="Cambria Math" panose="02040503050406030204" pitchFamily="18" charset="0"/>
                              </a:rPr>
                              <m:t>0</m:t>
                            </m:r>
                          </m:sub>
                        </m:sSub>
                      </m:e>
                    </m:d>
                  </m:oMath>
                </a14:m>
                <a:endParaRPr lang="zh-CN" altLang="en-US" sz="3200"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908112" y="1636295"/>
                <a:ext cx="10722414" cy="5145063"/>
              </a:xfrm>
              <a:prstGeom prst="rect">
                <a:avLst/>
              </a:prstGeom>
              <a:blipFill>
                <a:blip r:embed="rId3"/>
                <a:stretch>
                  <a:fillRect l="-1478" t="-189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38FE6BA-B3C8-4CCF-95E0-321DD4BAF24B}"/>
              </a:ext>
            </a:extLst>
          </p:cNvPr>
          <p:cNvSpPr txBox="1"/>
          <p:nvPr/>
        </p:nvSpPr>
        <p:spPr>
          <a:xfrm>
            <a:off x="7170206" y="4059099"/>
            <a:ext cx="4460320" cy="584775"/>
          </a:xfrm>
          <a:prstGeom prst="rect">
            <a:avLst/>
          </a:prstGeom>
          <a:noFill/>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先由部分和构造出上界</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endParaRPr lang="zh-CN" altLang="en-US" b="1" dirty="0">
              <a:solidFill>
                <a:srgbClr val="FF0000"/>
              </a:solidFill>
            </a:endParaRPr>
          </a:p>
        </p:txBody>
      </p:sp>
    </p:spTree>
    <p:extLst>
      <p:ext uri="{BB962C8B-B14F-4D97-AF65-F5344CB8AC3E}">
        <p14:creationId xmlns:p14="http://schemas.microsoft.com/office/powerpoint/2010/main" val="5472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anim calcmode="lin" valueType="num">
                                      <p:cBhvr>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anim calcmode="lin" valueType="num">
                                      <p:cBhvr>
                                        <p:cTn id="2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zh-CN" altLang="en-US" sz="4000" b="1" dirty="0">
                <a:solidFill>
                  <a:schemeClr val="tx1">
                    <a:lumMod val="95000"/>
                    <a:lumOff val="5000"/>
                  </a:schemeClr>
                </a:solidFill>
              </a:rPr>
              <a:t>鸽巢原理之二</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908112" y="1636295"/>
                <a:ext cx="10722414" cy="452431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根据假定 </a:t>
                </a:r>
                <a14:m>
                  <m:oMath xmlns:m="http://schemas.openxmlformats.org/officeDocument/2006/math">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sub>
                    </m:sSub>
                    <m:r>
                      <a:rPr lang="en-US" altLang="zh-CN" sz="3200">
                        <a:latin typeface="Cambria Math" panose="02040503050406030204" pitchFamily="18" charset="0"/>
                        <a:ea typeface="宋体" panose="02010600030101010101" pitchFamily="2" charset="-122"/>
                      </a:rPr>
                      <m:t>+</m:t>
                    </m:r>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r>
                          <a:rPr lang="en-US" altLang="zh-CN" sz="3200">
                            <a:latin typeface="Cambria Math" panose="02040503050406030204" pitchFamily="18" charset="0"/>
                            <a:ea typeface="宋体" panose="02010600030101010101" pitchFamily="2" charset="-122"/>
                          </a:rPr>
                          <m:t>+1</m:t>
                        </m:r>
                      </m:sub>
                    </m:sSub>
                    <m:r>
                      <a:rPr lang="en-US" altLang="zh-CN" sz="3200">
                        <a:latin typeface="Cambria Math" panose="02040503050406030204" pitchFamily="18" charset="0"/>
                        <a:ea typeface="宋体" panose="02010600030101010101" pitchFamily="2" charset="-122"/>
                      </a:rPr>
                      <m:t>+…+</m:t>
                    </m:r>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a:latin typeface="Cambria Math" panose="02040503050406030204" pitchFamily="18" charset="0"/>
                            <a:ea typeface="宋体" panose="02010600030101010101" pitchFamily="2" charset="-122"/>
                          </a:rPr>
                          <m:t>𝑖</m:t>
                        </m:r>
                        <m:r>
                          <a:rPr lang="en-US" altLang="zh-CN" sz="3200">
                            <a:latin typeface="Cambria Math" panose="02040503050406030204" pitchFamily="18" charset="0"/>
                            <a:ea typeface="宋体" panose="02010600030101010101" pitchFamily="2" charset="-122"/>
                          </a:rPr>
                          <m:t>+9</m:t>
                        </m:r>
                      </m:sub>
                    </m:sSub>
                    <m:r>
                      <a:rPr lang="en-US" altLang="zh-CN" sz="3200">
                        <a:latin typeface="Cambria Math" panose="02040503050406030204" pitchFamily="18" charset="0"/>
                        <a:ea typeface="宋体" panose="02010600030101010101" pitchFamily="2" charset="-122"/>
                      </a:rPr>
                      <m:t>≤16  </m:t>
                    </m:r>
                    <m:r>
                      <a:rPr lang="zh-CN" altLang="en-US" sz="3200">
                        <a:latin typeface="Cambria Math" panose="02040503050406030204" pitchFamily="18" charset="0"/>
                        <a:ea typeface="宋体" panose="02010600030101010101" pitchFamily="2" charset="-122"/>
                      </a:rPr>
                      <m:t>，</m:t>
                    </m:r>
                    <m:r>
                      <a:rPr lang="en-US" altLang="zh-CN" sz="3200" i="1" dirty="0" smtClean="0">
                        <a:latin typeface="Cambria Math" panose="02040503050406030204" pitchFamily="18" charset="0"/>
                      </a:rPr>
                      <m:t>1≤ⅈ≤91</m:t>
                    </m:r>
                  </m:oMath>
                </a14:m>
                <a:r>
                  <a:rPr lang="en-US" altLang="zh-CN" sz="3200" dirty="0">
                    <a:latin typeface="宋体" panose="02010600030101010101" pitchFamily="2" charset="-122"/>
                    <a:ea typeface="宋体" panose="02010600030101010101" pitchFamily="2" charset="-122"/>
                  </a:rPr>
                  <a:t>	</a:t>
                </a:r>
              </a:p>
              <a:p>
                <a:r>
                  <a:rPr lang="zh-CN" altLang="en-US" sz="3200" dirty="0">
                    <a:latin typeface="宋体" panose="02010600030101010101" pitchFamily="2" charset="-122"/>
                    <a:ea typeface="宋体" panose="02010600030101010101" pitchFamily="2" charset="-122"/>
                  </a:rPr>
                  <a:t>有</a:t>
                </a:r>
                <a14:m>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𝑆</m:t>
                        </m:r>
                      </m:e>
                      <m:sub>
                        <m:r>
                          <a:rPr lang="zh-CN" altLang="en-US" sz="3200" i="1" smtClean="0">
                            <a:latin typeface="Cambria Math" panose="02040503050406030204" pitchFamily="18" charset="0"/>
                          </a:rPr>
                          <m:t>100</m:t>
                        </m:r>
                      </m:sub>
                    </m:sSub>
                    <m:r>
                      <a:rPr lang="zh-CN" altLang="en-US" sz="3200" i="1" smtClean="0">
                        <a:latin typeface="Cambria Math" panose="02040503050406030204" pitchFamily="18" charset="0"/>
                      </a:rPr>
                      <m:t>≤10×16=160</m:t>
                    </m:r>
                  </m:oMath>
                </a14:m>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做序列</a:t>
                </a:r>
                <a14:m>
                  <m:oMath xmlns:m="http://schemas.openxmlformats.org/officeDocument/2006/math">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1</m:t>
                        </m:r>
                      </m:sub>
                    </m:sSub>
                    <m:r>
                      <a:rPr lang="zh-CN" altLang="en-US" sz="3200" i="1">
                        <a:latin typeface="Cambria Math" panose="02040503050406030204" pitchFamily="18" charset="0"/>
                      </a:rPr>
                      <m: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2</m:t>
                        </m:r>
                      </m:sub>
                    </m:sSub>
                    <m:r>
                      <a:rPr lang="zh-CN" altLang="en-US" sz="3200" i="1">
                        <a:latin typeface="Cambria Math" panose="02040503050406030204" pitchFamily="18" charset="0"/>
                      </a:rPr>
                      <m:t>，</m:t>
                    </m:r>
                    <m:r>
                      <a:rPr lang="en-US" altLang="zh-CN" sz="3200" i="1" smtClean="0">
                        <a:latin typeface="Cambria Math" panose="02040503050406030204" pitchFamily="18" charset="0"/>
                      </a:rPr>
                      <m:t>⋯</m:t>
                    </m:r>
                    <m:r>
                      <a:rPr lang="zh-CN" altLang="en-US" sz="3200" i="1">
                        <a:latin typeface="Cambria Math" panose="02040503050406030204" pitchFamily="18" charset="0"/>
                      </a:rPr>
                      <m: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100</m:t>
                        </m:r>
                      </m:sub>
                    </m:sSub>
                  </m:oMath>
                </a14:m>
                <a:r>
                  <a:rPr lang="zh-CN" altLang="en-US" sz="3200" dirty="0">
                    <a:latin typeface="宋体" panose="02010600030101010101" pitchFamily="2" charset="-122"/>
                    <a:ea typeface="宋体" panose="02010600030101010101" pitchFamily="2" charset="-122"/>
                  </a:rPr>
                  <a:t> ，</a:t>
                </a:r>
                <a14:m>
                  <m:oMath xmlns:m="http://schemas.openxmlformats.org/officeDocument/2006/math">
                    <m:sSub>
                      <m:sSubPr>
                        <m:ctrlPr>
                          <a:rPr lang="zh-CN" altLang="en-US" sz="3200" i="1" dirty="0" smtClean="0">
                            <a:solidFill>
                              <a:srgbClr val="836967"/>
                            </a:solidFill>
                            <a:latin typeface="Cambria Math" panose="02040503050406030204" pitchFamily="18" charset="0"/>
                          </a:rPr>
                        </m:ctrlPr>
                      </m:sSubPr>
                      <m:e>
                        <m:r>
                          <a:rPr lang="zh-CN" altLang="en-US" sz="3200" i="1" dirty="0" smtClean="0">
                            <a:latin typeface="Cambria Math" panose="02040503050406030204" pitchFamily="18" charset="0"/>
                          </a:rPr>
                          <m:t>𝑆</m:t>
                        </m:r>
                      </m:e>
                      <m:sub>
                        <m:r>
                          <a:rPr lang="zh-CN" altLang="en-US" sz="3200" i="1" dirty="0" smtClean="0">
                            <a:latin typeface="Cambria Math" panose="02040503050406030204" pitchFamily="18" charset="0"/>
                          </a:rPr>
                          <m:t>1</m:t>
                        </m:r>
                      </m:sub>
                    </m:sSub>
                    <m:r>
                      <a:rPr lang="zh-CN" altLang="en-US" sz="3200" i="1" dirty="0" smtClean="0">
                        <a:latin typeface="Cambria Math" panose="02040503050406030204" pitchFamily="18" charset="0"/>
                      </a:rPr>
                      <m:t>+39,⋯,</m:t>
                    </m:r>
                    <m:sSub>
                      <m:sSubPr>
                        <m:ctrlPr>
                          <a:rPr lang="zh-CN" altLang="en-US" sz="3200" i="1" dirty="0" smtClean="0">
                            <a:solidFill>
                              <a:srgbClr val="836967"/>
                            </a:solidFill>
                            <a:latin typeface="Cambria Math" panose="02040503050406030204" pitchFamily="18" charset="0"/>
                          </a:rPr>
                        </m:ctrlPr>
                      </m:sSubPr>
                      <m:e>
                        <m:r>
                          <a:rPr lang="zh-CN" altLang="en-US" sz="3200" i="1" dirty="0" smtClean="0">
                            <a:latin typeface="Cambria Math" panose="02040503050406030204" pitchFamily="18" charset="0"/>
                          </a:rPr>
                          <m:t>𝑆</m:t>
                        </m:r>
                      </m:e>
                      <m:sub>
                        <m:r>
                          <a:rPr lang="zh-CN" altLang="en-US" sz="3200" i="1" dirty="0" smtClean="0">
                            <a:latin typeface="Cambria Math" panose="02040503050406030204" pitchFamily="18" charset="0"/>
                          </a:rPr>
                          <m:t>100</m:t>
                        </m:r>
                      </m:sub>
                    </m:sSub>
                    <m:r>
                      <a:rPr lang="zh-CN" altLang="en-US" sz="3200" i="1" dirty="0" smtClean="0">
                        <a:latin typeface="Cambria Math" panose="02040503050406030204" pitchFamily="18" charset="0"/>
                      </a:rPr>
                      <m:t>+39</m:t>
                    </m:r>
                    <m:r>
                      <a:rPr lang="en-US" altLang="zh-CN" sz="3200" b="0" i="0" dirty="0" smtClean="0">
                        <a:latin typeface="Cambria Math" panose="02040503050406030204" pitchFamily="18" charset="0"/>
                      </a:rPr>
                      <m:t>.</m:t>
                    </m:r>
                  </m:oMath>
                </a14:m>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共</a:t>
                </a:r>
                <a:r>
                  <a:rPr lang="en-US" altLang="zh-CN" sz="3200" b="1" dirty="0">
                    <a:solidFill>
                      <a:srgbClr val="FF0000"/>
                    </a:solidFill>
                    <a:latin typeface="宋体" panose="02010600030101010101" pitchFamily="2" charset="-122"/>
                    <a:ea typeface="宋体" panose="02010600030101010101" pitchFamily="2" charset="-122"/>
                  </a:rPr>
                  <a:t>200</a:t>
                </a:r>
                <a:r>
                  <a:rPr lang="zh-CN" altLang="en-US" sz="3200" dirty="0">
                    <a:latin typeface="宋体" panose="02010600030101010101" pitchFamily="2" charset="-122"/>
                    <a:ea typeface="宋体" panose="02010600030101010101" pitchFamily="2" charset="-122"/>
                  </a:rPr>
                  <a:t>项</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其中最大项</a:t>
                </a:r>
                <a14:m>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smtClean="0">
                            <a:latin typeface="Cambria Math" panose="02040503050406030204" pitchFamily="18" charset="0"/>
                          </a:rPr>
                          <m:t>𝑆</m:t>
                        </m:r>
                      </m:e>
                      <m:sub>
                        <m:r>
                          <a:rPr lang="zh-CN" altLang="en-US" sz="3200" i="1" smtClean="0">
                            <a:latin typeface="Cambria Math" panose="02040503050406030204" pitchFamily="18" charset="0"/>
                          </a:rPr>
                          <m:t>100</m:t>
                        </m:r>
                      </m:sub>
                    </m:sSub>
                    <m:r>
                      <a:rPr lang="zh-CN" altLang="en-US" sz="3200" i="1" smtClean="0">
                        <a:latin typeface="Cambria Math" panose="02040503050406030204" pitchFamily="18" charset="0"/>
                      </a:rPr>
                      <m:t>+39≤160+39=</m:t>
                    </m:r>
                    <m:r>
                      <a:rPr lang="zh-CN" altLang="en-US" sz="3200" i="1" smtClean="0">
                        <a:solidFill>
                          <a:srgbClr val="FF0000"/>
                        </a:solidFill>
                        <a:latin typeface="Cambria Math" panose="02040503050406030204" pitchFamily="18" charset="0"/>
                      </a:rPr>
                      <m:t>199</m:t>
                    </m:r>
                  </m:oMath>
                </a14:m>
                <a:endParaRPr lang="en-US" altLang="zh-CN" sz="3200" dirty="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由</a:t>
                </a:r>
                <a:r>
                  <a:rPr lang="zh-CN" altLang="en-US" sz="3200" b="1" dirty="0">
                    <a:solidFill>
                      <a:srgbClr val="FF0000"/>
                    </a:solidFill>
                    <a:latin typeface="宋体" panose="02010600030101010101" pitchFamily="2" charset="-122"/>
                    <a:ea typeface="宋体" panose="02010600030101010101" pitchFamily="2" charset="-122"/>
                  </a:rPr>
                  <a:t>鸽巢原理，必有两项相等</a:t>
                </a:r>
                <a:r>
                  <a:rPr lang="zh-CN" altLang="en-US" sz="3200" dirty="0">
                    <a:latin typeface="宋体" panose="02010600030101010101" pitchFamily="2" charset="-122"/>
                    <a:ea typeface="宋体" panose="02010600030101010101" pitchFamily="2" charset="-122"/>
                  </a:rPr>
                  <a:t>。而且必是前段中某项与后段中某项相等</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设</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𝑘</m:t>
                        </m:r>
                      </m:sub>
                    </m:sSub>
                    <m:r>
                      <a:rPr lang="en-US" altLang="zh-CN" sz="3200" i="1" smtClean="0">
                        <a:latin typeface="Cambria Math" panose="02040503050406030204" pitchFamily="18" charset="0"/>
                      </a:rPr>
                      <m:t>=</m:t>
                    </m:r>
                    <m:sSub>
                      <m:sSubPr>
                        <m:ctrlPr>
                          <a:rPr lang="en-US" altLang="zh-CN" sz="3200" i="1" smtClean="0">
                            <a:solidFill>
                              <a:srgbClr val="836967"/>
                            </a:solidFill>
                            <a:latin typeface="Cambria Math" panose="02040503050406030204" pitchFamily="18" charset="0"/>
                          </a:rPr>
                        </m:ctrlPr>
                      </m:sSubPr>
                      <m:e>
                        <m:r>
                          <a:rPr lang="en-US" altLang="zh-CN" sz="3200" i="1" smtClean="0">
                            <a:latin typeface="Cambria Math" panose="02040503050406030204" pitchFamily="18" charset="0"/>
                          </a:rPr>
                          <m:t>𝑆</m:t>
                        </m:r>
                      </m:e>
                      <m:sub>
                        <m:r>
                          <a:rPr lang="en-US" altLang="zh-CN" sz="3200" i="1" smtClean="0">
                            <a:latin typeface="Cambria Math" panose="02040503050406030204" pitchFamily="18" charset="0"/>
                          </a:rPr>
                          <m:t>h</m:t>
                        </m:r>
                      </m:sub>
                    </m:sSub>
                    <m:r>
                      <a:rPr lang="en-US" altLang="zh-CN" sz="3200" i="1" smtClean="0">
                        <a:latin typeface="Cambria Math" panose="02040503050406030204" pitchFamily="18" charset="0"/>
                      </a:rPr>
                      <m:t>+39,</m:t>
                    </m:r>
                    <m:r>
                      <a:rPr lang="en-US" altLang="zh-CN" sz="3200" i="1" smtClean="0">
                        <a:latin typeface="Cambria Math" panose="02040503050406030204" pitchFamily="18" charset="0"/>
                      </a:rPr>
                      <m:t>𝑘</m:t>
                    </m:r>
                    <m:r>
                      <a:rPr lang="en-US" altLang="zh-CN" sz="3200" i="1" smtClean="0">
                        <a:latin typeface="Cambria Math" panose="02040503050406030204" pitchFamily="18" charset="0"/>
                      </a:rPr>
                      <m:t>&gt;</m:t>
                    </m:r>
                    <m:r>
                      <a:rPr lang="en-US" altLang="zh-CN" sz="3200" i="1" smtClean="0">
                        <a:latin typeface="Cambria Math" panose="02040503050406030204" pitchFamily="18" charset="0"/>
                      </a:rPr>
                      <m:t>h</m:t>
                    </m:r>
                  </m:oMath>
                </a14:m>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3200" i="1">
                            <a:solidFill>
                              <a:srgbClr val="836967"/>
                            </a:solidFill>
                            <a:latin typeface="Cambria Math" panose="02040503050406030204" pitchFamily="18" charset="0"/>
                          </a:rPr>
                        </m:ctrlPr>
                      </m:sSubPr>
                      <m:e>
                        <m:r>
                          <a:rPr lang="en-US" altLang="zh-CN" sz="3200" i="1">
                            <a:latin typeface="Cambria Math" panose="02040503050406030204" pitchFamily="18" charset="0"/>
                          </a:rPr>
                          <m:t>𝑆</m:t>
                        </m:r>
                      </m:e>
                      <m:sub>
                        <m:r>
                          <a:rPr lang="en-US" altLang="zh-CN" sz="3200" i="1">
                            <a:latin typeface="Cambria Math" panose="02040503050406030204" pitchFamily="18" charset="0"/>
                          </a:rPr>
                          <m:t>𝑘</m:t>
                        </m:r>
                      </m:sub>
                    </m:sSub>
                    <m:r>
                      <a:rPr lang="en-US" altLang="zh-CN" sz="3200" b="0" i="1" smtClean="0">
                        <a:latin typeface="Cambria Math" panose="02040503050406030204" pitchFamily="18" charset="0"/>
                      </a:rPr>
                      <m:t>−</m:t>
                    </m:r>
                    <m:sSub>
                      <m:sSubPr>
                        <m:ctrlPr>
                          <a:rPr lang="en-US" altLang="zh-CN" sz="3200" i="1">
                            <a:solidFill>
                              <a:srgbClr val="836967"/>
                            </a:solidFill>
                            <a:latin typeface="Cambria Math" panose="02040503050406030204" pitchFamily="18" charset="0"/>
                          </a:rPr>
                        </m:ctrlPr>
                      </m:sSubPr>
                      <m:e>
                        <m:r>
                          <a:rPr lang="en-US" altLang="zh-CN" sz="3200" i="1">
                            <a:latin typeface="Cambria Math" panose="02040503050406030204" pitchFamily="18" charset="0"/>
                          </a:rPr>
                          <m:t>𝑆</m:t>
                        </m:r>
                      </m:e>
                      <m:sub>
                        <m:r>
                          <a:rPr lang="en-US" altLang="zh-CN" sz="3200" i="1">
                            <a:latin typeface="Cambria Math" panose="02040503050406030204" pitchFamily="18" charset="0"/>
                          </a:rPr>
                          <m:t>h</m:t>
                        </m:r>
                      </m:sub>
                    </m:sSub>
                    <m:r>
                      <a:rPr lang="en-US" altLang="zh-CN" sz="3200" b="0" i="1" smtClean="0">
                        <a:latin typeface="Cambria Math" panose="02040503050406030204" pitchFamily="18" charset="0"/>
                      </a:rPr>
                      <m:t>=</m:t>
                    </m:r>
                    <m:r>
                      <a:rPr lang="en-US" altLang="zh-CN" sz="3200" i="1">
                        <a:latin typeface="Cambria Math" panose="02040503050406030204" pitchFamily="18" charset="0"/>
                      </a:rPr>
                      <m:t>39</m:t>
                    </m:r>
                  </m:oMath>
                </a14:m>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即</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3200" i="1" smtClean="0">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i="1">
                            <a:latin typeface="Cambria Math" panose="02040503050406030204" pitchFamily="18" charset="0"/>
                          </a:rPr>
                          <m:t>h</m:t>
                        </m:r>
                      </m:sub>
                    </m:sSub>
                    <m:r>
                      <a:rPr lang="en-US" altLang="zh-CN" sz="3200">
                        <a:latin typeface="Cambria Math" panose="02040503050406030204" pitchFamily="18" charset="0"/>
                        <a:ea typeface="宋体" panose="02010600030101010101" pitchFamily="2" charset="-122"/>
                      </a:rPr>
                      <m:t>+</m:t>
                    </m:r>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i="1">
                            <a:latin typeface="Cambria Math" panose="02040503050406030204" pitchFamily="18" charset="0"/>
                          </a:rPr>
                          <m:t>h</m:t>
                        </m:r>
                        <m:r>
                          <a:rPr lang="en-US" altLang="zh-CN" sz="3200">
                            <a:latin typeface="Cambria Math" panose="02040503050406030204" pitchFamily="18" charset="0"/>
                            <a:ea typeface="宋体" panose="02010600030101010101" pitchFamily="2" charset="-122"/>
                          </a:rPr>
                          <m:t>+1</m:t>
                        </m:r>
                      </m:sub>
                    </m:sSub>
                    <m:r>
                      <a:rPr lang="en-US" altLang="zh-CN" sz="3200">
                        <a:latin typeface="Cambria Math" panose="02040503050406030204" pitchFamily="18" charset="0"/>
                        <a:ea typeface="宋体" panose="02010600030101010101" pitchFamily="2" charset="-122"/>
                      </a:rPr>
                      <m:t>+…+</m:t>
                    </m:r>
                    <m:sSub>
                      <m:sSubPr>
                        <m:ctrlPr>
                          <a:rPr lang="en-US" altLang="zh-CN" sz="3200" i="1">
                            <a:latin typeface="Cambria Math" panose="02040503050406030204" pitchFamily="18" charset="0"/>
                            <a:ea typeface="宋体" panose="02010600030101010101" pitchFamily="2" charset="-122"/>
                          </a:rPr>
                        </m:ctrlPr>
                      </m:sSubPr>
                      <m:e>
                        <m:r>
                          <a:rPr lang="en-US" altLang="zh-CN" sz="3200">
                            <a:latin typeface="Cambria Math" panose="02040503050406030204" pitchFamily="18" charset="0"/>
                            <a:ea typeface="宋体" panose="02010600030101010101" pitchFamily="2" charset="-122"/>
                          </a:rPr>
                          <m:t>𝑎</m:t>
                        </m:r>
                      </m:e>
                      <m:sub>
                        <m:r>
                          <a:rPr lang="en-US" altLang="zh-CN" sz="3200" i="1">
                            <a:latin typeface="Cambria Math" panose="02040503050406030204" pitchFamily="18" charset="0"/>
                          </a:rPr>
                          <m:t>𝑘</m:t>
                        </m:r>
                      </m:sub>
                    </m:sSub>
                    <m:r>
                      <a:rPr lang="en-US" altLang="zh-CN" sz="3200" b="0" i="0" smtClean="0">
                        <a:latin typeface="Cambria Math" panose="02040503050406030204" pitchFamily="18" charset="0"/>
                        <a:ea typeface="宋体" panose="02010600030101010101" pitchFamily="2" charset="-122"/>
                      </a:rPr>
                      <m:t>=39</m:t>
                    </m:r>
                  </m:oMath>
                </a14:m>
                <a:endParaRPr lang="en-US" altLang="zh-CN" sz="3200"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908112" y="1636295"/>
                <a:ext cx="10722414" cy="4524315"/>
              </a:xfrm>
              <a:prstGeom prst="rect">
                <a:avLst/>
              </a:prstGeom>
              <a:blipFill>
                <a:blip r:embed="rId3"/>
                <a:stretch>
                  <a:fillRect l="-1478" t="-215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564C28B-0605-494B-8824-B26BB5CCEACD}"/>
              </a:ext>
            </a:extLst>
          </p:cNvPr>
          <p:cNvSpPr txBox="1"/>
          <p:nvPr/>
        </p:nvSpPr>
        <p:spPr>
          <a:xfrm>
            <a:off x="1600187" y="6171644"/>
            <a:ext cx="9338263" cy="584775"/>
          </a:xfrm>
          <a:prstGeom prst="rect">
            <a:avLst/>
          </a:prstGeom>
          <a:noFill/>
        </p:spPr>
        <p:txBody>
          <a:bodyPr wrap="square">
            <a:spAutoFit/>
          </a:bodyPr>
          <a:lstStyle/>
          <a:p>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巧妙地构造鸽子和巢，才是鸽巢原理的精妙之处！</a:t>
            </a:r>
            <a:endParaRPr lang="zh-CN" altLang="en-US" b="1" dirty="0">
              <a:solidFill>
                <a:srgbClr val="FF0000"/>
              </a:solidFill>
            </a:endParaRPr>
          </a:p>
        </p:txBody>
      </p:sp>
    </p:spTree>
    <p:extLst>
      <p:ext uri="{BB962C8B-B14F-4D97-AF65-F5344CB8AC3E}">
        <p14:creationId xmlns:p14="http://schemas.microsoft.com/office/powerpoint/2010/main" val="6414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989900-D5F4-4E97-ACB3-28B717389EA4}"/>
              </a:ext>
            </a:extLst>
          </p:cNvPr>
          <p:cNvPicPr>
            <a:picLocks noChangeAspect="1"/>
          </p:cNvPicPr>
          <p:nvPr/>
        </p:nvPicPr>
        <p:blipFill>
          <a:blip r:embed="rId2"/>
          <a:stretch>
            <a:fillRect/>
          </a:stretch>
        </p:blipFill>
        <p:spPr>
          <a:xfrm>
            <a:off x="138880" y="776578"/>
            <a:ext cx="6249335" cy="3471852"/>
          </a:xfrm>
          <a:prstGeom prst="rect">
            <a:avLst/>
          </a:prstGeom>
        </p:spPr>
      </p:pic>
      <p:sp>
        <p:nvSpPr>
          <p:cNvPr id="6" name="文本框 5">
            <a:extLst>
              <a:ext uri="{FF2B5EF4-FFF2-40B4-BE49-F238E27FC236}">
                <a16:creationId xmlns:a16="http://schemas.microsoft.com/office/drawing/2014/main" id="{6BDEA518-CEAB-4A8A-8D37-3E7E59C9B17A}"/>
              </a:ext>
            </a:extLst>
          </p:cNvPr>
          <p:cNvSpPr txBox="1"/>
          <p:nvPr/>
        </p:nvSpPr>
        <p:spPr>
          <a:xfrm>
            <a:off x="763858" y="4336166"/>
            <a:ext cx="4999377" cy="646331"/>
          </a:xfrm>
          <a:prstGeom prst="rect">
            <a:avLst/>
          </a:prstGeom>
          <a:noFill/>
        </p:spPr>
        <p:txBody>
          <a:bodyPr wrap="square" rtlCol="0">
            <a:spAutoFit/>
          </a:bodyPr>
          <a:lstStyle/>
          <a:p>
            <a:r>
              <a:rPr lang="zh-CN" altLang="en-US" sz="3600" dirty="0">
                <a:latin typeface="Times New Roman" panose="02020603050405020304" pitchFamily="18" charset="0"/>
                <a:cs typeface="Times New Roman" panose="02020603050405020304" pitchFamily="18" charset="0"/>
              </a:rPr>
              <a:t>组合数学 </a:t>
            </a:r>
            <a:r>
              <a:rPr lang="en-US" altLang="zh-CN" sz="3600" dirty="0">
                <a:latin typeface="Times New Roman" panose="02020603050405020304" pitchFamily="18" charset="0"/>
                <a:cs typeface="Times New Roman" panose="02020603050405020304" pitchFamily="18" charset="0"/>
              </a:rPr>
              <a:t>Combinatorics</a:t>
            </a:r>
            <a:endParaRPr lang="zh-CN" altLang="en-US" sz="3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E3007F3-CF01-49F5-AAFF-7AEE3E25C8D8}"/>
              </a:ext>
            </a:extLst>
          </p:cNvPr>
          <p:cNvPicPr>
            <a:picLocks noChangeAspect="1"/>
          </p:cNvPicPr>
          <p:nvPr/>
        </p:nvPicPr>
        <p:blipFill>
          <a:blip r:embed="rId3"/>
          <a:stretch>
            <a:fillRect/>
          </a:stretch>
        </p:blipFill>
        <p:spPr>
          <a:xfrm>
            <a:off x="6515810" y="2512504"/>
            <a:ext cx="5676190" cy="171429"/>
          </a:xfrm>
          <a:prstGeom prst="rect">
            <a:avLst/>
          </a:prstGeom>
        </p:spPr>
      </p:pic>
      <p:sp>
        <p:nvSpPr>
          <p:cNvPr id="10" name="文本框 9">
            <a:extLst>
              <a:ext uri="{FF2B5EF4-FFF2-40B4-BE49-F238E27FC236}">
                <a16:creationId xmlns:a16="http://schemas.microsoft.com/office/drawing/2014/main" id="{0561EF7F-379F-4C1B-92DF-55301BA5EC3C}"/>
              </a:ext>
            </a:extLst>
          </p:cNvPr>
          <p:cNvSpPr txBox="1"/>
          <p:nvPr/>
        </p:nvSpPr>
        <p:spPr>
          <a:xfrm>
            <a:off x="7025883" y="1866173"/>
            <a:ext cx="5166117"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6 </a:t>
            </a:r>
            <a:r>
              <a:rPr lang="zh-CN" altLang="en-US" sz="3600" dirty="0">
                <a:latin typeface="Times New Roman" panose="02020603050405020304" pitchFamily="18" charset="0"/>
                <a:cs typeface="Times New Roman" panose="02020603050405020304" pitchFamily="18" charset="0"/>
              </a:rPr>
              <a:t>容斥和鸽巢</a:t>
            </a:r>
          </a:p>
        </p:txBody>
      </p:sp>
      <p:sp>
        <p:nvSpPr>
          <p:cNvPr id="11" name="文本框 10">
            <a:extLst>
              <a:ext uri="{FF2B5EF4-FFF2-40B4-BE49-F238E27FC236}">
                <a16:creationId xmlns:a16="http://schemas.microsoft.com/office/drawing/2014/main" id="{FB2CB9E8-E462-4DE3-BEEC-BCD923CA0205}"/>
              </a:ext>
            </a:extLst>
          </p:cNvPr>
          <p:cNvSpPr txBox="1"/>
          <p:nvPr/>
        </p:nvSpPr>
        <p:spPr>
          <a:xfrm>
            <a:off x="6615404" y="2778726"/>
            <a:ext cx="5437716"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6-6  6 </a:t>
            </a:r>
            <a:r>
              <a:rPr lang="zh-CN" altLang="en-US" sz="3200" dirty="0">
                <a:latin typeface="Times New Roman" panose="02020603050405020304" pitchFamily="18" charset="0"/>
                <a:cs typeface="Times New Roman" panose="02020603050405020304" pitchFamily="18" charset="0"/>
              </a:rPr>
              <a:t>人行，</a:t>
            </a:r>
            <a:r>
              <a:rPr lang="en-US" altLang="zh-CN" sz="3200" dirty="0">
                <a:latin typeface="Times New Roman" panose="02020603050405020304" pitchFamily="18" charset="0"/>
                <a:cs typeface="Times New Roman" panose="02020603050405020304" pitchFamily="18" charset="0"/>
              </a:rPr>
              <a:t>Ramsey</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33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4704149" y="360726"/>
            <a:ext cx="2783005" cy="646331"/>
          </a:xfrm>
          <a:prstGeom prst="rect">
            <a:avLst/>
          </a:prstGeom>
          <a:noFill/>
        </p:spPr>
        <p:txBody>
          <a:bodyPr wrap="square" rtlCol="0">
            <a:spAutoFit/>
          </a:bodyPr>
          <a:lstStyle/>
          <a:p>
            <a:r>
              <a:rPr lang="en-US" altLang="zh-CN" sz="3600" dirty="0">
                <a:solidFill>
                  <a:srgbClr val="0070C0"/>
                </a:solidFill>
              </a:rPr>
              <a:t>Ramsey</a:t>
            </a:r>
            <a:endParaRPr lang="zh-CN" altLang="en-US" sz="3600" dirty="0">
              <a:solidFill>
                <a:srgbClr val="0070C0"/>
              </a:solidFill>
            </a:endParaRPr>
          </a:p>
        </p:txBody>
      </p:sp>
      <p:sp>
        <p:nvSpPr>
          <p:cNvPr id="8" name="文本框 7">
            <a:extLst>
              <a:ext uri="{FF2B5EF4-FFF2-40B4-BE49-F238E27FC236}">
                <a16:creationId xmlns:a16="http://schemas.microsoft.com/office/drawing/2014/main" id="{5B444E08-EBA0-4271-B7A3-49ED1E435029}"/>
              </a:ext>
            </a:extLst>
          </p:cNvPr>
          <p:cNvSpPr txBox="1"/>
          <p:nvPr/>
        </p:nvSpPr>
        <p:spPr>
          <a:xfrm>
            <a:off x="973122" y="1501629"/>
            <a:ext cx="11010331"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Frank Plumpton Ramsey</a:t>
            </a:r>
            <a:r>
              <a:rPr lang="zh-CN" altLang="en-US" sz="2800" dirty="0"/>
              <a:t>（</a:t>
            </a:r>
            <a:r>
              <a:rPr lang="en-US" altLang="zh-CN" sz="2800" dirty="0"/>
              <a:t>1903~1930</a:t>
            </a:r>
            <a:r>
              <a:rPr lang="zh-CN" altLang="en-US" sz="2800" dirty="0"/>
              <a:t>）</a:t>
            </a:r>
            <a:endParaRPr lang="en-US" altLang="zh-CN" sz="2800" dirty="0"/>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哲学家、数学家、经济学家，剑桥皇家学院会员</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26</a:t>
            </a:r>
            <a:r>
              <a:rPr lang="zh-CN" altLang="en-US" sz="2800" dirty="0">
                <a:latin typeface="宋体" panose="02010600030101010101" pitchFamily="2" charset="-122"/>
                <a:ea typeface="宋体" panose="02010600030101010101" pitchFamily="2" charset="-122"/>
              </a:rPr>
              <a:t>岁英年早逝，对经济学纯理论是一个重大损失，尽管他的主要兴趣在哲学和数理逻辑方面。</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组合数学中拉姆齐定理的一个广泛流传例子。</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世界上任意六个人中，总有三个人相互认识，或互相皆不认识。</a:t>
            </a:r>
            <a:endPar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9325F84-3966-4898-A4A5-77023F5E94D7}"/>
              </a:ext>
            </a:extLst>
          </p:cNvPr>
          <p:cNvPicPr>
            <a:picLocks noChangeAspect="1"/>
          </p:cNvPicPr>
          <p:nvPr/>
        </p:nvPicPr>
        <p:blipFill>
          <a:blip r:embed="rId3"/>
          <a:stretch>
            <a:fillRect/>
          </a:stretch>
        </p:blipFill>
        <p:spPr>
          <a:xfrm>
            <a:off x="9888215" y="65846"/>
            <a:ext cx="2095238" cy="2304762"/>
          </a:xfrm>
          <a:prstGeom prst="rect">
            <a:avLst/>
          </a:prstGeom>
        </p:spPr>
      </p:pic>
    </p:spTree>
    <p:extLst>
      <p:ext uri="{BB962C8B-B14F-4D97-AF65-F5344CB8AC3E}">
        <p14:creationId xmlns:p14="http://schemas.microsoft.com/office/powerpoint/2010/main" val="404305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1000"/>
                                        <p:tgtEl>
                                          <p:spTgt spid="8">
                                            <p:txEl>
                                              <p:pRg st="6" end="6"/>
                                            </p:txEl>
                                          </p:spTgt>
                                        </p:tgtEl>
                                      </p:cBhvr>
                                    </p:animEffect>
                                    <p:anim calcmode="lin" valueType="num">
                                      <p:cBhvr>
                                        <p:cTn id="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rPr>
              <a:t>数问题</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3970318"/>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著名数学家</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G. C. Rota</a:t>
                </a:r>
                <a:r>
                  <a:rPr lang="zh-CN" altLang="en-US" sz="2800" dirty="0">
                    <a:latin typeface="宋体" panose="02010600030101010101" pitchFamily="2" charset="-122"/>
                    <a:ea typeface="宋体" panose="02010600030101010101" pitchFamily="2" charset="-122"/>
                  </a:rPr>
                  <a:t>曾说过：如果别人问我们，组合数学中最精彩的东西是什么？那么大多数组合数学家都会说是</a:t>
                </a:r>
                <a:r>
                  <a:rPr lang="en-US" altLang="zh-CN" sz="2800" dirty="0">
                    <a:latin typeface="宋体" panose="02010600030101010101" pitchFamily="2" charset="-122"/>
                    <a:ea typeface="宋体" panose="02010600030101010101" pitchFamily="2" charset="-122"/>
                  </a:rPr>
                  <a:t>Ramsey</a:t>
                </a:r>
                <a:r>
                  <a:rPr lang="zh-CN" altLang="en-US" sz="2800" dirty="0">
                    <a:latin typeface="宋体" panose="02010600030101010101" pitchFamily="2" charset="-122"/>
                    <a:ea typeface="宋体" panose="02010600030101010101" pitchFamily="2" charset="-122"/>
                  </a:rPr>
                  <a:t>数问题。</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美国汽车可以自选牌号的数字、字母，美国数学会前任主席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 L. Graham</a:t>
                </a:r>
                <a:r>
                  <a:rPr lang="zh-CN" altLang="en-US" sz="2800" dirty="0">
                    <a:latin typeface="宋体" panose="02010600030101010101" pitchFamily="2" charset="-122"/>
                    <a:ea typeface="宋体" panose="02010600030101010101" pitchFamily="2" charset="-122"/>
                  </a:rPr>
                  <a:t>，他的私人小汽车的牌号用的就是</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RAMSEY</a:t>
                </a:r>
                <a:r>
                  <a:rPr lang="zh-CN" altLang="en-US" sz="2800" dirty="0">
                    <a:latin typeface="宋体" panose="02010600030101010101" pitchFamily="2" charset="-122"/>
                    <a:ea typeface="宋体" panose="02010600030101010101" pitchFamily="2" charset="-122"/>
                  </a:rPr>
                  <a:t>这</a:t>
                </a:r>
                <a:r>
                  <a:rPr lang="en-US" altLang="zh-CN" sz="2800" dirty="0">
                    <a:latin typeface="宋体" panose="02010600030101010101" pitchFamily="2" charset="-122"/>
                    <a:ea typeface="宋体" panose="02010600030101010101" pitchFamily="2" charset="-122"/>
                  </a:rPr>
                  <a:t>6</a:t>
                </a:r>
                <a:r>
                  <a:rPr lang="zh-CN" altLang="en-US" sz="2800" dirty="0">
                    <a:latin typeface="宋体" panose="02010600030101010101" pitchFamily="2" charset="-122"/>
                    <a:ea typeface="宋体" panose="02010600030101010101" pitchFamily="2" charset="-122"/>
                  </a:rPr>
                  <a:t>个英文字母。</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可查到</a:t>
                </a:r>
                <a:r>
                  <a:rPr lang="en-US" altLang="zh-CN" sz="2800" dirty="0">
                    <a:latin typeface="宋体" panose="02010600030101010101" pitchFamily="2" charset="-122"/>
                    <a:ea typeface="宋体" panose="02010600030101010101" pitchFamily="2" charset="-122"/>
                  </a:rPr>
                  <a:t>2000</a:t>
                </a:r>
                <a:r>
                  <a:rPr lang="zh-CN" altLang="en-US" sz="2800" dirty="0">
                    <a:latin typeface="宋体" panose="02010600030101010101" pitchFamily="2" charset="-122"/>
                    <a:ea typeface="宋体" panose="02010600030101010101" pitchFamily="2" charset="-122"/>
                  </a:rPr>
                  <a:t>篇以上有关</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Ramsey</a:t>
                </a:r>
                <a:r>
                  <a:rPr lang="zh-CN" altLang="en-US" sz="2800" dirty="0">
                    <a:latin typeface="宋体" panose="02010600030101010101" pitchFamily="2" charset="-122"/>
                    <a:ea typeface="宋体" panose="02010600030101010101" pitchFamily="2" charset="-122"/>
                  </a:rPr>
                  <a:t>数问题研究的论文。</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目前只有</a:t>
                </a:r>
                <a:r>
                  <a:rPr lang="en-US" altLang="zh-CN" sz="2800" dirty="0">
                    <a:latin typeface="宋体" panose="02010600030101010101" pitchFamily="2" charset="-122"/>
                    <a:ea typeface="宋体" panose="02010600030101010101" pitchFamily="2" charset="-122"/>
                  </a:rPr>
                  <a:t>10</a:t>
                </a:r>
                <a:r>
                  <a:rPr lang="zh-CN" altLang="en-US" sz="2800" dirty="0">
                    <a:latin typeface="宋体" panose="02010600030101010101" pitchFamily="2" charset="-122"/>
                    <a:ea typeface="宋体" panose="02010600030101010101" pitchFamily="2" charset="-122"/>
                  </a:rPr>
                  <a:t>个</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Ramsey</a:t>
                </a:r>
                <a:r>
                  <a:rPr lang="zh-CN" altLang="en-US" sz="2800" dirty="0">
                    <a:latin typeface="宋体" panose="02010600030101010101" pitchFamily="2" charset="-122"/>
                    <a:ea typeface="宋体" panose="02010600030101010101" pitchFamily="2" charset="-122"/>
                  </a:rPr>
                  <a:t>数的值被确定，其他的都还是未知的。</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美国数学会前任主席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R.L. Graham</a:t>
                </a:r>
                <a:r>
                  <a:rPr lang="zh-CN" altLang="en-US" sz="2800" dirty="0">
                    <a:latin typeface="宋体" panose="02010600030101010101" pitchFamily="2" charset="-122"/>
                    <a:ea typeface="宋体" panose="02010600030101010101" pitchFamily="2" charset="-122"/>
                  </a:rPr>
                  <a:t>曾说过，要确定</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Ramsey</a:t>
                </a:r>
                <a:r>
                  <a:rPr lang="zh-CN" altLang="en-US" sz="2800" dirty="0">
                    <a:latin typeface="宋体" panose="02010600030101010101" pitchFamily="2" charset="-122"/>
                    <a:ea typeface="宋体" panose="02010600030101010101" pitchFamily="2" charset="-122"/>
                  </a:rPr>
                  <a:t>数</a:t>
                </a:r>
                <a14:m>
                  <m:oMath xmlns:m="http://schemas.openxmlformats.org/officeDocument/2006/math">
                    <m:r>
                      <a:rPr lang="zh-CN" altLang="en-US" sz="2800" i="1" smtClean="0">
                        <a:latin typeface="Cambria Math" panose="02040503050406030204" pitchFamily="18" charset="0"/>
                      </a:rPr>
                      <m:t>𝑅</m:t>
                    </m:r>
                    <m:d>
                      <m:dPr>
                        <m:ctrlPr>
                          <a:rPr lang="zh-CN" altLang="en-US" sz="2800" i="1" smtClean="0">
                            <a:solidFill>
                              <a:srgbClr val="836967"/>
                            </a:solidFill>
                            <a:latin typeface="Cambria Math" panose="02040503050406030204" pitchFamily="18" charset="0"/>
                          </a:rPr>
                        </m:ctrlPr>
                      </m:dPr>
                      <m:e>
                        <m:r>
                          <a:rPr lang="zh-CN" altLang="en-US" sz="2800" i="1" smtClean="0">
                            <a:latin typeface="Cambria Math" panose="02040503050406030204" pitchFamily="18" charset="0"/>
                          </a:rPr>
                          <m:t>5,5</m:t>
                        </m:r>
                      </m:e>
                    </m:d>
                  </m:oMath>
                </a14:m>
                <a:r>
                  <a:rPr lang="zh-CN" altLang="en-US" sz="2800" dirty="0">
                    <a:latin typeface="宋体" panose="02010600030101010101" pitchFamily="2" charset="-122"/>
                    <a:ea typeface="宋体" panose="02010600030101010101" pitchFamily="2" charset="-122"/>
                  </a:rPr>
                  <a:t>在</a:t>
                </a:r>
                <a:r>
                  <a:rPr lang="en-US" altLang="zh-CN" sz="2800" dirty="0">
                    <a:latin typeface="宋体" panose="02010600030101010101" pitchFamily="2" charset="-122"/>
                    <a:ea typeface="宋体" panose="02010600030101010101" pitchFamily="2" charset="-122"/>
                  </a:rPr>
                  <a:t>100</a:t>
                </a:r>
                <a:r>
                  <a:rPr lang="zh-CN" altLang="en-US" sz="2800" dirty="0">
                    <a:latin typeface="宋体" panose="02010600030101010101" pitchFamily="2" charset="-122"/>
                    <a:ea typeface="宋体" panose="02010600030101010101" pitchFamily="2" charset="-122"/>
                  </a:rPr>
                  <a:t>年内是不可能的</a:t>
                </a: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734793" y="1636295"/>
                <a:ext cx="10722414" cy="3970318"/>
              </a:xfrm>
              <a:prstGeom prst="rect">
                <a:avLst/>
              </a:prstGeom>
              <a:blipFill>
                <a:blip r:embed="rId3"/>
                <a:stretch>
                  <a:fillRect l="-1024" t="-1994" r="-3356" b="-29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997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 </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rPr>
              <a:t>问题</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4401205"/>
              </a:xfrm>
              <a:prstGeom prst="rect">
                <a:avLst/>
              </a:prstGeom>
              <a:noFill/>
            </p:spPr>
            <p:txBody>
              <a:bodyPr wrap="square" rtlCol="0">
                <a:spAutoFit/>
              </a:bodyPr>
              <a:lstStyle/>
              <a:p>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	Ramsey</a:t>
                </a:r>
                <a:r>
                  <a:rPr lang="zh-CN" altLang="en-US" sz="3600" dirty="0">
                    <a:latin typeface="宋体" panose="02010600030101010101" pitchFamily="2" charset="-122"/>
                    <a:ea typeface="宋体" panose="02010600030101010101" pitchFamily="2" charset="-122"/>
                  </a:rPr>
                  <a:t>问题可以看成是鸽巢原理的推广。下面举例说明</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Ramsey</a:t>
                </a:r>
                <a:r>
                  <a:rPr lang="zh-CN" altLang="en-US" sz="3600" dirty="0">
                    <a:latin typeface="宋体" panose="02010600030101010101" pitchFamily="2" charset="-122"/>
                    <a:ea typeface="宋体" panose="02010600030101010101" pitchFamily="2" charset="-122"/>
                  </a:rPr>
                  <a:t>问题</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r>
                  <a:rPr lang="zh-CN" altLang="en-US" sz="3600" b="1" dirty="0">
                    <a:latin typeface="宋体" panose="02010600030101010101" pitchFamily="2" charset="-122"/>
                    <a:ea typeface="宋体" panose="02010600030101010101" pitchFamily="2" charset="-122"/>
                  </a:rPr>
                  <a:t>例  </a:t>
                </a:r>
                <a:r>
                  <a:rPr lang="en-US" altLang="zh-CN" sz="3600" dirty="0">
                    <a:latin typeface="宋体" panose="02010600030101010101" pitchFamily="2" charset="-122"/>
                    <a:ea typeface="宋体" panose="02010600030101010101" pitchFamily="2" charset="-122"/>
                  </a:rPr>
                  <a:t>6</a:t>
                </a:r>
                <a:r>
                  <a:rPr lang="zh-CN" altLang="en-US" sz="3600" dirty="0">
                    <a:latin typeface="宋体" panose="02010600030101010101" pitchFamily="2" charset="-122"/>
                    <a:ea typeface="宋体" panose="02010600030101010101" pitchFamily="2" charset="-122"/>
                  </a:rPr>
                  <a:t>个人中至少存在</a:t>
                </a:r>
                <a:r>
                  <a:rPr lang="en-US" altLang="zh-CN" sz="3600" dirty="0">
                    <a:latin typeface="宋体" panose="02010600030101010101" pitchFamily="2" charset="-122"/>
                    <a:ea typeface="宋体" panose="02010600030101010101" pitchFamily="2" charset="-122"/>
                  </a:rPr>
                  <a:t>3</a:t>
                </a:r>
                <a:r>
                  <a:rPr lang="zh-CN" altLang="en-US" sz="3600" dirty="0">
                    <a:latin typeface="宋体" panose="02010600030101010101" pitchFamily="2" charset="-122"/>
                    <a:ea typeface="宋体" panose="02010600030101010101" pitchFamily="2" charset="-122"/>
                  </a:rPr>
                  <a:t>人相互认识或者相互不认识。</a:t>
                </a:r>
                <a:endParaRPr lang="en-US" altLang="zh-CN" sz="3600" dirty="0">
                  <a:latin typeface="宋体" panose="02010600030101010101" pitchFamily="2" charset="-122"/>
                  <a:ea typeface="宋体" panose="02010600030101010101" pitchFamily="2" charset="-122"/>
                </a:endParaRPr>
              </a:p>
              <a:p>
                <a:endParaRPr lang="en-US" altLang="zh-CN" sz="3600" dirty="0">
                  <a:latin typeface="宋体" panose="02010600030101010101" pitchFamily="2" charset="-122"/>
                  <a:ea typeface="宋体" panose="02010600030101010101" pitchFamily="2" charset="-122"/>
                </a:endParaRPr>
              </a:p>
              <a:p>
                <a:r>
                  <a:rPr lang="zh-CN" altLang="en-US" sz="3600" dirty="0">
                    <a:latin typeface="宋体" panose="02010600030101010101" pitchFamily="2" charset="-122"/>
                    <a:ea typeface="宋体" panose="02010600030101010101" pitchFamily="2" charset="-122"/>
                  </a:rPr>
                  <a:t>这个问题可转化为完全图的着色形式，即：完全图</a:t>
                </a:r>
                <a14:m>
                  <m:oMath xmlns:m="http://schemas.openxmlformats.org/officeDocument/2006/math">
                    <m:sSub>
                      <m:sSubPr>
                        <m:ctrlPr>
                          <a:rPr lang="zh-CN" altLang="en-US" sz="3600" i="1" smtClean="0">
                            <a:solidFill>
                              <a:srgbClr val="836967"/>
                            </a:solidFill>
                            <a:latin typeface="Cambria Math" panose="02040503050406030204" pitchFamily="18" charset="0"/>
                          </a:rPr>
                        </m:ctrlPr>
                      </m:sSubPr>
                      <m:e>
                        <m:r>
                          <a:rPr lang="zh-CN" altLang="en-US" sz="3600" i="1" smtClean="0">
                            <a:latin typeface="Cambria Math" panose="02040503050406030204" pitchFamily="18" charset="0"/>
                          </a:rPr>
                          <m:t>𝐾</m:t>
                        </m:r>
                      </m:e>
                      <m:sub>
                        <m:r>
                          <a:rPr lang="zh-CN" altLang="en-US" sz="3600" i="1" smtClean="0">
                            <a:latin typeface="Cambria Math" panose="02040503050406030204" pitchFamily="18" charset="0"/>
                          </a:rPr>
                          <m:t>6</m:t>
                        </m:r>
                      </m:sub>
                    </m:sSub>
                    <m:r>
                      <a:rPr lang="zh-CN" altLang="en-US" sz="3600" i="1">
                        <a:latin typeface="Cambria Math" panose="02040503050406030204" pitchFamily="18" charset="0"/>
                      </a:rPr>
                      <m:t>（</m:t>
                    </m:r>
                  </m:oMath>
                </a14:m>
                <a:r>
                  <a:rPr lang="zh-CN" altLang="en-US" sz="3600" dirty="0">
                    <a:latin typeface="宋体" panose="02010600030101010101" pitchFamily="2" charset="-122"/>
                    <a:ea typeface="宋体" panose="02010600030101010101" pitchFamily="2" charset="-122"/>
                  </a:rPr>
                  <a:t>即</a:t>
                </a:r>
                <a:r>
                  <a:rPr lang="en-US" altLang="zh-CN" sz="3600" dirty="0">
                    <a:latin typeface="宋体" panose="02010600030101010101" pitchFamily="2" charset="-122"/>
                    <a:ea typeface="宋体" panose="02010600030101010101" pitchFamily="2" charset="-122"/>
                  </a:rPr>
                  <a:t>6</a:t>
                </a:r>
                <a:r>
                  <a:rPr lang="zh-CN" altLang="en-US" sz="3600" dirty="0">
                    <a:latin typeface="宋体" panose="02010600030101010101" pitchFamily="2" charset="-122"/>
                    <a:ea typeface="宋体" panose="02010600030101010101" pitchFamily="2" charset="-122"/>
                  </a:rPr>
                  <a:t>个点及它们两两之间所有连边组成的图）的边红蓝二着色，证明存在同色三角形。</a:t>
                </a: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734793" y="1636295"/>
                <a:ext cx="10722414" cy="4401205"/>
              </a:xfrm>
              <a:prstGeom prst="rect">
                <a:avLst/>
              </a:prstGeom>
              <a:blipFill>
                <a:blip r:embed="rId3"/>
                <a:stretch>
                  <a:fillRect l="-1763" t="-2632" r="-1706" b="-4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679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rPr>
              <a:t>数问题</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1077218"/>
              </a:xfrm>
              <a:prstGeom prst="rect">
                <a:avLst/>
              </a:prstGeom>
              <a:noFill/>
            </p:spPr>
            <p:txBody>
              <a:bodyPr wrap="square" rtlCol="0">
                <a:spAutoFit/>
              </a:bodyPr>
              <a:lstStyle/>
              <a:p>
                <a:pPr marL="571500" indent="-571500">
                  <a:buFont typeface="Arial" panose="020B0604020202020204" pitchFamily="34" charset="0"/>
                  <a:buChar char="•"/>
                </a:pPr>
                <a:r>
                  <a:rPr lang="zh-CN" altLang="en-US" sz="3200" b="1" dirty="0">
                    <a:latin typeface="宋体" panose="02010600030101010101" pitchFamily="2" charset="-122"/>
                    <a:ea typeface="宋体" panose="02010600030101010101" pitchFamily="2" charset="-122"/>
                  </a:rPr>
                  <a:t>完全图</a:t>
                </a:r>
                <a:r>
                  <a:rPr lang="zh-CN" altLang="en-US" sz="3200" dirty="0">
                    <a:latin typeface="宋体" panose="02010600030101010101" pitchFamily="2" charset="-122"/>
                    <a:ea typeface="宋体" panose="02010600030101010101" pitchFamily="2" charset="-122"/>
                  </a:rPr>
                  <a:t>是每队顶点之间都恰连有一条边的简单图。</a:t>
                </a:r>
                <a:r>
                  <a:rPr lang="en-US" altLang="zh-CN" sz="3200" dirty="0">
                    <a:sym typeface="Wingdings" panose="05000000000000000000" pitchFamily="2" charset="2"/>
                  </a:rPr>
                  <a:t> </a:t>
                </a:r>
                <a14:m>
                  <m:oMath xmlns:m="http://schemas.openxmlformats.org/officeDocument/2006/math">
                    <m:r>
                      <a:rPr lang="en-US" altLang="zh-CN" sz="3200" b="0" i="1" dirty="0" smtClean="0">
                        <a:latin typeface="Cambria Math" panose="02040503050406030204" pitchFamily="18" charset="0"/>
                        <a:sym typeface="Wingdings" panose="05000000000000000000" pitchFamily="2" charset="2"/>
                      </a:rPr>
                      <m:t>𝑛</m:t>
                    </m:r>
                  </m:oMath>
                </a14:m>
                <a:r>
                  <a:rPr lang="zh-CN" altLang="en-US" sz="3200" dirty="0">
                    <a:latin typeface="宋体" panose="02010600030101010101" pitchFamily="2" charset="-122"/>
                    <a:ea typeface="宋体" panose="02010600030101010101" pitchFamily="2" charset="-122"/>
                  </a:rPr>
                  <a:t>个端点的完全图有</a:t>
                </a:r>
                <a14:m>
                  <m:oMath xmlns:m="http://schemas.openxmlformats.org/officeDocument/2006/math">
                    <m:r>
                      <a:rPr lang="en-US" altLang="zh-CN" sz="3200" b="0" i="1" dirty="0">
                        <a:latin typeface="Cambria Math" panose="02040503050406030204" pitchFamily="18" charset="0"/>
                        <a:sym typeface="Wingdings" panose="05000000000000000000" pitchFamily="2" charset="2"/>
                      </a:rPr>
                      <m:t>𝑛</m:t>
                    </m:r>
                  </m:oMath>
                </a14:m>
                <a:r>
                  <a:rPr lang="zh-CN" altLang="en-US" sz="3200" dirty="0">
                    <a:latin typeface="宋体" panose="02010600030101010101" pitchFamily="2" charset="-122"/>
                    <a:ea typeface="宋体" panose="02010600030101010101" pitchFamily="2" charset="-122"/>
                  </a:rPr>
                  <a:t>个端点及</a:t>
                </a:r>
                <a14:m>
                  <m:oMath xmlns:m="http://schemas.openxmlformats.org/officeDocument/2006/math">
                    <m:r>
                      <a:rPr lang="zh-CN" altLang="en-US" sz="3200" b="0" i="1" smtClean="0">
                        <a:latin typeface="Cambria Math" panose="02040503050406030204" pitchFamily="18" charset="0"/>
                      </a:rPr>
                      <m:t>𝑛</m:t>
                    </m:r>
                    <m:f>
                      <m:fPr>
                        <m:type m:val="lin"/>
                        <m:ctrlPr>
                          <a:rPr lang="zh-CN" altLang="en-US" sz="3200" i="1" smtClean="0">
                            <a:latin typeface="Cambria Math" panose="02040503050406030204" pitchFamily="18" charset="0"/>
                          </a:rPr>
                        </m:ctrlPr>
                      </m:fPr>
                      <m:num>
                        <m:d>
                          <m:dPr>
                            <m:ctrlPr>
                              <a:rPr lang="zh-CN" altLang="en-US" sz="3200" i="1" smtClean="0">
                                <a:solidFill>
                                  <a:srgbClr val="836967"/>
                                </a:solidFill>
                                <a:latin typeface="Cambria Math" panose="02040503050406030204" pitchFamily="18" charset="0"/>
                              </a:rPr>
                            </m:ctrlPr>
                          </m:dPr>
                          <m:e>
                            <m:r>
                              <a:rPr lang="zh-CN" altLang="en-US" sz="3200" b="0" i="1" smtClean="0">
                                <a:latin typeface="Cambria Math" panose="02040503050406030204" pitchFamily="18" charset="0"/>
                              </a:rPr>
                              <m:t>𝑛</m:t>
                            </m:r>
                            <m:r>
                              <a:rPr lang="zh-CN" altLang="en-US" sz="3200" b="0" i="1" smtClean="0">
                                <a:latin typeface="Cambria Math" panose="02040503050406030204" pitchFamily="18" charset="0"/>
                              </a:rPr>
                              <m:t>−1</m:t>
                            </m:r>
                          </m:e>
                        </m:d>
                      </m:num>
                      <m:den>
                        <m:r>
                          <a:rPr lang="zh-CN" altLang="en-US" sz="3200" b="0" i="1" smtClean="0">
                            <a:latin typeface="Cambria Math" panose="02040503050406030204" pitchFamily="18" charset="0"/>
                          </a:rPr>
                          <m:t>2</m:t>
                        </m:r>
                      </m:den>
                    </m:f>
                  </m:oMath>
                </a14:m>
                <a:r>
                  <a:rPr lang="zh-CN" altLang="en-US" sz="3200" dirty="0">
                    <a:latin typeface="宋体" panose="02010600030101010101" pitchFamily="2" charset="-122"/>
                    <a:ea typeface="宋体" panose="02010600030101010101" pitchFamily="2" charset="-122"/>
                  </a:rPr>
                  <a:t>条边，以</a:t>
                </a:r>
                <a14:m>
                  <m:oMath xmlns:m="http://schemas.openxmlformats.org/officeDocument/2006/math">
                    <m:sSub>
                      <m:sSubPr>
                        <m:ctrlPr>
                          <a:rPr lang="zh-CN" altLang="en-US" sz="3200" i="1">
                            <a:solidFill>
                              <a:srgbClr val="836967"/>
                            </a:solidFill>
                            <a:latin typeface="Cambria Math" panose="02040503050406030204" pitchFamily="18" charset="0"/>
                          </a:rPr>
                        </m:ctrlPr>
                      </m:sSubPr>
                      <m:e>
                        <m:r>
                          <a:rPr lang="zh-CN" altLang="en-US" sz="3200" b="0" i="1">
                            <a:latin typeface="Cambria Math" panose="02040503050406030204" pitchFamily="18" charset="0"/>
                          </a:rPr>
                          <m:t>𝐾</m:t>
                        </m:r>
                      </m:e>
                      <m:sub>
                        <m:r>
                          <a:rPr lang="en-US" altLang="zh-CN" sz="3200" b="0" i="1" dirty="0">
                            <a:latin typeface="Cambria Math" panose="02040503050406030204" pitchFamily="18" charset="0"/>
                            <a:sym typeface="Wingdings" panose="05000000000000000000" pitchFamily="2" charset="2"/>
                          </a:rPr>
                          <m:t>𝑛</m:t>
                        </m:r>
                      </m:sub>
                    </m:sSub>
                  </m:oMath>
                </a14:m>
                <a:r>
                  <a:rPr lang="zh-CN" altLang="en-US" sz="3200" dirty="0">
                    <a:latin typeface="宋体" panose="02010600030101010101" pitchFamily="2" charset="-122"/>
                    <a:ea typeface="宋体" panose="02010600030101010101" pitchFamily="2" charset="-122"/>
                  </a:rPr>
                  <a:t>表示</a:t>
                </a: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734793" y="1636295"/>
                <a:ext cx="10722414" cy="1077218"/>
              </a:xfrm>
              <a:prstGeom prst="rect">
                <a:avLst/>
              </a:prstGeom>
              <a:blipFill>
                <a:blip r:embed="rId3"/>
                <a:stretch>
                  <a:fillRect l="-1308" t="-10169" b="-1581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F94E27F-0896-4B1A-8B19-B7D7442EE97E}"/>
              </a:ext>
            </a:extLst>
          </p:cNvPr>
          <p:cNvPicPr>
            <a:picLocks noChangeAspect="1"/>
          </p:cNvPicPr>
          <p:nvPr/>
        </p:nvPicPr>
        <p:blipFill>
          <a:blip r:embed="rId4"/>
          <a:stretch>
            <a:fillRect/>
          </a:stretch>
        </p:blipFill>
        <p:spPr>
          <a:xfrm>
            <a:off x="2666849" y="2713513"/>
            <a:ext cx="6858302" cy="3793308"/>
          </a:xfrm>
          <a:prstGeom prst="rect">
            <a:avLst/>
          </a:prstGeom>
        </p:spPr>
      </p:pic>
    </p:spTree>
    <p:extLst>
      <p:ext uri="{BB962C8B-B14F-4D97-AF65-F5344CB8AC3E}">
        <p14:creationId xmlns:p14="http://schemas.microsoft.com/office/powerpoint/2010/main" val="419791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rPr>
              <a:t>数问题</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4832092"/>
              </a:xfrm>
              <a:prstGeom prst="rect">
                <a:avLst/>
              </a:prstGeom>
              <a:noFill/>
            </p:spPr>
            <p:txBody>
              <a:bodyPr wrap="square" rtlCol="0">
                <a:spAutoFit/>
              </a:bodyPr>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𝐾</m:t>
                        </m:r>
                      </m:e>
                      <m:sub>
                        <m:r>
                          <a:rPr lang="zh-CN" altLang="en-US" sz="2800" i="1" smtClean="0">
                            <a:latin typeface="Cambria Math" panose="02040503050406030204" pitchFamily="18" charset="0"/>
                          </a:rPr>
                          <m:t>6</m:t>
                        </m:r>
                      </m:sub>
                    </m:sSub>
                  </m:oMath>
                </a14:m>
                <a:r>
                  <a:rPr lang="zh-CN" altLang="en-US" sz="2800" dirty="0">
                    <a:latin typeface="宋体" panose="02010600030101010101" pitchFamily="2" charset="-122"/>
                    <a:ea typeface="宋体" panose="02010600030101010101" pitchFamily="2" charset="-122"/>
                  </a:rPr>
                  <a:t>的顶点集为</a:t>
                </a:r>
                <a14:m>
                  <m:oMath xmlns:m="http://schemas.openxmlformats.org/officeDocument/2006/math">
                    <m:d>
                      <m:dPr>
                        <m:begChr m:val="{"/>
                        <m:endChr m:val="}"/>
                        <m:ctrlPr>
                          <a:rPr lang="zh-CN" altLang="en-US" sz="2800" i="1" smtClean="0">
                            <a:solidFill>
                              <a:schemeClr val="tx1"/>
                            </a:solidFill>
                            <a:latin typeface="Cambria Math" panose="02040503050406030204" pitchFamily="18" charset="0"/>
                          </a:rPr>
                        </m:ctrlPr>
                      </m:dPr>
                      <m:e>
                        <m:sSub>
                          <m:sSubPr>
                            <m:ctrlPr>
                              <a:rPr lang="zh-CN" altLang="en-US" sz="2800" i="1" smtClean="0">
                                <a:solidFill>
                                  <a:schemeClr val="tx1"/>
                                </a:solidFill>
                                <a:latin typeface="Cambria Math" panose="02040503050406030204" pitchFamily="18" charset="0"/>
                              </a:rPr>
                            </m:ctrlPr>
                          </m:sSubPr>
                          <m:e>
                            <m:r>
                              <a:rPr lang="zh-CN" altLang="en-US" sz="2800" i="1" smtClean="0">
                                <a:solidFill>
                                  <a:schemeClr val="tx1"/>
                                </a:solidFill>
                                <a:latin typeface="Cambria Math" panose="02040503050406030204" pitchFamily="18" charset="0"/>
                              </a:rPr>
                              <m:t>𝑣</m:t>
                            </m:r>
                          </m:e>
                          <m:sub>
                            <m:r>
                              <a:rPr lang="zh-CN" altLang="en-US" sz="2800" i="1" smtClean="0">
                                <a:solidFill>
                                  <a:schemeClr val="tx1"/>
                                </a:solidFill>
                                <a:latin typeface="Cambria Math" panose="02040503050406030204" pitchFamily="18" charset="0"/>
                              </a:rPr>
                              <m:t>1</m:t>
                            </m:r>
                          </m:sub>
                        </m:sSub>
                        <m:r>
                          <a:rPr lang="zh-CN" altLang="en-US" sz="2800" i="1" smtClean="0">
                            <a:solidFill>
                              <a:schemeClr val="tx1"/>
                            </a:solidFill>
                            <a:latin typeface="Cambria Math" panose="02040503050406030204" pitchFamily="18" charset="0"/>
                          </a:rPr>
                          <m:t>,</m:t>
                        </m:r>
                        <m:sSub>
                          <m:sSubPr>
                            <m:ctrlPr>
                              <a:rPr lang="zh-CN" altLang="en-US" sz="2800" i="1" smtClean="0">
                                <a:solidFill>
                                  <a:schemeClr val="tx1"/>
                                </a:solidFill>
                                <a:latin typeface="Cambria Math" panose="02040503050406030204" pitchFamily="18" charset="0"/>
                              </a:rPr>
                            </m:ctrlPr>
                          </m:sSubPr>
                          <m:e>
                            <m:r>
                              <a:rPr lang="zh-CN" altLang="en-US" sz="2800" i="1" smtClean="0">
                                <a:solidFill>
                                  <a:schemeClr val="tx1"/>
                                </a:solidFill>
                                <a:latin typeface="Cambria Math" panose="02040503050406030204" pitchFamily="18" charset="0"/>
                              </a:rPr>
                              <m:t>𝑣</m:t>
                            </m:r>
                          </m:e>
                          <m:sub>
                            <m:r>
                              <a:rPr lang="zh-CN" altLang="en-US" sz="2800" i="1" smtClean="0">
                                <a:solidFill>
                                  <a:schemeClr val="tx1"/>
                                </a:solidFill>
                                <a:latin typeface="Cambria Math" panose="02040503050406030204" pitchFamily="18" charset="0"/>
                              </a:rPr>
                              <m:t>2</m:t>
                            </m:r>
                          </m:sub>
                        </m:sSub>
                        <m:r>
                          <a:rPr lang="zh-CN" altLang="en-US" sz="2800" i="1" smtClean="0">
                            <a:solidFill>
                              <a:schemeClr val="tx1"/>
                            </a:solidFill>
                            <a:latin typeface="Cambria Math" panose="02040503050406030204" pitchFamily="18" charset="0"/>
                          </a:rPr>
                          <m:t>,…,</m:t>
                        </m:r>
                        <m:sSub>
                          <m:sSubPr>
                            <m:ctrlPr>
                              <a:rPr lang="zh-CN" altLang="en-US" sz="2800" i="1" smtClean="0">
                                <a:solidFill>
                                  <a:schemeClr val="tx1"/>
                                </a:solidFill>
                                <a:latin typeface="Cambria Math" panose="02040503050406030204" pitchFamily="18" charset="0"/>
                              </a:rPr>
                            </m:ctrlPr>
                          </m:sSubPr>
                          <m:e>
                            <m:r>
                              <a:rPr lang="zh-CN" altLang="en-US" sz="2800" i="1" smtClean="0">
                                <a:solidFill>
                                  <a:schemeClr val="tx1"/>
                                </a:solidFill>
                                <a:latin typeface="Cambria Math" panose="02040503050406030204" pitchFamily="18" charset="0"/>
                              </a:rPr>
                              <m:t>𝑣</m:t>
                            </m:r>
                          </m:e>
                          <m:sub>
                            <m:r>
                              <a:rPr lang="zh-CN" altLang="en-US" sz="2800" i="1" smtClean="0">
                                <a:solidFill>
                                  <a:schemeClr val="tx1"/>
                                </a:solidFill>
                                <a:latin typeface="Cambria Math" panose="02040503050406030204" pitchFamily="18" charset="0"/>
                              </a:rPr>
                              <m:t>6</m:t>
                            </m:r>
                          </m:sub>
                        </m:sSub>
                      </m:e>
                    </m:d>
                  </m:oMath>
                </a14:m>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algn="just"/>
                <a14:m>
                  <m:oMath xmlns:m="http://schemas.openxmlformats.org/officeDocument/2006/math">
                    <m:sSub>
                      <m:sSubPr>
                        <m:ctrlPr>
                          <a:rPr lang="zh-CN" altLang="en-US"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𝑑</m:t>
                        </m:r>
                      </m:e>
                      <m:sub>
                        <m:r>
                          <a:rPr lang="zh-CN" altLang="en-US" sz="2800" i="1" dirty="0" smtClean="0">
                            <a:latin typeface="Cambria Math" panose="02040503050406030204" pitchFamily="18" charset="0"/>
                          </a:rPr>
                          <m:t>𝑟</m:t>
                        </m:r>
                      </m:sub>
                    </m:sSub>
                    <m:d>
                      <m:dPr>
                        <m:ctrlPr>
                          <a:rPr lang="zh-CN" altLang="en-US" sz="2800" i="1" dirty="0" smtClean="0">
                            <a:solidFill>
                              <a:schemeClr val="tx1"/>
                            </a:solidFill>
                            <a:latin typeface="Cambria Math" panose="02040503050406030204" pitchFamily="18" charset="0"/>
                          </a:rPr>
                        </m:ctrlPr>
                      </m:dPr>
                      <m:e>
                        <m:r>
                          <a:rPr lang="zh-CN" altLang="en-US" sz="2800" i="1" dirty="0" smtClean="0">
                            <a:solidFill>
                              <a:schemeClr val="tx1"/>
                            </a:solidFill>
                            <a:latin typeface="Cambria Math" panose="02040503050406030204" pitchFamily="18" charset="0"/>
                          </a:rPr>
                          <m:t>𝑣</m:t>
                        </m:r>
                      </m:e>
                    </m:d>
                  </m:oMath>
                </a14:m>
                <a:r>
                  <a:rPr lang="zh-CN" altLang="en-US" sz="2800" dirty="0">
                    <a:latin typeface="宋体" panose="02010600030101010101" pitchFamily="2" charset="-122"/>
                    <a:ea typeface="宋体" panose="02010600030101010101" pitchFamily="2" charset="-122"/>
                  </a:rPr>
                  <a:t>表示与顶点</a:t>
                </a:r>
                <a14:m>
                  <m:oMath xmlns:m="http://schemas.openxmlformats.org/officeDocument/2006/math">
                    <m:r>
                      <a:rPr lang="zh-CN" altLang="en-US" sz="2800" i="1" smtClean="0">
                        <a:latin typeface="Cambria Math" panose="02040503050406030204" pitchFamily="18" charset="0"/>
                      </a:rPr>
                      <m:t>𝑣</m:t>
                    </m:r>
                  </m:oMath>
                </a14:m>
                <a:r>
                  <a:rPr lang="zh-CN" altLang="en-US" sz="2800" dirty="0">
                    <a:latin typeface="宋体" panose="02010600030101010101" pitchFamily="2" charset="-122"/>
                    <a:ea typeface="宋体" panose="02010600030101010101" pitchFamily="2" charset="-122"/>
                  </a:rPr>
                  <a:t>关联的红色边的条数，</a:t>
                </a:r>
                <a:endParaRPr lang="en-US" altLang="zh-CN" sz="2800" dirty="0">
                  <a:latin typeface="宋体" panose="02010600030101010101" pitchFamily="2" charset="-122"/>
                  <a:ea typeface="宋体" panose="02010600030101010101" pitchFamily="2" charset="-122"/>
                </a:endParaRPr>
              </a:p>
              <a:p>
                <a:pPr algn="just"/>
                <a14:m>
                  <m:oMath xmlns:m="http://schemas.openxmlformats.org/officeDocument/2006/math">
                    <m:sSub>
                      <m:sSubPr>
                        <m:ctrlPr>
                          <a:rPr lang="zh-CN" altLang="en-US"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𝑑</m:t>
                        </m:r>
                      </m:e>
                      <m:sub>
                        <m:r>
                          <m:rPr>
                            <m:sty m:val="p"/>
                          </m:rPr>
                          <a:rPr lang="en-US" altLang="zh-CN" sz="2800" i="1" dirty="0">
                            <a:latin typeface="Cambria Math" panose="02040503050406030204" pitchFamily="18" charset="0"/>
                          </a:rPr>
                          <m:t>b</m:t>
                        </m:r>
                      </m:sub>
                    </m:sSub>
                    <m:d>
                      <m:dPr>
                        <m:ctrlPr>
                          <a:rPr lang="zh-CN" altLang="en-US" sz="2800" i="1" dirty="0" smtClean="0">
                            <a:solidFill>
                              <a:schemeClr val="tx1"/>
                            </a:solidFill>
                            <a:latin typeface="Cambria Math" panose="02040503050406030204" pitchFamily="18" charset="0"/>
                          </a:rPr>
                        </m:ctrlPr>
                      </m:dPr>
                      <m:e>
                        <m:r>
                          <a:rPr lang="zh-CN" altLang="en-US" sz="2800" i="1" dirty="0" smtClean="0">
                            <a:solidFill>
                              <a:schemeClr val="tx1"/>
                            </a:solidFill>
                            <a:latin typeface="Cambria Math" panose="02040503050406030204" pitchFamily="18" charset="0"/>
                          </a:rPr>
                          <m:t>𝑣</m:t>
                        </m:r>
                      </m:e>
                    </m:d>
                  </m:oMath>
                </a14:m>
                <a:r>
                  <a:rPr lang="zh-CN" altLang="en-US" sz="2800" dirty="0">
                    <a:latin typeface="宋体" panose="02010600030101010101" pitchFamily="2" charset="-122"/>
                    <a:ea typeface="宋体" panose="02010600030101010101" pitchFamily="2" charset="-122"/>
                  </a:rPr>
                  <a:t>表示与顶点</a:t>
                </a:r>
                <a14:m>
                  <m:oMath xmlns:m="http://schemas.openxmlformats.org/officeDocument/2006/math">
                    <m:r>
                      <a:rPr lang="zh-CN" altLang="en-US" sz="2800" i="1">
                        <a:latin typeface="Cambria Math" panose="02040503050406030204" pitchFamily="18" charset="0"/>
                      </a:rPr>
                      <m:t>𝑣</m:t>
                    </m:r>
                  </m:oMath>
                </a14:m>
                <a:r>
                  <a:rPr lang="zh-CN" altLang="en-US" sz="2800" dirty="0">
                    <a:latin typeface="宋体" panose="02010600030101010101" pitchFamily="2" charset="-122"/>
                    <a:ea typeface="宋体" panose="02010600030101010101" pitchFamily="2" charset="-122"/>
                  </a:rPr>
                  <a:t>关联的蓝色边的条数。</a:t>
                </a:r>
                <a:endParaRPr lang="en-US" altLang="zh-CN" sz="2800" dirty="0">
                  <a:latin typeface="宋体" panose="02010600030101010101" pitchFamily="2" charset="-122"/>
                  <a:ea typeface="宋体" panose="02010600030101010101" pitchFamily="2" charset="-122"/>
                </a:endParaRPr>
              </a:p>
              <a:p>
                <a:pPr algn="just"/>
                <a:r>
                  <a:rPr lang="zh-CN" altLang="en-US" sz="2800" dirty="0">
                    <a:latin typeface="宋体" panose="02010600030101010101" pitchFamily="2" charset="-122"/>
                    <a:ea typeface="宋体" panose="02010600030101010101" pitchFamily="2" charset="-122"/>
                  </a:rPr>
                  <a:t>在</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𝐾</m:t>
                        </m:r>
                      </m:e>
                      <m:sub>
                        <m:r>
                          <a:rPr lang="zh-CN" altLang="en-US" sz="2800" i="1" smtClean="0">
                            <a:latin typeface="Cambria Math" panose="02040503050406030204" pitchFamily="18" charset="0"/>
                          </a:rPr>
                          <m:t>6</m:t>
                        </m:r>
                      </m:sub>
                    </m:sSub>
                  </m:oMath>
                </a14:m>
                <a:r>
                  <a:rPr lang="zh-CN" altLang="en-US" sz="2800" dirty="0">
                    <a:latin typeface="宋体" panose="02010600030101010101" pitchFamily="2" charset="-122"/>
                    <a:ea typeface="宋体" panose="02010600030101010101" pitchFamily="2" charset="-122"/>
                  </a:rPr>
                  <a:t>中，有</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𝑑</m:t>
                        </m:r>
                      </m:e>
                      <m:sub>
                        <m:r>
                          <a:rPr lang="zh-CN" altLang="en-US" sz="2800" i="1" dirty="0">
                            <a:latin typeface="Cambria Math" panose="02040503050406030204" pitchFamily="18" charset="0"/>
                          </a:rPr>
                          <m:t>𝑟</m:t>
                        </m:r>
                      </m:sub>
                    </m:sSub>
                    <m:d>
                      <m:dPr>
                        <m:ctrlPr>
                          <a:rPr lang="zh-CN" altLang="en-US" sz="2800" i="1" dirty="0" smtClean="0">
                            <a:solidFill>
                              <a:schemeClr val="tx1"/>
                            </a:solidFill>
                            <a:latin typeface="Cambria Math" panose="02040503050406030204" pitchFamily="18" charset="0"/>
                          </a:rPr>
                        </m:ctrlPr>
                      </m:dPr>
                      <m:e>
                        <m:r>
                          <a:rPr lang="zh-CN" altLang="en-US" sz="2800" i="1" dirty="0">
                            <a:solidFill>
                              <a:schemeClr val="tx1"/>
                            </a:solidFill>
                            <a:latin typeface="Cambria Math" panose="02040503050406030204" pitchFamily="18" charset="0"/>
                          </a:rPr>
                          <m:t>𝑣</m:t>
                        </m:r>
                      </m:e>
                    </m:d>
                    <m:r>
                      <a:rPr lang="en-US" altLang="zh-CN" sz="2800" b="0" i="1" dirty="0" smtClean="0">
                        <a:solidFill>
                          <a:schemeClr val="tx1"/>
                        </a:solidFill>
                        <a:latin typeface="Cambria Math" panose="02040503050406030204" pitchFamily="18" charset="0"/>
                      </a:rPr>
                      <m:t>+</m:t>
                    </m:r>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𝑑</m:t>
                        </m:r>
                      </m:e>
                      <m:sub>
                        <m:r>
                          <m:rPr>
                            <m:sty m:val="p"/>
                          </m:rPr>
                          <a:rPr lang="en-US" altLang="zh-CN" sz="2800" i="1" dirty="0">
                            <a:latin typeface="Cambria Math" panose="02040503050406030204" pitchFamily="18" charset="0"/>
                          </a:rPr>
                          <m:t>b</m:t>
                        </m:r>
                      </m:sub>
                    </m:sSub>
                    <m:d>
                      <m:dPr>
                        <m:ctrlPr>
                          <a:rPr lang="zh-CN" altLang="en-US" sz="2800" i="1" dirty="0">
                            <a:latin typeface="Cambria Math" panose="02040503050406030204" pitchFamily="18" charset="0"/>
                          </a:rPr>
                        </m:ctrlPr>
                      </m:dPr>
                      <m:e>
                        <m:r>
                          <a:rPr lang="zh-CN" altLang="en-US" sz="2800" i="1" dirty="0">
                            <a:latin typeface="Cambria Math" panose="02040503050406030204" pitchFamily="18" charset="0"/>
                          </a:rPr>
                          <m:t>𝑣</m:t>
                        </m:r>
                      </m:e>
                    </m:d>
                    <m:r>
                      <a:rPr lang="en-US" altLang="zh-CN" sz="2800" b="0" i="1" dirty="0" smtClean="0">
                        <a:latin typeface="Cambria Math" panose="02040503050406030204" pitchFamily="18" charset="0"/>
                      </a:rPr>
                      <m:t>=5</m:t>
                    </m:r>
                  </m:oMath>
                </a14:m>
                <a:r>
                  <a:rPr lang="zh-CN" altLang="en-US" sz="2800" dirty="0">
                    <a:latin typeface="宋体" panose="02010600030101010101" pitchFamily="2" charset="-122"/>
                    <a:ea typeface="宋体" panose="02010600030101010101" pitchFamily="2" charset="-122"/>
                  </a:rPr>
                  <a:t>，</a:t>
                </a:r>
                <a:r>
                  <a:rPr lang="zh-CN" altLang="en-US" sz="2800" b="1" dirty="0">
                    <a:solidFill>
                      <a:srgbClr val="FF0000"/>
                    </a:solidFill>
                    <a:latin typeface="宋体" panose="02010600030101010101" pitchFamily="2" charset="-122"/>
                    <a:ea typeface="宋体" panose="02010600030101010101" pitchFamily="2" charset="-122"/>
                  </a:rPr>
                  <a:t>由鸽巢原理可知，（</a:t>
                </a:r>
                <a:r>
                  <a:rPr lang="en-US" altLang="zh-CN" sz="2800" b="1" dirty="0">
                    <a:solidFill>
                      <a:srgbClr val="FF0000"/>
                    </a:solidFill>
                    <a:latin typeface="宋体" panose="02010600030101010101" pitchFamily="2" charset="-122"/>
                    <a:ea typeface="宋体" panose="02010600030101010101" pitchFamily="2" charset="-122"/>
                  </a:rPr>
                  <a:t>5</a:t>
                </a:r>
                <a:r>
                  <a:rPr lang="zh-CN" altLang="en-US" sz="2800" b="1" dirty="0">
                    <a:solidFill>
                      <a:srgbClr val="FF0000"/>
                    </a:solidFill>
                    <a:latin typeface="宋体" panose="02010600030101010101" pitchFamily="2" charset="-122"/>
                    <a:ea typeface="宋体" panose="02010600030101010101" pitchFamily="2" charset="-122"/>
                  </a:rPr>
                  <a:t>个鸽子到</a:t>
                </a:r>
                <a:r>
                  <a:rPr lang="en-US" altLang="zh-CN" sz="2800" b="1" dirty="0">
                    <a:solidFill>
                      <a:srgbClr val="FF0000"/>
                    </a:solidFill>
                    <a:latin typeface="宋体" panose="02010600030101010101" pitchFamily="2" charset="-122"/>
                    <a:ea typeface="宋体" panose="02010600030101010101" pitchFamily="2" charset="-122"/>
                  </a:rPr>
                  <a:t>2</a:t>
                </a:r>
                <a:r>
                  <a:rPr lang="zh-CN" altLang="en-US" sz="2800" b="1" dirty="0">
                    <a:solidFill>
                      <a:srgbClr val="FF0000"/>
                    </a:solidFill>
                    <a:latin typeface="宋体" panose="02010600030101010101" pitchFamily="2" charset="-122"/>
                    <a:ea typeface="宋体" panose="02010600030101010101" pitchFamily="2" charset="-122"/>
                  </a:rPr>
                  <a:t>个笼子）至少有</a:t>
                </a:r>
                <a:r>
                  <a:rPr lang="en-US" altLang="zh-CN" sz="2800" b="1" dirty="0">
                    <a:solidFill>
                      <a:srgbClr val="FF0000"/>
                    </a:solidFill>
                    <a:latin typeface="宋体" panose="02010600030101010101" pitchFamily="2" charset="-122"/>
                    <a:ea typeface="宋体" panose="02010600030101010101" pitchFamily="2" charset="-122"/>
                  </a:rPr>
                  <a:t>3</a:t>
                </a:r>
                <a:r>
                  <a:rPr lang="zh-CN" altLang="en-US" sz="2800" b="1" dirty="0">
                    <a:solidFill>
                      <a:srgbClr val="FF0000"/>
                    </a:solidFill>
                    <a:latin typeface="宋体" panose="02010600030101010101" pitchFamily="2" charset="-122"/>
                    <a:ea typeface="宋体" panose="02010600030101010101" pitchFamily="2" charset="-122"/>
                  </a:rPr>
                  <a:t>条边同色。</a:t>
                </a:r>
                <a:endParaRPr lang="en-US" altLang="zh-CN" sz="2800" b="1" dirty="0">
                  <a:solidFill>
                    <a:srgbClr val="FF0000"/>
                  </a:solidFill>
                  <a:latin typeface="宋体" panose="02010600030101010101" pitchFamily="2" charset="-122"/>
                  <a:ea typeface="宋体" panose="02010600030101010101" pitchFamily="2" charset="-122"/>
                </a:endParaRPr>
              </a:p>
              <a:p>
                <a:pPr algn="just"/>
                <a:endParaRPr lang="en-US" altLang="zh-CN" sz="2800" b="1" dirty="0">
                  <a:solidFill>
                    <a:srgbClr val="FF0000"/>
                  </a:solidFill>
                  <a:latin typeface="宋体" panose="02010600030101010101" pitchFamily="2" charset="-122"/>
                  <a:ea typeface="宋体" panose="02010600030101010101" pitchFamily="2" charset="-122"/>
                </a:endParaRPr>
              </a:p>
              <a:p>
                <a:pPr algn="just"/>
                <a:r>
                  <a:rPr lang="zh-CN" altLang="en-US" sz="2800" dirty="0">
                    <a:latin typeface="宋体" panose="02010600030101010101" pitchFamily="2" charset="-122"/>
                    <a:ea typeface="宋体" panose="02010600030101010101" pitchFamily="2" charset="-122"/>
                  </a:rPr>
                  <a:t>不妨假定顶点</a:t>
                </a:r>
                <a14:m>
                  <m:oMath xmlns:m="http://schemas.openxmlformats.org/officeDocument/2006/math">
                    <m:r>
                      <a:rPr lang="zh-CN" altLang="en-US" sz="2800" i="1" smtClean="0">
                        <a:latin typeface="Cambria Math" panose="02040503050406030204" pitchFamily="18" charset="0"/>
                      </a:rPr>
                      <m:t>𝑣</m:t>
                    </m:r>
                  </m:oMath>
                </a14:m>
                <a:r>
                  <a:rPr lang="zh-CN" altLang="en-US" sz="2800" dirty="0">
                    <a:latin typeface="宋体" panose="02010600030101010101" pitchFamily="2" charset="-122"/>
                    <a:ea typeface="宋体" panose="02010600030101010101" pitchFamily="2" charset="-122"/>
                  </a:rPr>
                  <a:t>即</a:t>
                </a:r>
                <a14:m>
                  <m:oMath xmlns:m="http://schemas.openxmlformats.org/officeDocument/2006/math">
                    <m:sSub>
                      <m:sSubPr>
                        <m:ctrlPr>
                          <a:rPr lang="zh-CN" altLang="en-US"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𝐴</m:t>
                        </m:r>
                      </m:e>
                      <m:sub>
                        <m:r>
                          <a:rPr lang="zh-CN" altLang="en-US" sz="2800" i="1" dirty="0" smtClean="0">
                            <a:latin typeface="Cambria Math" panose="02040503050406030204" pitchFamily="18" charset="0"/>
                          </a:rPr>
                          <m:t>1</m:t>
                        </m:r>
                      </m:sub>
                    </m:sSub>
                  </m:oMath>
                </a14:m>
                <a:r>
                  <a:rPr lang="zh-CN" altLang="en-US" sz="2800" dirty="0">
                    <a:latin typeface="宋体" panose="02010600030101010101" pitchFamily="2" charset="-122"/>
                    <a:ea typeface="宋体" panose="02010600030101010101" pitchFamily="2" charset="-122"/>
                  </a:rPr>
                  <a:t>点，假定</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zh-CN" altLang="en-US" sz="2800" i="1" dirty="0">
                            <a:latin typeface="Cambria Math" panose="02040503050406030204" pitchFamily="18" charset="0"/>
                          </a:rPr>
                          <m:t>1</m:t>
                        </m:r>
                      </m:sub>
                    </m:sSub>
                  </m:oMath>
                </a14:m>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en-US" altLang="zh-CN" sz="2800" b="0" i="1" dirty="0" smtClean="0">
                            <a:latin typeface="Cambria Math" panose="02040503050406030204" pitchFamily="18" charset="0"/>
                          </a:rPr>
                          <m:t>2</m:t>
                        </m:r>
                      </m:sub>
                    </m:sSub>
                  </m:oMath>
                </a14:m>
                <a:r>
                  <a:rPr lang="zh-CN" altLang="en-US" sz="2800" dirty="0">
                    <a:latin typeface="宋体" panose="02010600030101010101" pitchFamily="2" charset="-122"/>
                    <a:ea typeface="宋体" panose="02010600030101010101" pitchFamily="2" charset="-122"/>
                  </a:rPr>
                  <a:t>，</a:t>
                </a:r>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zh-CN" altLang="en-US" sz="2800" i="1" dirty="0">
                            <a:latin typeface="Cambria Math" panose="02040503050406030204" pitchFamily="18" charset="0"/>
                          </a:rPr>
                          <m:t>1</m:t>
                        </m:r>
                      </m:sub>
                    </m:sSub>
                  </m:oMath>
                </a14:m>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en-US" altLang="zh-CN" sz="2800" b="0" i="1" dirty="0" smtClean="0">
                            <a:latin typeface="Cambria Math" panose="02040503050406030204" pitchFamily="18" charset="0"/>
                          </a:rPr>
                          <m:t>3</m:t>
                        </m:r>
                      </m:sub>
                    </m:sSub>
                  </m:oMath>
                </a14:m>
                <a:r>
                  <a:rPr lang="zh-CN" altLang="en-US" sz="2800" dirty="0">
                    <a:latin typeface="宋体" panose="02010600030101010101" pitchFamily="2" charset="-122"/>
                    <a:ea typeface="宋体" panose="02010600030101010101" pitchFamily="2" charset="-122"/>
                  </a:rPr>
                  <a:t>，</a:t>
                </a:r>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zh-CN" altLang="en-US" sz="2800" i="1" dirty="0">
                            <a:latin typeface="Cambria Math" panose="02040503050406030204" pitchFamily="18" charset="0"/>
                          </a:rPr>
                          <m:t>1</m:t>
                        </m:r>
                      </m:sub>
                    </m:sSub>
                  </m:oMath>
                </a14:m>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en-US" altLang="zh-CN" sz="2800" b="0" i="1" dirty="0" smtClean="0">
                            <a:latin typeface="Cambria Math" panose="02040503050406030204" pitchFamily="18" charset="0"/>
                          </a:rPr>
                          <m:t>4</m:t>
                        </m:r>
                      </m:sub>
                    </m:sSub>
                  </m:oMath>
                </a14:m>
                <a:r>
                  <a:rPr lang="zh-CN" altLang="en-US" sz="2800" dirty="0">
                    <a:latin typeface="宋体" panose="02010600030101010101" pitchFamily="2" charset="-122"/>
                    <a:ea typeface="宋体" panose="02010600030101010101" pitchFamily="2" charset="-122"/>
                  </a:rPr>
                  <a:t>均为红色：</a:t>
                </a:r>
                <a:endParaRPr lang="en-US" altLang="zh-CN" sz="2800" dirty="0">
                  <a:latin typeface="宋体" panose="02010600030101010101" pitchFamily="2" charset="-122"/>
                  <a:ea typeface="宋体" panose="02010600030101010101" pitchFamily="2" charset="-122"/>
                </a:endParaRPr>
              </a:p>
              <a:p>
                <a:pPr algn="just"/>
                <a:r>
                  <a:rPr lang="zh-CN" altLang="en-US" sz="2800" dirty="0">
                    <a:latin typeface="宋体" panose="02010600030101010101" pitchFamily="2" charset="-122"/>
                    <a:ea typeface="宋体" panose="02010600030101010101" pitchFamily="2" charset="-122"/>
                  </a:rPr>
                  <a:t>若在三角形</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en-US" altLang="zh-CN" sz="2800" b="0" i="1" dirty="0" smtClean="0">
                            <a:latin typeface="Cambria Math" panose="02040503050406030204" pitchFamily="18" charset="0"/>
                          </a:rPr>
                          <m:t>2</m:t>
                        </m:r>
                      </m:sub>
                    </m:sSub>
                  </m:oMath>
                </a14:m>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en-US" altLang="zh-CN" sz="2800" b="0" i="1" dirty="0" smtClean="0">
                            <a:latin typeface="Cambria Math" panose="02040503050406030204" pitchFamily="18" charset="0"/>
                          </a:rPr>
                          <m:t>3</m:t>
                        </m:r>
                      </m:sub>
                    </m:sSub>
                  </m:oMath>
                </a14:m>
                <a:r>
                  <a:rPr lang="zh-CN" altLang="en-US" sz="2800" dirty="0">
                    <a:solidFill>
                      <a:srgbClr val="836967"/>
                    </a:solidFill>
                  </a:rPr>
                  <a:t> </a:t>
                </a:r>
                <a14:m>
                  <m:oMath xmlns:m="http://schemas.openxmlformats.org/officeDocument/2006/math">
                    <m:sSub>
                      <m:sSubPr>
                        <m:ctrlPr>
                          <a:rPr lang="zh-CN" altLang="en-US" sz="2800" i="1" dirty="0">
                            <a:solidFill>
                              <a:srgbClr val="836967"/>
                            </a:solidFill>
                            <a:latin typeface="Cambria Math" panose="02040503050406030204" pitchFamily="18" charset="0"/>
                          </a:rPr>
                        </m:ctrlPr>
                      </m:sSubPr>
                      <m:e>
                        <m:r>
                          <a:rPr lang="zh-CN" altLang="en-US" sz="2800" i="1" dirty="0">
                            <a:latin typeface="Cambria Math" panose="02040503050406030204" pitchFamily="18" charset="0"/>
                          </a:rPr>
                          <m:t>𝐴</m:t>
                        </m:r>
                      </m:e>
                      <m:sub>
                        <m:r>
                          <a:rPr lang="en-US" altLang="zh-CN" sz="2800" b="0" i="1" dirty="0" smtClean="0">
                            <a:latin typeface="Cambria Math" panose="02040503050406030204" pitchFamily="18" charset="0"/>
                          </a:rPr>
                          <m:t>4</m:t>
                        </m:r>
                      </m:sub>
                    </m:sSub>
                  </m:oMath>
                </a14:m>
                <a:r>
                  <a:rPr lang="zh-CN" altLang="en-US" sz="2800" dirty="0">
                    <a:latin typeface="宋体" panose="02010600030101010101" pitchFamily="2" charset="-122"/>
                    <a:ea typeface="宋体" panose="02010600030101010101" pitchFamily="2" charset="-122"/>
                  </a:rPr>
                  <a:t>中有任意一边为红色，</a:t>
                </a:r>
                <a:endParaRPr lang="en-US" altLang="zh-CN" sz="2800" dirty="0">
                  <a:latin typeface="宋体" panose="02010600030101010101" pitchFamily="2" charset="-122"/>
                  <a:ea typeface="宋体" panose="02010600030101010101" pitchFamily="2" charset="-122"/>
                </a:endParaRPr>
              </a:p>
              <a:p>
                <a:pPr algn="just"/>
                <a:r>
                  <a:rPr lang="zh-CN" altLang="en-US" sz="2800" dirty="0">
                    <a:latin typeface="宋体" panose="02010600030101010101" pitchFamily="2" charset="-122"/>
                    <a:ea typeface="宋体" panose="02010600030101010101" pitchFamily="2" charset="-122"/>
                  </a:rPr>
                  <a:t>则该边与</a:t>
                </a:r>
                <a14:m>
                  <m:oMath xmlns:m="http://schemas.openxmlformats.org/officeDocument/2006/math">
                    <m:sSub>
                      <m:sSubPr>
                        <m:ctrlPr>
                          <a:rPr lang="zh-CN" altLang="en-US"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𝐴</m:t>
                        </m:r>
                      </m:e>
                      <m:sub>
                        <m:r>
                          <a:rPr lang="zh-CN" altLang="en-US" sz="2800" i="1" dirty="0" smtClean="0">
                            <a:latin typeface="Cambria Math" panose="02040503050406030204" pitchFamily="18" charset="0"/>
                          </a:rPr>
                          <m:t>1</m:t>
                        </m:r>
                      </m:sub>
                    </m:sSub>
                  </m:oMath>
                </a14:m>
                <a:r>
                  <a:rPr lang="zh-CN" altLang="en-US" sz="2800" dirty="0">
                    <a:latin typeface="宋体" panose="02010600030101010101" pitchFamily="2" charset="-122"/>
                    <a:ea typeface="宋体" panose="02010600030101010101" pitchFamily="2" charset="-122"/>
                  </a:rPr>
                  <a:t>构成一个红色三角形，</a:t>
                </a:r>
                <a:endParaRPr lang="en-US" altLang="zh-CN" sz="2800" dirty="0">
                  <a:latin typeface="宋体" panose="02010600030101010101" pitchFamily="2" charset="-122"/>
                  <a:ea typeface="宋体" panose="02010600030101010101" pitchFamily="2" charset="-122"/>
                </a:endParaRPr>
              </a:p>
              <a:p>
                <a:pPr algn="just"/>
                <a:r>
                  <a:rPr lang="zh-CN" altLang="en-US" sz="2800" dirty="0">
                    <a:latin typeface="宋体" panose="02010600030101010101" pitchFamily="2" charset="-122"/>
                    <a:ea typeface="宋体" panose="02010600030101010101" pitchFamily="2" charset="-122"/>
                  </a:rPr>
                  <a:t>若三边均为蓝色，</a:t>
                </a:r>
                <a:endParaRPr lang="en-US" altLang="zh-CN" sz="2800" dirty="0">
                  <a:latin typeface="宋体" panose="02010600030101010101" pitchFamily="2" charset="-122"/>
                  <a:ea typeface="宋体" panose="02010600030101010101" pitchFamily="2" charset="-122"/>
                </a:endParaRPr>
              </a:p>
              <a:p>
                <a:pPr algn="just"/>
                <a:r>
                  <a:rPr lang="zh-CN" altLang="en-US" sz="2800" dirty="0">
                    <a:latin typeface="宋体" panose="02010600030101010101" pitchFamily="2" charset="-122"/>
                    <a:ea typeface="宋体" panose="02010600030101010101" pitchFamily="2" charset="-122"/>
                  </a:rPr>
                  <a:t>则构成了一个蓝色三角形，问题得证。</a:t>
                </a: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734793" y="1636295"/>
                <a:ext cx="10722414" cy="4832092"/>
              </a:xfrm>
              <a:prstGeom prst="rect">
                <a:avLst/>
              </a:prstGeom>
              <a:blipFill>
                <a:blip r:embed="rId3"/>
                <a:stretch>
                  <a:fillRect l="-1195" t="-1513" r="-1195" b="-2522"/>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BD785B9A-8D1F-49FC-AED5-533807262498}"/>
              </a:ext>
            </a:extLst>
          </p:cNvPr>
          <p:cNvPicPr>
            <a:picLocks noChangeAspect="1"/>
          </p:cNvPicPr>
          <p:nvPr/>
        </p:nvPicPr>
        <p:blipFill>
          <a:blip r:embed="rId4"/>
          <a:stretch>
            <a:fillRect/>
          </a:stretch>
        </p:blipFill>
        <p:spPr>
          <a:xfrm>
            <a:off x="9502596" y="4750062"/>
            <a:ext cx="2510728" cy="2107938"/>
          </a:xfrm>
          <a:prstGeom prst="rect">
            <a:avLst/>
          </a:prstGeom>
        </p:spPr>
      </p:pic>
    </p:spTree>
    <p:extLst>
      <p:ext uri="{BB962C8B-B14F-4D97-AF65-F5344CB8AC3E}">
        <p14:creationId xmlns:p14="http://schemas.microsoft.com/office/powerpoint/2010/main" val="25733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anim calcmode="lin" valueType="num">
                                      <p:cBhvr>
                                        <p:cTn id="1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anim calcmode="lin" valueType="num">
                                      <p:cBhvr>
                                        <p:cTn id="2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000"/>
                                        <p:tgtEl>
                                          <p:spTgt spid="3">
                                            <p:txEl>
                                              <p:pRg st="9" end="9"/>
                                            </p:txEl>
                                          </p:spTgt>
                                        </p:tgtEl>
                                      </p:cBhvr>
                                    </p:animEffect>
                                    <p:anim calcmode="lin" valueType="num">
                                      <p:cBhvr>
                                        <p:cTn id="3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rPr>
              <a:t>数问题</a:t>
            </a:r>
          </a:p>
        </p:txBody>
      </p:sp>
      <p:pic>
        <p:nvPicPr>
          <p:cNvPr id="15" name="图片 14">
            <a:extLst>
              <a:ext uri="{FF2B5EF4-FFF2-40B4-BE49-F238E27FC236}">
                <a16:creationId xmlns:a16="http://schemas.microsoft.com/office/drawing/2014/main" id="{BD785B9A-8D1F-49FC-AED5-533807262498}"/>
              </a:ext>
            </a:extLst>
          </p:cNvPr>
          <p:cNvPicPr>
            <a:picLocks noChangeAspect="1"/>
          </p:cNvPicPr>
          <p:nvPr/>
        </p:nvPicPr>
        <p:blipFill>
          <a:blip r:embed="rId3"/>
          <a:stretch>
            <a:fillRect/>
          </a:stretch>
        </p:blipFill>
        <p:spPr>
          <a:xfrm>
            <a:off x="9681272" y="49613"/>
            <a:ext cx="2510728" cy="2107938"/>
          </a:xfrm>
          <a:prstGeom prst="rect">
            <a:avLst/>
          </a:prstGeom>
        </p:spPr>
      </p:pic>
      <p:sp>
        <p:nvSpPr>
          <p:cNvPr id="2" name="文本框 1">
            <a:extLst>
              <a:ext uri="{FF2B5EF4-FFF2-40B4-BE49-F238E27FC236}">
                <a16:creationId xmlns:a16="http://schemas.microsoft.com/office/drawing/2014/main" id="{2CC1604E-7151-4DBE-BA45-3D43755AB338}"/>
              </a:ext>
            </a:extLst>
          </p:cNvPr>
          <p:cNvSpPr txBox="1"/>
          <p:nvPr/>
        </p:nvSpPr>
        <p:spPr>
          <a:xfrm>
            <a:off x="1147678" y="1349570"/>
            <a:ext cx="7112941"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证明过程用判断树表示如下：</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8474AB-7B83-4FAF-98FA-AE44CB6F76FC}"/>
                  </a:ext>
                </a:extLst>
              </p:cNvPr>
              <p:cNvSpPr txBox="1"/>
              <p:nvPr/>
            </p:nvSpPr>
            <p:spPr>
              <a:xfrm>
                <a:off x="2164619" y="1806314"/>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dirty="0" smtClean="0">
                              <a:solidFill>
                                <a:schemeClr val="tx1"/>
                              </a:solidFill>
                              <a:latin typeface="Cambria Math" panose="02040503050406030204" pitchFamily="18" charset="0"/>
                            </a:rPr>
                          </m:ctrlPr>
                        </m:sSubPr>
                        <m:e>
                          <m:sSub>
                            <m:sSubPr>
                              <m:ctrlPr>
                                <a:rPr lang="zh-CN" altLang="en-US" sz="2400" i="1" dirty="0">
                                  <a:solidFill>
                                    <a:srgbClr val="836967"/>
                                  </a:solidFill>
                                  <a:latin typeface="Cambria Math" panose="02040503050406030204" pitchFamily="18" charset="0"/>
                                </a:rPr>
                              </m:ctrlPr>
                            </m:sSubPr>
                            <m:e>
                              <m:r>
                                <a:rPr lang="zh-CN" altLang="en-US" sz="2400" i="1" dirty="0">
                                  <a:latin typeface="Cambria Math" panose="02040503050406030204" pitchFamily="18" charset="0"/>
                                </a:rPr>
                                <m:t>𝑑</m:t>
                              </m:r>
                            </m:e>
                            <m:sub>
                              <m:r>
                                <a:rPr lang="zh-CN" altLang="en-US" sz="2400" i="1" dirty="0">
                                  <a:latin typeface="Cambria Math" panose="02040503050406030204" pitchFamily="18" charset="0"/>
                                </a:rPr>
                                <m:t>𝑟</m:t>
                              </m:r>
                            </m:sub>
                          </m:sSub>
                          <m:r>
                            <a:rPr lang="en-US" altLang="zh-CN" sz="2400" b="0" i="1" dirty="0" smtClean="0">
                              <a:latin typeface="Cambria Math" panose="02040503050406030204" pitchFamily="18" charset="0"/>
                            </a:rPr>
                            <m:t>(</m:t>
                          </m:r>
                          <m:r>
                            <a:rPr lang="zh-CN" altLang="en-US" sz="2400" i="1" dirty="0" smtClean="0">
                              <a:solidFill>
                                <a:schemeClr val="tx1"/>
                              </a:solidFill>
                              <a:latin typeface="Cambria Math" panose="02040503050406030204" pitchFamily="18" charset="0"/>
                            </a:rPr>
                            <m:t>𝑣</m:t>
                          </m:r>
                        </m:e>
                        <m:sub>
                          <m:r>
                            <a:rPr lang="zh-CN" altLang="en-US" sz="2400" i="1" dirty="0" smtClean="0">
                              <a:solidFill>
                                <a:schemeClr val="tx1"/>
                              </a:solidFill>
                              <a:latin typeface="Cambria Math" panose="02040503050406030204" pitchFamily="18" charset="0"/>
                            </a:rPr>
                            <m:t>1</m:t>
                          </m:r>
                        </m:sub>
                      </m:sSub>
                      <m:r>
                        <a:rPr lang="en-US" altLang="zh-CN" sz="2400" b="0" i="1" dirty="0" smtClean="0">
                          <a:solidFill>
                            <a:schemeClr val="tx1"/>
                          </a:solidFill>
                          <a:latin typeface="Cambria Math" panose="02040503050406030204" pitchFamily="18" charset="0"/>
                        </a:rPr>
                        <m:t>)</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3</m:t>
                      </m:r>
                      <m:r>
                        <a:rPr lang="zh-CN" altLang="en-US" sz="2400" i="1" dirty="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AD8474AB-7B83-4FAF-98FA-AE44CB6F76FC}"/>
                  </a:ext>
                </a:extLst>
              </p:cNvPr>
              <p:cNvSpPr txBox="1">
                <a:spLocks noRot="1" noChangeAspect="1" noMove="1" noResize="1" noEditPoints="1" noAdjustHandles="1" noChangeArrowheads="1" noChangeShapeType="1" noTextEdit="1"/>
              </p:cNvSpPr>
              <p:nvPr/>
            </p:nvSpPr>
            <p:spPr>
              <a:xfrm>
                <a:off x="2164619" y="1806314"/>
                <a:ext cx="6096000" cy="461665"/>
              </a:xfrm>
              <a:prstGeom prst="rect">
                <a:avLst/>
              </a:prstGeom>
              <a:blipFill>
                <a:blip r:embed="rId4"/>
                <a:stretch>
                  <a:fillRect b="-17105"/>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893E6FA4-FA02-4562-8853-9745D0056880}"/>
              </a:ext>
            </a:extLst>
          </p:cNvPr>
          <p:cNvCxnSpPr>
            <a:cxnSpLocks/>
            <a:endCxn id="13" idx="2"/>
          </p:cNvCxnSpPr>
          <p:nvPr/>
        </p:nvCxnSpPr>
        <p:spPr>
          <a:xfrm flipH="1">
            <a:off x="3954283" y="2197264"/>
            <a:ext cx="749866" cy="568078"/>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F8AB79E5-70CD-4086-92F9-B6C402EDB11D}"/>
              </a:ext>
            </a:extLst>
          </p:cNvPr>
          <p:cNvCxnSpPr>
            <a:cxnSpLocks/>
          </p:cNvCxnSpPr>
          <p:nvPr/>
        </p:nvCxnSpPr>
        <p:spPr>
          <a:xfrm flipH="1" flipV="1">
            <a:off x="5402181" y="2213962"/>
            <a:ext cx="892168" cy="50850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C30D83B0-0D8F-4229-9C1E-26F29B7E5895}"/>
              </a:ext>
            </a:extLst>
          </p:cNvPr>
          <p:cNvSpPr txBox="1"/>
          <p:nvPr/>
        </p:nvSpPr>
        <p:spPr>
          <a:xfrm>
            <a:off x="3593335" y="2180567"/>
            <a:ext cx="721895" cy="584775"/>
          </a:xfrm>
          <a:prstGeom prst="rect">
            <a:avLst/>
          </a:prstGeom>
          <a:noFill/>
        </p:spPr>
        <p:txBody>
          <a:bodyPr wrap="square" rtlCol="0">
            <a:spAutoFit/>
          </a:bodyPr>
          <a:lstStyle/>
          <a:p>
            <a:r>
              <a:rPr lang="en-US" altLang="zh-CN" sz="3200" dirty="0"/>
              <a:t>N</a:t>
            </a:r>
            <a:endParaRPr lang="zh-CN" altLang="en-US" sz="3200" dirty="0"/>
          </a:p>
        </p:txBody>
      </p:sp>
      <p:sp>
        <p:nvSpPr>
          <p:cNvPr id="14" name="文本框 13">
            <a:extLst>
              <a:ext uri="{FF2B5EF4-FFF2-40B4-BE49-F238E27FC236}">
                <a16:creationId xmlns:a16="http://schemas.microsoft.com/office/drawing/2014/main" id="{CD06178E-8282-46A9-8771-D0A7045BFE8E}"/>
              </a:ext>
            </a:extLst>
          </p:cNvPr>
          <p:cNvSpPr txBox="1"/>
          <p:nvPr/>
        </p:nvSpPr>
        <p:spPr>
          <a:xfrm>
            <a:off x="6121966" y="2107548"/>
            <a:ext cx="1058779" cy="584775"/>
          </a:xfrm>
          <a:prstGeom prst="rect">
            <a:avLst/>
          </a:prstGeom>
          <a:noFill/>
        </p:spPr>
        <p:txBody>
          <a:bodyPr wrap="square" rtlCol="0">
            <a:spAutoFit/>
          </a:bodyPr>
          <a:lstStyle/>
          <a:p>
            <a:r>
              <a:rPr lang="en-US" altLang="zh-CN" sz="3200" dirty="0"/>
              <a:t>Y</a:t>
            </a:r>
            <a:endParaRPr lang="zh-CN" altLang="en-US" sz="28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E5CC119-31FF-4C4D-AACE-54419F81A17C}"/>
                  </a:ext>
                </a:extLst>
              </p:cNvPr>
              <p:cNvSpPr txBox="1"/>
              <p:nvPr/>
            </p:nvSpPr>
            <p:spPr>
              <a:xfrm>
                <a:off x="847659" y="2763243"/>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dirty="0" smtClean="0">
                              <a:solidFill>
                                <a:schemeClr val="tx1"/>
                              </a:solidFill>
                              <a:latin typeface="Cambria Math" panose="02040503050406030204" pitchFamily="18" charset="0"/>
                            </a:rPr>
                          </m:ctrlPr>
                        </m:sSubPr>
                        <m:e>
                          <m:sSub>
                            <m:sSubPr>
                              <m:ctrlPr>
                                <a:rPr lang="zh-CN" altLang="en-US" sz="2400" i="1" dirty="0">
                                  <a:solidFill>
                                    <a:srgbClr val="836967"/>
                                  </a:solidFill>
                                  <a:latin typeface="Cambria Math" panose="02040503050406030204" pitchFamily="18" charset="0"/>
                                </a:rPr>
                              </m:ctrlPr>
                            </m:sSubPr>
                            <m:e>
                              <m:r>
                                <a:rPr lang="zh-CN" altLang="en-US" sz="2400" i="1" dirty="0">
                                  <a:latin typeface="Cambria Math" panose="02040503050406030204" pitchFamily="18" charset="0"/>
                                </a:rPr>
                                <m:t>𝑑</m:t>
                              </m:r>
                            </m:e>
                            <m:sub>
                              <m:r>
                                <m:rPr>
                                  <m:sty m:val="p"/>
                                </m:rPr>
                                <a:rPr lang="en-US" altLang="zh-CN" sz="2400" i="1" dirty="0">
                                  <a:latin typeface="Cambria Math" panose="02040503050406030204" pitchFamily="18" charset="0"/>
                                </a:rPr>
                                <m:t>b</m:t>
                              </m:r>
                            </m:sub>
                          </m:sSub>
                          <m:r>
                            <a:rPr lang="en-US" altLang="zh-CN" sz="2400" b="0" i="1" dirty="0" smtClean="0">
                              <a:latin typeface="Cambria Math" panose="02040503050406030204" pitchFamily="18" charset="0"/>
                            </a:rPr>
                            <m:t>(</m:t>
                          </m:r>
                          <m:r>
                            <a:rPr lang="zh-CN" altLang="en-US" sz="2400" i="1" dirty="0" smtClean="0">
                              <a:solidFill>
                                <a:schemeClr val="tx1"/>
                              </a:solidFill>
                              <a:latin typeface="Cambria Math" panose="02040503050406030204" pitchFamily="18" charset="0"/>
                            </a:rPr>
                            <m:t>𝑣</m:t>
                          </m:r>
                        </m:e>
                        <m:sub>
                          <m:r>
                            <a:rPr lang="zh-CN" altLang="en-US" sz="2400" i="1" dirty="0" smtClean="0">
                              <a:solidFill>
                                <a:schemeClr val="tx1"/>
                              </a:solidFill>
                              <a:latin typeface="Cambria Math" panose="02040503050406030204" pitchFamily="18" charset="0"/>
                            </a:rPr>
                            <m:t>1</m:t>
                          </m:r>
                        </m:sub>
                      </m:sSub>
                      <m:r>
                        <a:rPr lang="en-US" altLang="zh-CN" sz="2400" b="0" i="1" dirty="0" smtClean="0">
                          <a:solidFill>
                            <a:schemeClr val="tx1"/>
                          </a:solidFill>
                          <a:latin typeface="Cambria Math" panose="02040503050406030204" pitchFamily="18" charset="0"/>
                        </a:rPr>
                        <m:t>)</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3</m:t>
                      </m:r>
                    </m:oMath>
                  </m:oMathPara>
                </a14:m>
                <a:endParaRPr lang="zh-CN" altLang="en-US" dirty="0"/>
              </a:p>
            </p:txBody>
          </p:sp>
        </mc:Choice>
        <mc:Fallback xmlns="">
          <p:sp>
            <p:nvSpPr>
              <p:cNvPr id="17" name="文本框 16">
                <a:extLst>
                  <a:ext uri="{FF2B5EF4-FFF2-40B4-BE49-F238E27FC236}">
                    <a16:creationId xmlns:a16="http://schemas.microsoft.com/office/drawing/2014/main" id="{9E5CC119-31FF-4C4D-AACE-54419F81A17C}"/>
                  </a:ext>
                </a:extLst>
              </p:cNvPr>
              <p:cNvSpPr txBox="1">
                <a:spLocks noRot="1" noChangeAspect="1" noMove="1" noResize="1" noEditPoints="1" noAdjustHandles="1" noChangeArrowheads="1" noChangeShapeType="1" noTextEdit="1"/>
              </p:cNvSpPr>
              <p:nvPr/>
            </p:nvSpPr>
            <p:spPr>
              <a:xfrm>
                <a:off x="847659" y="2763243"/>
                <a:ext cx="6096000" cy="461665"/>
              </a:xfrm>
              <a:prstGeom prst="rect">
                <a:avLst/>
              </a:prstGeom>
              <a:blipFill>
                <a:blip r:embed="rId5"/>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B578D5B-2666-42BD-A16F-8210BE39A5A6}"/>
                  </a:ext>
                </a:extLst>
              </p:cNvPr>
              <p:cNvSpPr txBox="1"/>
              <p:nvPr/>
            </p:nvSpPr>
            <p:spPr>
              <a:xfrm>
                <a:off x="4971965" y="2765776"/>
                <a:ext cx="4417559" cy="400110"/>
              </a:xfrm>
              <a:prstGeom prst="rect">
                <a:avLst/>
              </a:prstGeom>
              <a:noFill/>
            </p:spPr>
            <p:txBody>
              <a:bodyPr wrap="square" rtlCol="0">
                <a:spAutoFit/>
              </a:bodyPr>
              <a:lstStyle/>
              <a:p>
                <a:r>
                  <a:rPr lang="zh-CN" altLang="en-US" sz="2000" dirty="0"/>
                  <a:t>设</a:t>
                </a:r>
                <a14:m>
                  <m:oMath xmlns:m="http://schemas.openxmlformats.org/officeDocument/2006/math">
                    <m:d>
                      <m:dPr>
                        <m:ctrlPr>
                          <a:rPr lang="zh-CN" altLang="en-US" sz="2000" i="1" smtClean="0">
                            <a:solidFill>
                              <a:srgbClr val="836967"/>
                            </a:solidFill>
                            <a:latin typeface="Cambria Math" panose="02040503050406030204" pitchFamily="18" charset="0"/>
                          </a:rPr>
                        </m:ctrlPr>
                      </m:dPr>
                      <m:e>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zh-CN" altLang="en-US" sz="2000" i="1" smtClean="0">
                                <a:latin typeface="Cambria Math" panose="02040503050406030204" pitchFamily="18" charset="0"/>
                              </a:rPr>
                              <m:t>1</m:t>
                            </m:r>
                          </m:sub>
                        </m:sSub>
                        <m:r>
                          <a:rPr lang="zh-CN" altLang="en-US" sz="2000" i="1" smtClean="0">
                            <a:latin typeface="Cambria Math" panose="02040503050406030204" pitchFamily="18" charset="0"/>
                          </a:rPr>
                          <m:t>,</m:t>
                        </m:r>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zh-CN" altLang="en-US" sz="2000" i="1" smtClean="0">
                                <a:latin typeface="Cambria Math" panose="02040503050406030204" pitchFamily="18" charset="0"/>
                              </a:rPr>
                              <m:t>2</m:t>
                            </m:r>
                          </m:sub>
                        </m:sSub>
                      </m:e>
                    </m:d>
                  </m:oMath>
                </a14:m>
                <a:r>
                  <a:rPr lang="zh-CN" altLang="en-US" sz="2000" dirty="0">
                    <a:solidFill>
                      <a:srgbClr val="836967"/>
                    </a:solidFill>
                  </a:rPr>
                  <a:t> </a:t>
                </a:r>
                <a14:m>
                  <m:oMath xmlns:m="http://schemas.openxmlformats.org/officeDocument/2006/math">
                    <m:d>
                      <m:dPr>
                        <m:ctrlPr>
                          <a:rPr lang="zh-CN" altLang="en-US" sz="2000" i="1">
                            <a:solidFill>
                              <a:srgbClr val="836967"/>
                            </a:solidFill>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𝐴</m:t>
                            </m:r>
                          </m:e>
                          <m:sub>
                            <m:r>
                              <a:rPr lang="zh-CN" altLang="en-US" sz="2000" i="1">
                                <a:latin typeface="Cambria Math" panose="02040503050406030204" pitchFamily="18" charset="0"/>
                              </a:rPr>
                              <m:t>1</m:t>
                            </m:r>
                          </m:sub>
                        </m:sSub>
                        <m:r>
                          <a:rPr lang="zh-CN" altLang="en-US" sz="2000" i="1">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𝐴</m:t>
                            </m:r>
                          </m:e>
                          <m:sub>
                            <m:r>
                              <a:rPr lang="en-US" altLang="zh-CN" sz="2000" b="0" i="1" smtClean="0">
                                <a:latin typeface="Cambria Math" panose="02040503050406030204" pitchFamily="18" charset="0"/>
                              </a:rPr>
                              <m:t>3</m:t>
                            </m:r>
                          </m:sub>
                        </m:sSub>
                      </m:e>
                    </m:d>
                  </m:oMath>
                </a14:m>
                <a:r>
                  <a:rPr lang="zh-CN" altLang="en-US" sz="2000" dirty="0">
                    <a:solidFill>
                      <a:srgbClr val="836967"/>
                    </a:solidFill>
                  </a:rPr>
                  <a:t> </a:t>
                </a:r>
                <a14:m>
                  <m:oMath xmlns:m="http://schemas.openxmlformats.org/officeDocument/2006/math">
                    <m:d>
                      <m:dPr>
                        <m:ctrlPr>
                          <a:rPr lang="zh-CN" altLang="en-US" sz="2000" i="1">
                            <a:solidFill>
                              <a:srgbClr val="836967"/>
                            </a:solidFill>
                            <a:latin typeface="Cambria Math" panose="02040503050406030204" pitchFamily="18" charset="0"/>
                          </a:rPr>
                        </m:ctrlPr>
                      </m:d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𝐴</m:t>
                            </m:r>
                          </m:e>
                          <m:sub>
                            <m:r>
                              <a:rPr lang="zh-CN" altLang="en-US" sz="2000" i="1">
                                <a:latin typeface="Cambria Math" panose="02040503050406030204" pitchFamily="18" charset="0"/>
                              </a:rPr>
                              <m:t>1</m:t>
                            </m:r>
                          </m:sub>
                        </m:sSub>
                        <m:r>
                          <a:rPr lang="zh-CN" altLang="en-US" sz="2000" i="1">
                            <a:latin typeface="Cambria Math" panose="02040503050406030204" pitchFamily="18" charset="0"/>
                          </a:rPr>
                          <m:t>,</m:t>
                        </m:r>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𝐴</m:t>
                            </m:r>
                          </m:e>
                          <m:sub>
                            <m:r>
                              <a:rPr lang="en-US" altLang="zh-CN" sz="2000" b="0" i="1" smtClean="0">
                                <a:latin typeface="Cambria Math" panose="02040503050406030204" pitchFamily="18" charset="0"/>
                              </a:rPr>
                              <m:t>4</m:t>
                            </m:r>
                          </m:sub>
                        </m:sSub>
                      </m:e>
                    </m:d>
                  </m:oMath>
                </a14:m>
                <a:r>
                  <a:rPr lang="zh-CN" altLang="en-US" sz="2000" dirty="0"/>
                  <a:t>为红边</a:t>
                </a:r>
              </a:p>
            </p:txBody>
          </p:sp>
        </mc:Choice>
        <mc:Fallback xmlns="">
          <p:sp>
            <p:nvSpPr>
              <p:cNvPr id="18" name="文本框 17">
                <a:extLst>
                  <a:ext uri="{FF2B5EF4-FFF2-40B4-BE49-F238E27FC236}">
                    <a16:creationId xmlns:a16="http://schemas.microsoft.com/office/drawing/2014/main" id="{2B578D5B-2666-42BD-A16F-8210BE39A5A6}"/>
                  </a:ext>
                </a:extLst>
              </p:cNvPr>
              <p:cNvSpPr txBox="1">
                <a:spLocks noRot="1" noChangeAspect="1" noMove="1" noResize="1" noEditPoints="1" noAdjustHandles="1" noChangeArrowheads="1" noChangeShapeType="1" noTextEdit="1"/>
              </p:cNvSpPr>
              <p:nvPr/>
            </p:nvSpPr>
            <p:spPr>
              <a:xfrm>
                <a:off x="4971965" y="2765776"/>
                <a:ext cx="4417559" cy="400110"/>
              </a:xfrm>
              <a:prstGeom prst="rect">
                <a:avLst/>
              </a:prstGeom>
              <a:blipFill>
                <a:blip r:embed="rId6"/>
                <a:stretch>
                  <a:fillRect l="-1519" t="-10769" b="-2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026C1CB-17E9-421E-AF07-6DFBBC2051D0}"/>
                  </a:ext>
                </a:extLst>
              </p:cNvPr>
              <p:cNvSpPr txBox="1"/>
              <p:nvPr/>
            </p:nvSpPr>
            <p:spPr>
              <a:xfrm>
                <a:off x="2215713" y="3702542"/>
                <a:ext cx="6096000" cy="369332"/>
              </a:xfrm>
              <a:prstGeom prst="rect">
                <a:avLst/>
              </a:prstGeom>
              <a:noFill/>
            </p:spPr>
            <p:txBody>
              <a:bodyPr wrap="square">
                <a:spAutoFit/>
              </a:bodyPr>
              <a:lstStyle/>
              <a:p>
                <a:r>
                  <a:rPr lang="zh-CN" altLang="en-US" sz="1800" dirty="0"/>
                  <a:t>设</a:t>
                </a:r>
                <a14:m>
                  <m:oMath xmlns:m="http://schemas.openxmlformats.org/officeDocument/2006/math">
                    <m:d>
                      <m:dPr>
                        <m:ctrlPr>
                          <a:rPr lang="zh-CN" altLang="en-US" sz="1800" i="1" smtClean="0">
                            <a:solidFill>
                              <a:srgbClr val="836967"/>
                            </a:solidFill>
                            <a:latin typeface="Cambria Math" panose="02040503050406030204" pitchFamily="18" charset="0"/>
                          </a:rPr>
                        </m:ctrlPr>
                      </m:dPr>
                      <m:e>
                        <m:sSub>
                          <m:sSubPr>
                            <m:ctrlPr>
                              <a:rPr lang="zh-CN" altLang="en-US" sz="1800" i="1" smtClean="0">
                                <a:solidFill>
                                  <a:srgbClr val="836967"/>
                                </a:solidFill>
                                <a:latin typeface="Cambria Math" panose="02040503050406030204" pitchFamily="18" charset="0"/>
                              </a:rPr>
                            </m:ctrlPr>
                          </m:sSubPr>
                          <m:e>
                            <m:r>
                              <a:rPr lang="zh-CN" altLang="en-US" sz="1800" i="1" smtClean="0">
                                <a:latin typeface="Cambria Math" panose="02040503050406030204" pitchFamily="18" charset="0"/>
                              </a:rPr>
                              <m:t>𝐴</m:t>
                            </m:r>
                          </m:e>
                          <m:sub>
                            <m:r>
                              <a:rPr lang="zh-CN" altLang="en-US" sz="1800" i="1" smtClean="0">
                                <a:latin typeface="Cambria Math" panose="02040503050406030204" pitchFamily="18" charset="0"/>
                              </a:rPr>
                              <m:t>1</m:t>
                            </m:r>
                          </m:sub>
                        </m:sSub>
                        <m:r>
                          <a:rPr lang="zh-CN" altLang="en-US" sz="1800" i="1" smtClean="0">
                            <a:latin typeface="Cambria Math" panose="02040503050406030204" pitchFamily="18" charset="0"/>
                          </a:rPr>
                          <m:t>,</m:t>
                        </m:r>
                        <m:sSub>
                          <m:sSubPr>
                            <m:ctrlPr>
                              <a:rPr lang="zh-CN" altLang="en-US" sz="1800" i="1" smtClean="0">
                                <a:solidFill>
                                  <a:srgbClr val="836967"/>
                                </a:solidFill>
                                <a:latin typeface="Cambria Math" panose="02040503050406030204" pitchFamily="18" charset="0"/>
                              </a:rPr>
                            </m:ctrlPr>
                          </m:sSubPr>
                          <m:e>
                            <m:r>
                              <a:rPr lang="zh-CN" altLang="en-US" sz="1800" i="1" smtClean="0">
                                <a:latin typeface="Cambria Math" panose="02040503050406030204" pitchFamily="18" charset="0"/>
                              </a:rPr>
                              <m:t>𝐴</m:t>
                            </m:r>
                          </m:e>
                          <m:sub>
                            <m:r>
                              <a:rPr lang="zh-CN" altLang="en-US" sz="1800" i="1" smtClean="0">
                                <a:latin typeface="Cambria Math" panose="02040503050406030204" pitchFamily="18" charset="0"/>
                              </a:rPr>
                              <m:t>2</m:t>
                            </m:r>
                          </m:sub>
                        </m:sSub>
                      </m:e>
                    </m:d>
                  </m:oMath>
                </a14:m>
                <a:r>
                  <a:rPr lang="zh-CN" altLang="en-US" sz="1800" dirty="0">
                    <a:solidFill>
                      <a:srgbClr val="836967"/>
                    </a:solidFill>
                  </a:rPr>
                  <a:t> </a:t>
                </a:r>
                <a14:m>
                  <m:oMath xmlns:m="http://schemas.openxmlformats.org/officeDocument/2006/math">
                    <m:d>
                      <m:dPr>
                        <m:ctrlPr>
                          <a:rPr lang="zh-CN" altLang="en-US" sz="1800" i="1">
                            <a:solidFill>
                              <a:srgbClr val="836967"/>
                            </a:solidFill>
                            <a:latin typeface="Cambria Math" panose="02040503050406030204" pitchFamily="18" charset="0"/>
                          </a:rPr>
                        </m:ctrlPr>
                      </m:dPr>
                      <m:e>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a:latin typeface="Cambria Math" panose="02040503050406030204" pitchFamily="18" charset="0"/>
                              </a:rPr>
                              <m:t>1</m:t>
                            </m:r>
                          </m:sub>
                        </m:sSub>
                        <m:r>
                          <a:rPr lang="zh-CN" altLang="en-US" sz="1800" i="1">
                            <a:latin typeface="Cambria Math" panose="02040503050406030204" pitchFamily="18" charset="0"/>
                          </a:rPr>
                          <m:t>,</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𝐴</m:t>
                            </m:r>
                          </m:e>
                          <m:sub>
                            <m:r>
                              <a:rPr lang="en-US" altLang="zh-CN" sz="1800" b="0" i="1" smtClean="0">
                                <a:latin typeface="Cambria Math" panose="02040503050406030204" pitchFamily="18" charset="0"/>
                              </a:rPr>
                              <m:t>3</m:t>
                            </m:r>
                          </m:sub>
                        </m:sSub>
                      </m:e>
                    </m:d>
                  </m:oMath>
                </a14:m>
                <a:r>
                  <a:rPr lang="zh-CN" altLang="en-US" sz="1800" dirty="0">
                    <a:solidFill>
                      <a:srgbClr val="836967"/>
                    </a:solidFill>
                  </a:rPr>
                  <a:t> </a:t>
                </a:r>
                <a14:m>
                  <m:oMath xmlns:m="http://schemas.openxmlformats.org/officeDocument/2006/math">
                    <m:d>
                      <m:dPr>
                        <m:ctrlPr>
                          <a:rPr lang="zh-CN" altLang="en-US" sz="1800" i="1">
                            <a:solidFill>
                              <a:srgbClr val="836967"/>
                            </a:solidFill>
                            <a:latin typeface="Cambria Math" panose="02040503050406030204" pitchFamily="18" charset="0"/>
                          </a:rPr>
                        </m:ctrlPr>
                      </m:dPr>
                      <m:e>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𝐴</m:t>
                            </m:r>
                          </m:e>
                          <m:sub>
                            <m:r>
                              <a:rPr lang="zh-CN" altLang="en-US" sz="1800" i="1">
                                <a:latin typeface="Cambria Math" panose="02040503050406030204" pitchFamily="18" charset="0"/>
                              </a:rPr>
                              <m:t>1</m:t>
                            </m:r>
                          </m:sub>
                        </m:sSub>
                        <m:r>
                          <a:rPr lang="zh-CN" altLang="en-US" sz="1800" i="1">
                            <a:latin typeface="Cambria Math" panose="02040503050406030204" pitchFamily="18" charset="0"/>
                          </a:rPr>
                          <m:t>,</m:t>
                        </m:r>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𝐴</m:t>
                            </m:r>
                          </m:e>
                          <m:sub>
                            <m:r>
                              <a:rPr lang="en-US" altLang="zh-CN" sz="1800" b="0" i="1" smtClean="0">
                                <a:latin typeface="Cambria Math" panose="02040503050406030204" pitchFamily="18" charset="0"/>
                              </a:rPr>
                              <m:t>4</m:t>
                            </m:r>
                          </m:sub>
                        </m:sSub>
                      </m:e>
                    </m:d>
                  </m:oMath>
                </a14:m>
                <a:r>
                  <a:rPr lang="zh-CN" altLang="en-US" sz="1800" dirty="0"/>
                  <a:t>为红边</a:t>
                </a:r>
              </a:p>
            </p:txBody>
          </p:sp>
        </mc:Choice>
        <mc:Fallback xmlns="">
          <p:sp>
            <p:nvSpPr>
              <p:cNvPr id="20" name="文本框 19">
                <a:extLst>
                  <a:ext uri="{FF2B5EF4-FFF2-40B4-BE49-F238E27FC236}">
                    <a16:creationId xmlns:a16="http://schemas.microsoft.com/office/drawing/2014/main" id="{A026C1CB-17E9-421E-AF07-6DFBBC2051D0}"/>
                  </a:ext>
                </a:extLst>
              </p:cNvPr>
              <p:cNvSpPr txBox="1">
                <a:spLocks noRot="1" noChangeAspect="1" noMove="1" noResize="1" noEditPoints="1" noAdjustHandles="1" noChangeArrowheads="1" noChangeShapeType="1" noTextEdit="1"/>
              </p:cNvSpPr>
              <p:nvPr/>
            </p:nvSpPr>
            <p:spPr>
              <a:xfrm>
                <a:off x="2215713" y="3702542"/>
                <a:ext cx="6096000" cy="369332"/>
              </a:xfrm>
              <a:prstGeom prst="rect">
                <a:avLst/>
              </a:prstGeom>
              <a:blipFill>
                <a:blip r:embed="rId7"/>
                <a:stretch>
                  <a:fillRect l="-800" t="-9836" b="-22951"/>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47102987-8C72-4404-B844-34A0EC3E4922}"/>
              </a:ext>
            </a:extLst>
          </p:cNvPr>
          <p:cNvCxnSpPr>
            <a:cxnSpLocks/>
            <a:stCxn id="17" idx="2"/>
          </p:cNvCxnSpPr>
          <p:nvPr/>
        </p:nvCxnSpPr>
        <p:spPr>
          <a:xfrm>
            <a:off x="3895659" y="3224908"/>
            <a:ext cx="0" cy="569967"/>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a:extLst>
              <a:ext uri="{FF2B5EF4-FFF2-40B4-BE49-F238E27FC236}">
                <a16:creationId xmlns:a16="http://schemas.microsoft.com/office/drawing/2014/main" id="{D6A30899-938D-4670-8FD1-FBEDDE1392A4}"/>
              </a:ext>
            </a:extLst>
          </p:cNvPr>
          <p:cNvCxnSpPr>
            <a:cxnSpLocks/>
          </p:cNvCxnSpPr>
          <p:nvPr/>
        </p:nvCxnSpPr>
        <p:spPr>
          <a:xfrm>
            <a:off x="3895659" y="4071874"/>
            <a:ext cx="0" cy="569967"/>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2E76504-8882-468A-A8D4-719D14733F18}"/>
                  </a:ext>
                </a:extLst>
              </p:cNvPr>
              <p:cNvSpPr txBox="1"/>
              <p:nvPr/>
            </p:nvSpPr>
            <p:spPr>
              <a:xfrm>
                <a:off x="2629767" y="4683904"/>
                <a:ext cx="2531783" cy="469872"/>
              </a:xfrm>
              <a:prstGeom prst="rect">
                <a:avLst/>
              </a:prstGeom>
              <a:noFill/>
            </p:spPr>
            <p:txBody>
              <a:bodyPr wrap="none" lIns="0" tIns="0" rIns="0" bIns="0" rtlCol="0">
                <a:spAutoFit/>
              </a:bodyPr>
              <a:lstStyle/>
              <a:p>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m:rPr>
                            <m:sty m:val="p"/>
                          </m:rPr>
                          <a:rPr lang="zh-CN" altLang="en-US" sz="2800" i="1" smtClean="0">
                            <a:latin typeface="Cambria Math" panose="02040503050406030204" pitchFamily="18" charset="0"/>
                          </a:rPr>
                          <m:t>Δ</m:t>
                        </m:r>
                      </m:e>
                      <m:sub>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𝐴</m:t>
                            </m:r>
                          </m:e>
                          <m:sub>
                            <m:r>
                              <a:rPr lang="zh-CN" altLang="en-US" sz="2800" i="1" smtClean="0">
                                <a:latin typeface="Cambria Math" panose="02040503050406030204" pitchFamily="18" charset="0"/>
                              </a:rPr>
                              <m:t>2</m:t>
                            </m:r>
                          </m:sub>
                        </m:sSub>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𝐴</m:t>
                            </m:r>
                          </m:e>
                          <m:sub>
                            <m:r>
                              <a:rPr lang="zh-CN" altLang="en-US" sz="2800" i="1" smtClean="0">
                                <a:latin typeface="Cambria Math" panose="02040503050406030204" pitchFamily="18" charset="0"/>
                              </a:rPr>
                              <m:t>3</m:t>
                            </m:r>
                          </m:sub>
                        </m:sSub>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𝐴</m:t>
                            </m:r>
                          </m:e>
                          <m:sub>
                            <m:r>
                              <a:rPr lang="zh-CN" altLang="en-US" sz="2800" i="1" smtClean="0">
                                <a:latin typeface="Cambria Math" panose="02040503050406030204" pitchFamily="18" charset="0"/>
                              </a:rPr>
                              <m:t>4</m:t>
                            </m:r>
                          </m:sub>
                        </m:sSub>
                      </m:sub>
                    </m:sSub>
                  </m:oMath>
                </a14:m>
                <a:r>
                  <a:rPr lang="zh-CN" altLang="en-US" dirty="0"/>
                  <a:t>是红三角形？</a:t>
                </a:r>
              </a:p>
            </p:txBody>
          </p:sp>
        </mc:Choice>
        <mc:Fallback xmlns="">
          <p:sp>
            <p:nvSpPr>
              <p:cNvPr id="25" name="文本框 24">
                <a:extLst>
                  <a:ext uri="{FF2B5EF4-FFF2-40B4-BE49-F238E27FC236}">
                    <a16:creationId xmlns:a16="http://schemas.microsoft.com/office/drawing/2014/main" id="{D2E76504-8882-468A-A8D4-719D14733F18}"/>
                  </a:ext>
                </a:extLst>
              </p:cNvPr>
              <p:cNvSpPr txBox="1">
                <a:spLocks noRot="1" noChangeAspect="1" noMove="1" noResize="1" noEditPoints="1" noAdjustHandles="1" noChangeArrowheads="1" noChangeShapeType="1" noTextEdit="1"/>
              </p:cNvSpPr>
              <p:nvPr/>
            </p:nvSpPr>
            <p:spPr>
              <a:xfrm>
                <a:off x="2629767" y="4683904"/>
                <a:ext cx="2531783" cy="469872"/>
              </a:xfrm>
              <a:prstGeom prst="rect">
                <a:avLst/>
              </a:prstGeom>
              <a:blipFill>
                <a:blip r:embed="rId8"/>
                <a:stretch>
                  <a:fillRect r="-5288"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2AD53F1-8466-4273-AD81-44FE41E7D4C0}"/>
                  </a:ext>
                </a:extLst>
              </p:cNvPr>
              <p:cNvSpPr txBox="1"/>
              <p:nvPr/>
            </p:nvSpPr>
            <p:spPr>
              <a:xfrm>
                <a:off x="6771338" y="3761564"/>
                <a:ext cx="2651922" cy="427938"/>
              </a:xfrm>
              <a:prstGeom prst="rect">
                <a:avLst/>
              </a:prstGeom>
              <a:noFill/>
            </p:spPr>
            <p:txBody>
              <a:bodyPr wrap="square">
                <a:spAutoFit/>
              </a:bodyPr>
              <a:lstStyle/>
              <a:p>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m:rPr>
                            <m:sty m:val="p"/>
                          </m:rPr>
                          <a:rPr lang="zh-CN" altLang="en-US" sz="2000" i="1" smtClean="0">
                            <a:latin typeface="Cambria Math" panose="02040503050406030204" pitchFamily="18" charset="0"/>
                          </a:rPr>
                          <m:t>Δ</m:t>
                        </m:r>
                      </m:e>
                      <m: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zh-CN" altLang="en-US" sz="2000" i="1" smtClean="0">
                                <a:latin typeface="Cambria Math" panose="02040503050406030204" pitchFamily="18" charset="0"/>
                              </a:rPr>
                              <m:t>2</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zh-CN" altLang="en-US" sz="2000" i="1" smtClean="0">
                                <a:latin typeface="Cambria Math" panose="02040503050406030204" pitchFamily="18" charset="0"/>
                              </a:rPr>
                              <m:t>3</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zh-CN" altLang="en-US" sz="2000" i="1" smtClean="0">
                                <a:latin typeface="Cambria Math" panose="02040503050406030204" pitchFamily="18" charset="0"/>
                              </a:rPr>
                              <m:t>4</m:t>
                            </m:r>
                          </m:sub>
                        </m:sSub>
                      </m:sub>
                    </m:sSub>
                  </m:oMath>
                </a14:m>
                <a:r>
                  <a:rPr lang="zh-CN" altLang="en-US" sz="2000" dirty="0"/>
                  <a:t>是蓝三角形？</a:t>
                </a:r>
              </a:p>
            </p:txBody>
          </p:sp>
        </mc:Choice>
        <mc:Fallback xmlns="">
          <p:sp>
            <p:nvSpPr>
              <p:cNvPr id="29" name="文本框 28">
                <a:extLst>
                  <a:ext uri="{FF2B5EF4-FFF2-40B4-BE49-F238E27FC236}">
                    <a16:creationId xmlns:a16="http://schemas.microsoft.com/office/drawing/2014/main" id="{C2AD53F1-8466-4273-AD81-44FE41E7D4C0}"/>
                  </a:ext>
                </a:extLst>
              </p:cNvPr>
              <p:cNvSpPr txBox="1">
                <a:spLocks noRot="1" noChangeAspect="1" noMove="1" noResize="1" noEditPoints="1" noAdjustHandles="1" noChangeArrowheads="1" noChangeShapeType="1" noTextEdit="1"/>
              </p:cNvSpPr>
              <p:nvPr/>
            </p:nvSpPr>
            <p:spPr>
              <a:xfrm>
                <a:off x="6771338" y="3761564"/>
                <a:ext cx="2651922" cy="427938"/>
              </a:xfrm>
              <a:prstGeom prst="rect">
                <a:avLst/>
              </a:prstGeom>
              <a:blipFill>
                <a:blip r:embed="rId9"/>
                <a:stretch>
                  <a:fillRect t="-7143" b="-18571"/>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0D817C4A-3E37-4D3F-8CD2-E7659C87FFE7}"/>
              </a:ext>
            </a:extLst>
          </p:cNvPr>
          <p:cNvCxnSpPr>
            <a:cxnSpLocks/>
          </p:cNvCxnSpPr>
          <p:nvPr/>
        </p:nvCxnSpPr>
        <p:spPr>
          <a:xfrm>
            <a:off x="7950680" y="3165886"/>
            <a:ext cx="0" cy="569967"/>
          </a:xfrm>
          <a:prstGeom prst="line">
            <a:avLst/>
          </a:prstGeom>
        </p:spPr>
        <p:style>
          <a:lnRef idx="3">
            <a:schemeClr val="dk1"/>
          </a:lnRef>
          <a:fillRef idx="0">
            <a:schemeClr val="dk1"/>
          </a:fillRef>
          <a:effectRef idx="2">
            <a:schemeClr val="dk1"/>
          </a:effectRef>
          <a:fontRef idx="minor">
            <a:schemeClr val="tx1"/>
          </a:fontRef>
        </p:style>
      </p:cxnSp>
      <p:cxnSp>
        <p:nvCxnSpPr>
          <p:cNvPr id="31" name="直接连接符 30">
            <a:extLst>
              <a:ext uri="{FF2B5EF4-FFF2-40B4-BE49-F238E27FC236}">
                <a16:creationId xmlns:a16="http://schemas.microsoft.com/office/drawing/2014/main" id="{4E0A2ED8-7E24-4B88-AF09-A1F8D1C5E204}"/>
              </a:ext>
            </a:extLst>
          </p:cNvPr>
          <p:cNvCxnSpPr>
            <a:cxnSpLocks/>
          </p:cNvCxnSpPr>
          <p:nvPr/>
        </p:nvCxnSpPr>
        <p:spPr>
          <a:xfrm flipH="1">
            <a:off x="2215713" y="5153776"/>
            <a:ext cx="917946" cy="669508"/>
          </a:xfrm>
          <a:prstGeom prst="line">
            <a:avLst/>
          </a:prstGeom>
        </p:spPr>
        <p:style>
          <a:lnRef idx="3">
            <a:schemeClr val="dk1"/>
          </a:lnRef>
          <a:fillRef idx="0">
            <a:schemeClr val="dk1"/>
          </a:fillRef>
          <a:effectRef idx="2">
            <a:schemeClr val="dk1"/>
          </a:effectRef>
          <a:fontRef idx="minor">
            <a:schemeClr val="tx1"/>
          </a:fontRef>
        </p:style>
      </p:cxnSp>
      <p:sp>
        <p:nvSpPr>
          <p:cNvPr id="33" name="文本框 32">
            <a:extLst>
              <a:ext uri="{FF2B5EF4-FFF2-40B4-BE49-F238E27FC236}">
                <a16:creationId xmlns:a16="http://schemas.microsoft.com/office/drawing/2014/main" id="{D34482B0-E447-4E98-8496-A47CD5165664}"/>
              </a:ext>
            </a:extLst>
          </p:cNvPr>
          <p:cNvSpPr txBox="1"/>
          <p:nvPr/>
        </p:nvSpPr>
        <p:spPr>
          <a:xfrm>
            <a:off x="2061793" y="5038873"/>
            <a:ext cx="721895" cy="584775"/>
          </a:xfrm>
          <a:prstGeom prst="rect">
            <a:avLst/>
          </a:prstGeom>
          <a:noFill/>
        </p:spPr>
        <p:txBody>
          <a:bodyPr wrap="square" rtlCol="0">
            <a:spAutoFit/>
          </a:bodyPr>
          <a:lstStyle/>
          <a:p>
            <a:r>
              <a:rPr lang="en-US" altLang="zh-CN" sz="3200" dirty="0"/>
              <a:t>N</a:t>
            </a:r>
            <a:endParaRPr lang="zh-CN" altLang="en-US" sz="3200" dirty="0"/>
          </a:p>
        </p:txBody>
      </p:sp>
      <p:cxnSp>
        <p:nvCxnSpPr>
          <p:cNvPr id="34" name="直接连接符 33">
            <a:extLst>
              <a:ext uri="{FF2B5EF4-FFF2-40B4-BE49-F238E27FC236}">
                <a16:creationId xmlns:a16="http://schemas.microsoft.com/office/drawing/2014/main" id="{E6580518-5E60-4A45-AD61-8E8EFFB0E1DE}"/>
              </a:ext>
            </a:extLst>
          </p:cNvPr>
          <p:cNvCxnSpPr>
            <a:cxnSpLocks/>
          </p:cNvCxnSpPr>
          <p:nvPr/>
        </p:nvCxnSpPr>
        <p:spPr>
          <a:xfrm flipH="1">
            <a:off x="7018595" y="4120427"/>
            <a:ext cx="917946" cy="669508"/>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B6A145CD-F12A-4423-B961-AF91CB6D686E}"/>
              </a:ext>
            </a:extLst>
          </p:cNvPr>
          <p:cNvCxnSpPr>
            <a:cxnSpLocks/>
          </p:cNvCxnSpPr>
          <p:nvPr/>
        </p:nvCxnSpPr>
        <p:spPr>
          <a:xfrm>
            <a:off x="4151245" y="5165836"/>
            <a:ext cx="820720" cy="632011"/>
          </a:xfrm>
          <a:prstGeom prst="line">
            <a:avLst/>
          </a:prstGeom>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0CD8FA10-81DB-46CB-9C0B-B05AF7BEA049}"/>
              </a:ext>
            </a:extLst>
          </p:cNvPr>
          <p:cNvCxnSpPr>
            <a:cxnSpLocks/>
          </p:cNvCxnSpPr>
          <p:nvPr/>
        </p:nvCxnSpPr>
        <p:spPr>
          <a:xfrm>
            <a:off x="8326667" y="4153169"/>
            <a:ext cx="820720" cy="632011"/>
          </a:xfrm>
          <a:prstGeom prst="line">
            <a:avLst/>
          </a:prstGeom>
        </p:spPr>
        <p:style>
          <a:lnRef idx="3">
            <a:schemeClr val="dk1"/>
          </a:lnRef>
          <a:fillRef idx="0">
            <a:schemeClr val="dk1"/>
          </a:fillRef>
          <a:effectRef idx="2">
            <a:schemeClr val="dk1"/>
          </a:effectRef>
          <a:fontRef idx="minor">
            <a:schemeClr val="tx1"/>
          </a:fontRef>
        </p:style>
      </p:cxnSp>
      <p:sp>
        <p:nvSpPr>
          <p:cNvPr id="38" name="文本框 37">
            <a:extLst>
              <a:ext uri="{FF2B5EF4-FFF2-40B4-BE49-F238E27FC236}">
                <a16:creationId xmlns:a16="http://schemas.microsoft.com/office/drawing/2014/main" id="{3F7CB4E4-C123-4042-B511-99A5244819D1}"/>
              </a:ext>
            </a:extLst>
          </p:cNvPr>
          <p:cNvSpPr txBox="1"/>
          <p:nvPr/>
        </p:nvSpPr>
        <p:spPr>
          <a:xfrm>
            <a:off x="6903937" y="4182307"/>
            <a:ext cx="475432" cy="584775"/>
          </a:xfrm>
          <a:prstGeom prst="rect">
            <a:avLst/>
          </a:prstGeom>
          <a:noFill/>
        </p:spPr>
        <p:txBody>
          <a:bodyPr wrap="square" rtlCol="0">
            <a:spAutoFit/>
          </a:bodyPr>
          <a:lstStyle/>
          <a:p>
            <a:r>
              <a:rPr lang="en-US" altLang="zh-CN" sz="3200" dirty="0"/>
              <a:t>N</a:t>
            </a:r>
            <a:endParaRPr lang="zh-CN" altLang="en-US" sz="3200" dirty="0"/>
          </a:p>
        </p:txBody>
      </p:sp>
      <p:sp>
        <p:nvSpPr>
          <p:cNvPr id="39" name="文本框 38">
            <a:extLst>
              <a:ext uri="{FF2B5EF4-FFF2-40B4-BE49-F238E27FC236}">
                <a16:creationId xmlns:a16="http://schemas.microsoft.com/office/drawing/2014/main" id="{C162B016-48B7-45DD-867C-A55FE9EC5A08}"/>
              </a:ext>
            </a:extLst>
          </p:cNvPr>
          <p:cNvSpPr txBox="1"/>
          <p:nvPr/>
        </p:nvSpPr>
        <p:spPr>
          <a:xfrm>
            <a:off x="8860134" y="4071874"/>
            <a:ext cx="287253" cy="584775"/>
          </a:xfrm>
          <a:prstGeom prst="rect">
            <a:avLst/>
          </a:prstGeom>
          <a:noFill/>
        </p:spPr>
        <p:txBody>
          <a:bodyPr wrap="square" rtlCol="0">
            <a:spAutoFit/>
          </a:bodyPr>
          <a:lstStyle/>
          <a:p>
            <a:r>
              <a:rPr lang="en-US" altLang="zh-CN" sz="3200" dirty="0"/>
              <a:t>Y</a:t>
            </a:r>
            <a:endParaRPr lang="zh-CN" altLang="en-US" sz="2800" dirty="0"/>
          </a:p>
        </p:txBody>
      </p:sp>
      <p:sp>
        <p:nvSpPr>
          <p:cNvPr id="40" name="文本框 39">
            <a:extLst>
              <a:ext uri="{FF2B5EF4-FFF2-40B4-BE49-F238E27FC236}">
                <a16:creationId xmlns:a16="http://schemas.microsoft.com/office/drawing/2014/main" id="{473B543D-9331-417E-92B9-E50C832B9E73}"/>
              </a:ext>
            </a:extLst>
          </p:cNvPr>
          <p:cNvSpPr txBox="1"/>
          <p:nvPr/>
        </p:nvSpPr>
        <p:spPr>
          <a:xfrm>
            <a:off x="4636572" y="5085161"/>
            <a:ext cx="524978" cy="584775"/>
          </a:xfrm>
          <a:prstGeom prst="rect">
            <a:avLst/>
          </a:prstGeom>
          <a:noFill/>
        </p:spPr>
        <p:txBody>
          <a:bodyPr wrap="square" rtlCol="0">
            <a:spAutoFit/>
          </a:bodyPr>
          <a:lstStyle/>
          <a:p>
            <a:r>
              <a:rPr lang="en-US" altLang="zh-CN" sz="3200" dirty="0"/>
              <a:t>Y</a:t>
            </a:r>
            <a:endParaRPr lang="zh-CN" altLang="en-US" sz="2800" dirty="0"/>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AD212FC8-F80F-45C8-A2E4-5B15C39503A8}"/>
                  </a:ext>
                </a:extLst>
              </p:cNvPr>
              <p:cNvSpPr txBox="1"/>
              <p:nvPr/>
            </p:nvSpPr>
            <p:spPr>
              <a:xfrm>
                <a:off x="1202888" y="5778562"/>
                <a:ext cx="2163112" cy="400110"/>
              </a:xfrm>
              <a:prstGeom prst="rect">
                <a:avLst/>
              </a:prstGeom>
              <a:noFill/>
            </p:spPr>
            <p:txBody>
              <a:bodyPr wrap="square" rtlCol="0">
                <a:spAutoFit/>
              </a:bodyPr>
              <a:lstStyle/>
              <a:p>
                <a:r>
                  <a:rPr lang="zh-CN" altLang="en-US" sz="2000" dirty="0"/>
                  <a:t>设</a:t>
                </a:r>
                <a14:m>
                  <m:oMath xmlns:m="http://schemas.openxmlformats.org/officeDocument/2006/math">
                    <m:d>
                      <m:dPr>
                        <m:ctrlPr>
                          <a:rPr lang="zh-CN" altLang="en-US" sz="2000" i="1" smtClean="0">
                            <a:solidFill>
                              <a:srgbClr val="836967"/>
                            </a:solidFill>
                            <a:latin typeface="Cambria Math" panose="02040503050406030204" pitchFamily="18" charset="0"/>
                          </a:rPr>
                        </m:ctrlPr>
                      </m:dPr>
                      <m:e>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2</m:t>
                            </m:r>
                          </m:sub>
                        </m:sSub>
                        <m:r>
                          <a:rPr lang="zh-CN" altLang="en-US" sz="2000" i="1" smtClean="0">
                            <a:latin typeface="Cambria Math" panose="02040503050406030204" pitchFamily="18" charset="0"/>
                          </a:rPr>
                          <m:t>,</m:t>
                        </m:r>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3</m:t>
                            </m:r>
                          </m:sub>
                        </m:sSub>
                      </m:e>
                    </m:d>
                  </m:oMath>
                </a14:m>
                <a:r>
                  <a:rPr lang="zh-CN" altLang="en-US" sz="2000" dirty="0"/>
                  <a:t>是蓝边</a:t>
                </a:r>
              </a:p>
            </p:txBody>
          </p:sp>
        </mc:Choice>
        <mc:Fallback xmlns="">
          <p:sp>
            <p:nvSpPr>
              <p:cNvPr id="41" name="文本框 40">
                <a:extLst>
                  <a:ext uri="{FF2B5EF4-FFF2-40B4-BE49-F238E27FC236}">
                    <a16:creationId xmlns:a16="http://schemas.microsoft.com/office/drawing/2014/main" id="{AD212FC8-F80F-45C8-A2E4-5B15C39503A8}"/>
                  </a:ext>
                </a:extLst>
              </p:cNvPr>
              <p:cNvSpPr txBox="1">
                <a:spLocks noRot="1" noChangeAspect="1" noMove="1" noResize="1" noEditPoints="1" noAdjustHandles="1" noChangeArrowheads="1" noChangeShapeType="1" noTextEdit="1"/>
              </p:cNvSpPr>
              <p:nvPr/>
            </p:nvSpPr>
            <p:spPr>
              <a:xfrm>
                <a:off x="1202888" y="5778562"/>
                <a:ext cx="2163112" cy="400110"/>
              </a:xfrm>
              <a:prstGeom prst="rect">
                <a:avLst/>
              </a:prstGeom>
              <a:blipFill>
                <a:blip r:embed="rId10"/>
                <a:stretch>
                  <a:fillRect l="-2817" t="-10606"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0703B1B-F1E3-4AA8-88C3-99AE84328A4A}"/>
                  </a:ext>
                </a:extLst>
              </p:cNvPr>
              <p:cNvSpPr txBox="1"/>
              <p:nvPr/>
            </p:nvSpPr>
            <p:spPr>
              <a:xfrm>
                <a:off x="5948896" y="4828962"/>
                <a:ext cx="2163112" cy="400110"/>
              </a:xfrm>
              <a:prstGeom prst="rect">
                <a:avLst/>
              </a:prstGeom>
              <a:noFill/>
            </p:spPr>
            <p:txBody>
              <a:bodyPr wrap="square" rtlCol="0">
                <a:spAutoFit/>
              </a:bodyPr>
              <a:lstStyle/>
              <a:p>
                <a:r>
                  <a:rPr lang="zh-CN" altLang="en-US" sz="2000" dirty="0"/>
                  <a:t>设</a:t>
                </a:r>
                <a14:m>
                  <m:oMath xmlns:m="http://schemas.openxmlformats.org/officeDocument/2006/math">
                    <m:d>
                      <m:dPr>
                        <m:ctrlPr>
                          <a:rPr lang="zh-CN" altLang="en-US" sz="2000" i="1" smtClean="0">
                            <a:solidFill>
                              <a:srgbClr val="836967"/>
                            </a:solidFill>
                            <a:latin typeface="Cambria Math" panose="02040503050406030204" pitchFamily="18" charset="0"/>
                          </a:rPr>
                        </m:ctrlPr>
                      </m:dPr>
                      <m:e>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2</m:t>
                            </m:r>
                          </m:sub>
                        </m:sSub>
                        <m:r>
                          <a:rPr lang="zh-CN" altLang="en-US" sz="2000" i="1" smtClean="0">
                            <a:latin typeface="Cambria Math" panose="02040503050406030204" pitchFamily="18" charset="0"/>
                          </a:rPr>
                          <m:t>,</m:t>
                        </m:r>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3</m:t>
                            </m:r>
                          </m:sub>
                        </m:sSub>
                      </m:e>
                    </m:d>
                  </m:oMath>
                </a14:m>
                <a:r>
                  <a:rPr lang="zh-CN" altLang="en-US" sz="2000" dirty="0"/>
                  <a:t>是红边</a:t>
                </a:r>
              </a:p>
            </p:txBody>
          </p:sp>
        </mc:Choice>
        <mc:Fallback xmlns="">
          <p:sp>
            <p:nvSpPr>
              <p:cNvPr id="42" name="文本框 41">
                <a:extLst>
                  <a:ext uri="{FF2B5EF4-FFF2-40B4-BE49-F238E27FC236}">
                    <a16:creationId xmlns:a16="http://schemas.microsoft.com/office/drawing/2014/main" id="{B0703B1B-F1E3-4AA8-88C3-99AE84328A4A}"/>
                  </a:ext>
                </a:extLst>
              </p:cNvPr>
              <p:cNvSpPr txBox="1">
                <a:spLocks noRot="1" noChangeAspect="1" noMove="1" noResize="1" noEditPoints="1" noAdjustHandles="1" noChangeArrowheads="1" noChangeShapeType="1" noTextEdit="1"/>
              </p:cNvSpPr>
              <p:nvPr/>
            </p:nvSpPr>
            <p:spPr>
              <a:xfrm>
                <a:off x="5948896" y="4828962"/>
                <a:ext cx="2163112" cy="400110"/>
              </a:xfrm>
              <a:prstGeom prst="rect">
                <a:avLst/>
              </a:prstGeom>
              <a:blipFill>
                <a:blip r:embed="rId11"/>
                <a:stretch>
                  <a:fillRect l="-3099" t="-9091" b="-24242"/>
                </a:stretch>
              </a:blipFill>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78871ED7-CA62-446F-98A6-2143F4E9B090}"/>
              </a:ext>
            </a:extLst>
          </p:cNvPr>
          <p:cNvSpPr txBox="1"/>
          <p:nvPr/>
        </p:nvSpPr>
        <p:spPr>
          <a:xfrm>
            <a:off x="4704149" y="5757423"/>
            <a:ext cx="524978"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a:t>
            </a:r>
          </a:p>
        </p:txBody>
      </p:sp>
      <p:sp>
        <p:nvSpPr>
          <p:cNvPr id="44" name="文本框 43">
            <a:extLst>
              <a:ext uri="{FF2B5EF4-FFF2-40B4-BE49-F238E27FC236}">
                <a16:creationId xmlns:a16="http://schemas.microsoft.com/office/drawing/2014/main" id="{1D9CA52E-063C-45B6-B0C4-1B13D282A29F}"/>
              </a:ext>
            </a:extLst>
          </p:cNvPr>
          <p:cNvSpPr txBox="1"/>
          <p:nvPr/>
        </p:nvSpPr>
        <p:spPr>
          <a:xfrm>
            <a:off x="9130754" y="4715120"/>
            <a:ext cx="524978"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a:t>
            </a:r>
          </a:p>
        </p:txBody>
      </p:sp>
      <p:cxnSp>
        <p:nvCxnSpPr>
          <p:cNvPr id="45" name="直接连接符 44">
            <a:extLst>
              <a:ext uri="{FF2B5EF4-FFF2-40B4-BE49-F238E27FC236}">
                <a16:creationId xmlns:a16="http://schemas.microsoft.com/office/drawing/2014/main" id="{03251FF9-D3D5-4023-AA29-D920C858B1A3}"/>
              </a:ext>
            </a:extLst>
          </p:cNvPr>
          <p:cNvCxnSpPr>
            <a:cxnSpLocks/>
          </p:cNvCxnSpPr>
          <p:nvPr/>
        </p:nvCxnSpPr>
        <p:spPr>
          <a:xfrm>
            <a:off x="7030452" y="5165836"/>
            <a:ext cx="0" cy="569967"/>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752201CF-6184-4081-8757-9676E0476FEE}"/>
                  </a:ext>
                </a:extLst>
              </p:cNvPr>
              <p:cNvSpPr txBox="1"/>
              <p:nvPr/>
            </p:nvSpPr>
            <p:spPr>
              <a:xfrm>
                <a:off x="6121966" y="5757423"/>
                <a:ext cx="2482939" cy="427938"/>
              </a:xfrm>
              <a:prstGeom prst="rect">
                <a:avLst/>
              </a:prstGeom>
              <a:noFill/>
            </p:spPr>
            <p:txBody>
              <a:bodyPr wrap="square" rtlCol="0">
                <a:spAutoFit/>
              </a:bodyPr>
              <a:lstStyle/>
              <a:p>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m:rPr>
                            <m:sty m:val="p"/>
                          </m:rPr>
                          <a:rPr lang="zh-CN" altLang="en-US" sz="2000" i="1" smtClean="0">
                            <a:latin typeface="Cambria Math" panose="02040503050406030204" pitchFamily="18" charset="0"/>
                          </a:rPr>
                          <m:t>Δ</m:t>
                        </m:r>
                      </m:e>
                      <m: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1</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2</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3</m:t>
                            </m:r>
                          </m:sub>
                        </m:sSub>
                      </m:sub>
                    </m:sSub>
                  </m:oMath>
                </a14:m>
                <a:r>
                  <a:rPr lang="zh-CN" altLang="en-US" sz="2000" dirty="0"/>
                  <a:t>是红三角形</a:t>
                </a:r>
              </a:p>
            </p:txBody>
          </p:sp>
        </mc:Choice>
        <mc:Fallback xmlns="">
          <p:sp>
            <p:nvSpPr>
              <p:cNvPr id="46" name="文本框 45">
                <a:extLst>
                  <a:ext uri="{FF2B5EF4-FFF2-40B4-BE49-F238E27FC236}">
                    <a16:creationId xmlns:a16="http://schemas.microsoft.com/office/drawing/2014/main" id="{752201CF-6184-4081-8757-9676E0476FEE}"/>
                  </a:ext>
                </a:extLst>
              </p:cNvPr>
              <p:cNvSpPr txBox="1">
                <a:spLocks noRot="1" noChangeAspect="1" noMove="1" noResize="1" noEditPoints="1" noAdjustHandles="1" noChangeArrowheads="1" noChangeShapeType="1" noTextEdit="1"/>
              </p:cNvSpPr>
              <p:nvPr/>
            </p:nvSpPr>
            <p:spPr>
              <a:xfrm>
                <a:off x="6121966" y="5757423"/>
                <a:ext cx="2482939" cy="427938"/>
              </a:xfrm>
              <a:prstGeom prst="rect">
                <a:avLst/>
              </a:prstGeom>
              <a:blipFill>
                <a:blip r:embed="rId12"/>
                <a:stretch>
                  <a:fillRect t="-7042" b="-16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92F04B5B-D242-473F-8FA5-72C75B7B4927}"/>
                  </a:ext>
                </a:extLst>
              </p:cNvPr>
              <p:cNvSpPr txBox="1"/>
              <p:nvPr/>
            </p:nvSpPr>
            <p:spPr>
              <a:xfrm>
                <a:off x="1233737" y="6453787"/>
                <a:ext cx="2917508" cy="427938"/>
              </a:xfrm>
              <a:prstGeom prst="rect">
                <a:avLst/>
              </a:prstGeom>
              <a:noFill/>
            </p:spPr>
            <p:txBody>
              <a:bodyPr wrap="square" rtlCol="0">
                <a:spAutoFit/>
              </a:bodyPr>
              <a:lstStyle/>
              <a:p>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m:rPr>
                            <m:sty m:val="p"/>
                          </m:rPr>
                          <a:rPr lang="zh-CN" altLang="en-US" sz="2000" i="1" smtClean="0">
                            <a:latin typeface="Cambria Math" panose="02040503050406030204" pitchFamily="18" charset="0"/>
                          </a:rPr>
                          <m:t>Δ</m:t>
                        </m:r>
                      </m:e>
                      <m: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1</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2</m:t>
                            </m:r>
                          </m:sub>
                        </m:s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𝐴</m:t>
                            </m:r>
                          </m:e>
                          <m:sub>
                            <m:r>
                              <a:rPr lang="en-US" altLang="zh-CN" sz="2000" b="0" i="1" smtClean="0">
                                <a:latin typeface="Cambria Math" panose="02040503050406030204" pitchFamily="18" charset="0"/>
                              </a:rPr>
                              <m:t>3</m:t>
                            </m:r>
                          </m:sub>
                        </m:sSub>
                      </m:sub>
                    </m:sSub>
                  </m:oMath>
                </a14:m>
                <a:r>
                  <a:rPr lang="zh-CN" altLang="en-US" sz="2000" dirty="0"/>
                  <a:t>是蓝三角形</a:t>
                </a:r>
              </a:p>
            </p:txBody>
          </p:sp>
        </mc:Choice>
        <mc:Fallback xmlns="">
          <p:sp>
            <p:nvSpPr>
              <p:cNvPr id="47" name="文本框 46">
                <a:extLst>
                  <a:ext uri="{FF2B5EF4-FFF2-40B4-BE49-F238E27FC236}">
                    <a16:creationId xmlns:a16="http://schemas.microsoft.com/office/drawing/2014/main" id="{92F04B5B-D242-473F-8FA5-72C75B7B4927}"/>
                  </a:ext>
                </a:extLst>
              </p:cNvPr>
              <p:cNvSpPr txBox="1">
                <a:spLocks noRot="1" noChangeAspect="1" noMove="1" noResize="1" noEditPoints="1" noAdjustHandles="1" noChangeArrowheads="1" noChangeShapeType="1" noTextEdit="1"/>
              </p:cNvSpPr>
              <p:nvPr/>
            </p:nvSpPr>
            <p:spPr>
              <a:xfrm>
                <a:off x="1233737" y="6453787"/>
                <a:ext cx="2917508" cy="427938"/>
              </a:xfrm>
              <a:prstGeom prst="rect">
                <a:avLst/>
              </a:prstGeom>
              <a:blipFill>
                <a:blip r:embed="rId13"/>
                <a:stretch>
                  <a:fillRect t="-8571" b="-18571"/>
                </a:stretch>
              </a:blipFill>
            </p:spPr>
            <p:txBody>
              <a:bodyPr/>
              <a:lstStyle/>
              <a:p>
                <a:r>
                  <a:rPr lang="zh-CN" altLang="en-US">
                    <a:noFill/>
                  </a:rPr>
                  <a:t> </a:t>
                </a:r>
              </a:p>
            </p:txBody>
          </p:sp>
        </mc:Fallback>
      </mc:AlternateContent>
      <p:cxnSp>
        <p:nvCxnSpPr>
          <p:cNvPr id="48" name="直接连接符 47">
            <a:extLst>
              <a:ext uri="{FF2B5EF4-FFF2-40B4-BE49-F238E27FC236}">
                <a16:creationId xmlns:a16="http://schemas.microsoft.com/office/drawing/2014/main" id="{42FB653D-588B-49C2-A589-21E3BD996A33}"/>
              </a:ext>
            </a:extLst>
          </p:cNvPr>
          <p:cNvCxnSpPr>
            <a:cxnSpLocks/>
          </p:cNvCxnSpPr>
          <p:nvPr/>
        </p:nvCxnSpPr>
        <p:spPr>
          <a:xfrm flipH="1">
            <a:off x="2061793" y="6085926"/>
            <a:ext cx="5448" cy="36786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9592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 </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cs typeface="Times New Roman" panose="02020603050405020304" pitchFamily="18" charset="0"/>
              </a:rPr>
              <a:t>数问题</a:t>
            </a:r>
            <a:endParaRPr lang="zh-CN" altLang="en-US" sz="4000" b="1" dirty="0">
              <a:solidFill>
                <a:schemeClr val="tx1">
                  <a:lumMod val="95000"/>
                  <a:lumOff val="5000"/>
                </a:schemeClr>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2062103"/>
              </a:xfrm>
              <a:prstGeom prst="rect">
                <a:avLst/>
              </a:prstGeom>
              <a:noFill/>
            </p:spPr>
            <p:txBody>
              <a:bodyPr wrap="square" rtlCol="0">
                <a:spAutoFit/>
              </a:bodyPr>
              <a:lstStyle/>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Ramsey</a:t>
                </a:r>
                <a:r>
                  <a:rPr lang="zh-CN" altLang="en-US" sz="3200" dirty="0">
                    <a:latin typeface="宋体" panose="02010600030101010101" pitchFamily="2" charset="-122"/>
                    <a:ea typeface="宋体" panose="02010600030101010101" pitchFamily="2" charset="-122"/>
                  </a:rPr>
                  <a:t>数：这里指二着色</a:t>
                </a:r>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	</a:t>
                </a:r>
                <a14:m>
                  <m:oMath xmlns:m="http://schemas.openxmlformats.org/officeDocument/2006/math">
                    <m:r>
                      <a:rPr lang="en-US" altLang="zh-CN" sz="3200" i="1" smtClean="0">
                        <a:solidFill>
                          <a:schemeClr val="tx1"/>
                        </a:solidFill>
                        <a:latin typeface="Cambria Math" panose="02040503050406030204" pitchFamily="18" charset="0"/>
                      </a:rPr>
                      <m:t>𝑅</m:t>
                    </m:r>
                    <m:d>
                      <m:dPr>
                        <m:ctrlPr>
                          <a:rPr lang="en-US" altLang="zh-CN" sz="3200" i="1" smtClean="0">
                            <a:solidFill>
                              <a:schemeClr val="tx1"/>
                            </a:solidFill>
                            <a:latin typeface="Cambria Math" panose="02040503050406030204" pitchFamily="18" charset="0"/>
                          </a:rPr>
                        </m:ctrlPr>
                      </m:dPr>
                      <m:e>
                        <m:r>
                          <a:rPr lang="en-US" altLang="zh-CN" sz="3200" i="1" smtClean="0">
                            <a:solidFill>
                              <a:schemeClr val="tx1"/>
                            </a:solidFill>
                            <a:latin typeface="Cambria Math" panose="02040503050406030204" pitchFamily="18" charset="0"/>
                          </a:rPr>
                          <m:t>3,3</m:t>
                        </m:r>
                      </m:e>
                    </m:d>
                    <m:r>
                      <a:rPr lang="en-US" altLang="zh-CN" sz="3200" i="1" smtClean="0">
                        <a:solidFill>
                          <a:schemeClr val="tx1"/>
                        </a:solidFill>
                        <a:latin typeface="Cambria Math" panose="02040503050406030204" pitchFamily="18" charset="0"/>
                      </a:rPr>
                      <m:t>=6</m:t>
                    </m:r>
                    <m:r>
                      <a:rPr lang="zh-CN" altLang="en-US" sz="3200" i="1">
                        <a:solidFill>
                          <a:schemeClr val="tx1"/>
                        </a:solidFill>
                        <a:latin typeface="Cambria Math" panose="02040503050406030204" pitchFamily="18" charset="0"/>
                      </a:rPr>
                      <m:t>，</m:t>
                    </m:r>
                  </m:oMath>
                </a14:m>
                <a:r>
                  <a:rPr lang="en-US" altLang="zh-CN" sz="3200" dirty="0">
                    <a:solidFill>
                      <a:schemeClr val="tx1"/>
                    </a:solidFill>
                  </a:rPr>
                  <a:t> </a:t>
                </a:r>
                <a14:m>
                  <m:oMath xmlns:m="http://schemas.openxmlformats.org/officeDocument/2006/math">
                    <m:r>
                      <a:rPr lang="en-US" altLang="zh-CN" sz="3200" i="1">
                        <a:solidFill>
                          <a:schemeClr val="tx1"/>
                        </a:solidFill>
                        <a:latin typeface="Cambria Math" panose="02040503050406030204" pitchFamily="18" charset="0"/>
                      </a:rPr>
                      <m:t>𝑅</m:t>
                    </m:r>
                    <m:d>
                      <m:dPr>
                        <m:ctrlPr>
                          <a:rPr lang="en-US" altLang="zh-CN" sz="3200" i="1">
                            <a:solidFill>
                              <a:schemeClr val="tx1"/>
                            </a:solidFill>
                            <a:latin typeface="Cambria Math" panose="02040503050406030204" pitchFamily="18" charset="0"/>
                          </a:rPr>
                        </m:ctrlPr>
                      </m:dPr>
                      <m:e>
                        <m:r>
                          <a:rPr lang="en-US" altLang="zh-CN" sz="3200" i="1">
                            <a:solidFill>
                              <a:schemeClr val="tx1"/>
                            </a:solidFill>
                            <a:latin typeface="Cambria Math" panose="02040503050406030204" pitchFamily="18" charset="0"/>
                          </a:rPr>
                          <m:t>3,</m:t>
                        </m:r>
                        <m:r>
                          <a:rPr lang="en-US" altLang="zh-CN" sz="3200" b="0" i="1" smtClean="0">
                            <a:solidFill>
                              <a:schemeClr val="tx1"/>
                            </a:solidFill>
                            <a:latin typeface="Cambria Math" panose="02040503050406030204" pitchFamily="18" charset="0"/>
                          </a:rPr>
                          <m:t>4</m:t>
                        </m:r>
                      </m:e>
                    </m:d>
                    <m:r>
                      <a:rPr lang="en-US" altLang="zh-CN" sz="3200" i="1">
                        <a:solidFill>
                          <a:schemeClr val="tx1"/>
                        </a:solidFill>
                        <a:latin typeface="Cambria Math" panose="02040503050406030204" pitchFamily="18" charset="0"/>
                      </a:rPr>
                      <m:t>=</m:t>
                    </m:r>
                    <m:r>
                      <a:rPr lang="en-US" altLang="zh-CN" sz="3200" b="0" i="1" smtClean="0">
                        <a:solidFill>
                          <a:schemeClr val="tx1"/>
                        </a:solidFill>
                        <a:latin typeface="Cambria Math" panose="02040503050406030204" pitchFamily="18" charset="0"/>
                      </a:rPr>
                      <m:t>9</m:t>
                    </m:r>
                    <m:r>
                      <a:rPr lang="zh-CN" altLang="en-US" sz="3200" i="1">
                        <a:solidFill>
                          <a:schemeClr val="tx1"/>
                        </a:solidFill>
                        <a:latin typeface="Cambria Math" panose="02040503050406030204" pitchFamily="18" charset="0"/>
                      </a:rPr>
                      <m:t>，</m:t>
                    </m:r>
                  </m:oMath>
                </a14:m>
                <a:endParaRPr lang="en-US" altLang="zh-CN" sz="3200" dirty="0">
                  <a:solidFill>
                    <a:schemeClr val="tx1"/>
                  </a:solidFill>
                </a:endParaRPr>
              </a:p>
              <a:p>
                <a:r>
                  <a:rPr lang="en-US" altLang="zh-CN" sz="3200" dirty="0">
                    <a:solidFill>
                      <a:schemeClr val="tx1"/>
                    </a:solidFill>
                    <a:latin typeface="宋体" panose="02010600030101010101" pitchFamily="2" charset="-122"/>
                    <a:ea typeface="宋体" panose="02010600030101010101" pitchFamily="2" charset="-122"/>
                  </a:rPr>
                  <a:t>	</a:t>
                </a:r>
                <a14:m>
                  <m:oMath xmlns:m="http://schemas.openxmlformats.org/officeDocument/2006/math">
                    <m:r>
                      <a:rPr lang="en-US" altLang="zh-CN" sz="3200" i="1" smtClean="0">
                        <a:solidFill>
                          <a:schemeClr val="tx1"/>
                        </a:solidFill>
                        <a:latin typeface="Cambria Math" panose="02040503050406030204" pitchFamily="18" charset="0"/>
                      </a:rPr>
                      <m:t>𝑅</m:t>
                    </m:r>
                    <m:d>
                      <m:dPr>
                        <m:ctrlPr>
                          <a:rPr lang="en-US" altLang="zh-CN" sz="3200" i="1" smtClean="0">
                            <a:solidFill>
                              <a:schemeClr val="tx1"/>
                            </a:solidFill>
                            <a:latin typeface="Cambria Math" panose="02040503050406030204" pitchFamily="18" charset="0"/>
                          </a:rPr>
                        </m:ctrlPr>
                      </m:dPr>
                      <m:e>
                        <m:r>
                          <a:rPr lang="en-US" altLang="zh-CN" sz="3200" b="0" i="1" smtClean="0">
                            <a:solidFill>
                              <a:schemeClr val="tx1"/>
                            </a:solidFill>
                            <a:latin typeface="Cambria Math" panose="02040503050406030204" pitchFamily="18" charset="0"/>
                          </a:rPr>
                          <m:t>4</m:t>
                        </m:r>
                        <m:r>
                          <a:rPr lang="en-US" altLang="zh-CN" sz="3200" i="1" smtClean="0">
                            <a:solidFill>
                              <a:schemeClr val="tx1"/>
                            </a:solidFill>
                            <a:latin typeface="Cambria Math" panose="02040503050406030204" pitchFamily="18" charset="0"/>
                          </a:rPr>
                          <m:t>,</m:t>
                        </m:r>
                        <m:r>
                          <a:rPr lang="en-US" altLang="zh-CN" sz="3200" b="0" i="1" smtClean="0">
                            <a:solidFill>
                              <a:schemeClr val="tx1"/>
                            </a:solidFill>
                            <a:latin typeface="Cambria Math" panose="02040503050406030204" pitchFamily="18" charset="0"/>
                          </a:rPr>
                          <m:t>4</m:t>
                        </m:r>
                      </m:e>
                    </m:d>
                    <m:r>
                      <a:rPr lang="en-US" altLang="zh-CN" sz="3200" i="1" smtClean="0">
                        <a:solidFill>
                          <a:schemeClr val="tx1"/>
                        </a:solidFill>
                        <a:latin typeface="Cambria Math" panose="02040503050406030204" pitchFamily="18" charset="0"/>
                      </a:rPr>
                      <m:t>=</m:t>
                    </m:r>
                    <m:r>
                      <a:rPr lang="en-US" altLang="zh-CN" sz="3200" b="0" i="1" smtClean="0">
                        <a:solidFill>
                          <a:schemeClr val="tx1"/>
                        </a:solidFill>
                        <a:latin typeface="Cambria Math" panose="02040503050406030204" pitchFamily="18" charset="0"/>
                      </a:rPr>
                      <m:t>18</m:t>
                    </m:r>
                  </m:oMath>
                </a14:m>
                <a:endParaRPr lang="en-US" altLang="zh-CN" sz="3200" b="0" dirty="0">
                  <a:solidFill>
                    <a:schemeClr val="tx1"/>
                  </a:solidFill>
                  <a:latin typeface="宋体" panose="02010600030101010101" pitchFamily="2" charset="-122"/>
                </a:endParaRPr>
              </a:p>
              <a:p>
                <a:r>
                  <a:rPr lang="en-US" altLang="zh-CN" sz="3200" dirty="0">
                    <a:solidFill>
                      <a:schemeClr val="tx1"/>
                    </a:solidFill>
                    <a:latin typeface="宋体" panose="02010600030101010101" pitchFamily="2" charset="-122"/>
                    <a:ea typeface="宋体" panose="02010600030101010101" pitchFamily="2" charset="-122"/>
                  </a:rPr>
                  <a:t>	</a:t>
                </a:r>
                <a14:m>
                  <m:oMath xmlns:m="http://schemas.openxmlformats.org/officeDocument/2006/math">
                    <m:r>
                      <a:rPr lang="en-US" altLang="zh-CN" sz="3200" i="1" smtClean="0">
                        <a:solidFill>
                          <a:schemeClr val="tx1"/>
                        </a:solidFill>
                        <a:latin typeface="Cambria Math" panose="02040503050406030204" pitchFamily="18" charset="0"/>
                      </a:rPr>
                      <m:t>𝑅</m:t>
                    </m:r>
                    <m:d>
                      <m:dPr>
                        <m:ctrlPr>
                          <a:rPr lang="en-US" altLang="zh-CN" sz="3200" i="1" smtClean="0">
                            <a:solidFill>
                              <a:schemeClr val="tx1"/>
                            </a:solidFill>
                            <a:latin typeface="Cambria Math" panose="02040503050406030204" pitchFamily="18" charset="0"/>
                          </a:rPr>
                        </m:ctrlPr>
                      </m:dPr>
                      <m:e>
                        <m:r>
                          <a:rPr lang="en-US" altLang="zh-CN" sz="3200" b="0" i="1" smtClean="0">
                            <a:solidFill>
                              <a:schemeClr val="tx1"/>
                            </a:solidFill>
                            <a:latin typeface="Cambria Math" panose="02040503050406030204" pitchFamily="18" charset="0"/>
                          </a:rPr>
                          <m:t>5</m:t>
                        </m:r>
                        <m:r>
                          <a:rPr lang="en-US" altLang="zh-CN" sz="3200" i="1" smtClean="0">
                            <a:solidFill>
                              <a:schemeClr val="tx1"/>
                            </a:solidFill>
                            <a:latin typeface="Cambria Math" panose="02040503050406030204" pitchFamily="18" charset="0"/>
                          </a:rPr>
                          <m:t>,</m:t>
                        </m:r>
                        <m:r>
                          <a:rPr lang="en-US" altLang="zh-CN" sz="3200" b="0" i="1" smtClean="0">
                            <a:solidFill>
                              <a:schemeClr val="tx1"/>
                            </a:solidFill>
                            <a:latin typeface="Cambria Math" panose="02040503050406030204" pitchFamily="18" charset="0"/>
                          </a:rPr>
                          <m:t>5</m:t>
                        </m:r>
                      </m:e>
                    </m:d>
                    <m:r>
                      <a:rPr lang="en-US" altLang="zh-CN" sz="3200" i="1" smtClean="0">
                        <a:solidFill>
                          <a:schemeClr val="tx1"/>
                        </a:solidFill>
                        <a:latin typeface="Cambria Math" panose="02040503050406030204" pitchFamily="18" charset="0"/>
                      </a:rPr>
                      <m:t>=</m:t>
                    </m:r>
                    <m:r>
                      <a:rPr lang="zh-CN" altLang="en-US" sz="3200" i="1">
                        <a:solidFill>
                          <a:schemeClr val="tx1"/>
                        </a:solidFill>
                        <a:latin typeface="Cambria Math" panose="02040503050406030204" pitchFamily="18" charset="0"/>
                      </a:rPr>
                      <m:t>？</m:t>
                    </m:r>
                  </m:oMath>
                </a14:m>
                <a:endParaRPr lang="zh-CN" altLang="en-US" sz="3200"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734793" y="1636295"/>
                <a:ext cx="10722414" cy="2062103"/>
              </a:xfrm>
              <a:prstGeom prst="rect">
                <a:avLst/>
              </a:prstGeom>
              <a:blipFill>
                <a:blip r:embed="rId3"/>
                <a:stretch>
                  <a:fillRect l="-1479" t="-5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903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989900-D5F4-4E97-ACB3-28B717389EA4}"/>
              </a:ext>
            </a:extLst>
          </p:cNvPr>
          <p:cNvPicPr>
            <a:picLocks noChangeAspect="1"/>
          </p:cNvPicPr>
          <p:nvPr/>
        </p:nvPicPr>
        <p:blipFill>
          <a:blip r:embed="rId2"/>
          <a:stretch>
            <a:fillRect/>
          </a:stretch>
        </p:blipFill>
        <p:spPr>
          <a:xfrm>
            <a:off x="138880" y="776578"/>
            <a:ext cx="6249335" cy="3471852"/>
          </a:xfrm>
          <a:prstGeom prst="rect">
            <a:avLst/>
          </a:prstGeom>
        </p:spPr>
      </p:pic>
      <p:sp>
        <p:nvSpPr>
          <p:cNvPr id="6" name="文本框 5">
            <a:extLst>
              <a:ext uri="{FF2B5EF4-FFF2-40B4-BE49-F238E27FC236}">
                <a16:creationId xmlns:a16="http://schemas.microsoft.com/office/drawing/2014/main" id="{6BDEA518-CEAB-4A8A-8D37-3E7E59C9B17A}"/>
              </a:ext>
            </a:extLst>
          </p:cNvPr>
          <p:cNvSpPr txBox="1"/>
          <p:nvPr/>
        </p:nvSpPr>
        <p:spPr>
          <a:xfrm>
            <a:off x="763858" y="4336166"/>
            <a:ext cx="4999377" cy="646331"/>
          </a:xfrm>
          <a:prstGeom prst="rect">
            <a:avLst/>
          </a:prstGeom>
          <a:noFill/>
        </p:spPr>
        <p:txBody>
          <a:bodyPr wrap="square" rtlCol="0">
            <a:spAutoFit/>
          </a:bodyPr>
          <a:lstStyle/>
          <a:p>
            <a:r>
              <a:rPr lang="zh-CN" altLang="en-US" sz="3600" dirty="0">
                <a:latin typeface="Times New Roman" panose="02020603050405020304" pitchFamily="18" charset="0"/>
                <a:cs typeface="Times New Roman" panose="02020603050405020304" pitchFamily="18" charset="0"/>
              </a:rPr>
              <a:t>组合数学 </a:t>
            </a:r>
            <a:r>
              <a:rPr lang="en-US" altLang="zh-CN" sz="3600" dirty="0">
                <a:latin typeface="Times New Roman" panose="02020603050405020304" pitchFamily="18" charset="0"/>
                <a:cs typeface="Times New Roman" panose="02020603050405020304" pitchFamily="18" charset="0"/>
              </a:rPr>
              <a:t>Combinatorics</a:t>
            </a:r>
            <a:endParaRPr lang="zh-CN" altLang="en-US" sz="3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E3007F3-CF01-49F5-AAFF-7AEE3E25C8D8}"/>
              </a:ext>
            </a:extLst>
          </p:cNvPr>
          <p:cNvPicPr>
            <a:picLocks noChangeAspect="1"/>
          </p:cNvPicPr>
          <p:nvPr/>
        </p:nvPicPr>
        <p:blipFill>
          <a:blip r:embed="rId3"/>
          <a:stretch>
            <a:fillRect/>
          </a:stretch>
        </p:blipFill>
        <p:spPr>
          <a:xfrm>
            <a:off x="6515810" y="2512504"/>
            <a:ext cx="5676190" cy="171429"/>
          </a:xfrm>
          <a:prstGeom prst="rect">
            <a:avLst/>
          </a:prstGeom>
        </p:spPr>
      </p:pic>
      <p:sp>
        <p:nvSpPr>
          <p:cNvPr id="10" name="文本框 9">
            <a:extLst>
              <a:ext uri="{FF2B5EF4-FFF2-40B4-BE49-F238E27FC236}">
                <a16:creationId xmlns:a16="http://schemas.microsoft.com/office/drawing/2014/main" id="{0561EF7F-379F-4C1B-92DF-55301BA5EC3C}"/>
              </a:ext>
            </a:extLst>
          </p:cNvPr>
          <p:cNvSpPr txBox="1"/>
          <p:nvPr/>
        </p:nvSpPr>
        <p:spPr>
          <a:xfrm>
            <a:off x="7025883" y="1866173"/>
            <a:ext cx="5166117"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6 </a:t>
            </a:r>
            <a:r>
              <a:rPr lang="zh-CN" altLang="en-US" sz="3600" dirty="0">
                <a:latin typeface="Times New Roman" panose="02020603050405020304" pitchFamily="18" charset="0"/>
                <a:cs typeface="Times New Roman" panose="02020603050405020304" pitchFamily="18" charset="0"/>
              </a:rPr>
              <a:t>鸽巢原理</a:t>
            </a:r>
          </a:p>
        </p:txBody>
      </p:sp>
      <p:sp>
        <p:nvSpPr>
          <p:cNvPr id="11" name="文本框 10">
            <a:extLst>
              <a:ext uri="{FF2B5EF4-FFF2-40B4-BE49-F238E27FC236}">
                <a16:creationId xmlns:a16="http://schemas.microsoft.com/office/drawing/2014/main" id="{FB2CB9E8-E462-4DE3-BEEC-BCD923CA0205}"/>
              </a:ext>
            </a:extLst>
          </p:cNvPr>
          <p:cNvSpPr txBox="1"/>
          <p:nvPr/>
        </p:nvSpPr>
        <p:spPr>
          <a:xfrm>
            <a:off x="6615404" y="2799184"/>
            <a:ext cx="5437716"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6-4 </a:t>
            </a:r>
            <a:r>
              <a:rPr lang="zh-CN" altLang="en-US" sz="3200" dirty="0">
                <a:latin typeface="Times New Roman" panose="02020603050405020304" pitchFamily="18" charset="0"/>
                <a:cs typeface="Times New Roman" panose="02020603050405020304" pitchFamily="18" charset="0"/>
              </a:rPr>
              <a:t>鸽子抢巢</a:t>
            </a:r>
          </a:p>
        </p:txBody>
      </p:sp>
    </p:spTree>
    <p:extLst>
      <p:ext uri="{BB962C8B-B14F-4D97-AF65-F5344CB8AC3E}">
        <p14:creationId xmlns:p14="http://schemas.microsoft.com/office/powerpoint/2010/main" val="339163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0" y="1017653"/>
            <a:ext cx="7592075" cy="229291"/>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429992" y="1433151"/>
                <a:ext cx="11393040" cy="5280869"/>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The complexity for searching all possible graphs is</a:t>
                </a:r>
                <a14:m>
                  <m:oMath xmlns:m="http://schemas.openxmlformats.org/officeDocument/2006/math">
                    <m:r>
                      <a:rPr lang="en-US" altLang="zh-CN" sz="2800" b="0" i="0" smtClean="0">
                        <a:latin typeface="Cambria Math" panose="02040503050406030204" pitchFamily="18" charset="0"/>
                        <a:ea typeface="宋体" panose="02010600030101010101" pitchFamily="2" charset="-122"/>
                      </a:rPr>
                      <m:t> </m:t>
                    </m:r>
                    <m:r>
                      <a:rPr lang="en-US" altLang="zh-CN" sz="2800" b="0" i="1" smtClean="0">
                        <a:latin typeface="Cambria Math" panose="02040503050406030204" pitchFamily="18" charset="0"/>
                        <a:ea typeface="宋体" panose="02010600030101010101" pitchFamily="2" charset="-122"/>
                      </a:rPr>
                      <m:t>𝑂</m:t>
                    </m:r>
                    <m:r>
                      <a:rPr lang="en-US" altLang="zh-CN" sz="2800" b="0" i="1" smtClean="0">
                        <a:latin typeface="Cambria Math" panose="02040503050406030204" pitchFamily="18" charset="0"/>
                        <a:ea typeface="宋体" panose="02010600030101010101" pitchFamily="2" charset="-122"/>
                      </a:rPr>
                      <m:t>(</m:t>
                    </m:r>
                    <m:sSup>
                      <m:sSupPr>
                        <m:ctrlPr>
                          <a:rPr lang="en-US" altLang="zh-CN" sz="2800" b="0" i="1" smtClean="0">
                            <a:latin typeface="Cambria Math" panose="02040503050406030204" pitchFamily="18" charset="0"/>
                            <a:ea typeface="宋体" panose="02010600030101010101" pitchFamily="2" charset="-122"/>
                          </a:rPr>
                        </m:ctrlPr>
                      </m:sSupPr>
                      <m:e>
                        <m:r>
                          <a:rPr lang="en-US" altLang="zh-CN" sz="2800" b="0" i="1" smtClean="0">
                            <a:latin typeface="Cambria Math" panose="02040503050406030204" pitchFamily="18" charset="0"/>
                            <a:ea typeface="宋体" panose="02010600030101010101" pitchFamily="2" charset="-122"/>
                          </a:rPr>
                          <m:t>2</m:t>
                        </m:r>
                      </m:e>
                      <m:sup>
                        <m:r>
                          <a:rPr lang="en-US" altLang="zh-CN" sz="2800" b="0" i="1" smtClean="0">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−1)(</m:t>
                        </m:r>
                        <m:r>
                          <a:rPr lang="en-US" altLang="zh-CN" sz="2800" b="0" i="1" smtClean="0">
                            <a:latin typeface="Cambria Math" panose="02040503050406030204" pitchFamily="18" charset="0"/>
                            <a:ea typeface="宋体" panose="02010600030101010101" pitchFamily="2" charset="-122"/>
                          </a:rPr>
                          <m:t>𝑛</m:t>
                        </m:r>
                        <m:r>
                          <a:rPr lang="en-US" altLang="zh-CN" sz="2800" b="0" i="1" smtClean="0">
                            <a:latin typeface="Cambria Math" panose="02040503050406030204" pitchFamily="18" charset="0"/>
                            <a:ea typeface="宋体" panose="02010600030101010101" pitchFamily="2" charset="-122"/>
                          </a:rPr>
                          <m:t>−2)/2</m:t>
                        </m:r>
                      </m:sup>
                    </m:sSup>
                    <m:r>
                      <a:rPr lang="en-US" altLang="zh-CN" sz="2800" b="0" i="1" smtClean="0">
                        <a:latin typeface="Cambria Math" panose="02040503050406030204" pitchFamily="18" charset="0"/>
                        <a:ea typeface="宋体" panose="02010600030101010101" pitchFamily="2" charset="-122"/>
                      </a:rPr>
                      <m:t>)</m:t>
                    </m:r>
                  </m:oMath>
                </a14:m>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for an upper bound of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𝑛</m:t>
                    </m:r>
                  </m:oMath>
                </a14:m>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nodes.</a:t>
                </a:r>
              </a:p>
              <a:p>
                <a:pPr marL="457200" indent="-457200" algn="just">
                  <a:buFont typeface="Arial" panose="020B0604020202020204" pitchFamily="34"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Even the exact value of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𝑅</m:t>
                    </m:r>
                    <m:d>
                      <m:dPr>
                        <m:ctrlPr>
                          <a:rPr lang="en-US" altLang="zh-CN" sz="2800" b="0" i="1" smtClean="0">
                            <a:latin typeface="Cambria Math" panose="02040503050406030204" pitchFamily="18" charset="0"/>
                            <a:ea typeface="宋体" panose="02010600030101010101" pitchFamily="2" charset="-122"/>
                          </a:rPr>
                        </m:ctrlPr>
                      </m:dPr>
                      <m:e>
                        <m:r>
                          <a:rPr lang="en-US" altLang="zh-CN" sz="2800" b="0" i="1" smtClean="0">
                            <a:latin typeface="Cambria Math" panose="02040503050406030204" pitchFamily="18" charset="0"/>
                            <a:ea typeface="宋体" panose="02010600030101010101" pitchFamily="2" charset="-122"/>
                          </a:rPr>
                          <m:t>5,5</m:t>
                        </m:r>
                      </m:e>
                    </m:d>
                  </m:oMath>
                </a14:m>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is unknown, although it is known to lie between 43 (Geoffrey </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Exoo</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and 49 (Brendan McKay,  </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etc</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(inclusive) ;barring a breakthrough in theory, it is probable that the exact value of </a:t>
                </a:r>
                <a14:m>
                  <m:oMath xmlns:m="http://schemas.openxmlformats.org/officeDocument/2006/math">
                    <m:r>
                      <a:rPr lang="en-US" altLang="zh-CN" sz="2800" i="1">
                        <a:latin typeface="Cambria Math" panose="02040503050406030204" pitchFamily="18" charset="0"/>
                        <a:ea typeface="宋体" panose="02010600030101010101" pitchFamily="2" charset="-122"/>
                      </a:rPr>
                      <m:t>𝑅</m:t>
                    </m:r>
                    <m:d>
                      <m:dPr>
                        <m:ctrlPr>
                          <a:rPr lang="en-US" altLang="zh-CN" sz="2800" i="1">
                            <a:latin typeface="Cambria Math" panose="02040503050406030204" pitchFamily="18" charset="0"/>
                            <a:ea typeface="宋体" panose="02010600030101010101" pitchFamily="2" charset="-122"/>
                          </a:rPr>
                        </m:ctrlPr>
                      </m:dPr>
                      <m:e>
                        <m:r>
                          <a:rPr lang="en-US" altLang="zh-CN" sz="2800" b="0" i="1" smtClean="0">
                            <a:latin typeface="Cambria Math" panose="02040503050406030204" pitchFamily="18" charset="0"/>
                            <a:ea typeface="宋体" panose="02010600030101010101" pitchFamily="2" charset="-122"/>
                          </a:rPr>
                          <m:t>6</m:t>
                        </m:r>
                        <m:r>
                          <a:rPr lang="en-US" altLang="zh-CN" sz="2800" i="1">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6</m:t>
                        </m:r>
                      </m:e>
                    </m:d>
                  </m:oMath>
                </a14:m>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will remain unknown forever.</a:t>
                </a:r>
              </a:p>
              <a:p>
                <a:pPr marL="457200" indent="-457200" algn="just">
                  <a:buFont typeface="Arial" panose="020B0604020202020204" pitchFamily="34" charset="0"/>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Erdös</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asks us to imagine an alien force, vastly more powerful than us, landing on Earth and demanding the value of </a:t>
                </a:r>
                <a14:m>
                  <m:oMath xmlns:m="http://schemas.openxmlformats.org/officeDocument/2006/math">
                    <m:r>
                      <a:rPr lang="en-US" altLang="zh-CN" sz="2800" b="0" i="1" smtClean="0">
                        <a:latin typeface="Cambria Math" panose="02040503050406030204" pitchFamily="18" charset="0"/>
                        <a:ea typeface="宋体" panose="02010600030101010101" pitchFamily="2" charset="-122"/>
                      </a:rPr>
                      <m:t>𝑅</m:t>
                    </m:r>
                    <m:d>
                      <m:dPr>
                        <m:ctrlPr>
                          <a:rPr lang="en-US" altLang="zh-CN" sz="2800" b="0" i="1" smtClean="0">
                            <a:latin typeface="Cambria Math" panose="02040503050406030204" pitchFamily="18" charset="0"/>
                            <a:ea typeface="宋体" panose="02010600030101010101" pitchFamily="2" charset="-122"/>
                          </a:rPr>
                        </m:ctrlPr>
                      </m:dPr>
                      <m:e>
                        <m:r>
                          <a:rPr lang="en-US" altLang="zh-CN" sz="2800" b="0" i="1" smtClean="0">
                            <a:latin typeface="Cambria Math" panose="02040503050406030204" pitchFamily="18" charset="0"/>
                            <a:ea typeface="宋体" panose="02010600030101010101" pitchFamily="2" charset="-122"/>
                          </a:rPr>
                          <m:t>5,5</m:t>
                        </m:r>
                      </m:e>
                    </m:d>
                  </m:oMath>
                </a14:m>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or they will destroy our planet. In that case, he claims, we should marshal all our computers and all our mathematicians and attempt to find the value. But suppose, instead, that they ask for </a:t>
                </a:r>
                <a14:m>
                  <m:oMath xmlns:m="http://schemas.openxmlformats.org/officeDocument/2006/math">
                    <m:r>
                      <a:rPr lang="en-US" altLang="zh-CN" sz="2800" i="1">
                        <a:latin typeface="Cambria Math" panose="02040503050406030204" pitchFamily="18" charset="0"/>
                        <a:ea typeface="宋体" panose="02010600030101010101" pitchFamily="2" charset="-122"/>
                      </a:rPr>
                      <m:t>𝑅</m:t>
                    </m:r>
                    <m:d>
                      <m:dPr>
                        <m:ctrlPr>
                          <a:rPr lang="en-US" altLang="zh-CN" sz="2800" i="1">
                            <a:latin typeface="Cambria Math" panose="02040503050406030204" pitchFamily="18" charset="0"/>
                            <a:ea typeface="宋体" panose="02010600030101010101" pitchFamily="2" charset="-122"/>
                          </a:rPr>
                        </m:ctrlPr>
                      </m:dPr>
                      <m:e>
                        <m:r>
                          <a:rPr lang="en-US" altLang="zh-CN" sz="2800" i="1">
                            <a:latin typeface="Cambria Math" panose="02040503050406030204" pitchFamily="18" charset="0"/>
                            <a:ea typeface="宋体" panose="02010600030101010101" pitchFamily="2" charset="-122"/>
                          </a:rPr>
                          <m:t>6,6</m:t>
                        </m:r>
                      </m:e>
                    </m:d>
                  </m:oMath>
                </a14:m>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.In that case, he believes, we should attempt to destroy the aliens. ”—Joel Spencer</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429992" y="1433151"/>
                <a:ext cx="11393040" cy="5280869"/>
              </a:xfrm>
              <a:prstGeom prst="rect">
                <a:avLst/>
              </a:prstGeom>
              <a:blipFill>
                <a:blip r:embed="rId3"/>
                <a:stretch>
                  <a:fillRect l="-964" t="-808" r="-1124" b="-2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530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Ramsey </a:t>
            </a:r>
            <a:r>
              <a:rPr lang="zh-CN" altLang="en-US" sz="4000" b="1" dirty="0">
                <a:solidFill>
                  <a:schemeClr val="tx1">
                    <a:lumMod val="95000"/>
                    <a:lumOff val="5000"/>
                  </a:schemeClr>
                </a:solidFill>
                <a:latin typeface="宋体" panose="02010600030101010101" pitchFamily="2" charset="-122"/>
                <a:ea typeface="宋体" panose="02010600030101010101" pitchFamily="2" charset="-122"/>
                <a:cs typeface="Times New Roman" panose="02020603050405020304" pitchFamily="18" charset="0"/>
              </a:rPr>
              <a:t>数</a:t>
            </a:r>
            <a:endParaRPr lang="zh-CN" altLang="en-US" sz="4000" b="1" dirty="0">
              <a:solidFill>
                <a:schemeClr val="tx1">
                  <a:lumMod val="95000"/>
                  <a:lumOff val="5000"/>
                </a:schemeClr>
              </a:solidFill>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584775"/>
          </a:xfrm>
          <a:prstGeom prst="rect">
            <a:avLst/>
          </a:prstGeom>
          <a:noFill/>
        </p:spPr>
        <p:txBody>
          <a:bodyPr wrap="square" rtlCol="0">
            <a:spAutoFit/>
          </a:bodyPr>
          <a:lstStyle/>
          <a:p>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Ramsey </a:t>
            </a:r>
            <a:r>
              <a:rPr lang="zh-CN" altLang="en-US" sz="3200" dirty="0">
                <a:latin typeface="宋体" panose="02010600030101010101" pitchFamily="2" charset="-122"/>
                <a:ea typeface="宋体" panose="02010600030101010101" pitchFamily="2" charset="-122"/>
              </a:rPr>
              <a:t>数的值（</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from </a:t>
            </a:r>
            <a:r>
              <a:rPr lang="en-US" altLang="zh-CN" sz="3200" b="1" dirty="0" err="1">
                <a:latin typeface="Times New Roman" panose="02020603050405020304" pitchFamily="18" charset="0"/>
                <a:ea typeface="宋体" panose="02010600030101010101" pitchFamily="2" charset="-122"/>
                <a:cs typeface="Times New Roman" panose="02020603050405020304" pitchFamily="18" charset="0"/>
              </a:rPr>
              <a:t>Mathworld</a:t>
            </a:r>
            <a:r>
              <a:rPr lang="zh-CN" altLang="en-US" sz="3200" dirty="0">
                <a:latin typeface="宋体" panose="02010600030101010101" pitchFamily="2" charset="-122"/>
                <a:ea typeface="宋体" panose="02010600030101010101" pitchFamily="2" charset="-122"/>
              </a:rPr>
              <a:t>）</a:t>
            </a:r>
            <a:endParaRPr lang="en-US" altLang="zh-CN" sz="32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A0620A93-C483-46EB-9320-C3E4BDB67A8C}"/>
              </a:ext>
            </a:extLst>
          </p:cNvPr>
          <p:cNvPicPr>
            <a:picLocks noChangeAspect="1"/>
          </p:cNvPicPr>
          <p:nvPr/>
        </p:nvPicPr>
        <p:blipFill>
          <a:blip r:embed="rId3"/>
          <a:stretch>
            <a:fillRect/>
          </a:stretch>
        </p:blipFill>
        <p:spPr>
          <a:xfrm>
            <a:off x="1530181" y="2221070"/>
            <a:ext cx="8897188" cy="4543245"/>
          </a:xfrm>
          <a:prstGeom prst="rect">
            <a:avLst/>
          </a:prstGeom>
        </p:spPr>
      </p:pic>
    </p:spTree>
    <p:extLst>
      <p:ext uri="{BB962C8B-B14F-4D97-AF65-F5344CB8AC3E}">
        <p14:creationId xmlns:p14="http://schemas.microsoft.com/office/powerpoint/2010/main" val="519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0" y="0"/>
            <a:ext cx="12192000" cy="6858000"/>
          </a:xfrm>
          <a:custGeom>
            <a:avLst/>
            <a:gdLst>
              <a:gd name="connsiteX0" fmla="*/ 0 w 12192000"/>
              <a:gd name="connsiteY0" fmla="*/ 6858000 h 6858000"/>
              <a:gd name="connsiteX1" fmla="*/ 12192000 w 12192000"/>
              <a:gd name="connsiteY1" fmla="*/ 6858000 h 6858000"/>
              <a:gd name="connsiteX2" fmla="*/ 12192000 w 12192000"/>
              <a:gd name="connsiteY2" fmla="*/ 0 h 6858000"/>
              <a:gd name="connsiteX3" fmla="*/ 0 w 12192000"/>
              <a:gd name="connsiteY3" fmla="*/ 0 h 6858000"/>
              <a:gd name="connsiteX4" fmla="*/ 0 w 12192000"/>
              <a:gd name="connsiteY4" fmla="*/ 685800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192000" h="6858000">
                <a:moveTo>
                  <a:pt x="0" y="6858000"/>
                </a:moveTo>
                <a:lnTo>
                  <a:pt x="12192000" y="6858000"/>
                </a:lnTo>
                <a:lnTo>
                  <a:pt x="12192000" y="0"/>
                </a:lnTo>
                <a:lnTo>
                  <a:pt x="0" y="0"/>
                </a:lnTo>
                <a:lnTo>
                  <a:pt x="0" y="6858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39687" y="1176400"/>
            <a:ext cx="12158662" cy="12700"/>
          </a:xfrm>
          <a:custGeom>
            <a:avLst/>
            <a:gdLst>
              <a:gd name="connsiteX0" fmla="*/ 6350 w 12158662"/>
              <a:gd name="connsiteY0" fmla="*/ 6350 h 12700"/>
              <a:gd name="connsiteX1" fmla="*/ 12152312 w 12158662"/>
              <a:gd name="connsiteY1" fmla="*/ 6350 h 12700"/>
            </a:gdLst>
            <a:ahLst/>
            <a:cxnLst>
              <a:cxn ang="0">
                <a:pos x="connsiteX0" y="connsiteY0"/>
              </a:cxn>
              <a:cxn ang="1">
                <a:pos x="connsiteX1" y="connsiteY1"/>
              </a:cxn>
            </a:cxnLst>
            <a:rect l="l" t="t" r="r" b="b"/>
            <a:pathLst>
              <a:path w="12158662" h="12700">
                <a:moveTo>
                  <a:pt x="6350" y="6350"/>
                </a:moveTo>
                <a:lnTo>
                  <a:pt x="12152312" y="6350"/>
                </a:lnTo>
              </a:path>
            </a:pathLst>
          </a:custGeom>
          <a:ln w="12700">
            <a:solidFill>
              <a:srgbClr val="C0C0C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317648" y="405428"/>
            <a:ext cx="2257028" cy="636072"/>
          </a:xfrm>
          <a:prstGeom prst="rect">
            <a:avLst/>
          </a:prstGeom>
          <a:noFill/>
        </p:spPr>
        <p:txBody>
          <a:bodyPr wrap="none" lIns="0" tIns="0" rIns="0" rtlCol="0">
            <a:spAutoFit/>
          </a:bodyPr>
          <a:lstStyle/>
          <a:p>
            <a:pPr>
              <a:lnSpc>
                <a:spcPts val="4600"/>
              </a:lnSpc>
              <a:tabLst/>
            </a:pPr>
            <a:r>
              <a:rPr lang="zh-CN" altLang="en-US" sz="4397" dirty="0">
                <a:solidFill>
                  <a:srgbClr val="000000"/>
                </a:solidFill>
                <a:latin typeface="+mn-ea"/>
                <a:cs typeface="Times New Roman" pitchFamily="18" charset="0"/>
              </a:rPr>
              <a:t>课后作业</a:t>
            </a:r>
            <a:endParaRPr lang="en-US" altLang="zh-CN" sz="4397" dirty="0">
              <a:solidFill>
                <a:srgbClr val="000000"/>
              </a:solidFill>
              <a:latin typeface="+mn-ea"/>
              <a:cs typeface="Times New Roman" pitchFamily="18" charset="0"/>
            </a:endParaRPr>
          </a:p>
        </p:txBody>
      </p:sp>
      <p:sp>
        <p:nvSpPr>
          <p:cNvPr id="11" name="TextBox 1"/>
          <p:cNvSpPr txBox="1"/>
          <p:nvPr/>
        </p:nvSpPr>
        <p:spPr>
          <a:xfrm>
            <a:off x="960267" y="1716728"/>
            <a:ext cx="7848302" cy="353943"/>
          </a:xfrm>
          <a:prstGeom prst="rect">
            <a:avLst/>
          </a:prstGeom>
          <a:noFill/>
        </p:spPr>
        <p:txBody>
          <a:bodyPr wrap="none" lIns="0" tIns="0" rIns="0" rtlCol="0">
            <a:spAutoFit/>
          </a:bodyPr>
          <a:lstStyle/>
          <a:p>
            <a:pPr>
              <a:lnSpc>
                <a:spcPts val="2400"/>
              </a:lnSpc>
              <a:tabLst/>
            </a:pPr>
            <a:r>
              <a:rPr lang="en-US" altLang="zh-CN" sz="2400" dirty="0">
                <a:solidFill>
                  <a:srgbClr val="333399"/>
                </a:solidFill>
                <a:latin typeface="楷体" panose="02010609060101010101" pitchFamily="49" charset="-122"/>
                <a:ea typeface="楷体" panose="02010609060101010101" pitchFamily="49" charset="-122"/>
                <a:cs typeface="Times New Roman" pitchFamily="18" charset="0"/>
              </a:rPr>
              <a:t>1. </a:t>
            </a:r>
            <a:r>
              <a:rPr lang="zh-CN" altLang="en-US" sz="2400" dirty="0">
                <a:solidFill>
                  <a:srgbClr val="333399"/>
                </a:solidFill>
                <a:latin typeface="楷体" panose="02010609060101010101" pitchFamily="49" charset="-122"/>
                <a:ea typeface="楷体" panose="02010609060101010101" pitchFamily="49" charset="-122"/>
                <a:cs typeface="Times New Roman" pitchFamily="18" charset="0"/>
              </a:rPr>
              <a:t>教材 </a:t>
            </a:r>
            <a:r>
              <a:rPr lang="en-US" altLang="zh-CN" sz="2400" dirty="0">
                <a:solidFill>
                  <a:srgbClr val="333399"/>
                </a:solidFill>
                <a:latin typeface="楷体" panose="02010609060101010101" pitchFamily="49" charset="-122"/>
                <a:ea typeface="楷体" panose="02010609060101010101" pitchFamily="49" charset="-122"/>
                <a:cs typeface="Times New Roman" pitchFamily="18" charset="0"/>
              </a:rPr>
              <a:t>P66 </a:t>
            </a:r>
            <a:r>
              <a:rPr lang="zh-CN" altLang="en-US" sz="2400" dirty="0">
                <a:solidFill>
                  <a:srgbClr val="333399"/>
                </a:solidFill>
                <a:latin typeface="楷体" panose="02010609060101010101" pitchFamily="49" charset="-122"/>
                <a:ea typeface="楷体" panose="02010609060101010101" pitchFamily="49" charset="-122"/>
                <a:cs typeface="Times New Roman" pitchFamily="18" charset="0"/>
              </a:rPr>
              <a:t>第</a:t>
            </a:r>
            <a:r>
              <a:rPr lang="en-US" altLang="zh-CN" sz="2400" dirty="0">
                <a:solidFill>
                  <a:srgbClr val="333399"/>
                </a:solidFill>
                <a:latin typeface="楷体" panose="02010609060101010101" pitchFamily="49" charset="-122"/>
                <a:ea typeface="楷体" panose="02010609060101010101" pitchFamily="49" charset="-122"/>
                <a:cs typeface="Times New Roman" pitchFamily="18" charset="0"/>
              </a:rPr>
              <a:t>16-23</a:t>
            </a:r>
            <a:r>
              <a:rPr lang="zh-CN" altLang="en-US" sz="2400" dirty="0">
                <a:solidFill>
                  <a:srgbClr val="333399"/>
                </a:solidFill>
                <a:latin typeface="楷体" panose="02010609060101010101" pitchFamily="49" charset="-122"/>
                <a:ea typeface="楷体" panose="02010609060101010101" pitchFamily="49" charset="-122"/>
                <a:cs typeface="Times New Roman" pitchFamily="18" charset="0"/>
              </a:rPr>
              <a:t>题，详细解答过程请发至超星平台。</a:t>
            </a:r>
            <a:endParaRPr lang="en-US" altLang="zh-CN" sz="2400" dirty="0">
              <a:solidFill>
                <a:srgbClr val="333399"/>
              </a:solidFill>
              <a:latin typeface="楷体" panose="02010609060101010101" pitchFamily="49" charset="-122"/>
              <a:ea typeface="楷体" panose="02010609060101010101" pitchFamily="49" charset="-122"/>
              <a:cs typeface="Times New Roman" pitchFamily="18" charset="0"/>
            </a:endParaRPr>
          </a:p>
        </p:txBody>
      </p:sp>
      <p:sp>
        <p:nvSpPr>
          <p:cNvPr id="7" name="TextBox 1"/>
          <p:cNvSpPr txBox="1"/>
          <p:nvPr/>
        </p:nvSpPr>
        <p:spPr>
          <a:xfrm>
            <a:off x="11520000" y="6480000"/>
            <a:ext cx="179536" cy="203582"/>
          </a:xfrm>
          <a:prstGeom prst="rect">
            <a:avLst/>
          </a:prstGeom>
          <a:noFill/>
        </p:spPr>
        <p:txBody>
          <a:bodyPr wrap="none" lIns="0" tIns="0" rIns="0" rtlCol="0">
            <a:spAutoFit/>
          </a:bodyPr>
          <a:lstStyle/>
          <a:p>
            <a:pPr>
              <a:lnSpc>
                <a:spcPts val="1200"/>
              </a:lnSpc>
              <a:tabLst/>
            </a:pPr>
            <a:r>
              <a:rPr lang="en-US" altLang="zh-CN" sz="1397" dirty="0">
                <a:solidFill>
                  <a:srgbClr val="000000"/>
                </a:solidFill>
                <a:latin typeface="Times New Roman" pitchFamily="18" charset="0"/>
                <a:cs typeface="Times New Roman" pitchFamily="18" charset="0"/>
              </a:rPr>
              <a:t>20</a:t>
            </a:r>
          </a:p>
        </p:txBody>
      </p:sp>
      <p:pic>
        <p:nvPicPr>
          <p:cNvPr id="5" name="图片 4">
            <a:extLst>
              <a:ext uri="{FF2B5EF4-FFF2-40B4-BE49-F238E27FC236}">
                <a16:creationId xmlns:a16="http://schemas.microsoft.com/office/drawing/2014/main" id="{EBB146F3-C857-4804-9AD6-0B169E880227}"/>
              </a:ext>
            </a:extLst>
          </p:cNvPr>
          <p:cNvPicPr>
            <a:picLocks noChangeAspect="1"/>
          </p:cNvPicPr>
          <p:nvPr/>
        </p:nvPicPr>
        <p:blipFill>
          <a:blip r:embed="rId2"/>
          <a:stretch>
            <a:fillRect/>
          </a:stretch>
        </p:blipFill>
        <p:spPr>
          <a:xfrm>
            <a:off x="3467028" y="2205571"/>
            <a:ext cx="5303980" cy="4517528"/>
          </a:xfrm>
          <a:prstGeom prst="rect">
            <a:avLst/>
          </a:prstGeom>
        </p:spPr>
      </p:pic>
    </p:spTree>
    <p:extLst>
      <p:ext uri="{BB962C8B-B14F-4D97-AF65-F5344CB8AC3E}">
        <p14:creationId xmlns:p14="http://schemas.microsoft.com/office/powerpoint/2010/main" val="67541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A495E70-5FAF-4467-8B5F-01EE5B466AA0}"/>
              </a:ext>
            </a:extLst>
          </p:cNvPr>
          <p:cNvPicPr>
            <a:picLocks noChangeAspect="1"/>
          </p:cNvPicPr>
          <p:nvPr/>
        </p:nvPicPr>
        <p:blipFill>
          <a:blip r:embed="rId3"/>
          <a:stretch>
            <a:fillRect/>
          </a:stretch>
        </p:blipFill>
        <p:spPr>
          <a:xfrm>
            <a:off x="908112" y="1103582"/>
            <a:ext cx="7592075" cy="229291"/>
          </a:xfrm>
          <a:prstGeom prst="rect">
            <a:avLst/>
          </a:prstGeom>
        </p:spPr>
      </p:pic>
      <p:sp>
        <p:nvSpPr>
          <p:cNvPr id="6" name="文本框 5">
            <a:extLst>
              <a:ext uri="{FF2B5EF4-FFF2-40B4-BE49-F238E27FC236}">
                <a16:creationId xmlns:a16="http://schemas.microsoft.com/office/drawing/2014/main" id="{99915F23-9B0C-4A2C-B33E-A55664AF554B}"/>
              </a:ext>
            </a:extLst>
          </p:cNvPr>
          <p:cNvSpPr txBox="1"/>
          <p:nvPr/>
        </p:nvSpPr>
        <p:spPr>
          <a:xfrm>
            <a:off x="4704149" y="334141"/>
            <a:ext cx="4374537" cy="769441"/>
          </a:xfrm>
          <a:prstGeom prst="rect">
            <a:avLst/>
          </a:prstGeom>
          <a:noFill/>
        </p:spPr>
        <p:txBody>
          <a:bodyPr wrap="square">
            <a:spAutoFit/>
          </a:bodyPr>
          <a:lstStyle/>
          <a:p>
            <a:r>
              <a:rPr lang="zh-CN" altLang="en-US" sz="4400" b="1" dirty="0">
                <a:latin typeface="黑体" panose="02010609060101010101" pitchFamily="49" charset="-122"/>
                <a:ea typeface="黑体" panose="02010609060101010101" pitchFamily="49" charset="-122"/>
                <a:cs typeface="Times New Roman" panose="02020603050405020304" pitchFamily="18" charset="0"/>
              </a:rPr>
              <a:t>鸽巢原理</a:t>
            </a:r>
          </a:p>
        </p:txBody>
      </p:sp>
      <p:sp>
        <p:nvSpPr>
          <p:cNvPr id="7" name="文本框 6">
            <a:extLst>
              <a:ext uri="{FF2B5EF4-FFF2-40B4-BE49-F238E27FC236}">
                <a16:creationId xmlns:a16="http://schemas.microsoft.com/office/drawing/2014/main" id="{DC020530-462A-4E60-AE81-D603D89AC3DC}"/>
              </a:ext>
            </a:extLst>
          </p:cNvPr>
          <p:cNvSpPr txBox="1"/>
          <p:nvPr/>
        </p:nvSpPr>
        <p:spPr>
          <a:xfrm>
            <a:off x="870790" y="1502528"/>
            <a:ext cx="10422294" cy="1077218"/>
          </a:xfrm>
          <a:prstGeom prst="rect">
            <a:avLst/>
          </a:prstGeom>
          <a:noFill/>
        </p:spPr>
        <p:txBody>
          <a:bodyPr wrap="square" rtlCol="0">
            <a:spAutoFit/>
          </a:bodyPr>
          <a:lstStyle/>
          <a:p>
            <a:r>
              <a:rPr lang="zh-CN" altLang="en-US" sz="3200" dirty="0">
                <a:latin typeface="+mn-ea"/>
              </a:rPr>
              <a:t>鸽巢原理（</a:t>
            </a:r>
            <a:r>
              <a:rPr lang="en-US" altLang="zh-CN" sz="3200" b="1" u="sng" dirty="0">
                <a:solidFill>
                  <a:srgbClr val="C00000"/>
                </a:solidFill>
                <a:latin typeface="Times New Roman" panose="02020603050405020304" pitchFamily="18" charset="0"/>
                <a:cs typeface="Times New Roman" panose="02020603050405020304" pitchFamily="18" charset="0"/>
              </a:rPr>
              <a:t>pigeonhole principle</a:t>
            </a:r>
            <a:r>
              <a:rPr lang="zh-CN" altLang="en-US" sz="3200" dirty="0">
                <a:latin typeface="+mn-ea"/>
              </a:rPr>
              <a:t>）是组合数学中最简单也是最基本的原理，也叫抽屉原理。即</a:t>
            </a:r>
          </a:p>
        </p:txBody>
      </p:sp>
      <p:sp>
        <p:nvSpPr>
          <p:cNvPr id="8" name="文本框 7">
            <a:extLst>
              <a:ext uri="{FF2B5EF4-FFF2-40B4-BE49-F238E27FC236}">
                <a16:creationId xmlns:a16="http://schemas.microsoft.com/office/drawing/2014/main" id="{924CFFE4-B660-45C5-BB7C-8A48C73EF606}"/>
              </a:ext>
            </a:extLst>
          </p:cNvPr>
          <p:cNvSpPr txBox="1"/>
          <p:nvPr/>
        </p:nvSpPr>
        <p:spPr>
          <a:xfrm>
            <a:off x="870790" y="2579746"/>
            <a:ext cx="9906068" cy="1077218"/>
          </a:xfrm>
          <a:prstGeom prst="rect">
            <a:avLst/>
          </a:prstGeom>
          <a:noFill/>
        </p:spPr>
        <p:txBody>
          <a:bodyPr wrap="square" rtlCol="0">
            <a:spAutoFit/>
          </a:bodyPr>
          <a:lstStyle/>
          <a:p>
            <a:r>
              <a:rPr lang="zh-CN" altLang="en-US" sz="3200" dirty="0">
                <a:solidFill>
                  <a:srgbClr val="FF0000"/>
                </a:solidFill>
              </a:rPr>
              <a:t>“若有</a:t>
            </a:r>
            <a:r>
              <a:rPr lang="en-US" altLang="zh-CN" sz="3200" dirty="0">
                <a:solidFill>
                  <a:srgbClr val="FF0000"/>
                </a:solidFill>
              </a:rPr>
              <a:t>n-1</a:t>
            </a:r>
            <a:r>
              <a:rPr lang="zh-CN" altLang="en-US" sz="3200" dirty="0">
                <a:solidFill>
                  <a:srgbClr val="FF0000"/>
                </a:solidFill>
              </a:rPr>
              <a:t>个鸽子巢，</a:t>
            </a:r>
            <a:r>
              <a:rPr lang="en-US" altLang="zh-CN" sz="3200" dirty="0">
                <a:solidFill>
                  <a:srgbClr val="FF0000"/>
                </a:solidFill>
              </a:rPr>
              <a:t>n</a:t>
            </a:r>
            <a:r>
              <a:rPr lang="zh-CN" altLang="en-US" sz="3200" dirty="0">
                <a:solidFill>
                  <a:srgbClr val="FF0000"/>
                </a:solidFill>
              </a:rPr>
              <a:t>个鸽子，则至少有一个巢内至少有</a:t>
            </a:r>
            <a:r>
              <a:rPr lang="en-US" altLang="zh-CN" sz="3200" dirty="0">
                <a:solidFill>
                  <a:srgbClr val="FF0000"/>
                </a:solidFill>
              </a:rPr>
              <a:t>2</a:t>
            </a:r>
            <a:r>
              <a:rPr lang="zh-CN" altLang="en-US" sz="3200" dirty="0">
                <a:solidFill>
                  <a:srgbClr val="FF0000"/>
                </a:solidFill>
              </a:rPr>
              <a:t>个鸽子。”</a:t>
            </a:r>
          </a:p>
        </p:txBody>
      </p:sp>
      <p:pic>
        <p:nvPicPr>
          <p:cNvPr id="10" name="图片 9">
            <a:extLst>
              <a:ext uri="{FF2B5EF4-FFF2-40B4-BE49-F238E27FC236}">
                <a16:creationId xmlns:a16="http://schemas.microsoft.com/office/drawing/2014/main" id="{77433F19-362E-4637-B29F-377B7090B2AC}"/>
              </a:ext>
            </a:extLst>
          </p:cNvPr>
          <p:cNvPicPr>
            <a:picLocks noChangeAspect="1"/>
          </p:cNvPicPr>
          <p:nvPr/>
        </p:nvPicPr>
        <p:blipFill>
          <a:blip r:embed="rId4"/>
          <a:stretch>
            <a:fillRect/>
          </a:stretch>
        </p:blipFill>
        <p:spPr>
          <a:xfrm>
            <a:off x="2534095" y="3762762"/>
            <a:ext cx="7123809" cy="3095238"/>
          </a:xfrm>
          <a:prstGeom prst="rect">
            <a:avLst/>
          </a:prstGeom>
        </p:spPr>
      </p:pic>
    </p:spTree>
    <p:extLst>
      <p:ext uri="{BB962C8B-B14F-4D97-AF65-F5344CB8AC3E}">
        <p14:creationId xmlns:p14="http://schemas.microsoft.com/office/powerpoint/2010/main" val="28718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4704149" y="360726"/>
            <a:ext cx="2783005" cy="646331"/>
          </a:xfrm>
          <a:prstGeom prst="rect">
            <a:avLst/>
          </a:prstGeom>
          <a:noFill/>
        </p:spPr>
        <p:txBody>
          <a:bodyPr wrap="square" rtlCol="0">
            <a:spAutoFit/>
          </a:bodyPr>
          <a:lstStyle/>
          <a:p>
            <a:r>
              <a:rPr lang="zh-CN" altLang="en-US" sz="3600" dirty="0"/>
              <a:t>狄里克雷</a:t>
            </a:r>
          </a:p>
        </p:txBody>
      </p:sp>
      <p:pic>
        <p:nvPicPr>
          <p:cNvPr id="7" name="图片 6">
            <a:extLst>
              <a:ext uri="{FF2B5EF4-FFF2-40B4-BE49-F238E27FC236}">
                <a16:creationId xmlns:a16="http://schemas.microsoft.com/office/drawing/2014/main" id="{72B26066-26DA-4D00-9A3D-741AAF9840C4}"/>
              </a:ext>
            </a:extLst>
          </p:cNvPr>
          <p:cNvPicPr>
            <a:picLocks noChangeAspect="1"/>
          </p:cNvPicPr>
          <p:nvPr/>
        </p:nvPicPr>
        <p:blipFill>
          <a:blip r:embed="rId3"/>
          <a:stretch>
            <a:fillRect/>
          </a:stretch>
        </p:blipFill>
        <p:spPr>
          <a:xfrm>
            <a:off x="9796740" y="89484"/>
            <a:ext cx="2031737" cy="2257485"/>
          </a:xfrm>
          <a:prstGeom prst="rect">
            <a:avLst/>
          </a:prstGeom>
        </p:spPr>
      </p:pic>
      <p:sp>
        <p:nvSpPr>
          <p:cNvPr id="8" name="文本框 7">
            <a:extLst>
              <a:ext uri="{FF2B5EF4-FFF2-40B4-BE49-F238E27FC236}">
                <a16:creationId xmlns:a16="http://schemas.microsoft.com/office/drawing/2014/main" id="{5B444E08-EBA0-4271-B7A3-49ED1E435029}"/>
              </a:ext>
            </a:extLst>
          </p:cNvPr>
          <p:cNvSpPr txBox="1"/>
          <p:nvPr/>
        </p:nvSpPr>
        <p:spPr>
          <a:xfrm>
            <a:off x="1120267" y="1911533"/>
            <a:ext cx="9187141" cy="3970318"/>
          </a:xfrm>
          <a:prstGeom prst="rect">
            <a:avLst/>
          </a:prstGeom>
          <a:noFill/>
        </p:spPr>
        <p:txBody>
          <a:bodyPr wrap="square" rtlCol="0">
            <a:spAutoFit/>
          </a:bodyPr>
          <a:lstStyle/>
          <a:p>
            <a:r>
              <a:rPr lang="en-US" altLang="zh-CN" sz="2800" dirty="0"/>
              <a:t>Dirichlet</a:t>
            </a:r>
            <a:r>
              <a:rPr lang="zh-CN" altLang="en-US" sz="2800" dirty="0"/>
              <a:t>（</a:t>
            </a:r>
            <a:r>
              <a:rPr lang="en-US" altLang="zh-CN" sz="2800" dirty="0"/>
              <a:t>1805~1859</a:t>
            </a:r>
            <a:r>
              <a:rPr lang="zh-CN" altLang="en-US" sz="2800" dirty="0"/>
              <a:t>）</a:t>
            </a:r>
            <a:endParaRPr lang="en-US" altLang="zh-CN" sz="2800" dirty="0"/>
          </a:p>
          <a:p>
            <a:pPr marL="457200" indent="-457200">
              <a:buFont typeface="Arial" panose="020B0604020202020204" pitchFamily="34" charset="0"/>
              <a:buChar char="•"/>
            </a:pPr>
            <a:r>
              <a:rPr lang="zh-CN" altLang="en-US" sz="2800" dirty="0"/>
              <a:t>德国数学家。他是解析数论的奠基者，也是现代函数概念的定义者。</a:t>
            </a:r>
            <a:endParaRPr lang="en-US" altLang="zh-CN" sz="2800" dirty="0"/>
          </a:p>
          <a:p>
            <a:pPr marL="457200" indent="-457200">
              <a:buFont typeface="Arial" panose="020B0604020202020204" pitchFamily="34" charset="0"/>
              <a:buChar char="•"/>
            </a:pPr>
            <a:r>
              <a:rPr lang="en-US" altLang="zh-CN" sz="2800" dirty="0"/>
              <a:t>Dirichlet </a:t>
            </a:r>
            <a:r>
              <a:rPr lang="zh-CN" altLang="en-US" sz="2800" dirty="0"/>
              <a:t>与 </a:t>
            </a:r>
            <a:r>
              <a:rPr lang="en-US" altLang="zh-CN" sz="2800" dirty="0"/>
              <a:t>1825 </a:t>
            </a:r>
            <a:r>
              <a:rPr lang="zh-CN" altLang="en-US" sz="2800" dirty="0"/>
              <a:t>年证明费马最后定理 </a:t>
            </a:r>
            <a:r>
              <a:rPr lang="en-US" altLang="zh-CN" sz="2800" i="1" dirty="0">
                <a:solidFill>
                  <a:srgbClr val="0070C0"/>
                </a:solidFill>
              </a:rPr>
              <a:t>n = 5</a:t>
            </a:r>
            <a:r>
              <a:rPr lang="en-US" altLang="zh-CN" sz="2800" dirty="0"/>
              <a:t> </a:t>
            </a:r>
            <a:r>
              <a:rPr lang="zh-CN" altLang="en-US" sz="2800" dirty="0"/>
              <a:t>情况而得盛名，</a:t>
            </a:r>
            <a:r>
              <a:rPr lang="en-US" altLang="zh-CN" sz="2800" dirty="0"/>
              <a:t>1834 </a:t>
            </a:r>
            <a:r>
              <a:rPr lang="zh-CN" altLang="en-US" sz="2800" dirty="0"/>
              <a:t>年提出鸽巢定理，当时命名为 </a:t>
            </a:r>
            <a:r>
              <a:rPr lang="en-US" altLang="zh-CN" sz="2800" i="1" dirty="0" err="1">
                <a:solidFill>
                  <a:srgbClr val="C00000"/>
                </a:solidFill>
              </a:rPr>
              <a:t>Schubfachprinzip</a:t>
            </a:r>
            <a:r>
              <a:rPr lang="zh-CN" altLang="en-US" sz="2800" dirty="0"/>
              <a:t>（</a:t>
            </a:r>
            <a:r>
              <a:rPr lang="en-US" altLang="zh-CN" sz="2800" dirty="0"/>
              <a:t>drawer principle</a:t>
            </a:r>
            <a:r>
              <a:rPr lang="zh-CN" altLang="en-US" sz="2800" dirty="0"/>
              <a:t>）。</a:t>
            </a:r>
            <a:endParaRPr lang="en-US" altLang="zh-CN" sz="2800" dirty="0"/>
          </a:p>
          <a:p>
            <a:pPr marL="457200" indent="-457200">
              <a:buFont typeface="Arial" panose="020B0604020202020204" pitchFamily="34" charset="0"/>
              <a:buChar char="•"/>
            </a:pPr>
            <a:r>
              <a:rPr lang="en-US" altLang="zh-CN" sz="2800" dirty="0"/>
              <a:t>1855 </a:t>
            </a:r>
            <a:r>
              <a:rPr lang="zh-CN" altLang="en-US" sz="2800" dirty="0"/>
              <a:t>年高斯去世，哥根廷大学聘任 </a:t>
            </a:r>
            <a:r>
              <a:rPr lang="en-US" altLang="zh-CN" sz="2800" dirty="0"/>
              <a:t>Dirichlet </a:t>
            </a:r>
            <a:r>
              <a:rPr lang="zh-CN" altLang="en-US" sz="2800" dirty="0"/>
              <a:t>接替高斯的位置</a:t>
            </a:r>
            <a:endParaRPr lang="en-US" altLang="zh-CN" sz="2800" dirty="0"/>
          </a:p>
          <a:p>
            <a:pPr marL="457200" indent="-457200">
              <a:buFont typeface="Arial" panose="020B0604020202020204" pitchFamily="34" charset="0"/>
              <a:buChar char="•"/>
            </a:pPr>
            <a:r>
              <a:rPr lang="zh-CN" altLang="en-US" sz="2800" dirty="0"/>
              <a:t>由 </a:t>
            </a:r>
            <a:r>
              <a:rPr lang="en-US" altLang="zh-CN" sz="2800" dirty="0"/>
              <a:t>Dirichlet </a:t>
            </a:r>
            <a:r>
              <a:rPr lang="zh-CN" altLang="en-US" sz="2800" dirty="0"/>
              <a:t>始，柏林大学进入其黄金时代。</a:t>
            </a:r>
            <a:endParaRPr lang="en-US" altLang="zh-CN" sz="2800" dirty="0"/>
          </a:p>
        </p:txBody>
      </p:sp>
    </p:spTree>
    <p:extLst>
      <p:ext uri="{BB962C8B-B14F-4D97-AF65-F5344CB8AC3E}">
        <p14:creationId xmlns:p14="http://schemas.microsoft.com/office/powerpoint/2010/main" val="376851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4704497" y="395696"/>
            <a:ext cx="2783005" cy="707886"/>
          </a:xfrm>
          <a:prstGeom prst="rect">
            <a:avLst/>
          </a:prstGeom>
          <a:noFill/>
        </p:spPr>
        <p:txBody>
          <a:bodyPr wrap="square" rtlCol="0">
            <a:spAutoFit/>
          </a:bodyPr>
          <a:lstStyle/>
          <a:p>
            <a:r>
              <a:rPr lang="zh-CN" altLang="en-US" sz="4000" b="1" dirty="0">
                <a:solidFill>
                  <a:schemeClr val="tx1">
                    <a:lumMod val="95000"/>
                    <a:lumOff val="5000"/>
                  </a:schemeClr>
                </a:solidFill>
              </a:rPr>
              <a:t>鸽巢原理</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B444E08-EBA0-4271-B7A3-49ED1E435029}"/>
                  </a:ext>
                </a:extLst>
              </p:cNvPr>
              <p:cNvSpPr txBox="1"/>
              <p:nvPr/>
            </p:nvSpPr>
            <p:spPr>
              <a:xfrm>
                <a:off x="924185" y="2496239"/>
                <a:ext cx="10343627" cy="3972434"/>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匈牙利大数学家厄杜斯（</a:t>
                </a:r>
                <a:r>
                  <a:rPr lang="en-US" altLang="zh-CN" sz="2800" dirty="0"/>
                  <a:t>Paul </a:t>
                </a:r>
                <a:r>
                  <a:rPr lang="en-US" altLang="zh-CN" sz="2800" dirty="0" err="1"/>
                  <a:t>Erdos</a:t>
                </a:r>
                <a:r>
                  <a:rPr lang="zh-CN" altLang="en-US" sz="2800" dirty="0"/>
                  <a:t>，</a:t>
                </a:r>
                <a:r>
                  <a:rPr lang="en-US" altLang="zh-CN" sz="2800" dirty="0"/>
                  <a:t>1913 – 1996</a:t>
                </a:r>
                <a:r>
                  <a:rPr lang="zh-CN" altLang="en-US" sz="2800" dirty="0"/>
                  <a:t>）向当年年仅</a:t>
                </a:r>
                <a:r>
                  <a:rPr lang="en-US" altLang="zh-CN" sz="2800" dirty="0"/>
                  <a:t>11</a:t>
                </a:r>
                <a:r>
                  <a:rPr lang="zh-CN" altLang="en-US" sz="2800" dirty="0"/>
                  <a:t>岁的波萨（</a:t>
                </a:r>
                <a:r>
                  <a:rPr lang="en-US" altLang="zh-CN" sz="2800" dirty="0"/>
                  <a:t>Louis </a:t>
                </a:r>
                <a:r>
                  <a:rPr lang="en-US" altLang="zh-CN" sz="2800" dirty="0" err="1"/>
                  <a:t>Pósa</a:t>
                </a:r>
                <a:r>
                  <a:rPr lang="zh-CN" altLang="en-US" sz="2800" dirty="0"/>
                  <a:t>）提出，而小波萨思考了不足半分钟便能给出正确的答案。</a:t>
                </a:r>
                <a:endParaRPr lang="en-US" altLang="zh-CN" sz="2800" dirty="0"/>
              </a:p>
              <a:p>
                <a:pPr marL="457200" indent="-457200">
                  <a:buFont typeface="Arial" panose="020B0604020202020204" pitchFamily="34" charset="0"/>
                  <a:buChar char="•"/>
                </a:pPr>
                <a:r>
                  <a:rPr lang="zh-CN" altLang="en-US" sz="2800" dirty="0"/>
                  <a:t>波萨是这样考虑问题：取 </a:t>
                </a:r>
                <a14:m>
                  <m:oMath xmlns:m="http://schemas.openxmlformats.org/officeDocument/2006/math">
                    <m:r>
                      <a:rPr lang="en-US" altLang="zh-CN" sz="2800" b="0" i="1" dirty="0" smtClean="0">
                        <a:latin typeface="Cambria Math" panose="02040503050406030204" pitchFamily="18" charset="0"/>
                      </a:rPr>
                      <m:t>𝑛</m:t>
                    </m:r>
                  </m:oMath>
                </a14:m>
                <a:r>
                  <a:rPr lang="en-US" altLang="zh-CN" sz="2800" dirty="0"/>
                  <a:t> </a:t>
                </a:r>
                <a:r>
                  <a:rPr lang="zh-CN" altLang="en-US" sz="2800" dirty="0"/>
                  <a:t>个盒子，在第一个盒子我们放 </a:t>
                </a:r>
                <a:r>
                  <a:rPr lang="en-US" altLang="zh-CN" sz="2800" dirty="0"/>
                  <a:t>1 </a:t>
                </a:r>
                <a:r>
                  <a:rPr lang="zh-CN" altLang="en-US" sz="2800" dirty="0"/>
                  <a:t>和 </a:t>
                </a:r>
                <a:r>
                  <a:rPr lang="en-US" altLang="zh-CN" sz="2800" dirty="0"/>
                  <a:t>2</a:t>
                </a:r>
                <a:r>
                  <a:rPr lang="zh-CN" altLang="en-US" sz="2800" dirty="0"/>
                  <a:t>，在第二个盒子我们放</a:t>
                </a:r>
                <a:r>
                  <a:rPr lang="en-US" altLang="zh-CN" sz="2800" dirty="0"/>
                  <a:t>3 </a:t>
                </a:r>
                <a:r>
                  <a:rPr lang="zh-CN" altLang="en-US" sz="2800" dirty="0"/>
                  <a:t>和 </a:t>
                </a:r>
                <a:r>
                  <a:rPr lang="en-US" altLang="zh-CN" sz="2800" dirty="0"/>
                  <a:t>4</a:t>
                </a:r>
                <a:r>
                  <a:rPr lang="zh-CN" altLang="en-US" sz="2800" dirty="0"/>
                  <a:t>，第三个盒子放 </a:t>
                </a:r>
                <a:r>
                  <a:rPr lang="en-US" altLang="zh-CN" sz="2800" dirty="0"/>
                  <a:t>5 </a:t>
                </a:r>
                <a:r>
                  <a:rPr lang="zh-CN" altLang="en-US" sz="2800" dirty="0"/>
                  <a:t>和 </a:t>
                </a:r>
                <a:r>
                  <a:rPr lang="en-US" altLang="zh-CN" sz="2800" dirty="0"/>
                  <a:t>6</a:t>
                </a:r>
                <a:r>
                  <a:rPr lang="zh-CN" altLang="en-US" sz="2800" dirty="0"/>
                  <a:t>，以此类推直到第</a:t>
                </a:r>
                <a14:m>
                  <m:oMath xmlns:m="http://schemas.openxmlformats.org/officeDocument/2006/math">
                    <m:r>
                      <a:rPr lang="en-US" altLang="zh-CN" sz="2800" b="0" i="0" dirty="0" smtClean="0">
                        <a:latin typeface="Cambria Math" panose="02040503050406030204" pitchFamily="18" charset="0"/>
                      </a:rPr>
                      <m:t> </m:t>
                    </m:r>
                    <m:r>
                      <a:rPr lang="en-US" altLang="zh-CN" sz="2800" i="1" dirty="0">
                        <a:latin typeface="Cambria Math" panose="02040503050406030204" pitchFamily="18" charset="0"/>
                      </a:rPr>
                      <m:t>𝑛</m:t>
                    </m:r>
                    <m:r>
                      <a:rPr lang="en-US" altLang="zh-CN" sz="2800" b="0" i="1" dirty="0" smtClean="0">
                        <a:latin typeface="Cambria Math" panose="02040503050406030204" pitchFamily="18" charset="0"/>
                      </a:rPr>
                      <m:t> </m:t>
                    </m:r>
                    <m:r>
                      <a:rPr lang="zh-CN" altLang="en-US" sz="2800" i="1" dirty="0">
                        <a:latin typeface="Cambria Math" panose="02040503050406030204" pitchFamily="18" charset="0"/>
                      </a:rPr>
                      <m:t>个</m:t>
                    </m:r>
                  </m:oMath>
                </a14:m>
                <a:r>
                  <a:rPr lang="zh-CN" altLang="en-US" sz="2800" dirty="0"/>
                  <a:t>盒子放 </a:t>
                </a:r>
                <a:r>
                  <a:rPr lang="en-US" altLang="zh-CN" sz="2800" dirty="0"/>
                  <a:t>2</a:t>
                </a:r>
                <a14:m>
                  <m:oMath xmlns:m="http://schemas.openxmlformats.org/officeDocument/2006/math">
                    <m:r>
                      <a:rPr lang="en-US" altLang="zh-CN" sz="2800" i="1" dirty="0">
                        <a:latin typeface="Cambria Math" panose="02040503050406030204" pitchFamily="18" charset="0"/>
                      </a:rPr>
                      <m:t>𝑛</m:t>
                    </m:r>
                    <m:r>
                      <a:rPr lang="en-US" altLang="zh-CN" sz="2800" i="1" dirty="0">
                        <a:latin typeface="Cambria Math" panose="02040503050406030204" pitchFamily="18" charset="0"/>
                      </a:rPr>
                      <m:t> </m:t>
                    </m:r>
                  </m:oMath>
                </a14:m>
                <a:r>
                  <a:rPr lang="en-US" altLang="zh-CN" sz="2800" dirty="0"/>
                  <a:t>- 1 </a:t>
                </a:r>
                <a:r>
                  <a:rPr lang="zh-CN" altLang="en-US" sz="2800" dirty="0"/>
                  <a:t>和 </a:t>
                </a:r>
                <a:r>
                  <a:rPr lang="en-US" altLang="zh-CN" sz="2800" dirty="0"/>
                  <a:t>2</a:t>
                </a:r>
                <a14:m>
                  <m:oMath xmlns:m="http://schemas.openxmlformats.org/officeDocument/2006/math">
                    <m:r>
                      <a:rPr lang="en-US" altLang="zh-CN" sz="2800" i="1" dirty="0">
                        <a:latin typeface="Cambria Math" panose="02040503050406030204" pitchFamily="18" charset="0"/>
                      </a:rPr>
                      <m:t>𝑛</m:t>
                    </m:r>
                    <m:r>
                      <a:rPr lang="en-US" altLang="zh-CN" sz="2800" b="0" i="1" dirty="0" smtClean="0">
                        <a:latin typeface="Cambria Math" panose="02040503050406030204" pitchFamily="18" charset="0"/>
                      </a:rPr>
                      <m:t> </m:t>
                    </m:r>
                    <m:r>
                      <a:rPr lang="zh-CN" altLang="en-US" sz="2800" i="1" dirty="0">
                        <a:latin typeface="Cambria Math" panose="02040503050406030204" pitchFamily="18" charset="0"/>
                      </a:rPr>
                      <m:t>这</m:t>
                    </m:r>
                  </m:oMath>
                </a14:m>
                <a:r>
                  <a:rPr lang="zh-CN" altLang="en-US" sz="2800" dirty="0"/>
                  <a:t>两个数。</a:t>
                </a:r>
                <a:endParaRPr lang="en-US" altLang="zh-CN" sz="2800" dirty="0"/>
              </a:p>
              <a:p>
                <a:pPr marL="457200" indent="-457200">
                  <a:buFont typeface="Arial" panose="020B0604020202020204" pitchFamily="34" charset="0"/>
                  <a:buChar char="•"/>
                </a:pPr>
                <a:r>
                  <a:rPr lang="zh-CN" altLang="en-US" sz="2800" dirty="0"/>
                  <a:t>现在我们在 </a:t>
                </a:r>
                <a14:m>
                  <m:oMath xmlns:m="http://schemas.openxmlformats.org/officeDocument/2006/math">
                    <m:r>
                      <a:rPr lang="en-US" altLang="zh-CN" sz="2800" i="1" dirty="0" smtClean="0">
                        <a:latin typeface="Cambria Math" panose="02040503050406030204" pitchFamily="18" charset="0"/>
                      </a:rPr>
                      <m:t>𝑛</m:t>
                    </m:r>
                  </m:oMath>
                </a14:m>
                <a:r>
                  <a:rPr lang="en-US" altLang="zh-CN" sz="2800" dirty="0"/>
                  <a:t> </a:t>
                </a:r>
                <a:r>
                  <a:rPr lang="zh-CN" altLang="en-US" sz="2800" dirty="0"/>
                  <a:t>个盒子里随意抽出 </a:t>
                </a:r>
                <a14:m>
                  <m:oMath xmlns:m="http://schemas.openxmlformats.org/officeDocument/2006/math">
                    <m:r>
                      <a:rPr lang="en-US" altLang="zh-CN" sz="2800" i="1" dirty="0">
                        <a:latin typeface="Cambria Math" panose="02040503050406030204" pitchFamily="18" charset="0"/>
                      </a:rPr>
                      <m:t>𝑛</m:t>
                    </m:r>
                  </m:oMath>
                </a14:m>
                <a:r>
                  <a:rPr lang="en-US" altLang="zh-CN" sz="2800" dirty="0"/>
                  <a:t> + 1 </a:t>
                </a:r>
                <a:r>
                  <a:rPr lang="zh-CN" altLang="en-US" sz="2800" dirty="0"/>
                  <a:t>个数。我们马上看到一定有一个盒子是被抽空的。因此在这 </a:t>
                </a:r>
                <a14:m>
                  <m:oMath xmlns:m="http://schemas.openxmlformats.org/officeDocument/2006/math">
                    <m:r>
                      <a:rPr lang="en-US" altLang="zh-CN" sz="2800" i="1" dirty="0">
                        <a:latin typeface="Cambria Math" panose="02040503050406030204" pitchFamily="18" charset="0"/>
                      </a:rPr>
                      <m:t>𝑛</m:t>
                    </m:r>
                  </m:oMath>
                </a14:m>
                <a:r>
                  <a:rPr lang="en-US" altLang="zh-CN" sz="2800" dirty="0"/>
                  <a:t> + 1</a:t>
                </a:r>
                <a:r>
                  <a:rPr lang="zh-CN" altLang="en-US" sz="2800" dirty="0"/>
                  <a:t>个数中必有两个数是连续数，很明显的连续数是互素的。因此这个问题就解决了！</a:t>
                </a:r>
                <a:endParaRPr lang="en-US" altLang="zh-CN" sz="2800" dirty="0"/>
              </a:p>
            </p:txBody>
          </p:sp>
        </mc:Choice>
        <mc:Fallback xmlns="">
          <p:sp>
            <p:nvSpPr>
              <p:cNvPr id="8" name="文本框 7">
                <a:extLst>
                  <a:ext uri="{FF2B5EF4-FFF2-40B4-BE49-F238E27FC236}">
                    <a16:creationId xmlns:a16="http://schemas.microsoft.com/office/drawing/2014/main" id="{5B444E08-EBA0-4271-B7A3-49ED1E435029}"/>
                  </a:ext>
                </a:extLst>
              </p:cNvPr>
              <p:cNvSpPr txBox="1">
                <a:spLocks noRot="1" noChangeAspect="1" noMove="1" noResize="1" noEditPoints="1" noAdjustHandles="1" noChangeArrowheads="1" noChangeShapeType="1" noTextEdit="1"/>
              </p:cNvSpPr>
              <p:nvPr/>
            </p:nvSpPr>
            <p:spPr>
              <a:xfrm>
                <a:off x="924185" y="2496239"/>
                <a:ext cx="10343627" cy="3972434"/>
              </a:xfrm>
              <a:prstGeom prst="rect">
                <a:avLst/>
              </a:prstGeom>
              <a:blipFill>
                <a:blip r:embed="rId3"/>
                <a:stretch>
                  <a:fillRect l="-1061" t="-1687" r="-1002" b="-30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FD9D4CA-3E09-4DD1-9571-0C7F27C99924}"/>
                  </a:ext>
                </a:extLst>
              </p:cNvPr>
              <p:cNvSpPr txBox="1"/>
              <p:nvPr/>
            </p:nvSpPr>
            <p:spPr>
              <a:xfrm>
                <a:off x="1411705" y="1499057"/>
                <a:ext cx="9856107"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已知 </a:t>
                </a:r>
                <a14:m>
                  <m:oMath xmlns:m="http://schemas.openxmlformats.org/officeDocument/2006/math">
                    <m:r>
                      <a:rPr lang="en-US" altLang="zh-CN" sz="2400" b="0" i="1" dirty="0" smtClean="0">
                        <a:latin typeface="Cambria Math" panose="02040503050406030204" pitchFamily="18" charset="0"/>
                      </a:rPr>
                      <m:t>𝑛</m:t>
                    </m:r>
                    <m:r>
                      <a:rPr lang="en-US" altLang="zh-CN" sz="2400" b="0" i="0" dirty="0" smtClean="0">
                        <a:latin typeface="Cambria Math" panose="02040503050406030204" pitchFamily="18" charset="0"/>
                      </a:rPr>
                      <m:t>+1</m:t>
                    </m:r>
                  </m:oMath>
                </a14:m>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个正整数，它们全都小于或等于</a:t>
                </a:r>
                <a14:m>
                  <m:oMath xmlns:m="http://schemas.openxmlformats.org/officeDocument/2006/math">
                    <m:r>
                      <a:rPr lang="en-US" altLang="zh-CN" sz="2400" b="0" i="0" smtClean="0">
                        <a:latin typeface="Cambria Math" panose="02040503050406030204" pitchFamily="18" charset="0"/>
                      </a:rPr>
                      <m:t> </m:t>
                    </m:r>
                    <m:r>
                      <a:rPr lang="zh-CN" altLang="en-US" sz="2400" b="0" i="1" smtClean="0">
                        <a:latin typeface="Cambria Math" panose="02040503050406030204" pitchFamily="18" charset="0"/>
                      </a:rPr>
                      <m:t>2</m:t>
                    </m:r>
                    <m:r>
                      <a:rPr lang="zh-CN" altLang="en-US" sz="2400" b="0" i="1" smtClean="0">
                        <a:latin typeface="Cambria Math" panose="02040503050406030204" pitchFamily="18" charset="0"/>
                      </a:rPr>
                      <m:t>𝑛</m:t>
                    </m:r>
                  </m:oMath>
                </a14:m>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，证明当中一定有两个数是互质的。</a:t>
                </a:r>
                <a:endParaRPr lang="zh-CN" altLang="en-US" dirty="0"/>
              </a:p>
            </p:txBody>
          </p:sp>
        </mc:Choice>
        <mc:Fallback xmlns="">
          <p:sp>
            <p:nvSpPr>
              <p:cNvPr id="2" name="文本框 1">
                <a:extLst>
                  <a:ext uri="{FF2B5EF4-FFF2-40B4-BE49-F238E27FC236}">
                    <a16:creationId xmlns:a16="http://schemas.microsoft.com/office/drawing/2014/main" id="{BFD9D4CA-3E09-4DD1-9571-0C7F27C99924}"/>
                  </a:ext>
                </a:extLst>
              </p:cNvPr>
              <p:cNvSpPr txBox="1">
                <a:spLocks noRot="1" noChangeAspect="1" noMove="1" noResize="1" noEditPoints="1" noAdjustHandles="1" noChangeArrowheads="1" noChangeShapeType="1" noTextEdit="1"/>
              </p:cNvSpPr>
              <p:nvPr/>
            </p:nvSpPr>
            <p:spPr>
              <a:xfrm>
                <a:off x="1411705" y="1499057"/>
                <a:ext cx="9856107" cy="830997"/>
              </a:xfrm>
              <a:prstGeom prst="rect">
                <a:avLst/>
              </a:prstGeom>
              <a:blipFill>
                <a:blip r:embed="rId4"/>
                <a:stretch>
                  <a:fillRect l="-990" t="-8088" b="-13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3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2"/>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4704497" y="395696"/>
            <a:ext cx="2783005" cy="707886"/>
          </a:xfrm>
          <a:prstGeom prst="rect">
            <a:avLst/>
          </a:prstGeom>
          <a:noFill/>
        </p:spPr>
        <p:txBody>
          <a:bodyPr wrap="square" rtlCol="0">
            <a:spAutoFit/>
          </a:bodyPr>
          <a:lstStyle/>
          <a:p>
            <a:r>
              <a:rPr lang="zh-CN" altLang="en-US" sz="4000" b="1" dirty="0">
                <a:solidFill>
                  <a:schemeClr val="tx1">
                    <a:lumMod val="95000"/>
                    <a:lumOff val="5000"/>
                  </a:schemeClr>
                </a:solidFill>
              </a:rPr>
              <a:t>鸽巢原理</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FD9D4CA-3E09-4DD1-9571-0C7F27C99924}"/>
                  </a:ext>
                </a:extLst>
              </p:cNvPr>
              <p:cNvSpPr txBox="1"/>
              <p:nvPr/>
            </p:nvSpPr>
            <p:spPr>
              <a:xfrm>
                <a:off x="908113" y="1499057"/>
                <a:ext cx="10359700" cy="4459747"/>
              </a:xfrm>
              <a:prstGeom prst="rect">
                <a:avLst/>
              </a:prstGeom>
              <a:noFill/>
            </p:spPr>
            <p:txBody>
              <a:bodyPr wrap="square" rtlCol="0">
                <a:spAutoFit/>
              </a:bodyPr>
              <a:lstStyle/>
              <a:p>
                <a:r>
                  <a:rPr lang="en-US" altLang="zh-CN" sz="2800" dirty="0"/>
                  <a:t>	</a:t>
                </a:r>
                <a:r>
                  <a:rPr lang="zh-CN" altLang="en-US" sz="2800" dirty="0"/>
                  <a:t>从</a:t>
                </a:r>
                <a:r>
                  <a:rPr lang="en-US" altLang="zh-CN" sz="2800" dirty="0"/>
                  <a:t>1</a:t>
                </a:r>
                <a:r>
                  <a:rPr lang="zh-CN" altLang="en-US" sz="2800" dirty="0"/>
                  <a:t>到</a:t>
                </a:r>
                <a:r>
                  <a:rPr lang="en-US" altLang="zh-CN" sz="2800" dirty="0"/>
                  <a:t>2</a:t>
                </a:r>
                <a14:m>
                  <m:oMath xmlns:m="http://schemas.openxmlformats.org/officeDocument/2006/math">
                    <m:r>
                      <a:rPr lang="en-US" altLang="zh-CN" sz="2800">
                        <a:latin typeface="Cambria Math" panose="02040503050406030204" pitchFamily="18" charset="0"/>
                      </a:rPr>
                      <m:t>𝑛</m:t>
                    </m:r>
                  </m:oMath>
                </a14:m>
                <a:r>
                  <a:rPr lang="zh-CN" altLang="en-US" sz="2800" dirty="0"/>
                  <a:t> 的正整数中任取 </a:t>
                </a:r>
                <a14:m>
                  <m:oMath xmlns:m="http://schemas.openxmlformats.org/officeDocument/2006/math">
                    <m:r>
                      <a:rPr lang="en-US" altLang="zh-CN" sz="2800" i="1" dirty="0">
                        <a:latin typeface="Cambria Math" panose="02040503050406030204" pitchFamily="18" charset="0"/>
                      </a:rPr>
                      <m:t>𝑛</m:t>
                    </m:r>
                  </m:oMath>
                </a14:m>
                <a:r>
                  <a:rPr lang="en-US" altLang="zh-CN" sz="2800" dirty="0"/>
                  <a:t> + 1 </a:t>
                </a:r>
                <a:r>
                  <a:rPr lang="zh-CN" altLang="en-US" sz="2800" dirty="0"/>
                  <a:t>个，则这 </a:t>
                </a:r>
                <a14:m>
                  <m:oMath xmlns:m="http://schemas.openxmlformats.org/officeDocument/2006/math">
                    <m:r>
                      <a:rPr lang="en-US" altLang="zh-CN" sz="2800" i="1" dirty="0">
                        <a:latin typeface="Cambria Math" panose="02040503050406030204" pitchFamily="18" charset="0"/>
                      </a:rPr>
                      <m:t>𝑛</m:t>
                    </m:r>
                  </m:oMath>
                </a14:m>
                <a:r>
                  <a:rPr lang="en-US" altLang="zh-CN" sz="2800" dirty="0"/>
                  <a:t> + 1 </a:t>
                </a:r>
                <a:r>
                  <a:rPr lang="zh-CN" altLang="en-US" sz="2800" dirty="0"/>
                  <a:t>个数中，至少有一对数，其中一个是另一个的倍数。</a:t>
                </a:r>
                <a:endParaRPr lang="en-US" altLang="zh-CN" sz="2800" dirty="0"/>
              </a:p>
              <a:p>
                <a:endParaRPr lang="en-US" altLang="zh-CN" sz="2800" dirty="0"/>
              </a:p>
              <a:p>
                <a:r>
                  <a:rPr lang="zh-CN" altLang="en-US" sz="2800" dirty="0"/>
                  <a:t>证 </a:t>
                </a:r>
                <a:r>
                  <a:rPr lang="en-US" altLang="zh-CN" sz="2800" dirty="0"/>
                  <a:t>	</a:t>
                </a:r>
                <a:r>
                  <a:rPr lang="zh-CN" altLang="en-US" sz="2800" dirty="0"/>
                  <a:t>设</a:t>
                </a:r>
                <a14:m>
                  <m:oMath xmlns:m="http://schemas.openxmlformats.org/officeDocument/2006/math">
                    <m:r>
                      <a:rPr lang="en-US" altLang="zh-CN" sz="2800" b="0" i="0" dirty="0" smtClean="0">
                        <a:latin typeface="Cambria Math" panose="02040503050406030204" pitchFamily="18" charset="0"/>
                      </a:rPr>
                      <m:t> </m:t>
                    </m:r>
                    <m:r>
                      <a:rPr lang="en-US" altLang="zh-CN" sz="2800" i="1" dirty="0" smtClean="0">
                        <a:latin typeface="Cambria Math" panose="02040503050406030204" pitchFamily="18" charset="0"/>
                      </a:rPr>
                      <m:t>𝑛</m:t>
                    </m:r>
                  </m:oMath>
                </a14:m>
                <a:r>
                  <a:rPr lang="en-US" altLang="zh-CN" sz="2800" dirty="0"/>
                  <a:t> + 1 </a:t>
                </a:r>
                <a:r>
                  <a:rPr lang="zh-CN" altLang="en-US" sz="2800" dirty="0"/>
                  <a:t>个数是</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𝑎</m:t>
                        </m:r>
                      </m:e>
                      <m:sub>
                        <m:r>
                          <a:rPr lang="zh-CN" altLang="en-US" sz="2800" i="1" smtClean="0">
                            <a:latin typeface="Cambria Math" panose="02040503050406030204" pitchFamily="18" charset="0"/>
                          </a:rPr>
                          <m:t>1</m:t>
                        </m:r>
                      </m:sub>
                    </m:sSub>
                    <m:r>
                      <a:rPr lang="en-US" altLang="zh-CN" sz="2800" b="0" i="0" smtClean="0">
                        <a:latin typeface="Cambria Math" panose="02040503050406030204" pitchFamily="18" charset="0"/>
                      </a:rPr>
                      <m:t> ,</m:t>
                    </m:r>
                  </m:oMath>
                </a14:m>
                <a:r>
                  <a:rPr lang="en-US" altLang="zh-CN" sz="2800" dirty="0">
                    <a:solidFill>
                      <a:srgbClr val="836967"/>
                    </a:solidFill>
                  </a:rPr>
                  <a:t> </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𝑎</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 ,</m:t>
                    </m:r>
                    <m:r>
                      <a:rPr lang="en-US" altLang="zh-CN" sz="2800" b="0" i="0" smtClean="0">
                        <a:latin typeface="Cambria Math" panose="02040503050406030204" pitchFamily="18" charset="0"/>
                      </a:rPr>
                      <m:t>…,</m:t>
                    </m:r>
                    <m:sSub>
                      <m:sSubPr>
                        <m:ctrlPr>
                          <a:rPr lang="en-US" altLang="zh-CN" sz="2800" i="1" dirty="0" smtClean="0">
                            <a:solidFill>
                              <a:srgbClr val="836967"/>
                            </a:solidFill>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i="1" dirty="0">
                            <a:latin typeface="Cambria Math" panose="02040503050406030204" pitchFamily="18" charset="0"/>
                          </a:rPr>
                          <m:t>𝑛</m:t>
                        </m:r>
                        <m:r>
                          <a:rPr lang="en-US" altLang="zh-CN" sz="2800" i="0" dirty="0">
                            <a:latin typeface="Cambria Math" panose="02040503050406030204" pitchFamily="18" charset="0"/>
                          </a:rPr>
                          <m:t>+1</m:t>
                        </m:r>
                      </m:sub>
                    </m:sSub>
                    <m:r>
                      <a:rPr lang="zh-CN" altLang="en-US" sz="2800" i="1" dirty="0" smtClean="0">
                        <a:latin typeface="Cambria Math" panose="02040503050406030204" pitchFamily="18" charset="0"/>
                      </a:rPr>
                      <m:t>。</m:t>
                    </m:r>
                  </m:oMath>
                </a14:m>
                <a:endParaRPr lang="en-US" altLang="zh-CN" sz="2800" dirty="0"/>
              </a:p>
              <a:p>
                <a:r>
                  <a:rPr lang="zh-CN" altLang="en-US" sz="2800" dirty="0"/>
                  <a:t>每个数去掉一切</a:t>
                </a:r>
                <a:r>
                  <a:rPr lang="en-US" altLang="zh-CN" sz="2800" dirty="0"/>
                  <a:t>2</a:t>
                </a:r>
                <a:r>
                  <a:rPr lang="zh-CN" altLang="en-US" sz="2800" dirty="0"/>
                  <a:t>的因子，直至剩下一个奇数为止，组成序列</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solidFill>
                              <a:srgbClr val="836967"/>
                            </a:solidFill>
                            <a:latin typeface="Cambria Math" panose="02040503050406030204" pitchFamily="18" charset="0"/>
                          </a:rPr>
                          <m:t> </m:t>
                        </m:r>
                        <m:r>
                          <m:rPr>
                            <m:sty m:val="p"/>
                          </m:rPr>
                          <a:rPr lang="en-US" altLang="zh-CN" sz="2800" i="1" smtClean="0">
                            <a:solidFill>
                              <a:schemeClr val="tx1">
                                <a:lumMod val="95000"/>
                                <a:lumOff val="5000"/>
                              </a:schemeClr>
                            </a:solidFill>
                            <a:latin typeface="Cambria Math" panose="02040503050406030204" pitchFamily="18" charset="0"/>
                          </a:rPr>
                          <m:t>r</m:t>
                        </m:r>
                      </m:e>
                      <m:sub>
                        <m:r>
                          <a:rPr lang="zh-CN" altLang="en-US" sz="2800" i="1" smtClean="0">
                            <a:latin typeface="Cambria Math" panose="02040503050406030204" pitchFamily="18" charset="0"/>
                          </a:rPr>
                          <m:t>1</m:t>
                        </m:r>
                      </m:sub>
                    </m:sSub>
                    <m:r>
                      <a:rPr lang="en-US" altLang="zh-CN" sz="2800" b="0" i="0" smtClean="0">
                        <a:latin typeface="Cambria Math" panose="02040503050406030204" pitchFamily="18" charset="0"/>
                      </a:rPr>
                      <m:t> ,</m:t>
                    </m:r>
                  </m:oMath>
                </a14:m>
                <a:r>
                  <a:rPr lang="en-US" altLang="zh-CN" sz="2800" dirty="0">
                    <a:solidFill>
                      <a:srgbClr val="836967"/>
                    </a:solidFill>
                  </a:rPr>
                  <a:t> </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solidFill>
                              <a:schemeClr val="tx1">
                                <a:lumMod val="95000"/>
                                <a:lumOff val="5000"/>
                              </a:schemeClr>
                            </a:solidFill>
                            <a:latin typeface="Cambria Math" panose="02040503050406030204" pitchFamily="18" charset="0"/>
                          </a:rPr>
                          <m:t>𝑟</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 ,</m:t>
                    </m:r>
                    <m:r>
                      <a:rPr lang="en-US" altLang="zh-CN" sz="2800" b="0" i="0" smtClean="0">
                        <a:latin typeface="Cambria Math" panose="02040503050406030204" pitchFamily="18" charset="0"/>
                      </a:rPr>
                      <m:t>…,</m:t>
                    </m:r>
                    <m:sSub>
                      <m:sSubPr>
                        <m:ctrlPr>
                          <a:rPr lang="en-US" altLang="zh-CN" sz="2800" i="1" dirty="0" smtClean="0">
                            <a:solidFill>
                              <a:srgbClr val="836967"/>
                            </a:solidFill>
                            <a:latin typeface="Cambria Math" panose="02040503050406030204" pitchFamily="18" charset="0"/>
                          </a:rPr>
                        </m:ctrlPr>
                      </m:sSubPr>
                      <m:e>
                        <m:r>
                          <a:rPr lang="en-US" altLang="zh-CN" sz="2800" b="0" i="1" dirty="0" smtClean="0">
                            <a:solidFill>
                              <a:schemeClr val="tx1">
                                <a:lumMod val="95000"/>
                                <a:lumOff val="5000"/>
                              </a:schemeClr>
                            </a:solidFill>
                            <a:latin typeface="Cambria Math" panose="02040503050406030204" pitchFamily="18" charset="0"/>
                          </a:rPr>
                          <m:t>𝑟</m:t>
                        </m:r>
                      </m:e>
                      <m:sub>
                        <m:r>
                          <a:rPr lang="en-US" altLang="zh-CN" sz="2800" i="1" dirty="0">
                            <a:latin typeface="Cambria Math" panose="02040503050406030204" pitchFamily="18" charset="0"/>
                          </a:rPr>
                          <m:t>𝑛</m:t>
                        </m:r>
                        <m:r>
                          <a:rPr lang="en-US" altLang="zh-CN" sz="2800" i="0" dirty="0">
                            <a:latin typeface="Cambria Math" panose="02040503050406030204" pitchFamily="18" charset="0"/>
                          </a:rPr>
                          <m:t>+1</m:t>
                        </m:r>
                      </m:sub>
                    </m:sSub>
                    <m:r>
                      <a:rPr lang="zh-CN" altLang="en-US" sz="2800" i="1" dirty="0">
                        <a:latin typeface="Cambria Math" panose="02040503050406030204" pitchFamily="18" charset="0"/>
                      </a:rPr>
                      <m:t>。</m:t>
                    </m:r>
                  </m:oMath>
                </a14:m>
                <a:endParaRPr lang="en-US" altLang="zh-CN" sz="2800" dirty="0"/>
              </a:p>
              <a:p>
                <a:r>
                  <a:rPr lang="zh-CN" altLang="en-US" sz="2800" dirty="0"/>
                  <a:t>这</a:t>
                </a:r>
                <a14:m>
                  <m:oMath xmlns:m="http://schemas.openxmlformats.org/officeDocument/2006/math">
                    <m:r>
                      <a:rPr lang="en-US" altLang="zh-CN" sz="2800" b="0" i="0" dirty="0" smtClean="0">
                        <a:latin typeface="Cambria Math" panose="02040503050406030204" pitchFamily="18" charset="0"/>
                      </a:rPr>
                      <m:t> </m:t>
                    </m:r>
                    <m:r>
                      <a:rPr lang="en-US" altLang="zh-CN" sz="2800" i="1" dirty="0" smtClean="0">
                        <a:latin typeface="Cambria Math" panose="02040503050406030204" pitchFamily="18" charset="0"/>
                      </a:rPr>
                      <m:t>𝑛</m:t>
                    </m:r>
                  </m:oMath>
                </a14:m>
                <a:r>
                  <a:rPr lang="en-US" altLang="zh-CN" sz="2800" dirty="0"/>
                  <a:t> + 1 </a:t>
                </a:r>
                <a:r>
                  <a:rPr lang="zh-CN" altLang="en-US" sz="2800" dirty="0"/>
                  <a:t>个数仍在</a:t>
                </a:r>
                <a:r>
                  <a:rPr lang="en-US" altLang="zh-CN" sz="2800" dirty="0"/>
                  <a:t>[1, 2</a:t>
                </a:r>
                <a14:m>
                  <m:oMath xmlns:m="http://schemas.openxmlformats.org/officeDocument/2006/math">
                    <m:r>
                      <a:rPr lang="en-US" altLang="zh-CN" sz="2800" i="1" dirty="0">
                        <a:latin typeface="Cambria Math" panose="02040503050406030204" pitchFamily="18" charset="0"/>
                      </a:rPr>
                      <m:t>𝑛</m:t>
                    </m:r>
                  </m:oMath>
                </a14:m>
                <a:r>
                  <a:rPr lang="en-US" altLang="zh-CN" sz="2800" dirty="0"/>
                  <a:t>]</a:t>
                </a:r>
                <a:r>
                  <a:rPr lang="zh-CN" altLang="en-US" sz="2800" dirty="0"/>
                  <a:t>中，且都是奇数。而</a:t>
                </a:r>
                <a:r>
                  <a:rPr lang="en-US" altLang="zh-CN" sz="2800" dirty="0"/>
                  <a:t>[1, 2</a:t>
                </a:r>
                <a14:m>
                  <m:oMath xmlns:m="http://schemas.openxmlformats.org/officeDocument/2006/math">
                    <m:r>
                      <a:rPr lang="en-US" altLang="zh-CN" sz="2800" i="1" dirty="0">
                        <a:latin typeface="Cambria Math" panose="02040503050406030204" pitchFamily="18" charset="0"/>
                      </a:rPr>
                      <m:t>𝑛</m:t>
                    </m:r>
                  </m:oMath>
                </a14:m>
                <a:r>
                  <a:rPr lang="en-US" altLang="zh-CN" sz="2800" dirty="0"/>
                  <a:t>]</a:t>
                </a:r>
                <a:r>
                  <a:rPr lang="zh-CN" altLang="en-US" sz="2800" dirty="0"/>
                  <a:t>中只有</a:t>
                </a:r>
                <a14:m>
                  <m:oMath xmlns:m="http://schemas.openxmlformats.org/officeDocument/2006/math">
                    <m:r>
                      <a:rPr lang="en-US" altLang="zh-CN" sz="2800" b="0" i="0" dirty="0" smtClean="0">
                        <a:latin typeface="Cambria Math" panose="02040503050406030204" pitchFamily="18" charset="0"/>
                      </a:rPr>
                      <m:t> </m:t>
                    </m:r>
                    <m:r>
                      <a:rPr lang="en-US" altLang="zh-CN" sz="2800" i="1" dirty="0">
                        <a:latin typeface="Cambria Math" panose="02040503050406030204" pitchFamily="18" charset="0"/>
                      </a:rPr>
                      <m:t>𝑛</m:t>
                    </m:r>
                  </m:oMath>
                </a14:m>
                <a:r>
                  <a:rPr lang="zh-CN" altLang="en-US" sz="2800" dirty="0"/>
                  <a:t> 个奇数。</a:t>
                </a:r>
                <a:endParaRPr lang="en-US" altLang="zh-CN" sz="2800" dirty="0"/>
              </a:p>
              <a:p>
                <a:r>
                  <a:rPr lang="zh-CN" altLang="en-US" sz="2800" dirty="0"/>
                  <a:t>故必有 </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𝑟</m:t>
                        </m:r>
                      </m:e>
                      <m:sub>
                        <m:r>
                          <a:rPr lang="zh-CN" altLang="en-US" sz="2800" i="1" smtClean="0">
                            <a:latin typeface="Cambria Math" panose="02040503050406030204" pitchFamily="18" charset="0"/>
                          </a:rPr>
                          <m:t>𝑖</m:t>
                        </m:r>
                      </m:sub>
                    </m:sSub>
                    <m:r>
                      <a:rPr lang="zh-CN" altLang="en-US" sz="2800" i="1" smtClean="0">
                        <a:latin typeface="Cambria Math" panose="02040503050406030204" pitchFamily="18" charset="0"/>
                      </a:rPr>
                      <m:t>=</m:t>
                    </m:r>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𝑟</m:t>
                        </m:r>
                      </m:e>
                      <m:sub>
                        <m:r>
                          <a:rPr lang="zh-CN" altLang="en-US" sz="2800" i="1" smtClean="0">
                            <a:latin typeface="Cambria Math" panose="02040503050406030204" pitchFamily="18" charset="0"/>
                          </a:rPr>
                          <m:t>𝑗</m:t>
                        </m:r>
                      </m:sub>
                    </m:sSub>
                    <m:r>
                      <a:rPr lang="zh-CN" altLang="en-US" sz="2800" i="1" smtClean="0">
                        <a:latin typeface="Cambria Math" panose="02040503050406030204" pitchFamily="18" charset="0"/>
                      </a:rPr>
                      <m:t>=</m:t>
                    </m:r>
                    <m:r>
                      <a:rPr lang="zh-CN" altLang="en-US" sz="2800" i="1" smtClean="0">
                        <a:latin typeface="Cambria Math" panose="02040503050406030204" pitchFamily="18" charset="0"/>
                      </a:rPr>
                      <m:t>𝑟</m:t>
                    </m:r>
                  </m:oMath>
                </a14:m>
                <a:r>
                  <a:rPr lang="zh-CN" altLang="en-US" sz="2800" dirty="0"/>
                  <a:t> ，则 </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𝑎</m:t>
                        </m:r>
                      </m:e>
                      <m:sub>
                        <m:r>
                          <a:rPr lang="zh-CN" altLang="en-US" sz="2800" i="1" smtClean="0">
                            <a:latin typeface="Cambria Math" panose="02040503050406030204" pitchFamily="18" charset="0"/>
                          </a:rPr>
                          <m:t>𝑖</m:t>
                        </m:r>
                      </m:sub>
                    </m:sSub>
                    <m:r>
                      <a:rPr lang="zh-CN" altLang="en-US" sz="2800" i="1" smtClean="0">
                        <a:latin typeface="Cambria Math" panose="02040503050406030204" pitchFamily="18" charset="0"/>
                      </a:rPr>
                      <m:t>=</m:t>
                    </m:r>
                    <m:sSup>
                      <m:sSupPr>
                        <m:ctrlPr>
                          <a:rPr lang="zh-CN" altLang="en-US" sz="2800" i="1" smtClean="0">
                            <a:solidFill>
                              <a:srgbClr val="836967"/>
                            </a:solidFill>
                            <a:latin typeface="Cambria Math" panose="02040503050406030204" pitchFamily="18" charset="0"/>
                          </a:rPr>
                        </m:ctrlPr>
                      </m:sSupPr>
                      <m:e>
                        <m:r>
                          <a:rPr lang="zh-CN" altLang="en-US" sz="2800" i="1" smtClean="0">
                            <a:latin typeface="Cambria Math" panose="02040503050406030204" pitchFamily="18" charset="0"/>
                          </a:rPr>
                          <m:t>2</m:t>
                        </m:r>
                      </m:e>
                      <m:sup>
                        <m:r>
                          <a:rPr lang="zh-CN" altLang="en-US" sz="2800" i="1" smtClean="0">
                            <a:latin typeface="Cambria Math" panose="02040503050406030204" pitchFamily="18" charset="0"/>
                          </a:rPr>
                          <m:t>𝑘</m:t>
                        </m:r>
                        <m:r>
                          <a:rPr lang="zh-CN" altLang="en-US" sz="2800" i="1" smtClean="0">
                            <a:latin typeface="Cambria Math" panose="02040503050406030204" pitchFamily="18" charset="0"/>
                          </a:rPr>
                          <m:t>ⅈ</m:t>
                        </m:r>
                      </m:sup>
                    </m:sSup>
                    <m:r>
                      <a:rPr lang="zh-CN" altLang="en-US" sz="2800" i="1" smtClean="0">
                        <a:latin typeface="Cambria Math" panose="02040503050406030204" pitchFamily="18" charset="0"/>
                      </a:rPr>
                      <m:t>𝑟</m:t>
                    </m:r>
                  </m:oMath>
                </a14:m>
                <a:r>
                  <a:rPr lang="zh-CN" altLang="en-US" sz="2800" dirty="0"/>
                  <a:t> ，</a:t>
                </a:r>
                <a14:m>
                  <m:oMath xmlns:m="http://schemas.openxmlformats.org/officeDocument/2006/math">
                    <m:sSub>
                      <m:sSubPr>
                        <m:ctrlPr>
                          <a:rPr lang="zh-CN" altLang="en-US" sz="2800" i="1" dirty="0" smtClean="0">
                            <a:solidFill>
                              <a:srgbClr val="836967"/>
                            </a:solidFill>
                            <a:latin typeface="Cambria Math" panose="02040503050406030204" pitchFamily="18" charset="0"/>
                          </a:rPr>
                        </m:ctrlPr>
                      </m:sSubPr>
                      <m:e>
                        <m:r>
                          <a:rPr lang="zh-CN" altLang="en-US" sz="2800" i="1" dirty="0" smtClean="0">
                            <a:latin typeface="Cambria Math" panose="02040503050406030204" pitchFamily="18" charset="0"/>
                          </a:rPr>
                          <m:t>𝑎</m:t>
                        </m:r>
                      </m:e>
                      <m:sub>
                        <m:r>
                          <a:rPr lang="zh-CN" altLang="en-US" sz="2800" i="1" dirty="0" smtClean="0">
                            <a:latin typeface="Cambria Math" panose="02040503050406030204" pitchFamily="18" charset="0"/>
                          </a:rPr>
                          <m:t>𝑗</m:t>
                        </m:r>
                      </m:sub>
                    </m:sSub>
                    <m:r>
                      <a:rPr lang="zh-CN" altLang="en-US" sz="2800" i="1" dirty="0" smtClean="0">
                        <a:latin typeface="Cambria Math" panose="02040503050406030204" pitchFamily="18" charset="0"/>
                      </a:rPr>
                      <m:t>=</m:t>
                    </m:r>
                    <m:sSup>
                      <m:sSupPr>
                        <m:ctrlPr>
                          <a:rPr lang="zh-CN" altLang="en-US" sz="2800" i="1" dirty="0" smtClean="0">
                            <a:solidFill>
                              <a:srgbClr val="836967"/>
                            </a:solidFill>
                            <a:latin typeface="Cambria Math" panose="02040503050406030204" pitchFamily="18" charset="0"/>
                          </a:rPr>
                        </m:ctrlPr>
                      </m:sSupPr>
                      <m:e>
                        <m:r>
                          <a:rPr lang="zh-CN" altLang="en-US" sz="2800" i="1" dirty="0" smtClean="0">
                            <a:latin typeface="Cambria Math" panose="02040503050406030204" pitchFamily="18" charset="0"/>
                          </a:rPr>
                          <m:t>2</m:t>
                        </m:r>
                      </m:e>
                      <m:sup>
                        <m:r>
                          <a:rPr lang="zh-CN" altLang="en-US" sz="2800" i="1" dirty="0" smtClean="0">
                            <a:latin typeface="Cambria Math" panose="02040503050406030204" pitchFamily="18" charset="0"/>
                          </a:rPr>
                          <m:t>𝑘𝑗</m:t>
                        </m:r>
                      </m:sup>
                    </m:sSup>
                    <m:r>
                      <a:rPr lang="zh-CN" altLang="en-US" sz="2800" i="1" dirty="0" smtClean="0">
                        <a:latin typeface="Cambria Math" panose="02040503050406030204" pitchFamily="18" charset="0"/>
                      </a:rPr>
                      <m:t>𝑟</m:t>
                    </m:r>
                  </m:oMath>
                </a14:m>
                <a:endParaRPr lang="en-US" altLang="zh-CN" sz="2800" dirty="0"/>
              </a:p>
              <a:p>
                <a:r>
                  <a:rPr lang="zh-CN" altLang="en-US" sz="2800" dirty="0"/>
                  <a:t>若 </a:t>
                </a:r>
                <a14:m>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𝑎</m:t>
                        </m:r>
                      </m:e>
                      <m:sub>
                        <m:r>
                          <a:rPr lang="zh-CN" altLang="en-US" sz="2800" i="1" smtClean="0">
                            <a:latin typeface="Cambria Math" panose="02040503050406030204" pitchFamily="18" charset="0"/>
                          </a:rPr>
                          <m:t>𝑖</m:t>
                        </m:r>
                      </m:sub>
                    </m:sSub>
                    <m:r>
                      <a:rPr lang="zh-CN" altLang="en-US" sz="2800" i="1" smtClean="0">
                        <a:latin typeface="Cambria Math" panose="02040503050406030204" pitchFamily="18" charset="0"/>
                      </a:rPr>
                      <m:t>&gt;</m:t>
                    </m:r>
                    <m:sSub>
                      <m:sSubPr>
                        <m:ctrlPr>
                          <a:rPr lang="zh-CN" altLang="en-US" sz="2800" i="1" smtClean="0">
                            <a:solidFill>
                              <a:srgbClr val="836967"/>
                            </a:solidFill>
                            <a:latin typeface="Cambria Math" panose="02040503050406030204" pitchFamily="18" charset="0"/>
                          </a:rPr>
                        </m:ctrlPr>
                      </m:sSubPr>
                      <m:e>
                        <m:r>
                          <a:rPr lang="zh-CN" altLang="en-US" sz="2800" i="1" smtClean="0">
                            <a:latin typeface="Cambria Math" panose="02040503050406030204" pitchFamily="18" charset="0"/>
                          </a:rPr>
                          <m:t>𝑎</m:t>
                        </m:r>
                      </m:e>
                      <m:sub>
                        <m:r>
                          <a:rPr lang="zh-CN" altLang="en-US" sz="2800" i="1" smtClean="0">
                            <a:latin typeface="Cambria Math" panose="02040503050406030204" pitchFamily="18" charset="0"/>
                          </a:rPr>
                          <m:t>𝑗</m:t>
                        </m:r>
                      </m:sub>
                    </m:sSub>
                  </m:oMath>
                </a14:m>
                <a:r>
                  <a:rPr lang="zh-CN" altLang="en-US" sz="2800" dirty="0"/>
                  <a:t> ，则 </a:t>
                </a:r>
                <a14:m>
                  <m:oMath xmlns:m="http://schemas.openxmlformats.org/officeDocument/2006/math">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𝑎</m:t>
                        </m:r>
                      </m:e>
                      <m:sub>
                        <m:r>
                          <a:rPr lang="zh-CN" altLang="en-US" sz="2800" i="1">
                            <a:latin typeface="Cambria Math" panose="02040503050406030204" pitchFamily="18" charset="0"/>
                          </a:rPr>
                          <m:t>𝑖</m:t>
                        </m:r>
                      </m:sub>
                    </m:sSub>
                  </m:oMath>
                </a14:m>
                <a:r>
                  <a:rPr lang="zh-CN" altLang="en-US" sz="2800" dirty="0"/>
                  <a:t> 是 </a:t>
                </a:r>
                <a14:m>
                  <m:oMath xmlns:m="http://schemas.openxmlformats.org/officeDocument/2006/math">
                    <m:sSub>
                      <m:sSubPr>
                        <m:ctrlPr>
                          <a:rPr lang="zh-CN" altLang="en-US" sz="2800" i="1">
                            <a:solidFill>
                              <a:srgbClr val="836967"/>
                            </a:solidFill>
                            <a:latin typeface="Cambria Math" panose="02040503050406030204" pitchFamily="18" charset="0"/>
                          </a:rPr>
                        </m:ctrlPr>
                      </m:sSubPr>
                      <m:e>
                        <m:r>
                          <a:rPr lang="zh-CN" altLang="en-US" sz="2800" i="1">
                            <a:latin typeface="Cambria Math" panose="02040503050406030204" pitchFamily="18" charset="0"/>
                          </a:rPr>
                          <m:t>𝑎</m:t>
                        </m:r>
                      </m:e>
                      <m:sub>
                        <m:r>
                          <a:rPr lang="zh-CN" altLang="en-US" sz="2800" i="1">
                            <a:latin typeface="Cambria Math" panose="02040503050406030204" pitchFamily="18" charset="0"/>
                          </a:rPr>
                          <m:t>𝑗</m:t>
                        </m:r>
                      </m:sub>
                    </m:sSub>
                  </m:oMath>
                </a14:m>
                <a:r>
                  <a:rPr lang="zh-CN" altLang="en-US" sz="2800" dirty="0"/>
                  <a:t> 的倍数。</a:t>
                </a:r>
              </a:p>
            </p:txBody>
          </p:sp>
        </mc:Choice>
        <mc:Fallback xmlns="">
          <p:sp>
            <p:nvSpPr>
              <p:cNvPr id="2" name="文本框 1">
                <a:extLst>
                  <a:ext uri="{FF2B5EF4-FFF2-40B4-BE49-F238E27FC236}">
                    <a16:creationId xmlns:a16="http://schemas.microsoft.com/office/drawing/2014/main" id="{BFD9D4CA-3E09-4DD1-9571-0C7F27C99924}"/>
                  </a:ext>
                </a:extLst>
              </p:cNvPr>
              <p:cNvSpPr txBox="1">
                <a:spLocks noRot="1" noChangeAspect="1" noMove="1" noResize="1" noEditPoints="1" noAdjustHandles="1" noChangeArrowheads="1" noChangeShapeType="1" noTextEdit="1"/>
              </p:cNvSpPr>
              <p:nvPr/>
            </p:nvSpPr>
            <p:spPr>
              <a:xfrm>
                <a:off x="908113" y="1499057"/>
                <a:ext cx="10359700" cy="4459747"/>
              </a:xfrm>
              <a:prstGeom prst="rect">
                <a:avLst/>
              </a:prstGeom>
              <a:blipFill>
                <a:blip r:embed="rId3"/>
                <a:stretch>
                  <a:fillRect l="-1236" t="-1642" r="-530" b="-28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846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anim calcmode="lin" valueType="num">
                                      <p:cBhvr>
                                        <p:cTn id="2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989900-D5F4-4E97-ACB3-28B717389EA4}"/>
              </a:ext>
            </a:extLst>
          </p:cNvPr>
          <p:cNvPicPr>
            <a:picLocks noChangeAspect="1"/>
          </p:cNvPicPr>
          <p:nvPr/>
        </p:nvPicPr>
        <p:blipFill>
          <a:blip r:embed="rId2"/>
          <a:stretch>
            <a:fillRect/>
          </a:stretch>
        </p:blipFill>
        <p:spPr>
          <a:xfrm>
            <a:off x="138880" y="776578"/>
            <a:ext cx="6249335" cy="3471852"/>
          </a:xfrm>
          <a:prstGeom prst="rect">
            <a:avLst/>
          </a:prstGeom>
        </p:spPr>
      </p:pic>
      <p:sp>
        <p:nvSpPr>
          <p:cNvPr id="6" name="文本框 5">
            <a:extLst>
              <a:ext uri="{FF2B5EF4-FFF2-40B4-BE49-F238E27FC236}">
                <a16:creationId xmlns:a16="http://schemas.microsoft.com/office/drawing/2014/main" id="{6BDEA518-CEAB-4A8A-8D37-3E7E59C9B17A}"/>
              </a:ext>
            </a:extLst>
          </p:cNvPr>
          <p:cNvSpPr txBox="1"/>
          <p:nvPr/>
        </p:nvSpPr>
        <p:spPr>
          <a:xfrm>
            <a:off x="763858" y="4336166"/>
            <a:ext cx="4999377" cy="646331"/>
          </a:xfrm>
          <a:prstGeom prst="rect">
            <a:avLst/>
          </a:prstGeom>
          <a:noFill/>
        </p:spPr>
        <p:txBody>
          <a:bodyPr wrap="square" rtlCol="0">
            <a:spAutoFit/>
          </a:bodyPr>
          <a:lstStyle/>
          <a:p>
            <a:r>
              <a:rPr lang="zh-CN" altLang="en-US" sz="3600" dirty="0">
                <a:latin typeface="Times New Roman" panose="02020603050405020304" pitchFamily="18" charset="0"/>
                <a:cs typeface="Times New Roman" panose="02020603050405020304" pitchFamily="18" charset="0"/>
              </a:rPr>
              <a:t>组合数学 </a:t>
            </a:r>
            <a:r>
              <a:rPr lang="en-US" altLang="zh-CN" sz="3600" dirty="0">
                <a:latin typeface="Times New Roman" panose="02020603050405020304" pitchFamily="18" charset="0"/>
                <a:cs typeface="Times New Roman" panose="02020603050405020304" pitchFamily="18" charset="0"/>
              </a:rPr>
              <a:t>Combinatorics</a:t>
            </a:r>
            <a:endParaRPr lang="zh-CN" altLang="en-US" sz="3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DE3007F3-CF01-49F5-AAFF-7AEE3E25C8D8}"/>
              </a:ext>
            </a:extLst>
          </p:cNvPr>
          <p:cNvPicPr>
            <a:picLocks noChangeAspect="1"/>
          </p:cNvPicPr>
          <p:nvPr/>
        </p:nvPicPr>
        <p:blipFill>
          <a:blip r:embed="rId3"/>
          <a:stretch>
            <a:fillRect/>
          </a:stretch>
        </p:blipFill>
        <p:spPr>
          <a:xfrm>
            <a:off x="6515810" y="2512504"/>
            <a:ext cx="5676190" cy="171429"/>
          </a:xfrm>
          <a:prstGeom prst="rect">
            <a:avLst/>
          </a:prstGeom>
        </p:spPr>
      </p:pic>
      <p:sp>
        <p:nvSpPr>
          <p:cNvPr id="10" name="文本框 9">
            <a:extLst>
              <a:ext uri="{FF2B5EF4-FFF2-40B4-BE49-F238E27FC236}">
                <a16:creationId xmlns:a16="http://schemas.microsoft.com/office/drawing/2014/main" id="{0561EF7F-379F-4C1B-92DF-55301BA5EC3C}"/>
              </a:ext>
            </a:extLst>
          </p:cNvPr>
          <p:cNvSpPr txBox="1"/>
          <p:nvPr/>
        </p:nvSpPr>
        <p:spPr>
          <a:xfrm>
            <a:off x="7025883" y="1866173"/>
            <a:ext cx="5166117"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6 </a:t>
            </a:r>
            <a:r>
              <a:rPr lang="zh-CN" altLang="en-US" sz="3600" dirty="0">
                <a:latin typeface="Times New Roman" panose="02020603050405020304" pitchFamily="18" charset="0"/>
                <a:cs typeface="Times New Roman" panose="02020603050405020304" pitchFamily="18" charset="0"/>
              </a:rPr>
              <a:t>容斥和鸽巢</a:t>
            </a:r>
          </a:p>
        </p:txBody>
      </p:sp>
      <p:sp>
        <p:nvSpPr>
          <p:cNvPr id="11" name="文本框 10">
            <a:extLst>
              <a:ext uri="{FF2B5EF4-FFF2-40B4-BE49-F238E27FC236}">
                <a16:creationId xmlns:a16="http://schemas.microsoft.com/office/drawing/2014/main" id="{FB2CB9E8-E462-4DE3-BEEC-BCD923CA0205}"/>
              </a:ext>
            </a:extLst>
          </p:cNvPr>
          <p:cNvSpPr txBox="1"/>
          <p:nvPr/>
        </p:nvSpPr>
        <p:spPr>
          <a:xfrm>
            <a:off x="6615404" y="2799184"/>
            <a:ext cx="5437716"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6-5 </a:t>
            </a:r>
            <a:r>
              <a:rPr lang="zh-CN" altLang="en-US" sz="3200" dirty="0">
                <a:latin typeface="Times New Roman" panose="02020603050405020304" pitchFamily="18" charset="0"/>
                <a:cs typeface="Times New Roman" panose="02020603050405020304" pitchFamily="18" charset="0"/>
              </a:rPr>
              <a:t>看得见摸得着的鸽巢</a:t>
            </a:r>
          </a:p>
        </p:txBody>
      </p:sp>
    </p:spTree>
    <p:extLst>
      <p:ext uri="{BB962C8B-B14F-4D97-AF65-F5344CB8AC3E}">
        <p14:creationId xmlns:p14="http://schemas.microsoft.com/office/powerpoint/2010/main" val="361896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3"/>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zh-CN" altLang="en-US" sz="4000" b="1" dirty="0">
                <a:solidFill>
                  <a:schemeClr val="tx1">
                    <a:lumMod val="95000"/>
                    <a:lumOff val="5000"/>
                  </a:schemeClr>
                </a:solidFill>
              </a:rPr>
              <a:t>鸽巢原理之一</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5016758"/>
              </a:xfrm>
              <a:prstGeom prst="rect">
                <a:avLst/>
              </a:prstGeom>
              <a:noFill/>
            </p:spPr>
            <p:txBody>
              <a:bodyPr wrap="square" rtlCol="0">
                <a:spAutoFit/>
              </a:bodyPr>
              <a:lstStyle/>
              <a:p>
                <a:pPr marL="457200" indent="-457200">
                  <a:buFont typeface="Arial" panose="020B0604020202020204" pitchFamily="34" charset="0"/>
                  <a:buChar char="•"/>
                </a:pPr>
                <a:r>
                  <a:rPr lang="zh-CN" altLang="en-US" sz="3200" dirty="0">
                    <a:latin typeface="宋体" panose="02010600030101010101" pitchFamily="2" charset="-122"/>
                    <a:ea typeface="宋体" panose="02010600030101010101" pitchFamily="2" charset="-122"/>
                  </a:rPr>
                  <a:t>一个抽屉里面有</a:t>
                </a:r>
                <a:r>
                  <a:rPr lang="en-US" altLang="zh-CN" sz="3200" dirty="0">
                    <a:latin typeface="宋体" panose="02010600030101010101" pitchFamily="2" charset="-122"/>
                    <a:ea typeface="宋体" panose="02010600030101010101" pitchFamily="2" charset="-122"/>
                  </a:rPr>
                  <a:t>20</a:t>
                </a:r>
                <a:r>
                  <a:rPr lang="zh-CN" altLang="en-US" sz="3200" dirty="0">
                    <a:latin typeface="宋体" panose="02010600030101010101" pitchFamily="2" charset="-122"/>
                    <a:ea typeface="宋体" panose="02010600030101010101" pitchFamily="2" charset="-122"/>
                  </a:rPr>
                  <a:t>件衬衣，其中</a:t>
                </a:r>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件蓝色的，</a:t>
                </a:r>
                <a:r>
                  <a:rPr lang="en-US" altLang="zh-CN" sz="3200" dirty="0">
                    <a:latin typeface="宋体" panose="02010600030101010101" pitchFamily="2" charset="-122"/>
                    <a:ea typeface="宋体" panose="02010600030101010101" pitchFamily="2" charset="-122"/>
                  </a:rPr>
                  <a:t>7</a:t>
                </a:r>
                <a:r>
                  <a:rPr lang="zh-CN" altLang="en-US" sz="3200" dirty="0">
                    <a:latin typeface="宋体" panose="02010600030101010101" pitchFamily="2" charset="-122"/>
                    <a:ea typeface="宋体" panose="02010600030101010101" pitchFamily="2" charset="-122"/>
                  </a:rPr>
                  <a:t>件灰色的，</a:t>
                </a:r>
                <a:r>
                  <a:rPr lang="en-US" altLang="zh-CN" sz="3200" dirty="0">
                    <a:latin typeface="宋体" panose="02010600030101010101" pitchFamily="2" charset="-122"/>
                    <a:ea typeface="宋体" panose="02010600030101010101" pitchFamily="2" charset="-122"/>
                  </a:rPr>
                  <a:t>9</a:t>
                </a:r>
                <a:r>
                  <a:rPr lang="zh-CN" altLang="en-US" sz="3200" dirty="0">
                    <a:latin typeface="宋体" panose="02010600030101010101" pitchFamily="2" charset="-122"/>
                    <a:ea typeface="宋体" panose="02010600030101010101" pitchFamily="2" charset="-122"/>
                  </a:rPr>
                  <a:t>件红色的，问从中任意取至少多少件</a:t>
                </a:r>
                <a:r>
                  <a:rPr lang="zh-CN" altLang="en-US" sz="3200" b="1" dirty="0">
                    <a:solidFill>
                      <a:srgbClr val="FF0000"/>
                    </a:solidFill>
                    <a:latin typeface="宋体" panose="02010600030101010101" pitchFamily="2" charset="-122"/>
                    <a:ea typeface="宋体" panose="02010600030101010101" pitchFamily="2" charset="-122"/>
                  </a:rPr>
                  <a:t>保证有</a:t>
                </a:r>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件同色的？</a:t>
                </a:r>
                <a:endParaRPr lang="en-US" altLang="zh-CN" sz="32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3200" dirty="0">
                    <a:latin typeface="宋体" panose="02010600030101010101" pitchFamily="2" charset="-122"/>
                    <a:ea typeface="宋体" panose="02010600030101010101" pitchFamily="2" charset="-122"/>
                  </a:rPr>
                  <a:t>广义鸽巢原理：</a:t>
                </a:r>
                <a14:m>
                  <m:oMath xmlns:m="http://schemas.openxmlformats.org/officeDocument/2006/math">
                    <m:r>
                      <a:rPr lang="en-US" altLang="zh-CN" sz="3200" b="1" i="1" dirty="0" smtClean="0">
                        <a:solidFill>
                          <a:srgbClr val="FF0000"/>
                        </a:solidFill>
                        <a:latin typeface="Cambria Math" panose="02040503050406030204" pitchFamily="18" charset="0"/>
                      </a:rPr>
                      <m:t>𝒏</m:t>
                    </m:r>
                  </m:oMath>
                </a14:m>
                <a:r>
                  <a:rPr lang="zh-CN" altLang="en-US" sz="3200" b="1" dirty="0">
                    <a:solidFill>
                      <a:srgbClr val="FF0000"/>
                    </a:solidFill>
                    <a:latin typeface="宋体" panose="02010600030101010101" pitchFamily="2" charset="-122"/>
                    <a:ea typeface="宋体" panose="02010600030101010101" pitchFamily="2" charset="-122"/>
                  </a:rPr>
                  <a:t>个鸽巢，</a:t>
                </a:r>
                <a14:m>
                  <m:oMath xmlns:m="http://schemas.openxmlformats.org/officeDocument/2006/math">
                    <m:r>
                      <a:rPr lang="en-US" altLang="zh-CN" sz="3200" b="1" i="1" dirty="0" smtClean="0">
                        <a:solidFill>
                          <a:srgbClr val="FF0000"/>
                        </a:solidFill>
                        <a:latin typeface="Cambria Math" panose="02040503050406030204" pitchFamily="18" charset="0"/>
                      </a:rPr>
                      <m:t>𝒌𝒏</m:t>
                    </m:r>
                    <m:r>
                      <a:rPr lang="en-US" altLang="zh-CN" sz="3200" b="1" i="1" dirty="0" smtClean="0">
                        <a:solidFill>
                          <a:srgbClr val="FF0000"/>
                        </a:solidFill>
                        <a:latin typeface="Cambria Math" panose="02040503050406030204" pitchFamily="18" charset="0"/>
                      </a:rPr>
                      <m:t>+</m:t>
                    </m:r>
                    <m:r>
                      <a:rPr lang="en-US" altLang="zh-CN" sz="3200" b="1" i="1" dirty="0" smtClean="0">
                        <a:solidFill>
                          <a:srgbClr val="FF0000"/>
                        </a:solidFill>
                        <a:latin typeface="Cambria Math" panose="02040503050406030204" pitchFamily="18" charset="0"/>
                      </a:rPr>
                      <m:t>𝟏</m:t>
                    </m:r>
                  </m:oMath>
                </a14:m>
                <a:r>
                  <a:rPr lang="zh-CN" altLang="en-US" sz="3200" b="1" dirty="0">
                    <a:solidFill>
                      <a:srgbClr val="FF0000"/>
                    </a:solidFill>
                    <a:latin typeface="宋体" panose="02010600030101010101" pitchFamily="2" charset="-122"/>
                    <a:ea typeface="宋体" panose="02010600030101010101" pitchFamily="2" charset="-122"/>
                  </a:rPr>
                  <a:t>只鸽子，至少有一个鸽巢里面有</a:t>
                </a:r>
                <a14:m>
                  <m:oMath xmlns:m="http://schemas.openxmlformats.org/officeDocument/2006/math">
                    <m:r>
                      <a:rPr lang="en-US" altLang="zh-CN" sz="3200" b="1" i="1" dirty="0">
                        <a:solidFill>
                          <a:srgbClr val="FF0000"/>
                        </a:solidFill>
                        <a:latin typeface="Cambria Math" panose="02040503050406030204" pitchFamily="18" charset="0"/>
                      </a:rPr>
                      <m:t>𝒌</m:t>
                    </m:r>
                    <m:r>
                      <a:rPr lang="en-US" altLang="zh-CN" sz="3200" b="1" i="1" dirty="0">
                        <a:solidFill>
                          <a:srgbClr val="FF0000"/>
                        </a:solidFill>
                        <a:latin typeface="Cambria Math" panose="02040503050406030204" pitchFamily="18" charset="0"/>
                      </a:rPr>
                      <m:t>+</m:t>
                    </m:r>
                    <m:r>
                      <a:rPr lang="en-US" altLang="zh-CN" sz="3200" b="1" i="1" dirty="0">
                        <a:solidFill>
                          <a:srgbClr val="FF0000"/>
                        </a:solidFill>
                        <a:latin typeface="Cambria Math" panose="02040503050406030204" pitchFamily="18" charset="0"/>
                      </a:rPr>
                      <m:t>𝟏</m:t>
                    </m:r>
                  </m:oMath>
                </a14:m>
                <a:r>
                  <a:rPr lang="zh-CN" altLang="en-US" sz="3200" b="1" dirty="0">
                    <a:solidFill>
                      <a:srgbClr val="FF0000"/>
                    </a:solidFill>
                    <a:latin typeface="宋体" panose="02010600030101010101" pitchFamily="2" charset="-122"/>
                    <a:ea typeface="宋体" panose="02010600030101010101" pitchFamily="2" charset="-122"/>
                  </a:rPr>
                  <a:t>个鸽子。</a:t>
                </a:r>
                <a:endParaRPr lang="en-US" altLang="zh-CN" sz="3200" b="1"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3200" dirty="0">
                    <a:latin typeface="宋体" panose="02010600030101010101" pitchFamily="2" charset="-122"/>
                    <a:ea typeface="宋体" panose="02010600030101010101" pitchFamily="2" charset="-122"/>
                  </a:rPr>
                  <a:t>解：有</a:t>
                </a:r>
                <a:r>
                  <a:rPr lang="zh-CN" altLang="en-US" sz="3200" b="1" dirty="0">
                    <a:solidFill>
                      <a:srgbClr val="FF0000"/>
                    </a:solidFill>
                    <a:latin typeface="宋体" panose="02010600030101010101" pitchFamily="2" charset="-122"/>
                    <a:ea typeface="宋体" panose="02010600030101010101" pitchFamily="2" charset="-122"/>
                  </a:rPr>
                  <a:t>三种颜色，即三个鸽巢</a:t>
                </a:r>
                <a:r>
                  <a:rPr lang="zh-CN" altLang="en-US" sz="3200" dirty="0">
                    <a:latin typeface="宋体" panose="02010600030101010101" pitchFamily="2" charset="-122"/>
                    <a:ea typeface="宋体" panose="02010600030101010101" pitchFamily="2" charset="-122"/>
                  </a:rPr>
                  <a:t>，要求</a:t>
                </a:r>
                <a14:m>
                  <m:oMath xmlns:m="http://schemas.openxmlformats.org/officeDocument/2006/math">
                    <m:r>
                      <a:rPr lang="en-US" altLang="zh-CN" sz="3200" i="1" dirty="0" smtClean="0">
                        <a:latin typeface="Cambria Math" panose="02040503050406030204" pitchFamily="18" charset="0"/>
                      </a:rPr>
                      <m:t>𝑘</m:t>
                    </m:r>
                    <m:r>
                      <a:rPr lang="en-US" altLang="zh-CN" sz="3200" i="1" dirty="0" smtClean="0">
                        <a:latin typeface="Cambria Math" panose="02040503050406030204" pitchFamily="18" charset="0"/>
                      </a:rPr>
                      <m:t>+1=4</m:t>
                    </m:r>
                  </m:oMath>
                </a14:m>
                <a:r>
                  <a:rPr lang="zh-CN" altLang="en-US" sz="3200" dirty="0">
                    <a:latin typeface="宋体" panose="02010600030101010101" pitchFamily="2" charset="-122"/>
                    <a:ea typeface="宋体" panose="02010600030101010101" pitchFamily="2" charset="-122"/>
                  </a:rPr>
                  <a:t>，</a:t>
                </a:r>
                <a:endParaRPr lang="en-US" altLang="zh-CN" sz="32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14:m>
                  <m:oMath xmlns:m="http://schemas.openxmlformats.org/officeDocument/2006/math">
                    <m:r>
                      <a:rPr lang="en-US" altLang="zh-CN" sz="3200" i="1" dirty="0" smtClean="0">
                        <a:latin typeface="Cambria Math" panose="02040503050406030204" pitchFamily="18" charset="0"/>
                      </a:rPr>
                      <m:t>𝑘</m:t>
                    </m:r>
                    <m:r>
                      <a:rPr lang="en-US" altLang="zh-CN" sz="3200" i="1" dirty="0" smtClean="0">
                        <a:latin typeface="Cambria Math" panose="02040503050406030204" pitchFamily="18" charset="0"/>
                      </a:rPr>
                      <m:t>=3 </m:t>
                    </m:r>
                  </m:oMath>
                </a14:m>
                <a:r>
                  <a:rPr lang="zh-CN" altLang="en-US" sz="3200" dirty="0">
                    <a:latin typeface="宋体" panose="02010600030101010101" pitchFamily="2" charset="-122"/>
                    <a:ea typeface="宋体" panose="02010600030101010101" pitchFamily="2" charset="-122"/>
                  </a:rPr>
                  <a:t>，</a:t>
                </a:r>
                <a:r>
                  <a:rPr lang="en-US" altLang="zh-CN" sz="3200" dirty="0"/>
                  <a:t> </a:t>
                </a:r>
                <a14:m>
                  <m:oMath xmlns:m="http://schemas.openxmlformats.org/officeDocument/2006/math">
                    <m:r>
                      <a:rPr lang="en-US" altLang="zh-CN" sz="3200" i="1" dirty="0">
                        <a:latin typeface="Cambria Math" panose="02040503050406030204" pitchFamily="18" charset="0"/>
                      </a:rPr>
                      <m:t>𝑘𝑛</m:t>
                    </m:r>
                    <m:r>
                      <a:rPr lang="en-US" altLang="zh-CN" sz="3200" i="1" dirty="0">
                        <a:latin typeface="Cambria Math" panose="02040503050406030204" pitchFamily="18" charset="0"/>
                      </a:rPr>
                      <m:t>+1=10 </m:t>
                    </m:r>
                  </m:oMath>
                </a14:m>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从中任意取至少</a:t>
                </a:r>
                <a:r>
                  <a:rPr lang="en-US" altLang="zh-CN" sz="3200" dirty="0">
                    <a:latin typeface="宋体" panose="02010600030101010101" pitchFamily="2" charset="-122"/>
                    <a:ea typeface="宋体" panose="02010600030101010101" pitchFamily="2" charset="-122"/>
                  </a:rPr>
                  <a:t>10</a:t>
                </a:r>
                <a:r>
                  <a:rPr lang="zh-CN" altLang="en-US" sz="3200" dirty="0">
                    <a:latin typeface="宋体" panose="02010600030101010101" pitchFamily="2" charset="-122"/>
                    <a:ea typeface="宋体" panose="02010600030101010101" pitchFamily="2" charset="-122"/>
                  </a:rPr>
                  <a:t>件才能保证有</a:t>
                </a:r>
                <a:r>
                  <a:rPr lang="en-US" altLang="zh-CN" sz="3200" dirty="0">
                    <a:latin typeface="宋体" panose="02010600030101010101" pitchFamily="2" charset="-122"/>
                    <a:ea typeface="宋体" panose="02010600030101010101" pitchFamily="2" charset="-122"/>
                  </a:rPr>
                  <a:t>4</a:t>
                </a:r>
                <a:r>
                  <a:rPr lang="zh-CN" altLang="en-US" sz="3200" dirty="0">
                    <a:latin typeface="宋体" panose="02010600030101010101" pitchFamily="2" charset="-122"/>
                    <a:ea typeface="宋体" panose="02010600030101010101" pitchFamily="2" charset="-122"/>
                  </a:rPr>
                  <a:t>件同色的</a:t>
                </a:r>
                <a:endParaRPr lang="en-US" altLang="zh-CN" sz="3200"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013546E1-567D-4B8C-8724-4A697010DD08}"/>
                  </a:ext>
                </a:extLst>
              </p:cNvPr>
              <p:cNvSpPr txBox="1">
                <a:spLocks noRot="1" noChangeAspect="1" noMove="1" noResize="1" noEditPoints="1" noAdjustHandles="1" noChangeArrowheads="1" noChangeShapeType="1" noTextEdit="1"/>
              </p:cNvSpPr>
              <p:nvPr/>
            </p:nvSpPr>
            <p:spPr>
              <a:xfrm>
                <a:off x="734793" y="1636295"/>
                <a:ext cx="10722414" cy="5016758"/>
              </a:xfrm>
              <a:prstGeom prst="rect">
                <a:avLst/>
              </a:prstGeom>
              <a:blipFill>
                <a:blip r:embed="rId4"/>
                <a:stretch>
                  <a:fillRect l="-1308" t="-1580" r="-2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87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ADBE23-5BB4-41F6-9A5E-EE23A053B3B3}"/>
              </a:ext>
            </a:extLst>
          </p:cNvPr>
          <p:cNvPicPr>
            <a:picLocks noChangeAspect="1"/>
          </p:cNvPicPr>
          <p:nvPr/>
        </p:nvPicPr>
        <p:blipFill>
          <a:blip r:embed="rId3"/>
          <a:stretch>
            <a:fillRect/>
          </a:stretch>
        </p:blipFill>
        <p:spPr>
          <a:xfrm>
            <a:off x="908112" y="1103582"/>
            <a:ext cx="7592075" cy="229291"/>
          </a:xfrm>
          <a:prstGeom prst="rect">
            <a:avLst/>
          </a:prstGeom>
        </p:spPr>
      </p:pic>
      <p:sp>
        <p:nvSpPr>
          <p:cNvPr id="5" name="文本框 4">
            <a:extLst>
              <a:ext uri="{FF2B5EF4-FFF2-40B4-BE49-F238E27FC236}">
                <a16:creationId xmlns:a16="http://schemas.microsoft.com/office/drawing/2014/main" id="{6F92B5FB-FF8C-4E24-B18D-4214E607A8AA}"/>
              </a:ext>
            </a:extLst>
          </p:cNvPr>
          <p:cNvSpPr txBox="1"/>
          <p:nvPr/>
        </p:nvSpPr>
        <p:spPr>
          <a:xfrm>
            <a:off x="3978345" y="378999"/>
            <a:ext cx="4632008" cy="707886"/>
          </a:xfrm>
          <a:prstGeom prst="rect">
            <a:avLst/>
          </a:prstGeom>
          <a:noFill/>
        </p:spPr>
        <p:txBody>
          <a:bodyPr wrap="square" rtlCol="0">
            <a:spAutoFit/>
          </a:bodyPr>
          <a:lstStyle/>
          <a:p>
            <a:r>
              <a:rPr lang="zh-CN" altLang="en-US" sz="4000" b="1" dirty="0">
                <a:solidFill>
                  <a:schemeClr val="tx1">
                    <a:lumMod val="95000"/>
                    <a:lumOff val="5000"/>
                  </a:schemeClr>
                </a:solidFill>
              </a:rPr>
              <a:t>鸽巢原理之一</a:t>
            </a:r>
          </a:p>
        </p:txBody>
      </p:sp>
      <p:sp>
        <p:nvSpPr>
          <p:cNvPr id="3" name="文本框 2">
            <a:extLst>
              <a:ext uri="{FF2B5EF4-FFF2-40B4-BE49-F238E27FC236}">
                <a16:creationId xmlns:a16="http://schemas.microsoft.com/office/drawing/2014/main" id="{013546E1-567D-4B8C-8724-4A697010DD08}"/>
              </a:ext>
            </a:extLst>
          </p:cNvPr>
          <p:cNvSpPr txBox="1"/>
          <p:nvPr/>
        </p:nvSpPr>
        <p:spPr>
          <a:xfrm>
            <a:off x="734793" y="1636295"/>
            <a:ext cx="10722414" cy="2062103"/>
          </a:xfrm>
          <a:prstGeom prst="rect">
            <a:avLst/>
          </a:prstGeom>
          <a:noFill/>
        </p:spPr>
        <p:txBody>
          <a:bodyPr wrap="square" rtlCol="0">
            <a:spAutoFit/>
          </a:bodyPr>
          <a:lstStyle/>
          <a:p>
            <a:pPr marL="457200" indent="-457200">
              <a:buFont typeface="Arial" panose="020B0604020202020204" pitchFamily="34" charset="0"/>
              <a:buChar char="•"/>
            </a:pPr>
            <a:r>
              <a:rPr lang="zh-CN" altLang="en-US" sz="3200" dirty="0">
                <a:latin typeface="宋体" panose="02010600030101010101" pitchFamily="2" charset="-122"/>
                <a:ea typeface="宋体" panose="02010600030101010101" pitchFamily="2" charset="-122"/>
              </a:rPr>
              <a:t>一个抽屉里面有</a:t>
            </a:r>
            <a:r>
              <a:rPr lang="en-US" altLang="zh-CN" sz="3200" dirty="0">
                <a:latin typeface="宋体" panose="02010600030101010101" pitchFamily="2" charset="-122"/>
                <a:ea typeface="宋体" panose="02010600030101010101" pitchFamily="2" charset="-122"/>
              </a:rPr>
              <a:t>20</a:t>
            </a:r>
            <a:r>
              <a:rPr lang="zh-CN" altLang="en-US" sz="3200" dirty="0">
                <a:latin typeface="宋体" panose="02010600030101010101" pitchFamily="2" charset="-122"/>
                <a:ea typeface="宋体" panose="02010600030101010101" pitchFamily="2" charset="-122"/>
              </a:rPr>
              <a:t>件衬衣，其中</a:t>
            </a:r>
            <a:r>
              <a:rPr lang="en-US" altLang="zh-CN" sz="3200" b="1" dirty="0">
                <a:solidFill>
                  <a:srgbClr val="FF0000"/>
                </a:solidFill>
                <a:latin typeface="宋体" panose="02010600030101010101" pitchFamily="2" charset="-122"/>
                <a:ea typeface="宋体" panose="02010600030101010101" pitchFamily="2" charset="-122"/>
              </a:rPr>
              <a:t>4</a:t>
            </a:r>
            <a:r>
              <a:rPr lang="zh-CN" altLang="en-US" sz="3200" b="1" dirty="0">
                <a:solidFill>
                  <a:srgbClr val="FF0000"/>
                </a:solidFill>
                <a:latin typeface="宋体" panose="02010600030101010101" pitchFamily="2" charset="-122"/>
                <a:ea typeface="宋体" panose="02010600030101010101" pitchFamily="2" charset="-122"/>
              </a:rPr>
              <a:t>件</a:t>
            </a:r>
            <a:r>
              <a:rPr lang="zh-CN" altLang="en-US" sz="3200" dirty="0">
                <a:latin typeface="宋体" panose="02010600030101010101" pitchFamily="2" charset="-122"/>
                <a:ea typeface="宋体" panose="02010600030101010101" pitchFamily="2" charset="-122"/>
              </a:rPr>
              <a:t>蓝色的，</a:t>
            </a:r>
            <a:r>
              <a:rPr lang="en-US" altLang="zh-CN" sz="3200" dirty="0">
                <a:latin typeface="宋体" panose="02010600030101010101" pitchFamily="2" charset="-122"/>
                <a:ea typeface="宋体" panose="02010600030101010101" pitchFamily="2" charset="-122"/>
              </a:rPr>
              <a:t>7</a:t>
            </a:r>
            <a:r>
              <a:rPr lang="zh-CN" altLang="en-US" sz="3200" dirty="0">
                <a:latin typeface="宋体" panose="02010600030101010101" pitchFamily="2" charset="-122"/>
                <a:ea typeface="宋体" panose="02010600030101010101" pitchFamily="2" charset="-122"/>
              </a:rPr>
              <a:t>件灰色的，</a:t>
            </a:r>
            <a:r>
              <a:rPr lang="en-US" altLang="zh-CN" sz="3200" dirty="0">
                <a:latin typeface="宋体" panose="02010600030101010101" pitchFamily="2" charset="-122"/>
                <a:ea typeface="宋体" panose="02010600030101010101" pitchFamily="2" charset="-122"/>
              </a:rPr>
              <a:t>9</a:t>
            </a:r>
            <a:r>
              <a:rPr lang="zh-CN" altLang="en-US" sz="3200" dirty="0">
                <a:latin typeface="宋体" panose="02010600030101010101" pitchFamily="2" charset="-122"/>
                <a:ea typeface="宋体" panose="02010600030101010101" pitchFamily="2" charset="-122"/>
              </a:rPr>
              <a:t>件红色的，问从中任意取至少多少件</a:t>
            </a:r>
            <a:r>
              <a:rPr lang="zh-CN" altLang="en-US" sz="3200" b="1" dirty="0">
                <a:solidFill>
                  <a:srgbClr val="FF0000"/>
                </a:solidFill>
                <a:latin typeface="宋体" panose="02010600030101010101" pitchFamily="2" charset="-122"/>
                <a:ea typeface="宋体" panose="02010600030101010101" pitchFamily="2" charset="-122"/>
              </a:rPr>
              <a:t>保证有</a:t>
            </a:r>
            <a:r>
              <a:rPr lang="en-US" altLang="zh-CN" sz="3200" dirty="0">
                <a:latin typeface="宋体" panose="02010600030101010101" pitchFamily="2" charset="-122"/>
                <a:ea typeface="宋体" panose="02010600030101010101" pitchFamily="2" charset="-122"/>
              </a:rPr>
              <a:t>5</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6</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7</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8</a:t>
            </a:r>
            <a:r>
              <a:rPr lang="zh-CN" altLang="en-US" sz="3200" dirty="0">
                <a:latin typeface="宋体" panose="02010600030101010101" pitchFamily="2" charset="-122"/>
                <a:ea typeface="宋体" panose="02010600030101010101" pitchFamily="2" charset="-122"/>
              </a:rPr>
              <a:t>，</a:t>
            </a:r>
            <a:r>
              <a:rPr lang="en-US" altLang="zh-CN" sz="3200" dirty="0">
                <a:latin typeface="宋体" panose="02010600030101010101" pitchFamily="2" charset="-122"/>
                <a:ea typeface="宋体" panose="02010600030101010101" pitchFamily="2" charset="-122"/>
              </a:rPr>
              <a:t>9</a:t>
            </a:r>
            <a:r>
              <a:rPr lang="zh-CN" altLang="en-US" sz="3200" dirty="0">
                <a:latin typeface="宋体" panose="02010600030101010101" pitchFamily="2" charset="-122"/>
                <a:ea typeface="宋体" panose="02010600030101010101" pitchFamily="2" charset="-122"/>
              </a:rPr>
              <a:t>件同色的？</a:t>
            </a:r>
            <a:endParaRPr lang="en-US" altLang="zh-CN" sz="32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32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28553D9-1173-438F-9801-179C87267CF2}"/>
                  </a:ext>
                </a:extLst>
              </p:cNvPr>
              <p:cNvSpPr txBox="1"/>
              <p:nvPr/>
            </p:nvSpPr>
            <p:spPr>
              <a:xfrm>
                <a:off x="908112" y="3254382"/>
                <a:ext cx="10132904" cy="1077218"/>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解：</a:t>
                </a:r>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a:t>
                </a:r>
                <a:r>
                  <a:rPr kumimoji="0" lang="en-US" altLang="zh-CN"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5</a:t>
                </a:r>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件）：颜色是鸽巢</a:t>
                </a:r>
                <a14:m>
                  <m:oMath xmlns:m="http://schemas.openxmlformats.org/officeDocument/2006/math">
                    <m:r>
                      <a:rPr lang="zh-CN" altLang="en-US" sz="3200" noProof="0" dirty="0" smtClean="0">
                        <a:solidFill>
                          <a:prstClr val="black"/>
                        </a:solidFill>
                        <a:latin typeface="Cambria Math" panose="02040503050406030204" pitchFamily="18" charset="0"/>
                        <a:sym typeface="Wingdings" panose="05000000000000000000" pitchFamily="2" charset="2"/>
                      </a:rPr>
                      <m:t> </m:t>
                    </m:r>
                    <m:r>
                      <a:rPr kumimoji="0" lang="en-US" altLang="zh-CN" sz="3200" b="0" i="1" strike="no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𝑛</m:t>
                    </m:r>
                    <m:r>
                      <a:rPr kumimoji="0" lang="en-US" altLang="zh-CN" sz="3200" b="0" i="1" strike="no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=3</m:t>
                    </m:r>
                  </m:oMath>
                </a14:m>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a:t>
                </a:r>
                <a14:m>
                  <m:oMath xmlns:m="http://schemas.openxmlformats.org/officeDocument/2006/math">
                    <m:r>
                      <a:rPr kumimoji="0" lang="en-US" altLang="zh-CN" sz="3200" b="0" i="1" strike="no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𝑘</m:t>
                    </m:r>
                    <m:r>
                      <a:rPr kumimoji="0" lang="en-US" altLang="zh-CN" sz="3200" b="0" i="1" strike="no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+1=5</m:t>
                    </m:r>
                  </m:oMath>
                </a14:m>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故需取</a:t>
                </a:r>
                <a14:m>
                  <m:oMath xmlns:m="http://schemas.openxmlformats.org/officeDocument/2006/math">
                    <m:r>
                      <a:rPr kumimoji="0" lang="zh-CN" altLang="en-US" sz="3200" b="0" i="1" strike="noStrike" kern="1200" cap="none" spc="0" normalizeH="0" baseline="0" noProof="0" smtClean="0">
                        <a:ln>
                          <a:noFill/>
                        </a:ln>
                        <a:solidFill>
                          <a:prstClr val="black"/>
                        </a:solidFill>
                        <a:effectLst/>
                        <a:uLnTx/>
                        <a:uFillTx/>
                        <a:latin typeface="Cambria Math" panose="02040503050406030204" pitchFamily="18" charset="0"/>
                      </a:rPr>
                      <m:t>4×</m:t>
                    </m:r>
                    <m:r>
                      <a:rPr kumimoji="0" lang="en-US" altLang="zh-CN" sz="3200" b="0" i="1" strike="noStrike" kern="1200" cap="none" spc="0" normalizeH="0" baseline="0" noProof="0" smtClean="0">
                        <a:ln>
                          <a:noFill/>
                        </a:ln>
                        <a:solidFill>
                          <a:prstClr val="black"/>
                        </a:solidFill>
                        <a:effectLst/>
                        <a:uLnTx/>
                        <a:uFillTx/>
                        <a:latin typeface="Cambria Math" panose="02040503050406030204" pitchFamily="18" charset="0"/>
                      </a:rPr>
                      <m:t>3</m:t>
                    </m:r>
                    <m:r>
                      <a:rPr kumimoji="0" lang="zh-CN" altLang="en-US" sz="3200" b="0" i="1" strike="noStrike" kern="1200" cap="none" spc="0" normalizeH="0" baseline="0" noProof="0" smtClean="0">
                        <a:ln>
                          <a:noFill/>
                        </a:ln>
                        <a:solidFill>
                          <a:prstClr val="black"/>
                        </a:solidFill>
                        <a:effectLst/>
                        <a:uLnTx/>
                        <a:uFillTx/>
                        <a:latin typeface="Cambria Math" panose="02040503050406030204" pitchFamily="18" charset="0"/>
                      </a:rPr>
                      <m:t>+1=13</m:t>
                    </m:r>
                  </m:oMath>
                </a14:m>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件能保证有</a:t>
                </a:r>
                <a:r>
                  <a:rPr kumimoji="0" lang="en-US" altLang="zh-CN"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5</a:t>
                </a:r>
                <a:r>
                  <a:rPr kumimoji="0" lang="zh-CN" altLang="en-US"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件同色的</a:t>
                </a:r>
                <a:r>
                  <a:rPr lang="en-US" altLang="zh-CN" sz="3200" dirty="0">
                    <a:solidFill>
                      <a:prstClr val="black"/>
                    </a:solidFill>
                    <a:latin typeface="宋体" panose="02010600030101010101" pitchFamily="2" charset="-122"/>
                    <a:ea typeface="宋体" panose="02010600030101010101" pitchFamily="2" charset="-122"/>
                  </a:rPr>
                  <a:t>.</a:t>
                </a:r>
                <a:endParaRPr kumimoji="0" lang="en-US" altLang="zh-CN" sz="3200" b="0" i="0"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828553D9-1173-438F-9801-179C87267CF2}"/>
                  </a:ext>
                </a:extLst>
              </p:cNvPr>
              <p:cNvSpPr txBox="1">
                <a:spLocks noRot="1" noChangeAspect="1" noMove="1" noResize="1" noEditPoints="1" noAdjustHandles="1" noChangeArrowheads="1" noChangeShapeType="1" noTextEdit="1"/>
              </p:cNvSpPr>
              <p:nvPr/>
            </p:nvSpPr>
            <p:spPr>
              <a:xfrm>
                <a:off x="908112" y="3254382"/>
                <a:ext cx="10132904" cy="1077218"/>
              </a:xfrm>
              <a:prstGeom prst="rect">
                <a:avLst/>
              </a:prstGeom>
              <a:blipFill>
                <a:blip r:embed="rId4"/>
                <a:stretch>
                  <a:fillRect l="-1384" t="-9040" b="-158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E0DA958-8B50-430B-9912-A43C518C718C}"/>
                  </a:ext>
                </a:extLst>
              </p:cNvPr>
              <p:cNvSpPr txBox="1"/>
              <p:nvPr/>
            </p:nvSpPr>
            <p:spPr>
              <a:xfrm>
                <a:off x="933142" y="4418236"/>
                <a:ext cx="10722413" cy="2062103"/>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解：</a:t>
                </a:r>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r>
                  <a:rPr kumimoji="0" lang="en-US" altLang="zh-CN"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5</a:t>
                </a:r>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件）：</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第一次取正好</a:t>
                </a: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4</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件蓝色的</a:t>
                </a:r>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，剩下的从红色和灰色中取，</a:t>
                </a:r>
                <a14:m>
                  <m:oMath xmlns:m="http://schemas.openxmlformats.org/officeDocument/2006/math">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sym typeface="Wingdings" panose="05000000000000000000" pitchFamily="2" charset="2"/>
                      </a:rPr>
                      <m:t>𝑛</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sym typeface="Wingdings" panose="05000000000000000000" pitchFamily="2" charset="2"/>
                      </a:rPr>
                      <m:t>=2</m:t>
                    </m:r>
                  </m:oMath>
                </a14:m>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14:m>
                  <m:oMath xmlns:m="http://schemas.openxmlformats.org/officeDocument/2006/math">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sym typeface="Wingdings" panose="05000000000000000000" pitchFamily="2" charset="2"/>
                      </a:rPr>
                      <m:t>𝑘</m:t>
                    </m:r>
                    <m:r>
                      <a:rPr kumimoji="0" lang="en-US" altLang="zh-CN" sz="3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sym typeface="Wingdings" panose="05000000000000000000" pitchFamily="2" charset="2"/>
                      </a:rPr>
                      <m:t>+1=5</m:t>
                    </m:r>
                  </m:oMath>
                </a14:m>
                <a:endParaRPr kumimoji="0" lang="en-US" altLang="zh-CN"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故需取</a:t>
                </a:r>
                <a14:m>
                  <m:oMath xmlns:m="http://schemas.openxmlformats.org/officeDocument/2006/math">
                    <m:r>
                      <a:rPr kumimoji="0" lang="zh-CN" altLang="en-US"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4+4×2+1=13</m:t>
                    </m:r>
                  </m:oMath>
                </a14:m>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件能保证有</a:t>
                </a:r>
                <a:r>
                  <a:rPr kumimoji="0" lang="en-US" altLang="zh-CN"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5</a:t>
                </a:r>
                <a:r>
                  <a:rPr kumimoji="0"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件同色的</a:t>
                </a:r>
                <a:endParaRPr kumimoji="0" lang="en-US" altLang="zh-CN"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mc:Choice>
        <mc:Fallback xmlns="">
          <p:sp>
            <p:nvSpPr>
              <p:cNvPr id="8" name="文本框 7">
                <a:extLst>
                  <a:ext uri="{FF2B5EF4-FFF2-40B4-BE49-F238E27FC236}">
                    <a16:creationId xmlns:a16="http://schemas.microsoft.com/office/drawing/2014/main" id="{6E0DA958-8B50-430B-9912-A43C518C718C}"/>
                  </a:ext>
                </a:extLst>
              </p:cNvPr>
              <p:cNvSpPr txBox="1">
                <a:spLocks noRot="1" noChangeAspect="1" noMove="1" noResize="1" noEditPoints="1" noAdjustHandles="1" noChangeArrowheads="1" noChangeShapeType="1" noTextEdit="1"/>
              </p:cNvSpPr>
              <p:nvPr/>
            </p:nvSpPr>
            <p:spPr>
              <a:xfrm>
                <a:off x="933142" y="4418236"/>
                <a:ext cx="10722413" cy="2062103"/>
              </a:xfrm>
              <a:prstGeom prst="rect">
                <a:avLst/>
              </a:prstGeom>
              <a:blipFill>
                <a:blip r:embed="rId5"/>
                <a:stretch>
                  <a:fillRect l="-1308" t="-3846" b="-79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890F418-64EB-49D7-BEB8-F483D8CB440F}"/>
                  </a:ext>
                </a:extLst>
              </p:cNvPr>
              <p:cNvSpPr txBox="1"/>
              <p:nvPr/>
            </p:nvSpPr>
            <p:spPr>
              <a:xfrm>
                <a:off x="908112" y="3246425"/>
                <a:ext cx="10132904" cy="1077218"/>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解：</a:t>
                </a:r>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a:t>
                </a:r>
                <a:r>
                  <a:rPr kumimoji="0" lang="en-US" altLang="zh-CN"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5</a:t>
                </a:r>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件）：颜色是鸽巢</a:t>
                </a:r>
                <a14:m>
                  <m:oMath xmlns:m="http://schemas.openxmlformats.org/officeDocument/2006/math">
                    <m:r>
                      <a:rPr lang="zh-CN" altLang="en-US" sz="3200" strike="sngStrike" noProof="0" dirty="0" smtClean="0">
                        <a:solidFill>
                          <a:prstClr val="black"/>
                        </a:solidFill>
                        <a:effectLst/>
                        <a:latin typeface="Cambria Math" panose="02040503050406030204" pitchFamily="18" charset="0"/>
                        <a:sym typeface="Wingdings" panose="05000000000000000000" pitchFamily="2" charset="2"/>
                      </a:rPr>
                      <m:t> </m:t>
                    </m:r>
                    <m:r>
                      <a:rPr kumimoji="0" lang="en-US" altLang="zh-CN" sz="3200" b="0" i="1" strike="sng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𝑛</m:t>
                    </m:r>
                    <m:r>
                      <a:rPr kumimoji="0" lang="en-US" altLang="zh-CN" sz="3200" b="0" i="1" strike="sng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=3</m:t>
                    </m:r>
                  </m:oMath>
                </a14:m>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sym typeface="Wingdings" panose="05000000000000000000" pitchFamily="2" charset="2"/>
                  </a:rPr>
                  <a:t>，</a:t>
                </a:r>
                <a14:m>
                  <m:oMath xmlns:m="http://schemas.openxmlformats.org/officeDocument/2006/math">
                    <m:r>
                      <a:rPr kumimoji="0" lang="en-US" altLang="zh-CN" sz="3200" b="0" i="1" strike="sng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𝑘</m:t>
                    </m:r>
                    <m:r>
                      <a:rPr kumimoji="0" lang="en-US" altLang="zh-CN" sz="3200" b="0" i="1" strike="sngStrike" kern="1200" cap="none" spc="0" normalizeH="0" baseline="0" noProof="0" dirty="0" smtClean="0">
                        <a:ln>
                          <a:noFill/>
                        </a:ln>
                        <a:solidFill>
                          <a:prstClr val="black"/>
                        </a:solidFill>
                        <a:effectLst/>
                        <a:uLnTx/>
                        <a:uFillTx/>
                        <a:latin typeface="Cambria Math" panose="02040503050406030204" pitchFamily="18" charset="0"/>
                        <a:sym typeface="Wingdings" panose="05000000000000000000" pitchFamily="2" charset="2"/>
                      </a:rPr>
                      <m:t>+1=5</m:t>
                    </m:r>
                  </m:oMath>
                </a14:m>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故需取</a:t>
                </a:r>
                <a14:m>
                  <m:oMath xmlns:m="http://schemas.openxmlformats.org/officeDocument/2006/math">
                    <m:r>
                      <a:rPr kumimoji="0" lang="zh-CN" altLang="en-US" sz="3200" b="0" i="1" strike="sngStrike" kern="1200" cap="none" spc="0" normalizeH="0" baseline="0" noProof="0" smtClean="0">
                        <a:ln>
                          <a:noFill/>
                        </a:ln>
                        <a:solidFill>
                          <a:prstClr val="black"/>
                        </a:solidFill>
                        <a:effectLst/>
                        <a:uLnTx/>
                        <a:uFillTx/>
                        <a:latin typeface="Cambria Math" panose="02040503050406030204" pitchFamily="18" charset="0"/>
                      </a:rPr>
                      <m:t>4×</m:t>
                    </m:r>
                    <m:r>
                      <a:rPr kumimoji="0" lang="en-US" altLang="zh-CN" sz="3200" b="0" i="1" strike="sngStrike" kern="1200" cap="none" spc="0" normalizeH="0" baseline="0" noProof="0" smtClean="0">
                        <a:ln>
                          <a:noFill/>
                        </a:ln>
                        <a:solidFill>
                          <a:prstClr val="black"/>
                        </a:solidFill>
                        <a:effectLst/>
                        <a:uLnTx/>
                        <a:uFillTx/>
                        <a:latin typeface="Cambria Math" panose="02040503050406030204" pitchFamily="18" charset="0"/>
                      </a:rPr>
                      <m:t>3</m:t>
                    </m:r>
                    <m:r>
                      <a:rPr kumimoji="0" lang="zh-CN" altLang="en-US" sz="3200" b="0" i="1" strike="sngStrike" kern="1200" cap="none" spc="0" normalizeH="0" baseline="0" noProof="0" smtClean="0">
                        <a:ln>
                          <a:noFill/>
                        </a:ln>
                        <a:solidFill>
                          <a:prstClr val="black"/>
                        </a:solidFill>
                        <a:effectLst/>
                        <a:uLnTx/>
                        <a:uFillTx/>
                        <a:latin typeface="Cambria Math" panose="02040503050406030204" pitchFamily="18" charset="0"/>
                      </a:rPr>
                      <m:t>+1=13</m:t>
                    </m:r>
                  </m:oMath>
                </a14:m>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件能保证有</a:t>
                </a:r>
                <a:r>
                  <a:rPr kumimoji="0" lang="en-US" altLang="zh-CN"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5</a:t>
                </a:r>
                <a:r>
                  <a:rPr kumimoji="0" lang="zh-CN" altLang="en-US"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件同色的</a:t>
                </a:r>
                <a:r>
                  <a:rPr lang="en-US" altLang="zh-CN" sz="3200" strike="sngStrike" dirty="0">
                    <a:solidFill>
                      <a:prstClr val="black"/>
                    </a:solidFill>
                    <a:effectLst/>
                    <a:latin typeface="宋体" panose="02010600030101010101" pitchFamily="2" charset="-122"/>
                    <a:ea typeface="宋体" panose="02010600030101010101" pitchFamily="2" charset="-122"/>
                  </a:rPr>
                  <a:t>.</a:t>
                </a:r>
                <a:endParaRPr kumimoji="0" lang="en-US" altLang="zh-CN" sz="3200" b="0" i="0" strike="sng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9890F418-64EB-49D7-BEB8-F483D8CB440F}"/>
                  </a:ext>
                </a:extLst>
              </p:cNvPr>
              <p:cNvSpPr txBox="1">
                <a:spLocks noRot="1" noChangeAspect="1" noMove="1" noResize="1" noEditPoints="1" noAdjustHandles="1" noChangeArrowheads="1" noChangeShapeType="1" noTextEdit="1"/>
              </p:cNvSpPr>
              <p:nvPr/>
            </p:nvSpPr>
            <p:spPr>
              <a:xfrm>
                <a:off x="908112" y="3246425"/>
                <a:ext cx="10132904" cy="1077218"/>
              </a:xfrm>
              <a:prstGeom prst="rect">
                <a:avLst/>
              </a:prstGeom>
              <a:blipFill>
                <a:blip r:embed="rId6"/>
                <a:stretch>
                  <a:fillRect l="-1384" t="-9091" b="-164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22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1884</Words>
  <Application>Microsoft Office PowerPoint</Application>
  <PresentationFormat>宽屏</PresentationFormat>
  <Paragraphs>139</Paragraphs>
  <Slides>22</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黑体</vt:lpstr>
      <vt:lpstr>楷体</vt: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 wang</dc:creator>
  <cp:lastModifiedBy>冷 拓</cp:lastModifiedBy>
  <cp:revision>46</cp:revision>
  <dcterms:created xsi:type="dcterms:W3CDTF">2021-06-25T01:05:43Z</dcterms:created>
  <dcterms:modified xsi:type="dcterms:W3CDTF">2021-10-26T11:36:34Z</dcterms:modified>
</cp:coreProperties>
</file>