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8"/>
  </p:notesMasterIdLst>
  <p:sldIdLst>
    <p:sldId id="256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317" r:id="rId20"/>
    <p:sldId id="318" r:id="rId21"/>
    <p:sldId id="319" r:id="rId22"/>
    <p:sldId id="320" r:id="rId23"/>
    <p:sldId id="321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7291-C3E8-4E7A-94C1-97C5D419BD01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2F450-6D36-47EA-A89C-0E201F2AC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B28DFF-2612-464A-86E0-47DA8D85BC73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E743C4D-6C30-4209-A289-E39AC466C681}" type="slidenum">
              <a:rPr lang="en-US" altLang="zh-CN" sz="1200">
                <a:solidFill>
                  <a:prstClr val="black"/>
                </a:solidFill>
                <a:latin typeface="Arial" charset="0"/>
              </a:rPr>
              <a:pPr eaLnBrk="1" hangingPunct="1"/>
              <a:t>34</a:t>
            </a:fld>
            <a:endParaRPr lang="en-US" altLang="zh-CN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5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charset="0"/>
                <a:ea typeface="宋体" charset="-122"/>
              </a:rPr>
              <a:t>Metamorphic testing extends the concept of an inverted function as oracle (e.g. testing SquareRoot results merely by squaring them) into a partial model based on repeated test results. 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3557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159D814-4FD3-4D27-B111-8A9EEE390706}" type="slidenum">
              <a:rPr lang="en-US" altLang="zh-CN" sz="11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z="11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4ED723B-8D09-4ACB-AE13-D561C290B776}" type="slidenum">
              <a:rPr lang="en-US" altLang="zh-CN" sz="1200">
                <a:solidFill>
                  <a:prstClr val="black"/>
                </a:solidFill>
                <a:latin typeface="Arial" charset="0"/>
              </a:rPr>
              <a:pPr eaLnBrk="1" hangingPunct="1"/>
              <a:t>35</a:t>
            </a:fld>
            <a:endParaRPr lang="en-US" altLang="zh-CN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57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8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charset="0"/>
                <a:ea typeface="宋体" charset="-122"/>
              </a:rPr>
              <a:t>Metamorphic testing extends the concept of an inverted function as oracle (e.g. testing SquareRoot results merely by squaring them) into a partial model based on repeated test results. 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4581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4E1E7279-0056-49F4-8FAD-5AE1EEE66CAF}" type="slidenum">
              <a:rPr lang="en-US" altLang="zh-CN" sz="11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z="11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0704A22-1298-4A09-A5E8-764F39548209}" type="slidenum">
              <a:rPr lang="en-US" altLang="zh-CN" sz="1100">
                <a:solidFill>
                  <a:prstClr val="black"/>
                </a:solidFill>
              </a:rPr>
              <a:pPr eaLnBrk="1" hangingPunct="1"/>
              <a:t>39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DCF5C8E-4C9E-4361-848E-23A997A5B657}" type="slidenum">
              <a:rPr lang="en-US" altLang="zh-CN" sz="1100">
                <a:solidFill>
                  <a:prstClr val="black"/>
                </a:solidFill>
              </a:rPr>
              <a:pPr eaLnBrk="1" hangingPunct="1"/>
              <a:t>40</a:t>
            </a:fld>
            <a:endParaRPr lang="en-US" altLang="zh-CN" sz="110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CD7A90-4B76-4E3A-A2DB-0C0A436B2A2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CE97E6-2548-4DE0-ADC1-FABA57E5BDED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A7894B-3B31-43D9-9C0B-18597C0EBA6D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D7C841-624C-4079-A404-3AFE58CC4F6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B858F6-5A91-4745-814E-065844BE7CC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75E7F4B-DD1C-4E3D-9C0F-DC620F118606}" type="slidenum">
              <a:rPr lang="en-US" altLang="zh-CN" sz="1200">
                <a:solidFill>
                  <a:prstClr val="black"/>
                </a:solidFill>
                <a:latin typeface="Arial" charset="0"/>
              </a:rPr>
              <a:pPr eaLnBrk="1" hangingPunct="1"/>
              <a:t>31</a:t>
            </a:fld>
            <a:endParaRPr lang="en-US" altLang="zh-CN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48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charset="0"/>
                <a:ea typeface="宋体" charset="-122"/>
              </a:rPr>
              <a:t>Metamorphic testing extends the concept of an inverted function as oracle (e.g. testing SquareRoot results merely by squaring them) into a partial model based on repeated test results. 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0485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2BCF623-17C1-455B-B332-D61F145A2EC9}" type="slidenum">
              <a:rPr lang="en-US" altLang="zh-CN" sz="11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1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2FA5FEF-A65B-4198-BE45-52D48B2E1744}" type="slidenum">
              <a:rPr lang="en-US" altLang="zh-CN" sz="1200">
                <a:solidFill>
                  <a:prstClr val="black"/>
                </a:solidFill>
                <a:latin typeface="Arial" charset="0"/>
              </a:rPr>
              <a:pPr eaLnBrk="1" hangingPunct="1"/>
              <a:t>32</a:t>
            </a:fld>
            <a:endParaRPr lang="en-US" altLang="zh-CN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50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charset="0"/>
                <a:ea typeface="宋体" charset="-122"/>
              </a:rPr>
              <a:t>Metamorphic testing extends the concept of an inverted function as oracle (e.g. testing SquareRoot results merely by squaring them) into a partial model based on repeated test results. 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1509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1D82FAD2-132F-40EB-B749-202CF5C911E3}" type="slidenum">
              <a:rPr lang="en-US" altLang="zh-CN" sz="11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sz="11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685817" indent="-263776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055103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477145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99186" indent="-211021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B52D421-0ABB-4AE7-94EF-571AC7FA2EB0}" type="slidenum">
              <a:rPr lang="en-US" altLang="zh-CN" sz="1200">
                <a:solidFill>
                  <a:prstClr val="black"/>
                </a:solidFill>
                <a:latin typeface="Arial" charset="0"/>
              </a:rPr>
              <a:pPr eaLnBrk="1" hangingPunct="1"/>
              <a:t>33</a:t>
            </a:fld>
            <a:endParaRPr lang="en-US" altLang="zh-CN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53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latin typeface="Arial" charset="0"/>
                <a:ea typeface="宋体" charset="-122"/>
              </a:rPr>
              <a:t>Metamorphic testing extends the concept of an inverted function as oracle (e.g. testing SquareRoot results merely by squaring them) into a partial model based on repeated test results. </a:t>
            </a:r>
          </a:p>
          <a:p>
            <a:pPr eaLnBrk="1" hangingPunct="1">
              <a:spcBef>
                <a:spcPct val="0"/>
              </a:spcBef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CC391D9-2373-47FE-828D-C5EB30E2936F}" type="slidenum">
              <a:rPr lang="en-US" altLang="zh-CN" sz="1100">
                <a:solidFill>
                  <a:prstClr val="black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z="110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357290" y="3500438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428728" y="928670"/>
            <a:ext cx="74980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algn="l" defTabSz="914400" rtl="0" eaLnBrk="1" latinLnBrk="0" hangingPunct="1">
              <a:defRPr kumimoji="0" lang="zh-CN" altLang="en-US" sz="1200" kern="1200">
                <a:solidFill>
                  <a:srgbClr val="0000FF"/>
                </a:solidFill>
                <a:effectLst/>
                <a:latin typeface="隶书" pitchFamily="49" charset="-122"/>
                <a:ea typeface="隶书" pitchFamily="49" charset="-122"/>
                <a:cs typeface="+mn-cs"/>
              </a:defRPr>
            </a:lvl1pPr>
          </a:lstStyle>
          <a:p>
            <a:pPr>
              <a:defRPr/>
            </a:pPr>
            <a:fld id="{0BDAB920-CA20-4DBB-8315-D50F9487E84D}" type="datetime2">
              <a:rPr lang="zh-CN" altLang="en-US"/>
              <a:pPr>
                <a:defRPr/>
              </a:pPr>
              <a:t>2020年12月29日</a:t>
            </a:fld>
            <a:endParaRPr dirty="0"/>
          </a:p>
        </p:txBody>
      </p:sp>
      <p:sp>
        <p:nvSpPr>
          <p:cNvPr id="7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618E9765-B7B3-4D71-8527-AEE9D6669E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7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96025" y="6310313"/>
            <a:ext cx="2133600" cy="47625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extLst/>
          </a:lstStyle>
          <a:p>
            <a:pPr>
              <a:defRPr/>
            </a:pPr>
            <a:fld id="{E024EE14-12E9-4AFF-A4F4-EC21C8D52DBB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extLst/>
          </a:lstStyle>
          <a:p>
            <a:pPr>
              <a:defRPr/>
            </a:pPr>
            <a:fld id="{4B27464A-AD30-4ADD-923E-0199C386B17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50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570086-1B6A-447B-8A9E-B39C0A998C93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D1C065-D262-4078-8A61-45B39ED01F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8C4D25-D75A-40A6-A5E3-5A9C66DE9367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131BD8-E929-4CCE-BAC4-EE0EA4DC0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46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9AFDC6-BF27-448C-8031-88644A77E0CC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08D260-4BB3-4588-B733-5D90B20534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67BDB2-0B9E-458A-8400-830097743C7F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537E4D-5252-4AEA-8EE5-E51FF8813D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36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984D4B-09B5-42F6-B8E0-952CF9F20742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356BFC-F130-4C5F-AAEC-61F6CB256B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37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ADB710-10F6-4A93-9143-62C91782EFC3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B044C-8105-4B42-B410-6120D8436B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230396-BBF7-456B-88C4-5B39CE39DCD6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DF0568-D0D6-4BF1-BE03-6DAE2F1367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00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5E20A1-9336-42B1-A11F-A7FA1902BA7D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7A4895-BD12-4AA3-B1D4-F6FC935B9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01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43438" y="5500688"/>
            <a:ext cx="21336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77DC45-B586-4B4E-851B-3DE36F13DA02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85938" y="6286500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上海大学计算机学院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625" y="6381750"/>
            <a:ext cx="457200" cy="4762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C449ED-D256-418B-B27B-FA3E0E3A7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98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24804-40E1-4F93-BE53-BEEA26AA81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E8E38-15AD-49B4-A727-E1E997FF89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22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1EC4C-3B4C-440F-B28B-0E8EC6595EE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076C7-A334-4EB8-A3FB-6A9586D8C8A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07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7D92-8686-4CA0-9E5F-D4A47CBA38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01D75-1A1A-4F97-8621-3A9D93D322E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17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1430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CCB61-A28C-4DCD-9BC8-3C1B24CFC30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AE842-F0DB-43FC-93DF-07E01B98879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44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EF744-A427-49AB-A687-672D17F34FD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0A061-6599-46E1-BEAB-D918D7514A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11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B87B8-1DE3-4FDA-BCC4-77B7D62788E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22FCF-52E6-4801-8356-BB8D71130D1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096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0A0B-80AA-4E6A-9A2A-EF961A9BDB60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6453B-B4FA-4392-BA68-1BEE104A4E3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4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0469-74E3-4BAB-9A78-5501D0EBFEA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7D552-5236-4D4B-8E71-9A98677534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9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9BFC1-8655-4A3B-AC6C-13588827093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10881-6BF4-48AC-B178-380193701CF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3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5DACB-0EE6-4A12-ADC0-0FAECA816605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53DB6-761C-4C56-8FE2-46791E9647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513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03835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596265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D059E-3096-4BEA-9035-DF22B50FABC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FD122-2F47-4746-9C2F-E154A4BFD7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13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D73B-9B0D-4E8D-AB02-3D61742D11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4B267-C9FC-4C18-971D-2BA0512BEB8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34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buFont typeface="Wingdings" pitchFamily="2" charset="2"/>
              <a:buChar char="Ø"/>
              <a:defRPr sz="2800"/>
            </a:lvl2pPr>
            <a:lvl3pPr>
              <a:buNone/>
              <a:defRPr sz="2400" b="1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57088-788E-40A1-BCE3-A4EE061258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EBE4-0F65-4A37-B8D8-0F0C982ED8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54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4EB74-92BB-4E3C-BD4A-418CC2A40A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C924F-F105-4ADE-8F95-EA05D17217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07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1430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8C68-2E3C-4C2A-8D3D-AEE74C94672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0F7FB-D198-476F-B131-81AB60BBCF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16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17C33-932E-4A5F-94F0-93A24FF58A9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45D3C-77F7-41BB-A042-688B6FF884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44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DEF95-2917-43E8-96AE-235ED59087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EC0B5-AF84-4ABD-8204-D2F28A105B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B627-F74F-46B6-BA3B-2196D4DFE12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BFFA-699A-45DC-BF98-FC00A3BA26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88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DAD17-F73C-48AB-A5D6-DD4C6C8DE6F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924C-BBE7-4478-A158-BDDD3295A7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210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409AD-5D02-4A66-918E-1B2313E13C0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54DBF-6E64-453C-8D3D-70D364E81D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836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1198-8CC0-4D38-A566-993037A8202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F2047-AD4C-40F5-8644-8771B9CE66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86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03835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596265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73E82-3BCE-4861-83C5-90E45BB084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066DF-A49C-4C74-A792-E95B821061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671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AD73B-9B0D-4E8D-AB02-3D61742D11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4B267-C9FC-4C18-971D-2BA0512BEB8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622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+mj-ea"/>
                <a:ea typeface="+mj-ea"/>
              </a:defRPr>
            </a:lvl1pPr>
            <a:lvl2pPr>
              <a:buFont typeface="Wingdings" pitchFamily="2" charset="2"/>
              <a:buChar char="Ø"/>
              <a:defRPr sz="2800"/>
            </a:lvl2pPr>
            <a:lvl3pPr>
              <a:buNone/>
              <a:defRPr sz="2400" b="1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57088-788E-40A1-BCE3-A4EE061258B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EBE4-0F65-4A37-B8D8-0F0C982ED8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4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4EB74-92BB-4E3C-BD4A-418CC2A40AB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C924F-F105-4ADE-8F95-EA05D17217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842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1430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8C68-2E3C-4C2A-8D3D-AEE74C946724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0F7FB-D198-476F-B131-81AB60BBCF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527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17C33-932E-4A5F-94F0-93A24FF58A9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45D3C-77F7-41BB-A042-688B6FF884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DEF95-2917-43E8-96AE-235ED59087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EC0B5-AF84-4ABD-8204-D2F28A105B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633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B627-F74F-46B6-BA3B-2196D4DFE12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2BFFA-699A-45DC-BF98-FC00A3BA261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99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DAD17-F73C-48AB-A5D6-DD4C6C8DE6F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C924C-BBE7-4478-A158-BDDD3295A7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5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409AD-5D02-4A66-918E-1B2313E13C0E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54DBF-6E64-453C-8D3D-70D364E81D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05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1198-8CC0-4D38-A566-993037A8202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F2047-AD4C-40F5-8644-8771B9CE66D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824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03835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0"/>
            <a:ext cx="596265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73E82-3BCE-4861-83C5-90E45BB0845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2020/12/29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066DF-A49C-4C74-A792-E95B8210614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9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14413" y="6429375"/>
            <a:ext cx="8129587" cy="4286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87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7" name="图片 16" descr="shulogo.jpg"/>
          <p:cNvPicPr>
            <a:picLocks noChangeAspect="1"/>
          </p:cNvPicPr>
          <p:nvPr userDrawn="1"/>
        </p:nvPicPr>
        <p:blipFill>
          <a:blip r:embed="rId14"/>
          <a:srcRect l="1557"/>
          <a:stretch>
            <a:fillRect/>
          </a:stretch>
        </p:blipFill>
        <p:spPr>
          <a:xfrm>
            <a:off x="1014413" y="6286500"/>
            <a:ext cx="1138237" cy="571500"/>
          </a:xfrm>
          <a:prstGeom prst="rect">
            <a:avLst/>
          </a:prstGeom>
          <a:gradFill>
            <a:gsLst>
              <a:gs pos="0">
                <a:schemeClr val="accent1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0400000" scaled="0"/>
          </a:gradFill>
        </p:spPr>
      </p:pic>
      <p:sp>
        <p:nvSpPr>
          <p:cNvPr id="18" name="日期占位符 23"/>
          <p:cNvSpPr>
            <a:spLocks noGrp="1"/>
          </p:cNvSpPr>
          <p:nvPr>
            <p:ph type="dt" sz="half" idx="2"/>
          </p:nvPr>
        </p:nvSpPr>
        <p:spPr>
          <a:xfrm>
            <a:off x="6296025" y="6286500"/>
            <a:ext cx="2133600" cy="476250"/>
          </a:xfrm>
          <a:prstGeom prst="rect">
            <a:avLst/>
          </a:prstGeom>
        </p:spPr>
        <p:txBody>
          <a:bodyPr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070C0"/>
                </a:solidFill>
                <a:latin typeface="隶书" pitchFamily="49" charset="-122"/>
                <a:ea typeface="隶书" pitchFamily="49" charset="-122"/>
              </a:defRPr>
            </a:lvl1pPr>
            <a:extLst/>
          </a:lstStyle>
          <a:p>
            <a:pPr>
              <a:defRPr/>
            </a:pPr>
            <a:fld id="{E07BBC2F-D447-490B-9375-1AB50C8EF6F1}" type="datetime2">
              <a:rPr lang="zh-CN" altLang="en-US"/>
              <a:pPr>
                <a:defRPr/>
              </a:pPr>
              <a:t>2020年12月29日</a:t>
            </a:fld>
            <a:endParaRPr lang="zh-CN" altLang="en-US"/>
          </a:p>
        </p:txBody>
      </p:sp>
      <p:sp>
        <p:nvSpPr>
          <p:cNvPr id="19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29625" y="628650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0070C0"/>
                </a:solidFill>
                <a:effectLst/>
                <a:latin typeface="隶书" pitchFamily="49" charset="-122"/>
                <a:ea typeface="隶书" pitchFamily="49" charset="-122"/>
              </a:defRPr>
            </a:lvl1pPr>
            <a:extLst/>
          </a:lstStyle>
          <a:p>
            <a:pPr>
              <a:defRPr/>
            </a:pPr>
            <a:fld id="{23FF308C-0B43-4010-973A-FF3AD90F6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C4CDEF-6EC6-4E29-8923-6BFC478F9FF5}" type="datetime1">
              <a:rPr kumimoji="1"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2020/12/29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77000"/>
            <a:ext cx="3124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0949CB-5A72-4EF8-9699-9579FEB3CD2E}" type="slidenum">
              <a:rPr kumimoji="1"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28600" y="762000"/>
            <a:ext cx="6248400" cy="319088"/>
            <a:chOff x="144" y="1248"/>
            <a:chExt cx="4656" cy="201"/>
          </a:xfrm>
        </p:grpSpPr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7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宋体" charset="-122"/>
        <a:buChar char="◆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宋体" charset="-122"/>
        <a:buChar char="●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DBF2E-ADA6-47F4-A4D3-B63F95BE48E8}" type="datetime1"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2020/12/29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77000"/>
            <a:ext cx="3124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上海大学计算机学院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EE5B42-7D10-4AEC-90F9-29194BB2D649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28600" y="762000"/>
            <a:ext cx="6248400" cy="319088"/>
            <a:chOff x="144" y="1248"/>
            <a:chExt cx="4656" cy="201"/>
          </a:xfrm>
        </p:grpSpPr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90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宋体" charset="-122"/>
        <a:buChar char="◆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宋体" charset="-122"/>
        <a:buChar char="●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 第三级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CDBF2E-ADA6-47F4-A4D3-B63F95BE48E8}" type="datetime1"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2020/12/29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77000"/>
            <a:ext cx="3124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上海大学计算机学院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EE5B42-7D10-4AEC-90F9-29194BB2D649}" type="slidenum"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0"/>
            <a:ext cx="4572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99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228600" y="762000"/>
            <a:ext cx="6248400" cy="319088"/>
            <a:chOff x="144" y="1248"/>
            <a:chExt cx="4656" cy="201"/>
          </a:xfrm>
        </p:grpSpPr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2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Footlight MT Light" pitchFamily="18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宋体" charset="-122"/>
        <a:buChar char="◆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宋体" charset="-122"/>
        <a:buChar char="●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7194550" y="6405563"/>
            <a:ext cx="1905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F88ED8A-7F77-4B0A-ACFF-24B360A5B4F1}" type="slidenum">
              <a:rPr lang="en-US" altLang="zh-CN" sz="120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zh-CN" sz="1200" smtClean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35100" y="274638"/>
            <a:ext cx="7499350" cy="7969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>
                <a:solidFill>
                  <a:schemeClr val="tx1"/>
                </a:solidFill>
                <a:effectLst/>
                <a:ea typeface="宋体" charset="-122"/>
              </a:rPr>
              <a:t>输入域特性</a:t>
            </a:r>
            <a:endParaRPr lang="en-US" altLang="zh-CN" b="1" smtClean="0">
              <a:solidFill>
                <a:schemeClr val="tx1"/>
              </a:solidFill>
              <a:effectLst/>
              <a:ea typeface="宋体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28750"/>
            <a:ext cx="7215188" cy="4987925"/>
          </a:xfrm>
        </p:spPr>
        <p:txBody>
          <a:bodyPr/>
          <a:lstStyle/>
          <a:p>
            <a:pPr>
              <a:buClrTx/>
              <a:buFont typeface="Wingdings" pitchFamily="2" charset="2"/>
              <a:buChar char="n"/>
            </a:pPr>
            <a:r>
              <a:rPr lang="zh-CN" altLang="en-US" sz="2800" b="1" smtClean="0">
                <a:ea typeface="宋体" charset="-122"/>
              </a:rPr>
              <a:t>输入域描述</a:t>
            </a:r>
            <a:endParaRPr lang="en-US" altLang="zh-CN" sz="2800" b="1" smtClean="0">
              <a:ea typeface="宋体" charset="-122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表示输入、参数</a:t>
            </a:r>
            <a:endParaRPr lang="en-US" altLang="zh-CN" sz="2400" b="1" smtClean="0">
              <a:latin typeface="楷体" pitchFamily="49" charset="-122"/>
              <a:ea typeface="楷体" pitchFamily="49" charset="-122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输入域划分</a:t>
            </a:r>
            <a:endParaRPr lang="en-US" altLang="zh-CN" sz="2400" b="1" smtClean="0">
              <a:latin typeface="楷体" pitchFamily="49" charset="-122"/>
              <a:ea typeface="楷体" pitchFamily="49" charset="-122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选择输入值组合</a:t>
            </a:r>
            <a:endParaRPr lang="en-US" altLang="zh-CN" sz="2400" b="1" smtClean="0">
              <a:latin typeface="楷体" pitchFamily="49" charset="-122"/>
              <a:ea typeface="楷体" pitchFamily="49" charset="-122"/>
            </a:endParaRPr>
          </a:p>
          <a:p>
            <a:pPr>
              <a:buClrTx/>
              <a:buFont typeface="Wingdings" pitchFamily="2" charset="2"/>
              <a:buChar char="n"/>
            </a:pPr>
            <a:r>
              <a:rPr lang="zh-CN" altLang="en-US" sz="2800" b="1" smtClean="0">
                <a:ea typeface="宋体" charset="-122"/>
              </a:rPr>
              <a:t>系统级</a:t>
            </a:r>
            <a:endParaRPr lang="en-US" altLang="zh-CN" sz="2800" b="1" smtClean="0">
              <a:ea typeface="宋体" charset="-122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4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学生数</a:t>
            </a:r>
            <a:r>
              <a:rPr lang="en-US" altLang="zh-CN" sz="24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{ 0, 1, &gt;1 }</a:t>
            </a: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4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主修</a:t>
            </a:r>
            <a:r>
              <a:rPr lang="en-US" altLang="zh-CN" sz="24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 </a:t>
            </a:r>
            <a:r>
              <a:rPr lang="en-US" altLang="zh-CN" sz="2400" b="1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swe, cs, isa, infs</a:t>
            </a:r>
            <a:r>
              <a:rPr lang="en-US" altLang="zh-CN" sz="24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</a:t>
            </a:r>
          </a:p>
          <a:p>
            <a:pPr>
              <a:buClrTx/>
              <a:buFont typeface="Wingdings" pitchFamily="2" charset="2"/>
              <a:buChar char="n"/>
            </a:pPr>
            <a:r>
              <a:rPr lang="zh-CN" altLang="en-US" sz="28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单元级</a:t>
            </a:r>
            <a:endParaRPr lang="en-US" altLang="zh-CN" sz="2800" b="1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0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参数</a:t>
            </a:r>
            <a:r>
              <a:rPr lang="en-US" altLang="zh-CN" sz="20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</a:t>
            </a:r>
            <a:r>
              <a:rPr lang="en-US" altLang="zh-CN" sz="2000" b="1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(int X, int Y)</a:t>
            </a:r>
          </a:p>
          <a:p>
            <a:pPr lvl="1">
              <a:buClrTx/>
              <a:buFont typeface="Wingdings" pitchFamily="2" charset="2"/>
              <a:buChar char="l"/>
            </a:pPr>
            <a:r>
              <a:rPr lang="zh-CN" altLang="en-US" sz="20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可能值  </a:t>
            </a:r>
            <a:r>
              <a:rPr lang="en-US" altLang="zh-CN" sz="20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X: { &lt;0, 0, 1, 2, &gt;2 }, </a:t>
            </a:r>
            <a:r>
              <a:rPr lang="en-US" altLang="zh-CN" sz="2000" b="1" i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 : </a:t>
            </a:r>
            <a:r>
              <a:rPr lang="en-US" altLang="zh-CN" sz="20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10, 20, 30 }</a:t>
            </a:r>
          </a:p>
        </p:txBody>
      </p:sp>
    </p:spTree>
    <p:extLst>
      <p:ext uri="{BB962C8B-B14F-4D97-AF65-F5344CB8AC3E}">
        <p14:creationId xmlns:p14="http://schemas.microsoft.com/office/powerpoint/2010/main" val="403030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6"/>
          <p:cNvGraphicFramePr>
            <a:graphicFrameLocks/>
          </p:cNvGraphicFramePr>
          <p:nvPr/>
        </p:nvGraphicFramePr>
        <p:xfrm>
          <a:off x="1023938" y="1628775"/>
          <a:ext cx="8027987" cy="402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36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有效类</a:t>
                      </a:r>
                      <a:endParaRPr lang="zh-CN" altLang="en-US" sz="2400" dirty="0"/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无效类</a:t>
                      </a:r>
                      <a:endParaRPr lang="zh-CN" altLang="en-US" sz="2400" dirty="0"/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7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a typeface="宋体" pitchFamily="2" charset="-122"/>
                        </a:rPr>
                        <a:t>边长在输入域范围</a:t>
                      </a:r>
                      <a:endParaRPr lang="zh-CN" altLang="en-US" sz="2000" b="1" dirty="0"/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zh-CN" altLang="en-US" sz="20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7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(7)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7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(8)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(9)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7">
                <a:tc rowSpan="3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两边之和大于第三边</a:t>
                      </a:r>
                      <a:endParaRPr lang="zh-CN" altLang="en-US" sz="1800" b="1" dirty="0"/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(13)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(14)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77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(11)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(15)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(16)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77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(12)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(17)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(18)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77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两边是否相等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7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(21)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(22)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77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(23)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</a:t>
                      </a:r>
                      <a:r>
                        <a:rPr kumimoji="0" lang="en-US" altLang="zh-CN" sz="2000" b="1" i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(24)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690" marB="45690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690" marB="456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971550" y="981075"/>
            <a:ext cx="4086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等价类划分</a:t>
            </a:r>
            <a:r>
              <a:rPr lang="en-US" altLang="zh-CN" sz="3200" b="1" kern="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</a:t>
            </a:r>
            <a:endParaRPr lang="zh-CN" altLang="en-US" sz="3200" b="1" kern="0" dirty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0357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1042988" y="1268413"/>
          <a:ext cx="7886701" cy="5184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57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43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2846"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 smtClean="0"/>
                        <a:t>输入</a:t>
                      </a:r>
                      <a:endParaRPr lang="zh-CN" altLang="en-US" sz="2000" dirty="0"/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预期输出</a:t>
                      </a:r>
                      <a:endParaRPr lang="zh-CN" altLang="en-US" sz="2000" dirty="0"/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覆盖的等价类</a:t>
                      </a:r>
                      <a:endParaRPr lang="zh-CN" altLang="en-US" sz="2000" dirty="0"/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781">
                <a:tc vMerge="1"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b="1" i="1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1800" b="1" i="1" kern="12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1800" b="1" i="1" kern="12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53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TC1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一般三角形</a:t>
                      </a: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(1)(2)(3)(10)(11)(12)</a:t>
                      </a:r>
                      <a:r>
                        <a:rPr lang="en-US" altLang="zh-CN" sz="14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(20)(22)(24)</a:t>
                      </a:r>
                      <a:endParaRPr lang="zh-CN" altLang="en-US" sz="14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TC2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TC6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TC7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(9)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TC8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  </a:t>
                      </a: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(13)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6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TC13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(18)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6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TC14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等边三角形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(19)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(21)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(23)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7" marR="91447" marT="45722" marB="457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042988" y="625475"/>
            <a:ext cx="3960812" cy="5000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b="1" smtClean="0"/>
              <a:t>测试用例</a:t>
            </a:r>
            <a:r>
              <a:rPr lang="en-US" altLang="zh-CN" b="1" smtClean="0"/>
              <a:t>-3</a:t>
            </a:r>
            <a:endParaRPr lang="zh-CN" altLang="en-US" b="1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16757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42988" y="862013"/>
            <a:ext cx="7377112" cy="3143250"/>
          </a:xfrm>
        </p:spPr>
        <p:txBody>
          <a:bodyPr/>
          <a:lstStyle/>
          <a:p>
            <a:pPr lvl="1" indent="-639763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sz="3200" b="1" dirty="0" smtClean="0"/>
              <a:t>输入条件</a:t>
            </a:r>
            <a:r>
              <a:rPr lang="en-US" altLang="zh-CN" sz="3200" b="1" dirty="0" smtClean="0"/>
              <a:t>-4</a:t>
            </a:r>
            <a:endParaRPr lang="zh-CN" altLang="en-US" sz="3200" b="1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/>
              <a:t>边长在输入域范围</a:t>
            </a:r>
            <a:endParaRPr lang="en-US" altLang="zh-CN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/>
              <a:t>两边之和大于第三边</a:t>
            </a:r>
            <a:endParaRPr lang="en-US" altLang="zh-CN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三边</a:t>
            </a:r>
            <a:r>
              <a:rPr lang="zh-CN" altLang="en-US" dirty="0" smtClean="0"/>
              <a:t>是否相等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9667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042988" y="1700213"/>
          <a:ext cx="8027987" cy="481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6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有效类</a:t>
                      </a:r>
                      <a:endParaRPr lang="zh-CN" altLang="en-US" sz="2400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无效类</a:t>
                      </a:r>
                      <a:endParaRPr lang="zh-CN" altLang="en-US" sz="2400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2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ea typeface="宋体" pitchFamily="2" charset="-122"/>
                        </a:rPr>
                        <a:t>边长在输入域范围</a:t>
                      </a:r>
                      <a:endParaRPr lang="zh-CN" altLang="en-US" sz="20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zh-CN" altLang="en-US" sz="20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2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(7)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2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(8)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(9)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2">
                <a:tc rowSpan="3"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两边之和大于第三边</a:t>
                      </a:r>
                      <a:endParaRPr lang="zh-CN" altLang="en-US" sz="1800" b="1" dirty="0"/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(13)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(14)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2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(11)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(15)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(16)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2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(12)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(17)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(18)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2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三边是否相等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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(19)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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zh-CN" altLang="en-US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2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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(21)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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(22)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altLang="en-US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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/>
                        </a:rPr>
                        <a:t>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(23)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5" marR="91435" marT="45726" marB="45726"/>
                </a:tc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91435" marR="91435" marT="45726" marB="4572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71550" y="1135063"/>
            <a:ext cx="4086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等价类划分</a:t>
            </a:r>
            <a:r>
              <a:rPr lang="en-US" altLang="zh-CN" sz="3200" b="1" kern="0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-4</a:t>
            </a:r>
            <a:endParaRPr lang="zh-CN" altLang="en-US" sz="3200" b="1" kern="0" dirty="0">
              <a:solidFill>
                <a:prstClr val="black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37189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1187450" y="1231900"/>
          <a:ext cx="7848599" cy="529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55"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 smtClean="0"/>
                        <a:t>输入</a:t>
                      </a:r>
                      <a:endParaRPr lang="zh-CN" altLang="en-US" sz="2000" dirty="0"/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预期输出</a:t>
                      </a:r>
                      <a:endParaRPr lang="zh-CN" altLang="en-US" sz="2000" dirty="0"/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覆盖的等价类</a:t>
                      </a:r>
                      <a:endParaRPr lang="zh-CN" altLang="en-US" sz="2000" dirty="0"/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33">
                <a:tc vMerge="1"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i="1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2000" b="1" i="1" kern="12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000" b="1" i="1" kern="12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TC1</a:t>
                      </a:r>
                      <a:endParaRPr lang="zh-CN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一般三角形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(1)(2)(3)(10)(11)(12)</a:t>
                      </a:r>
                      <a:r>
                        <a:rPr lang="en-US" altLang="zh-CN" sz="14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(20)(22)(24)</a:t>
                      </a:r>
                      <a:endParaRPr lang="zh-CN" altLang="en-US" sz="14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TC2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TC6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TC7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(9)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TC8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  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(13)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TC13</a:t>
                      </a:r>
                      <a:endParaRPr lang="zh-CN" altLang="en-US" sz="1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1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(18)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TC14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等腰三角形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(19)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TC15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等腰三角形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(20)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TC16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等腰三角形</a:t>
                      </a: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(21)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TC17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等边三角形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(22)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2" marR="91432" marT="45722" marB="4572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042988" y="625475"/>
            <a:ext cx="3960812" cy="5000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b="1" smtClean="0"/>
              <a:t>测试用例</a:t>
            </a:r>
            <a:r>
              <a:rPr lang="en-US" altLang="zh-CN" b="1" smtClean="0"/>
              <a:t>-4</a:t>
            </a:r>
            <a:endParaRPr lang="zh-CN" altLang="en-US" b="1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10529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00210-43DE-4AEC-AC41-672D954203DA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2020/12/29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E8C1F-02AE-45AD-807C-BE1586912934}" type="slidenum"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2999"/>
            <a:ext cx="8153400" cy="232664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弱一般等价类测试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以两变量函数为例，设：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en-US" altLang="zh-CN" b="1" i="1" dirty="0" smtClean="0"/>
              <a:t>a </a:t>
            </a:r>
            <a:r>
              <a:rPr lang="en-US" altLang="zh-CN" b="1" dirty="0" smtClean="0">
                <a:sym typeface="Symbol"/>
              </a:rPr>
              <a:t> </a:t>
            </a:r>
            <a:r>
              <a:rPr lang="en-US" altLang="zh-CN" b="1" i="1" dirty="0" smtClean="0"/>
              <a:t>x</a:t>
            </a:r>
            <a:r>
              <a:rPr lang="en-US" altLang="zh-CN" b="1" baseline="-25000" dirty="0" smtClean="0"/>
              <a:t>1</a:t>
            </a:r>
            <a:r>
              <a:rPr lang="en-US" altLang="zh-CN" b="1" dirty="0">
                <a:sym typeface="Symbol"/>
              </a:rPr>
              <a:t>  </a:t>
            </a:r>
            <a:r>
              <a:rPr lang="en-US" altLang="zh-CN" b="1" i="1" dirty="0" smtClean="0"/>
              <a:t>d</a:t>
            </a:r>
            <a:r>
              <a:rPr lang="zh-CN" altLang="en-US" b="1" dirty="0"/>
              <a:t>，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</a:rPr>
              <a:t>取值区间：</a:t>
            </a:r>
            <a:r>
              <a:rPr lang="en-US" altLang="zh-CN" b="1" dirty="0" smtClean="0">
                <a:ea typeface="楷体" pitchFamily="49" charset="-122"/>
              </a:rPr>
              <a:t>[</a:t>
            </a:r>
            <a:r>
              <a:rPr lang="en-US" altLang="zh-CN" b="1" i="1" dirty="0" smtClean="0">
                <a:ea typeface="楷体" pitchFamily="49" charset="-122"/>
              </a:rPr>
              <a:t>a</a:t>
            </a:r>
            <a:r>
              <a:rPr lang="en-US" altLang="zh-CN" b="1" dirty="0" smtClean="0">
                <a:ea typeface="楷体" pitchFamily="49" charset="-122"/>
              </a:rPr>
              <a:t>, </a:t>
            </a:r>
            <a:r>
              <a:rPr lang="en-US" altLang="zh-CN" b="1" i="1" dirty="0" smtClean="0">
                <a:ea typeface="楷体" pitchFamily="49" charset="-122"/>
              </a:rPr>
              <a:t>b</a:t>
            </a:r>
            <a:r>
              <a:rPr lang="en-US" altLang="zh-CN" b="1" dirty="0" smtClean="0">
                <a:ea typeface="楷体" pitchFamily="49" charset="-122"/>
              </a:rPr>
              <a:t>)</a:t>
            </a:r>
            <a:r>
              <a:rPr lang="en-US" altLang="zh-CN" b="1" i="1" dirty="0" smtClean="0">
                <a:ea typeface="楷体" pitchFamily="49" charset="-122"/>
              </a:rPr>
              <a:t>,</a:t>
            </a:r>
            <a:r>
              <a:rPr lang="en-US" altLang="zh-CN" b="1" dirty="0" smtClean="0">
                <a:ea typeface="楷体" pitchFamily="49" charset="-122"/>
              </a:rPr>
              <a:t> [</a:t>
            </a:r>
            <a:r>
              <a:rPr lang="en-US" altLang="zh-CN" b="1" i="1" dirty="0" smtClean="0">
                <a:ea typeface="楷体" pitchFamily="49" charset="-122"/>
              </a:rPr>
              <a:t>b</a:t>
            </a:r>
            <a:r>
              <a:rPr lang="en-US" altLang="zh-CN" b="1" dirty="0" smtClean="0">
                <a:ea typeface="楷体" pitchFamily="49" charset="-122"/>
              </a:rPr>
              <a:t>, </a:t>
            </a:r>
            <a:r>
              <a:rPr lang="en-US" altLang="zh-CN" b="1" i="1" dirty="0" smtClean="0">
                <a:ea typeface="楷体" pitchFamily="49" charset="-122"/>
              </a:rPr>
              <a:t>c</a:t>
            </a:r>
            <a:r>
              <a:rPr lang="en-US" altLang="zh-CN" b="1" dirty="0" smtClean="0">
                <a:ea typeface="楷体" pitchFamily="49" charset="-122"/>
              </a:rPr>
              <a:t>)</a:t>
            </a:r>
            <a:r>
              <a:rPr lang="en-US" altLang="zh-CN" b="1" i="1" dirty="0" smtClean="0">
                <a:ea typeface="楷体" pitchFamily="49" charset="-122"/>
              </a:rPr>
              <a:t>, </a:t>
            </a:r>
            <a:r>
              <a:rPr lang="en-US" altLang="zh-CN" b="1" dirty="0" smtClean="0">
                <a:ea typeface="楷体" pitchFamily="49" charset="-122"/>
              </a:rPr>
              <a:t>[</a:t>
            </a:r>
            <a:r>
              <a:rPr lang="en-US" altLang="zh-CN" b="1" i="1" dirty="0" smtClean="0">
                <a:ea typeface="楷体" pitchFamily="49" charset="-122"/>
              </a:rPr>
              <a:t>c,</a:t>
            </a:r>
            <a:r>
              <a:rPr lang="en-US" altLang="zh-CN" b="1" dirty="0" smtClean="0">
                <a:ea typeface="楷体" pitchFamily="49" charset="-122"/>
              </a:rPr>
              <a:t> </a:t>
            </a:r>
            <a:r>
              <a:rPr lang="en-US" altLang="zh-CN" b="1" i="1" dirty="0" smtClean="0">
                <a:ea typeface="楷体" pitchFamily="49" charset="-122"/>
              </a:rPr>
              <a:t>d</a:t>
            </a:r>
            <a:r>
              <a:rPr lang="en-US" altLang="zh-CN" b="1" dirty="0" smtClean="0">
                <a:ea typeface="楷体" pitchFamily="49" charset="-122"/>
              </a:rPr>
              <a:t>]</a:t>
            </a:r>
            <a:endParaRPr lang="zh-CN" altLang="en-US" b="1" dirty="0">
              <a:ea typeface="楷体" pitchFamily="49" charset="-122"/>
            </a:endParaRP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en-US" altLang="zh-CN" b="1" i="1" dirty="0" smtClean="0"/>
              <a:t>e </a:t>
            </a:r>
            <a:r>
              <a:rPr lang="en-US" altLang="zh-CN" b="1" dirty="0">
                <a:sym typeface="Symbol"/>
              </a:rPr>
              <a:t> </a:t>
            </a:r>
            <a:r>
              <a:rPr lang="en-US" altLang="zh-CN" b="1" i="1" dirty="0" smtClean="0"/>
              <a:t>x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>
                <a:sym typeface="Symbol"/>
              </a:rPr>
              <a:t> </a:t>
            </a:r>
            <a:r>
              <a:rPr lang="en-US" altLang="zh-CN" b="1" dirty="0">
                <a:sym typeface="Symbol"/>
              </a:rPr>
              <a:t> </a:t>
            </a:r>
            <a:r>
              <a:rPr lang="en-US" altLang="zh-CN" b="1" i="1" dirty="0" smtClean="0"/>
              <a:t>g</a:t>
            </a:r>
            <a:r>
              <a:rPr lang="zh-CN" altLang="en-US" b="1" dirty="0" smtClean="0"/>
              <a:t>，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取值区间：</a:t>
            </a:r>
            <a:r>
              <a:rPr lang="en-US" altLang="zh-CN" b="1" dirty="0" smtClean="0">
                <a:ea typeface="楷体" pitchFamily="49" charset="-122"/>
              </a:rPr>
              <a:t>[</a:t>
            </a:r>
            <a:r>
              <a:rPr lang="en-US" altLang="zh-CN" b="1" i="1" dirty="0" smtClean="0">
                <a:ea typeface="楷体" pitchFamily="49" charset="-122"/>
              </a:rPr>
              <a:t>e</a:t>
            </a:r>
            <a:r>
              <a:rPr lang="en-US" altLang="zh-CN" b="1" dirty="0" smtClean="0">
                <a:ea typeface="楷体" pitchFamily="49" charset="-122"/>
              </a:rPr>
              <a:t>, </a:t>
            </a:r>
            <a:r>
              <a:rPr lang="en-US" altLang="zh-CN" b="1" i="1" dirty="0" smtClean="0">
                <a:ea typeface="楷体" pitchFamily="49" charset="-122"/>
              </a:rPr>
              <a:t>f</a:t>
            </a:r>
            <a:r>
              <a:rPr lang="en-US" altLang="zh-CN" b="1" dirty="0" smtClean="0">
                <a:ea typeface="楷体" pitchFamily="49" charset="-122"/>
              </a:rPr>
              <a:t>)</a:t>
            </a:r>
            <a:r>
              <a:rPr lang="en-US" altLang="zh-CN" b="1" i="1" dirty="0" smtClean="0">
                <a:ea typeface="楷体" pitchFamily="49" charset="-122"/>
              </a:rPr>
              <a:t>,</a:t>
            </a:r>
            <a:r>
              <a:rPr lang="en-US" altLang="zh-CN" b="1" dirty="0" smtClean="0">
                <a:ea typeface="楷体" pitchFamily="49" charset="-122"/>
              </a:rPr>
              <a:t> [</a:t>
            </a:r>
            <a:r>
              <a:rPr lang="en-US" altLang="zh-CN" b="1" i="1" dirty="0" smtClean="0">
                <a:ea typeface="楷体" pitchFamily="49" charset="-122"/>
              </a:rPr>
              <a:t>f,</a:t>
            </a:r>
            <a:r>
              <a:rPr lang="en-US" altLang="zh-CN" b="1" dirty="0" smtClean="0">
                <a:ea typeface="楷体" pitchFamily="49" charset="-122"/>
              </a:rPr>
              <a:t> </a:t>
            </a:r>
            <a:r>
              <a:rPr lang="en-US" altLang="zh-CN" b="1" i="1" dirty="0" smtClean="0">
                <a:ea typeface="楷体" pitchFamily="49" charset="-122"/>
              </a:rPr>
              <a:t>g</a:t>
            </a:r>
            <a:r>
              <a:rPr lang="en-US" altLang="zh-CN" b="1" dirty="0" smtClean="0">
                <a:ea typeface="楷体" pitchFamily="49" charset="-122"/>
              </a:rPr>
              <a:t>]</a:t>
            </a:r>
          </a:p>
          <a:p>
            <a:pPr marL="514350" lvl="1" indent="0" eaLnBrk="1" hangingPunct="1">
              <a:spcBef>
                <a:spcPts val="1200"/>
              </a:spcBef>
              <a:buNone/>
            </a:pPr>
            <a:r>
              <a:rPr lang="zh-CN" altLang="en-US" dirty="0">
                <a:ea typeface="楷体" pitchFamily="49" charset="-122"/>
              </a:rPr>
              <a:t>弱：基于单故障假设</a:t>
            </a:r>
          </a:p>
          <a:p>
            <a:pPr marL="514350" lvl="1" indent="0" eaLnBrk="1" hangingPunct="1">
              <a:spcBef>
                <a:spcPts val="1200"/>
              </a:spcBef>
              <a:buNone/>
            </a:pPr>
            <a:endParaRPr lang="zh-CN" altLang="en-US" b="1" dirty="0">
              <a:ea typeface="楷体" pitchFamily="49" charset="-122"/>
            </a:endParaRPr>
          </a:p>
          <a:p>
            <a:pPr marL="914400" lvl="2" indent="0" eaLnBrk="1" hangingPunct="1">
              <a:spcBef>
                <a:spcPts val="1200"/>
              </a:spcBef>
              <a:buNone/>
            </a:pP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73936" y="3717032"/>
            <a:ext cx="5138324" cy="2926486"/>
            <a:chOff x="1773936" y="3212976"/>
            <a:chExt cx="5138324" cy="2926486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2123728" y="5805264"/>
              <a:ext cx="44644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flipV="1">
              <a:off x="2123728" y="3284984"/>
              <a:ext cx="0" cy="2520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6264188" y="5677797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3936" y="3212976"/>
              <a:ext cx="493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73936" y="3933056"/>
              <a:ext cx="43822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773936" y="5373216"/>
              <a:ext cx="44902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3419872" y="3443808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292080" y="3429000"/>
              <a:ext cx="0" cy="26642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465766" y="572396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a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3838" y="575529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7704" y="529191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1700" y="387606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g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851920" y="433926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716016" y="5012787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2982700" y="497717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V="1">
              <a:off x="2015716" y="4722454"/>
              <a:ext cx="4248472" cy="15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355976" y="3429000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699792" y="3443808"/>
              <a:ext cx="0" cy="26494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4103948" y="573325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c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0052" y="572396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d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1700" y="464384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f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8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00210-43DE-4AEC-AC41-672D954203DA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2020/12/29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E8C1F-02AE-45AD-807C-BE1586912934}" type="slidenum"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153400" cy="19979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强</a:t>
            </a:r>
            <a:r>
              <a:rPr lang="zh-CN" altLang="en-US" dirty="0" smtClean="0"/>
              <a:t>一般等价类测试</a:t>
            </a: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组合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故障假设，覆盖有效类的笛卡尔积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73936" y="2708920"/>
            <a:ext cx="5138324" cy="2926486"/>
            <a:chOff x="1773936" y="2708920"/>
            <a:chExt cx="5138324" cy="2926486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2123728" y="5301208"/>
              <a:ext cx="44644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flipV="1">
              <a:off x="2123728" y="2780928"/>
              <a:ext cx="0" cy="2520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6264188" y="5173741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3936" y="2708920"/>
              <a:ext cx="493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73936" y="3429000"/>
              <a:ext cx="43822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773936" y="4869160"/>
              <a:ext cx="44902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3419872" y="2939752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292080" y="2924944"/>
              <a:ext cx="0" cy="26642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465766" y="521990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a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3838" y="525123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7704" y="478786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1700" y="3372011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g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139952" y="4041068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716016" y="4508731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2982700" y="447311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V="1">
              <a:off x="2015716" y="4218398"/>
              <a:ext cx="4248472" cy="15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355976" y="2924944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699792" y="2939752"/>
              <a:ext cx="0" cy="26494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4103948" y="522920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c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0052" y="521990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d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1700" y="4139788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f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35546" y="3931920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944134" y="382970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3923928" y="447311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0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00210-43DE-4AEC-AC41-672D954203DA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2020/12/29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E8C1F-02AE-45AD-807C-BE1586912934}" type="slidenum"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153400" cy="19979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弱健壮等价类测试</a:t>
            </a: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弱：基于单故障假设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健壮：考虑无效类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73936" y="2950786"/>
            <a:ext cx="5138324" cy="2926486"/>
            <a:chOff x="1773936" y="2950786"/>
            <a:chExt cx="5138324" cy="2926486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2123728" y="5543074"/>
              <a:ext cx="44644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flipV="1">
              <a:off x="2123728" y="3022794"/>
              <a:ext cx="0" cy="2520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6264188" y="5415607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3936" y="2950786"/>
              <a:ext cx="493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73936" y="3670866"/>
              <a:ext cx="43822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773936" y="5111026"/>
              <a:ext cx="44902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3419872" y="3181618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292080" y="3166810"/>
              <a:ext cx="0" cy="26642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2465766" y="546177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a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13838" y="549310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7704" y="502972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71700" y="361387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g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4139952" y="428293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4716016" y="4750597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2982700" y="471498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 flipV="1">
              <a:off x="2015716" y="4460264"/>
              <a:ext cx="4248472" cy="15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355976" y="3166810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2699792" y="3181618"/>
              <a:ext cx="0" cy="26494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4103948" y="547106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c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0052" y="546177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d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1700" y="438165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f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944134" y="328498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574988" y="417378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4635546" y="526520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2411760" y="417378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00210-43DE-4AEC-AC41-672D954203DA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2020/12/29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E8C1F-02AE-45AD-807C-BE1586912934}" type="slidenum"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153400" cy="19979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/>
              <a:t>强</a:t>
            </a:r>
            <a:r>
              <a:rPr lang="zh-CN" altLang="en-US" dirty="0" smtClean="0"/>
              <a:t>健壮等价类测试</a:t>
            </a: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强：基于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组合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故障假设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914400" lvl="2" indent="0" eaLnBrk="1" hangingPunct="1">
              <a:spcBef>
                <a:spcPts val="1200"/>
              </a:spcBef>
              <a:buNone/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健壮：考虑无效类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73936" y="2950786"/>
            <a:ext cx="5138324" cy="2926486"/>
            <a:chOff x="1773936" y="2950786"/>
            <a:chExt cx="5138324" cy="2926486"/>
          </a:xfrm>
        </p:grpSpPr>
        <p:grpSp>
          <p:nvGrpSpPr>
            <p:cNvPr id="2" name="组合 1"/>
            <p:cNvGrpSpPr/>
            <p:nvPr/>
          </p:nvGrpSpPr>
          <p:grpSpPr>
            <a:xfrm>
              <a:off x="1773936" y="2950786"/>
              <a:ext cx="5138324" cy="2926486"/>
              <a:chOff x="1773936" y="3212976"/>
              <a:chExt cx="5138324" cy="2926486"/>
            </a:xfrm>
          </p:grpSpPr>
          <p:cxnSp>
            <p:nvCxnSpPr>
              <p:cNvPr id="4" name="直接箭头连接符 3"/>
              <p:cNvCxnSpPr/>
              <p:nvPr/>
            </p:nvCxnSpPr>
            <p:spPr bwMode="auto">
              <a:xfrm>
                <a:off x="2123728" y="5805264"/>
                <a:ext cx="4464496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6" name="直接箭头连接符 5"/>
              <p:cNvCxnSpPr/>
              <p:nvPr/>
            </p:nvCxnSpPr>
            <p:spPr bwMode="auto">
              <a:xfrm flipV="1">
                <a:off x="2123728" y="3284984"/>
                <a:ext cx="0" cy="252028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" name="TextBox 6"/>
              <p:cNvSpPr txBox="1"/>
              <p:nvPr/>
            </p:nvSpPr>
            <p:spPr>
              <a:xfrm>
                <a:off x="6264188" y="5677797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x</a:t>
                </a:r>
                <a:r>
                  <a:rPr kumimoji="0" lang="en-US" altLang="zh-CN" sz="2400" b="1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1</a:t>
                </a:r>
                <a:endParaRPr kumimoji="0" lang="zh-CN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73936" y="3212976"/>
                <a:ext cx="493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x</a:t>
                </a:r>
                <a:r>
                  <a:rPr kumimoji="0" lang="en-US" altLang="zh-CN" sz="2400" b="1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2</a:t>
                </a:r>
                <a:endParaRPr kumimoji="0" lang="zh-CN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 bwMode="auto">
              <a:xfrm>
                <a:off x="1773936" y="3933056"/>
                <a:ext cx="438224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1773936" y="5373216"/>
                <a:ext cx="449025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>
                <a:off x="3419872" y="3443808"/>
                <a:ext cx="0" cy="26494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292080" y="3429000"/>
                <a:ext cx="0" cy="266429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2465766" y="5723964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a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113838" y="5755290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b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07704" y="5291916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e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1700" y="3876067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g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 bwMode="auto">
              <a:xfrm>
                <a:off x="4139952" y="4545124"/>
                <a:ext cx="77132" cy="10801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4716016" y="5012787"/>
                <a:ext cx="77132" cy="10801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 bwMode="auto">
              <a:xfrm>
                <a:off x="2982700" y="4977172"/>
                <a:ext cx="77132" cy="10801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" name="直接连接符 2"/>
              <p:cNvCxnSpPr/>
              <p:nvPr/>
            </p:nvCxnSpPr>
            <p:spPr bwMode="auto">
              <a:xfrm flipV="1">
                <a:off x="2015716" y="4722454"/>
                <a:ext cx="4248472" cy="1531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>
                <a:off x="4355976" y="3429000"/>
                <a:ext cx="0" cy="26494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2699792" y="3443808"/>
                <a:ext cx="0" cy="26494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4103948" y="5733256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c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40052" y="5723964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d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71700" y="4643844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f</a:t>
                </a:r>
                <a:endParaRPr kumimoji="0" lang="zh-CN" altLang="en-US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4635546" y="4435976"/>
                <a:ext cx="77132" cy="10801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2944134" y="4333758"/>
                <a:ext cx="77132" cy="10801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 bwMode="auto">
            <a:xfrm>
              <a:off x="4067944" y="4689140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5574988" y="4149080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 bwMode="auto">
            <a:xfrm>
              <a:off x="5574988" y="4761148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4787946" y="335699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4067944" y="3429000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4787946" y="537321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4067944" y="526520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2987824" y="335699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2555776" y="407707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5574988" y="519319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 bwMode="auto">
            <a:xfrm>
              <a:off x="5502980" y="3320988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2483768" y="335699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2339752" y="4761148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483768" y="526520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5" name="椭圆 54"/>
          <p:cNvSpPr/>
          <p:nvPr/>
        </p:nvSpPr>
        <p:spPr bwMode="auto">
          <a:xfrm>
            <a:off x="3049663" y="5244881"/>
            <a:ext cx="77132" cy="108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5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800210-43DE-4AEC-AC41-672D954203DA}" type="datetime1">
              <a:rPr kumimoji="1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2020/12/29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0E8C1F-02AE-45AD-807C-BE1586912934}" type="slidenum">
              <a:rPr kumimoji="1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153400" cy="199796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传统的等价类测试用例设计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设计新测试用例，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尽可能多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覆盖尚未被覆盖的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有效类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设计新测试用例，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只覆盖一个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尚未被覆盖的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无效类</a:t>
            </a: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773936" y="2950786"/>
            <a:ext cx="5138324" cy="2926486"/>
            <a:chOff x="1773936" y="2950786"/>
            <a:chExt cx="5138324" cy="2926486"/>
          </a:xfrm>
        </p:grpSpPr>
        <p:cxnSp>
          <p:nvCxnSpPr>
            <p:cNvPr id="34" name="直接箭头连接符 33"/>
            <p:cNvCxnSpPr/>
            <p:nvPr/>
          </p:nvCxnSpPr>
          <p:spPr bwMode="auto">
            <a:xfrm>
              <a:off x="2123728" y="5543074"/>
              <a:ext cx="44644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2123728" y="3022794"/>
              <a:ext cx="0" cy="2520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264188" y="5415607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73936" y="2950786"/>
              <a:ext cx="493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1773936" y="3670866"/>
              <a:ext cx="43822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1773936" y="5111026"/>
              <a:ext cx="44902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3419872" y="3181618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292080" y="3166810"/>
              <a:ext cx="0" cy="26642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2465766" y="546177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a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13838" y="5493100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b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07704" y="502972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e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71700" y="3613877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g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 bwMode="auto">
            <a:xfrm>
              <a:off x="4139952" y="428293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 bwMode="auto">
            <a:xfrm>
              <a:off x="4716016" y="4750597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982700" y="4714982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2015716" y="4460264"/>
              <a:ext cx="4248472" cy="153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4355976" y="3166810"/>
              <a:ext cx="0" cy="26494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699792" y="3181618"/>
              <a:ext cx="0" cy="26494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4103948" y="5471066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c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40052" y="546177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d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71700" y="438165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rPr>
                <a:t>f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2944134" y="328498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5574988" y="417378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635546" y="5265204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2411760" y="4173786"/>
              <a:ext cx="77132" cy="10801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800271-F131-413E-B5AD-40E1C2F61015}" type="datetime1">
              <a:rPr lang="zh-CN" altLang="en-US" sz="1000" b="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2020/12/29</a:t>
            </a:fld>
            <a:endParaRPr lang="en-US" altLang="zh-CN" sz="1000" b="0" smtClean="0">
              <a:solidFill>
                <a:srgbClr val="000000"/>
              </a:solidFill>
            </a:endParaRPr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 smtClean="0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1D91D1-2E93-4F69-81DE-F26D7F287B5D}" type="slidenum">
              <a:rPr lang="en-US" altLang="zh-CN" sz="1000" b="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000" b="0" smtClean="0">
              <a:solidFill>
                <a:srgbClr val="000000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1"/>
            <a:ext cx="8153400" cy="77383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3200" dirty="0" smtClean="0"/>
              <a:t>输入域划分成</a:t>
            </a:r>
            <a:r>
              <a:rPr lang="zh-CN" altLang="en-US" sz="3200" dirty="0" smtClean="0">
                <a:solidFill>
                  <a:srgbClr val="0000FF"/>
                </a:solidFill>
              </a:rPr>
              <a:t>等价类，</a:t>
            </a:r>
            <a:r>
              <a:rPr lang="zh-CN" altLang="en-US" sz="3200" dirty="0" smtClean="0"/>
              <a:t>取类中典型值</a:t>
            </a:r>
            <a:endParaRPr lang="en-US" altLang="zh-CN" sz="3200" dirty="0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52938" y="2452046"/>
            <a:ext cx="3863478" cy="590931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algn="ctr" eaLnBrk="1" fontAlgn="base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kumimoji="1" lang="en-US" altLang="zh-CN" sz="2400" i="1" baseline="-25000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 </a:t>
            </a:r>
            <a:r>
              <a:rPr kumimoji="1" lang="en-US" altLang="zh-CN" sz="2400" i="1" dirty="0" err="1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400" i="1" baseline="-25000" dirty="0" err="1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j</a:t>
            </a:r>
            <a:r>
              <a:rPr kumimoji="1" lang="en-US" altLang="zh-CN" sz="2400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= , </a:t>
            </a:r>
            <a:r>
              <a:rPr lang="en-US" altLang="zh-CN" sz="2400" dirty="0" smtClean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 </a:t>
            </a:r>
            <a:r>
              <a:rPr lang="en-US" altLang="zh-CN" sz="2400" i="1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solidFill>
                  <a:prstClr val="white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= D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1357313" y="1988840"/>
            <a:ext cx="2971800" cy="1676400"/>
            <a:chOff x="3560" y="2997"/>
            <a:chExt cx="1872" cy="105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560" y="2997"/>
              <a:ext cx="1872" cy="105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1800">
                <a:solidFill>
                  <a:prstClr val="white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560" y="2998"/>
              <a:ext cx="624" cy="528"/>
            </a:xfrm>
            <a:custGeom>
              <a:avLst/>
              <a:gdLst>
                <a:gd name="T0" fmla="*/ 624 w 624"/>
                <a:gd name="T1" fmla="*/ 0 h 528"/>
                <a:gd name="T2" fmla="*/ 576 w 624"/>
                <a:gd name="T3" fmla="*/ 240 h 528"/>
                <a:gd name="T4" fmla="*/ 336 w 624"/>
                <a:gd name="T5" fmla="*/ 480 h 528"/>
                <a:gd name="T6" fmla="*/ 0 w 62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528"/>
                <a:gd name="T14" fmla="*/ 624 w 62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528">
                  <a:moveTo>
                    <a:pt x="624" y="0"/>
                  </a:moveTo>
                  <a:cubicBezTo>
                    <a:pt x="624" y="80"/>
                    <a:pt x="624" y="160"/>
                    <a:pt x="576" y="240"/>
                  </a:cubicBezTo>
                  <a:cubicBezTo>
                    <a:pt x="528" y="320"/>
                    <a:pt x="432" y="432"/>
                    <a:pt x="336" y="480"/>
                  </a:cubicBezTo>
                  <a:cubicBezTo>
                    <a:pt x="240" y="528"/>
                    <a:pt x="56" y="520"/>
                    <a:pt x="0" y="52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040" y="3354"/>
              <a:ext cx="1392" cy="208"/>
            </a:xfrm>
            <a:custGeom>
              <a:avLst/>
              <a:gdLst>
                <a:gd name="T0" fmla="*/ 0 w 1392"/>
                <a:gd name="T1" fmla="*/ 0 h 208"/>
                <a:gd name="T2" fmla="*/ 288 w 1392"/>
                <a:gd name="T3" fmla="*/ 96 h 208"/>
                <a:gd name="T4" fmla="*/ 912 w 1392"/>
                <a:gd name="T5" fmla="*/ 192 h 208"/>
                <a:gd name="T6" fmla="*/ 1200 w 1392"/>
                <a:gd name="T7" fmla="*/ 192 h 208"/>
                <a:gd name="T8" fmla="*/ 1392 w 1392"/>
                <a:gd name="T9" fmla="*/ 192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208"/>
                <a:gd name="T17" fmla="*/ 1392 w 1392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208">
                  <a:moveTo>
                    <a:pt x="0" y="0"/>
                  </a:moveTo>
                  <a:cubicBezTo>
                    <a:pt x="68" y="32"/>
                    <a:pt x="136" y="64"/>
                    <a:pt x="288" y="96"/>
                  </a:cubicBezTo>
                  <a:cubicBezTo>
                    <a:pt x="440" y="128"/>
                    <a:pt x="760" y="176"/>
                    <a:pt x="912" y="192"/>
                  </a:cubicBezTo>
                  <a:cubicBezTo>
                    <a:pt x="1064" y="208"/>
                    <a:pt x="1120" y="192"/>
                    <a:pt x="1200" y="192"/>
                  </a:cubicBezTo>
                  <a:cubicBezTo>
                    <a:pt x="1280" y="192"/>
                    <a:pt x="1360" y="192"/>
                    <a:pt x="1392" y="19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600" y="303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prstClr val="white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800" baseline="-25000">
                  <a:solidFill>
                    <a:prstClr val="white"/>
                  </a:solidFill>
                  <a:latin typeface="Arial" charset="0"/>
                  <a:ea typeface="楷体_GB2312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464" y="303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800" i="1" dirty="0">
                  <a:solidFill>
                    <a:prstClr val="white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800" baseline="-25000" dirty="0">
                  <a:solidFill>
                    <a:prstClr val="white"/>
                  </a:solidFill>
                  <a:latin typeface="Arial" charset="0"/>
                  <a:ea typeface="楷体_GB2312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888" y="3510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800" i="1" dirty="0">
                  <a:solidFill>
                    <a:prstClr val="white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800" baseline="-25000" dirty="0">
                  <a:solidFill>
                    <a:prstClr val="white"/>
                  </a:solidFill>
                  <a:latin typeface="Arial" charset="0"/>
                  <a:ea typeface="楷体_GB2312" pitchFamily="49" charset="-122"/>
                  <a:cs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1479"/>
              </p:ext>
            </p:extLst>
          </p:nvPr>
        </p:nvGraphicFramePr>
        <p:xfrm>
          <a:off x="1560116" y="4293096"/>
          <a:ext cx="68283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楷体" pitchFamily="49" charset="-122"/>
                          <a:ea typeface="楷体" pitchFamily="49" charset="-122"/>
                        </a:rPr>
                        <a:t>输入域条件</a:t>
                      </a:r>
                      <a:endParaRPr lang="zh-CN" altLang="en-US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楷体" pitchFamily="49" charset="-122"/>
                          <a:ea typeface="楷体" pitchFamily="49" charset="-122"/>
                        </a:rPr>
                        <a:t>有效类</a:t>
                      </a:r>
                      <a:endParaRPr lang="zh-CN" altLang="en-US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楷体" pitchFamily="49" charset="-122"/>
                          <a:ea typeface="楷体" pitchFamily="49" charset="-122"/>
                        </a:rPr>
                        <a:t>无效类</a:t>
                      </a:r>
                      <a:endParaRPr lang="zh-CN" altLang="en-US" b="1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itchFamily="49" charset="-122"/>
                          <a:ea typeface="楷体" pitchFamily="49" charset="-122"/>
                        </a:rPr>
                        <a:t>合理的输入数据集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itchFamily="49" charset="-122"/>
                          <a:ea typeface="楷体" pitchFamily="49" charset="-122"/>
                        </a:rPr>
                        <a:t>不合理的输入数据集</a:t>
                      </a:r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76" name="Rectangle 56"/>
          <p:cNvSpPr>
            <a:spLocks noGrp="1" noChangeArrowheads="1"/>
          </p:cNvSpPr>
          <p:nvPr>
            <p:ph type="title"/>
          </p:nvPr>
        </p:nvSpPr>
        <p:spPr bwMode="auto">
          <a:xfrm>
            <a:off x="1071563" y="0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400" dirty="0" smtClean="0"/>
              <a:t>边界值分析法</a:t>
            </a:r>
            <a:endParaRPr lang="zh-CN" altLang="en-US" sz="4400" b="1" dirty="0" smtClean="0">
              <a:effectLst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74850" y="3500438"/>
            <a:ext cx="5168900" cy="3071812"/>
            <a:chOff x="1161" y="2544"/>
            <a:chExt cx="3351" cy="1440"/>
          </a:xfrm>
        </p:grpSpPr>
        <p:sp>
          <p:nvSpPr>
            <p:cNvPr id="78865" name="Rectangle 5"/>
            <p:cNvSpPr>
              <a:spLocks noChangeArrowheads="1"/>
            </p:cNvSpPr>
            <p:nvPr/>
          </p:nvSpPr>
          <p:spPr bwMode="auto">
            <a:xfrm>
              <a:off x="4042" y="374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8866" name="Line 6"/>
            <p:cNvSpPr>
              <a:spLocks noChangeShapeType="1"/>
            </p:cNvSpPr>
            <p:nvPr/>
          </p:nvSpPr>
          <p:spPr bwMode="auto">
            <a:xfrm flipV="1">
              <a:off x="1447" y="2624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7" name="Line 7"/>
            <p:cNvSpPr>
              <a:spLocks noChangeShapeType="1"/>
            </p:cNvSpPr>
            <p:nvPr/>
          </p:nvSpPr>
          <p:spPr bwMode="auto">
            <a:xfrm>
              <a:off x="1450" y="3741"/>
              <a:ext cx="2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8" name="Rectangle 8"/>
            <p:cNvSpPr>
              <a:spLocks noChangeArrowheads="1"/>
            </p:cNvSpPr>
            <p:nvPr/>
          </p:nvSpPr>
          <p:spPr bwMode="auto">
            <a:xfrm>
              <a:off x="2055" y="3023"/>
              <a:ext cx="1243" cy="468"/>
            </a:xfrm>
            <a:prstGeom prst="rect">
              <a:avLst/>
            </a:prstGeom>
            <a:solidFill>
              <a:srgbClr val="3333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9" name="Line 9"/>
            <p:cNvSpPr>
              <a:spLocks noChangeShapeType="1"/>
            </p:cNvSpPr>
            <p:nvPr/>
          </p:nvSpPr>
          <p:spPr bwMode="auto">
            <a:xfrm>
              <a:off x="1450" y="3023"/>
              <a:ext cx="212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70" name="Line 10"/>
            <p:cNvSpPr>
              <a:spLocks noChangeShapeType="1"/>
            </p:cNvSpPr>
            <p:nvPr/>
          </p:nvSpPr>
          <p:spPr bwMode="auto">
            <a:xfrm flipV="1">
              <a:off x="1450" y="3499"/>
              <a:ext cx="214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71" name="Line 11"/>
            <p:cNvSpPr>
              <a:spLocks noChangeShapeType="1"/>
            </p:cNvSpPr>
            <p:nvPr/>
          </p:nvSpPr>
          <p:spPr bwMode="auto">
            <a:xfrm>
              <a:off x="2055" y="2823"/>
              <a:ext cx="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72" name="Line 12"/>
            <p:cNvSpPr>
              <a:spLocks noChangeShapeType="1"/>
            </p:cNvSpPr>
            <p:nvPr/>
          </p:nvSpPr>
          <p:spPr bwMode="auto">
            <a:xfrm>
              <a:off x="3308" y="2823"/>
              <a:ext cx="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73" name="Rectangle 13"/>
            <p:cNvSpPr>
              <a:spLocks noChangeArrowheads="1"/>
            </p:cNvSpPr>
            <p:nvPr/>
          </p:nvSpPr>
          <p:spPr bwMode="auto">
            <a:xfrm>
              <a:off x="1161" y="2544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1800" b="1" baseline="-25000">
                  <a:solidFill>
                    <a:prstClr val="black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8874" name="Rectangle 14"/>
            <p:cNvSpPr>
              <a:spLocks noChangeArrowheads="1"/>
            </p:cNvSpPr>
            <p:nvPr/>
          </p:nvSpPr>
          <p:spPr bwMode="auto">
            <a:xfrm>
              <a:off x="1968" y="3741"/>
              <a:ext cx="47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8875" name="Rectangle 15"/>
            <p:cNvSpPr>
              <a:spLocks noChangeArrowheads="1"/>
            </p:cNvSpPr>
            <p:nvPr/>
          </p:nvSpPr>
          <p:spPr bwMode="auto">
            <a:xfrm>
              <a:off x="3178" y="374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b</a:t>
              </a:r>
            </a:p>
          </p:txBody>
        </p:sp>
        <p:sp>
          <p:nvSpPr>
            <p:cNvPr id="78876" name="Rectangle 16"/>
            <p:cNvSpPr>
              <a:spLocks noChangeArrowheads="1"/>
            </p:cNvSpPr>
            <p:nvPr/>
          </p:nvSpPr>
          <p:spPr bwMode="auto">
            <a:xfrm>
              <a:off x="1190" y="2903"/>
              <a:ext cx="29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8877" name="Rectangle 17"/>
            <p:cNvSpPr>
              <a:spLocks noChangeArrowheads="1"/>
            </p:cNvSpPr>
            <p:nvPr/>
          </p:nvSpPr>
          <p:spPr bwMode="auto">
            <a:xfrm>
              <a:off x="1190" y="3382"/>
              <a:ext cx="33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8878" name="AutoShape 18"/>
            <p:cNvSpPr>
              <a:spLocks noChangeArrowheads="1"/>
            </p:cNvSpPr>
            <p:nvPr/>
          </p:nvSpPr>
          <p:spPr bwMode="auto">
            <a:xfrm>
              <a:off x="3161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79" name="AutoShape 19"/>
            <p:cNvSpPr>
              <a:spLocks noChangeArrowheads="1"/>
            </p:cNvSpPr>
            <p:nvPr/>
          </p:nvSpPr>
          <p:spPr bwMode="auto">
            <a:xfrm>
              <a:off x="2570" y="345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0" name="AutoShape 20"/>
            <p:cNvSpPr>
              <a:spLocks noChangeArrowheads="1"/>
            </p:cNvSpPr>
            <p:nvPr/>
          </p:nvSpPr>
          <p:spPr bwMode="auto">
            <a:xfrm>
              <a:off x="2570" y="3378"/>
              <a:ext cx="100" cy="7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1" name="AutoShape 21"/>
            <p:cNvSpPr>
              <a:spLocks noChangeArrowheads="1"/>
            </p:cNvSpPr>
            <p:nvPr/>
          </p:nvSpPr>
          <p:spPr bwMode="auto">
            <a:xfrm>
              <a:off x="2570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2" name="AutoShape 22"/>
            <p:cNvSpPr>
              <a:spLocks noChangeArrowheads="1"/>
            </p:cNvSpPr>
            <p:nvPr/>
          </p:nvSpPr>
          <p:spPr bwMode="auto">
            <a:xfrm>
              <a:off x="2570" y="2983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3" name="AutoShape 23"/>
            <p:cNvSpPr>
              <a:spLocks noChangeArrowheads="1"/>
            </p:cNvSpPr>
            <p:nvPr/>
          </p:nvSpPr>
          <p:spPr bwMode="auto">
            <a:xfrm>
              <a:off x="2011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4" name="AutoShape 24"/>
            <p:cNvSpPr>
              <a:spLocks noChangeArrowheads="1"/>
            </p:cNvSpPr>
            <p:nvPr/>
          </p:nvSpPr>
          <p:spPr bwMode="auto">
            <a:xfrm>
              <a:off x="2103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5" name="AutoShape 25"/>
            <p:cNvSpPr>
              <a:spLocks noChangeArrowheads="1"/>
            </p:cNvSpPr>
            <p:nvPr/>
          </p:nvSpPr>
          <p:spPr bwMode="auto">
            <a:xfrm>
              <a:off x="2570" y="3051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86" name="AutoShape 26"/>
            <p:cNvSpPr>
              <a:spLocks noChangeArrowheads="1"/>
            </p:cNvSpPr>
            <p:nvPr/>
          </p:nvSpPr>
          <p:spPr bwMode="auto">
            <a:xfrm>
              <a:off x="3261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8852" name="TextBox 31"/>
          <p:cNvSpPr txBox="1">
            <a:spLocks noChangeArrowheads="1"/>
          </p:cNvSpPr>
          <p:nvPr/>
        </p:nvSpPr>
        <p:spPr bwMode="auto">
          <a:xfrm>
            <a:off x="1187450" y="1341438"/>
            <a:ext cx="496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(1) </a:t>
            </a:r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  <a:cs typeface="Times New Roman" pitchFamily="18" charset="0"/>
              </a:rPr>
              <a:t>边界值分析测试用例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928813" y="2571750"/>
            <a:ext cx="4722812" cy="800100"/>
            <a:chOff x="1450" y="3649"/>
            <a:chExt cx="3062" cy="375"/>
          </a:xfrm>
        </p:grpSpPr>
        <p:sp>
          <p:nvSpPr>
            <p:cNvPr id="78854" name="Rectangle 5"/>
            <p:cNvSpPr>
              <a:spLocks noChangeArrowheads="1"/>
            </p:cNvSpPr>
            <p:nvPr/>
          </p:nvSpPr>
          <p:spPr bwMode="auto">
            <a:xfrm>
              <a:off x="4042" y="378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1800" b="1" baseline="-25000">
                  <a:solidFill>
                    <a:prstClr val="black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1450" y="3741"/>
              <a:ext cx="2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56" name="Line 11"/>
            <p:cNvSpPr>
              <a:spLocks noChangeShapeType="1"/>
            </p:cNvSpPr>
            <p:nvPr/>
          </p:nvSpPr>
          <p:spPr bwMode="auto">
            <a:xfrm>
              <a:off x="2025" y="3669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57" name="Line 12"/>
            <p:cNvSpPr>
              <a:spLocks noChangeShapeType="1"/>
            </p:cNvSpPr>
            <p:nvPr/>
          </p:nvSpPr>
          <p:spPr bwMode="auto">
            <a:xfrm>
              <a:off x="3278" y="3649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58" name="Rectangle 14"/>
            <p:cNvSpPr>
              <a:spLocks noChangeArrowheads="1"/>
            </p:cNvSpPr>
            <p:nvPr/>
          </p:nvSpPr>
          <p:spPr bwMode="auto">
            <a:xfrm>
              <a:off x="1950" y="3781"/>
              <a:ext cx="47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8859" name="Rectangle 15"/>
            <p:cNvSpPr>
              <a:spLocks noChangeArrowheads="1"/>
            </p:cNvSpPr>
            <p:nvPr/>
          </p:nvSpPr>
          <p:spPr bwMode="auto">
            <a:xfrm>
              <a:off x="3178" y="378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b</a:t>
              </a:r>
            </a:p>
          </p:txBody>
        </p:sp>
        <p:sp>
          <p:nvSpPr>
            <p:cNvPr id="78860" name="AutoShape 18"/>
            <p:cNvSpPr>
              <a:spLocks noChangeArrowheads="1"/>
            </p:cNvSpPr>
            <p:nvPr/>
          </p:nvSpPr>
          <p:spPr bwMode="auto">
            <a:xfrm>
              <a:off x="3157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1" name="AutoShape 21"/>
            <p:cNvSpPr>
              <a:spLocks noChangeArrowheads="1"/>
            </p:cNvSpPr>
            <p:nvPr/>
          </p:nvSpPr>
          <p:spPr bwMode="auto">
            <a:xfrm>
              <a:off x="2581" y="37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2" name="AutoShape 23"/>
            <p:cNvSpPr>
              <a:spLocks noChangeArrowheads="1"/>
            </p:cNvSpPr>
            <p:nvPr/>
          </p:nvSpPr>
          <p:spPr bwMode="auto">
            <a:xfrm>
              <a:off x="1964" y="37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3" name="AutoShape 24"/>
            <p:cNvSpPr>
              <a:spLocks noChangeArrowheads="1"/>
            </p:cNvSpPr>
            <p:nvPr/>
          </p:nvSpPr>
          <p:spPr bwMode="auto">
            <a:xfrm>
              <a:off x="2066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8864" name="AutoShape 26"/>
            <p:cNvSpPr>
              <a:spLocks noChangeArrowheads="1"/>
            </p:cNvSpPr>
            <p:nvPr/>
          </p:nvSpPr>
          <p:spPr bwMode="auto">
            <a:xfrm>
              <a:off x="3232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4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76" name="Rectangle 56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/>
              <a:t>边界值分析法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46288" y="3500438"/>
            <a:ext cx="5097462" cy="3071812"/>
            <a:chOff x="1207" y="2544"/>
            <a:chExt cx="3305" cy="1440"/>
          </a:xfrm>
        </p:grpSpPr>
        <p:sp>
          <p:nvSpPr>
            <p:cNvPr id="79891" name="Rectangle 5"/>
            <p:cNvSpPr>
              <a:spLocks noChangeArrowheads="1"/>
            </p:cNvSpPr>
            <p:nvPr/>
          </p:nvSpPr>
          <p:spPr bwMode="auto">
            <a:xfrm>
              <a:off x="4042" y="374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9892" name="Line 6"/>
            <p:cNvSpPr>
              <a:spLocks noChangeShapeType="1"/>
            </p:cNvSpPr>
            <p:nvPr/>
          </p:nvSpPr>
          <p:spPr bwMode="auto">
            <a:xfrm flipV="1">
              <a:off x="1447" y="2624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3" name="Line 7"/>
            <p:cNvSpPr>
              <a:spLocks noChangeShapeType="1"/>
            </p:cNvSpPr>
            <p:nvPr/>
          </p:nvSpPr>
          <p:spPr bwMode="auto">
            <a:xfrm>
              <a:off x="1450" y="3741"/>
              <a:ext cx="2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4" name="Rectangle 8"/>
            <p:cNvSpPr>
              <a:spLocks noChangeArrowheads="1"/>
            </p:cNvSpPr>
            <p:nvPr/>
          </p:nvSpPr>
          <p:spPr bwMode="auto">
            <a:xfrm>
              <a:off x="2055" y="3023"/>
              <a:ext cx="1243" cy="468"/>
            </a:xfrm>
            <a:prstGeom prst="rect">
              <a:avLst/>
            </a:prstGeom>
            <a:solidFill>
              <a:srgbClr val="3333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5" name="Line 9"/>
            <p:cNvSpPr>
              <a:spLocks noChangeShapeType="1"/>
            </p:cNvSpPr>
            <p:nvPr/>
          </p:nvSpPr>
          <p:spPr bwMode="auto">
            <a:xfrm>
              <a:off x="1450" y="3023"/>
              <a:ext cx="212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6" name="Line 10"/>
            <p:cNvSpPr>
              <a:spLocks noChangeShapeType="1"/>
            </p:cNvSpPr>
            <p:nvPr/>
          </p:nvSpPr>
          <p:spPr bwMode="auto">
            <a:xfrm flipV="1">
              <a:off x="1450" y="3499"/>
              <a:ext cx="214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7" name="Line 11"/>
            <p:cNvSpPr>
              <a:spLocks noChangeShapeType="1"/>
            </p:cNvSpPr>
            <p:nvPr/>
          </p:nvSpPr>
          <p:spPr bwMode="auto">
            <a:xfrm>
              <a:off x="2055" y="2823"/>
              <a:ext cx="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8" name="Line 12"/>
            <p:cNvSpPr>
              <a:spLocks noChangeShapeType="1"/>
            </p:cNvSpPr>
            <p:nvPr/>
          </p:nvSpPr>
          <p:spPr bwMode="auto">
            <a:xfrm>
              <a:off x="3308" y="2823"/>
              <a:ext cx="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9" name="Rectangle 13"/>
            <p:cNvSpPr>
              <a:spLocks noChangeArrowheads="1"/>
            </p:cNvSpPr>
            <p:nvPr/>
          </p:nvSpPr>
          <p:spPr bwMode="auto">
            <a:xfrm>
              <a:off x="1207" y="2544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000" b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79900" name="Rectangle 14"/>
            <p:cNvSpPr>
              <a:spLocks noChangeArrowheads="1"/>
            </p:cNvSpPr>
            <p:nvPr/>
          </p:nvSpPr>
          <p:spPr bwMode="auto">
            <a:xfrm>
              <a:off x="1968" y="3741"/>
              <a:ext cx="47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9901" name="Rectangle 15"/>
            <p:cNvSpPr>
              <a:spLocks noChangeArrowheads="1"/>
            </p:cNvSpPr>
            <p:nvPr/>
          </p:nvSpPr>
          <p:spPr bwMode="auto">
            <a:xfrm>
              <a:off x="3178" y="374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b</a:t>
              </a:r>
            </a:p>
          </p:txBody>
        </p:sp>
        <p:sp>
          <p:nvSpPr>
            <p:cNvPr id="79902" name="Rectangle 16"/>
            <p:cNvSpPr>
              <a:spLocks noChangeArrowheads="1"/>
            </p:cNvSpPr>
            <p:nvPr/>
          </p:nvSpPr>
          <p:spPr bwMode="auto">
            <a:xfrm>
              <a:off x="1207" y="2903"/>
              <a:ext cx="29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9903" name="Rectangle 17"/>
            <p:cNvSpPr>
              <a:spLocks noChangeArrowheads="1"/>
            </p:cNvSpPr>
            <p:nvPr/>
          </p:nvSpPr>
          <p:spPr bwMode="auto">
            <a:xfrm>
              <a:off x="1207" y="3382"/>
              <a:ext cx="33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9904" name="AutoShape 18"/>
            <p:cNvSpPr>
              <a:spLocks noChangeArrowheads="1"/>
            </p:cNvSpPr>
            <p:nvPr/>
          </p:nvSpPr>
          <p:spPr bwMode="auto">
            <a:xfrm>
              <a:off x="3161" y="322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05" name="AutoShape 19"/>
            <p:cNvSpPr>
              <a:spLocks noChangeArrowheads="1"/>
            </p:cNvSpPr>
            <p:nvPr/>
          </p:nvSpPr>
          <p:spPr bwMode="auto">
            <a:xfrm>
              <a:off x="2617" y="3446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06" name="AutoShape 20"/>
            <p:cNvSpPr>
              <a:spLocks noChangeArrowheads="1"/>
            </p:cNvSpPr>
            <p:nvPr/>
          </p:nvSpPr>
          <p:spPr bwMode="auto">
            <a:xfrm>
              <a:off x="2617" y="3378"/>
              <a:ext cx="100" cy="7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07" name="AutoShape 21"/>
            <p:cNvSpPr>
              <a:spLocks noChangeArrowheads="1"/>
            </p:cNvSpPr>
            <p:nvPr/>
          </p:nvSpPr>
          <p:spPr bwMode="auto">
            <a:xfrm>
              <a:off x="2617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08" name="AutoShape 22"/>
            <p:cNvSpPr>
              <a:spLocks noChangeArrowheads="1"/>
            </p:cNvSpPr>
            <p:nvPr/>
          </p:nvSpPr>
          <p:spPr bwMode="auto">
            <a:xfrm>
              <a:off x="2617" y="2983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09" name="AutoShape 23"/>
            <p:cNvSpPr>
              <a:spLocks noChangeArrowheads="1"/>
            </p:cNvSpPr>
            <p:nvPr/>
          </p:nvSpPr>
          <p:spPr bwMode="auto">
            <a:xfrm>
              <a:off x="2011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0" name="AutoShape 24"/>
            <p:cNvSpPr>
              <a:spLocks noChangeArrowheads="1"/>
            </p:cNvSpPr>
            <p:nvPr/>
          </p:nvSpPr>
          <p:spPr bwMode="auto">
            <a:xfrm>
              <a:off x="2103" y="32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1" name="AutoShape 25"/>
            <p:cNvSpPr>
              <a:spLocks noChangeArrowheads="1"/>
            </p:cNvSpPr>
            <p:nvPr/>
          </p:nvSpPr>
          <p:spPr bwMode="auto">
            <a:xfrm>
              <a:off x="2617" y="3051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2" name="AutoShape 26"/>
            <p:cNvSpPr>
              <a:spLocks noChangeArrowheads="1"/>
            </p:cNvSpPr>
            <p:nvPr/>
          </p:nvSpPr>
          <p:spPr bwMode="auto">
            <a:xfrm>
              <a:off x="3254" y="322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3" name="AutoShape 27"/>
            <p:cNvSpPr>
              <a:spLocks noChangeArrowheads="1"/>
            </p:cNvSpPr>
            <p:nvPr/>
          </p:nvSpPr>
          <p:spPr bwMode="auto">
            <a:xfrm>
              <a:off x="2617" y="2916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4" name="AutoShape 28"/>
            <p:cNvSpPr>
              <a:spLocks noChangeArrowheads="1"/>
            </p:cNvSpPr>
            <p:nvPr/>
          </p:nvSpPr>
          <p:spPr bwMode="auto">
            <a:xfrm>
              <a:off x="3347" y="3216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5" name="AutoShape 29"/>
            <p:cNvSpPr>
              <a:spLocks noChangeArrowheads="1"/>
            </p:cNvSpPr>
            <p:nvPr/>
          </p:nvSpPr>
          <p:spPr bwMode="auto">
            <a:xfrm>
              <a:off x="2617" y="350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916" name="AutoShape 30"/>
            <p:cNvSpPr>
              <a:spLocks noChangeArrowheads="1"/>
            </p:cNvSpPr>
            <p:nvPr/>
          </p:nvSpPr>
          <p:spPr bwMode="auto">
            <a:xfrm>
              <a:off x="1920" y="3216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79876" name="TextBox 31"/>
          <p:cNvSpPr txBox="1">
            <a:spLocks noChangeArrowheads="1"/>
          </p:cNvSpPr>
          <p:nvPr/>
        </p:nvSpPr>
        <p:spPr bwMode="auto">
          <a:xfrm>
            <a:off x="1258888" y="1196975"/>
            <a:ext cx="428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prstClr val="black"/>
                </a:solidFill>
                <a:latin typeface="宋体" charset="-122"/>
                <a:ea typeface="宋体" charset="-122"/>
              </a:rPr>
              <a:t>(2) </a:t>
            </a:r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</a:rPr>
              <a:t>健壮性测试用例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928813" y="2276475"/>
            <a:ext cx="4722812" cy="857250"/>
            <a:chOff x="1450" y="3649"/>
            <a:chExt cx="3062" cy="402"/>
          </a:xfrm>
        </p:grpSpPr>
        <p:sp>
          <p:nvSpPr>
            <p:cNvPr id="79878" name="Rectangle 5"/>
            <p:cNvSpPr>
              <a:spLocks noChangeArrowheads="1"/>
            </p:cNvSpPr>
            <p:nvPr/>
          </p:nvSpPr>
          <p:spPr bwMode="auto">
            <a:xfrm>
              <a:off x="4042" y="3808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1800" b="1" baseline="-25000">
                  <a:solidFill>
                    <a:prstClr val="black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1450" y="3741"/>
              <a:ext cx="2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0" name="Line 11"/>
            <p:cNvSpPr>
              <a:spLocks noChangeShapeType="1"/>
            </p:cNvSpPr>
            <p:nvPr/>
          </p:nvSpPr>
          <p:spPr bwMode="auto">
            <a:xfrm>
              <a:off x="2025" y="3669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1" name="Line 12"/>
            <p:cNvSpPr>
              <a:spLocks noChangeShapeType="1"/>
            </p:cNvSpPr>
            <p:nvPr/>
          </p:nvSpPr>
          <p:spPr bwMode="auto">
            <a:xfrm>
              <a:off x="3278" y="3649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2" name="Rectangle 14"/>
            <p:cNvSpPr>
              <a:spLocks noChangeArrowheads="1"/>
            </p:cNvSpPr>
            <p:nvPr/>
          </p:nvSpPr>
          <p:spPr bwMode="auto">
            <a:xfrm>
              <a:off x="1950" y="3808"/>
              <a:ext cx="47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9883" name="Rectangle 15"/>
            <p:cNvSpPr>
              <a:spLocks noChangeArrowheads="1"/>
            </p:cNvSpPr>
            <p:nvPr/>
          </p:nvSpPr>
          <p:spPr bwMode="auto">
            <a:xfrm>
              <a:off x="3164" y="3808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b</a:t>
              </a:r>
            </a:p>
          </p:txBody>
        </p:sp>
        <p:sp>
          <p:nvSpPr>
            <p:cNvPr id="79884" name="AutoShape 18"/>
            <p:cNvSpPr>
              <a:spLocks noChangeArrowheads="1"/>
            </p:cNvSpPr>
            <p:nvPr/>
          </p:nvSpPr>
          <p:spPr bwMode="auto">
            <a:xfrm>
              <a:off x="3157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5" name="AutoShape 21"/>
            <p:cNvSpPr>
              <a:spLocks noChangeArrowheads="1"/>
            </p:cNvSpPr>
            <p:nvPr/>
          </p:nvSpPr>
          <p:spPr bwMode="auto">
            <a:xfrm>
              <a:off x="2581" y="37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6" name="AutoShape 23"/>
            <p:cNvSpPr>
              <a:spLocks noChangeArrowheads="1"/>
            </p:cNvSpPr>
            <p:nvPr/>
          </p:nvSpPr>
          <p:spPr bwMode="auto">
            <a:xfrm>
              <a:off x="1964" y="37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7" name="AutoShape 24"/>
            <p:cNvSpPr>
              <a:spLocks noChangeArrowheads="1"/>
            </p:cNvSpPr>
            <p:nvPr/>
          </p:nvSpPr>
          <p:spPr bwMode="auto">
            <a:xfrm>
              <a:off x="2043" y="371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8" name="AutoShape 26"/>
            <p:cNvSpPr>
              <a:spLocks noChangeArrowheads="1"/>
            </p:cNvSpPr>
            <p:nvPr/>
          </p:nvSpPr>
          <p:spPr bwMode="auto">
            <a:xfrm>
              <a:off x="3232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89" name="AutoShape 28"/>
            <p:cNvSpPr>
              <a:spLocks noChangeArrowheads="1"/>
            </p:cNvSpPr>
            <p:nvPr/>
          </p:nvSpPr>
          <p:spPr bwMode="auto">
            <a:xfrm>
              <a:off x="3304" y="371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79890" name="AutoShape 30"/>
            <p:cNvSpPr>
              <a:spLocks noChangeArrowheads="1"/>
            </p:cNvSpPr>
            <p:nvPr/>
          </p:nvSpPr>
          <p:spPr bwMode="auto">
            <a:xfrm>
              <a:off x="1897" y="371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2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41438"/>
            <a:ext cx="7377113" cy="3429000"/>
          </a:xfrm>
        </p:spPr>
        <p:txBody>
          <a:bodyPr/>
          <a:lstStyle/>
          <a:p>
            <a:pPr lvl="1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zh-CN" altLang="en-US" sz="3200" b="1" dirty="0" smtClean="0"/>
              <a:t>示例：三角形问题</a:t>
            </a:r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AutoNum type="arabicParenBoth"/>
              <a:defRPr/>
            </a:pPr>
            <a:r>
              <a:rPr lang="zh-CN" altLang="en-US" dirty="0" smtClean="0"/>
              <a:t>边长在输入域范围</a:t>
            </a:r>
            <a:endParaRPr lang="en-US" altLang="zh-CN" dirty="0" smtClean="0"/>
          </a:p>
          <a:p>
            <a:pPr marL="1257300" lvl="2" indent="-457200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的取值：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{0, 1, 2, 45, 99, 100, 101}</a:t>
            </a:r>
          </a:p>
          <a:p>
            <a:pPr marL="1257300" lvl="2" indent="-457200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的取值：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{0, 1, 2, 45, 99, 100, 101}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457200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的取值：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{0, 1, 2, 45, 99, 100, 101}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457200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zh-CN" altLang="en-US" sz="2000" b="1" dirty="0" smtClean="0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/>
              <a:t>边界值分析法</a:t>
            </a:r>
          </a:p>
        </p:txBody>
      </p:sp>
    </p:spTree>
    <p:extLst>
      <p:ext uri="{BB962C8B-B14F-4D97-AF65-F5344CB8AC3E}">
        <p14:creationId xmlns:p14="http://schemas.microsoft.com/office/powerpoint/2010/main" val="18110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857375" y="3500438"/>
            <a:ext cx="5256213" cy="3071812"/>
            <a:chOff x="1104" y="2544"/>
            <a:chExt cx="3408" cy="144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042" y="3741"/>
              <a:ext cx="47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dirty="0">
                  <a:solidFill>
                    <a:prstClr val="black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81952" name="Line 6"/>
            <p:cNvSpPr>
              <a:spLocks noChangeShapeType="1"/>
            </p:cNvSpPr>
            <p:nvPr/>
          </p:nvSpPr>
          <p:spPr bwMode="auto">
            <a:xfrm flipV="1">
              <a:off x="1447" y="2624"/>
              <a:ext cx="0" cy="1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3" name="Line 7"/>
            <p:cNvSpPr>
              <a:spLocks noChangeShapeType="1"/>
            </p:cNvSpPr>
            <p:nvPr/>
          </p:nvSpPr>
          <p:spPr bwMode="auto">
            <a:xfrm>
              <a:off x="1450" y="3741"/>
              <a:ext cx="2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4" name="Rectangle 8"/>
            <p:cNvSpPr>
              <a:spLocks noChangeArrowheads="1"/>
            </p:cNvSpPr>
            <p:nvPr/>
          </p:nvSpPr>
          <p:spPr bwMode="auto">
            <a:xfrm>
              <a:off x="2055" y="3023"/>
              <a:ext cx="1243" cy="468"/>
            </a:xfrm>
            <a:prstGeom prst="rect">
              <a:avLst/>
            </a:prstGeom>
            <a:solidFill>
              <a:srgbClr val="3333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5" name="Line 9"/>
            <p:cNvSpPr>
              <a:spLocks noChangeShapeType="1"/>
            </p:cNvSpPr>
            <p:nvPr/>
          </p:nvSpPr>
          <p:spPr bwMode="auto">
            <a:xfrm>
              <a:off x="1450" y="3023"/>
              <a:ext cx="2129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6" name="Line 10"/>
            <p:cNvSpPr>
              <a:spLocks noChangeShapeType="1"/>
            </p:cNvSpPr>
            <p:nvPr/>
          </p:nvSpPr>
          <p:spPr bwMode="auto">
            <a:xfrm flipV="1">
              <a:off x="1450" y="3499"/>
              <a:ext cx="214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7" name="Line 11"/>
            <p:cNvSpPr>
              <a:spLocks noChangeShapeType="1"/>
            </p:cNvSpPr>
            <p:nvPr/>
          </p:nvSpPr>
          <p:spPr bwMode="auto">
            <a:xfrm>
              <a:off x="2055" y="2823"/>
              <a:ext cx="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8" name="Line 12"/>
            <p:cNvSpPr>
              <a:spLocks noChangeShapeType="1"/>
            </p:cNvSpPr>
            <p:nvPr/>
          </p:nvSpPr>
          <p:spPr bwMode="auto">
            <a:xfrm>
              <a:off x="3308" y="2823"/>
              <a:ext cx="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04" y="2544"/>
              <a:ext cx="47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dirty="0">
                  <a:solidFill>
                    <a:prstClr val="black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81960" name="Rectangle 14"/>
            <p:cNvSpPr>
              <a:spLocks noChangeArrowheads="1"/>
            </p:cNvSpPr>
            <p:nvPr/>
          </p:nvSpPr>
          <p:spPr bwMode="auto">
            <a:xfrm>
              <a:off x="1968" y="3741"/>
              <a:ext cx="47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81961" name="Rectangle 15"/>
            <p:cNvSpPr>
              <a:spLocks noChangeArrowheads="1"/>
            </p:cNvSpPr>
            <p:nvPr/>
          </p:nvSpPr>
          <p:spPr bwMode="auto">
            <a:xfrm>
              <a:off x="3178" y="374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</a:rPr>
                <a:t> b</a:t>
              </a:r>
            </a:p>
          </p:txBody>
        </p:sp>
        <p:sp>
          <p:nvSpPr>
            <p:cNvPr id="81962" name="Rectangle 16"/>
            <p:cNvSpPr>
              <a:spLocks noChangeArrowheads="1"/>
            </p:cNvSpPr>
            <p:nvPr/>
          </p:nvSpPr>
          <p:spPr bwMode="auto">
            <a:xfrm>
              <a:off x="1190" y="2903"/>
              <a:ext cx="29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</a:rPr>
                <a:t>c</a:t>
              </a:r>
            </a:p>
          </p:txBody>
        </p:sp>
        <p:sp>
          <p:nvSpPr>
            <p:cNvPr id="81963" name="Rectangle 17"/>
            <p:cNvSpPr>
              <a:spLocks noChangeArrowheads="1"/>
            </p:cNvSpPr>
            <p:nvPr/>
          </p:nvSpPr>
          <p:spPr bwMode="auto">
            <a:xfrm>
              <a:off x="1190" y="3382"/>
              <a:ext cx="33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  <p:sp>
          <p:nvSpPr>
            <p:cNvPr id="81964" name="AutoShape 18"/>
            <p:cNvSpPr>
              <a:spLocks noChangeArrowheads="1"/>
            </p:cNvSpPr>
            <p:nvPr/>
          </p:nvSpPr>
          <p:spPr bwMode="auto">
            <a:xfrm>
              <a:off x="3161" y="322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65" name="AutoShape 19"/>
            <p:cNvSpPr>
              <a:spLocks noChangeArrowheads="1"/>
            </p:cNvSpPr>
            <p:nvPr/>
          </p:nvSpPr>
          <p:spPr bwMode="auto">
            <a:xfrm>
              <a:off x="2447" y="3446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66" name="AutoShape 20"/>
            <p:cNvSpPr>
              <a:spLocks noChangeArrowheads="1"/>
            </p:cNvSpPr>
            <p:nvPr/>
          </p:nvSpPr>
          <p:spPr bwMode="auto">
            <a:xfrm>
              <a:off x="2447" y="3381"/>
              <a:ext cx="100" cy="7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67" name="AutoShape 21"/>
            <p:cNvSpPr>
              <a:spLocks noChangeArrowheads="1"/>
            </p:cNvSpPr>
            <p:nvPr/>
          </p:nvSpPr>
          <p:spPr bwMode="auto">
            <a:xfrm>
              <a:off x="2447" y="3247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68" name="AutoShape 22"/>
            <p:cNvSpPr>
              <a:spLocks noChangeArrowheads="1"/>
            </p:cNvSpPr>
            <p:nvPr/>
          </p:nvSpPr>
          <p:spPr bwMode="auto">
            <a:xfrm>
              <a:off x="2443" y="2979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69" name="AutoShape 23"/>
            <p:cNvSpPr>
              <a:spLocks noChangeArrowheads="1"/>
            </p:cNvSpPr>
            <p:nvPr/>
          </p:nvSpPr>
          <p:spPr bwMode="auto">
            <a:xfrm>
              <a:off x="2011" y="304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70" name="AutoShape 24"/>
            <p:cNvSpPr>
              <a:spLocks noChangeArrowheads="1"/>
            </p:cNvSpPr>
            <p:nvPr/>
          </p:nvSpPr>
          <p:spPr bwMode="auto">
            <a:xfrm>
              <a:off x="2077" y="304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71" name="AutoShape 25"/>
            <p:cNvSpPr>
              <a:spLocks noChangeArrowheads="1"/>
            </p:cNvSpPr>
            <p:nvPr/>
          </p:nvSpPr>
          <p:spPr bwMode="auto">
            <a:xfrm>
              <a:off x="2443" y="3046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72" name="AutoShape 26"/>
            <p:cNvSpPr>
              <a:spLocks noChangeArrowheads="1"/>
            </p:cNvSpPr>
            <p:nvPr/>
          </p:nvSpPr>
          <p:spPr bwMode="auto">
            <a:xfrm>
              <a:off x="3254" y="322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73" name="AutoShape 27"/>
            <p:cNvSpPr>
              <a:spLocks noChangeArrowheads="1"/>
            </p:cNvSpPr>
            <p:nvPr/>
          </p:nvSpPr>
          <p:spPr bwMode="auto">
            <a:xfrm>
              <a:off x="2077" y="2979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74" name="AutoShape 30"/>
            <p:cNvSpPr>
              <a:spLocks noChangeArrowheads="1"/>
            </p:cNvSpPr>
            <p:nvPr/>
          </p:nvSpPr>
          <p:spPr bwMode="auto">
            <a:xfrm>
              <a:off x="2003" y="2977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928813" y="2571750"/>
            <a:ext cx="4722812" cy="714375"/>
            <a:chOff x="1450" y="3649"/>
            <a:chExt cx="3062" cy="335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42" y="3741"/>
              <a:ext cx="470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i="1" dirty="0">
                  <a:solidFill>
                    <a:prstClr val="black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 dirty="0">
                  <a:solidFill>
                    <a:prstClr val="black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81941" name="Line 7"/>
            <p:cNvSpPr>
              <a:spLocks noChangeShapeType="1"/>
            </p:cNvSpPr>
            <p:nvPr/>
          </p:nvSpPr>
          <p:spPr bwMode="auto">
            <a:xfrm>
              <a:off x="1450" y="3741"/>
              <a:ext cx="27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42" name="Line 11"/>
            <p:cNvSpPr>
              <a:spLocks noChangeShapeType="1"/>
            </p:cNvSpPr>
            <p:nvPr/>
          </p:nvSpPr>
          <p:spPr bwMode="auto">
            <a:xfrm>
              <a:off x="2025" y="3669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43" name="Line 12"/>
            <p:cNvSpPr>
              <a:spLocks noChangeShapeType="1"/>
            </p:cNvSpPr>
            <p:nvPr/>
          </p:nvSpPr>
          <p:spPr bwMode="auto">
            <a:xfrm>
              <a:off x="3278" y="3649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44" name="Rectangle 14"/>
            <p:cNvSpPr>
              <a:spLocks noChangeArrowheads="1"/>
            </p:cNvSpPr>
            <p:nvPr/>
          </p:nvSpPr>
          <p:spPr bwMode="auto">
            <a:xfrm>
              <a:off x="1968" y="3741"/>
              <a:ext cx="47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81945" name="Rectangle 15"/>
            <p:cNvSpPr>
              <a:spLocks noChangeArrowheads="1"/>
            </p:cNvSpPr>
            <p:nvPr/>
          </p:nvSpPr>
          <p:spPr bwMode="auto">
            <a:xfrm>
              <a:off x="3178" y="3741"/>
              <a:ext cx="4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just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</a:rPr>
                <a:t> b</a:t>
              </a:r>
            </a:p>
          </p:txBody>
        </p:sp>
        <p:sp>
          <p:nvSpPr>
            <p:cNvPr id="81946" name="AutoShape 18"/>
            <p:cNvSpPr>
              <a:spLocks noChangeArrowheads="1"/>
            </p:cNvSpPr>
            <p:nvPr/>
          </p:nvSpPr>
          <p:spPr bwMode="auto">
            <a:xfrm>
              <a:off x="3157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47" name="AutoShape 21"/>
            <p:cNvSpPr>
              <a:spLocks noChangeArrowheads="1"/>
            </p:cNvSpPr>
            <p:nvPr/>
          </p:nvSpPr>
          <p:spPr bwMode="auto">
            <a:xfrm>
              <a:off x="2581" y="37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48" name="AutoShape 23"/>
            <p:cNvSpPr>
              <a:spLocks noChangeArrowheads="1"/>
            </p:cNvSpPr>
            <p:nvPr/>
          </p:nvSpPr>
          <p:spPr bwMode="auto">
            <a:xfrm>
              <a:off x="1964" y="3714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49" name="AutoShape 24"/>
            <p:cNvSpPr>
              <a:spLocks noChangeArrowheads="1"/>
            </p:cNvSpPr>
            <p:nvPr/>
          </p:nvSpPr>
          <p:spPr bwMode="auto">
            <a:xfrm>
              <a:off x="2066" y="3712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81950" name="AutoShape 26"/>
            <p:cNvSpPr>
              <a:spLocks noChangeArrowheads="1"/>
            </p:cNvSpPr>
            <p:nvPr/>
          </p:nvSpPr>
          <p:spPr bwMode="auto">
            <a:xfrm>
              <a:off x="3250" y="3705"/>
              <a:ext cx="100" cy="69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>
                <a:solidFill>
                  <a:prstClr val="black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81924" name="AutoShape 23"/>
          <p:cNvSpPr>
            <a:spLocks noChangeArrowheads="1"/>
          </p:cNvSpPr>
          <p:nvPr/>
        </p:nvSpPr>
        <p:spPr bwMode="auto">
          <a:xfrm>
            <a:off x="3227388" y="5424488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3328988" y="5424488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6" name="AutoShape 27"/>
          <p:cNvSpPr>
            <a:spLocks noChangeArrowheads="1"/>
          </p:cNvSpPr>
          <p:nvPr/>
        </p:nvSpPr>
        <p:spPr bwMode="auto">
          <a:xfrm>
            <a:off x="3328988" y="5286375"/>
            <a:ext cx="153987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7" name="AutoShape 30"/>
          <p:cNvSpPr>
            <a:spLocks noChangeArrowheads="1"/>
          </p:cNvSpPr>
          <p:nvPr/>
        </p:nvSpPr>
        <p:spPr bwMode="auto">
          <a:xfrm>
            <a:off x="3214688" y="5281613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8" name="AutoShape 23"/>
          <p:cNvSpPr>
            <a:spLocks noChangeArrowheads="1"/>
          </p:cNvSpPr>
          <p:nvPr/>
        </p:nvSpPr>
        <p:spPr bwMode="auto">
          <a:xfrm>
            <a:off x="5030788" y="4572000"/>
            <a:ext cx="153987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29" name="AutoShape 24"/>
          <p:cNvSpPr>
            <a:spLocks noChangeArrowheads="1"/>
          </p:cNvSpPr>
          <p:nvPr/>
        </p:nvSpPr>
        <p:spPr bwMode="auto">
          <a:xfrm>
            <a:off x="5132388" y="4572000"/>
            <a:ext cx="153987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0" name="AutoShape 27"/>
          <p:cNvSpPr>
            <a:spLocks noChangeArrowheads="1"/>
          </p:cNvSpPr>
          <p:nvPr/>
        </p:nvSpPr>
        <p:spPr bwMode="auto">
          <a:xfrm>
            <a:off x="5132388" y="4433888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1" name="AutoShape 30"/>
          <p:cNvSpPr>
            <a:spLocks noChangeArrowheads="1"/>
          </p:cNvSpPr>
          <p:nvPr/>
        </p:nvSpPr>
        <p:spPr bwMode="auto">
          <a:xfrm>
            <a:off x="5018088" y="4429125"/>
            <a:ext cx="153987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2" name="AutoShape 23"/>
          <p:cNvSpPr>
            <a:spLocks noChangeArrowheads="1"/>
          </p:cNvSpPr>
          <p:nvPr/>
        </p:nvSpPr>
        <p:spPr bwMode="auto">
          <a:xfrm>
            <a:off x="5030788" y="5424488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3" name="AutoShape 24"/>
          <p:cNvSpPr>
            <a:spLocks noChangeArrowheads="1"/>
          </p:cNvSpPr>
          <p:nvPr/>
        </p:nvSpPr>
        <p:spPr bwMode="auto">
          <a:xfrm>
            <a:off x="5132388" y="5424488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4" name="AutoShape 27"/>
          <p:cNvSpPr>
            <a:spLocks noChangeArrowheads="1"/>
          </p:cNvSpPr>
          <p:nvPr/>
        </p:nvSpPr>
        <p:spPr bwMode="auto">
          <a:xfrm>
            <a:off x="5132388" y="5286375"/>
            <a:ext cx="153987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5" name="AutoShape 30"/>
          <p:cNvSpPr>
            <a:spLocks noChangeArrowheads="1"/>
          </p:cNvSpPr>
          <p:nvPr/>
        </p:nvSpPr>
        <p:spPr bwMode="auto">
          <a:xfrm>
            <a:off x="5018088" y="5281613"/>
            <a:ext cx="153987" cy="147637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6" name="AutoShape 18"/>
          <p:cNvSpPr>
            <a:spLocks noChangeArrowheads="1"/>
          </p:cNvSpPr>
          <p:nvPr/>
        </p:nvSpPr>
        <p:spPr bwMode="auto">
          <a:xfrm>
            <a:off x="3214688" y="5000625"/>
            <a:ext cx="153987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1937" name="AutoShape 26"/>
          <p:cNvSpPr>
            <a:spLocks noChangeArrowheads="1"/>
          </p:cNvSpPr>
          <p:nvPr/>
        </p:nvSpPr>
        <p:spPr bwMode="auto">
          <a:xfrm>
            <a:off x="3357563" y="5000625"/>
            <a:ext cx="155575" cy="147638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58" name="Rectangle 56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/>
              <a:t>边界值分析法</a:t>
            </a:r>
          </a:p>
        </p:txBody>
      </p:sp>
      <p:sp>
        <p:nvSpPr>
          <p:cNvPr id="81939" name="TextBox 31"/>
          <p:cNvSpPr txBox="1">
            <a:spLocks noChangeArrowheads="1"/>
          </p:cNvSpPr>
          <p:nvPr/>
        </p:nvSpPr>
        <p:spPr bwMode="auto">
          <a:xfrm>
            <a:off x="1258888" y="1196975"/>
            <a:ext cx="428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prstClr val="black"/>
                </a:solidFill>
                <a:latin typeface="宋体" charset="-122"/>
                <a:ea typeface="宋体" charset="-122"/>
              </a:rPr>
              <a:t>(3) </a:t>
            </a:r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</a:rPr>
              <a:t>最坏情况测试用例</a:t>
            </a:r>
          </a:p>
        </p:txBody>
      </p:sp>
    </p:spTree>
    <p:extLst>
      <p:ext uri="{BB962C8B-B14F-4D97-AF65-F5344CB8AC3E}">
        <p14:creationId xmlns:p14="http://schemas.microsoft.com/office/powerpoint/2010/main" val="8408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2349500"/>
            <a:ext cx="5476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6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/>
              <a:t>边界值分析法</a:t>
            </a:r>
          </a:p>
        </p:txBody>
      </p:sp>
      <p:sp>
        <p:nvSpPr>
          <p:cNvPr id="82948" name="TextBox 31"/>
          <p:cNvSpPr txBox="1">
            <a:spLocks noChangeArrowheads="1"/>
          </p:cNvSpPr>
          <p:nvPr/>
        </p:nvSpPr>
        <p:spPr bwMode="auto">
          <a:xfrm>
            <a:off x="1258888" y="1196975"/>
            <a:ext cx="525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>
                <a:solidFill>
                  <a:prstClr val="black"/>
                </a:solidFill>
                <a:latin typeface="宋体" charset="-122"/>
                <a:ea typeface="宋体" charset="-122"/>
              </a:rPr>
              <a:t>(4) </a:t>
            </a:r>
            <a:r>
              <a:rPr lang="zh-CN" altLang="en-US" b="1">
                <a:solidFill>
                  <a:prstClr val="black"/>
                </a:solidFill>
                <a:latin typeface="宋体" charset="-122"/>
                <a:ea typeface="宋体" charset="-122"/>
              </a:rPr>
              <a:t>健壮最坏情况测试用例</a:t>
            </a:r>
          </a:p>
        </p:txBody>
      </p:sp>
    </p:spTree>
    <p:extLst>
      <p:ext uri="{BB962C8B-B14F-4D97-AF65-F5344CB8AC3E}">
        <p14:creationId xmlns:p14="http://schemas.microsoft.com/office/powerpoint/2010/main" val="18390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194550" y="6405563"/>
            <a:ext cx="1905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6305426-D20C-4E0C-817F-1A667D6547C5}" type="slidenum">
              <a:rPr lang="en-US" altLang="zh-CN" sz="120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zh-CN" sz="1200" smtClean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4438" y="142875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effectLst/>
                <a:ea typeface="宋体" charset="-122"/>
              </a:rPr>
              <a:t>组合测试</a:t>
            </a:r>
            <a:endParaRPr lang="en-US" altLang="zh-CN" b="1" dirty="0" smtClean="0">
              <a:effectLst/>
              <a:ea typeface="宋体" charset="-122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071563" y="1714500"/>
            <a:ext cx="7358062" cy="5238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u="sng" dirty="0">
                <a:solidFill>
                  <a:prstClr val="white"/>
                </a:solidFill>
                <a:latin typeface="华文中宋"/>
              </a:rPr>
              <a:t>所有组合</a:t>
            </a:r>
            <a:r>
              <a:rPr lang="zh-CN" altLang="en-US" sz="2800" b="1" dirty="0">
                <a:solidFill>
                  <a:prstClr val="white"/>
                </a:solidFill>
                <a:latin typeface="华文中宋"/>
              </a:rPr>
              <a:t>：</a:t>
            </a:r>
            <a:r>
              <a:rPr lang="en-US" sz="2800" b="1" dirty="0">
                <a:solidFill>
                  <a:prstClr val="white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prstClr val="white"/>
                </a:solidFill>
                <a:latin typeface="华文中宋"/>
              </a:rPr>
              <a:t>所有特性的所有块的组合</a:t>
            </a:r>
            <a:endParaRPr lang="en-US" sz="2800" b="1" dirty="0">
              <a:solidFill>
                <a:prstClr val="white"/>
              </a:solidFill>
              <a:latin typeface="Arial" charset="0"/>
              <a:ea typeface="宋体" charset="-122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000125" y="2500313"/>
            <a:ext cx="764381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测试数是每个变量的等价类数之积：</a:t>
            </a:r>
            <a:endParaRPr lang="en-US" altLang="zh-CN" sz="2400" b="1">
              <a:solidFill>
                <a:prstClr val="black"/>
              </a:solidFill>
              <a:latin typeface="Arial" charset="0"/>
              <a:ea typeface="宋体" charset="-122"/>
              <a:sym typeface="Symbol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02363" y="2349500"/>
            <a:ext cx="1536700" cy="682625"/>
            <a:chOff x="1806" y="3529"/>
            <a:chExt cx="968" cy="430"/>
          </a:xfrm>
        </p:grpSpPr>
        <p:sp>
          <p:nvSpPr>
            <p:cNvPr id="83983" name="Text Box 6"/>
            <p:cNvSpPr txBox="1">
              <a:spLocks noChangeArrowheads="1"/>
            </p:cNvSpPr>
            <p:nvPr/>
          </p:nvSpPr>
          <p:spPr bwMode="auto">
            <a:xfrm>
              <a:off x="1806" y="3550"/>
              <a:ext cx="3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600">
                  <a:solidFill>
                    <a:srgbClr val="4F271C"/>
                  </a:solidFill>
                  <a:latin typeface="Arial" charset="0"/>
                  <a:ea typeface="宋体" charset="-122"/>
                  <a:sym typeface="Symbol" pitchFamily="18" charset="2"/>
                </a:rPr>
                <a:t></a:t>
              </a:r>
              <a:endParaRPr lang="en-US" altLang="zh-CN" sz="2400" baseline="-25000">
                <a:solidFill>
                  <a:srgbClr val="4F271C"/>
                </a:solidFill>
                <a:latin typeface="Arial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83984" name="Text Box 8"/>
            <p:cNvSpPr txBox="1">
              <a:spLocks noChangeArrowheads="1"/>
            </p:cNvSpPr>
            <p:nvPr/>
          </p:nvSpPr>
          <p:spPr bwMode="auto">
            <a:xfrm>
              <a:off x="2061" y="3529"/>
              <a:ext cx="2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Q</a:t>
              </a:r>
            </a:p>
          </p:txBody>
        </p:sp>
        <p:sp>
          <p:nvSpPr>
            <p:cNvPr id="83985" name="Text Box 9"/>
            <p:cNvSpPr txBox="1">
              <a:spLocks noChangeArrowheads="1"/>
            </p:cNvSpPr>
            <p:nvPr/>
          </p:nvSpPr>
          <p:spPr bwMode="auto">
            <a:xfrm>
              <a:off x="2055" y="3726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  <a:r>
                <a:rPr lang="zh-CN" altLang="en-US" sz="18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83986" name="Text Box 10"/>
            <p:cNvSpPr txBox="1">
              <a:spLocks noChangeArrowheads="1"/>
            </p:cNvSpPr>
            <p:nvPr/>
          </p:nvSpPr>
          <p:spPr bwMode="auto">
            <a:xfrm>
              <a:off x="2312" y="3608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solidFill>
                    <a:prstClr val="black"/>
                  </a:solidFill>
                  <a:latin typeface="Arial" charset="0"/>
                  <a:ea typeface="宋体" charset="-122"/>
                </a:rPr>
                <a:t>(</a:t>
              </a:r>
              <a:r>
                <a:rPr lang="en-US" altLang="zh-CN" sz="24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  <a:r>
                <a:rPr lang="en-US" altLang="zh-CN" sz="2400" b="1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  <a:r>
                <a:rPr lang="en-US" altLang="zh-CN" sz="2400">
                  <a:solidFill>
                    <a:prstClr val="black"/>
                  </a:solidFill>
                  <a:latin typeface="Arial" charset="0"/>
                  <a:ea typeface="宋体" charset="-122"/>
                </a:rPr>
                <a:t>)</a:t>
              </a:r>
            </a:p>
          </p:txBody>
        </p: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000125" y="3000375"/>
            <a:ext cx="60007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三角形：</a:t>
            </a:r>
            <a:r>
              <a:rPr lang="en-US" altLang="zh-CN" sz="2400" b="1">
                <a:solidFill>
                  <a:prstClr val="black"/>
                </a:solidFill>
                <a:latin typeface="Arial" charset="0"/>
                <a:ea typeface="宋体" charset="-122"/>
              </a:rPr>
              <a:t>7*7*7 = 343</a:t>
            </a: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1">
                <a:solidFill>
                  <a:prstClr val="black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400" b="1">
                <a:solidFill>
                  <a:prstClr val="black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太多</a:t>
            </a:r>
            <a:r>
              <a:rPr lang="en-US" altLang="zh-CN" sz="2400" b="1">
                <a:solidFill>
                  <a:prstClr val="black"/>
                </a:solidFill>
                <a:latin typeface="Arial" charset="0"/>
                <a:ea typeface="宋体" charset="-122"/>
              </a:rPr>
              <a:t>?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20775" y="3832225"/>
            <a:ext cx="7412038" cy="954088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435100" indent="-14351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u="sng" dirty="0">
                <a:solidFill>
                  <a:prstClr val="white"/>
                </a:solidFill>
                <a:latin typeface="华文中宋"/>
              </a:rPr>
              <a:t>每选择</a:t>
            </a:r>
            <a:r>
              <a:rPr lang="zh-CN" altLang="en-US" sz="2800" b="1" dirty="0">
                <a:solidFill>
                  <a:prstClr val="white"/>
                </a:solidFill>
                <a:latin typeface="华文中宋"/>
              </a:rPr>
              <a:t>：每个特性的每个块的一个值在至少一个测试用例中被使用使用</a:t>
            </a:r>
            <a:endParaRPr lang="en-US" sz="2800" b="1" dirty="0">
              <a:solidFill>
                <a:prstClr val="white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894388" y="4906963"/>
            <a:ext cx="1990725" cy="682625"/>
            <a:chOff x="986" y="2443"/>
            <a:chExt cx="1254" cy="430"/>
          </a:xfrm>
        </p:grpSpPr>
        <p:sp>
          <p:nvSpPr>
            <p:cNvPr id="83979" name="Text Box 7"/>
            <p:cNvSpPr txBox="1">
              <a:spLocks noChangeArrowheads="1"/>
            </p:cNvSpPr>
            <p:nvPr/>
          </p:nvSpPr>
          <p:spPr bwMode="auto">
            <a:xfrm>
              <a:off x="986" y="2464"/>
              <a:ext cx="69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4F271C"/>
                  </a:solidFill>
                  <a:latin typeface="Arial" charset="0"/>
                  <a:ea typeface="宋体" charset="-122"/>
                  <a:sym typeface="Symbol" pitchFamily="18" charset="2"/>
                </a:rPr>
                <a:t>Max</a:t>
              </a:r>
              <a:endParaRPr lang="en-US" altLang="zh-CN" baseline="-25000">
                <a:solidFill>
                  <a:srgbClr val="4F271C"/>
                </a:solidFill>
                <a:latin typeface="Arial" charset="0"/>
                <a:ea typeface="宋体" charset="-122"/>
                <a:sym typeface="Symbol" pitchFamily="18" charset="2"/>
              </a:endParaRPr>
            </a:p>
          </p:txBody>
        </p:sp>
        <p:sp>
          <p:nvSpPr>
            <p:cNvPr id="83980" name="Text Box 8"/>
            <p:cNvSpPr txBox="1">
              <a:spLocks noChangeArrowheads="1"/>
            </p:cNvSpPr>
            <p:nvPr/>
          </p:nvSpPr>
          <p:spPr bwMode="auto">
            <a:xfrm>
              <a:off x="1486" y="2443"/>
              <a:ext cx="2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Q</a:t>
              </a:r>
            </a:p>
          </p:txBody>
        </p:sp>
        <p:sp>
          <p:nvSpPr>
            <p:cNvPr id="83981" name="Text Box 9"/>
            <p:cNvSpPr txBox="1">
              <a:spLocks noChangeArrowheads="1"/>
            </p:cNvSpPr>
            <p:nvPr/>
          </p:nvSpPr>
          <p:spPr bwMode="auto">
            <a:xfrm>
              <a:off x="1486" y="2640"/>
              <a:ext cx="3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8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  <a:r>
                <a:rPr lang="zh-CN" altLang="en-US" sz="1800">
                  <a:solidFill>
                    <a:prstClr val="black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1800">
                  <a:solidFill>
                    <a:prstClr val="black"/>
                  </a:solidFill>
                  <a:latin typeface="Arial" charset="0"/>
                  <a:ea typeface="宋体" charset="-122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83982" name="Text Box 10"/>
            <p:cNvSpPr txBox="1">
              <a:spLocks noChangeArrowheads="1"/>
            </p:cNvSpPr>
            <p:nvPr/>
          </p:nvSpPr>
          <p:spPr bwMode="auto">
            <a:xfrm>
              <a:off x="1778" y="2522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solidFill>
                    <a:prstClr val="black"/>
                  </a:solidFill>
                  <a:latin typeface="Arial" charset="0"/>
                  <a:ea typeface="宋体" charset="-122"/>
                </a:rPr>
                <a:t>(</a:t>
              </a:r>
              <a:r>
                <a:rPr lang="en-US" altLang="zh-CN" sz="2400" b="1" i="1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  <a:r>
                <a:rPr lang="en-US" altLang="zh-CN" sz="2400" b="1" i="1" baseline="-25000">
                  <a:solidFill>
                    <a:prstClr val="black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  <a:r>
                <a:rPr lang="en-US" altLang="zh-CN" sz="2400">
                  <a:solidFill>
                    <a:prstClr val="black"/>
                  </a:solidFill>
                  <a:latin typeface="Arial" charset="0"/>
                  <a:ea typeface="宋体" charset="-122"/>
                </a:rPr>
                <a:t>)</a:t>
              </a:r>
            </a:p>
          </p:txBody>
        </p:sp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071563" y="5006975"/>
            <a:ext cx="76438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ts val="12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测试数是所有特性的块数最大值：</a:t>
            </a:r>
            <a:endParaRPr lang="en-US" altLang="zh-CN" sz="2400" b="1">
              <a:solidFill>
                <a:prstClr val="black"/>
              </a:solidFill>
              <a:latin typeface="Arial" charset="0"/>
              <a:ea typeface="宋体" charset="-122"/>
            </a:endParaRPr>
          </a:p>
          <a:p>
            <a:pPr eaLnBrk="1" fontAlgn="base" hangingPunct="1">
              <a:spcBef>
                <a:spcPts val="1200"/>
              </a:spcBef>
              <a:spcAft>
                <a:spcPct val="0"/>
              </a:spcAft>
              <a:buClrTx/>
              <a:buSzPct val="85000"/>
              <a:buFontTx/>
              <a:buNone/>
            </a:pP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  </a:t>
            </a:r>
            <a:r>
              <a:rPr lang="en-US" altLang="zh-CN" sz="2400" b="1">
                <a:solidFill>
                  <a:prstClr val="black"/>
                </a:solidFill>
                <a:latin typeface="Arial" charset="0"/>
                <a:ea typeface="宋体" charset="-122"/>
              </a:rPr>
              <a:t> </a:t>
            </a:r>
            <a:r>
              <a:rPr lang="zh-CN" altLang="en-US" sz="2400" b="1">
                <a:solidFill>
                  <a:prstClr val="black"/>
                </a:solidFill>
                <a:latin typeface="Arial" charset="0"/>
                <a:ea typeface="宋体" charset="-122"/>
              </a:rPr>
              <a:t>太少</a:t>
            </a:r>
            <a:r>
              <a:rPr lang="en-US" altLang="zh-CN" sz="2400" b="1">
                <a:solidFill>
                  <a:prstClr val="black"/>
                </a:solidFill>
                <a:latin typeface="Arial" charset="0"/>
                <a:ea typeface="宋体" charset="-122"/>
              </a:rPr>
              <a:t>?</a:t>
            </a:r>
          </a:p>
          <a:p>
            <a:pPr eaLnBrk="1" fontAlgn="base" hangingPunct="1">
              <a:spcBef>
                <a:spcPts val="1200"/>
              </a:spcBef>
              <a:spcAft>
                <a:spcPct val="0"/>
              </a:spcAft>
              <a:buClrTx/>
              <a:buSzPct val="85000"/>
              <a:buFontTx/>
              <a:buChar char="•"/>
            </a:pPr>
            <a:endParaRPr lang="en-US" altLang="zh-CN" sz="2400" b="1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124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 autoUpdateAnimBg="0"/>
      <p:bldP spid="272389" grpId="0"/>
      <p:bldP spid="3" grpId="0"/>
      <p:bldP spid="15" grpId="0" animBg="1" autoUpdateAnimBg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142875"/>
            <a:ext cx="74993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effectLst/>
                <a:ea typeface="宋体" pitchFamily="2" charset="-122"/>
              </a:rPr>
              <a:t>参数值组合</a:t>
            </a:r>
            <a:endParaRPr lang="zh-CN" altLang="en-US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7313" y="1341438"/>
            <a:ext cx="7499350" cy="4673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宋体" charset="-122"/>
              <a:buNone/>
            </a:pPr>
            <a:r>
              <a:rPr lang="zh-CN" altLang="en-US" smtClean="0"/>
              <a:t>怎样测试输入的组合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ClrTx/>
              <a:buFont typeface="Wingdings" pitchFamily="2" charset="2"/>
              <a:buChar char="l"/>
            </a:pP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正交数组测试 </a:t>
            </a: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(Orthogonal array testing)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 typeface="宋体" charset="-122"/>
              <a:buNone/>
            </a:pP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4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程序错误都是由少数几个参数的相互作用导致的</a:t>
            </a:r>
            <a:endParaRPr lang="en-US" altLang="zh-CN" sz="2400" b="1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ClrTx/>
              <a:buFont typeface="Wingdings" pitchFamily="2" charset="2"/>
              <a:buChar char="l"/>
            </a:pP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覆盖正交数组</a:t>
            </a:r>
            <a:endParaRPr lang="en-US" altLang="zh-CN" b="1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  <a:buFont typeface="宋体" charset="-122"/>
              <a:buNone/>
            </a:pP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任意</a:t>
            </a: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t(</a:t>
            </a: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一般是</a:t>
            </a: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3)</a:t>
            </a: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个参数的所有可能取值组合至少被一个测试用例覆盖</a:t>
            </a:r>
            <a:endParaRPr lang="en-US" altLang="zh-CN" b="1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00125" y="0"/>
            <a:ext cx="7499350" cy="8572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三角形问题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正交数组</a:t>
            </a:r>
            <a:r>
              <a:rPr lang="en-US" altLang="zh-CN" dirty="0" smtClean="0"/>
              <a:t>(</a:t>
            </a:r>
            <a:r>
              <a:rPr lang="zh-CN" altLang="en-US" dirty="0" smtClean="0"/>
              <a:t>成对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214313" y="744538"/>
          <a:ext cx="2857499" cy="608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TC5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TC6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TC7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TC8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TC9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TC10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TC11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TC12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TC13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TC14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TC15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TC16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TC17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TC18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TC19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TC20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TC21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0" name="内容占位符 6"/>
          <p:cNvGraphicFramePr>
            <a:graphicFrameLocks/>
          </p:cNvGraphicFramePr>
          <p:nvPr/>
        </p:nvGraphicFramePr>
        <p:xfrm>
          <a:off x="3214688" y="774700"/>
          <a:ext cx="2857499" cy="608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TC22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TC23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TC24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TC25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TC26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TC27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TC28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TC29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TC30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TC31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TC32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TC33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TC34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TC35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TC36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TC37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TC38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TC39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TC40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TC41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TC42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1" name="内容占位符 6"/>
          <p:cNvGraphicFramePr>
            <a:graphicFrameLocks/>
          </p:cNvGraphicFramePr>
          <p:nvPr/>
        </p:nvGraphicFramePr>
        <p:xfrm>
          <a:off x="6286500" y="774700"/>
          <a:ext cx="2857499" cy="224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5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TC43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TC44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TC45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TC46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TC47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TC48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TC49</a:t>
                      </a:r>
                      <a:endParaRPr lang="zh-CN" altLang="en-US" sz="12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kern="1200" baseline="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2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827088" y="44450"/>
            <a:ext cx="4537075" cy="720725"/>
          </a:xfrm>
        </p:spPr>
        <p:txBody>
          <a:bodyPr/>
          <a:lstStyle/>
          <a:p>
            <a:pPr eaLnBrk="1" hangingPunct="1"/>
            <a:r>
              <a:rPr lang="zh-CN" altLang="en-US" smtClean="0"/>
              <a:t>蜕变测试</a:t>
            </a:r>
            <a:endParaRPr lang="en-US" altLang="zh-CN" smtClean="0"/>
          </a:p>
        </p:txBody>
      </p:sp>
      <p:sp>
        <p:nvSpPr>
          <p:cNvPr id="16387" name="Content Placeholder 2"/>
          <p:cNvSpPr>
            <a:spLocks/>
          </p:cNvSpPr>
          <p:nvPr/>
        </p:nvSpPr>
        <p:spPr bwMode="auto">
          <a:xfrm>
            <a:off x="1106488" y="1484313"/>
            <a:ext cx="74168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marL="0" indent="0" eaLnBrk="1" fontAlgn="base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1" lang="en-US" altLang="zh-CN" kern="0" spc="-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Metamorphic Relation (MR)</a:t>
            </a:r>
            <a:endParaRPr kumimoji="1" lang="en-US" altLang="zh-CN" b="1" kern="0" spc="-100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dist" eaLnBrk="1" fontAlgn="base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一般指在</a:t>
            </a:r>
            <a:r>
              <a:rPr kumimoji="1" lang="zh-CN" altLang="en-US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预期输出无法给出</a:t>
            </a:r>
            <a:r>
              <a:rPr kumimoji="1" lang="zh-CN" altLang="en-US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的情况下，通过设计各种输入关系，观察输出是否满足预期的性质以判断软件的正确性。</a:t>
            </a:r>
            <a:endParaRPr kumimoji="1" lang="en-US" altLang="zh-CN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4938713" cy="854075"/>
          </a:xfrm>
        </p:spPr>
        <p:txBody>
          <a:bodyPr/>
          <a:lstStyle/>
          <a:p>
            <a:pPr eaLnBrk="1" hangingPunct="1"/>
            <a:r>
              <a:rPr lang="zh-CN" altLang="en-US" smtClean="0"/>
              <a:t>蜕变关系</a:t>
            </a:r>
            <a:endParaRPr lang="en-US" altLang="zh-CN" smtClean="0"/>
          </a:p>
        </p:txBody>
      </p:sp>
      <p:sp>
        <p:nvSpPr>
          <p:cNvPr id="17411" name="Content Placeholder 2"/>
          <p:cNvSpPr>
            <a:spLocks/>
          </p:cNvSpPr>
          <p:nvPr/>
        </p:nvSpPr>
        <p:spPr bwMode="auto">
          <a:xfrm>
            <a:off x="1116013" y="1196975"/>
            <a:ext cx="77771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990600" indent="-53340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752600" indent="-3810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209800" indent="-3810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1" lang="zh-CN" altLang="en-US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蜕变关系：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MR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{ (</a:t>
            </a:r>
            <a:r>
              <a:rPr kumimoji="1"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)}</a:t>
            </a:r>
          </a:p>
          <a:p>
            <a:pPr marL="419100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/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输入数据（参数）关系</a:t>
            </a:r>
            <a:endParaRPr kumimoji="1"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19100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/>
            </a:pP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：满足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的输入产生的输出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endParaRPr kumimoji="1" lang="en-US" altLang="zh-CN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6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A28140-1E2F-46D8-8750-5738B0BD51D6}" type="datetime1">
              <a:rPr lang="zh-CN" altLang="en-US" sz="1000" b="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2020/12/29</a:t>
            </a:fld>
            <a:endParaRPr lang="en-US" altLang="zh-CN" sz="1000" b="0" smtClean="0">
              <a:solidFill>
                <a:srgbClr val="000000"/>
              </a:solidFill>
            </a:endParaRPr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 b="0" smtClean="0">
                <a:solidFill>
                  <a:srgbClr val="000000"/>
                </a:solidFill>
              </a:rPr>
              <a:t>上海大学计算机学院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宋体" charset="-122"/>
              <a:buChar char="◆"/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Font typeface="宋体" charset="-122"/>
              <a:buChar char="●"/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271D5E-B579-44EB-A402-BC1D2F6F22C0}" type="slidenum">
              <a:rPr lang="en-US" altLang="zh-CN" sz="1000" b="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000" b="0" smtClean="0">
              <a:solidFill>
                <a:srgbClr val="000000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等价类划分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153400" cy="5143500"/>
          </a:xfrm>
        </p:spPr>
        <p:txBody>
          <a:bodyPr/>
          <a:lstStyle/>
          <a:p>
            <a:pPr marL="533400" indent="-533400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smtClean="0"/>
              <a:t>划分等价类的原则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值范围：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个有效类，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个无效类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个值，不同值不同处理：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个有效类，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个无效类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规则：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个有效类，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若干个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无效类</a:t>
            </a:r>
            <a:r>
              <a:rPr lang="en-US" altLang="zh-CN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违反规则</a:t>
            </a:r>
            <a:r>
              <a:rPr lang="en-US" altLang="zh-CN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整型：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个有效类：正整数、零和负整数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表格：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个有效类：空表、一条记录和多条记录</a:t>
            </a:r>
          </a:p>
        </p:txBody>
      </p:sp>
    </p:spTree>
    <p:extLst>
      <p:ext uri="{BB962C8B-B14F-4D97-AF65-F5344CB8AC3E}">
        <p14:creationId xmlns:p14="http://schemas.microsoft.com/office/powerpoint/2010/main" val="33510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4938713" cy="854075"/>
          </a:xfrm>
        </p:spPr>
        <p:txBody>
          <a:bodyPr/>
          <a:lstStyle/>
          <a:p>
            <a:pPr eaLnBrk="1" hangingPunct="1"/>
            <a:r>
              <a:rPr lang="zh-CN" altLang="en-US" smtClean="0"/>
              <a:t>蜕变测试过程</a:t>
            </a:r>
            <a:endParaRPr lang="en-US" altLang="zh-CN" smtClean="0"/>
          </a:p>
        </p:txBody>
      </p:sp>
      <p:sp>
        <p:nvSpPr>
          <p:cNvPr id="17411" name="Content Placeholder 2"/>
          <p:cNvSpPr>
            <a:spLocks/>
          </p:cNvSpPr>
          <p:nvPr/>
        </p:nvSpPr>
        <p:spPr bwMode="auto">
          <a:xfrm>
            <a:off x="1116013" y="1196975"/>
            <a:ext cx="77771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990600" indent="-53340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752600" indent="-3810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209800" indent="-3810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eaLnBrk="1" fontAlgn="base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蜕变测试步骤</a:t>
            </a:r>
            <a:endParaRPr kumimoji="1" lang="en-US" altLang="zh-CN" sz="28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19100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发现蜕变关系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MR </a:t>
            </a:r>
          </a:p>
          <a:p>
            <a:pPr marL="419100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根据测试准则，设计原始测试用例集</a:t>
            </a:r>
            <a:endParaRPr kumimoji="1" lang="en-US" altLang="zh-CN" sz="24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19100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原始测试用例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测试，如果有异常，测试未通过</a:t>
            </a:r>
          </a:p>
          <a:p>
            <a:pPr marL="419100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对于每个蜕变关系，</a:t>
            </a:r>
          </a:p>
          <a:p>
            <a:pPr marL="952500" lvl="1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kumimoji="1" lang="zh-CN" altLang="en-US" sz="2400" b="1" dirty="0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衍生测试用例</a:t>
            </a:r>
            <a:r>
              <a:rPr kumimoji="1" lang="en-US" altLang="zh-CN" sz="2400" b="1" i="1" dirty="0" smtClean="0">
                <a:solidFill>
                  <a:srgbClr val="0066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t’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marL="952500" lvl="1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t’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进行测试，如异常，测试未通过。否则，</a:t>
            </a:r>
          </a:p>
          <a:p>
            <a:pPr marL="952500" lvl="1" indent="-342900" eaLnBrk="1" fontAlgn="base" hangingPunct="1"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验证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不成立，则报告测试未通过</a:t>
            </a:r>
          </a:p>
        </p:txBody>
      </p:sp>
    </p:spTree>
    <p:extLst>
      <p:ext uri="{BB962C8B-B14F-4D97-AF65-F5344CB8AC3E}">
        <p14:creationId xmlns:p14="http://schemas.microsoft.com/office/powerpoint/2010/main" val="25348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755650" y="0"/>
            <a:ext cx="6192838" cy="9080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蜕变测试过程</a:t>
            </a:r>
            <a:endParaRPr lang="en-US" altLang="zh-CN" sz="3200" smtClean="0"/>
          </a:p>
        </p:txBody>
      </p:sp>
      <p:sp>
        <p:nvSpPr>
          <p:cNvPr id="12291" name="Content Placeholder 2"/>
          <p:cNvSpPr>
            <a:spLocks/>
          </p:cNvSpPr>
          <p:nvPr/>
        </p:nvSpPr>
        <p:spPr bwMode="auto">
          <a:xfrm>
            <a:off x="1116013" y="1196975"/>
            <a:ext cx="7777162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ts val="1200"/>
              </a:spcBef>
              <a:spcAft>
                <a:spcPct val="0"/>
              </a:spcAft>
              <a:buFont typeface="Wingdings 2" pitchFamily="18" charset="2"/>
              <a:buNone/>
            </a:pPr>
            <a:endParaRPr kumimoji="1" lang="en-US" altLang="zh-CN" sz="32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292" name="组合 54"/>
          <p:cNvGrpSpPr>
            <a:grpSpLocks/>
          </p:cNvGrpSpPr>
          <p:nvPr/>
        </p:nvGrpSpPr>
        <p:grpSpPr bwMode="auto">
          <a:xfrm>
            <a:off x="1042988" y="1576388"/>
            <a:ext cx="8066087" cy="3868737"/>
            <a:chOff x="1043608" y="1575629"/>
            <a:chExt cx="8064896" cy="3869595"/>
          </a:xfrm>
        </p:grpSpPr>
        <p:sp>
          <p:nvSpPr>
            <p:cNvPr id="2" name="矩形 1"/>
            <p:cNvSpPr/>
            <p:nvPr/>
          </p:nvSpPr>
          <p:spPr>
            <a:xfrm>
              <a:off x="2981659" y="3033277"/>
              <a:ext cx="1512665" cy="719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</a:rPr>
                <a:t>程序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81659" y="1637555"/>
              <a:ext cx="1512665" cy="719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</a:rPr>
                <a:t>程序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81659" y="4725928"/>
              <a:ext cx="1512665" cy="719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</a:rPr>
                <a:t>程序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96" name="TextBox 2"/>
            <p:cNvSpPr txBox="1">
              <a:spLocks noChangeArrowheads="1"/>
            </p:cNvSpPr>
            <p:nvPr/>
          </p:nvSpPr>
          <p:spPr bwMode="auto">
            <a:xfrm>
              <a:off x="3635896" y="3717032"/>
              <a:ext cx="53885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华文琥珀" pitchFamily="2" charset="-122"/>
                  <a:ea typeface="华文琥珀" pitchFamily="2" charset="-122"/>
                </a:rPr>
                <a:t>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华文琥珀" pitchFamily="2" charset="-122"/>
                  <a:ea typeface="华文琥珀" pitchFamily="2" charset="-122"/>
                </a:rPr>
                <a:t>.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00"/>
                  </a:solidFill>
                  <a:latin typeface="华文琥珀" pitchFamily="2" charset="-122"/>
                  <a:ea typeface="华文琥珀" pitchFamily="2" charset="-122"/>
                </a:rPr>
                <a:t>.</a:t>
              </a:r>
            </a:p>
          </p:txBody>
        </p:sp>
        <p:cxnSp>
          <p:nvCxnSpPr>
            <p:cNvPr id="6" name="直接箭头连接符 5"/>
            <p:cNvCxnSpPr>
              <a:endCxn id="7" idx="1"/>
            </p:cNvCxnSpPr>
            <p:nvPr/>
          </p:nvCxnSpPr>
          <p:spPr>
            <a:xfrm>
              <a:off x="1043608" y="1997998"/>
              <a:ext cx="193805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2" idx="1"/>
            </p:cNvCxnSpPr>
            <p:nvPr/>
          </p:nvCxnSpPr>
          <p:spPr>
            <a:xfrm flipV="1">
              <a:off x="2121361" y="3393719"/>
              <a:ext cx="860298" cy="31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8" idx="1"/>
            </p:cNvCxnSpPr>
            <p:nvPr/>
          </p:nvCxnSpPr>
          <p:spPr>
            <a:xfrm>
              <a:off x="1475344" y="5084782"/>
              <a:ext cx="150631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121361" y="1997998"/>
              <a:ext cx="0" cy="1398897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475344" y="1997998"/>
              <a:ext cx="0" cy="3086784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7" idx="3"/>
            </p:cNvCxnSpPr>
            <p:nvPr/>
          </p:nvCxnSpPr>
          <p:spPr>
            <a:xfrm>
              <a:off x="4494323" y="1997998"/>
              <a:ext cx="349198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2" idx="3"/>
            </p:cNvCxnSpPr>
            <p:nvPr/>
          </p:nvCxnSpPr>
          <p:spPr>
            <a:xfrm>
              <a:off x="4494323" y="3393719"/>
              <a:ext cx="725380" cy="31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3"/>
              <a:endCxn id="50" idx="2"/>
            </p:cNvCxnSpPr>
            <p:nvPr/>
          </p:nvCxnSpPr>
          <p:spPr>
            <a:xfrm>
              <a:off x="4494323" y="5084782"/>
              <a:ext cx="2382485" cy="158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986308" y="1997998"/>
              <a:ext cx="0" cy="27279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335552" y="1997998"/>
              <a:ext cx="0" cy="10384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5219703" y="3049156"/>
              <a:ext cx="2233283" cy="6875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(P(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), P(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))</a:t>
              </a:r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308" name="TextBox 40"/>
            <p:cNvSpPr txBox="1">
              <a:spLocks noChangeArrowheads="1"/>
            </p:cNvSpPr>
            <p:nvPr/>
          </p:nvSpPr>
          <p:spPr bwMode="auto">
            <a:xfrm>
              <a:off x="1260029" y="1637184"/>
              <a:ext cx="15117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mtClean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源测试用例</a:t>
              </a:r>
              <a:r>
                <a:rPr lang="en-US" altLang="zh-CN" sz="1400" b="1" i="1" smtClean="0">
                  <a:solidFill>
                    <a:srgbClr val="000000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400" b="1" baseline="-25000" smtClean="0">
                  <a:solidFill>
                    <a:srgbClr val="000000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endParaRPr lang="zh-CN" altLang="en-US" sz="1400" b="1" baseline="-25000" smtClean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6876809" y="4757685"/>
              <a:ext cx="2231695" cy="6875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(P(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), P(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400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))</a:t>
              </a:r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310" name="TextBox 51"/>
            <p:cNvSpPr txBox="1">
              <a:spLocks noChangeArrowheads="1"/>
            </p:cNvSpPr>
            <p:nvPr/>
          </p:nvSpPr>
          <p:spPr bwMode="auto">
            <a:xfrm>
              <a:off x="1547664" y="3068960"/>
              <a:ext cx="15117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mtClean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衍生测试用例</a:t>
              </a:r>
              <a:r>
                <a:rPr lang="en-US" altLang="zh-CN" sz="1400" b="1" i="1" smtClean="0">
                  <a:solidFill>
                    <a:srgbClr val="000000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400" b="1" baseline="-25000" smtClean="0">
                  <a:solidFill>
                    <a:srgbClr val="000000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sz="1400" b="1" baseline="-25000" smtClean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11" name="TextBox 52"/>
            <p:cNvSpPr txBox="1">
              <a:spLocks noChangeArrowheads="1"/>
            </p:cNvSpPr>
            <p:nvPr/>
          </p:nvSpPr>
          <p:spPr bwMode="auto">
            <a:xfrm>
              <a:off x="1277002" y="4732695"/>
              <a:ext cx="15117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smtClean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衍生测试用例</a:t>
              </a:r>
              <a:r>
                <a:rPr lang="en-US" altLang="zh-CN" sz="1400" b="1" i="1" smtClean="0">
                  <a:solidFill>
                    <a:srgbClr val="000000"/>
                  </a:solidFill>
                  <a:ea typeface="楷体" pitchFamily="49" charset="-122"/>
                  <a:cs typeface="Times New Roman" pitchFamily="18" charset="0"/>
                </a:rPr>
                <a:t>x</a:t>
              </a:r>
              <a:r>
                <a:rPr lang="en-US" altLang="zh-CN" sz="1400" b="1" i="1" baseline="-25000" smtClean="0">
                  <a:solidFill>
                    <a:srgbClr val="000000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endParaRPr lang="zh-CN" altLang="en-US" sz="1400" b="1" i="1" baseline="-25000" smtClean="0">
                <a:solidFill>
                  <a:srgbClr val="000000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12" name="矩形 47"/>
            <p:cNvSpPr>
              <a:spLocks noChangeArrowheads="1"/>
            </p:cNvSpPr>
            <p:nvPr/>
          </p:nvSpPr>
          <p:spPr bwMode="auto">
            <a:xfrm>
              <a:off x="5291519" y="1575629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P(</a:t>
              </a:r>
              <a:r>
                <a:rPr kumimoji="1" lang="en-US" altLang="zh-CN" b="1" i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kumimoji="1" lang="zh-CN" altLang="en-US" smtClean="0">
                <a:solidFill>
                  <a:srgbClr val="000000"/>
                </a:solidFill>
                <a:latin typeface="Arial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13" name="矩形 48"/>
            <p:cNvSpPr>
              <a:spLocks noChangeArrowheads="1"/>
            </p:cNvSpPr>
            <p:nvPr/>
          </p:nvSpPr>
          <p:spPr bwMode="auto">
            <a:xfrm>
              <a:off x="4521135" y="3007405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P(</a:t>
              </a:r>
              <a:r>
                <a:rPr kumimoji="1" lang="en-US" altLang="zh-CN" b="1" i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kumimoji="1" lang="zh-CN" altLang="en-US" smtClean="0">
                <a:solidFill>
                  <a:srgbClr val="000000"/>
                </a:solidFill>
                <a:latin typeface="Arial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2314" name="矩形 50"/>
            <p:cNvSpPr>
              <a:spLocks noChangeArrowheads="1"/>
            </p:cNvSpPr>
            <p:nvPr/>
          </p:nvSpPr>
          <p:spPr bwMode="auto">
            <a:xfrm>
              <a:off x="5349227" y="4701420"/>
              <a:ext cx="6799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P(</a:t>
              </a:r>
              <a:r>
                <a:rPr kumimoji="1" lang="en-US" altLang="zh-CN" b="1" i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x</a:t>
              </a:r>
              <a:r>
                <a:rPr kumimoji="1" lang="en-US" altLang="zh-CN" b="1" i="1" baseline="-25000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endParaRPr kumimoji="1" lang="zh-CN" altLang="en-US" smtClean="0">
                <a:solidFill>
                  <a:srgbClr val="000000"/>
                </a:solidFill>
                <a:latin typeface="Arial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8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7499350" cy="836613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蜕变测试关系</a:t>
            </a:r>
            <a:endParaRPr lang="en-US" altLang="zh-CN" sz="3200" smtClean="0"/>
          </a:p>
        </p:txBody>
      </p:sp>
      <p:sp>
        <p:nvSpPr>
          <p:cNvPr id="13315" name="Content Placeholder 2"/>
          <p:cNvSpPr>
            <a:spLocks/>
          </p:cNvSpPr>
          <p:nvPr/>
        </p:nvSpPr>
        <p:spPr bwMode="auto">
          <a:xfrm>
            <a:off x="1042988" y="1270000"/>
            <a:ext cx="755967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CN" sz="3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24" name="Content Placeholder 2"/>
          <p:cNvSpPr>
            <a:spLocks/>
          </p:cNvSpPr>
          <p:nvPr/>
        </p:nvSpPr>
        <p:spPr bwMode="auto">
          <a:xfrm>
            <a:off x="1116013" y="1196975"/>
            <a:ext cx="7777162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spcBef>
                <a:spcPct val="20000"/>
              </a:spcBef>
              <a:buFont typeface="宋体" pitchFamily="2" charset="-122"/>
              <a:buChar char="◆"/>
              <a:defRPr kumimoji="1" sz="2800" b="1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1pPr>
            <a:lvl2pPr marL="990600" indent="-533400" eaLnBrk="0" hangingPunct="0">
              <a:spcBef>
                <a:spcPct val="20000"/>
              </a:spcBef>
              <a:buFont typeface="宋体" pitchFamily="2" charset="-122"/>
              <a:buChar char="●"/>
              <a:defRPr kumimoji="1" sz="2400" b="1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Font typeface="Wingdings" pitchFamily="2" charset="2"/>
              <a:buChar char="Ø"/>
              <a:defRPr kumimoji="1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3pPr>
            <a:lvl4pPr marL="1752600" indent="-3810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4pPr>
            <a:lvl5pPr marL="2209800" indent="-3810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Goudy Old Style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l"/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示例：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lvl="1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-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  <a:p>
            <a:pPr lvl="1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180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  <a:p>
            <a:pPr lvl="1" eaLnBrk="1" fontAlgn="base" hangingPunct="1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180 +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-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</a:p>
          <a:p>
            <a:pPr marL="457200" lvl="1" indent="0" eaLnBrk="1" fontAlgn="base" hangingPunct="1">
              <a:spcBef>
                <a:spcPts val="1200"/>
              </a:spcBef>
              <a:spcAft>
                <a:spcPct val="0"/>
              </a:spcAft>
              <a:buFont typeface="宋体" pitchFamily="2" charset="-122"/>
              <a:buNone/>
              <a:defRPr/>
            </a:pP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7499350" cy="9080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衍生测试用例</a:t>
            </a:r>
            <a:endParaRPr lang="en-US" altLang="zh-CN" sz="3200" smtClean="0"/>
          </a:p>
        </p:txBody>
      </p:sp>
      <p:sp>
        <p:nvSpPr>
          <p:cNvPr id="14339" name="Content Placeholder 2"/>
          <p:cNvSpPr>
            <a:spLocks/>
          </p:cNvSpPr>
          <p:nvPr/>
        </p:nvSpPr>
        <p:spPr bwMode="auto">
          <a:xfrm>
            <a:off x="1042988" y="1270000"/>
            <a:ext cx="755967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CN" sz="3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116013" y="1196975"/>
            <a:ext cx="7777162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给定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的蜕变关系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源测试用例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=38</a:t>
            </a: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Verdana" pitchFamily="34" charset="0"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-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 , </a:t>
            </a: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Verdana" pitchFamily="34" charset="0"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)), </a:t>
            </a: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Verdana" pitchFamily="34" charset="0"/>
              <a:buNone/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-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 }</a:t>
            </a: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09600" indent="-609600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=38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32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衍生测试用例</a:t>
            </a:r>
            <a:endParaRPr kumimoji="1" lang="en-US" altLang="zh-CN" sz="3200" b="1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x’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= -38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sym typeface="Symbol" pitchFamily="18" charset="2"/>
              </a:rPr>
              <a:t>,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x’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= 142,  </a:t>
            </a:r>
            <a:r>
              <a:rPr kumimoji="1" lang="en-US" altLang="zh-CN" sz="28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x’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</a:rPr>
              <a:t> = 218</a:t>
            </a:r>
            <a:endParaRPr kumimoji="1" lang="en-US" altLang="zh-CN" sz="2800" b="1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609600" indent="-609600" fontAlgn="base">
              <a:spcBef>
                <a:spcPts val="1200"/>
              </a:spcBef>
              <a:spcAft>
                <a:spcPct val="0"/>
              </a:spcAft>
              <a:buSzPct val="80000"/>
              <a:buFont typeface="Wingdings 2" pitchFamily="18" charset="2"/>
              <a:buNone/>
            </a:pPr>
            <a:endParaRPr kumimoji="1" lang="en-US" altLang="zh-CN" sz="32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0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7499350" cy="765175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验证</a:t>
            </a:r>
            <a:r>
              <a:rPr lang="en-US" altLang="zh-CN" sz="4000" i="1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4000" i="1" baseline="-25000" smtClean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en-US" altLang="zh-CN" sz="4000" i="1" smtClean="0"/>
          </a:p>
        </p:txBody>
      </p:sp>
      <p:sp>
        <p:nvSpPr>
          <p:cNvPr id="15363" name="Content Placeholder 2"/>
          <p:cNvSpPr>
            <a:spLocks/>
          </p:cNvSpPr>
          <p:nvPr/>
        </p:nvSpPr>
        <p:spPr bwMode="auto">
          <a:xfrm>
            <a:off x="1042988" y="1270000"/>
            <a:ext cx="755967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kumimoji="1" lang="en-US" altLang="zh-CN" sz="3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4" name="Content Placeholder 2"/>
          <p:cNvSpPr>
            <a:spLocks/>
          </p:cNvSpPr>
          <p:nvPr/>
        </p:nvSpPr>
        <p:spPr bwMode="auto">
          <a:xfrm>
            <a:off x="1116013" y="1196975"/>
            <a:ext cx="7777162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ts val="120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38) = </a:t>
            </a: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(38)  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(142) = </a:t>
            </a: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(38) 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(218) = -</a:t>
            </a: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cos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(38)</a:t>
            </a:r>
          </a:p>
          <a:p>
            <a:pPr marL="990600" lvl="1" indent="-533400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SzPct val="80000"/>
              <a:buFont typeface="Wingdings 2" pitchFamily="18" charset="2"/>
              <a:buNone/>
            </a:pPr>
            <a:endParaRPr kumimoji="1" lang="en-US" altLang="zh-CN" sz="32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990600" lvl="1" indent="-533400" fontAlgn="base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ü"/>
            </a:pP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5689600" cy="90805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蜕变测试</a:t>
            </a:r>
            <a:endParaRPr lang="en-US" altLang="zh-CN" sz="3200" smtClean="0"/>
          </a:p>
        </p:txBody>
      </p:sp>
      <p:sp>
        <p:nvSpPr>
          <p:cNvPr id="18436" name="Content Placeholder 2"/>
          <p:cNvSpPr>
            <a:spLocks/>
          </p:cNvSpPr>
          <p:nvPr/>
        </p:nvSpPr>
        <p:spPr bwMode="auto">
          <a:xfrm>
            <a:off x="1042988" y="1270000"/>
            <a:ext cx="755967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  <a:ea typeface="华文中宋" pitchFamily="2" charset="-122"/>
              </a:defRPr>
            </a:lvl9pPr>
          </a:lstStyle>
          <a:p>
            <a:pPr marL="0" indent="0" eaLnBrk="1" fontAlgn="base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蜕变测试可以有效地测试软件，但蜕变关系的获得对软件测试人员要求比较高，且根据软件性质设计具体的测试用例不便于自动化。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dirty="0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3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499350" cy="908050"/>
          </a:xfrm>
        </p:spPr>
        <p:txBody>
          <a:bodyPr/>
          <a:lstStyle/>
          <a:p>
            <a:pPr eaLnBrk="1" hangingPunct="1"/>
            <a:r>
              <a:rPr lang="zh-CN" altLang="en-US" smtClean="0"/>
              <a:t>静态测试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550" indent="0" eaLnBrk="1" hangingPunct="1"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dirty="0" smtClean="0"/>
              <a:t>直接检查源代码或其它文档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同行评审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桌面检查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代码审查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走查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7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755650" y="0"/>
            <a:ext cx="7499350" cy="908050"/>
          </a:xfrm>
        </p:spPr>
        <p:txBody>
          <a:bodyPr/>
          <a:lstStyle/>
          <a:p>
            <a:r>
              <a:rPr lang="zh-CN" altLang="en-US" smtClean="0"/>
              <a:t>同行评审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1258888" y="1557338"/>
            <a:ext cx="7499350" cy="47275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也称好友评审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不是很正式：“你看看我的，我看看你的”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由软件设计和编码人员加上一两个其它程序员或测试人员组成</a:t>
            </a:r>
          </a:p>
        </p:txBody>
      </p:sp>
    </p:spTree>
    <p:extLst>
      <p:ext uri="{BB962C8B-B14F-4D97-AF65-F5344CB8AC3E}">
        <p14:creationId xmlns:p14="http://schemas.microsoft.com/office/powerpoint/2010/main" val="2243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499350" cy="908050"/>
          </a:xfrm>
        </p:spPr>
        <p:txBody>
          <a:bodyPr/>
          <a:lstStyle/>
          <a:p>
            <a:pPr eaLnBrk="1" hangingPunct="1"/>
            <a:r>
              <a:rPr lang="zh-CN" altLang="en-US" smtClean="0"/>
              <a:t>桌面检查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对源程序代码进行人工分析、检验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关注变量值和程序逻辑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记录检查结果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由非程序作者本人模拟执行程序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只有一个人在阅读代码，没有团队协作</a:t>
            </a:r>
          </a:p>
        </p:txBody>
      </p:sp>
    </p:spTree>
    <p:extLst>
      <p:ext uri="{BB962C8B-B14F-4D97-AF65-F5344CB8AC3E}">
        <p14:creationId xmlns:p14="http://schemas.microsoft.com/office/powerpoint/2010/main" val="295645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755650" y="0"/>
            <a:ext cx="7499350" cy="908050"/>
          </a:xfrm>
        </p:spPr>
        <p:txBody>
          <a:bodyPr/>
          <a:lstStyle/>
          <a:p>
            <a:r>
              <a:rPr lang="zh-CN" altLang="en-US" smtClean="0"/>
              <a:t>桌面检查</a:t>
            </a:r>
          </a:p>
        </p:txBody>
      </p:sp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fld id="{5B372000-AC3C-46DF-90E7-8EEBA7B24AF8}" type="slidenum">
              <a:rPr lang="en-US" altLang="zh-CN" sz="1000" smtClean="0">
                <a:solidFill>
                  <a:srgbClr val="000000"/>
                </a:solidFill>
              </a:rPr>
              <a:pPr algn="ctr" eaLnBrk="1" hangingPunct="1"/>
              <a:t>39</a:t>
            </a:fld>
            <a:endParaRPr lang="en-US" altLang="zh-CN" sz="1000" smtClean="0">
              <a:solidFill>
                <a:srgbClr val="000000"/>
              </a:solidFill>
            </a:endParaRP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4040188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内容占位符 8"/>
          <p:cNvSpPr>
            <a:spLocks noGrp="1"/>
          </p:cNvSpPr>
          <p:nvPr>
            <p:ph idx="1"/>
          </p:nvPr>
        </p:nvSpPr>
        <p:spPr>
          <a:xfrm>
            <a:off x="3635375" y="1143000"/>
            <a:ext cx="3097213" cy="571500"/>
          </a:xfrm>
        </p:spPr>
        <p:txBody>
          <a:bodyPr/>
          <a:lstStyle/>
          <a:p>
            <a:pPr marL="82550" indent="0">
              <a:buFont typeface="Wingdings" pitchFamily="2" charset="2"/>
              <a:buNone/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示例</a:t>
            </a:r>
          </a:p>
        </p:txBody>
      </p:sp>
      <p:pic>
        <p:nvPicPr>
          <p:cNvPr id="665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857375"/>
            <a:ext cx="6215062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5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1563" y="142875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 b="1" smtClean="0">
                <a:effectLst/>
              </a:rPr>
              <a:t>三角形问题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484313"/>
            <a:ext cx="7416800" cy="3081337"/>
          </a:xfrm>
        </p:spPr>
        <p:txBody>
          <a:bodyPr rIns="54000"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ct val="10000"/>
              </a:spcAft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+mn-ea"/>
              </a:rPr>
              <a:t>输入三个不大于</a:t>
            </a:r>
            <a:r>
              <a:rPr lang="en-US" altLang="zh-CN" sz="2800" dirty="0" smtClean="0">
                <a:latin typeface="+mn-ea"/>
              </a:rPr>
              <a:t>100</a:t>
            </a:r>
            <a:r>
              <a:rPr lang="zh-CN" altLang="en-US" sz="2800" dirty="0" smtClean="0">
                <a:latin typeface="+mn-ea"/>
              </a:rPr>
              <a:t>的整数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dirty="0" smtClean="0">
                <a:latin typeface="+mn-ea"/>
              </a:rPr>
              <a:t>，分别作为三角形的三条边，现通过程序判断由三条边构成的三角形的类型为边值无效、等边三角形、等腰三角形、一般三角形、以及非三角形</a:t>
            </a:r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2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审查</a:t>
            </a:r>
            <a:r>
              <a:rPr lang="en-US" altLang="zh-CN" smtClean="0"/>
              <a:t>(Inspection)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628775"/>
            <a:ext cx="7708900" cy="461962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软件业最佳实践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重点放在查找工作产品缺陷上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文档必须通过质量关卡（</a:t>
            </a:r>
            <a:r>
              <a:rPr lang="zh-CN" altLang="en-US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核对表，</a:t>
            </a:r>
            <a:r>
              <a:rPr lang="en-US" altLang="zh-CN" sz="2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Checklist</a:t>
            </a: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67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7463"/>
            <a:ext cx="7499350" cy="819150"/>
          </a:xfrm>
        </p:spPr>
        <p:txBody>
          <a:bodyPr/>
          <a:lstStyle/>
          <a:p>
            <a:pPr eaLnBrk="1" hangingPunct="1"/>
            <a:r>
              <a:rPr lang="zh-CN" altLang="en-US" smtClean="0"/>
              <a:t>审查</a:t>
            </a:r>
            <a:r>
              <a:rPr lang="en-US" altLang="zh-CN" smtClean="0"/>
              <a:t>(Inspection)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386637" cy="491172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宋体" pitchFamily="2" charset="-122"/>
              <a:buChar char="◆"/>
              <a:defRPr/>
            </a:pPr>
            <a:r>
              <a:rPr lang="zh-CN" altLang="en-US" dirty="0" smtClean="0"/>
              <a:t>角色</a:t>
            </a:r>
            <a:endParaRPr lang="en-US" altLang="zh-CN" dirty="0" smtClean="0"/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主持人：</a:t>
            </a:r>
            <a:r>
              <a:rPr lang="zh-CN" altLang="en-US" sz="2000" dirty="0" smtClean="0"/>
              <a:t>控制进度，分派和跟踪任务，报告审查结果</a:t>
            </a:r>
            <a:endParaRPr lang="en-US" altLang="zh-CN" sz="2000" dirty="0" smtClean="0"/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作者：</a:t>
            </a:r>
            <a:r>
              <a:rPr lang="zh-CN" altLang="en-US" sz="2000" dirty="0" smtClean="0"/>
              <a:t>陈述项目概况，解释代码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文档中不清晰的部分</a:t>
            </a:r>
            <a:endParaRPr lang="en-US" altLang="zh-CN" sz="2000" dirty="0" smtClean="0"/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评论员：</a:t>
            </a:r>
            <a:r>
              <a:rPr lang="zh-CN" altLang="en-US" sz="2000" dirty="0" smtClean="0"/>
              <a:t>找缺陷，</a:t>
            </a:r>
            <a:r>
              <a:rPr lang="zh-CN" altLang="en-US" sz="2000" dirty="0" smtClean="0">
                <a:solidFill>
                  <a:srgbClr val="0000FF"/>
                </a:solidFill>
              </a:rPr>
              <a:t>不讨论解决方案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  <a:defRPr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记录员：</a:t>
            </a:r>
            <a:r>
              <a:rPr lang="zh-CN" altLang="en-US" sz="2000" dirty="0" smtClean="0"/>
              <a:t>记录发现的错误，以及指派的任务</a:t>
            </a:r>
          </a:p>
        </p:txBody>
      </p:sp>
    </p:spTree>
    <p:extLst>
      <p:ext uri="{BB962C8B-B14F-4D97-AF65-F5344CB8AC3E}">
        <p14:creationId xmlns:p14="http://schemas.microsoft.com/office/powerpoint/2010/main" val="31045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代码走查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走查小组与代码审查类似，但检查方法不同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测试者准备代表性的测试用例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与会者“充当”计算机，人工运行用例</a:t>
            </a:r>
            <a:endParaRPr lang="en-US" altLang="zh-CN" sz="2800" smtClean="0">
              <a:latin typeface="楷体" pitchFamily="49" charset="-122"/>
              <a:ea typeface="楷体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许多错误在提问的过程中被发现</a:t>
            </a:r>
          </a:p>
        </p:txBody>
      </p:sp>
    </p:spTree>
    <p:extLst>
      <p:ext uri="{BB962C8B-B14F-4D97-AF65-F5344CB8AC3E}">
        <p14:creationId xmlns:p14="http://schemas.microsoft.com/office/powerpoint/2010/main" val="9899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013" y="620713"/>
            <a:ext cx="7377112" cy="1944687"/>
          </a:xfrm>
        </p:spPr>
        <p:txBody>
          <a:bodyPr/>
          <a:lstStyle/>
          <a:p>
            <a:pPr lvl="1" indent="-639763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输入条件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边长在输入域范围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116013" y="3213100"/>
          <a:ext cx="78200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条件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有效类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无效类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边长在输入域范围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≤ 100</a:t>
                      </a:r>
                      <a:r>
                        <a:rPr lang="zh-CN" altLang="en-US" sz="24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zh-CN" altLang="en-US" sz="24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r>
                        <a:rPr kumimoji="0" lang="en-US" altLang="zh-CN" sz="24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&lt; </a:t>
                      </a:r>
                      <a:r>
                        <a:rPr kumimoji="0" lang="en-US" altLang="zh-CN" sz="24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4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100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(5)</a:t>
                      </a:r>
                      <a:endParaRPr lang="zh-CN" altLang="en-US" sz="2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4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2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 </a:t>
                      </a:r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1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4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 </a:t>
                      </a:r>
                      <a:r>
                        <a:rPr lang="en-US" altLang="zh-C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100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(7)</a:t>
                      </a:r>
                      <a:endParaRPr lang="zh-CN" altLang="en-US" sz="2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4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4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</a:t>
                      </a:r>
                      <a:endParaRPr lang="zh-CN" altLang="en-US" sz="2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1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(8)</a:t>
                      </a:r>
                      <a:r>
                        <a:rPr lang="en-US" altLang="zh-CN" sz="24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4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 </a:t>
                      </a:r>
                      <a:r>
                        <a:rPr lang="en-US" altLang="zh-CN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100 </a:t>
                      </a:r>
                      <a:r>
                        <a:rPr lang="en-US" altLang="zh-CN" sz="24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(9)</a:t>
                      </a:r>
                      <a:endParaRPr lang="zh-CN" altLang="en-US" sz="24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16013" y="2492375"/>
            <a:ext cx="39608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3200" b="1" kern="0" dirty="0">
                <a:solidFill>
                  <a:prstClr val="black"/>
                </a:solidFill>
              </a:rPr>
              <a:t>等价类划分</a:t>
            </a:r>
            <a:r>
              <a:rPr lang="en-US" altLang="zh-CN" sz="3200" b="1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endParaRPr lang="zh-CN" altLang="en-US" sz="3200" b="1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57213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013" y="765175"/>
            <a:ext cx="6653212" cy="5000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b="1" smtClean="0">
                <a:latin typeface="宋体" charset="-122"/>
                <a:ea typeface="宋体" charset="-122"/>
              </a:rPr>
              <a:t>测试用例</a:t>
            </a:r>
            <a:r>
              <a:rPr lang="en-US" altLang="zh-CN" b="1" smtClean="0">
                <a:latin typeface="宋体" charset="-122"/>
                <a:ea typeface="宋体" charset="-122"/>
              </a:rPr>
              <a:t>-1</a:t>
            </a:r>
            <a:endParaRPr lang="zh-CN" altLang="en-US" b="1" smtClean="0">
              <a:latin typeface="宋体" charset="-122"/>
              <a:ea typeface="宋体" charset="-122"/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1187450" y="1484313"/>
          <a:ext cx="7605714" cy="368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4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64">
                <a:tc rowSpan="2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zh-CN" altLang="en-US" sz="2400" b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编号</a:t>
                      </a:r>
                      <a:endParaRPr kumimoji="0" lang="zh-CN" altLang="en-US" sz="2400" b="1" kern="12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输入</a:t>
                      </a:r>
                    </a:p>
                  </a:txBody>
                  <a:tcPr marL="91436" marR="91436" marT="45704" marB="45704" anchor="ctr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 smtClean="0"/>
                        <a:t>预期输出</a:t>
                      </a:r>
                      <a:endParaRPr lang="zh-CN" altLang="en-US" sz="2400" dirty="0"/>
                    </a:p>
                  </a:txBody>
                  <a:tcPr marL="91436" marR="91436" marT="45704" marB="45704"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400" dirty="0" smtClean="0"/>
                        <a:t>覆盖的等价类</a:t>
                      </a:r>
                      <a:endParaRPr lang="zh-CN" altLang="en-US" sz="2400" dirty="0"/>
                    </a:p>
                  </a:txBody>
                  <a:tcPr marL="91436" marR="91436" marT="45704" marB="45704"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4">
                <a:tc vMerge="1"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endParaRPr kumimoji="0" lang="zh-CN" altLang="en-US" sz="2400" b="1" i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2400" b="1" i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kumimoji="0" lang="zh-CN" altLang="en-US" sz="2400" b="1" i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altLang="zh-CN" sz="2400" b="1" i="1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kumimoji="0" lang="zh-CN" altLang="en-US" sz="2400" b="1" i="1" kern="1200" dirty="0" smtClean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TC1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一般三角形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(1)(2)(3)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TC2</a:t>
                      </a:r>
                      <a:endParaRPr lang="zh-CN" alt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TC3</a:t>
                      </a:r>
                      <a:endParaRPr lang="zh-CN" alt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TC4</a:t>
                      </a:r>
                      <a:endParaRPr lang="zh-CN" alt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(8)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TC5</a:t>
                      </a:r>
                      <a:endParaRPr lang="zh-CN" alt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TC6</a:t>
                      </a:r>
                      <a:endParaRPr lang="zh-CN" alt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105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TC7</a:t>
                      </a:r>
                      <a:endParaRPr lang="zh-CN" alt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L="91436" marR="91436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(9)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04" marB="4570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42619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013" y="692150"/>
            <a:ext cx="7377112" cy="2089150"/>
          </a:xfrm>
        </p:spPr>
        <p:txBody>
          <a:bodyPr/>
          <a:lstStyle/>
          <a:p>
            <a:pPr marL="236538" lvl="1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sz="3200" b="1" dirty="0" smtClean="0"/>
              <a:t>输入条件</a:t>
            </a:r>
            <a:r>
              <a:rPr lang="en-US" altLang="zh-CN" sz="3200" b="1" dirty="0" smtClean="0"/>
              <a:t>-2</a:t>
            </a:r>
            <a:endParaRPr lang="zh-CN" altLang="en-US" sz="3200" b="1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/>
              <a:t>边长在输入域范围</a:t>
            </a:r>
            <a:endParaRPr lang="en-US" altLang="zh-CN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两边之和大于第三边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/>
        </p:nvGraphicFramePr>
        <p:xfrm>
          <a:off x="1071563" y="3475038"/>
          <a:ext cx="7964487" cy="283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302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条件</a:t>
                      </a:r>
                      <a:endParaRPr lang="zh-CN" altLang="en-US" sz="2400" dirty="0"/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有效类</a:t>
                      </a:r>
                      <a:endParaRPr lang="zh-CN" altLang="en-US" sz="2400" dirty="0"/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无效类</a:t>
                      </a:r>
                      <a:endParaRPr lang="zh-CN" altLang="en-US" sz="2400" dirty="0"/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9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边长在输入域范围</a:t>
                      </a:r>
                      <a:endParaRPr lang="zh-CN" alt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</a:t>
                      </a:r>
                      <a:endParaRPr lang="zh-CN" altLang="en-US" sz="20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9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(7)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9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≤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≤ 100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&lt; 1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(8)</a:t>
                      </a: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&gt; 100 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(9)</a:t>
                      </a:r>
                      <a:endParaRPr lang="zh-CN" altLang="en-US" sz="20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29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两边之和大于第三边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 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zh-CN" altLang="en-US" sz="2000" b="1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(10)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(13)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(14)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9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(11)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(15)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(16)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9">
                <a:tc vMerge="1"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&lt;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(12)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&gt;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(17)</a:t>
                      </a:r>
                      <a:r>
                        <a:rPr kumimoji="0" lang="en-US" altLang="zh-C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000" b="1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b="1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(18)</a:t>
                      </a:r>
                      <a:endParaRPr kumimoji="0"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1" marR="91441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062038" y="2832100"/>
            <a:ext cx="74390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kern="0" dirty="0">
                <a:solidFill>
                  <a:prstClr val="black"/>
                </a:solidFill>
              </a:rPr>
              <a:t>等价类划分</a:t>
            </a:r>
            <a:r>
              <a:rPr lang="en-US" altLang="zh-CN" sz="2800" b="1" kern="0" dirty="0">
                <a:solidFill>
                  <a:prstClr val="black"/>
                </a:solidFill>
              </a:rPr>
              <a:t>-2</a:t>
            </a:r>
            <a:endParaRPr lang="zh-CN" altLang="en-US" sz="2800" b="1" kern="0" dirty="0">
              <a:solidFill>
                <a:prstClr val="black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34823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652463"/>
            <a:ext cx="3960812" cy="5000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测试用例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zh-CN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/>
          </p:cNvGraphicFramePr>
          <p:nvPr/>
        </p:nvGraphicFramePr>
        <p:xfrm>
          <a:off x="1116013" y="1371600"/>
          <a:ext cx="7786688" cy="48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054"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 smtClean="0"/>
                        <a:t>输入</a:t>
                      </a:r>
                      <a:endParaRPr lang="zh-CN" altLang="en-US" sz="2000" dirty="0"/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预期输出</a:t>
                      </a:r>
                      <a:endParaRPr lang="zh-CN" altLang="en-US" sz="2000" dirty="0"/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dirty="0" smtClean="0"/>
                        <a:t>覆盖的等价类</a:t>
                      </a:r>
                      <a:endParaRPr lang="zh-CN" altLang="en-US" sz="2000" dirty="0"/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54">
                <a:tc vMerge="1"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0" b="1" i="1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endParaRPr lang="zh-CN" altLang="en-US" sz="2000" b="1" i="1" kern="12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kern="12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</a:t>
                      </a:r>
                      <a:endParaRPr lang="zh-CN" altLang="en-US" sz="2000" b="1" i="1" kern="1200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>
                    <a:solidFill>
                      <a:srgbClr val="0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0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TC1</a:t>
                      </a:r>
                      <a:endParaRPr lang="zh-CN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600" b="1" dirty="0" smtClean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一般三角形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(1)(2)(3)</a:t>
                      </a:r>
                      <a:r>
                        <a:rPr lang="en-US" altLang="zh-CN" sz="16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(10)(11)(12)</a:t>
                      </a:r>
                      <a:endParaRPr lang="zh-CN" altLang="en-US" sz="16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TC2</a:t>
                      </a:r>
                      <a:endParaRPr lang="zh-CN" alt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-2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(4)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TC7</a:t>
                      </a:r>
                      <a:endParaRPr lang="zh-CN" alt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50</a:t>
                      </a:r>
                      <a:endParaRPr lang="zh-CN" altLang="en-US" sz="1600" b="1" kern="1200" baseline="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baseline="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边值无效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(9)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TC8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 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(13)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TC9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(15)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TC10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(17)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TC11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(14)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TC12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(16)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TC13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zh-CN" altLang="en-US" sz="2000" b="1" kern="120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非三角形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(18)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9619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862013"/>
            <a:ext cx="7377112" cy="3143250"/>
          </a:xfrm>
        </p:spPr>
        <p:txBody>
          <a:bodyPr/>
          <a:lstStyle/>
          <a:p>
            <a:pPr lvl="1" indent="-639763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None/>
              <a:defRPr/>
            </a:pP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输入条件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-3</a:t>
            </a:r>
            <a:endParaRPr lang="zh-CN" alt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/>
              <a:t>边长在输入域范围</a:t>
            </a:r>
            <a:endParaRPr lang="en-US" altLang="zh-CN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/>
              <a:t>两边之和大于第三边</a:t>
            </a:r>
            <a:endParaRPr lang="en-US" altLang="zh-CN" dirty="0" smtClean="0"/>
          </a:p>
          <a:p>
            <a:pPr marL="857250" lvl="1" indent="-457200" hangingPunct="1">
              <a:lnSpc>
                <a:spcPct val="105000"/>
              </a:lnSpc>
              <a:spcBef>
                <a:spcPts val="1200"/>
              </a:spcBef>
              <a:buFont typeface="Wingdings" pitchFamily="2" charset="2"/>
              <a:buAutoNum type="arabicParenBoth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两边是否相等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88125" y="0"/>
            <a:ext cx="2555875" cy="7651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zh-CN" altLang="en-US" sz="4000" b="1" dirty="0" smtClean="0">
                <a:effectLst/>
              </a:rPr>
              <a:t>三角形问题</a:t>
            </a:r>
          </a:p>
        </p:txBody>
      </p:sp>
    </p:spTree>
    <p:extLst>
      <p:ext uri="{BB962C8B-B14F-4D97-AF65-F5344CB8AC3E}">
        <p14:creationId xmlns:p14="http://schemas.microsoft.com/office/powerpoint/2010/main" val="20210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软件工程">
  <a:themeElements>
    <a:clrScheme name="软件工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软件工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软件工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工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软件工程">
  <a:themeElements>
    <a:clrScheme name="软件工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软件工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工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软件工程">
  <a:themeElements>
    <a:clrScheme name="软件工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软件工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软件工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软件工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2780</Words>
  <Application>Microsoft Office PowerPoint</Application>
  <PresentationFormat>全屏显示(4:3)</PresentationFormat>
  <Paragraphs>852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华文琥珀</vt:lpstr>
      <vt:lpstr>华文新魏</vt:lpstr>
      <vt:lpstr>华文中宋</vt:lpstr>
      <vt:lpstr>楷体</vt:lpstr>
      <vt:lpstr>楷体_GB2312</vt:lpstr>
      <vt:lpstr>隶书</vt:lpstr>
      <vt:lpstr>宋体</vt:lpstr>
      <vt:lpstr>Arial</vt:lpstr>
      <vt:lpstr>Calibri</vt:lpstr>
      <vt:lpstr>Footlight MT Light</vt:lpstr>
      <vt:lpstr>Gill Sans MT</vt:lpstr>
      <vt:lpstr>Goudy Old Style</vt:lpstr>
      <vt:lpstr>Symbol</vt:lpstr>
      <vt:lpstr>Times New Roman</vt:lpstr>
      <vt:lpstr>Verdana</vt:lpstr>
      <vt:lpstr>Wingdings</vt:lpstr>
      <vt:lpstr>Wingdings 2</vt:lpstr>
      <vt:lpstr>Office 主题</vt:lpstr>
      <vt:lpstr>夏至</vt:lpstr>
      <vt:lpstr>软件工程</vt:lpstr>
      <vt:lpstr>1_软件工程</vt:lpstr>
      <vt:lpstr>2_软件工程</vt:lpstr>
      <vt:lpstr>输入域特性</vt:lpstr>
      <vt:lpstr>等价类划分</vt:lpstr>
      <vt:lpstr>等价类划分</vt:lpstr>
      <vt:lpstr>三角形问题</vt:lpstr>
      <vt:lpstr>三角形问题</vt:lpstr>
      <vt:lpstr>三角形问题</vt:lpstr>
      <vt:lpstr>三角形问题</vt:lpstr>
      <vt:lpstr>三角形问题</vt:lpstr>
      <vt:lpstr>三角形问题</vt:lpstr>
      <vt:lpstr>三角形问题</vt:lpstr>
      <vt:lpstr>三角形问题</vt:lpstr>
      <vt:lpstr>三角形问题</vt:lpstr>
      <vt:lpstr>三角形问题</vt:lpstr>
      <vt:lpstr>三角形问题</vt:lpstr>
      <vt:lpstr>等价类划分</vt:lpstr>
      <vt:lpstr>等价类划分</vt:lpstr>
      <vt:lpstr>等价类划分</vt:lpstr>
      <vt:lpstr>等价类划分</vt:lpstr>
      <vt:lpstr>等价类划分</vt:lpstr>
      <vt:lpstr>边界值分析法</vt:lpstr>
      <vt:lpstr>边界值分析法</vt:lpstr>
      <vt:lpstr>边界值分析法</vt:lpstr>
      <vt:lpstr>边界值分析法</vt:lpstr>
      <vt:lpstr>边界值分析法</vt:lpstr>
      <vt:lpstr>组合测试</vt:lpstr>
      <vt:lpstr>参数值组合</vt:lpstr>
      <vt:lpstr>三角形问题—正交数组(成对)</vt:lpstr>
      <vt:lpstr>蜕变测试</vt:lpstr>
      <vt:lpstr>蜕变关系</vt:lpstr>
      <vt:lpstr>蜕变测试过程</vt:lpstr>
      <vt:lpstr>蜕变测试过程</vt:lpstr>
      <vt:lpstr>蜕变测试关系</vt:lpstr>
      <vt:lpstr>衍生测试用例</vt:lpstr>
      <vt:lpstr>验证rf</vt:lpstr>
      <vt:lpstr>蜕变测试</vt:lpstr>
      <vt:lpstr>静态测试</vt:lpstr>
      <vt:lpstr>同行评审</vt:lpstr>
      <vt:lpstr>桌面检查</vt:lpstr>
      <vt:lpstr>桌面检查</vt:lpstr>
      <vt:lpstr>审查(Inspection)</vt:lpstr>
      <vt:lpstr>审查(Inspection)</vt:lpstr>
      <vt:lpstr>代码走查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输入域特性</dc:title>
  <dc:creator>zenghongwei</dc:creator>
  <cp:lastModifiedBy>SHU-Zeng</cp:lastModifiedBy>
  <cp:revision>20</cp:revision>
  <dcterms:created xsi:type="dcterms:W3CDTF">2018-12-03T02:57:52Z</dcterms:created>
  <dcterms:modified xsi:type="dcterms:W3CDTF">2020-12-29T06:12:42Z</dcterms:modified>
</cp:coreProperties>
</file>