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439" r:id="rId2"/>
  </p:sldMasterIdLst>
  <p:notesMasterIdLst>
    <p:notesMasterId r:id="rId6"/>
  </p:notesMasterIdLst>
  <p:sldIdLst>
    <p:sldId id="427" r:id="rId3"/>
    <p:sldId id="538" r:id="rId4"/>
    <p:sldId id="537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FF00"/>
    <a:srgbClr val="990000"/>
    <a:srgbClr val="0000FF"/>
    <a:srgbClr val="3F6D97"/>
    <a:srgbClr val="008080"/>
    <a:srgbClr val="FFFF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0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6AB5B31C-6E75-400C-B49F-92B72F08F26D}" type="datetimeFigureOut">
              <a:rPr lang="zh-CN" altLang="en-US"/>
              <a:pPr>
                <a:defRPr/>
              </a:pPr>
              <a:t>2022/10/6</a:t>
            </a:fld>
            <a:endParaRPr lang="zh-CN" altLang="en-US"/>
          </a:p>
        </p:txBody>
      </p:sp>
      <p:sp>
        <p:nvSpPr>
          <p:cNvPr id="614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 smtClean="0"/>
            </a:lvl1pPr>
          </a:lstStyle>
          <a:p>
            <a:pPr>
              <a:defRPr/>
            </a:pPr>
            <a:fld id="{40544870-3E55-4999-A4CB-6426031AE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10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 anchor="t"/>
          <a:lstStyle/>
          <a:p>
            <a:endParaRPr lang="zh-CN" altLang="en-US"/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CBA11914-1B6C-4387-A235-0ADCB8F76D54}" type="slidenum">
              <a:rPr lang="zh-CN" altLang="en-US" sz="1200"/>
              <a:pPr algn="r" eaLnBrk="1" hangingPunct="1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84165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32C9E-9119-4D61-995C-340E02EFFE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38B3E-DB5D-453A-82B6-4754B0D143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23825"/>
            <a:ext cx="2152650" cy="6581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23825"/>
            <a:ext cx="6305550" cy="6581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CA0C9-224D-493D-BAEF-E3C95D95EE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291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2291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382E9-3BC6-4A27-8FF0-2951528F04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23825"/>
            <a:ext cx="2152650" cy="6581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23825"/>
            <a:ext cx="6305550" cy="6581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FA997-1B8F-49C8-ADB3-91BDEC9876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291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2291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6C8A4-AEE1-4FAC-A1BA-15601A896C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94CC-B9AA-405D-9F60-7B57E7DC9B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95AE2-EBA4-4D30-B2FE-31DCDDD014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CA236-E8FC-4FC7-AA3C-537DB5E74A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3281D-9B92-4254-B248-8C0B375608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E753C-C374-4752-810A-8B2730B063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0"/>
          <p:cNvSpPr>
            <a:spLocks noChangeArrowheads="1"/>
          </p:cNvSpPr>
          <p:nvPr userDrawn="1"/>
        </p:nvSpPr>
        <p:spPr bwMode="auto">
          <a:xfrm>
            <a:off x="228600" y="1295400"/>
            <a:ext cx="8686800" cy="5257800"/>
          </a:xfrm>
          <a:prstGeom prst="flowChartAlternateProcess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1D528D"/>
              </a:solidFill>
            </a:endParaRPr>
          </a:p>
        </p:txBody>
      </p:sp>
      <p:sp>
        <p:nvSpPr>
          <p:cNvPr id="1027" name="Rectangle 68"/>
          <p:cNvSpPr>
            <a:spLocks noChangeArrowheads="1"/>
          </p:cNvSpPr>
          <p:nvPr/>
        </p:nvSpPr>
        <p:spPr bwMode="auto">
          <a:xfrm flipV="1">
            <a:off x="0" y="1065213"/>
            <a:ext cx="9144000" cy="8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1D528D"/>
              </a:solidFill>
            </a:endParaRPr>
          </a:p>
        </p:txBody>
      </p:sp>
      <p:sp>
        <p:nvSpPr>
          <p:cNvPr id="1028" name="Line 69"/>
          <p:cNvSpPr>
            <a:spLocks noChangeShapeType="1"/>
          </p:cNvSpPr>
          <p:nvPr/>
        </p:nvSpPr>
        <p:spPr bwMode="auto">
          <a:xfrm>
            <a:off x="0" y="1096963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61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</a:t>
            </a:r>
            <a:r>
              <a:rPr lang="zh-CN" altLang="en-US"/>
              <a:t>一级</a:t>
            </a:r>
            <a:r>
              <a:rPr lang="en-US" altLang="zh-CN"/>
              <a:t>Click to edit Master text styles</a:t>
            </a:r>
          </a:p>
          <a:p>
            <a:pPr lvl="1"/>
            <a:r>
              <a:rPr lang="zh-CN" altLang="en-US"/>
              <a:t>二级</a:t>
            </a:r>
            <a:r>
              <a:rPr lang="en-US" altLang="zh-CN"/>
              <a:t>Second level</a:t>
            </a:r>
          </a:p>
          <a:p>
            <a:pPr lvl="2"/>
            <a:r>
              <a:rPr lang="zh-CN" altLang="en-US"/>
              <a:t>三级</a:t>
            </a:r>
            <a:r>
              <a:rPr lang="en-US" altLang="zh-CN"/>
              <a:t>Third level</a:t>
            </a:r>
          </a:p>
          <a:p>
            <a:pPr lvl="3"/>
            <a:r>
              <a:rPr lang="zh-CN" altLang="en-US"/>
              <a:t>四级</a:t>
            </a:r>
            <a:r>
              <a:rPr lang="en-US" altLang="zh-CN"/>
              <a:t>Fourth level</a:t>
            </a:r>
          </a:p>
          <a:p>
            <a:pPr lvl="4"/>
            <a:r>
              <a:rPr lang="zh-CN" altLang="en-US"/>
              <a:t>五级</a:t>
            </a:r>
            <a:r>
              <a:rPr lang="en-US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50025"/>
            <a:ext cx="2133600" cy="3079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charset="0"/>
              <a:buNone/>
              <a:defRPr sz="1200" b="1" smtClean="0">
                <a:solidFill>
                  <a:srgbClr val="1D528D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AAEE9EC-DBDC-42F6-97FD-0701AA615E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153400" cy="774700"/>
          </a:xfrm>
          <a:prstGeom prst="rect">
            <a:avLst/>
          </a:prstGeom>
          <a:noFill/>
          <a:ln w="12700">
            <a:solidFill>
              <a:srgbClr val="99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点击此处编辑标题</a:t>
            </a:r>
            <a:r>
              <a:rPr lang="en-US" altLang="zh-CN"/>
              <a:t>Title</a:t>
            </a:r>
          </a:p>
        </p:txBody>
      </p:sp>
      <p:sp>
        <p:nvSpPr>
          <p:cNvPr id="1032" name="Rectangle 7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341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400">
                <a:solidFill>
                  <a:srgbClr val="1D528D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urier New" pitchFamily="49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urier New" pitchFamily="49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urier New" pitchFamily="49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urier New" pitchFamily="49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urier New" pitchFamily="49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urier New" pitchFamily="49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urier New" pitchFamily="49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urier New" pitchFamily="49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&amp;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A3B1E"/>
        </a:buClr>
        <a:buFont typeface="Wingdings" pitchFamily="2" charset="2"/>
        <a:buChar char="Ø"/>
        <a:defRPr sz="2400" b="1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120000"/>
        <a:buFont typeface="Webdings" pitchFamily="18" charset="2"/>
        <a:buChar char="4"/>
        <a:defRPr sz="2200" b="1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85000"/>
        <a:buFont typeface="Webdings" pitchFamily="18" charset="2"/>
        <a:buChar char="u"/>
        <a:defRPr sz="2000" b="1">
          <a:solidFill>
            <a:srgbClr val="3333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 2" pitchFamily="18" charset="2"/>
        <a:buChar char="ê"/>
        <a:defRPr sz="2000" b="1">
          <a:solidFill>
            <a:schemeClr val="tx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 2" pitchFamily="18" charset="2"/>
        <a:buChar char="ê"/>
        <a:defRPr sz="2000" b="1">
          <a:solidFill>
            <a:schemeClr val="tx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 2" pitchFamily="18" charset="2"/>
        <a:buChar char="ê"/>
        <a:defRPr sz="2000" b="1">
          <a:solidFill>
            <a:schemeClr val="tx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 2" pitchFamily="18" charset="2"/>
        <a:buChar char="ê"/>
        <a:defRPr sz="2000" b="1">
          <a:solidFill>
            <a:schemeClr val="tx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 2" pitchFamily="18" charset="2"/>
        <a:buChar char="ê"/>
        <a:defRPr sz="2000" b="1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26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3003175" imgH="6933333" progId="">
                  <p:embed/>
                </p:oleObj>
              </mc:Choice>
              <mc:Fallback>
                <p:oleObj r:id="rId13" imgW="13003175" imgH="6933333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4876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AAECE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66"/>
          <p:cNvSpPr>
            <a:spLocks noChangeArrowheads="1"/>
          </p:cNvSpPr>
          <p:nvPr/>
        </p:nvSpPr>
        <p:spPr bwMode="auto">
          <a:xfrm>
            <a:off x="0" y="4906963"/>
            <a:ext cx="9144000" cy="1951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1D528D"/>
              </a:solidFill>
            </a:endParaRPr>
          </a:p>
        </p:txBody>
      </p:sp>
      <p:pic>
        <p:nvPicPr>
          <p:cNvPr id="1029" name="Picture 68" descr="5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53213" y="1731963"/>
            <a:ext cx="13906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61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</a:t>
            </a:r>
            <a:r>
              <a:rPr lang="zh-CN" altLang="en-US"/>
              <a:t>一级</a:t>
            </a:r>
            <a:r>
              <a:rPr lang="en-US" altLang="zh-CN"/>
              <a:t>Click to edit Master text styles</a:t>
            </a:r>
          </a:p>
          <a:p>
            <a:pPr lvl="1"/>
            <a:r>
              <a:rPr lang="zh-CN" altLang="en-US"/>
              <a:t>二级</a:t>
            </a:r>
            <a:r>
              <a:rPr lang="en-US" altLang="zh-CN"/>
              <a:t>Second level</a:t>
            </a:r>
          </a:p>
          <a:p>
            <a:pPr lvl="2"/>
            <a:r>
              <a:rPr lang="zh-CN" altLang="en-US"/>
              <a:t>三级</a:t>
            </a:r>
            <a:r>
              <a:rPr lang="en-US" altLang="zh-CN"/>
              <a:t>Third level</a:t>
            </a:r>
          </a:p>
          <a:p>
            <a:pPr lvl="3"/>
            <a:r>
              <a:rPr lang="zh-CN" altLang="en-US"/>
              <a:t>四级</a:t>
            </a:r>
            <a:r>
              <a:rPr lang="en-US" altLang="zh-CN"/>
              <a:t>Fourth level</a:t>
            </a:r>
          </a:p>
          <a:p>
            <a:pPr lvl="4"/>
            <a:r>
              <a:rPr lang="zh-CN" altLang="en-US"/>
              <a:t>五级</a:t>
            </a:r>
            <a:r>
              <a:rPr lang="en-US" altLang="zh-CN"/>
              <a:t>Fifth level</a:t>
            </a: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153400" cy="774700"/>
          </a:xfrm>
          <a:prstGeom prst="rect">
            <a:avLst/>
          </a:prstGeom>
          <a:noFill/>
          <a:ln w="12700">
            <a:solidFill>
              <a:srgbClr val="99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点击此处编辑标题</a:t>
            </a:r>
            <a:r>
              <a:rPr lang="en-US" altLang="zh-CN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urier New" pitchFamily="49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urier New" pitchFamily="49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urier New" pitchFamily="49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urier New" pitchFamily="49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urier New" pitchFamily="49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urier New" pitchFamily="49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urier New" pitchFamily="49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Courier New" pitchFamily="49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&amp;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A3B1E"/>
        </a:buClr>
        <a:buFont typeface="Wingdings" pitchFamily="2" charset="2"/>
        <a:buChar char="Ø"/>
        <a:defRPr sz="2400" b="1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120000"/>
        <a:buFont typeface="Webdings" pitchFamily="18" charset="2"/>
        <a:buChar char="4"/>
        <a:defRPr sz="2200" b="1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85000"/>
        <a:buFont typeface="Webdings" pitchFamily="18" charset="2"/>
        <a:buChar char="u"/>
        <a:defRPr sz="2000" b="1">
          <a:solidFill>
            <a:srgbClr val="3333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 2" pitchFamily="18" charset="2"/>
        <a:buChar char="ê"/>
        <a:defRPr sz="2000" b="1">
          <a:solidFill>
            <a:schemeClr val="tx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 2" pitchFamily="18" charset="2"/>
        <a:buChar char="ê"/>
        <a:defRPr sz="2000" b="1">
          <a:solidFill>
            <a:schemeClr val="tx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 2" pitchFamily="18" charset="2"/>
        <a:buChar char="ê"/>
        <a:defRPr sz="2000" b="1">
          <a:solidFill>
            <a:schemeClr val="tx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 2" pitchFamily="18" charset="2"/>
        <a:buChar char="ê"/>
        <a:defRPr sz="2000" b="1">
          <a:solidFill>
            <a:schemeClr val="tx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 2" pitchFamily="18" charset="2"/>
        <a:buChar char="ê"/>
        <a:defRPr sz="2000" b="1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3241675"/>
            <a:ext cx="8686800" cy="831850"/>
          </a:xfrm>
          <a:ln>
            <a:noFill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4800" b="0" dirty="0">
                <a:solidFill>
                  <a:srgbClr val="FFFF00"/>
                </a:solidFill>
              </a:rPr>
              <a:t>习 题 </a:t>
            </a:r>
            <a:r>
              <a:rPr lang="en-US" altLang="zh-CN" sz="4800" b="0" dirty="0">
                <a:solidFill>
                  <a:srgbClr val="FFFF00"/>
                </a:solidFill>
              </a:rPr>
              <a:t>3</a:t>
            </a:r>
            <a:endParaRPr lang="zh-CN" altLang="en-US" sz="4800" b="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AD65CE-CA80-4A4F-A3C7-7127156AB669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4400" dirty="0"/>
              <a:t>判断题</a:t>
            </a:r>
            <a:endParaRPr lang="en-US" altLang="zh-CN" sz="4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zh-CN" altLang="en-US" sz="20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引用返回的函数可以作左值，也避免了函数返回时创建与返回类型相同的临时无名对象（变量）</a:t>
            </a:r>
            <a:r>
              <a:rPr lang="en-US" altLang="zh-CN" sz="20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                                       </a:t>
            </a:r>
            <a:r>
              <a:rPr lang="zh-CN" altLang="en-US" sz="20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（   ）</a:t>
            </a:r>
            <a:endParaRPr lang="en-US" altLang="zh-CN" sz="20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zh-CN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程序中，操作符</a:t>
            </a:r>
            <a:r>
              <a:rPr lang="en-US" altLang="zh-CN" sz="20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new</a:t>
            </a:r>
            <a:r>
              <a:rPr lang="zh-CN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的功能与</a:t>
            </a:r>
            <a:r>
              <a:rPr lang="en-US" altLang="zh-CN" sz="2000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calloc</a:t>
            </a:r>
            <a:r>
              <a:rPr lang="zh-CN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函数的功能完全一样。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（   ）</a:t>
            </a:r>
            <a:endParaRPr lang="en-US" altLang="zh-CN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zh-CN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引用返回的函数，可以返回该函数中值传递的形参变量（或对象）。</a:t>
            </a:r>
            <a:r>
              <a:rPr lang="zh-CN" altLang="en-US" sz="20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（   ）</a:t>
            </a:r>
            <a:endParaRPr lang="en-US" altLang="zh-CN" sz="20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zh-CN" altLang="en-US" sz="20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类的析构函数可以被重载。                                    （   ）</a:t>
            </a:r>
            <a:endParaRPr lang="en-US" altLang="zh-CN" sz="20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zh-CN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值返回的函数（如：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double sqrt(double);</a:t>
            </a:r>
            <a:r>
              <a:rPr lang="zh-CN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）的调用表达式代表一个无名的临时变量（或对象），一般不将其用作左值。</a:t>
            </a:r>
            <a:r>
              <a:rPr lang="zh-CN" altLang="en-US" sz="20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                  （ </a:t>
            </a:r>
            <a:r>
              <a:rPr lang="en-US" altLang="zh-CN" sz="20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zh-CN" altLang="en-US" sz="20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拷贝构造函数不能被重载。                                    （   ）</a:t>
            </a:r>
            <a:endParaRPr lang="en-US" altLang="zh-CN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zh-CN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类的构造函数的函数名与类名相同，可以重载构造函数。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 </a:t>
            </a:r>
            <a:r>
              <a:rPr lang="en-US" altLang="zh-CN" sz="20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marL="533400" indent="-533400" eaLnBrk="1" hangingPunct="1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zh-CN" altLang="zh-CN" sz="2000" dirty="0">
                <a:solidFill>
                  <a:schemeClr val="tx2"/>
                </a:solidFill>
              </a:rPr>
              <a:t>指针变量在定义时必须对其初始化，以锁定某个已经存在的目标变量（或对象），在该指针变量的生命期内，该指向不能被更改。</a:t>
            </a:r>
            <a:r>
              <a:rPr lang="en-US" altLang="zh-CN" sz="2000" dirty="0">
                <a:solidFill>
                  <a:schemeClr val="tx2"/>
                </a:solidFill>
              </a:rPr>
              <a:t>         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 </a:t>
            </a:r>
            <a:r>
              <a:rPr lang="en-US" altLang="zh-CN" sz="18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1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39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7000"/>
            <a:ext cx="8153400" cy="768350"/>
          </a:xfrm>
        </p:spPr>
        <p:txBody>
          <a:bodyPr/>
          <a:lstStyle/>
          <a:p>
            <a:pPr algn="ctr"/>
            <a:r>
              <a:rPr lang="zh-CN" altLang="en-US" dirty="0"/>
              <a:t>选择题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457200" y="1295457"/>
            <a:ext cx="838231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endParaRPr lang="en-US" altLang="zh-CN" sz="240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tx2"/>
                </a:solidFill>
              </a:rPr>
              <a:t>9.</a:t>
            </a:r>
            <a:r>
              <a:rPr lang="zh-CN" altLang="zh-CN" sz="2400" dirty="0">
                <a:solidFill>
                  <a:schemeClr val="tx2"/>
                </a:solidFill>
              </a:rPr>
              <a:t>对于动态分配内存空间描述正确的是</a:t>
            </a:r>
            <a:r>
              <a:rPr lang="zh-CN" altLang="en-US" sz="2400" dirty="0">
                <a:solidFill>
                  <a:schemeClr val="tx2"/>
                </a:solidFill>
              </a:rPr>
              <a:t>（    ）</a:t>
            </a:r>
            <a:br>
              <a:rPr lang="en-US" altLang="zh-CN" sz="2400" b="1" dirty="0">
                <a:solidFill>
                  <a:schemeClr val="tx2"/>
                </a:solidFill>
              </a:rPr>
            </a:br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zh-CN" sz="2400" dirty="0">
                <a:solidFill>
                  <a:schemeClr val="tx2"/>
                </a:solidFill>
              </a:rPr>
              <a:t>．使用</a:t>
            </a:r>
            <a:r>
              <a:rPr lang="en-US" altLang="zh-CN" sz="2400" dirty="0">
                <a:solidFill>
                  <a:schemeClr val="tx2"/>
                </a:solidFill>
              </a:rPr>
              <a:t>new</a:t>
            </a:r>
            <a:r>
              <a:rPr lang="zh-CN" altLang="zh-CN" sz="2400" dirty="0">
                <a:solidFill>
                  <a:schemeClr val="tx2"/>
                </a:solidFill>
              </a:rPr>
              <a:t>运算符分配的内存空间的长度必需是常量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br>
              <a:rPr lang="en-US" altLang="zh-CN" sz="2400" dirty="0">
                <a:solidFill>
                  <a:schemeClr val="tx2"/>
                </a:solidFill>
              </a:rPr>
            </a:br>
            <a:r>
              <a:rPr lang="en-US" altLang="zh-CN" sz="2400" dirty="0">
                <a:solidFill>
                  <a:schemeClr val="tx2"/>
                </a:solidFill>
              </a:rPr>
              <a:t>B</a:t>
            </a:r>
            <a:r>
              <a:rPr lang="zh-CN" altLang="zh-CN" sz="2400" dirty="0">
                <a:solidFill>
                  <a:schemeClr val="tx2"/>
                </a:solidFill>
              </a:rPr>
              <a:t>．</a:t>
            </a:r>
            <a:r>
              <a:rPr lang="en-US" altLang="zh-CN" sz="2400" dirty="0">
                <a:solidFill>
                  <a:schemeClr val="tx2"/>
                </a:solidFill>
              </a:rPr>
              <a:t>delete</a:t>
            </a:r>
            <a:r>
              <a:rPr lang="zh-CN" altLang="zh-CN" sz="2400" dirty="0">
                <a:solidFill>
                  <a:schemeClr val="tx2"/>
                </a:solidFill>
              </a:rPr>
              <a:t>运算符可以释放动态的存储空间和静态的存储空间</a:t>
            </a:r>
            <a:br>
              <a:rPr lang="en-US" altLang="zh-CN" sz="2400" dirty="0">
                <a:solidFill>
                  <a:schemeClr val="tx2"/>
                </a:solidFill>
              </a:rPr>
            </a:br>
            <a:r>
              <a:rPr lang="en-US" altLang="zh-CN" sz="2400" dirty="0">
                <a:solidFill>
                  <a:schemeClr val="tx2"/>
                </a:solidFill>
              </a:rPr>
              <a:t>C</a:t>
            </a:r>
            <a:r>
              <a:rPr lang="zh-CN" altLang="zh-CN" sz="2400" dirty="0">
                <a:solidFill>
                  <a:schemeClr val="tx2"/>
                </a:solidFill>
              </a:rPr>
              <a:t>．由</a:t>
            </a:r>
            <a:r>
              <a:rPr lang="en-US" altLang="zh-CN" sz="2400" dirty="0">
                <a:solidFill>
                  <a:schemeClr val="tx2"/>
                </a:solidFill>
              </a:rPr>
              <a:t>new</a:t>
            </a:r>
            <a:r>
              <a:rPr lang="zh-CN" altLang="zh-CN" sz="2400" dirty="0">
                <a:solidFill>
                  <a:schemeClr val="tx2"/>
                </a:solidFill>
              </a:rPr>
              <a:t>分配的内存空间是不连续的</a:t>
            </a:r>
            <a:br>
              <a:rPr lang="en-US" altLang="zh-CN" sz="2400" dirty="0">
                <a:solidFill>
                  <a:schemeClr val="tx2"/>
                </a:solidFill>
              </a:rPr>
            </a:br>
            <a:r>
              <a:rPr lang="en-US" altLang="zh-CN" sz="2400" dirty="0">
                <a:solidFill>
                  <a:schemeClr val="tx2"/>
                </a:solidFill>
              </a:rPr>
              <a:t>D</a:t>
            </a:r>
            <a:r>
              <a:rPr lang="zh-CN" altLang="zh-CN" sz="2400" dirty="0">
                <a:solidFill>
                  <a:schemeClr val="tx2"/>
                </a:solidFill>
              </a:rPr>
              <a:t>．</a:t>
            </a:r>
            <a:r>
              <a:rPr lang="en-US" altLang="zh-CN" sz="2400" dirty="0">
                <a:solidFill>
                  <a:schemeClr val="tx2"/>
                </a:solidFill>
              </a:rPr>
              <a:t>delete</a:t>
            </a:r>
            <a:r>
              <a:rPr lang="zh-CN" altLang="zh-CN" sz="2400" dirty="0">
                <a:solidFill>
                  <a:schemeClr val="tx2"/>
                </a:solidFill>
              </a:rPr>
              <a:t>运算符只能释放由</a:t>
            </a:r>
            <a:r>
              <a:rPr lang="en-US" altLang="zh-CN" sz="2400" dirty="0">
                <a:solidFill>
                  <a:schemeClr val="tx2"/>
                </a:solidFill>
              </a:rPr>
              <a:t>new</a:t>
            </a:r>
            <a:r>
              <a:rPr lang="zh-CN" altLang="zh-CN" sz="2400" dirty="0">
                <a:solidFill>
                  <a:schemeClr val="tx2"/>
                </a:solidFill>
              </a:rPr>
              <a:t>分配的动态存储空间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/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tx2"/>
                </a:solidFill>
              </a:rPr>
              <a:t>10.</a:t>
            </a:r>
            <a:r>
              <a:rPr lang="zh-CN" altLang="zh-CN" sz="2400" dirty="0">
                <a:solidFill>
                  <a:schemeClr val="tx2"/>
                </a:solidFill>
              </a:rPr>
              <a:t>若数组名作实参而指针变量作形参，函数调用时实参传给形参的是</a:t>
            </a:r>
            <a:r>
              <a:rPr lang="zh-CN" altLang="en-US" sz="2400" dirty="0">
                <a:solidFill>
                  <a:schemeClr val="tx2"/>
                </a:solidFill>
              </a:rPr>
              <a:t>（      ）</a:t>
            </a:r>
            <a:br>
              <a:rPr lang="en-US" altLang="zh-CN" sz="2400" b="1" dirty="0">
                <a:solidFill>
                  <a:schemeClr val="tx2"/>
                </a:solidFill>
              </a:rPr>
            </a:br>
            <a:r>
              <a:rPr lang="en-US" altLang="zh-CN" sz="2400" dirty="0">
                <a:solidFill>
                  <a:schemeClr val="tx2"/>
                </a:solidFill>
              </a:rPr>
              <a:t>A. </a:t>
            </a:r>
            <a:r>
              <a:rPr lang="zh-CN" altLang="zh-CN" sz="2400" dirty="0">
                <a:solidFill>
                  <a:schemeClr val="tx2"/>
                </a:solidFill>
              </a:rPr>
              <a:t>数组的长度</a:t>
            </a:r>
            <a:r>
              <a:rPr lang="en-US" altLang="zh-CN" sz="2400" dirty="0">
                <a:solidFill>
                  <a:schemeClr val="tx2"/>
                </a:solidFill>
              </a:rPr>
              <a:t>                      B. </a:t>
            </a:r>
            <a:r>
              <a:rPr lang="zh-CN" altLang="zh-CN" sz="2400" dirty="0">
                <a:solidFill>
                  <a:schemeClr val="tx2"/>
                </a:solidFill>
              </a:rPr>
              <a:t>数组第一个元素的值</a:t>
            </a:r>
            <a:br>
              <a:rPr lang="en-US" altLang="zh-CN" sz="2400" dirty="0">
                <a:solidFill>
                  <a:schemeClr val="tx2"/>
                </a:solidFill>
              </a:rPr>
            </a:br>
            <a:r>
              <a:rPr lang="en-US" altLang="zh-CN" sz="2400" dirty="0">
                <a:solidFill>
                  <a:schemeClr val="tx2"/>
                </a:solidFill>
              </a:rPr>
              <a:t>C. </a:t>
            </a:r>
            <a:r>
              <a:rPr lang="zh-CN" altLang="zh-CN" sz="2400" dirty="0">
                <a:solidFill>
                  <a:schemeClr val="tx2"/>
                </a:solidFill>
              </a:rPr>
              <a:t>数组所有元素的值</a:t>
            </a:r>
            <a:r>
              <a:rPr lang="en-US" altLang="zh-CN" sz="2400" dirty="0">
                <a:solidFill>
                  <a:schemeClr val="tx2"/>
                </a:solidFill>
              </a:rPr>
              <a:t>           D. </a:t>
            </a:r>
            <a:r>
              <a:rPr lang="zh-CN" altLang="zh-CN" sz="2400" dirty="0">
                <a:solidFill>
                  <a:schemeClr val="tx2"/>
                </a:solidFill>
              </a:rPr>
              <a:t>数组第一个元素的地址</a:t>
            </a:r>
            <a:endParaRPr lang="en-US" altLang="zh-CN" sz="240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n012TGp_Global_light">
  <a:themeElements>
    <a:clrScheme name="1_n012TGp_Global_light 2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8AAECE"/>
      </a:accent1>
      <a:accent2>
        <a:srgbClr val="009999"/>
      </a:accent2>
      <a:accent3>
        <a:srgbClr val="FFFFFF"/>
      </a:accent3>
      <a:accent4>
        <a:srgbClr val="174578"/>
      </a:accent4>
      <a:accent5>
        <a:srgbClr val="C4D3E3"/>
      </a:accent5>
      <a:accent6>
        <a:srgbClr val="008A8A"/>
      </a:accent6>
      <a:hlink>
        <a:srgbClr val="CA3B1E"/>
      </a:hlink>
      <a:folHlink>
        <a:srgbClr val="003399"/>
      </a:folHlink>
    </a:clrScheme>
    <a:fontScheme name="1_n012TGp_Global_light">
      <a:majorFont>
        <a:latin typeface="Courier New"/>
        <a:ea typeface="黑体"/>
        <a:cs typeface=""/>
      </a:majorFont>
      <a:minorFont>
        <a:latin typeface="Courier New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n012TGp_Global_light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8F94A7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C6C8D0"/>
        </a:accent5>
        <a:accent6>
          <a:srgbClr val="E78A2D"/>
        </a:accent6>
        <a:hlink>
          <a:srgbClr val="00CC99"/>
        </a:hlink>
        <a:folHlink>
          <a:srgbClr val="985C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012TGp_Global_light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8AAECE"/>
        </a:accent1>
        <a:accent2>
          <a:srgbClr val="009999"/>
        </a:accent2>
        <a:accent3>
          <a:srgbClr val="FFFFFF"/>
        </a:accent3>
        <a:accent4>
          <a:srgbClr val="174578"/>
        </a:accent4>
        <a:accent5>
          <a:srgbClr val="C4D3E3"/>
        </a:accent5>
        <a:accent6>
          <a:srgbClr val="008A8A"/>
        </a:accent6>
        <a:hlink>
          <a:srgbClr val="CA3B1E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012TGp_Global_light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59B2D1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5D5E5"/>
        </a:accent5>
        <a:accent6>
          <a:srgbClr val="B47FC3"/>
        </a:accent6>
        <a:hlink>
          <a:srgbClr val="33B97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n012TGp_Global_light">
  <a:themeElements>
    <a:clrScheme name="5_n012TGp_Global_light 2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8AAECE"/>
      </a:accent1>
      <a:accent2>
        <a:srgbClr val="009999"/>
      </a:accent2>
      <a:accent3>
        <a:srgbClr val="FFFFFF"/>
      </a:accent3>
      <a:accent4>
        <a:srgbClr val="174578"/>
      </a:accent4>
      <a:accent5>
        <a:srgbClr val="C4D3E3"/>
      </a:accent5>
      <a:accent6>
        <a:srgbClr val="008A8A"/>
      </a:accent6>
      <a:hlink>
        <a:srgbClr val="CA3B1E"/>
      </a:hlink>
      <a:folHlink>
        <a:srgbClr val="003399"/>
      </a:folHlink>
    </a:clrScheme>
    <a:fontScheme name="5_n012TGp_Global_light">
      <a:majorFont>
        <a:latin typeface="Courier New"/>
        <a:ea typeface="黑体"/>
        <a:cs typeface=""/>
      </a:majorFont>
      <a:minorFont>
        <a:latin typeface="Courier New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5_n012TGp_Global_light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8F94A7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C6C8D0"/>
        </a:accent5>
        <a:accent6>
          <a:srgbClr val="E78A2D"/>
        </a:accent6>
        <a:hlink>
          <a:srgbClr val="00CC99"/>
        </a:hlink>
        <a:folHlink>
          <a:srgbClr val="985C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n012TGp_Global_light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8AAECE"/>
        </a:accent1>
        <a:accent2>
          <a:srgbClr val="009999"/>
        </a:accent2>
        <a:accent3>
          <a:srgbClr val="FFFFFF"/>
        </a:accent3>
        <a:accent4>
          <a:srgbClr val="174578"/>
        </a:accent4>
        <a:accent5>
          <a:srgbClr val="C4D3E3"/>
        </a:accent5>
        <a:accent6>
          <a:srgbClr val="008A8A"/>
        </a:accent6>
        <a:hlink>
          <a:srgbClr val="CA3B1E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n012TGp_Global_light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59B2D1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5D5E5"/>
        </a:accent5>
        <a:accent6>
          <a:srgbClr val="B47FC3"/>
        </a:accent6>
        <a:hlink>
          <a:srgbClr val="33B97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Pages>0</Pages>
  <Words>308</Words>
  <Characters>0</Characters>
  <Application>Microsoft Office PowerPoint</Application>
  <DocSecurity>0</DocSecurity>
  <PresentationFormat>全屏显示(4:3)</PresentationFormat>
  <Lines>0</Lines>
  <Paragraphs>16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宋体</vt:lpstr>
      <vt:lpstr>Arial</vt:lpstr>
      <vt:lpstr>Calibri</vt:lpstr>
      <vt:lpstr>Courier New</vt:lpstr>
      <vt:lpstr>Verdana</vt:lpstr>
      <vt:lpstr>Webdings</vt:lpstr>
      <vt:lpstr>Wingdings</vt:lpstr>
      <vt:lpstr>Wingdings 2</vt:lpstr>
      <vt:lpstr>1_n012TGp_Global_light</vt:lpstr>
      <vt:lpstr>5_n012TGp_Global_light</vt:lpstr>
      <vt:lpstr>习 题 3</vt:lpstr>
      <vt:lpstr>PowerPoint 演示文稿</vt:lpstr>
      <vt:lpstr>选择题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面向对象程序设计(08305121)</dc:title>
  <dc:subject>从C到C++</dc:subject>
  <dc:creator>LiQing</dc:creator>
  <cp:lastModifiedBy>zhao jj</cp:lastModifiedBy>
  <cp:revision>174</cp:revision>
  <dcterms:created xsi:type="dcterms:W3CDTF">2005-03-23T09:08:03Z</dcterms:created>
  <dcterms:modified xsi:type="dcterms:W3CDTF">2022-10-06T01:39:39Z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2052-9.1.0.4855</vt:lpwstr>
  </property>
</Properties>
</file>