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32" r:id="rId3"/>
    <p:sldId id="344" r:id="rId4"/>
    <p:sldId id="346" r:id="rId5"/>
    <p:sldId id="345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57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2" r:id="rId31"/>
    <p:sldId id="373" r:id="rId32"/>
    <p:sldId id="374" r:id="rId33"/>
    <p:sldId id="375" r:id="rId34"/>
    <p:sldId id="376" r:id="rId35"/>
    <p:sldId id="371" r:id="rId36"/>
    <p:sldId id="377" r:id="rId37"/>
    <p:sldId id="378" r:id="rId38"/>
    <p:sldId id="379" r:id="rId39"/>
    <p:sldId id="380" r:id="rId40"/>
    <p:sldId id="290" r:id="rId41"/>
    <p:sldId id="340" r:id="rId42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86" d="100"/>
          <a:sy n="86" d="100"/>
        </p:scale>
        <p:origin x="61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Xiong" userId="f10b512a9a691ef9" providerId="LiveId" clId="{3EFC5A1F-5FEB-4F38-836A-81DAB0501F68}"/>
    <pc:docChg chg="modSld">
      <pc:chgData name="Xiao Xiong" userId="f10b512a9a691ef9" providerId="LiveId" clId="{3EFC5A1F-5FEB-4F38-836A-81DAB0501F68}" dt="2022-09-08T13:37:19.804" v="12" actId="20577"/>
      <pc:docMkLst>
        <pc:docMk/>
      </pc:docMkLst>
      <pc:sldChg chg="modSp mod">
        <pc:chgData name="Xiao Xiong" userId="f10b512a9a691ef9" providerId="LiveId" clId="{3EFC5A1F-5FEB-4F38-836A-81DAB0501F68}" dt="2022-09-08T13:37:19.804" v="12" actId="20577"/>
        <pc:sldMkLst>
          <pc:docMk/>
          <pc:sldMk cId="2217252472" sldId="337"/>
        </pc:sldMkLst>
        <pc:spChg chg="mod">
          <ac:chgData name="Xiao Xiong" userId="f10b512a9a691ef9" providerId="LiveId" clId="{3EFC5A1F-5FEB-4F38-836A-81DAB0501F68}" dt="2022-09-08T13:37:19.804" v="12" actId="20577"/>
          <ac:spMkLst>
            <pc:docMk/>
            <pc:sldMk cId="2217252472" sldId="337"/>
            <ac:spMk id="9" creationId="{00000000-0000-0000-0000-000000000000}"/>
          </ac:spMkLst>
        </pc:spChg>
      </pc:sldChg>
      <pc:sldChg chg="addSp modSp mod">
        <pc:chgData name="Xiao Xiong" userId="f10b512a9a691ef9" providerId="LiveId" clId="{3EFC5A1F-5FEB-4F38-836A-81DAB0501F68}" dt="2022-09-08T12:32:48.025" v="5" actId="14100"/>
        <pc:sldMkLst>
          <pc:docMk/>
          <pc:sldMk cId="1733641974" sldId="341"/>
        </pc:sldMkLst>
        <pc:spChg chg="add mod">
          <ac:chgData name="Xiao Xiong" userId="f10b512a9a691ef9" providerId="LiveId" clId="{3EFC5A1F-5FEB-4F38-836A-81DAB0501F68}" dt="2022-09-08T12:32:48.025" v="5" actId="14100"/>
          <ac:spMkLst>
            <pc:docMk/>
            <pc:sldMk cId="1733641974" sldId="341"/>
            <ac:spMk id="9" creationId="{71C03767-DA8E-D962-E7D5-119ED9ECC707}"/>
          </ac:spMkLst>
        </pc:spChg>
      </pc:sldChg>
    </pc:docChg>
  </pc:docChgLst>
  <pc:docChgLst>
    <pc:chgData name="Xiao Xiong" userId="f10b512a9a691ef9" providerId="LiveId" clId="{D2CBB1C0-2EA2-4BD9-AEA5-F01F3530C64F}"/>
    <pc:docChg chg="undo redo custSel modSld">
      <pc:chgData name="Xiao Xiong" userId="f10b512a9a691ef9" providerId="LiveId" clId="{D2CBB1C0-2EA2-4BD9-AEA5-F01F3530C64F}" dt="2022-07-31T07:35:00.971" v="1021" actId="20577"/>
      <pc:docMkLst>
        <pc:docMk/>
      </pc:docMkLst>
      <pc:sldChg chg="modSp mod modTransition">
        <pc:chgData name="Xiao Xiong" userId="f10b512a9a691ef9" providerId="LiveId" clId="{D2CBB1C0-2EA2-4BD9-AEA5-F01F3530C64F}" dt="2022-07-31T07:17:08.705" v="998" actId="1076"/>
        <pc:sldMkLst>
          <pc:docMk/>
          <pc:sldMk cId="2271741893" sldId="256"/>
        </pc:sldMkLst>
        <pc:spChg chg="mod">
          <ac:chgData name="Xiao Xiong" userId="f10b512a9a691ef9" providerId="LiveId" clId="{D2CBB1C0-2EA2-4BD9-AEA5-F01F3530C64F}" dt="2022-07-31T07:17:08.705" v="998" actId="1076"/>
          <ac:spMkLst>
            <pc:docMk/>
            <pc:sldMk cId="2271741893" sldId="256"/>
            <ac:spMk id="18" creationId="{00000000-0000-0000-0000-000000000000}"/>
          </ac:spMkLst>
        </pc:spChg>
      </pc:sldChg>
      <pc:sldChg chg="modSp mod modTransition">
        <pc:chgData name="Xiao Xiong" userId="f10b512a9a691ef9" providerId="LiveId" clId="{D2CBB1C0-2EA2-4BD9-AEA5-F01F3530C64F}" dt="2022-07-30T09:12:53.934" v="880"/>
        <pc:sldMkLst>
          <pc:docMk/>
          <pc:sldMk cId="3071498937" sldId="290"/>
        </pc:sldMkLst>
        <pc:spChg chg="mod">
          <ac:chgData name="Xiao Xiong" userId="f10b512a9a691ef9" providerId="LiveId" clId="{D2CBB1C0-2EA2-4BD9-AEA5-F01F3530C64F}" dt="2022-07-30T06:17:27.841" v="273" actId="20577"/>
          <ac:spMkLst>
            <pc:docMk/>
            <pc:sldMk cId="3071498937" sldId="290"/>
            <ac:spMk id="16" creationId="{0EEAB81C-4911-434D-B745-D01AEAFD1096}"/>
          </ac:spMkLst>
        </pc:spChg>
      </pc:sldChg>
      <pc:sldChg chg="addSp delSp modSp mod modTransition">
        <pc:chgData name="Xiao Xiong" userId="f10b512a9a691ef9" providerId="LiveId" clId="{D2CBB1C0-2EA2-4BD9-AEA5-F01F3530C64F}" dt="2022-07-31T06:15:38.486" v="958" actId="14100"/>
        <pc:sldMkLst>
          <pc:docMk/>
          <pc:sldMk cId="1253566746" sldId="332"/>
        </pc:sldMkLst>
        <pc:spChg chg="del mod">
          <ac:chgData name="Xiao Xiong" userId="f10b512a9a691ef9" providerId="LiveId" clId="{D2CBB1C0-2EA2-4BD9-AEA5-F01F3530C64F}" dt="2022-07-31T06:14:11.738" v="903" actId="21"/>
          <ac:spMkLst>
            <pc:docMk/>
            <pc:sldMk cId="1253566746" sldId="332"/>
            <ac:spMk id="3" creationId="{00000000-0000-0000-0000-000000000000}"/>
          </ac:spMkLst>
        </pc:spChg>
        <pc:spChg chg="del">
          <ac:chgData name="Xiao Xiong" userId="f10b512a9a691ef9" providerId="LiveId" clId="{D2CBB1C0-2EA2-4BD9-AEA5-F01F3530C64F}" dt="2022-07-30T02:49:26.640" v="0" actId="21"/>
          <ac:spMkLst>
            <pc:docMk/>
            <pc:sldMk cId="1253566746" sldId="332"/>
            <ac:spMk id="4" creationId="{00000000-0000-0000-0000-000000000000}"/>
          </ac:spMkLst>
        </pc:spChg>
        <pc:spChg chg="mod">
          <ac:chgData name="Xiao Xiong" userId="f10b512a9a691ef9" providerId="LiveId" clId="{D2CBB1C0-2EA2-4BD9-AEA5-F01F3530C64F}" dt="2022-07-31T06:15:38.486" v="958" actId="14100"/>
          <ac:spMkLst>
            <pc:docMk/>
            <pc:sldMk cId="1253566746" sldId="332"/>
            <ac:spMk id="8" creationId="{00000000-0000-0000-0000-000000000000}"/>
          </ac:spMkLst>
        </pc:spChg>
        <pc:spChg chg="add del mod">
          <ac:chgData name="Xiao Xiong" userId="f10b512a9a691ef9" providerId="LiveId" clId="{D2CBB1C0-2EA2-4BD9-AEA5-F01F3530C64F}" dt="2022-07-31T06:14:15.492" v="904" actId="21"/>
          <ac:spMkLst>
            <pc:docMk/>
            <pc:sldMk cId="1253566746" sldId="332"/>
            <ac:spMk id="9" creationId="{EAB6E648-0F7F-DCAD-336C-D724F6D28830}"/>
          </ac:spMkLst>
        </pc:spChg>
      </pc:sldChg>
      <pc:sldChg chg="modSp mod modTransition">
        <pc:chgData name="Xiao Xiong" userId="f10b512a9a691ef9" providerId="LiveId" clId="{D2CBB1C0-2EA2-4BD9-AEA5-F01F3530C64F}" dt="2022-07-30T09:12:53.934" v="880"/>
        <pc:sldMkLst>
          <pc:docMk/>
          <pc:sldMk cId="159538934" sldId="333"/>
        </pc:sldMkLst>
        <pc:spChg chg="mod">
          <ac:chgData name="Xiao Xiong" userId="f10b512a9a691ef9" providerId="LiveId" clId="{D2CBB1C0-2EA2-4BD9-AEA5-F01F3530C64F}" dt="2022-07-30T06:18:04.589" v="275" actId="27636"/>
          <ac:spMkLst>
            <pc:docMk/>
            <pc:sldMk cId="159538934" sldId="333"/>
            <ac:spMk id="9" creationId="{00000000-0000-0000-0000-000000000000}"/>
          </ac:spMkLst>
        </pc:spChg>
        <pc:spChg chg="mod">
          <ac:chgData name="Xiao Xiong" userId="f10b512a9a691ef9" providerId="LiveId" clId="{D2CBB1C0-2EA2-4BD9-AEA5-F01F3530C64F}" dt="2022-07-30T06:19:07.660" v="314" actId="20577"/>
          <ac:spMkLst>
            <pc:docMk/>
            <pc:sldMk cId="159538934" sldId="333"/>
            <ac:spMk id="10" creationId="{00000000-0000-0000-0000-000000000000}"/>
          </ac:spMkLst>
        </pc:spChg>
        <pc:spChg chg="mod">
          <ac:chgData name="Xiao Xiong" userId="f10b512a9a691ef9" providerId="LiveId" clId="{D2CBB1C0-2EA2-4BD9-AEA5-F01F3530C64F}" dt="2022-07-30T06:13:14.543" v="178" actId="20577"/>
          <ac:spMkLst>
            <pc:docMk/>
            <pc:sldMk cId="159538934" sldId="333"/>
            <ac:spMk id="12" creationId="{7DE7ADFC-3A01-C8FD-E5C2-0E7B0A3123DE}"/>
          </ac:spMkLst>
        </pc:spChg>
        <pc:spChg chg="mod">
          <ac:chgData name="Xiao Xiong" userId="f10b512a9a691ef9" providerId="LiveId" clId="{D2CBB1C0-2EA2-4BD9-AEA5-F01F3530C64F}" dt="2022-07-30T09:11:40.105" v="878" actId="1076"/>
          <ac:spMkLst>
            <pc:docMk/>
            <pc:sldMk cId="159538934" sldId="333"/>
            <ac:spMk id="13" creationId="{2A874A5B-B46E-40A0-B0AA-D4DD467B20BD}"/>
          </ac:spMkLst>
        </pc:spChg>
        <pc:picChg chg="mod">
          <ac:chgData name="Xiao Xiong" userId="f10b512a9a691ef9" providerId="LiveId" clId="{D2CBB1C0-2EA2-4BD9-AEA5-F01F3530C64F}" dt="2022-07-30T06:12:57.186" v="167" actId="1076"/>
          <ac:picMkLst>
            <pc:docMk/>
            <pc:sldMk cId="159538934" sldId="333"/>
            <ac:picMk id="11" creationId="{00000000-0000-0000-0000-000000000000}"/>
          </ac:picMkLst>
        </pc:picChg>
      </pc:sldChg>
      <pc:sldChg chg="addSp delSp modSp mod modTransition">
        <pc:chgData name="Xiao Xiong" userId="f10b512a9a691ef9" providerId="LiveId" clId="{D2CBB1C0-2EA2-4BD9-AEA5-F01F3530C64F}" dt="2022-07-30T09:13:55.255" v="881" actId="1076"/>
        <pc:sldMkLst>
          <pc:docMk/>
          <pc:sldMk cId="1391438776" sldId="336"/>
        </pc:sldMkLst>
        <pc:spChg chg="del">
          <ac:chgData name="Xiao Xiong" userId="f10b512a9a691ef9" providerId="LiveId" clId="{D2CBB1C0-2EA2-4BD9-AEA5-F01F3530C64F}" dt="2022-07-30T02:49:32.553" v="1" actId="21"/>
          <ac:spMkLst>
            <pc:docMk/>
            <pc:sldMk cId="1391438776" sldId="336"/>
            <ac:spMk id="4" creationId="{00000000-0000-0000-0000-000000000000}"/>
          </ac:spMkLst>
        </pc:spChg>
        <pc:spChg chg="add mod">
          <ac:chgData name="Xiao Xiong" userId="f10b512a9a691ef9" providerId="LiveId" clId="{D2CBB1C0-2EA2-4BD9-AEA5-F01F3530C64F}" dt="2022-07-30T07:01:20.077" v="396" actId="1076"/>
          <ac:spMkLst>
            <pc:docMk/>
            <pc:sldMk cId="1391438776" sldId="336"/>
            <ac:spMk id="8" creationId="{AFD22B84-0546-2FF9-B48B-52951ECBF771}"/>
          </ac:spMkLst>
        </pc:spChg>
        <pc:spChg chg="mod">
          <ac:chgData name="Xiao Xiong" userId="f10b512a9a691ef9" providerId="LiveId" clId="{D2CBB1C0-2EA2-4BD9-AEA5-F01F3530C64F}" dt="2022-07-30T07:01:17.539" v="395" actId="1076"/>
          <ac:spMkLst>
            <pc:docMk/>
            <pc:sldMk cId="1391438776" sldId="336"/>
            <ac:spMk id="9" creationId="{00000000-0000-0000-0000-000000000000}"/>
          </ac:spMkLst>
        </pc:spChg>
        <pc:spChg chg="add mod">
          <ac:chgData name="Xiao Xiong" userId="f10b512a9a691ef9" providerId="LiveId" clId="{D2CBB1C0-2EA2-4BD9-AEA5-F01F3530C64F}" dt="2022-07-30T07:01:44.741" v="399" actId="1076"/>
          <ac:spMkLst>
            <pc:docMk/>
            <pc:sldMk cId="1391438776" sldId="336"/>
            <ac:spMk id="10" creationId="{3B92EF0E-65FD-CFC4-E196-59D56B739D2E}"/>
          </ac:spMkLst>
        </pc:spChg>
        <pc:spChg chg="add mod">
          <ac:chgData name="Xiao Xiong" userId="f10b512a9a691ef9" providerId="LiveId" clId="{D2CBB1C0-2EA2-4BD9-AEA5-F01F3530C64F}" dt="2022-07-30T07:03:07.119" v="407" actId="1076"/>
          <ac:spMkLst>
            <pc:docMk/>
            <pc:sldMk cId="1391438776" sldId="336"/>
            <ac:spMk id="11" creationId="{C23EA989-686E-E44A-D118-30E79D080612}"/>
          </ac:spMkLst>
        </pc:spChg>
        <pc:spChg chg="add del mod">
          <ac:chgData name="Xiao Xiong" userId="f10b512a9a691ef9" providerId="LiveId" clId="{D2CBB1C0-2EA2-4BD9-AEA5-F01F3530C64F}" dt="2022-07-30T06:56:43.816" v="361" actId="21"/>
          <ac:spMkLst>
            <pc:docMk/>
            <pc:sldMk cId="1391438776" sldId="336"/>
            <ac:spMk id="12" creationId="{CA16B787-3A75-E98A-07DF-8AC679D5D145}"/>
          </ac:spMkLst>
        </pc:spChg>
        <pc:spChg chg="add mod">
          <ac:chgData name="Xiao Xiong" userId="f10b512a9a691ef9" providerId="LiveId" clId="{D2CBB1C0-2EA2-4BD9-AEA5-F01F3530C64F}" dt="2022-07-30T07:02:18.978" v="403" actId="14100"/>
          <ac:spMkLst>
            <pc:docMk/>
            <pc:sldMk cId="1391438776" sldId="336"/>
            <ac:spMk id="13" creationId="{6CD6385E-8C9D-3EEA-8947-09FA5DC63EAB}"/>
          </ac:spMkLst>
        </pc:spChg>
        <pc:spChg chg="add mod">
          <ac:chgData name="Xiao Xiong" userId="f10b512a9a691ef9" providerId="LiveId" clId="{D2CBB1C0-2EA2-4BD9-AEA5-F01F3530C64F}" dt="2022-07-30T09:13:55.255" v="881" actId="1076"/>
          <ac:spMkLst>
            <pc:docMk/>
            <pc:sldMk cId="1391438776" sldId="336"/>
            <ac:spMk id="14" creationId="{1F740FAF-3685-20DD-11BF-500F8AEB74C3}"/>
          </ac:spMkLst>
        </pc:spChg>
        <pc:picChg chg="add mod">
          <ac:chgData name="Xiao Xiong" userId="f10b512a9a691ef9" providerId="LiveId" clId="{D2CBB1C0-2EA2-4BD9-AEA5-F01F3530C64F}" dt="2022-07-30T07:01:35.084" v="398" actId="1076"/>
          <ac:picMkLst>
            <pc:docMk/>
            <pc:sldMk cId="1391438776" sldId="336"/>
            <ac:picMk id="4" creationId="{9DB49E24-6B39-8E3B-0EE0-197A901EBE28}"/>
          </ac:picMkLst>
        </pc:picChg>
      </pc:sldChg>
      <pc:sldChg chg="delSp modSp mod modTransition">
        <pc:chgData name="Xiao Xiong" userId="f10b512a9a691ef9" providerId="LiveId" clId="{D2CBB1C0-2EA2-4BD9-AEA5-F01F3530C64F}" dt="2022-07-31T07:35:00.971" v="1021" actId="20577"/>
        <pc:sldMkLst>
          <pc:docMk/>
          <pc:sldMk cId="2217252472" sldId="337"/>
        </pc:sldMkLst>
        <pc:spChg chg="del">
          <ac:chgData name="Xiao Xiong" userId="f10b512a9a691ef9" providerId="LiveId" clId="{D2CBB1C0-2EA2-4BD9-AEA5-F01F3530C64F}" dt="2022-07-30T02:49:36.430" v="2" actId="21"/>
          <ac:spMkLst>
            <pc:docMk/>
            <pc:sldMk cId="2217252472" sldId="337"/>
            <ac:spMk id="4" creationId="{00000000-0000-0000-0000-000000000000}"/>
          </ac:spMkLst>
        </pc:spChg>
        <pc:spChg chg="mod">
          <ac:chgData name="Xiao Xiong" userId="f10b512a9a691ef9" providerId="LiveId" clId="{D2CBB1C0-2EA2-4BD9-AEA5-F01F3530C64F}" dt="2022-07-31T07:35:00.971" v="1021" actId="20577"/>
          <ac:spMkLst>
            <pc:docMk/>
            <pc:sldMk cId="2217252472" sldId="337"/>
            <ac:spMk id="9" creationId="{00000000-0000-0000-0000-000000000000}"/>
          </ac:spMkLst>
        </pc:spChg>
      </pc:sldChg>
      <pc:sldChg chg="addSp delSp modSp mod modTransition">
        <pc:chgData name="Xiao Xiong" userId="f10b512a9a691ef9" providerId="LiveId" clId="{D2CBB1C0-2EA2-4BD9-AEA5-F01F3530C64F}" dt="2022-07-30T09:12:53.934" v="880"/>
        <pc:sldMkLst>
          <pc:docMk/>
          <pc:sldMk cId="3271583248" sldId="338"/>
        </pc:sldMkLst>
        <pc:spChg chg="del">
          <ac:chgData name="Xiao Xiong" userId="f10b512a9a691ef9" providerId="LiveId" clId="{D2CBB1C0-2EA2-4BD9-AEA5-F01F3530C64F}" dt="2022-07-30T02:49:40.369" v="3" actId="21"/>
          <ac:spMkLst>
            <pc:docMk/>
            <pc:sldMk cId="3271583248" sldId="338"/>
            <ac:spMk id="4" creationId="{00000000-0000-0000-0000-000000000000}"/>
          </ac:spMkLst>
        </pc:spChg>
        <pc:spChg chg="add mod">
          <ac:chgData name="Xiao Xiong" userId="f10b512a9a691ef9" providerId="LiveId" clId="{D2CBB1C0-2EA2-4BD9-AEA5-F01F3530C64F}" dt="2022-07-30T09:07:53.627" v="845" actId="1076"/>
          <ac:spMkLst>
            <pc:docMk/>
            <pc:sldMk cId="3271583248" sldId="338"/>
            <ac:spMk id="8" creationId="{E231D795-814B-F772-7FEF-0FBBC7AF621D}"/>
          </ac:spMkLst>
        </pc:spChg>
        <pc:spChg chg="del">
          <ac:chgData name="Xiao Xiong" userId="f10b512a9a691ef9" providerId="LiveId" clId="{D2CBB1C0-2EA2-4BD9-AEA5-F01F3530C64F}" dt="2022-07-30T09:03:44.160" v="793" actId="21"/>
          <ac:spMkLst>
            <pc:docMk/>
            <pc:sldMk cId="3271583248" sldId="338"/>
            <ac:spMk id="9" creationId="{00000000-0000-0000-0000-000000000000}"/>
          </ac:spMkLst>
        </pc:spChg>
        <pc:spChg chg="add mod">
          <ac:chgData name="Xiao Xiong" userId="f10b512a9a691ef9" providerId="LiveId" clId="{D2CBB1C0-2EA2-4BD9-AEA5-F01F3530C64F}" dt="2022-07-30T09:08:47.372" v="850" actId="1076"/>
          <ac:spMkLst>
            <pc:docMk/>
            <pc:sldMk cId="3271583248" sldId="338"/>
            <ac:spMk id="10" creationId="{4B602736-FCC4-1327-1D59-DAFA71B6869F}"/>
          </ac:spMkLst>
        </pc:spChg>
        <pc:picChg chg="add mod">
          <ac:chgData name="Xiao Xiong" userId="f10b512a9a691ef9" providerId="LiveId" clId="{D2CBB1C0-2EA2-4BD9-AEA5-F01F3530C64F}" dt="2022-07-30T09:07:47.775" v="844" actId="1076"/>
          <ac:picMkLst>
            <pc:docMk/>
            <pc:sldMk cId="3271583248" sldId="338"/>
            <ac:picMk id="3" creationId="{981B9515-BAE0-7C4E-572C-91FB6D60B3DA}"/>
          </ac:picMkLst>
        </pc:picChg>
        <pc:picChg chg="add mod">
          <ac:chgData name="Xiao Xiong" userId="f10b512a9a691ef9" providerId="LiveId" clId="{D2CBB1C0-2EA2-4BD9-AEA5-F01F3530C64F}" dt="2022-07-30T09:08:29.099" v="849" actId="1076"/>
          <ac:picMkLst>
            <pc:docMk/>
            <pc:sldMk cId="3271583248" sldId="338"/>
            <ac:picMk id="4" creationId="{8CE67824-8738-9AF6-8472-835E875C657D}"/>
          </ac:picMkLst>
        </pc:picChg>
      </pc:sldChg>
      <pc:sldChg chg="delSp modSp mod modTransition">
        <pc:chgData name="Xiao Xiong" userId="f10b512a9a691ef9" providerId="LiveId" clId="{D2CBB1C0-2EA2-4BD9-AEA5-F01F3530C64F}" dt="2022-07-31T06:22:37.931" v="976" actId="1076"/>
        <pc:sldMkLst>
          <pc:docMk/>
          <pc:sldMk cId="2795791389" sldId="339"/>
        </pc:sldMkLst>
        <pc:spChg chg="del">
          <ac:chgData name="Xiao Xiong" userId="f10b512a9a691ef9" providerId="LiveId" clId="{D2CBB1C0-2EA2-4BD9-AEA5-F01F3530C64F}" dt="2022-07-30T02:49:44.288" v="4" actId="21"/>
          <ac:spMkLst>
            <pc:docMk/>
            <pc:sldMk cId="2795791389" sldId="339"/>
            <ac:spMk id="4" creationId="{00000000-0000-0000-0000-000000000000}"/>
          </ac:spMkLst>
        </pc:spChg>
        <pc:spChg chg="mod">
          <ac:chgData name="Xiao Xiong" userId="f10b512a9a691ef9" providerId="LiveId" clId="{D2CBB1C0-2EA2-4BD9-AEA5-F01F3530C64F}" dt="2022-07-31T06:22:16.622" v="973" actId="1076"/>
          <ac:spMkLst>
            <pc:docMk/>
            <pc:sldMk cId="2795791389" sldId="339"/>
            <ac:spMk id="10" creationId="{00000000-0000-0000-0000-000000000000}"/>
          </ac:spMkLst>
        </pc:spChg>
        <pc:spChg chg="mod">
          <ac:chgData name="Xiao Xiong" userId="f10b512a9a691ef9" providerId="LiveId" clId="{D2CBB1C0-2EA2-4BD9-AEA5-F01F3530C64F}" dt="2022-07-31T06:22:37.931" v="976" actId="1076"/>
          <ac:spMkLst>
            <pc:docMk/>
            <pc:sldMk cId="2795791389" sldId="339"/>
            <ac:spMk id="11" creationId="{00000000-0000-0000-0000-000000000000}"/>
          </ac:spMkLst>
        </pc:spChg>
        <pc:spChg chg="mod">
          <ac:chgData name="Xiao Xiong" userId="f10b512a9a691ef9" providerId="LiveId" clId="{D2CBB1C0-2EA2-4BD9-AEA5-F01F3530C64F}" dt="2022-07-31T06:22:32.398" v="975" actId="1076"/>
          <ac:spMkLst>
            <pc:docMk/>
            <pc:sldMk cId="2795791389" sldId="339"/>
            <ac:spMk id="12" creationId="{00000000-0000-0000-0000-000000000000}"/>
          </ac:spMkLst>
        </pc:spChg>
      </pc:sldChg>
      <pc:sldChg chg="modSp mod modTransition">
        <pc:chgData name="Xiao Xiong" userId="f10b512a9a691ef9" providerId="LiveId" clId="{D2CBB1C0-2EA2-4BD9-AEA5-F01F3530C64F}" dt="2022-07-30T09:12:53.934" v="880"/>
        <pc:sldMkLst>
          <pc:docMk/>
          <pc:sldMk cId="1460747350" sldId="340"/>
        </pc:sldMkLst>
        <pc:spChg chg="mod">
          <ac:chgData name="Xiao Xiong" userId="f10b512a9a691ef9" providerId="LiveId" clId="{D2CBB1C0-2EA2-4BD9-AEA5-F01F3530C64F}" dt="2022-07-30T06:19:56.499" v="326" actId="1076"/>
          <ac:spMkLst>
            <pc:docMk/>
            <pc:sldMk cId="1460747350" sldId="340"/>
            <ac:spMk id="2" creationId="{18BAF703-B721-1EFE-47CF-B09CF389F9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8904304" y="4512315"/>
            <a:ext cx="2616186" cy="1435724"/>
          </a:xfrm>
        </p:spPr>
        <p:txBody>
          <a:bodyPr>
            <a:normAutofit/>
          </a:bodyPr>
          <a:lstStyle/>
          <a:p>
            <a:r>
              <a:rPr lang="en-US" altLang="zh-CN" dirty="0"/>
              <a:t> Xiong Xiao</a:t>
            </a:r>
          </a:p>
          <a:p>
            <a:r>
              <a:rPr lang="en-US" altLang="zh-CN" dirty="0"/>
              <a:t>12112603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0" y="1937510"/>
            <a:ext cx="11880668" cy="2503784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Z-DNA binding protein 1 promotes heatstroke-induced cell death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Exp.1 - RIPK3 mediates heat stress–induced cell</a:t>
            </a:r>
            <a:br>
              <a:rPr lang="en-US" altLang="zh-CN" dirty="0"/>
            </a:br>
            <a:r>
              <a:rPr lang="en-US" altLang="zh-CN" dirty="0"/>
              <a:t>death and features of heatstroke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AF1ACB-99CF-232F-8724-029F54983382}"/>
              </a:ext>
            </a:extLst>
          </p:cNvPr>
          <p:cNvSpPr txBox="1"/>
          <p:nvPr/>
        </p:nvSpPr>
        <p:spPr>
          <a:xfrm>
            <a:off x="783101" y="1164737"/>
            <a:ext cx="8813660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RIPK3</a:t>
            </a:r>
            <a:r>
              <a:rPr lang="en-US" altLang="zh-CN" sz="2400" dirty="0"/>
              <a:t> -----&gt; Casp8 </a:t>
            </a:r>
            <a:r>
              <a:rPr lang="en-US" altLang="zh-CN" sz="2400" dirty="0">
                <a:sym typeface="Wingdings" panose="05000000000000000000" pitchFamily="2" charset="2"/>
              </a:rPr>
              <a:t>-----&gt; Casp3 -----&gt; GSDM -----&gt; form pores</a:t>
            </a:r>
          </a:p>
          <a:p>
            <a:r>
              <a:rPr lang="en-US" altLang="zh-CN" sz="2400" b="1" dirty="0"/>
              <a:t>RIPK3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-----&gt; MLKL -----&gt; </a:t>
            </a:r>
            <a:r>
              <a:rPr lang="en-US" altLang="zh-CN" sz="2400" dirty="0" err="1">
                <a:sym typeface="Wingdings" panose="05000000000000000000" pitchFamily="2" charset="2"/>
              </a:rPr>
              <a:t>pMLKL</a:t>
            </a:r>
            <a:r>
              <a:rPr lang="en-US" altLang="zh-CN" sz="2400" dirty="0">
                <a:sym typeface="Wingdings" panose="05000000000000000000" pitchFamily="2" charset="2"/>
              </a:rPr>
              <a:t> -----&gt; form pores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104E37-73A9-42E7-994E-BB411E5DD755}"/>
              </a:ext>
            </a:extLst>
          </p:cNvPr>
          <p:cNvSpPr txBox="1"/>
          <p:nvPr/>
        </p:nvSpPr>
        <p:spPr>
          <a:xfrm>
            <a:off x="5859181" y="3054639"/>
            <a:ext cx="5502836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Thrombin</a:t>
            </a:r>
            <a:r>
              <a:rPr lang="en-US" altLang="zh-CN" sz="2000" dirty="0"/>
              <a:t>:  thrombin generation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Platelets</a:t>
            </a:r>
            <a:r>
              <a:rPr lang="en-US" altLang="zh-CN" sz="2000" dirty="0"/>
              <a:t>: platelet aggregation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Fibrin</a:t>
            </a:r>
            <a:r>
              <a:rPr lang="en-US" altLang="zh-CN" sz="2000" dirty="0"/>
              <a:t>:  fibrin deposition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Occluded vessels</a:t>
            </a:r>
            <a:r>
              <a:rPr lang="en-US" altLang="zh-CN" sz="2000" dirty="0"/>
              <a:t>:  occlusion of the microcirculation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2FE6B1-2990-484C-791B-257D3143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00" y="2220177"/>
            <a:ext cx="4215027" cy="40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13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Exp.1 - RIPK3 mediates heat stress–induced cell</a:t>
            </a:r>
            <a:br>
              <a:rPr lang="en-US" altLang="zh-CN" dirty="0"/>
            </a:br>
            <a:r>
              <a:rPr lang="en-US" altLang="zh-CN" dirty="0"/>
              <a:t>death and features of heatstroke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CF1944-C794-AB50-2DA5-56A3651A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7" y="1335950"/>
            <a:ext cx="5256464" cy="37598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04C9BF-4964-234D-F73F-27BE21ABF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241" y="2116096"/>
            <a:ext cx="5116756" cy="29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33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Exp.1 - RIPK3 mediates heat stress–induced cell</a:t>
            </a:r>
            <a:br>
              <a:rPr lang="en-US" altLang="zh-CN" dirty="0"/>
            </a:br>
            <a:r>
              <a:rPr lang="en-US" altLang="zh-CN" dirty="0"/>
              <a:t>death and features of heatstroke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D431AD-00B4-CB6D-5967-0D607300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160470"/>
            <a:ext cx="8127691" cy="39104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BD1AAF-19C6-EABE-A121-2E10E5E0DE43}"/>
              </a:ext>
            </a:extLst>
          </p:cNvPr>
          <p:cNvSpPr txBox="1"/>
          <p:nvPr/>
        </p:nvSpPr>
        <p:spPr>
          <a:xfrm>
            <a:off x="783101" y="1164737"/>
            <a:ext cx="8813660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RIPK3</a:t>
            </a:r>
            <a:r>
              <a:rPr lang="en-US" altLang="zh-CN" sz="2400" dirty="0"/>
              <a:t> -----&gt; Casp8 </a:t>
            </a:r>
            <a:r>
              <a:rPr lang="en-US" altLang="zh-CN" sz="2400" dirty="0">
                <a:sym typeface="Wingdings" panose="05000000000000000000" pitchFamily="2" charset="2"/>
              </a:rPr>
              <a:t>-----&gt; Casp3 -----&gt; GSDM -----&gt; form pores</a:t>
            </a:r>
          </a:p>
          <a:p>
            <a:r>
              <a:rPr lang="en-US" altLang="zh-CN" sz="2400" b="1" dirty="0"/>
              <a:t>RIPK3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-----&gt; MLKL -----&gt; </a:t>
            </a:r>
            <a:r>
              <a:rPr lang="en-US" altLang="zh-CN" sz="2400" dirty="0" err="1">
                <a:sym typeface="Wingdings" panose="05000000000000000000" pitchFamily="2" charset="2"/>
              </a:rPr>
              <a:t>pMLKL</a:t>
            </a:r>
            <a:r>
              <a:rPr lang="en-US" altLang="zh-CN" sz="2400" dirty="0">
                <a:sym typeface="Wingdings" panose="05000000000000000000" pitchFamily="2" charset="2"/>
              </a:rPr>
              <a:t> -----&gt; form pores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3304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Exp.1 - RIPK3 mediates heat stress–induced cell</a:t>
            </a:r>
            <a:br>
              <a:rPr lang="en-US" altLang="zh-CN" dirty="0"/>
            </a:br>
            <a:r>
              <a:rPr lang="en-US" altLang="zh-CN" dirty="0"/>
              <a:t>death and features of heatstroke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BD6FFE-833B-CB6D-48FD-25704F529A47}"/>
              </a:ext>
            </a:extLst>
          </p:cNvPr>
          <p:cNvSpPr txBox="1"/>
          <p:nvPr/>
        </p:nvSpPr>
        <p:spPr>
          <a:xfrm>
            <a:off x="669924" y="1157742"/>
            <a:ext cx="1111074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400" b="1" dirty="0"/>
              <a:t>2. </a:t>
            </a:r>
            <a:r>
              <a:rPr lang="en-US" altLang="zh-CN" sz="2400" dirty="0"/>
              <a:t>Heat stress triggers cell death through activating RIPK3 </a:t>
            </a:r>
            <a:r>
              <a:rPr lang="en-US" altLang="zh-CN" sz="2400" b="1" dirty="0"/>
              <a:t>in vitro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CBB045-8FAE-B2EF-CA22-4BC9074E21E8}"/>
              </a:ext>
            </a:extLst>
          </p:cNvPr>
          <p:cNvSpPr txBox="1"/>
          <p:nvPr/>
        </p:nvSpPr>
        <p:spPr>
          <a:xfrm>
            <a:off x="783100" y="1700405"/>
            <a:ext cx="5312899" cy="288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Materials: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/>
              <a:t>L929 mouse fibroblasts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/>
              <a:t>Ripk3 −/−  (CRISPR-CAS9)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/>
              <a:t>Blank / Ripk3 vectors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400" dirty="0"/>
              <a:t>Vector: lentivirus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4528DF-44BC-45D8-AE90-6D5CC07CC4FE}"/>
              </a:ext>
            </a:extLst>
          </p:cNvPr>
          <p:cNvSpPr txBox="1"/>
          <p:nvPr/>
        </p:nvSpPr>
        <p:spPr>
          <a:xfrm>
            <a:off x="6948257" y="1735592"/>
            <a:ext cx="4361895" cy="178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Conditions: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- 43°C , 2 hours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 relative humidity of 60 ± 5%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4712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Exp.1 - RIPK3 mediates heat stress–induced cell</a:t>
            </a:r>
            <a:br>
              <a:rPr lang="en-US" altLang="zh-CN" dirty="0"/>
            </a:br>
            <a:r>
              <a:rPr lang="en-US" altLang="zh-CN" dirty="0"/>
              <a:t>death and features of heatstroke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01F072-AEF4-073F-E842-C80E12D6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745666"/>
            <a:ext cx="4621167" cy="3366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814A60-BE58-8AAD-1D2B-CD792BA6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11" y="1745666"/>
            <a:ext cx="4155842" cy="34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99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Exp.2 - Heat stress activates RIPK3 through ZBP1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B2E0-698A-8F66-F2BA-48064E394A37}"/>
              </a:ext>
            </a:extLst>
          </p:cNvPr>
          <p:cNvSpPr txBox="1"/>
          <p:nvPr/>
        </p:nvSpPr>
        <p:spPr>
          <a:xfrm>
            <a:off x="542819" y="1244435"/>
            <a:ext cx="5406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From Exp.1 we know: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219430-2CDF-6FF1-E952-EC4E625BA008}"/>
              </a:ext>
            </a:extLst>
          </p:cNvPr>
          <p:cNvSpPr txBox="1"/>
          <p:nvPr/>
        </p:nvSpPr>
        <p:spPr>
          <a:xfrm>
            <a:off x="284084" y="2234752"/>
            <a:ext cx="363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Heat stress </a:t>
            </a:r>
            <a:r>
              <a:rPr lang="en-US" altLang="zh-CN" sz="2400" dirty="0">
                <a:solidFill>
                  <a:srgbClr val="FF0000"/>
                </a:solidFill>
              </a:rPr>
              <a:t>-----&gt;</a:t>
            </a:r>
            <a:r>
              <a:rPr lang="en-US" altLang="zh-CN" sz="2400" dirty="0"/>
              <a:t> RIPK3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16AEB3-2955-AE9D-85BE-62D22B7A3DFD}"/>
              </a:ext>
            </a:extLst>
          </p:cNvPr>
          <p:cNvSpPr txBox="1"/>
          <p:nvPr/>
        </p:nvSpPr>
        <p:spPr>
          <a:xfrm>
            <a:off x="5135924" y="1869791"/>
            <a:ext cx="6949349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Casp8 </a:t>
            </a:r>
            <a:r>
              <a:rPr lang="en-US" altLang="zh-CN" sz="2400" dirty="0">
                <a:sym typeface="Wingdings" panose="05000000000000000000" pitchFamily="2" charset="2"/>
              </a:rPr>
              <a:t>-----&gt; Casp3 -----&gt; GSDM -----&gt; form pores</a:t>
            </a: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MLKL -----&gt; </a:t>
            </a:r>
            <a:r>
              <a:rPr lang="en-US" altLang="zh-CN" sz="2400" dirty="0" err="1">
                <a:sym typeface="Wingdings" panose="05000000000000000000" pitchFamily="2" charset="2"/>
              </a:rPr>
              <a:t>pMLKL</a:t>
            </a:r>
            <a:r>
              <a:rPr lang="en-US" altLang="zh-CN" sz="2400" dirty="0">
                <a:sym typeface="Wingdings" panose="05000000000000000000" pitchFamily="2" charset="2"/>
              </a:rPr>
              <a:t> -----&gt; form pores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35BFA4-D244-C72C-5B18-6168098DBF1E}"/>
              </a:ext>
            </a:extLst>
          </p:cNvPr>
          <p:cNvCxnSpPr/>
          <p:nvPr/>
        </p:nvCxnSpPr>
        <p:spPr>
          <a:xfrm flipV="1">
            <a:off x="3780148" y="2073897"/>
            <a:ext cx="1355776" cy="320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EF09DF-42D2-2E59-7419-149FED2B2440}"/>
              </a:ext>
            </a:extLst>
          </p:cNvPr>
          <p:cNvCxnSpPr>
            <a:cxnSpLocks/>
          </p:cNvCxnSpPr>
          <p:nvPr/>
        </p:nvCxnSpPr>
        <p:spPr>
          <a:xfrm>
            <a:off x="3780148" y="2483413"/>
            <a:ext cx="1355776" cy="329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3C3D435-716A-3E2E-F565-65851FDDCD47}"/>
              </a:ext>
            </a:extLst>
          </p:cNvPr>
          <p:cNvSpPr txBox="1"/>
          <p:nvPr/>
        </p:nvSpPr>
        <p:spPr>
          <a:xfrm>
            <a:off x="542819" y="3683143"/>
            <a:ext cx="10882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Here comes the question:</a:t>
            </a:r>
          </a:p>
          <a:p>
            <a:endParaRPr lang="en-US" altLang="zh-CN" sz="2400" dirty="0"/>
          </a:p>
          <a:p>
            <a:r>
              <a:rPr lang="en-US" altLang="zh-CN" sz="3200" dirty="0"/>
              <a:t>What about the </a:t>
            </a:r>
            <a:r>
              <a:rPr lang="en-US" altLang="zh-CN" sz="3200" b="1" dirty="0"/>
              <a:t>details</a:t>
            </a:r>
            <a:r>
              <a:rPr lang="en-US" altLang="zh-CN" sz="3200" dirty="0"/>
              <a:t> in    Heat stress </a:t>
            </a:r>
            <a:r>
              <a:rPr lang="en-US" altLang="zh-CN" sz="3200" dirty="0">
                <a:solidFill>
                  <a:srgbClr val="FF0000"/>
                </a:solidFill>
              </a:rPr>
              <a:t>-----&gt;</a:t>
            </a:r>
            <a:r>
              <a:rPr lang="en-US" altLang="zh-CN" sz="3200" dirty="0"/>
              <a:t> RIPK3   ?</a:t>
            </a:r>
          </a:p>
        </p:txBody>
      </p:sp>
    </p:spTree>
    <p:extLst>
      <p:ext uri="{BB962C8B-B14F-4D97-AF65-F5344CB8AC3E}">
        <p14:creationId xmlns:p14="http://schemas.microsoft.com/office/powerpoint/2010/main" val="2602079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Exp.2 - Heat stress activates RIPK3 through ZBP1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4B2E0-698A-8F66-F2BA-48064E394A37}"/>
              </a:ext>
            </a:extLst>
          </p:cNvPr>
          <p:cNvSpPr txBox="1"/>
          <p:nvPr/>
        </p:nvSpPr>
        <p:spPr>
          <a:xfrm>
            <a:off x="542819" y="1041850"/>
            <a:ext cx="10882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previous research we know: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RIP (receptor-interacting protein) homotypic interaction motif (</a:t>
            </a:r>
            <a:r>
              <a:rPr lang="en-US" altLang="zh-CN" sz="2400" b="1" dirty="0"/>
              <a:t>RHIM</a:t>
            </a:r>
            <a:r>
              <a:rPr lang="en-US" altLang="zh-CN" sz="2400" dirty="0"/>
              <a:t>)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     </a:t>
            </a:r>
            <a:r>
              <a:rPr lang="en-US" altLang="zh-CN" sz="2400" dirty="0"/>
              <a:t>contains proteins that can </a:t>
            </a:r>
            <a:r>
              <a:rPr lang="en-US" altLang="zh-CN" sz="2400" b="1" dirty="0"/>
              <a:t>interact</a:t>
            </a:r>
            <a:r>
              <a:rPr lang="en-US" altLang="zh-CN" sz="2400" dirty="0"/>
              <a:t> with and </a:t>
            </a:r>
            <a:r>
              <a:rPr lang="en-US" altLang="zh-CN" sz="2400" b="1" dirty="0"/>
              <a:t>activate</a:t>
            </a:r>
            <a:r>
              <a:rPr lang="en-US" altLang="zh-CN" sz="2400" dirty="0"/>
              <a:t> RIPK3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C3D435-716A-3E2E-F565-65851FDDCD47}"/>
              </a:ext>
            </a:extLst>
          </p:cNvPr>
          <p:cNvSpPr txBox="1"/>
          <p:nvPr/>
        </p:nvSpPr>
        <p:spPr>
          <a:xfrm>
            <a:off x="542819" y="2556728"/>
            <a:ext cx="108824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That means: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RHIM -----&gt; RIPK3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45C206-E4E8-04D9-A115-95C89DA1188F}"/>
              </a:ext>
            </a:extLst>
          </p:cNvPr>
          <p:cNvSpPr txBox="1"/>
          <p:nvPr/>
        </p:nvSpPr>
        <p:spPr>
          <a:xfrm>
            <a:off x="542819" y="3758336"/>
            <a:ext cx="108824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However: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RHIM contains 3 types:   </a:t>
            </a:r>
            <a:r>
              <a:rPr lang="en-US" altLang="zh-CN" sz="2400" b="1" dirty="0"/>
              <a:t>RIPK1</a:t>
            </a:r>
            <a:r>
              <a:rPr lang="en-US" altLang="zh-CN" sz="2400" dirty="0"/>
              <a:t>, </a:t>
            </a:r>
          </a:p>
          <a:p>
            <a:r>
              <a:rPr lang="en-US" altLang="zh-CN" sz="2400" dirty="0"/>
              <a:t>                                             </a:t>
            </a:r>
            <a:r>
              <a:rPr lang="en-US" altLang="zh-CN" sz="2400" b="1" dirty="0"/>
              <a:t>TRIF </a:t>
            </a:r>
            <a:r>
              <a:rPr lang="en-US" altLang="zh-CN" sz="2400" dirty="0"/>
              <a:t>(Toll/interleukin-1 receptor domain–</a:t>
            </a:r>
          </a:p>
          <a:p>
            <a:r>
              <a:rPr lang="en-US" altLang="zh-CN" sz="2400" dirty="0"/>
              <a:t>                                                      containing adapter-inducing interferon-b) </a:t>
            </a:r>
          </a:p>
          <a:p>
            <a:r>
              <a:rPr lang="en-US" altLang="zh-CN" sz="2400" dirty="0"/>
              <a:t>                                             </a:t>
            </a:r>
            <a:r>
              <a:rPr lang="en-US" altLang="zh-CN" sz="2400" b="1" dirty="0"/>
              <a:t>ZBP1 </a:t>
            </a:r>
            <a:r>
              <a:rPr lang="en-US" altLang="zh-CN" sz="2400" dirty="0"/>
              <a:t>(Z-DNA binding protein 1)</a:t>
            </a:r>
          </a:p>
        </p:txBody>
      </p:sp>
    </p:spTree>
    <p:extLst>
      <p:ext uri="{BB962C8B-B14F-4D97-AF65-F5344CB8AC3E}">
        <p14:creationId xmlns:p14="http://schemas.microsoft.com/office/powerpoint/2010/main" val="3066096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Exp.2 - Heat stress activates RIPK3 through ZBP1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BFBDFE-7D36-DE1C-54F2-F1CBF918CFF4}"/>
              </a:ext>
            </a:extLst>
          </p:cNvPr>
          <p:cNvSpPr txBox="1"/>
          <p:nvPr/>
        </p:nvSpPr>
        <p:spPr>
          <a:xfrm>
            <a:off x="669924" y="1313895"/>
            <a:ext cx="1139482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Hypothesis 2</a:t>
            </a:r>
            <a:r>
              <a:rPr lang="en-US" altLang="zh-CN" sz="3200" dirty="0"/>
              <a:t>: </a:t>
            </a:r>
            <a:r>
              <a:rPr lang="en-US" altLang="zh-CN" sz="2800" dirty="0"/>
              <a:t>Heat stress can activate RIPK3 through </a:t>
            </a:r>
            <a:r>
              <a:rPr lang="en-US" altLang="zh-CN" sz="2800" b="1" dirty="0"/>
              <a:t>RHIM</a:t>
            </a:r>
            <a:endParaRPr lang="en-US" altLang="zh-CN" sz="2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F07930-A124-D6F6-F996-E7229540D010}"/>
              </a:ext>
            </a:extLst>
          </p:cNvPr>
          <p:cNvSpPr txBox="1"/>
          <p:nvPr/>
        </p:nvSpPr>
        <p:spPr>
          <a:xfrm>
            <a:off x="669924" y="2427250"/>
            <a:ext cx="1085056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We should test: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74A19E-996C-315B-DDD6-69313BCB6D8E}"/>
              </a:ext>
            </a:extLst>
          </p:cNvPr>
          <p:cNvSpPr txBox="1"/>
          <p:nvPr/>
        </p:nvSpPr>
        <p:spPr>
          <a:xfrm>
            <a:off x="669924" y="4115097"/>
            <a:ext cx="17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Heat stress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25BD04-1D4E-6634-8B0A-BC55AB31DF59}"/>
              </a:ext>
            </a:extLst>
          </p:cNvPr>
          <p:cNvSpPr txBox="1"/>
          <p:nvPr/>
        </p:nvSpPr>
        <p:spPr>
          <a:xfrm>
            <a:off x="5868140" y="4115095"/>
            <a:ext cx="111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RIPK3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9D8E7E-2C2F-ED30-04CB-E2E8C71F31E6}"/>
              </a:ext>
            </a:extLst>
          </p:cNvPr>
          <p:cNvSpPr txBox="1"/>
          <p:nvPr/>
        </p:nvSpPr>
        <p:spPr>
          <a:xfrm>
            <a:off x="3568823" y="3138925"/>
            <a:ext cx="116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RIPK1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ACD9C8-F1A4-A402-523D-4515EC27B4DA}"/>
              </a:ext>
            </a:extLst>
          </p:cNvPr>
          <p:cNvSpPr txBox="1"/>
          <p:nvPr/>
        </p:nvSpPr>
        <p:spPr>
          <a:xfrm>
            <a:off x="3568823" y="4115096"/>
            <a:ext cx="116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TRIF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3035AC-D980-3CCF-2B03-E8A0014D9F59}"/>
              </a:ext>
            </a:extLst>
          </p:cNvPr>
          <p:cNvSpPr txBox="1"/>
          <p:nvPr/>
        </p:nvSpPr>
        <p:spPr>
          <a:xfrm>
            <a:off x="3568823" y="5051665"/>
            <a:ext cx="116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ZBP1</a:t>
            </a:r>
            <a:endParaRPr lang="zh-CN" altLang="en-US" sz="24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C9F948-B082-44C3-7E81-CCEFD419B4D9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2432482" y="3369758"/>
            <a:ext cx="1136341" cy="9761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ADE3C9-1D81-DBF0-8F0B-AA9A9E0EDFC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432482" y="4345929"/>
            <a:ext cx="1136341" cy="39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84E5085-02FA-D990-D8A6-A17B96D1B53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445799" y="4456895"/>
            <a:ext cx="1123024" cy="825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C856822-CF76-F2D0-1C40-1E6AB4A8659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592792" y="3381140"/>
            <a:ext cx="1275348" cy="964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C0AEA87-B967-A6D6-BDFF-FBF3C52B7CA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451389" y="4345927"/>
            <a:ext cx="141675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EBB600B-6DC5-8E40-7D58-8FE4E5AB661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451389" y="4345928"/>
            <a:ext cx="1416751" cy="976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205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Exp.2 - Heat stress activates RIPK3 through ZBP1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5B0A6D-BC21-2C82-52B6-989D5F4866B8}"/>
              </a:ext>
            </a:extLst>
          </p:cNvPr>
          <p:cNvSpPr txBox="1"/>
          <p:nvPr/>
        </p:nvSpPr>
        <p:spPr>
          <a:xfrm>
            <a:off x="5603914" y="1183493"/>
            <a:ext cx="6528134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RIPK3</a:t>
            </a:r>
            <a:r>
              <a:rPr lang="en-US" altLang="zh-CN" sz="2400" dirty="0"/>
              <a:t> -----&gt; Casp8 -----&gt; … </a:t>
            </a:r>
            <a:r>
              <a:rPr lang="en-US" altLang="zh-CN" sz="2400" dirty="0">
                <a:sym typeface="Wingdings" panose="05000000000000000000" pitchFamily="2" charset="2"/>
              </a:rPr>
              <a:t>-----&gt; form pores</a:t>
            </a:r>
          </a:p>
          <a:p>
            <a:r>
              <a:rPr lang="en-US" altLang="zh-CN" sz="2400" b="1" dirty="0"/>
              <a:t>RIPK3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-----&gt; MLKL -----&gt; … -----&gt; form pores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B296E5-5C2D-EDA3-E2C6-9AC7210FA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06" y="873690"/>
            <a:ext cx="3996186" cy="1448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E0C285-ED97-8DAA-B39F-E50A7BD46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591" y="2777569"/>
            <a:ext cx="3867107" cy="3048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D490D0-4046-6917-2189-44B0DA866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580" y="3049269"/>
            <a:ext cx="3726987" cy="27450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48EA73-9E0F-1441-E3F5-A4EF26DF6C47}"/>
              </a:ext>
            </a:extLst>
          </p:cNvPr>
          <p:cNvSpPr txBox="1"/>
          <p:nvPr/>
        </p:nvSpPr>
        <p:spPr>
          <a:xfrm>
            <a:off x="5965794" y="1183493"/>
            <a:ext cx="5914874" cy="879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431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Exp.2 - Heat stress activates RIPK3 through ZBP1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F07930-A124-D6F6-F996-E7229540D010}"/>
              </a:ext>
            </a:extLst>
          </p:cNvPr>
          <p:cNvSpPr txBox="1"/>
          <p:nvPr/>
        </p:nvSpPr>
        <p:spPr>
          <a:xfrm>
            <a:off x="669924" y="1303870"/>
            <a:ext cx="1085056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get: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74A19E-996C-315B-DDD6-69313BCB6D8E}"/>
              </a:ext>
            </a:extLst>
          </p:cNvPr>
          <p:cNvSpPr txBox="1"/>
          <p:nvPr/>
        </p:nvSpPr>
        <p:spPr>
          <a:xfrm>
            <a:off x="1245178" y="2801908"/>
            <a:ext cx="17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Heat stress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25BD04-1D4E-6634-8B0A-BC55AB31DF59}"/>
              </a:ext>
            </a:extLst>
          </p:cNvPr>
          <p:cNvSpPr txBox="1"/>
          <p:nvPr/>
        </p:nvSpPr>
        <p:spPr>
          <a:xfrm>
            <a:off x="10065543" y="2662304"/>
            <a:ext cx="111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RIPK3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9D8E7E-2C2F-ED30-04CB-E2E8C71F31E6}"/>
              </a:ext>
            </a:extLst>
          </p:cNvPr>
          <p:cNvSpPr txBox="1"/>
          <p:nvPr/>
        </p:nvSpPr>
        <p:spPr>
          <a:xfrm>
            <a:off x="5388747" y="1406412"/>
            <a:ext cx="116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RIPK1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ACD9C8-F1A4-A402-523D-4515EC27B4DA}"/>
              </a:ext>
            </a:extLst>
          </p:cNvPr>
          <p:cNvSpPr txBox="1"/>
          <p:nvPr/>
        </p:nvSpPr>
        <p:spPr>
          <a:xfrm>
            <a:off x="5470511" y="2777721"/>
            <a:ext cx="116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TRIF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3035AC-D980-3CCF-2B03-E8A0014D9F59}"/>
              </a:ext>
            </a:extLst>
          </p:cNvPr>
          <p:cNvSpPr txBox="1"/>
          <p:nvPr/>
        </p:nvSpPr>
        <p:spPr>
          <a:xfrm>
            <a:off x="5513717" y="4410761"/>
            <a:ext cx="116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ZBP1</a:t>
            </a:r>
            <a:endParaRPr lang="zh-CN" altLang="en-US" sz="24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C9F948-B082-44C3-7E81-CCEFD419B4D9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007736" y="1637245"/>
            <a:ext cx="2381011" cy="1395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ADE3C9-1D81-DBF0-8F0B-AA9A9E0EDFC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007736" y="3008554"/>
            <a:ext cx="2462775" cy="24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84E5085-02FA-D990-D8A6-A17B96D1B539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3007736" y="3032741"/>
            <a:ext cx="2505981" cy="160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C856822-CF76-F2D0-1C40-1E6AB4A86590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6551723" y="1637245"/>
            <a:ext cx="3513820" cy="12558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C0AEA87-B967-A6D6-BDFF-FBF3C52B7CA1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6633487" y="2893137"/>
            <a:ext cx="3432056" cy="115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EBB600B-6DC5-8E40-7D58-8FE4E5AB661A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 flipV="1">
            <a:off x="6676693" y="2893137"/>
            <a:ext cx="3388850" cy="17484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禁止符 62">
            <a:extLst>
              <a:ext uri="{FF2B5EF4-FFF2-40B4-BE49-F238E27FC236}">
                <a16:creationId xmlns:a16="http://schemas.microsoft.com/office/drawing/2014/main" id="{5F4C5349-C25A-E8F5-CC09-4323676E1886}"/>
              </a:ext>
            </a:extLst>
          </p:cNvPr>
          <p:cNvSpPr/>
          <p:nvPr/>
        </p:nvSpPr>
        <p:spPr>
          <a:xfrm>
            <a:off x="5635451" y="1406412"/>
            <a:ext cx="480767" cy="458204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禁止符 63">
            <a:extLst>
              <a:ext uri="{FF2B5EF4-FFF2-40B4-BE49-F238E27FC236}">
                <a16:creationId xmlns:a16="http://schemas.microsoft.com/office/drawing/2014/main" id="{679BF30C-81E4-E92B-22A6-8AA77D289159}"/>
              </a:ext>
            </a:extLst>
          </p:cNvPr>
          <p:cNvSpPr/>
          <p:nvPr/>
        </p:nvSpPr>
        <p:spPr>
          <a:xfrm>
            <a:off x="5665632" y="2777721"/>
            <a:ext cx="480767" cy="458204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49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235211"/>
            <a:ext cx="3397827" cy="793489"/>
          </a:xfrm>
        </p:spPr>
        <p:txBody>
          <a:bodyPr>
            <a:normAutofit/>
          </a:bodyPr>
          <a:lstStyle/>
          <a:p>
            <a:r>
              <a:rPr lang="en-US" altLang="zh-CN" dirty="0"/>
              <a:t>About the Author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69924" y="1028701"/>
            <a:ext cx="11210744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2800" dirty="0"/>
              <a:t>Fangfang Yuan, </a:t>
            </a:r>
            <a:r>
              <a:rPr lang="en-US" altLang="zh-CN" sz="2800" dirty="0" err="1"/>
              <a:t>postdoctor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dirty="0"/>
              <a:t>Department of Critical Care Medicine and Hematology</a:t>
            </a:r>
          </a:p>
          <a:p>
            <a:pPr>
              <a:lnSpc>
                <a:spcPct val="200000"/>
              </a:lnSpc>
            </a:pPr>
            <a:r>
              <a:rPr lang="en-US" altLang="zh-CN" dirty="0" err="1"/>
              <a:t>Xiangya</a:t>
            </a:r>
            <a:r>
              <a:rPr lang="en-US" altLang="zh-CN" dirty="0"/>
              <a:t> Hospital, Central South University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855F7-E316-D808-CB87-5DF459F1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845" y="1317315"/>
            <a:ext cx="2291641" cy="23248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73B42D-4B5D-76B5-E5BD-288CE06D8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846" y="3808522"/>
            <a:ext cx="2338771" cy="23387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02A583-24D4-1ECB-63D4-FCE207D5103E}"/>
              </a:ext>
            </a:extLst>
          </p:cNvPr>
          <p:cNvSpPr txBox="1"/>
          <p:nvPr/>
        </p:nvSpPr>
        <p:spPr>
          <a:xfrm>
            <a:off x="624383" y="4350059"/>
            <a:ext cx="763957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Other systems of medical colleges: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-   Peking Union Medical College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/>
              <a:t>West China Medical Center, Sichuan University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/>
              <a:t>Tongji Medical College of HUST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66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Exp.2 - Heat stress activates RIPK3 through ZBP1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5B0A6D-BC21-2C82-52B6-989D5F4866B8}"/>
              </a:ext>
            </a:extLst>
          </p:cNvPr>
          <p:cNvSpPr txBox="1"/>
          <p:nvPr/>
        </p:nvSpPr>
        <p:spPr>
          <a:xfrm>
            <a:off x="541720" y="1215756"/>
            <a:ext cx="6528134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Other experiments that verify the hypothesis: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6AFB38-0597-570C-A461-D8378E10B195}"/>
              </a:ext>
            </a:extLst>
          </p:cNvPr>
          <p:cNvSpPr txBox="1"/>
          <p:nvPr/>
        </p:nvSpPr>
        <p:spPr>
          <a:xfrm>
            <a:off x="277914" y="1801898"/>
            <a:ext cx="176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Heat stress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A2471C-5EE5-318C-A04C-3F207F04B3B7}"/>
              </a:ext>
            </a:extLst>
          </p:cNvPr>
          <p:cNvSpPr txBox="1"/>
          <p:nvPr/>
        </p:nvSpPr>
        <p:spPr>
          <a:xfrm>
            <a:off x="2911455" y="1795544"/>
            <a:ext cx="95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ZBP1</a:t>
            </a:r>
            <a:endParaRPr lang="zh-CN" altLang="en-US" dirty="0"/>
          </a:p>
        </p:txBody>
      </p:sp>
      <p:sp>
        <p:nvSpPr>
          <p:cNvPr id="14" name="文本框 10">
            <a:extLst>
              <a:ext uri="{FF2B5EF4-FFF2-40B4-BE49-F238E27FC236}">
                <a16:creationId xmlns:a16="http://schemas.microsoft.com/office/drawing/2014/main" id="{5E6AFB38-0597-570C-A461-D8378E10B195}"/>
              </a:ext>
            </a:extLst>
          </p:cNvPr>
          <p:cNvSpPr txBox="1"/>
          <p:nvPr/>
        </p:nvSpPr>
        <p:spPr>
          <a:xfrm>
            <a:off x="4742147" y="1795544"/>
            <a:ext cx="107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RIPK3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9C5E21-2DD6-AD87-A2CC-1F5E74C3C837}"/>
              </a:ext>
            </a:extLst>
          </p:cNvPr>
          <p:cNvSpPr txBox="1"/>
          <p:nvPr/>
        </p:nvSpPr>
        <p:spPr>
          <a:xfrm>
            <a:off x="6270881" y="1712393"/>
            <a:ext cx="585954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Casp8 -----&gt; Casp3 -----&gt; GSDM </a:t>
            </a:r>
            <a:r>
              <a:rPr lang="en-US" altLang="zh-CN" sz="2000" dirty="0">
                <a:sym typeface="Wingdings" panose="05000000000000000000" pitchFamily="2" charset="2"/>
              </a:rPr>
              <a:t>-----&gt; form pores</a:t>
            </a:r>
          </a:p>
          <a:p>
            <a:r>
              <a:rPr lang="en-US" altLang="zh-CN" sz="2000" dirty="0">
                <a:sym typeface="Wingdings" panose="05000000000000000000" pitchFamily="2" charset="2"/>
              </a:rPr>
              <a:t>MLKL -----&gt; </a:t>
            </a:r>
            <a:r>
              <a:rPr lang="en-US" altLang="zh-CN" sz="2000" dirty="0" err="1">
                <a:sym typeface="Wingdings" panose="05000000000000000000" pitchFamily="2" charset="2"/>
              </a:rPr>
              <a:t>pMLKL</a:t>
            </a:r>
            <a:r>
              <a:rPr lang="en-US" altLang="zh-CN" sz="2000" dirty="0">
                <a:sym typeface="Wingdings" panose="05000000000000000000" pitchFamily="2" charset="2"/>
              </a:rPr>
              <a:t> -----&gt; form pores</a:t>
            </a:r>
            <a:endParaRPr lang="zh-CN" altLang="en-US" sz="20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C86BD9-770D-E1FF-8D63-9831A3923C6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040726" y="2026377"/>
            <a:ext cx="870729" cy="63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F5B505-42FA-A8D9-7652-4EF5D9B3FF37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871418" y="2026377"/>
            <a:ext cx="8707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8A8175-1016-056B-5710-82A82985377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821338" y="1864477"/>
            <a:ext cx="372072" cy="161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FC0CF7-B94B-995E-5B88-BA1B29DAA95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821338" y="2026377"/>
            <a:ext cx="372072" cy="230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0C3A4F8D-14B9-D384-03AC-DCA36BE4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85" y="2332773"/>
            <a:ext cx="3408557" cy="89927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AF9EF84-C2A2-4FC0-1891-FC4DFB59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59" y="3170859"/>
            <a:ext cx="3260183" cy="306484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CD7A11E0-4117-B3A2-55E9-8577CE432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40" y="3095700"/>
            <a:ext cx="985232" cy="308660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329CA9C-A992-6E1A-D7B3-388B0F90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862" y="3503189"/>
            <a:ext cx="3888681" cy="133943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6C65B0A-FA6E-40FD-DA57-A7DC8D4D7E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854" y="4846969"/>
            <a:ext cx="3037501" cy="901372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09D15A1-E07F-C4E2-2435-ED6220819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8711" y="4842624"/>
            <a:ext cx="931143" cy="95630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0063BC9-F94F-7359-33E4-6CA438AB6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043" y="2610490"/>
            <a:ext cx="3037500" cy="8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0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Exp.2 - Heat stress activates RIPK3 through ZBP1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5B0A6D-BC21-2C82-52B6-989D5F4866B8}"/>
              </a:ext>
            </a:extLst>
          </p:cNvPr>
          <p:cNvSpPr txBox="1"/>
          <p:nvPr/>
        </p:nvSpPr>
        <p:spPr>
          <a:xfrm>
            <a:off x="541720" y="1215756"/>
            <a:ext cx="6528134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Other experiments that verify the hypothesis: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6AFB38-0597-570C-A461-D8378E10B195}"/>
              </a:ext>
            </a:extLst>
          </p:cNvPr>
          <p:cNvSpPr txBox="1"/>
          <p:nvPr/>
        </p:nvSpPr>
        <p:spPr>
          <a:xfrm>
            <a:off x="277914" y="1801898"/>
            <a:ext cx="176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Heat stress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A2471C-5EE5-318C-A04C-3F207F04B3B7}"/>
              </a:ext>
            </a:extLst>
          </p:cNvPr>
          <p:cNvSpPr txBox="1"/>
          <p:nvPr/>
        </p:nvSpPr>
        <p:spPr>
          <a:xfrm>
            <a:off x="2911455" y="1795544"/>
            <a:ext cx="95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ZBP1</a:t>
            </a:r>
            <a:endParaRPr lang="zh-CN" altLang="en-US" dirty="0"/>
          </a:p>
        </p:txBody>
      </p:sp>
      <p:sp>
        <p:nvSpPr>
          <p:cNvPr id="14" name="文本框 10">
            <a:extLst>
              <a:ext uri="{FF2B5EF4-FFF2-40B4-BE49-F238E27FC236}">
                <a16:creationId xmlns:a16="http://schemas.microsoft.com/office/drawing/2014/main" id="{5E6AFB38-0597-570C-A461-D8378E10B195}"/>
              </a:ext>
            </a:extLst>
          </p:cNvPr>
          <p:cNvSpPr txBox="1"/>
          <p:nvPr/>
        </p:nvSpPr>
        <p:spPr>
          <a:xfrm>
            <a:off x="4742147" y="1795544"/>
            <a:ext cx="107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RIPK3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9C5E21-2DD6-AD87-A2CC-1F5E74C3C837}"/>
              </a:ext>
            </a:extLst>
          </p:cNvPr>
          <p:cNvSpPr txBox="1"/>
          <p:nvPr/>
        </p:nvSpPr>
        <p:spPr>
          <a:xfrm>
            <a:off x="6270881" y="1712393"/>
            <a:ext cx="585954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Casp8 -----&gt; Casp3 -----&gt; GSDM </a:t>
            </a:r>
            <a:r>
              <a:rPr lang="en-US" altLang="zh-CN" sz="2000" dirty="0">
                <a:sym typeface="Wingdings" panose="05000000000000000000" pitchFamily="2" charset="2"/>
              </a:rPr>
              <a:t>-----&gt; form pores</a:t>
            </a:r>
          </a:p>
          <a:p>
            <a:r>
              <a:rPr lang="en-US" altLang="zh-CN" sz="2000" dirty="0">
                <a:sym typeface="Wingdings" panose="05000000000000000000" pitchFamily="2" charset="2"/>
              </a:rPr>
              <a:t>MLKL -----&gt; </a:t>
            </a:r>
            <a:r>
              <a:rPr lang="en-US" altLang="zh-CN" sz="2000" dirty="0" err="1">
                <a:sym typeface="Wingdings" panose="05000000000000000000" pitchFamily="2" charset="2"/>
              </a:rPr>
              <a:t>pMLKL</a:t>
            </a:r>
            <a:r>
              <a:rPr lang="en-US" altLang="zh-CN" sz="2000" dirty="0">
                <a:sym typeface="Wingdings" panose="05000000000000000000" pitchFamily="2" charset="2"/>
              </a:rPr>
              <a:t> -----&gt; form pores</a:t>
            </a:r>
            <a:endParaRPr lang="zh-CN" altLang="en-US" sz="20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C86BD9-770D-E1FF-8D63-9831A3923C6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040726" y="2026377"/>
            <a:ext cx="870729" cy="63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F5B505-42FA-A8D9-7652-4EF5D9B3FF37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871418" y="2026377"/>
            <a:ext cx="87072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8A8175-1016-056B-5710-82A82985377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821338" y="1864477"/>
            <a:ext cx="372072" cy="161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FC0CF7-B94B-995E-5B88-BA1B29DAA95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821338" y="2026377"/>
            <a:ext cx="372072" cy="230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AC0EA05-795F-F956-0582-1B70D836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1" y="2845224"/>
            <a:ext cx="4214006" cy="2641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EB62BA-06FF-971D-D002-369527C07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111" y="2844493"/>
            <a:ext cx="3624320" cy="26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52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Exp.3 - Heat stress increases the expression of ZBP1 through HSF1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5B0A6D-BC21-2C82-52B6-989D5F4866B8}"/>
              </a:ext>
            </a:extLst>
          </p:cNvPr>
          <p:cNvSpPr txBox="1"/>
          <p:nvPr/>
        </p:nvSpPr>
        <p:spPr>
          <a:xfrm>
            <a:off x="353329" y="1528187"/>
            <a:ext cx="6528134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</a:t>
            </a:r>
            <a:r>
              <a:rPr lang="zh-CN" altLang="en-US" sz="2400" dirty="0"/>
              <a:t> </a:t>
            </a:r>
            <a:r>
              <a:rPr lang="en-US" altLang="zh-CN" sz="2400" dirty="0"/>
              <a:t>far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know: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6AFB38-0597-570C-A461-D8378E10B195}"/>
              </a:ext>
            </a:extLst>
          </p:cNvPr>
          <p:cNvSpPr txBox="1"/>
          <p:nvPr/>
        </p:nvSpPr>
        <p:spPr>
          <a:xfrm>
            <a:off x="353329" y="2835111"/>
            <a:ext cx="176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Heat stress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A2471C-5EE5-318C-A04C-3F207F04B3B7}"/>
              </a:ext>
            </a:extLst>
          </p:cNvPr>
          <p:cNvSpPr txBox="1"/>
          <p:nvPr/>
        </p:nvSpPr>
        <p:spPr>
          <a:xfrm>
            <a:off x="2845824" y="2835110"/>
            <a:ext cx="95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ZBP1</a:t>
            </a:r>
            <a:endParaRPr lang="zh-CN" altLang="en-US" dirty="0"/>
          </a:p>
        </p:txBody>
      </p:sp>
      <p:sp>
        <p:nvSpPr>
          <p:cNvPr id="14" name="文本框 10">
            <a:extLst>
              <a:ext uri="{FF2B5EF4-FFF2-40B4-BE49-F238E27FC236}">
                <a16:creationId xmlns:a16="http://schemas.microsoft.com/office/drawing/2014/main" id="{5E6AFB38-0597-570C-A461-D8378E10B195}"/>
              </a:ext>
            </a:extLst>
          </p:cNvPr>
          <p:cNvSpPr txBox="1"/>
          <p:nvPr/>
        </p:nvSpPr>
        <p:spPr>
          <a:xfrm>
            <a:off x="4608636" y="2835110"/>
            <a:ext cx="107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RIPK3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9C5E21-2DD6-AD87-A2CC-1F5E74C3C837}"/>
              </a:ext>
            </a:extLst>
          </p:cNvPr>
          <p:cNvSpPr txBox="1"/>
          <p:nvPr/>
        </p:nvSpPr>
        <p:spPr>
          <a:xfrm>
            <a:off x="6021121" y="2721114"/>
            <a:ext cx="585954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Casp8 -----&gt; Casp3 -----&gt; GSDM </a:t>
            </a:r>
            <a:r>
              <a:rPr lang="en-US" altLang="zh-CN" sz="2000" dirty="0">
                <a:sym typeface="Wingdings" panose="05000000000000000000" pitchFamily="2" charset="2"/>
              </a:rPr>
              <a:t>-----&gt; form pores</a:t>
            </a:r>
          </a:p>
          <a:p>
            <a:r>
              <a:rPr lang="en-US" altLang="zh-CN" sz="2000" dirty="0">
                <a:sym typeface="Wingdings" panose="05000000000000000000" pitchFamily="2" charset="2"/>
              </a:rPr>
              <a:t>MLKL -----&gt; </a:t>
            </a:r>
            <a:r>
              <a:rPr lang="en-US" altLang="zh-CN" sz="2000" dirty="0" err="1">
                <a:sym typeface="Wingdings" panose="05000000000000000000" pitchFamily="2" charset="2"/>
              </a:rPr>
              <a:t>pMLKL</a:t>
            </a:r>
            <a:r>
              <a:rPr lang="en-US" altLang="zh-CN" sz="2000" dirty="0">
                <a:sym typeface="Wingdings" panose="05000000000000000000" pitchFamily="2" charset="2"/>
              </a:rPr>
              <a:t> -----&gt; form pores</a:t>
            </a:r>
            <a:endParaRPr lang="zh-CN" altLang="en-US" sz="20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C86BD9-770D-E1FF-8D63-9831A3923C6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116141" y="3065943"/>
            <a:ext cx="7296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F5B505-42FA-A8D9-7652-4EF5D9B3FF37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805787" y="3065943"/>
            <a:ext cx="8028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8A8175-1016-056B-5710-82A82985377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87827" y="2904043"/>
            <a:ext cx="372072" cy="161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FC0CF7-B94B-995E-5B88-BA1B29DAA95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687827" y="3065943"/>
            <a:ext cx="372072" cy="230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9856E30-749E-697F-D0DA-30337BF156D1}"/>
              </a:ext>
            </a:extLst>
          </p:cNvPr>
          <p:cNvSpPr txBox="1"/>
          <p:nvPr/>
        </p:nvSpPr>
        <p:spPr>
          <a:xfrm>
            <a:off x="353329" y="4160262"/>
            <a:ext cx="1015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Can we find more through:   Heat stress -----&gt; ZBP1   ?</a:t>
            </a:r>
            <a:endParaRPr lang="zh-CN" altLang="en-US" sz="3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61154E-D9F4-AF92-04CC-5838D3AF4081}"/>
              </a:ext>
            </a:extLst>
          </p:cNvPr>
          <p:cNvSpPr txBox="1"/>
          <p:nvPr/>
        </p:nvSpPr>
        <p:spPr>
          <a:xfrm>
            <a:off x="669924" y="4787438"/>
            <a:ext cx="872922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But ZBP1 is an </a:t>
            </a:r>
            <a:r>
              <a:rPr lang="en-US" altLang="zh-CN" sz="2000" b="1" dirty="0"/>
              <a:t>upstream</a:t>
            </a:r>
            <a:r>
              <a:rPr lang="en-US" altLang="zh-CN" sz="2000" dirty="0"/>
              <a:t> protein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It is reported that ZBP1 </a:t>
            </a:r>
            <a:r>
              <a:rPr lang="en-US" altLang="zh-CN" sz="2000" b="1" dirty="0"/>
              <a:t>transcription rises</a:t>
            </a:r>
            <a:r>
              <a:rPr lang="en-US" altLang="zh-CN" sz="2000" dirty="0"/>
              <a:t> along with the heat stress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1767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Exp.3 - Heat stress increases the expression of ZBP1 through HSF1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1C74F6-36F2-206D-CB60-84144E36F9A0}"/>
              </a:ext>
            </a:extLst>
          </p:cNvPr>
          <p:cNvSpPr txBox="1"/>
          <p:nvPr/>
        </p:nvSpPr>
        <p:spPr>
          <a:xfrm>
            <a:off x="669924" y="1313895"/>
            <a:ext cx="11394829" cy="139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Hypothesis 3</a:t>
            </a:r>
            <a:r>
              <a:rPr lang="en-US" altLang="zh-CN" sz="3200" dirty="0"/>
              <a:t>: </a:t>
            </a:r>
            <a:r>
              <a:rPr lang="en-US" altLang="zh-CN" sz="2800" dirty="0"/>
              <a:t>Some </a:t>
            </a:r>
            <a:r>
              <a:rPr lang="en-US" altLang="zh-CN" sz="2800" b="1" dirty="0"/>
              <a:t>transcription factor</a:t>
            </a:r>
            <a:r>
              <a:rPr lang="en-US" altLang="zh-CN" sz="2800" dirty="0"/>
              <a:t> senses heat and elevates the expression of ZBP1</a:t>
            </a:r>
            <a:endParaRPr lang="en-US" altLang="zh-CN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2AB18C-6351-079E-60B0-3F8ECBB083D5}"/>
              </a:ext>
            </a:extLst>
          </p:cNvPr>
          <p:cNvSpPr txBox="1"/>
          <p:nvPr/>
        </p:nvSpPr>
        <p:spPr>
          <a:xfrm>
            <a:off x="669924" y="3429000"/>
            <a:ext cx="830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Without previous research, how can we find those factors?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10F0A-E139-37BF-5BB3-DB9350A8168D}"/>
              </a:ext>
            </a:extLst>
          </p:cNvPr>
          <p:cNvSpPr txBox="1"/>
          <p:nvPr/>
        </p:nvSpPr>
        <p:spPr>
          <a:xfrm>
            <a:off x="669924" y="4581639"/>
            <a:ext cx="526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Bioinformatics works</a:t>
            </a:r>
            <a:r>
              <a:rPr lang="zh-CN" altLang="en-US" sz="3200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04436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Exp.3 - Heat stress increases the expression of ZBP1 through HSF1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1C74F6-36F2-206D-CB60-84144E36F9A0}"/>
              </a:ext>
            </a:extLst>
          </p:cNvPr>
          <p:cNvSpPr txBox="1"/>
          <p:nvPr/>
        </p:nvSpPr>
        <p:spPr>
          <a:xfrm>
            <a:off x="669924" y="1313895"/>
            <a:ext cx="11394829" cy="139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Jaspar</a:t>
            </a:r>
            <a:r>
              <a:rPr lang="en-US" altLang="zh-CN" sz="3200" dirty="0"/>
              <a:t>: </a:t>
            </a:r>
            <a:r>
              <a:rPr lang="en-US" altLang="zh-CN" sz="2800" dirty="0"/>
              <a:t> the bioinformatics tool of </a:t>
            </a:r>
            <a:r>
              <a:rPr lang="en-US" altLang="zh-CN" sz="2800" b="1" dirty="0"/>
              <a:t>analyzing the promoter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region and identifying a </a:t>
            </a:r>
            <a:r>
              <a:rPr lang="en-US" altLang="zh-CN" sz="2800" b="1" dirty="0"/>
              <a:t>predicted</a:t>
            </a:r>
            <a:r>
              <a:rPr lang="en-US" altLang="zh-CN" sz="2800" dirty="0"/>
              <a:t> binding site</a:t>
            </a:r>
            <a:endParaRPr lang="en-US" altLang="zh-CN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2AB18C-6351-079E-60B0-3F8ECBB083D5}"/>
              </a:ext>
            </a:extLst>
          </p:cNvPr>
          <p:cNvSpPr txBox="1"/>
          <p:nvPr/>
        </p:nvSpPr>
        <p:spPr>
          <a:xfrm>
            <a:off x="669924" y="3429000"/>
            <a:ext cx="979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find a factor heat shock transcription factor 1 (</a:t>
            </a:r>
            <a:r>
              <a:rPr lang="en-US" altLang="zh-CN" sz="2400" b="1" dirty="0"/>
              <a:t>HSF1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10F0A-E139-37BF-5BB3-DB9350A8168D}"/>
              </a:ext>
            </a:extLst>
          </p:cNvPr>
          <p:cNvSpPr txBox="1"/>
          <p:nvPr/>
        </p:nvSpPr>
        <p:spPr>
          <a:xfrm>
            <a:off x="669924" y="4512323"/>
            <a:ext cx="10214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HSF1 can be </a:t>
            </a:r>
            <a:r>
              <a:rPr lang="en-US" altLang="zh-CN" sz="2400" b="1" dirty="0"/>
              <a:t>activated by heat stress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promote the transcription</a:t>
            </a:r>
            <a:r>
              <a:rPr lang="en-US" altLang="zh-CN" sz="2400" dirty="0"/>
              <a:t> of some proteins to help the host adapt heat shock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634480-65FF-7294-DEC1-F29C25ADE055}"/>
              </a:ext>
            </a:extLst>
          </p:cNvPr>
          <p:cNvSpPr txBox="1"/>
          <p:nvPr/>
        </p:nvSpPr>
        <p:spPr>
          <a:xfrm>
            <a:off x="9260679" y="5537108"/>
            <a:ext cx="30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(Gomez-pastor et al.,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715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Exp.3 - Heat stress increases the expression of ZBP1 through HSF1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634480-65FF-7294-DEC1-F29C25ADE055}"/>
              </a:ext>
            </a:extLst>
          </p:cNvPr>
          <p:cNvSpPr txBox="1"/>
          <p:nvPr/>
        </p:nvSpPr>
        <p:spPr>
          <a:xfrm>
            <a:off x="5111316" y="2839260"/>
            <a:ext cx="6998566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HSE: heat shock element (HSE) site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ZBP1-luc: WT ZBP1 promoter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ZBP1-luc del HSE:  ZBP1 promoter with a deletion of HSE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E4C52D-A2B0-547D-C96E-A5FA9D3C1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3" y="1270907"/>
            <a:ext cx="3958491" cy="49263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D6EE00-7D74-D078-CA7D-65B1288D61EF}"/>
              </a:ext>
            </a:extLst>
          </p:cNvPr>
          <p:cNvSpPr txBox="1"/>
          <p:nvPr/>
        </p:nvSpPr>
        <p:spPr>
          <a:xfrm>
            <a:off x="5015140" y="1315881"/>
            <a:ext cx="306354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Transcriptional activity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1940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Exp.3 - Heat stress increases the expression of ZBP1 through HSF1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E61BFB-8379-F0BF-3148-6A4FCC7D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23" y="1293750"/>
            <a:ext cx="3902154" cy="49419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C90C371-4368-3081-9248-CEC87E4C6525}"/>
              </a:ext>
            </a:extLst>
          </p:cNvPr>
          <p:cNvSpPr txBox="1"/>
          <p:nvPr/>
        </p:nvSpPr>
        <p:spPr>
          <a:xfrm>
            <a:off x="4821415" y="1293750"/>
            <a:ext cx="350742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ZBP1 mRNA expression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4730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Exp.3 - Heat stress increases the expression of ZBP1 through HSF1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90C371-4368-3081-9248-CEC87E4C6525}"/>
              </a:ext>
            </a:extLst>
          </p:cNvPr>
          <p:cNvSpPr txBox="1"/>
          <p:nvPr/>
        </p:nvSpPr>
        <p:spPr>
          <a:xfrm>
            <a:off x="582742" y="1093509"/>
            <a:ext cx="421319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Finally, we made it!</a:t>
            </a:r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AA2A82-194B-2AEA-4349-FEBC63EAFD9B}"/>
              </a:ext>
            </a:extLst>
          </p:cNvPr>
          <p:cNvSpPr txBox="1"/>
          <p:nvPr/>
        </p:nvSpPr>
        <p:spPr>
          <a:xfrm>
            <a:off x="3399399" y="2523985"/>
            <a:ext cx="95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ZBP1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10">
            <a:extLst>
              <a:ext uri="{FF2B5EF4-FFF2-40B4-BE49-F238E27FC236}">
                <a16:creationId xmlns:a16="http://schemas.microsoft.com/office/drawing/2014/main" id="{E3CDAE84-86C0-8646-ECA9-A0DFD262DD22}"/>
              </a:ext>
            </a:extLst>
          </p:cNvPr>
          <p:cNvSpPr txBox="1"/>
          <p:nvPr/>
        </p:nvSpPr>
        <p:spPr>
          <a:xfrm>
            <a:off x="4795941" y="3429000"/>
            <a:ext cx="107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RIPK3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6E2E37-92FB-2538-38FD-C18BD020BBFB}"/>
              </a:ext>
            </a:extLst>
          </p:cNvPr>
          <p:cNvCxnSpPr>
            <a:cxnSpLocks/>
            <a:stCxn id="15" idx="3"/>
            <a:endCxn id="27" idx="0"/>
          </p:cNvCxnSpPr>
          <p:nvPr/>
        </p:nvCxnSpPr>
        <p:spPr>
          <a:xfrm>
            <a:off x="1911955" y="2377063"/>
            <a:ext cx="424500" cy="1425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E37A6E-FBE1-3D0A-F416-1D98F1F1AD3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359362" y="2754818"/>
            <a:ext cx="436579" cy="905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51D5D19-4C8B-52AF-6E34-7C169DD8EFD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875132" y="3384368"/>
            <a:ext cx="548270" cy="275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C83797-EE79-F8FA-945D-6EE7F8DA86A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75132" y="3659833"/>
            <a:ext cx="548270" cy="2754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44EA7EA-D56C-73E4-28E3-77AF5BD44525}"/>
              </a:ext>
            </a:extLst>
          </p:cNvPr>
          <p:cNvSpPr txBox="1"/>
          <p:nvPr/>
        </p:nvSpPr>
        <p:spPr>
          <a:xfrm>
            <a:off x="149143" y="2146230"/>
            <a:ext cx="176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Heat stress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3CEDFB-269B-8530-9F55-1648AD9AE558}"/>
              </a:ext>
            </a:extLst>
          </p:cNvPr>
          <p:cNvSpPr txBox="1"/>
          <p:nvPr/>
        </p:nvSpPr>
        <p:spPr>
          <a:xfrm>
            <a:off x="6423402" y="3152000"/>
            <a:ext cx="5859547" cy="101566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Casp8 -----&gt; Casp3 -----&gt; GSDM </a:t>
            </a:r>
            <a:r>
              <a:rPr lang="en-US" altLang="zh-CN" sz="2000" dirty="0">
                <a:sym typeface="Wingdings" panose="05000000000000000000" pitchFamily="2" charset="2"/>
              </a:rPr>
              <a:t>-----&gt; form pores</a:t>
            </a:r>
          </a:p>
          <a:p>
            <a:endParaRPr lang="en-US" altLang="zh-CN" sz="2000" dirty="0">
              <a:sym typeface="Wingdings" panose="05000000000000000000" pitchFamily="2" charset="2"/>
            </a:endParaRPr>
          </a:p>
          <a:p>
            <a:r>
              <a:rPr lang="en-US" altLang="zh-CN" sz="2000" dirty="0">
                <a:sym typeface="Wingdings" panose="05000000000000000000" pitchFamily="2" charset="2"/>
              </a:rPr>
              <a:t>MLKL -----&gt; </a:t>
            </a:r>
            <a:r>
              <a:rPr lang="en-US" altLang="zh-CN" sz="2000" dirty="0" err="1">
                <a:sym typeface="Wingdings" panose="05000000000000000000" pitchFamily="2" charset="2"/>
              </a:rPr>
              <a:t>pMLKL</a:t>
            </a:r>
            <a:r>
              <a:rPr lang="en-US" altLang="zh-CN" sz="2000" dirty="0">
                <a:sym typeface="Wingdings" panose="05000000000000000000" pitchFamily="2" charset="2"/>
              </a:rPr>
              <a:t> -----&gt; form pores</a:t>
            </a:r>
            <a:endParaRPr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138001-E300-45AA-E00C-7B3FEF49216C}"/>
              </a:ext>
            </a:extLst>
          </p:cNvPr>
          <p:cNvSpPr txBox="1"/>
          <p:nvPr/>
        </p:nvSpPr>
        <p:spPr>
          <a:xfrm>
            <a:off x="1814300" y="3803024"/>
            <a:ext cx="104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HSF1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A6BA3C8-3F5A-0472-E2B9-751B98FBFA85}"/>
              </a:ext>
            </a:extLst>
          </p:cNvPr>
          <p:cNvCxnSpPr>
            <a:cxnSpLocks/>
            <a:stCxn id="27" idx="3"/>
            <a:endCxn id="3" idx="1"/>
          </p:cNvCxnSpPr>
          <p:nvPr/>
        </p:nvCxnSpPr>
        <p:spPr>
          <a:xfrm flipV="1">
            <a:off x="2858609" y="2754818"/>
            <a:ext cx="540790" cy="1279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685639D-1B5E-A59C-00F3-B419E249D194}"/>
              </a:ext>
            </a:extLst>
          </p:cNvPr>
          <p:cNvSpPr txBox="1"/>
          <p:nvPr/>
        </p:nvSpPr>
        <p:spPr>
          <a:xfrm>
            <a:off x="855248" y="3015036"/>
            <a:ext cx="137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Sensed by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E2D3C11-3680-A687-B495-CF20D9A2D2F0}"/>
              </a:ext>
            </a:extLst>
          </p:cNvPr>
          <p:cNvSpPr txBox="1"/>
          <p:nvPr/>
        </p:nvSpPr>
        <p:spPr>
          <a:xfrm>
            <a:off x="3006931" y="3705999"/>
            <a:ext cx="143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Promote transcription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F29D25B-4A31-34D8-3911-8A6C51E48C4C}"/>
              </a:ext>
            </a:extLst>
          </p:cNvPr>
          <p:cNvSpPr txBox="1"/>
          <p:nvPr/>
        </p:nvSpPr>
        <p:spPr>
          <a:xfrm>
            <a:off x="4663407" y="2900052"/>
            <a:ext cx="10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Activate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06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Exp.4* - Z–nucleic acid sensing is dispensable for heat stress–induced ZBP1 activation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90C371-4368-3081-9248-CEC87E4C6525}"/>
              </a:ext>
            </a:extLst>
          </p:cNvPr>
          <p:cNvSpPr txBox="1"/>
          <p:nvPr/>
        </p:nvSpPr>
        <p:spPr>
          <a:xfrm>
            <a:off x="545035" y="1028700"/>
            <a:ext cx="421319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Other tests…</a:t>
            </a:r>
            <a:endParaRPr lang="zh-CN" altLang="en-US" sz="32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F50D56-1DC4-119C-C002-9C43CB906729}"/>
              </a:ext>
            </a:extLst>
          </p:cNvPr>
          <p:cNvSpPr txBox="1"/>
          <p:nvPr/>
        </p:nvSpPr>
        <p:spPr>
          <a:xfrm>
            <a:off x="545034" y="1910595"/>
            <a:ext cx="10069547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It is known that ZBP1 is activated by </a:t>
            </a:r>
            <a:r>
              <a:rPr lang="en-US" altLang="zh-CN" sz="2400" b="1" dirty="0"/>
              <a:t>virus-derived</a:t>
            </a:r>
            <a:r>
              <a:rPr lang="en-US" altLang="zh-CN" sz="2400" dirty="0"/>
              <a:t> or </a:t>
            </a:r>
            <a:r>
              <a:rPr lang="en-US" altLang="zh-CN" sz="2400" b="1" dirty="0"/>
              <a:t>endogenous</a:t>
            </a:r>
            <a:r>
              <a:rPr lang="en-US" altLang="zh-CN" sz="2400" dirty="0"/>
              <a:t> Z–nucleic acids during development, viral infection, and other diseases 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AAD9A5-CE82-7730-D2A9-5C5868C67D2F}"/>
              </a:ext>
            </a:extLst>
          </p:cNvPr>
          <p:cNvSpPr txBox="1"/>
          <p:nvPr/>
        </p:nvSpPr>
        <p:spPr>
          <a:xfrm>
            <a:off x="545034" y="4221957"/>
            <a:ext cx="992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Does the pathway we find need Z-nucleic acid sensing?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9694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Exp.4* - Z–nucleic acid sensing is dispensable for heat stress–induced ZBP1 activation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90C371-4368-3081-9248-CEC87E4C6525}"/>
              </a:ext>
            </a:extLst>
          </p:cNvPr>
          <p:cNvSpPr txBox="1"/>
          <p:nvPr/>
        </p:nvSpPr>
        <p:spPr>
          <a:xfrm>
            <a:off x="545035" y="1028700"/>
            <a:ext cx="421319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Design mutants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65936-AC50-C445-06A1-F3CBC783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768453"/>
            <a:ext cx="3223346" cy="44735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C4D0FA-37B4-8558-6361-AFC0FE39E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175" y="1297670"/>
            <a:ext cx="4281932" cy="14643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9E4828-CFC3-1FB5-A6C6-1F8F91AE55BF}"/>
              </a:ext>
            </a:extLst>
          </p:cNvPr>
          <p:cNvSpPr txBox="1"/>
          <p:nvPr/>
        </p:nvSpPr>
        <p:spPr>
          <a:xfrm>
            <a:off x="4478616" y="2800483"/>
            <a:ext cx="4641545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Zα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Z-DNA</a:t>
            </a:r>
            <a:r>
              <a:rPr lang="zh-CN" altLang="en-US" sz="2400" dirty="0"/>
              <a:t> </a:t>
            </a:r>
            <a:r>
              <a:rPr lang="en-US" altLang="zh-CN" sz="2400" dirty="0"/>
              <a:t>sensing</a:t>
            </a:r>
            <a:r>
              <a:rPr lang="zh-CN" altLang="en-US" sz="2400" dirty="0"/>
              <a:t> </a:t>
            </a:r>
            <a:r>
              <a:rPr lang="en-US" altLang="zh-CN" sz="2400" dirty="0"/>
              <a:t>domain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RHIM</a:t>
            </a:r>
            <a:r>
              <a:rPr lang="en-US" altLang="zh-CN" sz="2400" dirty="0"/>
              <a:t>: Activating RIPK3 domain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CAA438-E459-F6CA-6EC6-42700B98B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16" y="4576702"/>
            <a:ext cx="6513038" cy="12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6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235211"/>
            <a:ext cx="3397827" cy="793489"/>
          </a:xfrm>
        </p:spPr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02A583-24D4-1ECB-63D4-FCE207D5103E}"/>
              </a:ext>
            </a:extLst>
          </p:cNvPr>
          <p:cNvSpPr txBox="1"/>
          <p:nvPr/>
        </p:nvSpPr>
        <p:spPr>
          <a:xfrm>
            <a:off x="669924" y="1313895"/>
            <a:ext cx="7639575" cy="262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Heatstroke</a:t>
            </a:r>
            <a:r>
              <a:rPr lang="en-US" altLang="zh-CN" sz="32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   Heat stress–induced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err="1"/>
              <a:t>Dysthermoregulation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/>
              <a:t>Circulatory failure and multiple organ dysfunctions…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/>
              <a:t>The </a:t>
            </a:r>
            <a:r>
              <a:rPr lang="en-US" altLang="zh-CN" sz="2000" b="1" dirty="0"/>
              <a:t>molecular mechanisms </a:t>
            </a:r>
            <a:r>
              <a:rPr lang="en-US" altLang="zh-CN" sz="2000" dirty="0"/>
              <a:t>still remain largely </a:t>
            </a:r>
            <a:r>
              <a:rPr lang="en-US" altLang="zh-CN" sz="2000" b="1" dirty="0"/>
              <a:t>unknown</a:t>
            </a:r>
            <a:endParaRPr lang="zh-CN" altLang="en-US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7A4330-9B8D-6B37-27CF-06FF3815BF80}"/>
              </a:ext>
            </a:extLst>
          </p:cNvPr>
          <p:cNvSpPr txBox="1"/>
          <p:nvPr/>
        </p:nvSpPr>
        <p:spPr>
          <a:xfrm>
            <a:off x="669923" y="4219744"/>
            <a:ext cx="7470900" cy="197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What we know: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i="1" dirty="0"/>
              <a:t>Caenorhabditis elegans</a:t>
            </a:r>
            <a:r>
              <a:rPr lang="en-US" altLang="zh-CN" sz="2000" dirty="0"/>
              <a:t>: heat stress causes pervasive </a:t>
            </a:r>
            <a:r>
              <a:rPr lang="en-US" altLang="zh-CN" sz="2000" b="1" dirty="0"/>
              <a:t>necrotic cell death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/>
              <a:t>How about </a:t>
            </a:r>
            <a:r>
              <a:rPr lang="en-US" altLang="zh-CN" sz="2000" b="1" dirty="0"/>
              <a:t>vertebrates</a:t>
            </a:r>
            <a:r>
              <a:rPr lang="en-US" altLang="zh-CN" sz="2000" dirty="0"/>
              <a:t>?  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F1F289-FB7F-1180-DC25-0E4E7C3D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717" y="1312295"/>
            <a:ext cx="2647770" cy="22506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82D713-D362-09FA-8C95-27CADECFC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925" y="3563432"/>
            <a:ext cx="4733075" cy="25967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(Kourtis et al.,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612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Exp.4* - Z–nucleic acid sensing is dispensable for heat stress–induced ZBP1 activation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F7EE0C-560C-56C4-055E-529D9CC9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536574"/>
            <a:ext cx="5595873" cy="19123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286FACD-0255-E6B7-702F-C7659FF82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" y="3353863"/>
            <a:ext cx="5842627" cy="20703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618F19-1F23-3E48-DA53-04D129ECB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34204"/>
            <a:ext cx="5955623" cy="11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27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Exp.4* - Z–nucleic acid sensing is dispensable for heat stress–induced ZBP1 activation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618F19-1F23-3E48-DA53-04D129EC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512" y="2612738"/>
            <a:ext cx="6647450" cy="12386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185750-E839-0A2C-16AE-9A31D7600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55" y="4634228"/>
            <a:ext cx="4521357" cy="13298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CF397E-E32C-227A-EC96-1B20B8281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35" y="1092599"/>
            <a:ext cx="5121577" cy="354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07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625362" cy="881896"/>
          </a:xfrm>
        </p:spPr>
        <p:txBody>
          <a:bodyPr>
            <a:normAutofit/>
          </a:bodyPr>
          <a:lstStyle/>
          <a:p>
            <a:r>
              <a:rPr lang="en-US" altLang="zh-CN" dirty="0"/>
              <a:t>Exp.5* - Heat stress promotes aggregation of ZBP1 fusion proteins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BF84D1-FE89-5880-512F-F071D37542B3}"/>
              </a:ext>
            </a:extLst>
          </p:cNvPr>
          <p:cNvSpPr txBox="1"/>
          <p:nvPr/>
        </p:nvSpPr>
        <p:spPr>
          <a:xfrm>
            <a:off x="669924" y="1242874"/>
            <a:ext cx="4763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Other characteristics of ZBP1…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DC3DBE-4FE0-BF95-903B-B3902F81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6" y="1918711"/>
            <a:ext cx="4763209" cy="29573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6EAFCF-7E6D-A6CD-CE16-11F236EC0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134" y="3148923"/>
            <a:ext cx="6647450" cy="12386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FC4E9E-F1CB-BA5B-CAF8-84C06AC11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198" y="1704539"/>
            <a:ext cx="3514725" cy="666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EFA882C-0B79-1071-97A7-0EE079057B43}"/>
              </a:ext>
            </a:extLst>
          </p:cNvPr>
          <p:cNvSpPr txBox="1"/>
          <p:nvPr/>
        </p:nvSpPr>
        <p:spPr>
          <a:xfrm>
            <a:off x="8522562" y="2409718"/>
            <a:ext cx="834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    B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67402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625362" cy="881896"/>
          </a:xfrm>
        </p:spPr>
        <p:txBody>
          <a:bodyPr>
            <a:normAutofit/>
          </a:bodyPr>
          <a:lstStyle/>
          <a:p>
            <a:r>
              <a:rPr lang="en-US" altLang="zh-CN" dirty="0"/>
              <a:t>Exp.5* - Heat stress promotes aggregation of ZBP1 fusion proteins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BF84D1-FE89-5880-512F-F071D37542B3}"/>
              </a:ext>
            </a:extLst>
          </p:cNvPr>
          <p:cNvSpPr txBox="1"/>
          <p:nvPr/>
        </p:nvSpPr>
        <p:spPr>
          <a:xfrm>
            <a:off x="669924" y="1242874"/>
            <a:ext cx="4763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Other characteristics of ZBP1…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6EAFCF-7E6D-A6CD-CE16-11F236EC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134" y="3148923"/>
            <a:ext cx="6647450" cy="12386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FC4E9E-F1CB-BA5B-CAF8-84C06AC11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198" y="1704539"/>
            <a:ext cx="3514725" cy="666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EFA882C-0B79-1071-97A7-0EE079057B43}"/>
              </a:ext>
            </a:extLst>
          </p:cNvPr>
          <p:cNvSpPr txBox="1"/>
          <p:nvPr/>
        </p:nvSpPr>
        <p:spPr>
          <a:xfrm>
            <a:off x="8522562" y="2409718"/>
            <a:ext cx="834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    B</a:t>
            </a:r>
            <a:endParaRPr lang="zh-CN" altLang="en-US"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BFD371-2BCC-3E72-273B-B8AFA7CE6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88" y="1590238"/>
            <a:ext cx="3736156" cy="33091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715A65-6B2B-812A-1F65-4B4001E24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811" y="4758430"/>
            <a:ext cx="2890646" cy="17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28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625362" cy="881896"/>
          </a:xfrm>
        </p:spPr>
        <p:txBody>
          <a:bodyPr>
            <a:normAutofit/>
          </a:bodyPr>
          <a:lstStyle/>
          <a:p>
            <a:r>
              <a:rPr lang="en-US" altLang="zh-CN" dirty="0"/>
              <a:t>Exp.5* - Heat stress promotes aggregation of ZBP1 fusion proteins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BF84D1-FE89-5880-512F-F071D37542B3}"/>
              </a:ext>
            </a:extLst>
          </p:cNvPr>
          <p:cNvSpPr txBox="1"/>
          <p:nvPr/>
        </p:nvSpPr>
        <p:spPr>
          <a:xfrm>
            <a:off x="669924" y="1242874"/>
            <a:ext cx="4763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Other characteristics of ZBP1…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FA882C-0B79-1071-97A7-0EE079057B43}"/>
              </a:ext>
            </a:extLst>
          </p:cNvPr>
          <p:cNvSpPr txBox="1"/>
          <p:nvPr/>
        </p:nvSpPr>
        <p:spPr>
          <a:xfrm>
            <a:off x="5070416" y="1595575"/>
            <a:ext cx="6017793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HBD*:  </a:t>
            </a:r>
            <a:r>
              <a:rPr lang="en-US" altLang="zh-CN" sz="2000" dirty="0"/>
              <a:t>hormone-binding domain G521R mutant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4-OH:   </a:t>
            </a:r>
            <a:r>
              <a:rPr lang="en-US" altLang="zh-CN" sz="2000" dirty="0"/>
              <a:t>HBD dimerizer 4-hydroxytamxifen 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39DE05-58DE-4624-7F07-D51181FA7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19" y="1595575"/>
            <a:ext cx="2815588" cy="509947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4B88087-838E-066A-83C3-9C11729F5116}"/>
              </a:ext>
            </a:extLst>
          </p:cNvPr>
          <p:cNvSpPr txBox="1"/>
          <p:nvPr/>
        </p:nvSpPr>
        <p:spPr>
          <a:xfrm>
            <a:off x="5070416" y="2935834"/>
            <a:ext cx="389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Condition: No heat stress!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B6783E-7C42-BC19-C16D-78F67FC6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882" y="4154878"/>
            <a:ext cx="7615702" cy="14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17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Exp.5* - Heat stress promotes aggregation of ZBP1 fusion proteins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2136361-7421-3C5F-5BBA-6116F9EEB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30" y="1117999"/>
            <a:ext cx="5410340" cy="50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06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Critics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3A15BD-001C-7EE4-D05B-D8ED44964A7E}"/>
              </a:ext>
            </a:extLst>
          </p:cNvPr>
          <p:cNvSpPr txBox="1"/>
          <p:nvPr/>
        </p:nvSpPr>
        <p:spPr>
          <a:xfrm>
            <a:off x="669923" y="1376039"/>
            <a:ext cx="802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An article with tremendous significance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4F64DA-97E8-37F9-35A9-AC2675DDC634}"/>
              </a:ext>
            </a:extLst>
          </p:cNvPr>
          <p:cNvSpPr txBox="1"/>
          <p:nvPr/>
        </p:nvSpPr>
        <p:spPr>
          <a:xfrm>
            <a:off x="669923" y="2492961"/>
            <a:ext cx="10444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There exist some mistakes…but the defects cannot obscure the virtues. 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6330C-5F8B-3836-104B-246BF396A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3" y="3697136"/>
            <a:ext cx="4577919" cy="2306379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B02D9-6A48-585A-A62F-2B7759CFBDD8}"/>
              </a:ext>
            </a:extLst>
          </p:cNvPr>
          <p:cNvCxnSpPr>
            <a:cxnSpLocks/>
          </p:cNvCxnSpPr>
          <p:nvPr/>
        </p:nvCxnSpPr>
        <p:spPr>
          <a:xfrm flipH="1" flipV="1">
            <a:off x="4122385" y="5357423"/>
            <a:ext cx="468468" cy="47051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38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Critics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3A15BD-001C-7EE4-D05B-D8ED44964A7E}"/>
              </a:ext>
            </a:extLst>
          </p:cNvPr>
          <p:cNvSpPr txBox="1"/>
          <p:nvPr/>
        </p:nvSpPr>
        <p:spPr>
          <a:xfrm>
            <a:off x="669923" y="1376039"/>
            <a:ext cx="802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 Statistics &amp; Biostatistics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58D2D4-5CBE-D02A-35C2-49BDB553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1" y="2451661"/>
            <a:ext cx="5252946" cy="33630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15C0D5-29B2-0EA7-B668-4BEF8B30D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927" y="2205481"/>
            <a:ext cx="3923747" cy="456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8151181-CA3B-1E33-BD85-E93FB9529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927" y="3073167"/>
            <a:ext cx="6443357" cy="3520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860F5CD-964D-A738-FBBF-B62837C57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716" y="3924697"/>
            <a:ext cx="1889577" cy="3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06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Critics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260679" y="582793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3A15BD-001C-7EE4-D05B-D8ED44964A7E}"/>
              </a:ext>
            </a:extLst>
          </p:cNvPr>
          <p:cNvSpPr txBox="1"/>
          <p:nvPr/>
        </p:nvSpPr>
        <p:spPr>
          <a:xfrm>
            <a:off x="669923" y="1376039"/>
            <a:ext cx="802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4. Scientific thought &amp; logic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2C297-8475-8EC4-D7A2-178BCE34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0" y="3490576"/>
            <a:ext cx="11334128" cy="21118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1B50DB-FB4E-557D-94EB-7B30EE8A041A}"/>
              </a:ext>
            </a:extLst>
          </p:cNvPr>
          <p:cNvSpPr txBox="1"/>
          <p:nvPr/>
        </p:nvSpPr>
        <p:spPr>
          <a:xfrm>
            <a:off x="1111052" y="2177668"/>
            <a:ext cx="405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Reverse thinking!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6227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8099428" cy="881895"/>
          </a:xfrm>
        </p:spPr>
        <p:txBody>
          <a:bodyPr>
            <a:normAutofit/>
          </a:bodyPr>
          <a:lstStyle/>
          <a:p>
            <a:r>
              <a:rPr lang="en-US" altLang="zh-CN" dirty="0"/>
              <a:t>Critics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08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3A15BD-001C-7EE4-D05B-D8ED44964A7E}"/>
              </a:ext>
            </a:extLst>
          </p:cNvPr>
          <p:cNvSpPr txBox="1"/>
          <p:nvPr/>
        </p:nvSpPr>
        <p:spPr>
          <a:xfrm>
            <a:off x="669923" y="1376039"/>
            <a:ext cx="802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5. Ranking…</a:t>
            </a:r>
            <a:endParaRPr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685126-9ED6-4F1A-58AC-07CD05A9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257" y="1185335"/>
            <a:ext cx="7956423" cy="54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66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235211"/>
            <a:ext cx="3397827" cy="793489"/>
          </a:xfrm>
        </p:spPr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7A4330-9B8D-6B37-27CF-06FF3815BF80}"/>
              </a:ext>
            </a:extLst>
          </p:cNvPr>
          <p:cNvSpPr txBox="1"/>
          <p:nvPr/>
        </p:nvSpPr>
        <p:spPr>
          <a:xfrm>
            <a:off x="669924" y="1313895"/>
            <a:ext cx="7186814" cy="243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In vertebrates: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/>
              <a:t>Programmed necrosis is mediated by mixed lineage kinase domain-like (</a:t>
            </a:r>
            <a:r>
              <a:rPr lang="en-US" altLang="zh-CN" sz="2000" b="1" dirty="0"/>
              <a:t>MLKL</a:t>
            </a:r>
            <a:r>
              <a:rPr lang="en-US" altLang="zh-CN" sz="2000" dirty="0"/>
              <a:t>) or </a:t>
            </a:r>
            <a:r>
              <a:rPr lang="en-US" altLang="zh-CN" sz="2000" dirty="0" err="1"/>
              <a:t>gasdermin</a:t>
            </a:r>
            <a:r>
              <a:rPr lang="en-US" altLang="zh-CN" sz="2000" dirty="0"/>
              <a:t> family proteins (</a:t>
            </a:r>
            <a:r>
              <a:rPr lang="en-US" altLang="zh-CN" sz="2000" b="1" dirty="0"/>
              <a:t>GSDM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b="1" dirty="0"/>
              <a:t>Form pores</a:t>
            </a:r>
            <a:r>
              <a:rPr lang="en-US" altLang="zh-CN" sz="2000" dirty="0"/>
              <a:t> on cytoplasmic or intracellular </a:t>
            </a:r>
            <a:r>
              <a:rPr lang="en-US" altLang="zh-CN" sz="2000" b="1" dirty="0"/>
              <a:t>membranes </a:t>
            </a:r>
            <a:r>
              <a:rPr lang="en-US" altLang="zh-CN" sz="2000" dirty="0"/>
              <a:t>upon </a:t>
            </a:r>
            <a:r>
              <a:rPr lang="en-US" altLang="zh-CN" sz="2000" b="1" dirty="0"/>
              <a:t>activation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(Wallach et al., 2016)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DA39C0-C987-7A7E-BDBE-5785F5D8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33" y="1313895"/>
            <a:ext cx="2819400" cy="2428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B44653-44E0-0F19-E951-4254493C50C3}"/>
              </a:ext>
            </a:extLst>
          </p:cNvPr>
          <p:cNvSpPr txBox="1"/>
          <p:nvPr/>
        </p:nvSpPr>
        <p:spPr>
          <a:xfrm>
            <a:off x="669924" y="4123484"/>
            <a:ext cx="7186814" cy="197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*Programmed cell death: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/>
              <a:t>Apoptosis (</a:t>
            </a:r>
            <a:r>
              <a:rPr lang="zh-CN" altLang="en-US" sz="2000" dirty="0"/>
              <a:t>凋亡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err="1"/>
              <a:t>Pyroptosis</a:t>
            </a:r>
            <a:r>
              <a:rPr lang="en-US" altLang="zh-CN" sz="2000" dirty="0"/>
              <a:t> (</a:t>
            </a:r>
            <a:r>
              <a:rPr lang="zh-CN" altLang="en-US" sz="2000" dirty="0"/>
              <a:t>焦亡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/>
              <a:t>Necroptosis (</a:t>
            </a:r>
            <a:r>
              <a:rPr lang="zh-CN" altLang="en-US" sz="2000" dirty="0"/>
              <a:t>坏死</a:t>
            </a:r>
            <a:r>
              <a:rPr lang="en-US" altLang="zh-CN" sz="2000" dirty="0"/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7B9D4D-08B1-4B34-8450-A6A441333548}"/>
              </a:ext>
            </a:extLst>
          </p:cNvPr>
          <p:cNvSpPr txBox="1"/>
          <p:nvPr/>
        </p:nvSpPr>
        <p:spPr>
          <a:xfrm>
            <a:off x="4398885" y="5440858"/>
            <a:ext cx="691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RIPK3 </a:t>
            </a:r>
            <a:r>
              <a:rPr lang="en-US" altLang="zh-CN" sz="2400" dirty="0">
                <a:sym typeface="Wingdings" panose="05000000000000000000" pitchFamily="2" charset="2"/>
              </a:rPr>
              <a:t>-----&gt; MLKL -----&gt; </a:t>
            </a:r>
            <a:r>
              <a:rPr lang="en-US" altLang="zh-CN" sz="2400" dirty="0" err="1">
                <a:sym typeface="Wingdings" panose="05000000000000000000" pitchFamily="2" charset="2"/>
              </a:rPr>
              <a:t>pMLKL</a:t>
            </a:r>
            <a:r>
              <a:rPr lang="en-US" altLang="zh-CN" sz="2400" dirty="0">
                <a:sym typeface="Wingdings" panose="05000000000000000000" pitchFamily="2" charset="2"/>
              </a:rPr>
              <a:t> -----&gt; form pores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23138C7-9D6A-E605-9FF8-E2556522252D}"/>
              </a:ext>
            </a:extLst>
          </p:cNvPr>
          <p:cNvCxnSpPr>
            <a:cxnSpLocks/>
          </p:cNvCxnSpPr>
          <p:nvPr/>
        </p:nvCxnSpPr>
        <p:spPr>
          <a:xfrm flipV="1">
            <a:off x="3200230" y="5708732"/>
            <a:ext cx="1198655" cy="210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A6F6382-7856-63E7-61A6-14802295598C}"/>
              </a:ext>
            </a:extLst>
          </p:cNvPr>
          <p:cNvCxnSpPr>
            <a:cxnSpLocks/>
          </p:cNvCxnSpPr>
          <p:nvPr/>
        </p:nvCxnSpPr>
        <p:spPr>
          <a:xfrm flipV="1">
            <a:off x="3086870" y="4916052"/>
            <a:ext cx="1312015" cy="524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3D1AE41-A90C-6E2D-7ABF-3CFB93F74E5F}"/>
              </a:ext>
            </a:extLst>
          </p:cNvPr>
          <p:cNvSpPr txBox="1"/>
          <p:nvPr/>
        </p:nvSpPr>
        <p:spPr>
          <a:xfrm>
            <a:off x="4398885" y="4475924"/>
            <a:ext cx="755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RIPK3 ---</a:t>
            </a:r>
            <a:r>
              <a:rPr lang="en-US" altLang="zh-CN" sz="2400" dirty="0">
                <a:sym typeface="Wingdings" panose="05000000000000000000" pitchFamily="2" charset="2"/>
              </a:rPr>
              <a:t>--&gt; </a:t>
            </a:r>
            <a:r>
              <a:rPr lang="en-US" altLang="zh-CN" sz="2400" dirty="0"/>
              <a:t>Casp8 </a:t>
            </a:r>
            <a:r>
              <a:rPr lang="en-US" altLang="zh-CN" sz="2400" dirty="0">
                <a:sym typeface="Wingdings" panose="05000000000000000000" pitchFamily="2" charset="2"/>
              </a:rPr>
              <a:t>-----&gt; Casp3 -----&gt; GSDM -----&gt; form pores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1461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6039810"/>
            <a:chOff x="-11552" y="0"/>
            <a:chExt cx="12215105" cy="6039810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1746" y="124874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377847" y="3158679"/>
              <a:ext cx="11434714" cy="2881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60000"/>
                </a:lnSpc>
                <a:spcBef>
                  <a:spcPct val="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D. Wallach, T. B. Kang, C. P. Dillon, D. R. Green, Science 352, aaf2154 (2016).</a:t>
              </a:r>
            </a:p>
            <a:p>
              <a:pPr>
                <a:lnSpc>
                  <a:spcPct val="160000"/>
                </a:lnSpc>
                <a:spcBef>
                  <a:spcPct val="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N.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Kourtis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V.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Nikoletopoulou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N.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Tavernarakis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Nature 490, 213–218 (2012).</a:t>
              </a:r>
            </a:p>
            <a:p>
              <a:pPr>
                <a:lnSpc>
                  <a:spcPct val="160000"/>
                </a:lnSpc>
                <a:spcBef>
                  <a:spcPct val="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R. Gomez-Pastor, E. T.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Burchfiel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D. J. Thiele, Nat. Rev. Mol. Cell Biol. 19, 4–19 (2018).</a:t>
              </a:r>
            </a:p>
            <a:p>
              <a:pPr>
                <a:lnSpc>
                  <a:spcPct val="160000"/>
                </a:lnSpc>
                <a:spcBef>
                  <a:spcPct val="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Z-DNA binding protein 1 promotes heatstroke-induced cell death. Science. (2022). Retrieved February 15, 2023, from </a:t>
              </a:r>
            </a:p>
            <a:p>
              <a:pPr>
                <a:lnSpc>
                  <a:spcPct val="160000"/>
                </a:lnSpc>
                <a:spcBef>
                  <a:spcPct val="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https://www.science.org/doi/10.1126/science.abg5251</a:t>
              </a:r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0679" y="1951301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References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7B1AA11-E444-050B-27D5-3A877A18C0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98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AF703-B721-1EFE-47CF-B09CF389F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233" y="2455462"/>
            <a:ext cx="4482645" cy="97353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THANK YOU</a:t>
            </a:r>
            <a:endParaRPr lang="zh-CN" altLang="en-US" sz="4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D1AAF-BDBE-CA4B-13CA-B770D5FE2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47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235211"/>
            <a:ext cx="3397827" cy="793489"/>
          </a:xfrm>
        </p:spPr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(Wallach et al., 2016)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B44653-44E0-0F19-E951-4254493C50C3}"/>
              </a:ext>
            </a:extLst>
          </p:cNvPr>
          <p:cNvSpPr txBox="1"/>
          <p:nvPr/>
        </p:nvSpPr>
        <p:spPr>
          <a:xfrm>
            <a:off x="669924" y="1028700"/>
            <a:ext cx="7186814" cy="197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*Programmed cell death: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/>
              <a:t>Apoptosis (</a:t>
            </a:r>
            <a:r>
              <a:rPr lang="zh-CN" altLang="en-US" sz="2000" dirty="0"/>
              <a:t>凋亡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err="1"/>
              <a:t>Pyroptosis</a:t>
            </a:r>
            <a:r>
              <a:rPr lang="en-US" altLang="zh-CN" sz="2000" dirty="0"/>
              <a:t> (</a:t>
            </a:r>
            <a:r>
              <a:rPr lang="zh-CN" altLang="en-US" sz="2000" dirty="0"/>
              <a:t>焦亡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/>
              <a:t>Necroptosis (</a:t>
            </a:r>
            <a:r>
              <a:rPr lang="zh-CN" altLang="en-US" sz="2000" dirty="0"/>
              <a:t>坏死</a:t>
            </a:r>
            <a:r>
              <a:rPr lang="en-US" altLang="zh-CN" sz="2000" dirty="0"/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7B9D4D-08B1-4B34-8450-A6A441333548}"/>
              </a:ext>
            </a:extLst>
          </p:cNvPr>
          <p:cNvSpPr txBox="1"/>
          <p:nvPr/>
        </p:nvSpPr>
        <p:spPr>
          <a:xfrm>
            <a:off x="4398885" y="2380792"/>
            <a:ext cx="691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RIPK3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-----&gt; MLKL -----&gt; </a:t>
            </a:r>
            <a:r>
              <a:rPr lang="en-US" altLang="zh-CN" sz="2400" dirty="0" err="1">
                <a:sym typeface="Wingdings" panose="05000000000000000000" pitchFamily="2" charset="2"/>
              </a:rPr>
              <a:t>pMLKL</a:t>
            </a:r>
            <a:r>
              <a:rPr lang="en-US" altLang="zh-CN" sz="2400" dirty="0">
                <a:sym typeface="Wingdings" panose="05000000000000000000" pitchFamily="2" charset="2"/>
              </a:rPr>
              <a:t> -----&gt; form pores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23138C7-9D6A-E605-9FF8-E2556522252D}"/>
              </a:ext>
            </a:extLst>
          </p:cNvPr>
          <p:cNvCxnSpPr>
            <a:cxnSpLocks/>
          </p:cNvCxnSpPr>
          <p:nvPr/>
        </p:nvCxnSpPr>
        <p:spPr>
          <a:xfrm flipV="1">
            <a:off x="3200230" y="2611625"/>
            <a:ext cx="1198655" cy="210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A6F6382-7856-63E7-61A6-14802295598C}"/>
              </a:ext>
            </a:extLst>
          </p:cNvPr>
          <p:cNvCxnSpPr>
            <a:cxnSpLocks/>
          </p:cNvCxnSpPr>
          <p:nvPr/>
        </p:nvCxnSpPr>
        <p:spPr>
          <a:xfrm flipV="1">
            <a:off x="3086870" y="1807454"/>
            <a:ext cx="1312015" cy="524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3D1AE41-A90C-6E2D-7ABF-3CFB93F74E5F}"/>
              </a:ext>
            </a:extLst>
          </p:cNvPr>
          <p:cNvSpPr txBox="1"/>
          <p:nvPr/>
        </p:nvSpPr>
        <p:spPr>
          <a:xfrm>
            <a:off x="4398885" y="1365256"/>
            <a:ext cx="755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RIPK3</a:t>
            </a:r>
            <a:r>
              <a:rPr lang="en-US" altLang="zh-CN" sz="2400" dirty="0"/>
              <a:t> -----&gt; Casp8 </a:t>
            </a:r>
            <a:r>
              <a:rPr lang="en-US" altLang="zh-CN" sz="2400" dirty="0">
                <a:sym typeface="Wingdings" panose="05000000000000000000" pitchFamily="2" charset="2"/>
              </a:rPr>
              <a:t>-----&gt; Casp3 -----&gt; GSDM -----&gt; form pores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4F1D8F-AB15-A0CA-D9D1-7E36E7C0076D}"/>
              </a:ext>
            </a:extLst>
          </p:cNvPr>
          <p:cNvSpPr txBox="1"/>
          <p:nvPr/>
        </p:nvSpPr>
        <p:spPr>
          <a:xfrm>
            <a:off x="669924" y="3348481"/>
            <a:ext cx="8176334" cy="1131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Casp: </a:t>
            </a:r>
            <a:r>
              <a:rPr lang="en-US" altLang="zh-CN" sz="2400" b="1" dirty="0"/>
              <a:t>Caspase</a:t>
            </a:r>
            <a:r>
              <a:rPr lang="en-US" altLang="zh-CN" sz="2400" dirty="0"/>
              <a:t>, participate in programmed cell death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RIPK3:  receptor-interacting protein </a:t>
            </a:r>
            <a:r>
              <a:rPr lang="en-US" altLang="zh-CN" sz="2400" b="1" dirty="0"/>
              <a:t>kinase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76BDF0-DC35-4F35-086F-AD52DE89F863}"/>
              </a:ext>
            </a:extLst>
          </p:cNvPr>
          <p:cNvSpPr txBox="1"/>
          <p:nvPr/>
        </p:nvSpPr>
        <p:spPr>
          <a:xfrm>
            <a:off x="669924" y="4746971"/>
            <a:ext cx="8802550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★ Diseases resulting from 2 pathways above clinically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</a:t>
            </a:r>
            <a:r>
              <a:rPr lang="en-US" altLang="zh-CN" sz="2800" b="1" dirty="0"/>
              <a:t>resemble</a:t>
            </a:r>
            <a:r>
              <a:rPr lang="en-US" altLang="zh-CN" sz="2800" dirty="0"/>
              <a:t> heatstroke!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096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Exp.1 - RIPK3 mediates heat stress–induced cell</a:t>
            </a:r>
            <a:br>
              <a:rPr lang="en-US" altLang="zh-CN" dirty="0"/>
            </a:br>
            <a:r>
              <a:rPr lang="en-US" altLang="zh-CN" dirty="0"/>
              <a:t>death and features of heatstroke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02A583-24D4-1ECB-63D4-FCE207D5103E}"/>
              </a:ext>
            </a:extLst>
          </p:cNvPr>
          <p:cNvSpPr txBox="1"/>
          <p:nvPr/>
        </p:nvSpPr>
        <p:spPr>
          <a:xfrm>
            <a:off x="669924" y="1313895"/>
            <a:ext cx="11394829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Hypothesis 1</a:t>
            </a:r>
            <a:r>
              <a:rPr lang="en-US" altLang="zh-CN" sz="3200" dirty="0"/>
              <a:t>: </a:t>
            </a:r>
            <a:r>
              <a:rPr lang="en-US" altLang="zh-CN" sz="2800" dirty="0"/>
              <a:t>Heat stress can induce cell death through </a:t>
            </a:r>
            <a:r>
              <a:rPr lang="en-US" altLang="zh-CN" sz="2800" b="1" dirty="0"/>
              <a:t>RIPK3</a:t>
            </a:r>
            <a:endParaRPr lang="en-US" altLang="zh-CN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7A4330-9B8D-6B37-27CF-06FF3815BF80}"/>
              </a:ext>
            </a:extLst>
          </p:cNvPr>
          <p:cNvSpPr txBox="1"/>
          <p:nvPr/>
        </p:nvSpPr>
        <p:spPr>
          <a:xfrm>
            <a:off x="669924" y="2427250"/>
            <a:ext cx="10850563" cy="177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We should test: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400" b="1" dirty="0"/>
              <a:t>RIPK3</a:t>
            </a:r>
            <a:r>
              <a:rPr lang="en-US" altLang="zh-CN" sz="2400" dirty="0"/>
              <a:t> mediates heat stress-induced </a:t>
            </a:r>
            <a:r>
              <a:rPr lang="en-US" altLang="zh-CN" sz="2400" b="1" dirty="0"/>
              <a:t>cell death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features</a:t>
            </a:r>
            <a:r>
              <a:rPr lang="en-US" altLang="zh-CN" sz="2400" dirty="0"/>
              <a:t> of heatstroke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400" dirty="0"/>
              <a:t>Heat stress triggers cell death through activating RIPK3 </a:t>
            </a:r>
            <a:r>
              <a:rPr lang="en-US" altLang="zh-CN" sz="2400" b="1" dirty="0"/>
              <a:t>in vitro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474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Exp.1 - RIPK3 mediates heat stress–induced cell</a:t>
            </a:r>
            <a:br>
              <a:rPr lang="en-US" altLang="zh-CN" dirty="0"/>
            </a:br>
            <a:r>
              <a:rPr lang="en-US" altLang="zh-CN" dirty="0"/>
              <a:t>death and features of heatstroke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7A4330-9B8D-6B37-27CF-06FF3815BF80}"/>
              </a:ext>
            </a:extLst>
          </p:cNvPr>
          <p:cNvSpPr txBox="1"/>
          <p:nvPr/>
        </p:nvSpPr>
        <p:spPr>
          <a:xfrm>
            <a:off x="669924" y="1157742"/>
            <a:ext cx="1111074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400" b="1" dirty="0"/>
              <a:t>1. RIPK3</a:t>
            </a:r>
            <a:r>
              <a:rPr lang="en-US" altLang="zh-CN" sz="2400" dirty="0"/>
              <a:t> mediates heat stress-induced </a:t>
            </a:r>
            <a:r>
              <a:rPr lang="en-US" altLang="zh-CN" sz="2400" b="1" dirty="0"/>
              <a:t>cell death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features</a:t>
            </a:r>
            <a:r>
              <a:rPr lang="en-US" altLang="zh-CN" sz="2400" dirty="0"/>
              <a:t> of heatstroke</a:t>
            </a:r>
            <a:endParaRPr lang="en-US" altLang="zh-CN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597E0D-E006-BEA6-5E3D-68833C846EBD}"/>
              </a:ext>
            </a:extLst>
          </p:cNvPr>
          <p:cNvSpPr txBox="1"/>
          <p:nvPr/>
        </p:nvSpPr>
        <p:spPr>
          <a:xfrm>
            <a:off x="783101" y="1700405"/>
            <a:ext cx="3229606" cy="288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Materials: mice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 WT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 Ripk3 −/−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en-US" altLang="zh-CN" sz="2400" dirty="0" err="1"/>
              <a:t>Mlkl</a:t>
            </a:r>
            <a:r>
              <a:rPr lang="en-US" altLang="zh-CN" sz="2400" dirty="0"/>
              <a:t> −/−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en-US" altLang="zh-CN" sz="2400" dirty="0" err="1"/>
              <a:t>Mlkl</a:t>
            </a:r>
            <a:r>
              <a:rPr lang="en-US" altLang="zh-CN" sz="2400" dirty="0"/>
              <a:t> −/− Casp8 −/−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8F503D-1C39-9179-1232-C3B0B890151A}"/>
              </a:ext>
            </a:extLst>
          </p:cNvPr>
          <p:cNvSpPr txBox="1"/>
          <p:nvPr/>
        </p:nvSpPr>
        <p:spPr>
          <a:xfrm>
            <a:off x="4507830" y="1740038"/>
            <a:ext cx="5967820" cy="178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Conditions: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- 39°C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- relative humidity of 60 ± 5%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825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Exp.1 - RIPK3 mediates heat stress–induced cell</a:t>
            </a:r>
            <a:br>
              <a:rPr lang="en-US" altLang="zh-CN" dirty="0"/>
            </a:br>
            <a:r>
              <a:rPr lang="en-US" altLang="zh-CN" dirty="0"/>
              <a:t>death and features of heatstroke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AF1ACB-99CF-232F-8724-029F54983382}"/>
              </a:ext>
            </a:extLst>
          </p:cNvPr>
          <p:cNvSpPr txBox="1"/>
          <p:nvPr/>
        </p:nvSpPr>
        <p:spPr>
          <a:xfrm>
            <a:off x="783101" y="1164737"/>
            <a:ext cx="8813660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RIPK3</a:t>
            </a:r>
            <a:r>
              <a:rPr lang="en-US" altLang="zh-CN" sz="2400" dirty="0"/>
              <a:t> -----&gt; Casp8 </a:t>
            </a:r>
            <a:r>
              <a:rPr lang="en-US" altLang="zh-CN" sz="2400" dirty="0">
                <a:sym typeface="Wingdings" panose="05000000000000000000" pitchFamily="2" charset="2"/>
              </a:rPr>
              <a:t>-----&gt; Casp3 -----&gt; GSDM -----&gt; form pores</a:t>
            </a:r>
          </a:p>
          <a:p>
            <a:r>
              <a:rPr lang="en-US" altLang="zh-CN" sz="2400" b="1" dirty="0"/>
              <a:t>RIPK3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-----&gt; MLKL -----&gt; </a:t>
            </a:r>
            <a:r>
              <a:rPr lang="en-US" altLang="zh-CN" sz="2400" dirty="0" err="1">
                <a:sym typeface="Wingdings" panose="05000000000000000000" pitchFamily="2" charset="2"/>
              </a:rPr>
              <a:t>pMLKL</a:t>
            </a:r>
            <a:r>
              <a:rPr lang="en-US" altLang="zh-CN" sz="2400" dirty="0">
                <a:sym typeface="Wingdings" panose="05000000000000000000" pitchFamily="2" charset="2"/>
              </a:rPr>
              <a:t> -----&gt; form pores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F992EB-2E5A-7958-D4DB-DC1732A1E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91" y="2131771"/>
            <a:ext cx="2691350" cy="730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74922A-21F3-0BCA-88B0-9E2592FB3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78" y="2803916"/>
            <a:ext cx="3555847" cy="26236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5A8AAD-685D-CFF4-1C5C-498CAB4F5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877" y="2122589"/>
            <a:ext cx="2694666" cy="7315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2BE81F-D64A-5035-A1E3-0E21E642D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076" y="2128090"/>
            <a:ext cx="2694666" cy="7315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6159AB-6536-82F9-2138-3A3BC93F4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719" y="2854172"/>
            <a:ext cx="3682824" cy="19365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0BCBD7-F597-654B-D738-83D3A2A7D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049" y="2862671"/>
            <a:ext cx="3666693" cy="10277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EAB8CA6-3B9E-1BED-7F99-9A5D26F77896}"/>
              </a:ext>
            </a:extLst>
          </p:cNvPr>
          <p:cNvSpPr txBox="1"/>
          <p:nvPr/>
        </p:nvSpPr>
        <p:spPr>
          <a:xfrm>
            <a:off x="729678" y="5529769"/>
            <a:ext cx="377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t: total ; p: phosphorylated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DF9C77-9854-9A35-465D-B7B2CD7CADFB}"/>
              </a:ext>
            </a:extLst>
          </p:cNvPr>
          <p:cNvSpPr txBox="1"/>
          <p:nvPr/>
        </p:nvSpPr>
        <p:spPr>
          <a:xfrm>
            <a:off x="5163219" y="5316044"/>
            <a:ext cx="302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P55: pro-Casp8</a:t>
            </a:r>
          </a:p>
          <a:p>
            <a:r>
              <a:rPr lang="en-US" altLang="zh-CN" sz="2400" dirty="0"/>
              <a:t>P18: cleaved Casp8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104E37-73A9-42E7-994E-BB411E5DD755}"/>
              </a:ext>
            </a:extLst>
          </p:cNvPr>
          <p:cNvSpPr txBox="1"/>
          <p:nvPr/>
        </p:nvSpPr>
        <p:spPr>
          <a:xfrm>
            <a:off x="8694904" y="4224824"/>
            <a:ext cx="318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P53: pro-GSDME</a:t>
            </a:r>
          </a:p>
          <a:p>
            <a:r>
              <a:rPr lang="en-US" altLang="zh-CN" sz="2400" dirty="0"/>
              <a:t>P34: activated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055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0591" y="146805"/>
            <a:ext cx="7719840" cy="88189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Exp.1 - RIPK3 mediates heat stress–induced cell</a:t>
            </a:r>
            <a:br>
              <a:rPr lang="en-US" altLang="zh-CN" dirty="0"/>
            </a:br>
            <a:r>
              <a:rPr lang="en-US" altLang="zh-CN" dirty="0"/>
              <a:t>death and features of heatstroke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19" y="235211"/>
            <a:ext cx="2170649" cy="521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669924" y="146805"/>
            <a:ext cx="722458" cy="79348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D14963-CF8F-9482-9470-2793018F10D3}"/>
              </a:ext>
            </a:extLst>
          </p:cNvPr>
          <p:cNvSpPr txBox="1"/>
          <p:nvPr/>
        </p:nvSpPr>
        <p:spPr>
          <a:xfrm>
            <a:off x="9596761" y="5812969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(Yuan et al., 2022)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AF1ACB-99CF-232F-8724-029F54983382}"/>
              </a:ext>
            </a:extLst>
          </p:cNvPr>
          <p:cNvSpPr txBox="1"/>
          <p:nvPr/>
        </p:nvSpPr>
        <p:spPr>
          <a:xfrm>
            <a:off x="783101" y="1164737"/>
            <a:ext cx="8813660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RIPK3</a:t>
            </a:r>
            <a:r>
              <a:rPr lang="en-US" altLang="zh-CN" sz="2400" dirty="0"/>
              <a:t> -----&gt; Casp8 </a:t>
            </a:r>
            <a:r>
              <a:rPr lang="en-US" altLang="zh-CN" sz="2400" dirty="0">
                <a:sym typeface="Wingdings" panose="05000000000000000000" pitchFamily="2" charset="2"/>
              </a:rPr>
              <a:t>-----&gt; Casp3 -----&gt; GSDM -----&gt; form pores</a:t>
            </a:r>
          </a:p>
          <a:p>
            <a:r>
              <a:rPr lang="en-US" altLang="zh-CN" sz="2400" b="1" dirty="0"/>
              <a:t>RIPK3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-----&gt; MLKL -----&gt; </a:t>
            </a:r>
            <a:r>
              <a:rPr lang="en-US" altLang="zh-CN" sz="2400" dirty="0" err="1">
                <a:sym typeface="Wingdings" panose="05000000000000000000" pitchFamily="2" charset="2"/>
              </a:rPr>
              <a:t>pMLKL</a:t>
            </a:r>
            <a:r>
              <a:rPr lang="en-US" altLang="zh-CN" sz="2400" dirty="0">
                <a:sym typeface="Wingdings" panose="05000000000000000000" pitchFamily="2" charset="2"/>
              </a:rPr>
              <a:t> -----&gt; form pores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74922A-21F3-0BCA-88B0-9E2592FB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8" y="2803916"/>
            <a:ext cx="3555847" cy="26236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96159AB-6536-82F9-2138-3A3BC93F4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62" y="2877037"/>
            <a:ext cx="3682824" cy="19365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0BCBD7-F597-654B-D738-83D3A2A7D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917" y="2906515"/>
            <a:ext cx="3666693" cy="10277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EAB8CA6-3B9E-1BED-7F99-9A5D26F77896}"/>
              </a:ext>
            </a:extLst>
          </p:cNvPr>
          <p:cNvSpPr txBox="1"/>
          <p:nvPr/>
        </p:nvSpPr>
        <p:spPr>
          <a:xfrm>
            <a:off x="729678" y="5529769"/>
            <a:ext cx="377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t: total ; p: phosphorylated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DF9C77-9854-9A35-465D-B7B2CD7CADFB}"/>
              </a:ext>
            </a:extLst>
          </p:cNvPr>
          <p:cNvSpPr txBox="1"/>
          <p:nvPr/>
        </p:nvSpPr>
        <p:spPr>
          <a:xfrm>
            <a:off x="5163219" y="5316044"/>
            <a:ext cx="302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P55: pro-Casp8</a:t>
            </a:r>
          </a:p>
          <a:p>
            <a:r>
              <a:rPr lang="en-US" altLang="zh-CN" sz="2400" dirty="0"/>
              <a:t>P18: cleaved Casp8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104E37-73A9-42E7-994E-BB411E5DD755}"/>
              </a:ext>
            </a:extLst>
          </p:cNvPr>
          <p:cNvSpPr txBox="1"/>
          <p:nvPr/>
        </p:nvSpPr>
        <p:spPr>
          <a:xfrm>
            <a:off x="8694904" y="4224824"/>
            <a:ext cx="318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P53: pro-GSDME</a:t>
            </a:r>
          </a:p>
          <a:p>
            <a:r>
              <a:rPr lang="en-US" altLang="zh-CN" sz="2400" dirty="0"/>
              <a:t>P34: activated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2C70C7-E75B-D007-7275-2045980E6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326" y="2833264"/>
            <a:ext cx="2597705" cy="25649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F26EA9-CC3E-7C5F-3A1F-098A0B693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6231" y="2897324"/>
            <a:ext cx="2694667" cy="19306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85F84A5-0D2D-B55B-5BB6-CB2E93E1F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7604" y="2914649"/>
            <a:ext cx="2632804" cy="10178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97E554-54EE-DEC3-D1D6-11966D84F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4381" y="2120415"/>
            <a:ext cx="3024244" cy="70963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ECC56D-9EF2-6838-760A-0160F368B4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0511" y="2160285"/>
            <a:ext cx="3024244" cy="70963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8AAD1CA-DC7D-1090-4F93-7BD7FF82F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3098" y="2187688"/>
            <a:ext cx="3024244" cy="7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6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2363</TotalTime>
  <Words>1897</Words>
  <Application>Microsoft Office PowerPoint</Application>
  <PresentationFormat>宽屏</PresentationFormat>
  <Paragraphs>341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Arial</vt:lpstr>
      <vt:lpstr>Calibri</vt:lpstr>
      <vt:lpstr>Impact</vt:lpstr>
      <vt:lpstr>Times New Roman</vt:lpstr>
      <vt:lpstr>主题5</vt:lpstr>
      <vt:lpstr>Z-DNA binding protein 1 promotes heatstroke-induced cell death</vt:lpstr>
      <vt:lpstr>About the Author</vt:lpstr>
      <vt:lpstr>Background</vt:lpstr>
      <vt:lpstr>Background</vt:lpstr>
      <vt:lpstr>Background</vt:lpstr>
      <vt:lpstr>Exp.1 - RIPK3 mediates heat stress–induced cell death and features of heatstroke</vt:lpstr>
      <vt:lpstr>Exp.1 - RIPK3 mediates heat stress–induced cell death and features of heatstroke</vt:lpstr>
      <vt:lpstr>Exp.1 - RIPK3 mediates heat stress–induced cell death and features of heatstroke</vt:lpstr>
      <vt:lpstr>Exp.1 - RIPK3 mediates heat stress–induced cell death and features of heatstroke</vt:lpstr>
      <vt:lpstr>Exp.1 - RIPK3 mediates heat stress–induced cell death and features of heatstroke</vt:lpstr>
      <vt:lpstr>Exp.1 - RIPK3 mediates heat stress–induced cell death and features of heatstroke</vt:lpstr>
      <vt:lpstr>Exp.1 - RIPK3 mediates heat stress–induced cell death and features of heatstroke</vt:lpstr>
      <vt:lpstr>Exp.1 - RIPK3 mediates heat stress–induced cell death and features of heatstroke</vt:lpstr>
      <vt:lpstr>Exp.1 - RIPK3 mediates heat stress–induced cell death and features of heatstroke</vt:lpstr>
      <vt:lpstr>Exp.2 - Heat stress activates RIPK3 through ZBP1</vt:lpstr>
      <vt:lpstr>Exp.2 - Heat stress activates RIPK3 through ZBP1</vt:lpstr>
      <vt:lpstr>Exp.2 - Heat stress activates RIPK3 through ZBP1</vt:lpstr>
      <vt:lpstr>Exp.2 - Heat stress activates RIPK3 through ZBP1</vt:lpstr>
      <vt:lpstr>Exp.2 - Heat stress activates RIPK3 through ZBP1</vt:lpstr>
      <vt:lpstr>Exp.2 - Heat stress activates RIPK3 through ZBP1</vt:lpstr>
      <vt:lpstr>Exp.2 - Heat stress activates RIPK3 through ZBP1</vt:lpstr>
      <vt:lpstr>Exp.3 - Heat stress increases the expression of ZBP1 through HSF1</vt:lpstr>
      <vt:lpstr>Exp.3 - Heat stress increases the expression of ZBP1 through HSF1</vt:lpstr>
      <vt:lpstr>Exp.3 - Heat stress increases the expression of ZBP1 through HSF1</vt:lpstr>
      <vt:lpstr>Exp.3 - Heat stress increases the expression of ZBP1 through HSF1</vt:lpstr>
      <vt:lpstr>Exp.3 - Heat stress increases the expression of ZBP1 through HSF1</vt:lpstr>
      <vt:lpstr>Exp.3 - Heat stress increases the expression of ZBP1 through HSF1</vt:lpstr>
      <vt:lpstr>Exp.4* - Z–nucleic acid sensing is dispensable for heat stress–induced ZBP1 activation</vt:lpstr>
      <vt:lpstr>Exp.4* - Z–nucleic acid sensing is dispensable for heat stress–induced ZBP1 activation</vt:lpstr>
      <vt:lpstr>Exp.4* - Z–nucleic acid sensing is dispensable for heat stress–induced ZBP1 activation</vt:lpstr>
      <vt:lpstr>Exp.4* - Z–nucleic acid sensing is dispensable for heat stress–induced ZBP1 activation</vt:lpstr>
      <vt:lpstr>Exp.5* - Heat stress promotes aggregation of ZBP1 fusion proteins</vt:lpstr>
      <vt:lpstr>Exp.5* - Heat stress promotes aggregation of ZBP1 fusion proteins</vt:lpstr>
      <vt:lpstr>Exp.5* - Heat stress promotes aggregation of ZBP1 fusion proteins</vt:lpstr>
      <vt:lpstr>Exp.5* - Heat stress promotes aggregation of ZBP1 fusion proteins</vt:lpstr>
      <vt:lpstr>Critics</vt:lpstr>
      <vt:lpstr>Critics</vt:lpstr>
      <vt:lpstr>Critics</vt:lpstr>
      <vt:lpstr>Critics</vt:lpstr>
      <vt:lpstr>PowerPoint 演示文稿</vt:lpstr>
      <vt:lpstr>THANK YOU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Xiong</dc:creator>
  <cp:lastModifiedBy>Xiao Xiong</cp:lastModifiedBy>
  <cp:revision>370</cp:revision>
  <cp:lastPrinted>2018-02-05T16:00:00Z</cp:lastPrinted>
  <dcterms:created xsi:type="dcterms:W3CDTF">2018-02-05T16:00:00Z</dcterms:created>
  <dcterms:modified xsi:type="dcterms:W3CDTF">2023-03-03T14:42:55Z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