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6" r:id="rId20"/>
    <p:sldId id="271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84CA-F2EE-2E6A-0E68-C5932AA7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C8990-D20A-CDBB-94C3-B8078A19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E9B12-7DB5-6B38-3959-8D8C45F9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3D7FA-C293-CE25-B65E-ABA62369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56A94-9DEF-5447-9B08-FACF316B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61119-74AC-00CB-674C-39EDB078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6066F-2F05-91CC-4AB1-C7D2076C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3E74-9929-29FF-BF42-E7E2C9E8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622D5-C37E-DF95-8994-BD745AA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C6C00-F8BE-BE00-CC66-03F7979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2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777AB5-2A23-DAF6-6769-181B885A6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A4632-3B3C-FB7C-C783-C607CF41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48E38-287C-ED60-8B45-EE3B0EC8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B948A-F00B-B4FF-3A3F-069542EB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F0D0-9DA6-16CE-6DFE-879D9327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58094-15C2-145A-E448-4C7126F1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AC0F2-B715-5668-C573-33080254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56445-003C-C984-5074-0734AEE4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73CC5-36E7-D64D-3EAA-16DBB223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2B952-84CC-056F-3077-B5DA9AF1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B837-B9A9-6B4C-7355-E4608D09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F8B5-411B-E7CA-2861-270FDF73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BF8E-5D51-D16A-C600-F0B761F4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94150-09F0-6C98-F1BA-2EC0126B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62FDA-9598-98F3-B411-4601613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38513-2D1C-FC26-EECB-945F6D45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8EA82-A30E-447A-0B8E-FA2B3D67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B63AC-CD51-0D89-FF70-44646FE1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DE302-1CF9-0C21-EBCC-E48E2CD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243FA-54A7-CC72-97EB-7E3B0917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202B4-4C36-27AD-63E6-FB9ADB5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1F126-274F-187D-97C4-0A1F660F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42F2-AB26-77B7-E55B-22E7C9C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AE7FF-0D5A-517E-C407-AA1BE6CE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C7DD-DAB2-9962-D6C2-5261F4825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4DA783-92C4-FB3F-B32B-E3BA449C0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71194-BDE8-9090-6D45-4EEF0E8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FB735-3413-D9A4-1463-2F4CD646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22DF3F-0704-6532-0FE0-69E684C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DD5A-E066-9CC0-5B18-2737AE2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1B4E8-690C-1F2B-D44D-19F6F317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1D4B2-92EA-E329-3325-D20865B2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1E65E-BE42-F4A2-EC7E-E2143712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FEAA40-2032-3404-56AA-6A931E86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8FC0C-95C6-A353-C00C-67A9D775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5D17C-2DC8-62F4-E9D0-2CA1AADA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4B55-A118-D450-4E17-5805428C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55392-5BF7-D6E2-6AE8-7B9CD8E0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1ECB7-FCFD-E9ED-5305-5EABDF20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40CC1-54B6-E148-E5DA-9616511A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FCD1E-92C4-AF5A-EFE7-DE3DA0A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B146F-275E-975E-FC03-1970C303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C6B6-9980-F69B-34CC-140360D3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09258C-4FD4-834A-2F07-7E15CA8E6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76061-4492-625F-B8A5-139C91142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23897-05B1-92D9-EA3B-3AB96799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D3D92-F251-74FB-8A72-73B684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BEDF8-1AA7-CF40-779D-28EB63BA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F8CC6-D882-296D-7CB8-D8569984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E1D4-66AD-DABE-C7BE-4BF0749E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0AC16-0BD9-15C0-51EB-DDC77EBDA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6FFD-305D-4346-AF42-16243F313287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8D95-0069-84F7-7D73-AF9102FAD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EE1C9-9A0E-1E55-FDAC-656DE987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DB04-BCDC-4F3E-8CD3-1D72B4A01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E990-357A-6409-17CF-17D36E7C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67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FSP1</a:t>
            </a:r>
            <a:r>
              <a:rPr lang="zh-CN" altLang="en-US" sz="4800" dirty="0"/>
              <a:t>相分离促进铁死亡从而介导的癌症治疗策略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1B39E-FC66-8C10-6387-9AF4594D2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013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李柳渔</a:t>
            </a:r>
            <a:endParaRPr lang="en-US" altLang="zh-CN" sz="2000" dirty="0"/>
          </a:p>
          <a:p>
            <a:r>
              <a:rPr lang="en-US" altLang="zh-CN" sz="2000" dirty="0"/>
              <a:t>2023.7.16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133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A118B6-AAFD-0D9C-DE1C-C208FBA5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42" y="1822410"/>
            <a:ext cx="5254443" cy="433329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7B235EE-83F5-7C6C-1B68-382D5CC6B07C}"/>
              </a:ext>
            </a:extLst>
          </p:cNvPr>
          <p:cNvSpPr txBox="1">
            <a:spLocks/>
          </p:cNvSpPr>
          <p:nvPr/>
        </p:nvSpPr>
        <p:spPr>
          <a:xfrm>
            <a:off x="751542" y="84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86D45-DFB7-521B-0561-5DFBD4A9988A}"/>
              </a:ext>
            </a:extLst>
          </p:cNvPr>
          <p:cNvSpPr txBox="1"/>
          <p:nvPr/>
        </p:nvSpPr>
        <p:spPr>
          <a:xfrm>
            <a:off x="751542" y="1126924"/>
            <a:ext cx="225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他可逆吗？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48849C-49F0-F64A-1A79-BEA1BEB6FEAC}"/>
              </a:ext>
            </a:extLst>
          </p:cNvPr>
          <p:cNvSpPr txBox="1"/>
          <p:nvPr/>
        </p:nvSpPr>
        <p:spPr>
          <a:xfrm>
            <a:off x="6280285" y="2468898"/>
            <a:ext cx="525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icFSP1 treat for 240min, then wash out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8CF1E4-97B5-DFB8-2CC1-D2F2393C1A21}"/>
              </a:ext>
            </a:extLst>
          </p:cNvPr>
          <p:cNvGrpSpPr/>
          <p:nvPr/>
        </p:nvGrpSpPr>
        <p:grpSpPr>
          <a:xfrm>
            <a:off x="8546009" y="3989057"/>
            <a:ext cx="1309540" cy="914400"/>
            <a:chOff x="8569750" y="5031926"/>
            <a:chExt cx="1309540" cy="914400"/>
          </a:xfrm>
        </p:grpSpPr>
        <p:pic>
          <p:nvPicPr>
            <p:cNvPr id="12" name="图形 11" descr="投影仪">
              <a:extLst>
                <a:ext uri="{FF2B5EF4-FFF2-40B4-BE49-F238E27FC236}">
                  <a16:creationId xmlns:a16="http://schemas.microsoft.com/office/drawing/2014/main" id="{174C73EE-DF16-90BC-90F0-A5ACCFA76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9750" y="5031926"/>
              <a:ext cx="979603" cy="9144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33084CF-BECB-B031-EC07-2286C2099638}"/>
                </a:ext>
              </a:extLst>
            </p:cNvPr>
            <p:cNvSpPr txBox="1"/>
            <p:nvPr/>
          </p:nvSpPr>
          <p:spPr>
            <a:xfrm>
              <a:off x="9549353" y="5304460"/>
              <a:ext cx="32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77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46ABE63A-4827-7ECA-CC61-B0FD5B0400DB}"/>
              </a:ext>
            </a:extLst>
          </p:cNvPr>
          <p:cNvSpPr txBox="1">
            <a:spLocks/>
          </p:cNvSpPr>
          <p:nvPr/>
        </p:nvSpPr>
        <p:spPr>
          <a:xfrm>
            <a:off x="717917" y="164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1837D3D-3475-2062-C401-ABB285D506BD}"/>
              </a:ext>
            </a:extLst>
          </p:cNvPr>
          <p:cNvGrpSpPr/>
          <p:nvPr/>
        </p:nvGrpSpPr>
        <p:grpSpPr>
          <a:xfrm>
            <a:off x="613552" y="1702626"/>
            <a:ext cx="10964896" cy="4204715"/>
            <a:chOff x="660686" y="1372688"/>
            <a:chExt cx="10964896" cy="420471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BFD5F-5E47-C0EB-79AD-BFC9E73C6039}"/>
                </a:ext>
              </a:extLst>
            </p:cNvPr>
            <p:cNvGrpSpPr/>
            <p:nvPr/>
          </p:nvGrpSpPr>
          <p:grpSpPr>
            <a:xfrm>
              <a:off x="660686" y="1372688"/>
              <a:ext cx="5315503" cy="2933004"/>
              <a:chOff x="660686" y="483344"/>
              <a:chExt cx="5165079" cy="281371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48E9408-9885-205B-C51B-05C6E1724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0686" y="483344"/>
                <a:ext cx="5165079" cy="2813713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780E74B-5227-59A8-1980-9BA84B94364D}"/>
                  </a:ext>
                </a:extLst>
              </p:cNvPr>
              <p:cNvSpPr/>
              <p:nvPr/>
            </p:nvSpPr>
            <p:spPr>
              <a:xfrm>
                <a:off x="1404593" y="1527142"/>
                <a:ext cx="94268" cy="848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2CC486D-58A7-4910-09FE-A5C01C8E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6808" y="1384472"/>
              <a:ext cx="5268774" cy="268093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7BFCAF-B731-D4DF-0861-260DA8D777F8}"/>
                </a:ext>
              </a:extLst>
            </p:cNvPr>
            <p:cNvSpPr txBox="1"/>
            <p:nvPr/>
          </p:nvSpPr>
          <p:spPr>
            <a:xfrm>
              <a:off x="853328" y="4305692"/>
              <a:ext cx="4930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早期诱导凝聚相，可以发生</a:t>
              </a:r>
              <a:r>
                <a:rPr lang="en-US" altLang="zh-CN" sz="2000" dirty="0"/>
                <a:t>FRAP</a:t>
              </a:r>
              <a:endParaRPr lang="zh-CN" altLang="en-US" sz="2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A83A39-2FF1-88F4-F25C-850485F1F18B}"/>
                </a:ext>
              </a:extLst>
            </p:cNvPr>
            <p:cNvSpPr txBox="1"/>
            <p:nvPr/>
          </p:nvSpPr>
          <p:spPr>
            <a:xfrm>
              <a:off x="6591667" y="4305692"/>
              <a:ext cx="4930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晚期诱导凝聚相，已不能发生</a:t>
              </a:r>
              <a:r>
                <a:rPr lang="en-US" altLang="zh-CN" sz="2000" dirty="0"/>
                <a:t>FRAP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4299B1-CF57-06D3-4350-C881A5BFA6E6}"/>
                </a:ext>
              </a:extLst>
            </p:cNvPr>
            <p:cNvSpPr txBox="1"/>
            <p:nvPr/>
          </p:nvSpPr>
          <p:spPr>
            <a:xfrm>
              <a:off x="853328" y="5115738"/>
              <a:ext cx="9832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 </a:t>
              </a:r>
              <a:r>
                <a:rPr lang="zh-CN" altLang="en-US" sz="2400" dirty="0">
                  <a:solidFill>
                    <a:srgbClr val="FF0000"/>
                  </a:solidFill>
                  <a:sym typeface="Wingdings" panose="05000000000000000000" pitchFamily="2" charset="2"/>
                </a:rPr>
                <a:t>相分离的可逆是有限度的，超过一定时间凝聚相就不能回到稀释相。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0D234D3-E18C-314F-929F-A22626A3C9B9}"/>
                </a:ext>
              </a:extLst>
            </p:cNvPr>
            <p:cNvGrpSpPr/>
            <p:nvPr/>
          </p:nvGrpSpPr>
          <p:grpSpPr>
            <a:xfrm>
              <a:off x="4801953" y="4207312"/>
              <a:ext cx="798381" cy="596870"/>
              <a:chOff x="8569750" y="5031926"/>
              <a:chExt cx="1309540" cy="914400"/>
            </a:xfrm>
          </p:grpSpPr>
          <p:pic>
            <p:nvPicPr>
              <p:cNvPr id="19" name="图形 18" descr="投影仪">
                <a:extLst>
                  <a:ext uri="{FF2B5EF4-FFF2-40B4-BE49-F238E27FC236}">
                    <a16:creationId xmlns:a16="http://schemas.microsoft.com/office/drawing/2014/main" id="{077C80D5-F0E7-B985-07D0-E80DA6ED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9750" y="5031926"/>
                <a:ext cx="979603" cy="914400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A213C64-339E-02C2-3B44-D032E3A1A607}"/>
                  </a:ext>
                </a:extLst>
              </p:cNvPr>
              <p:cNvSpPr txBox="1"/>
              <p:nvPr/>
            </p:nvSpPr>
            <p:spPr>
              <a:xfrm>
                <a:off x="9549353" y="5194021"/>
                <a:ext cx="32993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4</a:t>
                </a:r>
                <a:endParaRPr lang="zh-CN" altLang="en-US" b="1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42412CE-3C8D-B62E-347D-1537BDB3BD87}"/>
                </a:ext>
              </a:extLst>
            </p:cNvPr>
            <p:cNvGrpSpPr/>
            <p:nvPr/>
          </p:nvGrpSpPr>
          <p:grpSpPr>
            <a:xfrm>
              <a:off x="10723504" y="4207312"/>
              <a:ext cx="798381" cy="596870"/>
              <a:chOff x="8569750" y="5031926"/>
              <a:chExt cx="1309540" cy="914400"/>
            </a:xfrm>
          </p:grpSpPr>
          <p:pic>
            <p:nvPicPr>
              <p:cNvPr id="22" name="图形 21" descr="投影仪">
                <a:extLst>
                  <a:ext uri="{FF2B5EF4-FFF2-40B4-BE49-F238E27FC236}">
                    <a16:creationId xmlns:a16="http://schemas.microsoft.com/office/drawing/2014/main" id="{2B3A4E0B-9305-B596-4C5E-00367F978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9750" y="5031926"/>
                <a:ext cx="979603" cy="914400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0957D2-AF1D-0C53-5DA2-929A3B21E105}"/>
                  </a:ext>
                </a:extLst>
              </p:cNvPr>
              <p:cNvSpPr txBox="1"/>
              <p:nvPr/>
            </p:nvSpPr>
            <p:spPr>
              <a:xfrm>
                <a:off x="9549353" y="5194021"/>
                <a:ext cx="329937" cy="56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5</a:t>
                </a:r>
                <a:endParaRPr lang="zh-CN" altLang="en-US" b="1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CD7D98D-911B-88DC-F69C-2F4D59EC50E7}"/>
              </a:ext>
            </a:extLst>
          </p:cNvPr>
          <p:cNvSpPr txBox="1"/>
          <p:nvPr/>
        </p:nvSpPr>
        <p:spPr>
          <a:xfrm>
            <a:off x="806194" y="1113905"/>
            <a:ext cx="305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我说他真可逆吗？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A74A27-DCBD-E67B-5C67-FFD41EB213A4}"/>
              </a:ext>
            </a:extLst>
          </p:cNvPr>
          <p:cNvSpPr txBox="1"/>
          <p:nvPr/>
        </p:nvSpPr>
        <p:spPr>
          <a:xfrm>
            <a:off x="820536" y="5976141"/>
            <a:ext cx="134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如逆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438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C2DE-364A-FB7B-CAEE-A3A2F86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69"/>
            <a:ext cx="7957008" cy="117851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F8D23-D347-2330-BE14-39BCC637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70"/>
            <a:ext cx="10992439" cy="54962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Multivalent interactions-IDRs(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固有无序区</a:t>
            </a:r>
            <a:r>
              <a:rPr lang="en-US" altLang="zh-CN" dirty="0"/>
              <a:t>) and LCRs(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低复杂性区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预测显示，</a:t>
            </a:r>
            <a:r>
              <a:rPr lang="en-US" altLang="zh-CN" sz="2400" dirty="0"/>
              <a:t>hFSP1</a:t>
            </a:r>
            <a:r>
              <a:rPr lang="zh-CN" altLang="en-US" sz="2400" dirty="0"/>
              <a:t>含有两个</a:t>
            </a:r>
            <a:r>
              <a:rPr lang="en-US" altLang="zh-CN" sz="2400" dirty="0"/>
              <a:t>IDRs</a:t>
            </a:r>
            <a:r>
              <a:rPr lang="zh-CN" altLang="en-US" sz="2400" dirty="0"/>
              <a:t>和一个</a:t>
            </a:r>
            <a:r>
              <a:rPr lang="en-US" altLang="zh-CN" sz="2400" dirty="0"/>
              <a:t>LCR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为探究影响相分离的条件因素，建立三种缺陷模型：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IDR/LCR</a:t>
            </a:r>
            <a:r>
              <a:rPr lang="zh-CN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缺失型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，无法发生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相分离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G2a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突变体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，肉豆蔻酰化缺陷突变体，其定位受到严重影响，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失去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FSP1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的铁死亡抑制功能。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Lyn11-G2a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突变体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，它的膜靶向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端与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FSP1-G2a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融合，并能抑制铁死亡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20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A15D82-0FD0-9A5C-819F-7419C659486B}"/>
              </a:ext>
            </a:extLst>
          </p:cNvPr>
          <p:cNvSpPr txBox="1">
            <a:spLocks/>
          </p:cNvSpPr>
          <p:nvPr/>
        </p:nvSpPr>
        <p:spPr>
          <a:xfrm>
            <a:off x="838200" y="70701"/>
            <a:ext cx="7957008" cy="117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200BD-0894-5644-5D29-4849FA2DE00E}"/>
              </a:ext>
            </a:extLst>
          </p:cNvPr>
          <p:cNvSpPr txBox="1"/>
          <p:nvPr/>
        </p:nvSpPr>
        <p:spPr>
          <a:xfrm>
            <a:off x="7585895" y="1923068"/>
            <a:ext cx="4402318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诱导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WT- hFSP1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Lyn11-G2a- hFSP1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的亚细胞定位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发生改变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，形成凝聚相。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Lyn11-G2a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突变体：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标签的膜靶向作用抵消了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G2a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突变导致的定位紊乱，所以可以被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诱导发生凝聚。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IDR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LCR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在相分离中</a:t>
            </a:r>
            <a:r>
              <a:rPr lang="zh-CN" altLang="en-US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必要</a:t>
            </a:r>
            <a:r>
              <a:rPr lang="zh-CN" altLang="en-US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8EFFF1-8D59-59C6-9014-FFF205BB6CE3}"/>
              </a:ext>
            </a:extLst>
          </p:cNvPr>
          <p:cNvGrpSpPr/>
          <p:nvPr/>
        </p:nvGrpSpPr>
        <p:grpSpPr>
          <a:xfrm>
            <a:off x="838200" y="1131215"/>
            <a:ext cx="6747695" cy="5467548"/>
            <a:chOff x="838200" y="1131215"/>
            <a:chExt cx="6747695" cy="54675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B9D7DE0-5C7C-4772-43B2-D7C9868A49EE}"/>
                </a:ext>
              </a:extLst>
            </p:cNvPr>
            <p:cNvGrpSpPr/>
            <p:nvPr/>
          </p:nvGrpSpPr>
          <p:grpSpPr>
            <a:xfrm>
              <a:off x="838200" y="1131215"/>
              <a:ext cx="6747695" cy="5467548"/>
              <a:chOff x="838200" y="1131215"/>
              <a:chExt cx="6747695" cy="5467548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FEC837D-BAF5-68A6-2A7D-6B5C4CF6CB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053"/>
              <a:stretch/>
            </p:blipFill>
            <p:spPr>
              <a:xfrm>
                <a:off x="838200" y="1131215"/>
                <a:ext cx="6747695" cy="5401559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7E3A8B5-0805-1D88-4EF5-93B4997F7DD7}"/>
                  </a:ext>
                </a:extLst>
              </p:cNvPr>
              <p:cNvSpPr/>
              <p:nvPr/>
            </p:nvSpPr>
            <p:spPr>
              <a:xfrm>
                <a:off x="4487158" y="4864230"/>
                <a:ext cx="2875175" cy="16685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6E07DC8-6CEC-56E8-6A53-F3B117B5A5B7}"/>
                  </a:ext>
                </a:extLst>
              </p:cNvPr>
              <p:cNvSpPr/>
              <p:nvPr/>
            </p:nvSpPr>
            <p:spPr>
              <a:xfrm>
                <a:off x="4138367" y="4703975"/>
                <a:ext cx="348791" cy="1894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292ECB-2B71-5D0E-479D-9C6D7A38281A}"/>
                </a:ext>
              </a:extLst>
            </p:cNvPr>
            <p:cNvSpPr/>
            <p:nvPr/>
          </p:nvSpPr>
          <p:spPr>
            <a:xfrm>
              <a:off x="970961" y="2743200"/>
              <a:ext cx="3167406" cy="9992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43CB4B-7B12-D646-1C96-F52B3C9286D9}"/>
                </a:ext>
              </a:extLst>
            </p:cNvPr>
            <p:cNvSpPr/>
            <p:nvPr/>
          </p:nvSpPr>
          <p:spPr>
            <a:xfrm>
              <a:off x="970961" y="4637987"/>
              <a:ext cx="3167406" cy="9992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F002607-864C-91DB-EC40-EDCABE5248BC}"/>
              </a:ext>
            </a:extLst>
          </p:cNvPr>
          <p:cNvSpPr txBox="1"/>
          <p:nvPr/>
        </p:nvSpPr>
        <p:spPr>
          <a:xfrm>
            <a:off x="4732255" y="5137607"/>
            <a:ext cx="244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胞内</a:t>
            </a:r>
            <a:r>
              <a:rPr lang="en-US" altLang="zh-CN" sz="2400" dirty="0"/>
              <a:t>icFSP1</a:t>
            </a:r>
            <a:r>
              <a:rPr lang="zh-CN" altLang="en-US" sz="2400" dirty="0"/>
              <a:t>诱导</a:t>
            </a:r>
          </a:p>
        </p:txBody>
      </p:sp>
    </p:spTree>
    <p:extLst>
      <p:ext uri="{BB962C8B-B14F-4D97-AF65-F5344CB8AC3E}">
        <p14:creationId xmlns:p14="http://schemas.microsoft.com/office/powerpoint/2010/main" val="21443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A15D82-0FD0-9A5C-819F-7419C659486B}"/>
              </a:ext>
            </a:extLst>
          </p:cNvPr>
          <p:cNvSpPr txBox="1">
            <a:spLocks/>
          </p:cNvSpPr>
          <p:nvPr/>
        </p:nvSpPr>
        <p:spPr>
          <a:xfrm>
            <a:off x="838200" y="51846"/>
            <a:ext cx="7957008" cy="117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80465-3856-3432-5237-F9A601A8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89" y="3654360"/>
            <a:ext cx="3231432" cy="24951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B4C2EB0-CD39-2AAF-17F7-958FFD6051F9}"/>
              </a:ext>
            </a:extLst>
          </p:cNvPr>
          <p:cNvGrpSpPr/>
          <p:nvPr/>
        </p:nvGrpSpPr>
        <p:grpSpPr>
          <a:xfrm>
            <a:off x="838200" y="1063559"/>
            <a:ext cx="4457700" cy="5353050"/>
            <a:chOff x="838200" y="1063559"/>
            <a:chExt cx="4457700" cy="53530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53DD0D9-91A4-2D91-2422-4430B506599F}"/>
                </a:ext>
              </a:extLst>
            </p:cNvPr>
            <p:cNvGrpSpPr/>
            <p:nvPr/>
          </p:nvGrpSpPr>
          <p:grpSpPr>
            <a:xfrm>
              <a:off x="838200" y="1063559"/>
              <a:ext cx="4457700" cy="5353050"/>
              <a:chOff x="868445" y="1110693"/>
              <a:chExt cx="4457700" cy="535305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88DDCAD-36B7-B374-452F-E11A7245A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445" y="1110693"/>
                <a:ext cx="4457700" cy="5353050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BAC6F13-CC26-79D9-0149-4AC2441B0E87}"/>
                  </a:ext>
                </a:extLst>
              </p:cNvPr>
              <p:cNvSpPr/>
              <p:nvPr/>
            </p:nvSpPr>
            <p:spPr>
              <a:xfrm>
                <a:off x="3214540" y="4675695"/>
                <a:ext cx="1960775" cy="1788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3DF07C-A3D0-1F2B-8EFD-DE9718960118}"/>
                </a:ext>
              </a:extLst>
            </p:cNvPr>
            <p:cNvSpPr/>
            <p:nvPr/>
          </p:nvSpPr>
          <p:spPr>
            <a:xfrm>
              <a:off x="838200" y="2771480"/>
              <a:ext cx="2263219" cy="2714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2B819C2-9B4B-0AAF-552A-5B52958EBF42}"/>
              </a:ext>
            </a:extLst>
          </p:cNvPr>
          <p:cNvSpPr txBox="1"/>
          <p:nvPr/>
        </p:nvSpPr>
        <p:spPr>
          <a:xfrm>
            <a:off x="3461209" y="4901939"/>
            <a:ext cx="200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体外</a:t>
            </a:r>
            <a:r>
              <a:rPr lang="en-US" altLang="zh-CN" sz="2000" dirty="0"/>
              <a:t>PEG</a:t>
            </a:r>
            <a:r>
              <a:rPr lang="zh-CN" altLang="en-US" sz="2000" dirty="0"/>
              <a:t>诱导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FE1FCA-88E8-F26E-DD50-701BB4F8106E}"/>
              </a:ext>
            </a:extLst>
          </p:cNvPr>
          <p:cNvSpPr txBox="1"/>
          <p:nvPr/>
        </p:nvSpPr>
        <p:spPr>
          <a:xfrm>
            <a:off x="6096000" y="1450146"/>
            <a:ext cx="4402318" cy="305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体外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诱导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G2a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突变体和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Lyn11-G2a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突变体发生了相分离。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肉豆蔻酰化只影响膜定位，并不影响其他方面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F85738-D7B0-7616-4343-1543E03B4117}"/>
              </a:ext>
            </a:extLst>
          </p:cNvPr>
          <p:cNvSpPr txBox="1"/>
          <p:nvPr/>
        </p:nvSpPr>
        <p:spPr>
          <a:xfrm>
            <a:off x="8795208" y="3207180"/>
            <a:ext cx="331195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IMP-1088: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肉豆蔻酰化抑制剂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icFSP1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胞内诱导相分离需要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FSP1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带有肉豆蔻酰基化标签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肉豆蔻化标签的存在促进了缩合物的形成，肉豆蔻酰化可能作为一种粘合剂，增强了由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作为配体调节的相分离的多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相连接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3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A15D82-0FD0-9A5C-819F-7419C659486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7957008" cy="117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7A2CC9-CC6A-D4A0-6E08-5F1142A0C15C}"/>
              </a:ext>
            </a:extLst>
          </p:cNvPr>
          <p:cNvSpPr txBox="1"/>
          <p:nvPr/>
        </p:nvSpPr>
        <p:spPr>
          <a:xfrm>
            <a:off x="5376062" y="1624380"/>
            <a:ext cx="6089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单独不能诱导相分离，这表明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细胞环境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即其他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伴侣蛋白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、膜环境、翻译后修饰等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对相分离很重要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体外相分离实验中会经常用到一些大分子拥挤试剂 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Macromolecular crowding agents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PEG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Dextran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。目前，拥挤试剂促进相分离发生的具体的机制仍不明确，一个可能的原因是拥挤试剂</a:t>
            </a:r>
            <a:r>
              <a:rPr lang="zh-CN" altLang="zh-CN" sz="20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模拟了细胞内的高分子浓度的环境。</a:t>
            </a:r>
          </a:p>
          <a:p>
            <a:pPr>
              <a:lnSpc>
                <a:spcPct val="150000"/>
              </a:lnSpc>
            </a:pP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5F54EE-5C8E-9E69-EA22-E210217F15B5}"/>
              </a:ext>
            </a:extLst>
          </p:cNvPr>
          <p:cNvGrpSpPr/>
          <p:nvPr/>
        </p:nvGrpSpPr>
        <p:grpSpPr>
          <a:xfrm>
            <a:off x="1119057" y="956902"/>
            <a:ext cx="4257005" cy="5407795"/>
            <a:chOff x="1119057" y="909768"/>
            <a:chExt cx="4257005" cy="540779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688EAF5-FE24-D61A-5574-0949F140D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057" y="909768"/>
              <a:ext cx="3826156" cy="503846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11DE048-4800-DAC0-3246-E04F49C46984}"/>
                </a:ext>
              </a:extLst>
            </p:cNvPr>
            <p:cNvSpPr txBox="1"/>
            <p:nvPr/>
          </p:nvSpPr>
          <p:spPr>
            <a:xfrm>
              <a:off x="1435658" y="5948231"/>
              <a:ext cx="3940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PEG</a:t>
              </a:r>
              <a:r>
                <a:rPr lang="zh-CN" altLang="en-US" dirty="0"/>
                <a:t>和</a:t>
              </a:r>
              <a:r>
                <a:rPr lang="en-US" altLang="zh-CN" dirty="0"/>
                <a:t>icFSP1</a:t>
              </a:r>
              <a:r>
                <a:rPr lang="zh-CN" altLang="en-US" dirty="0"/>
                <a:t>体外诱导相分离实验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1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A15D82-0FD0-9A5C-819F-7419C659486B}"/>
              </a:ext>
            </a:extLst>
          </p:cNvPr>
          <p:cNvSpPr txBox="1">
            <a:spLocks/>
          </p:cNvSpPr>
          <p:nvPr/>
        </p:nvSpPr>
        <p:spPr>
          <a:xfrm>
            <a:off x="734506" y="53532"/>
            <a:ext cx="7957008" cy="117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0A899-2F7C-8ECA-47E3-C790141C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82" y="1015640"/>
            <a:ext cx="3581400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C5F4B8-48F5-8677-F6D0-82CAF89D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9" y="1528910"/>
            <a:ext cx="4552950" cy="4686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0FF8AD-4EBC-3485-D447-32A70A94BF24}"/>
              </a:ext>
            </a:extLst>
          </p:cNvPr>
          <p:cNvSpPr txBox="1"/>
          <p:nvPr/>
        </p:nvSpPr>
        <p:spPr>
          <a:xfrm>
            <a:off x="5486401" y="3975755"/>
            <a:ext cx="575035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hmFSP1</a:t>
            </a:r>
            <a:r>
              <a:rPr lang="zh-CN" altLang="en-US" dirty="0"/>
              <a:t>：人鼠嵌合</a:t>
            </a:r>
            <a:r>
              <a:rPr lang="en-US" altLang="zh-CN" dirty="0"/>
              <a:t>FSP1</a:t>
            </a:r>
            <a:r>
              <a:rPr lang="zh-CN" altLang="en-US" dirty="0"/>
              <a:t>，无法被</a:t>
            </a:r>
            <a:r>
              <a:rPr lang="en-US" altLang="zh-CN" dirty="0"/>
              <a:t>icFSP1</a:t>
            </a:r>
            <a:r>
              <a:rPr lang="zh-CN" altLang="en-US" dirty="0"/>
              <a:t>诱导发生相分离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IDRs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LCRs</a:t>
            </a:r>
            <a:r>
              <a:rPr lang="zh-CN" altLang="en-US" dirty="0">
                <a:solidFill>
                  <a:srgbClr val="FF0000"/>
                </a:solidFill>
              </a:rPr>
              <a:t>具有种属特异性</a:t>
            </a:r>
            <a:r>
              <a:rPr lang="zh-CN" altLang="en-US" dirty="0"/>
              <a:t>，其中个别关键氨基酸残基不得更换，这些位点的替换导致突变蛋白具有抗药性</a:t>
            </a:r>
          </a:p>
        </p:txBody>
      </p:sp>
    </p:spTree>
    <p:extLst>
      <p:ext uri="{BB962C8B-B14F-4D97-AF65-F5344CB8AC3E}">
        <p14:creationId xmlns:p14="http://schemas.microsoft.com/office/powerpoint/2010/main" val="275512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A15D82-0FD0-9A5C-819F-7419C659486B}"/>
              </a:ext>
            </a:extLst>
          </p:cNvPr>
          <p:cNvSpPr txBox="1">
            <a:spLocks/>
          </p:cNvSpPr>
          <p:nvPr/>
        </p:nvSpPr>
        <p:spPr>
          <a:xfrm>
            <a:off x="838200" y="334652"/>
            <a:ext cx="7957008" cy="117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Essential factors in phase separation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B97922-5F79-0EF8-3B49-A7CF6F94F2F0}"/>
              </a:ext>
            </a:extLst>
          </p:cNvPr>
          <p:cNvSpPr txBox="1"/>
          <p:nvPr/>
        </p:nvSpPr>
        <p:spPr>
          <a:xfrm>
            <a:off x="7814821" y="2442813"/>
            <a:ext cx="469454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在细胞环境内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FSP1</a:t>
            </a:r>
            <a:r>
              <a:rPr lang="zh-CN" altLang="en-US" sz="2400" dirty="0">
                <a:solidFill>
                  <a:srgbClr val="FF0000"/>
                </a:solidFill>
              </a:rPr>
              <a:t>带有肉豆蔻酰基化标签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IDRs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LCRs</a:t>
            </a:r>
            <a:r>
              <a:rPr lang="zh-CN" altLang="en-US" sz="2400" dirty="0">
                <a:solidFill>
                  <a:srgbClr val="FF0000"/>
                </a:solidFill>
              </a:rPr>
              <a:t>的种属特异性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F1226F-D065-8FEE-8D99-6925DF78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4" y="1933787"/>
            <a:ext cx="7409979" cy="3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4E3A60-F86E-E32A-18A1-352C478A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6" y="1128933"/>
            <a:ext cx="11548588" cy="46001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27D7E9-191D-8783-3790-72295220E6A2}"/>
              </a:ext>
            </a:extLst>
          </p:cNvPr>
          <p:cNvSpPr txBox="1"/>
          <p:nvPr/>
        </p:nvSpPr>
        <p:spPr>
          <a:xfrm>
            <a:off x="424206" y="282804"/>
            <a:ext cx="67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Effects in anti-cancer therapy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447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AD3B98-57B2-8A40-2586-B39BD070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35" y="559572"/>
            <a:ext cx="4391197" cy="3122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07324F-D8B1-A25D-60C4-0BDEAF83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" y="371346"/>
            <a:ext cx="6653309" cy="6265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F0848A-F781-B720-4F8A-A741F79B8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76" y="3870427"/>
            <a:ext cx="5159604" cy="23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D41DB-40EF-00D7-BC1C-C762C186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13"/>
            <a:ext cx="10515600" cy="1325563"/>
          </a:xfrm>
        </p:spPr>
        <p:txBody>
          <a:bodyPr/>
          <a:lstStyle/>
          <a:p>
            <a:r>
              <a:rPr lang="zh-CN" altLang="en-US" dirty="0"/>
              <a:t>相分离 </a:t>
            </a:r>
            <a:r>
              <a:rPr lang="en-US" altLang="zh-CN" dirty="0"/>
              <a:t>Phase Separation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7EB81-6242-0AB6-E0BB-AC9F42E6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092200"/>
            <a:ext cx="1089817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生物系统中，生物大分子在一定的条件下，形成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凝聚相和稀释相之间的动态平衡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发生于生理条件下的水性溶液中——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是中性的，盐浓度和生物分子的浓度也都处于生理水平。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由相分离形成的凝聚相是具有生理功能的，这些凝聚相常常被称为“</a:t>
            </a:r>
            <a:r>
              <a:rPr lang="zh-CN" altLang="zh-CN" sz="20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无膜细胞器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”。而且，无膜细胞器可以和有膜的细胞器发生相互作用。这就大大拓展了细胞器这个概念。</a:t>
            </a:r>
            <a:endParaRPr lang="zh-CN" altLang="en-US" sz="3200" dirty="0"/>
          </a:p>
        </p:txBody>
      </p:sp>
      <p:pic>
        <p:nvPicPr>
          <p:cNvPr id="1026" name="Picture 2" descr="phase-separation-cartoon - BioScope">
            <a:extLst>
              <a:ext uri="{FF2B5EF4-FFF2-40B4-BE49-F238E27FC236}">
                <a16:creationId xmlns:a16="http://schemas.microsoft.com/office/drawing/2014/main" id="{BF08ABD6-F3B2-CBB1-7982-11768758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5" y="3398344"/>
            <a:ext cx="7230360" cy="30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C37A796-E042-F7B5-2C84-B8C470CA6009}"/>
              </a:ext>
            </a:extLst>
          </p:cNvPr>
          <p:cNvSpPr txBox="1"/>
          <p:nvPr/>
        </p:nvSpPr>
        <p:spPr>
          <a:xfrm>
            <a:off x="1121789" y="1018095"/>
            <a:ext cx="8738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Any questions?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2772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C37A796-E042-F7B5-2C84-B8C470CA6009}"/>
              </a:ext>
            </a:extLst>
          </p:cNvPr>
          <p:cNvSpPr txBox="1"/>
          <p:nvPr/>
        </p:nvSpPr>
        <p:spPr>
          <a:xfrm>
            <a:off x="1018094" y="1084082"/>
            <a:ext cx="8738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Thanks for listening!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790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8979-AD07-2AD8-3A70-622BC0F4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7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细胞铁死亡 </a:t>
            </a:r>
            <a:r>
              <a:rPr lang="en-US" altLang="zh-CN" sz="4000" dirty="0"/>
              <a:t>Ferroptosis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C5E6D-CD1C-DB2C-11A6-46A0BDD2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8359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发生原因：膜脂过氧化（</a:t>
            </a:r>
            <a:r>
              <a:rPr lang="en-US" altLang="zh-CN" sz="2400" dirty="0"/>
              <a:t>peroxidation</a:t>
            </a:r>
            <a:r>
              <a:rPr lang="zh-CN" altLang="en-US" sz="2400" dirty="0"/>
              <a:t>）引发的膜结构破损（由于该过程常由二价铁离子催化，故名为铁死亡）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一般由</a:t>
            </a:r>
            <a:r>
              <a:rPr lang="en-US" altLang="zh-CN" sz="2400" dirty="0"/>
              <a:t>GSH</a:t>
            </a:r>
            <a:r>
              <a:rPr lang="zh-CN" altLang="en-US" sz="2400" dirty="0"/>
              <a:t>依赖性的抗氧化防御系统（</a:t>
            </a:r>
            <a:r>
              <a:rPr lang="en-US" altLang="zh-CN" sz="2400" dirty="0"/>
              <a:t>GPX-4</a:t>
            </a:r>
            <a:r>
              <a:rPr lang="zh-CN" altLang="en-US" sz="2400" dirty="0"/>
              <a:t>，一种</a:t>
            </a:r>
            <a:r>
              <a:rPr lang="en-US" altLang="zh-CN" sz="2400" dirty="0"/>
              <a:t>GSH</a:t>
            </a:r>
            <a:r>
              <a:rPr lang="zh-CN" altLang="en-US" sz="2400" dirty="0"/>
              <a:t>过氧化物酶</a:t>
            </a:r>
            <a:r>
              <a:rPr lang="en-US" altLang="zh-CN" sz="2400" dirty="0"/>
              <a:t>)</a:t>
            </a:r>
            <a:r>
              <a:rPr lang="zh-CN" altLang="en-US" sz="2400" dirty="0"/>
              <a:t>失效引发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Back up system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FSP1</a:t>
            </a:r>
            <a:r>
              <a:rPr lang="zh-CN" altLang="en-US" sz="2400" dirty="0"/>
              <a:t>，不依赖于</a:t>
            </a:r>
            <a:r>
              <a:rPr lang="en-US" altLang="zh-CN" sz="2400" dirty="0"/>
              <a:t>GPX-4</a:t>
            </a:r>
            <a:r>
              <a:rPr lang="zh-CN" altLang="en-US" sz="2400" dirty="0"/>
              <a:t>也能抑制铁死亡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Goal</a:t>
            </a:r>
            <a:r>
              <a:rPr lang="zh-CN" altLang="en-US" dirty="0">
                <a:solidFill>
                  <a:srgbClr val="FF0000"/>
                </a:solidFill>
              </a:rPr>
              <a:t>：寻找</a:t>
            </a:r>
            <a:r>
              <a:rPr lang="en-US" altLang="zh-CN" dirty="0">
                <a:solidFill>
                  <a:srgbClr val="FF0000"/>
                </a:solidFill>
              </a:rPr>
              <a:t>FSP1</a:t>
            </a:r>
            <a:r>
              <a:rPr lang="zh-CN" altLang="en-US" dirty="0">
                <a:solidFill>
                  <a:srgbClr val="FF0000"/>
                </a:solidFill>
              </a:rPr>
              <a:t>的特异性抑制剂，从而引发癌细胞铁死亡</a:t>
            </a:r>
          </a:p>
        </p:txBody>
      </p:sp>
    </p:spTree>
    <p:extLst>
      <p:ext uri="{BB962C8B-B14F-4D97-AF65-F5344CB8AC3E}">
        <p14:creationId xmlns:p14="http://schemas.microsoft.com/office/powerpoint/2010/main" val="138316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FA6F9-E60F-240B-EBBC-03B33D40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5859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已开发出的</a:t>
            </a:r>
            <a:r>
              <a:rPr lang="en-US" altLang="zh-CN" sz="4000" dirty="0"/>
              <a:t>FSP1</a:t>
            </a:r>
            <a:r>
              <a:rPr lang="zh-CN" altLang="en-US" sz="4000" dirty="0"/>
              <a:t>抑制物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4AC81-0784-C30F-50BC-0C89E83C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88"/>
            <a:ext cx="10515600" cy="48920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iFSP1</a:t>
            </a:r>
            <a:r>
              <a:rPr lang="zh-CN" altLang="en-US" sz="2400" dirty="0"/>
              <a:t>：竞争性抑制</a:t>
            </a:r>
            <a:r>
              <a:rPr lang="en-US" altLang="zh-CN" sz="2400" dirty="0"/>
              <a:t>FSP1</a:t>
            </a:r>
            <a:r>
              <a:rPr lang="zh-CN" altLang="en-US" sz="2400" dirty="0"/>
              <a:t>酶的活性，但在高浓度时发生</a:t>
            </a:r>
            <a:r>
              <a:rPr lang="en-US" altLang="zh-CN" sz="2400" dirty="0"/>
              <a:t>Off-Target Effect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icFSP1</a:t>
            </a:r>
            <a:r>
              <a:rPr lang="zh-CN" altLang="en-US" sz="2400" dirty="0"/>
              <a:t>：促进</a:t>
            </a:r>
            <a:r>
              <a:rPr lang="en-US" altLang="zh-CN" sz="2400" dirty="0"/>
              <a:t>FSP1</a:t>
            </a:r>
            <a:r>
              <a:rPr lang="zh-CN" altLang="en-US" sz="2400" dirty="0"/>
              <a:t>相分离，从而改变其亚细胞定位，使其无法发挥功能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考虑的问题：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Off-Target Effect (Specificity)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Mechanism of 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Essential factors in phase separation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Effects in anti-cancer therapy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3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352C-C78A-5ADA-5D7E-D926A777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86" y="252003"/>
            <a:ext cx="11058427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To address whether icFSP1 have off-target effects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E5ACB-DAA2-AF33-6895-BB457501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235" y="2022635"/>
            <a:ext cx="5318111" cy="434988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1800" dirty="0"/>
              <a:t>Lip-1: </a:t>
            </a:r>
            <a:r>
              <a:rPr lang="zh-CN" altLang="en-US" sz="1800" dirty="0"/>
              <a:t>铁死亡保护剂，不受</a:t>
            </a:r>
            <a:r>
              <a:rPr lang="en-US" altLang="zh-CN" sz="1800" dirty="0"/>
              <a:t>icFSP1</a:t>
            </a:r>
            <a:r>
              <a:rPr lang="zh-CN" altLang="en-US" sz="1800" dirty="0"/>
              <a:t>干扰</a:t>
            </a:r>
            <a:endParaRPr lang="en-US" altLang="zh-CN" sz="1800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黑</a:t>
            </a:r>
            <a:r>
              <a:rPr lang="en-US" altLang="zh-CN" sz="1800" dirty="0"/>
              <a:t>+</a:t>
            </a:r>
            <a:r>
              <a:rPr lang="zh-CN" altLang="en-US" sz="1800" dirty="0"/>
              <a:t>蓝：</a:t>
            </a:r>
            <a:r>
              <a:rPr lang="en-US" altLang="zh-CN" sz="1800" dirty="0"/>
              <a:t>iFSP1</a:t>
            </a:r>
            <a:r>
              <a:rPr lang="zh-CN" altLang="en-US" sz="1800" dirty="0"/>
              <a:t>也可能导致其他途径的细胞死亡</a:t>
            </a:r>
            <a:endParaRPr lang="en-US" altLang="zh-CN" sz="1800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粉</a:t>
            </a:r>
            <a:r>
              <a:rPr lang="en-US" altLang="zh-CN" sz="1800" dirty="0"/>
              <a:t>+</a:t>
            </a:r>
            <a:r>
              <a:rPr lang="zh-CN" altLang="en-US" sz="1800" dirty="0"/>
              <a:t>绿：</a:t>
            </a:r>
            <a:r>
              <a:rPr lang="en-US" altLang="zh-CN" sz="1800" dirty="0"/>
              <a:t>icFSP1</a:t>
            </a:r>
            <a:r>
              <a:rPr lang="zh-CN" altLang="en-US" sz="1800" dirty="0"/>
              <a:t>只介导细胞铁死亡</a:t>
            </a:r>
            <a:endParaRPr lang="en-US" altLang="zh-CN" sz="1800" dirty="0"/>
          </a:p>
          <a:p>
            <a:pPr>
              <a:lnSpc>
                <a:spcPct val="170000"/>
              </a:lnSpc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后续又做了小鼠和蛙的实验，表明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特异性的抑制人的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FSP1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hFSP1</a:t>
            </a:r>
            <a:endParaRPr lang="en-US" altLang="zh-CN" sz="1800" dirty="0"/>
          </a:p>
          <a:p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4BC0EF-9BE4-392A-4C13-80010733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6" y="1880745"/>
            <a:ext cx="5755351" cy="3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F73D-279F-2CCE-FC5D-87A8833E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B0B2-1B42-A499-E103-4AD71FA6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42" y="4736730"/>
            <a:ext cx="6333280" cy="1633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en-US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并未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hFSP1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的表达水平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（意思一下，其实一开始就知道是相分离）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62DB8FE-DFCE-00B6-D011-6BCB89D6C2F4}"/>
              </a:ext>
            </a:extLst>
          </p:cNvPr>
          <p:cNvGrpSpPr/>
          <p:nvPr/>
        </p:nvGrpSpPr>
        <p:grpSpPr>
          <a:xfrm>
            <a:off x="1046307" y="1690688"/>
            <a:ext cx="5712709" cy="2940050"/>
            <a:chOff x="0" y="0"/>
            <a:chExt cx="3670300" cy="17653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AD4BA3-E864-AAA0-DCD4-176DD895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48485" cy="16573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3DBFED5-AFDA-C738-5FFE-72270FBB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100" y="12700"/>
              <a:ext cx="1727200" cy="1752600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FCCEF59-8B35-26EE-07DC-F2D6FA50DB9C}"/>
              </a:ext>
            </a:extLst>
          </p:cNvPr>
          <p:cNvSpPr txBox="1"/>
          <p:nvPr/>
        </p:nvSpPr>
        <p:spPr>
          <a:xfrm>
            <a:off x="6516171" y="4916517"/>
            <a:ext cx="144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825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31842A6-C5AE-2038-20FA-F94A1C5502F0}"/>
              </a:ext>
            </a:extLst>
          </p:cNvPr>
          <p:cNvSpPr txBox="1">
            <a:spLocks/>
          </p:cNvSpPr>
          <p:nvPr/>
        </p:nvSpPr>
        <p:spPr>
          <a:xfrm>
            <a:off x="838200" y="215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24812C-958B-1861-A7FA-06CDA23D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99" y="1508703"/>
            <a:ext cx="7657637" cy="23705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C80B78-7722-DD36-0DB3-1B7704C7469C}"/>
              </a:ext>
            </a:extLst>
          </p:cNvPr>
          <p:cNvSpPr txBox="1"/>
          <p:nvPr/>
        </p:nvSpPr>
        <p:spPr>
          <a:xfrm>
            <a:off x="1102707" y="3982020"/>
            <a:ext cx="532614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显著改变了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hFSP1-EGFP-Strep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的亚细胞定位，表现为出现明显的病灶和细胞凝聚物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031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C7ACB-2170-968F-7B5C-A482EA58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158" y="1633890"/>
            <a:ext cx="5271842" cy="45372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B01804-4E35-7285-BBD4-E8F05516EE73}"/>
              </a:ext>
            </a:extLst>
          </p:cNvPr>
          <p:cNvSpPr txBox="1"/>
          <p:nvPr/>
        </p:nvSpPr>
        <p:spPr>
          <a:xfrm>
            <a:off x="6295534" y="2112049"/>
            <a:ext cx="518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定位于不同的亚细胞结构，包括内质网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(ER)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、高尔基体、脂滴和核周结构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处理细胞并没有诱导出明显与这些亚细胞结构共存的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凝聚体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hFSP1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凝聚体动态自由地移动并在细胞内融合，以响应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icFSP1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</a:t>
            </a: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94B20F0-6D34-640D-CCDF-940E4E2F7285}"/>
              </a:ext>
            </a:extLst>
          </p:cNvPr>
          <p:cNvGrpSpPr/>
          <p:nvPr/>
        </p:nvGrpSpPr>
        <p:grpSpPr>
          <a:xfrm>
            <a:off x="8400068" y="4838104"/>
            <a:ext cx="1309540" cy="914400"/>
            <a:chOff x="7825033" y="4036411"/>
            <a:chExt cx="1309540" cy="914400"/>
          </a:xfrm>
        </p:grpSpPr>
        <p:pic>
          <p:nvPicPr>
            <p:cNvPr id="7" name="图形 6" descr="投影仪">
              <a:extLst>
                <a:ext uri="{FF2B5EF4-FFF2-40B4-BE49-F238E27FC236}">
                  <a16:creationId xmlns:a16="http://schemas.microsoft.com/office/drawing/2014/main" id="{3B5AC094-D263-61C9-9917-BB17D93DA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25033" y="4036411"/>
              <a:ext cx="979603" cy="9144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641B08-607E-D242-0C19-B8DAE95A36E5}"/>
                </a:ext>
              </a:extLst>
            </p:cNvPr>
            <p:cNvSpPr txBox="1"/>
            <p:nvPr/>
          </p:nvSpPr>
          <p:spPr>
            <a:xfrm>
              <a:off x="8804636" y="4308945"/>
              <a:ext cx="32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D698346F-53DA-C6B3-AFF3-B92B39EA0377}"/>
              </a:ext>
            </a:extLst>
          </p:cNvPr>
          <p:cNvSpPr txBox="1">
            <a:spLocks/>
          </p:cNvSpPr>
          <p:nvPr/>
        </p:nvSpPr>
        <p:spPr>
          <a:xfrm>
            <a:off x="838200" y="215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384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73E8C7-1C06-6AB0-0E51-E97A7264C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79" y="804068"/>
            <a:ext cx="6998501" cy="58720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72DAAC-B3CD-CA98-953F-138D48A02ACE}"/>
              </a:ext>
            </a:extLst>
          </p:cNvPr>
          <p:cNvSpPr txBox="1"/>
          <p:nvPr/>
        </p:nvSpPr>
        <p:spPr>
          <a:xfrm>
            <a:off x="7343480" y="1272619"/>
            <a:ext cx="4647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60-120min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时即发生明显的亚细胞定位的变化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Liperfluo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一种脂质过氧化氢传感器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（碘化丙啶，作为细胞膜破裂的指标，呈阳性代表破裂）在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240min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时才呈现阳性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FSP1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亚细胞定位的变化先于脂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质过氧化和铁死亡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6B12E3-26F3-73CB-CCEE-D640BDB4D42D}"/>
              </a:ext>
            </a:extLst>
          </p:cNvPr>
          <p:cNvGrpSpPr/>
          <p:nvPr/>
        </p:nvGrpSpPr>
        <p:grpSpPr>
          <a:xfrm>
            <a:off x="10153453" y="4988557"/>
            <a:ext cx="1309540" cy="914400"/>
            <a:chOff x="8569750" y="5031926"/>
            <a:chExt cx="1309540" cy="914400"/>
          </a:xfrm>
        </p:grpSpPr>
        <p:pic>
          <p:nvPicPr>
            <p:cNvPr id="11" name="图形 10" descr="投影仪">
              <a:extLst>
                <a:ext uri="{FF2B5EF4-FFF2-40B4-BE49-F238E27FC236}">
                  <a16:creationId xmlns:a16="http://schemas.microsoft.com/office/drawing/2014/main" id="{CC63C18E-D417-3F6F-5149-4773F7CF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9750" y="5031926"/>
              <a:ext cx="979603" cy="9144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89D281-0804-742F-63FE-29AFDA1AFF21}"/>
                </a:ext>
              </a:extLst>
            </p:cNvPr>
            <p:cNvSpPr txBox="1"/>
            <p:nvPr/>
          </p:nvSpPr>
          <p:spPr>
            <a:xfrm>
              <a:off x="9549353" y="5304460"/>
              <a:ext cx="32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80F5EEA0-ABEE-E378-7331-13151E7128EA}"/>
              </a:ext>
            </a:extLst>
          </p:cNvPr>
          <p:cNvSpPr txBox="1">
            <a:spLocks/>
          </p:cNvSpPr>
          <p:nvPr/>
        </p:nvSpPr>
        <p:spPr>
          <a:xfrm>
            <a:off x="413993" y="-1467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To address the mechanism of action-trial and error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816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1032</Words>
  <Application>Microsoft Office PowerPoint</Application>
  <PresentationFormat>宽屏</PresentationFormat>
  <Paragraphs>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Wingdings</vt:lpstr>
      <vt:lpstr>Office 主题​​</vt:lpstr>
      <vt:lpstr>FSP1相分离促进铁死亡从而介导的癌症治疗策略</vt:lpstr>
      <vt:lpstr>相分离 Phase Separation</vt:lpstr>
      <vt:lpstr>细胞铁死亡 Ferroptosis</vt:lpstr>
      <vt:lpstr>已开发出的FSP1抑制物</vt:lpstr>
      <vt:lpstr>To address whether icFSP1 have off-target effects</vt:lpstr>
      <vt:lpstr>To address the mechanism of action-trial and error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Essential factors in phase separation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FSP1相分离促进铁死亡从而介导的癌症治疗策略</dc:title>
  <dc:creator>Mr.Teeee</dc:creator>
  <cp:lastModifiedBy>Mr.Teeee</cp:lastModifiedBy>
  <cp:revision>42</cp:revision>
  <dcterms:created xsi:type="dcterms:W3CDTF">2023-07-15T16:34:42Z</dcterms:created>
  <dcterms:modified xsi:type="dcterms:W3CDTF">2023-07-16T08:03:06Z</dcterms:modified>
</cp:coreProperties>
</file>