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73" r:id="rId19"/>
    <p:sldId id="274" r:id="rId20"/>
    <p:sldId id="277" r:id="rId21"/>
    <p:sldId id="275" r:id="rId22"/>
    <p:sldId id="276" r:id="rId23"/>
    <p:sldId id="27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7" d="100"/>
          <a:sy n="107"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FA0A91-3F75-84BC-B9ED-6C4D2E17E63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AA38023-811D-3D7F-283B-F1E9C5F94A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684A7FD-4126-537D-6C7E-EE95D16AE85B}"/>
              </a:ext>
            </a:extLst>
          </p:cNvPr>
          <p:cNvSpPr>
            <a:spLocks noGrp="1"/>
          </p:cNvSpPr>
          <p:nvPr>
            <p:ph type="dt" sz="half" idx="10"/>
          </p:nvPr>
        </p:nvSpPr>
        <p:spPr/>
        <p:txBody>
          <a:bodyPr/>
          <a:lstStyle/>
          <a:p>
            <a:fld id="{A59B09D4-6EB5-47CA-BAC3-0ECC762EE277}" type="datetimeFigureOut">
              <a:rPr lang="zh-CN" altLang="en-US" smtClean="0"/>
              <a:t>2022/12/11</a:t>
            </a:fld>
            <a:endParaRPr lang="zh-CN" altLang="en-US"/>
          </a:p>
        </p:txBody>
      </p:sp>
      <p:sp>
        <p:nvSpPr>
          <p:cNvPr id="5" name="页脚占位符 4">
            <a:extLst>
              <a:ext uri="{FF2B5EF4-FFF2-40B4-BE49-F238E27FC236}">
                <a16:creationId xmlns:a16="http://schemas.microsoft.com/office/drawing/2014/main" id="{3091C25A-BA2F-D7BB-3729-D77E9F1DDC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729BCA-4EF7-A010-92DA-E858E36EF3F5}"/>
              </a:ext>
            </a:extLst>
          </p:cNvPr>
          <p:cNvSpPr>
            <a:spLocks noGrp="1"/>
          </p:cNvSpPr>
          <p:nvPr>
            <p:ph type="sldNum" sz="quarter" idx="12"/>
          </p:nvPr>
        </p:nvSpPr>
        <p:spPr/>
        <p:txBody>
          <a:bodyPr/>
          <a:lstStyle/>
          <a:p>
            <a:fld id="{18581B2F-80C3-4813-BD96-F33132BBB0EF}" type="slidenum">
              <a:rPr lang="zh-CN" altLang="en-US" smtClean="0"/>
              <a:t>‹#›</a:t>
            </a:fld>
            <a:endParaRPr lang="zh-CN" altLang="en-US"/>
          </a:p>
        </p:txBody>
      </p:sp>
    </p:spTree>
    <p:extLst>
      <p:ext uri="{BB962C8B-B14F-4D97-AF65-F5344CB8AC3E}">
        <p14:creationId xmlns:p14="http://schemas.microsoft.com/office/powerpoint/2010/main" val="913163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A24836-52AB-0CA2-0D30-83964EF8A50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8F552BA-62C9-455F-9E41-AA2683D3FE1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6A6BEA-9891-2125-9E28-0EF021EA7F06}"/>
              </a:ext>
            </a:extLst>
          </p:cNvPr>
          <p:cNvSpPr>
            <a:spLocks noGrp="1"/>
          </p:cNvSpPr>
          <p:nvPr>
            <p:ph type="dt" sz="half" idx="10"/>
          </p:nvPr>
        </p:nvSpPr>
        <p:spPr/>
        <p:txBody>
          <a:bodyPr/>
          <a:lstStyle/>
          <a:p>
            <a:fld id="{A59B09D4-6EB5-47CA-BAC3-0ECC762EE277}" type="datetimeFigureOut">
              <a:rPr lang="zh-CN" altLang="en-US" smtClean="0"/>
              <a:t>2022/12/11</a:t>
            </a:fld>
            <a:endParaRPr lang="zh-CN" altLang="en-US"/>
          </a:p>
        </p:txBody>
      </p:sp>
      <p:sp>
        <p:nvSpPr>
          <p:cNvPr id="5" name="页脚占位符 4">
            <a:extLst>
              <a:ext uri="{FF2B5EF4-FFF2-40B4-BE49-F238E27FC236}">
                <a16:creationId xmlns:a16="http://schemas.microsoft.com/office/drawing/2014/main" id="{4F20556F-F2DE-2F1C-8961-0F764134843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FF90D2-67D6-B412-C2F6-CEF3D5863C14}"/>
              </a:ext>
            </a:extLst>
          </p:cNvPr>
          <p:cNvSpPr>
            <a:spLocks noGrp="1"/>
          </p:cNvSpPr>
          <p:nvPr>
            <p:ph type="sldNum" sz="quarter" idx="12"/>
          </p:nvPr>
        </p:nvSpPr>
        <p:spPr/>
        <p:txBody>
          <a:bodyPr/>
          <a:lstStyle/>
          <a:p>
            <a:fld id="{18581B2F-80C3-4813-BD96-F33132BBB0EF}" type="slidenum">
              <a:rPr lang="zh-CN" altLang="en-US" smtClean="0"/>
              <a:t>‹#›</a:t>
            </a:fld>
            <a:endParaRPr lang="zh-CN" altLang="en-US"/>
          </a:p>
        </p:txBody>
      </p:sp>
    </p:spTree>
    <p:extLst>
      <p:ext uri="{BB962C8B-B14F-4D97-AF65-F5344CB8AC3E}">
        <p14:creationId xmlns:p14="http://schemas.microsoft.com/office/powerpoint/2010/main" val="2181857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2778C89-1641-2313-F055-7112B3E2FDC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78B693F-CF29-6A25-B250-30BC7720AD9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B56741B-B3B9-0608-DD6C-C608D2030D91}"/>
              </a:ext>
            </a:extLst>
          </p:cNvPr>
          <p:cNvSpPr>
            <a:spLocks noGrp="1"/>
          </p:cNvSpPr>
          <p:nvPr>
            <p:ph type="dt" sz="half" idx="10"/>
          </p:nvPr>
        </p:nvSpPr>
        <p:spPr/>
        <p:txBody>
          <a:bodyPr/>
          <a:lstStyle/>
          <a:p>
            <a:fld id="{A59B09D4-6EB5-47CA-BAC3-0ECC762EE277}" type="datetimeFigureOut">
              <a:rPr lang="zh-CN" altLang="en-US" smtClean="0"/>
              <a:t>2022/12/11</a:t>
            </a:fld>
            <a:endParaRPr lang="zh-CN" altLang="en-US"/>
          </a:p>
        </p:txBody>
      </p:sp>
      <p:sp>
        <p:nvSpPr>
          <p:cNvPr id="5" name="页脚占位符 4">
            <a:extLst>
              <a:ext uri="{FF2B5EF4-FFF2-40B4-BE49-F238E27FC236}">
                <a16:creationId xmlns:a16="http://schemas.microsoft.com/office/drawing/2014/main" id="{DD7D5C9E-8D48-71F8-C109-42DC203605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EDD66E-B7C8-C986-D02D-586DC7554025}"/>
              </a:ext>
            </a:extLst>
          </p:cNvPr>
          <p:cNvSpPr>
            <a:spLocks noGrp="1"/>
          </p:cNvSpPr>
          <p:nvPr>
            <p:ph type="sldNum" sz="quarter" idx="12"/>
          </p:nvPr>
        </p:nvSpPr>
        <p:spPr/>
        <p:txBody>
          <a:bodyPr/>
          <a:lstStyle/>
          <a:p>
            <a:fld id="{18581B2F-80C3-4813-BD96-F33132BBB0EF}" type="slidenum">
              <a:rPr lang="zh-CN" altLang="en-US" smtClean="0"/>
              <a:t>‹#›</a:t>
            </a:fld>
            <a:endParaRPr lang="zh-CN" altLang="en-US"/>
          </a:p>
        </p:txBody>
      </p:sp>
    </p:spTree>
    <p:extLst>
      <p:ext uri="{BB962C8B-B14F-4D97-AF65-F5344CB8AC3E}">
        <p14:creationId xmlns:p14="http://schemas.microsoft.com/office/powerpoint/2010/main" val="561586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0298A-DFA3-C367-33C6-0A98EDDC921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DCA5B48-7733-3173-C0FD-71155337907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2C7CFA-4457-D9F7-0365-14CB7AB4EB36}"/>
              </a:ext>
            </a:extLst>
          </p:cNvPr>
          <p:cNvSpPr>
            <a:spLocks noGrp="1"/>
          </p:cNvSpPr>
          <p:nvPr>
            <p:ph type="dt" sz="half" idx="10"/>
          </p:nvPr>
        </p:nvSpPr>
        <p:spPr/>
        <p:txBody>
          <a:bodyPr/>
          <a:lstStyle/>
          <a:p>
            <a:fld id="{A59B09D4-6EB5-47CA-BAC3-0ECC762EE277}" type="datetimeFigureOut">
              <a:rPr lang="zh-CN" altLang="en-US" smtClean="0"/>
              <a:t>2022/12/11</a:t>
            </a:fld>
            <a:endParaRPr lang="zh-CN" altLang="en-US"/>
          </a:p>
        </p:txBody>
      </p:sp>
      <p:sp>
        <p:nvSpPr>
          <p:cNvPr id="5" name="页脚占位符 4">
            <a:extLst>
              <a:ext uri="{FF2B5EF4-FFF2-40B4-BE49-F238E27FC236}">
                <a16:creationId xmlns:a16="http://schemas.microsoft.com/office/drawing/2014/main" id="{4D1AECC8-2CFD-E9EC-DFF0-62F69AD7EA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8A3794-304F-04CA-3C64-CD642835FAD8}"/>
              </a:ext>
            </a:extLst>
          </p:cNvPr>
          <p:cNvSpPr>
            <a:spLocks noGrp="1"/>
          </p:cNvSpPr>
          <p:nvPr>
            <p:ph type="sldNum" sz="quarter" idx="12"/>
          </p:nvPr>
        </p:nvSpPr>
        <p:spPr/>
        <p:txBody>
          <a:bodyPr/>
          <a:lstStyle/>
          <a:p>
            <a:fld id="{18581B2F-80C3-4813-BD96-F33132BBB0EF}" type="slidenum">
              <a:rPr lang="zh-CN" altLang="en-US" smtClean="0"/>
              <a:t>‹#›</a:t>
            </a:fld>
            <a:endParaRPr lang="zh-CN" altLang="en-US"/>
          </a:p>
        </p:txBody>
      </p:sp>
    </p:spTree>
    <p:extLst>
      <p:ext uri="{BB962C8B-B14F-4D97-AF65-F5344CB8AC3E}">
        <p14:creationId xmlns:p14="http://schemas.microsoft.com/office/powerpoint/2010/main" val="2315114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45DD9D-3E3F-35DB-2452-82C24AE3145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89098E2-8C17-0F63-4FEB-339D4DB4CA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3BC6A19-E25F-6422-25E2-6462B1D9753B}"/>
              </a:ext>
            </a:extLst>
          </p:cNvPr>
          <p:cNvSpPr>
            <a:spLocks noGrp="1"/>
          </p:cNvSpPr>
          <p:nvPr>
            <p:ph type="dt" sz="half" idx="10"/>
          </p:nvPr>
        </p:nvSpPr>
        <p:spPr/>
        <p:txBody>
          <a:bodyPr/>
          <a:lstStyle/>
          <a:p>
            <a:fld id="{A59B09D4-6EB5-47CA-BAC3-0ECC762EE277}" type="datetimeFigureOut">
              <a:rPr lang="zh-CN" altLang="en-US" smtClean="0"/>
              <a:t>2022/12/11</a:t>
            </a:fld>
            <a:endParaRPr lang="zh-CN" altLang="en-US"/>
          </a:p>
        </p:txBody>
      </p:sp>
      <p:sp>
        <p:nvSpPr>
          <p:cNvPr id="5" name="页脚占位符 4">
            <a:extLst>
              <a:ext uri="{FF2B5EF4-FFF2-40B4-BE49-F238E27FC236}">
                <a16:creationId xmlns:a16="http://schemas.microsoft.com/office/drawing/2014/main" id="{080861DF-CC5C-ADF8-C800-865CCBBC3A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B44843-ECDD-B79A-BDE1-C1E6E2114451}"/>
              </a:ext>
            </a:extLst>
          </p:cNvPr>
          <p:cNvSpPr>
            <a:spLocks noGrp="1"/>
          </p:cNvSpPr>
          <p:nvPr>
            <p:ph type="sldNum" sz="quarter" idx="12"/>
          </p:nvPr>
        </p:nvSpPr>
        <p:spPr/>
        <p:txBody>
          <a:bodyPr/>
          <a:lstStyle/>
          <a:p>
            <a:fld id="{18581B2F-80C3-4813-BD96-F33132BBB0EF}" type="slidenum">
              <a:rPr lang="zh-CN" altLang="en-US" smtClean="0"/>
              <a:t>‹#›</a:t>
            </a:fld>
            <a:endParaRPr lang="zh-CN" altLang="en-US"/>
          </a:p>
        </p:txBody>
      </p:sp>
    </p:spTree>
    <p:extLst>
      <p:ext uri="{BB962C8B-B14F-4D97-AF65-F5344CB8AC3E}">
        <p14:creationId xmlns:p14="http://schemas.microsoft.com/office/powerpoint/2010/main" val="4105486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D787E6-A131-3320-A8B5-4D0820D5E5A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6EE85E1-5066-837A-6FB7-464D8B6BA71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64E420C-9BA3-3DE9-6126-935F1B49201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C2DA78B-5B14-AA1E-85B8-8351A76EBF29}"/>
              </a:ext>
            </a:extLst>
          </p:cNvPr>
          <p:cNvSpPr>
            <a:spLocks noGrp="1"/>
          </p:cNvSpPr>
          <p:nvPr>
            <p:ph type="dt" sz="half" idx="10"/>
          </p:nvPr>
        </p:nvSpPr>
        <p:spPr/>
        <p:txBody>
          <a:bodyPr/>
          <a:lstStyle/>
          <a:p>
            <a:fld id="{A59B09D4-6EB5-47CA-BAC3-0ECC762EE277}" type="datetimeFigureOut">
              <a:rPr lang="zh-CN" altLang="en-US" smtClean="0"/>
              <a:t>2022/12/11</a:t>
            </a:fld>
            <a:endParaRPr lang="zh-CN" altLang="en-US"/>
          </a:p>
        </p:txBody>
      </p:sp>
      <p:sp>
        <p:nvSpPr>
          <p:cNvPr id="6" name="页脚占位符 5">
            <a:extLst>
              <a:ext uri="{FF2B5EF4-FFF2-40B4-BE49-F238E27FC236}">
                <a16:creationId xmlns:a16="http://schemas.microsoft.com/office/drawing/2014/main" id="{842A5EB9-2266-1159-918F-DA705FBC19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5E584F2-014E-BD0D-5C34-2E7A62788367}"/>
              </a:ext>
            </a:extLst>
          </p:cNvPr>
          <p:cNvSpPr>
            <a:spLocks noGrp="1"/>
          </p:cNvSpPr>
          <p:nvPr>
            <p:ph type="sldNum" sz="quarter" idx="12"/>
          </p:nvPr>
        </p:nvSpPr>
        <p:spPr/>
        <p:txBody>
          <a:bodyPr/>
          <a:lstStyle/>
          <a:p>
            <a:fld id="{18581B2F-80C3-4813-BD96-F33132BBB0EF}" type="slidenum">
              <a:rPr lang="zh-CN" altLang="en-US" smtClean="0"/>
              <a:t>‹#›</a:t>
            </a:fld>
            <a:endParaRPr lang="zh-CN" altLang="en-US"/>
          </a:p>
        </p:txBody>
      </p:sp>
    </p:spTree>
    <p:extLst>
      <p:ext uri="{BB962C8B-B14F-4D97-AF65-F5344CB8AC3E}">
        <p14:creationId xmlns:p14="http://schemas.microsoft.com/office/powerpoint/2010/main" val="110997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9DEEEE-1DB4-EE8C-DC8C-C778EBD7A01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986B15E-959F-82E5-3017-2494CF8B58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125C816-FDF5-3CB2-488E-CFD631BDF24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C8BDE42-113F-DC03-58FA-B2EC4FFCB2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6EAB1FD-C034-9B31-448C-0C90DF6D8D5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2C7262A-DA08-064A-D28D-C689D9DA8331}"/>
              </a:ext>
            </a:extLst>
          </p:cNvPr>
          <p:cNvSpPr>
            <a:spLocks noGrp="1"/>
          </p:cNvSpPr>
          <p:nvPr>
            <p:ph type="dt" sz="half" idx="10"/>
          </p:nvPr>
        </p:nvSpPr>
        <p:spPr/>
        <p:txBody>
          <a:bodyPr/>
          <a:lstStyle/>
          <a:p>
            <a:fld id="{A59B09D4-6EB5-47CA-BAC3-0ECC762EE277}" type="datetimeFigureOut">
              <a:rPr lang="zh-CN" altLang="en-US" smtClean="0"/>
              <a:t>2022/12/11</a:t>
            </a:fld>
            <a:endParaRPr lang="zh-CN" altLang="en-US"/>
          </a:p>
        </p:txBody>
      </p:sp>
      <p:sp>
        <p:nvSpPr>
          <p:cNvPr id="8" name="页脚占位符 7">
            <a:extLst>
              <a:ext uri="{FF2B5EF4-FFF2-40B4-BE49-F238E27FC236}">
                <a16:creationId xmlns:a16="http://schemas.microsoft.com/office/drawing/2014/main" id="{A7E5FCF0-A527-A9C7-576F-F22C509A08C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7623AA0-252A-0AF4-50C3-1BEC8F6FD8BB}"/>
              </a:ext>
            </a:extLst>
          </p:cNvPr>
          <p:cNvSpPr>
            <a:spLocks noGrp="1"/>
          </p:cNvSpPr>
          <p:nvPr>
            <p:ph type="sldNum" sz="quarter" idx="12"/>
          </p:nvPr>
        </p:nvSpPr>
        <p:spPr/>
        <p:txBody>
          <a:bodyPr/>
          <a:lstStyle/>
          <a:p>
            <a:fld id="{18581B2F-80C3-4813-BD96-F33132BBB0EF}" type="slidenum">
              <a:rPr lang="zh-CN" altLang="en-US" smtClean="0"/>
              <a:t>‹#›</a:t>
            </a:fld>
            <a:endParaRPr lang="zh-CN" altLang="en-US"/>
          </a:p>
        </p:txBody>
      </p:sp>
    </p:spTree>
    <p:extLst>
      <p:ext uri="{BB962C8B-B14F-4D97-AF65-F5344CB8AC3E}">
        <p14:creationId xmlns:p14="http://schemas.microsoft.com/office/powerpoint/2010/main" val="178414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3ED881-B5DE-AEE9-CB6C-EB99813C674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C5AF6CA-1FC9-CB55-D01B-256351ACFD75}"/>
              </a:ext>
            </a:extLst>
          </p:cNvPr>
          <p:cNvSpPr>
            <a:spLocks noGrp="1"/>
          </p:cNvSpPr>
          <p:nvPr>
            <p:ph type="dt" sz="half" idx="10"/>
          </p:nvPr>
        </p:nvSpPr>
        <p:spPr/>
        <p:txBody>
          <a:bodyPr/>
          <a:lstStyle/>
          <a:p>
            <a:fld id="{A59B09D4-6EB5-47CA-BAC3-0ECC762EE277}" type="datetimeFigureOut">
              <a:rPr lang="zh-CN" altLang="en-US" smtClean="0"/>
              <a:t>2022/12/11</a:t>
            </a:fld>
            <a:endParaRPr lang="zh-CN" altLang="en-US"/>
          </a:p>
        </p:txBody>
      </p:sp>
      <p:sp>
        <p:nvSpPr>
          <p:cNvPr id="4" name="页脚占位符 3">
            <a:extLst>
              <a:ext uri="{FF2B5EF4-FFF2-40B4-BE49-F238E27FC236}">
                <a16:creationId xmlns:a16="http://schemas.microsoft.com/office/drawing/2014/main" id="{038F9C8C-F9C8-4B9C-C8B5-550F57F7187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3BC7168-F412-9EAB-C9E9-4C39D73EA670}"/>
              </a:ext>
            </a:extLst>
          </p:cNvPr>
          <p:cNvSpPr>
            <a:spLocks noGrp="1"/>
          </p:cNvSpPr>
          <p:nvPr>
            <p:ph type="sldNum" sz="quarter" idx="12"/>
          </p:nvPr>
        </p:nvSpPr>
        <p:spPr/>
        <p:txBody>
          <a:bodyPr/>
          <a:lstStyle/>
          <a:p>
            <a:fld id="{18581B2F-80C3-4813-BD96-F33132BBB0EF}" type="slidenum">
              <a:rPr lang="zh-CN" altLang="en-US" smtClean="0"/>
              <a:t>‹#›</a:t>
            </a:fld>
            <a:endParaRPr lang="zh-CN" altLang="en-US"/>
          </a:p>
        </p:txBody>
      </p:sp>
    </p:spTree>
    <p:extLst>
      <p:ext uri="{BB962C8B-B14F-4D97-AF65-F5344CB8AC3E}">
        <p14:creationId xmlns:p14="http://schemas.microsoft.com/office/powerpoint/2010/main" val="1314340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5ABA57B-B7F3-D1F5-9972-B8261E8DE2A1}"/>
              </a:ext>
            </a:extLst>
          </p:cNvPr>
          <p:cNvSpPr>
            <a:spLocks noGrp="1"/>
          </p:cNvSpPr>
          <p:nvPr>
            <p:ph type="dt" sz="half" idx="10"/>
          </p:nvPr>
        </p:nvSpPr>
        <p:spPr/>
        <p:txBody>
          <a:bodyPr/>
          <a:lstStyle/>
          <a:p>
            <a:fld id="{A59B09D4-6EB5-47CA-BAC3-0ECC762EE277}" type="datetimeFigureOut">
              <a:rPr lang="zh-CN" altLang="en-US" smtClean="0"/>
              <a:t>2022/12/11</a:t>
            </a:fld>
            <a:endParaRPr lang="zh-CN" altLang="en-US"/>
          </a:p>
        </p:txBody>
      </p:sp>
      <p:sp>
        <p:nvSpPr>
          <p:cNvPr id="3" name="页脚占位符 2">
            <a:extLst>
              <a:ext uri="{FF2B5EF4-FFF2-40B4-BE49-F238E27FC236}">
                <a16:creationId xmlns:a16="http://schemas.microsoft.com/office/drawing/2014/main" id="{F1B4F88E-CBC7-080B-F3E1-113F3CC3904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6085343-88D4-51B5-B206-1C42C2737866}"/>
              </a:ext>
            </a:extLst>
          </p:cNvPr>
          <p:cNvSpPr>
            <a:spLocks noGrp="1"/>
          </p:cNvSpPr>
          <p:nvPr>
            <p:ph type="sldNum" sz="quarter" idx="12"/>
          </p:nvPr>
        </p:nvSpPr>
        <p:spPr/>
        <p:txBody>
          <a:bodyPr/>
          <a:lstStyle/>
          <a:p>
            <a:fld id="{18581B2F-80C3-4813-BD96-F33132BBB0EF}" type="slidenum">
              <a:rPr lang="zh-CN" altLang="en-US" smtClean="0"/>
              <a:t>‹#›</a:t>
            </a:fld>
            <a:endParaRPr lang="zh-CN" altLang="en-US"/>
          </a:p>
        </p:txBody>
      </p:sp>
    </p:spTree>
    <p:extLst>
      <p:ext uri="{BB962C8B-B14F-4D97-AF65-F5344CB8AC3E}">
        <p14:creationId xmlns:p14="http://schemas.microsoft.com/office/powerpoint/2010/main" val="2670736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2B5F4E-8410-6383-8C4B-9825641C3A9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FABDE21-7CF2-E829-883B-3ACF907B99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AE2E47B-497F-437A-3B1C-5DAD750657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14312A0-FDCB-9B63-A8C7-3A538A4B8084}"/>
              </a:ext>
            </a:extLst>
          </p:cNvPr>
          <p:cNvSpPr>
            <a:spLocks noGrp="1"/>
          </p:cNvSpPr>
          <p:nvPr>
            <p:ph type="dt" sz="half" idx="10"/>
          </p:nvPr>
        </p:nvSpPr>
        <p:spPr/>
        <p:txBody>
          <a:bodyPr/>
          <a:lstStyle/>
          <a:p>
            <a:fld id="{A59B09D4-6EB5-47CA-BAC3-0ECC762EE277}" type="datetimeFigureOut">
              <a:rPr lang="zh-CN" altLang="en-US" smtClean="0"/>
              <a:t>2022/12/11</a:t>
            </a:fld>
            <a:endParaRPr lang="zh-CN" altLang="en-US"/>
          </a:p>
        </p:txBody>
      </p:sp>
      <p:sp>
        <p:nvSpPr>
          <p:cNvPr id="6" name="页脚占位符 5">
            <a:extLst>
              <a:ext uri="{FF2B5EF4-FFF2-40B4-BE49-F238E27FC236}">
                <a16:creationId xmlns:a16="http://schemas.microsoft.com/office/drawing/2014/main" id="{8926D3F5-02B0-917B-8518-6B1AE362EFF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DF58AB7-7753-8622-825C-A685D38C00DB}"/>
              </a:ext>
            </a:extLst>
          </p:cNvPr>
          <p:cNvSpPr>
            <a:spLocks noGrp="1"/>
          </p:cNvSpPr>
          <p:nvPr>
            <p:ph type="sldNum" sz="quarter" idx="12"/>
          </p:nvPr>
        </p:nvSpPr>
        <p:spPr/>
        <p:txBody>
          <a:bodyPr/>
          <a:lstStyle/>
          <a:p>
            <a:fld id="{18581B2F-80C3-4813-BD96-F33132BBB0EF}" type="slidenum">
              <a:rPr lang="zh-CN" altLang="en-US" smtClean="0"/>
              <a:t>‹#›</a:t>
            </a:fld>
            <a:endParaRPr lang="zh-CN" altLang="en-US"/>
          </a:p>
        </p:txBody>
      </p:sp>
    </p:spTree>
    <p:extLst>
      <p:ext uri="{BB962C8B-B14F-4D97-AF65-F5344CB8AC3E}">
        <p14:creationId xmlns:p14="http://schemas.microsoft.com/office/powerpoint/2010/main" val="3991992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94671C-8845-ACC1-2A0C-D6EFBC6AA73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4EFEECB-7FC6-E7B0-F100-B27B675ED3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BDC1EB0-F342-F0A7-D09F-4C3AD808B5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19DE2EC-9C2C-9C10-23D3-511A298053E3}"/>
              </a:ext>
            </a:extLst>
          </p:cNvPr>
          <p:cNvSpPr>
            <a:spLocks noGrp="1"/>
          </p:cNvSpPr>
          <p:nvPr>
            <p:ph type="dt" sz="half" idx="10"/>
          </p:nvPr>
        </p:nvSpPr>
        <p:spPr/>
        <p:txBody>
          <a:bodyPr/>
          <a:lstStyle/>
          <a:p>
            <a:fld id="{A59B09D4-6EB5-47CA-BAC3-0ECC762EE277}" type="datetimeFigureOut">
              <a:rPr lang="zh-CN" altLang="en-US" smtClean="0"/>
              <a:t>2022/12/11</a:t>
            </a:fld>
            <a:endParaRPr lang="zh-CN" altLang="en-US"/>
          </a:p>
        </p:txBody>
      </p:sp>
      <p:sp>
        <p:nvSpPr>
          <p:cNvPr id="6" name="页脚占位符 5">
            <a:extLst>
              <a:ext uri="{FF2B5EF4-FFF2-40B4-BE49-F238E27FC236}">
                <a16:creationId xmlns:a16="http://schemas.microsoft.com/office/drawing/2014/main" id="{80E384AE-A39E-52EA-2280-7A38E249FB6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35203A4-8291-DA85-0A97-7B4BD81E6820}"/>
              </a:ext>
            </a:extLst>
          </p:cNvPr>
          <p:cNvSpPr>
            <a:spLocks noGrp="1"/>
          </p:cNvSpPr>
          <p:nvPr>
            <p:ph type="sldNum" sz="quarter" idx="12"/>
          </p:nvPr>
        </p:nvSpPr>
        <p:spPr/>
        <p:txBody>
          <a:bodyPr/>
          <a:lstStyle/>
          <a:p>
            <a:fld id="{18581B2F-80C3-4813-BD96-F33132BBB0EF}" type="slidenum">
              <a:rPr lang="zh-CN" altLang="en-US" smtClean="0"/>
              <a:t>‹#›</a:t>
            </a:fld>
            <a:endParaRPr lang="zh-CN" altLang="en-US"/>
          </a:p>
        </p:txBody>
      </p:sp>
    </p:spTree>
    <p:extLst>
      <p:ext uri="{BB962C8B-B14F-4D97-AF65-F5344CB8AC3E}">
        <p14:creationId xmlns:p14="http://schemas.microsoft.com/office/powerpoint/2010/main" val="3334809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B33B814-D164-8A0B-2225-612E91FA02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DCE2939-E605-8B85-F483-5661AF9174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A4800E7-18F4-08F3-2677-EAA2E24ADE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9B09D4-6EB5-47CA-BAC3-0ECC762EE277}" type="datetimeFigureOut">
              <a:rPr lang="zh-CN" altLang="en-US" smtClean="0"/>
              <a:t>2022/12/11</a:t>
            </a:fld>
            <a:endParaRPr lang="zh-CN" altLang="en-US"/>
          </a:p>
        </p:txBody>
      </p:sp>
      <p:sp>
        <p:nvSpPr>
          <p:cNvPr id="5" name="页脚占位符 4">
            <a:extLst>
              <a:ext uri="{FF2B5EF4-FFF2-40B4-BE49-F238E27FC236}">
                <a16:creationId xmlns:a16="http://schemas.microsoft.com/office/drawing/2014/main" id="{AB0E9041-6725-5360-F282-96CB1AEB96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4A7C425-24F3-1B5E-EF3B-4424A4BF59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581B2F-80C3-4813-BD96-F33132BBB0EF}" type="slidenum">
              <a:rPr lang="zh-CN" altLang="en-US" smtClean="0"/>
              <a:t>‹#›</a:t>
            </a:fld>
            <a:endParaRPr lang="zh-CN" altLang="en-US"/>
          </a:p>
        </p:txBody>
      </p:sp>
    </p:spTree>
    <p:extLst>
      <p:ext uri="{BB962C8B-B14F-4D97-AF65-F5344CB8AC3E}">
        <p14:creationId xmlns:p14="http://schemas.microsoft.com/office/powerpoint/2010/main" val="3734817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ED9543-FB00-F209-DA1B-3E8CB4BB6B8D}"/>
              </a:ext>
            </a:extLst>
          </p:cNvPr>
          <p:cNvSpPr>
            <a:spLocks noGrp="1"/>
          </p:cNvSpPr>
          <p:nvPr>
            <p:ph type="ctrTitle"/>
          </p:nvPr>
        </p:nvSpPr>
        <p:spPr>
          <a:xfrm>
            <a:off x="0" y="-112817"/>
            <a:ext cx="11988140" cy="2262250"/>
          </a:xfrm>
        </p:spPr>
        <p:txBody>
          <a:bodyPr>
            <a:normAutofit fontScale="90000"/>
          </a:bodyPr>
          <a:lstStyle/>
          <a:p>
            <a:r>
              <a:rPr lang="en-US" altLang="zh-CN" i="1" dirty="0">
                <a:latin typeface="Times New Roman" panose="02020603050405020304" pitchFamily="18" charset="0"/>
                <a:cs typeface="Times New Roman" panose="02020603050405020304" pitchFamily="18" charset="0"/>
              </a:rPr>
              <a:t>Vibrio cholerae </a:t>
            </a:r>
            <a:r>
              <a:rPr lang="en-US" altLang="zh-CN" dirty="0">
                <a:latin typeface="Times New Roman" panose="02020603050405020304" pitchFamily="18" charset="0"/>
                <a:cs typeface="Times New Roman" panose="02020603050405020304" pitchFamily="18" charset="0"/>
              </a:rPr>
              <a:t>type 6 secretion system effector trafficking in target bacterial cells</a:t>
            </a:r>
            <a:endParaRPr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6ED17939-1D66-3619-3F91-39715F9E7923}"/>
              </a:ext>
            </a:extLst>
          </p:cNvPr>
          <p:cNvPicPr>
            <a:picLocks noChangeAspect="1"/>
          </p:cNvPicPr>
          <p:nvPr/>
        </p:nvPicPr>
        <p:blipFill>
          <a:blip r:embed="rId2"/>
          <a:stretch>
            <a:fillRect/>
          </a:stretch>
        </p:blipFill>
        <p:spPr>
          <a:xfrm>
            <a:off x="397604" y="2395835"/>
            <a:ext cx="10308001" cy="3819483"/>
          </a:xfrm>
          <a:prstGeom prst="rect">
            <a:avLst/>
          </a:prstGeom>
        </p:spPr>
      </p:pic>
    </p:spTree>
    <p:extLst>
      <p:ext uri="{BB962C8B-B14F-4D97-AF65-F5344CB8AC3E}">
        <p14:creationId xmlns:p14="http://schemas.microsoft.com/office/powerpoint/2010/main" val="105110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D9EC730-D0AB-02D8-ADA4-9B5324B6A334}"/>
              </a:ext>
            </a:extLst>
          </p:cNvPr>
          <p:cNvSpPr>
            <a:spLocks noGrp="1"/>
          </p:cNvSpPr>
          <p:nvPr>
            <p:ph idx="1"/>
          </p:nvPr>
        </p:nvSpPr>
        <p:spPr>
          <a:xfrm>
            <a:off x="838200" y="525277"/>
            <a:ext cx="6554190" cy="5608328"/>
          </a:xfrm>
        </p:spPr>
        <p:txBody>
          <a:bodyPr>
            <a:normAutofit lnSpcReduction="10000"/>
          </a:bodyPr>
          <a:lstStyle/>
          <a:p>
            <a:r>
              <a:rPr lang="en-US" altLang="zh-CN" dirty="0"/>
              <a:t>Control: only has core VgrG3 domain (VgrG3 (1–708))</a:t>
            </a:r>
          </a:p>
          <a:p>
            <a:r>
              <a:rPr lang="en-US" altLang="zh-CN" dirty="0"/>
              <a:t>(</a:t>
            </a:r>
            <a:r>
              <a:rPr lang="en-US" altLang="zh-CN" dirty="0" err="1"/>
              <a:t>i</a:t>
            </a:r>
            <a:r>
              <a:rPr lang="en-US" altLang="zh-CN" dirty="0"/>
              <a:t>) this putative </a:t>
            </a:r>
            <a:r>
              <a:rPr lang="en-US" altLang="zh-CN" i="1" dirty="0"/>
              <a:t>Salmonella</a:t>
            </a:r>
            <a:r>
              <a:rPr lang="en-US" altLang="zh-CN" dirty="0"/>
              <a:t> nuclease VgrG effector is a functional bacterial toxin that can be delivered by the heterologous </a:t>
            </a:r>
            <a:r>
              <a:rPr lang="en-US" altLang="zh-CN" i="1" dirty="0"/>
              <a:t>V. cholerae </a:t>
            </a:r>
            <a:r>
              <a:rPr lang="en-US" altLang="zh-CN" dirty="0"/>
              <a:t>T6SS; </a:t>
            </a:r>
          </a:p>
          <a:p>
            <a:r>
              <a:rPr lang="en-US" altLang="zh-CN" dirty="0"/>
              <a:t>(ii)a </a:t>
            </a:r>
            <a:r>
              <a:rPr lang="en-US" altLang="zh-CN" i="1" dirty="0"/>
              <a:t>V. cholerae </a:t>
            </a:r>
            <a:r>
              <a:rPr lang="en-US" altLang="zh-CN" dirty="0"/>
              <a:t>T6SS VgrG effector can serve as a scaffold for delivering heterologous effector domains from other bacterial species; </a:t>
            </a:r>
          </a:p>
          <a:p>
            <a:r>
              <a:rPr lang="en-US" altLang="zh-CN" dirty="0"/>
              <a:t>(iii)a </a:t>
            </a:r>
            <a:r>
              <a:rPr lang="en-US" altLang="zh-CN" i="1" dirty="0"/>
              <a:t>V. cholerae </a:t>
            </a:r>
            <a:r>
              <a:rPr lang="en-US" altLang="zh-CN" dirty="0"/>
              <a:t>T6SS VgrG is capable of delivering toxic effectors with both cytosolic and periplasmic targets into prey bacteria to kill them.</a:t>
            </a:r>
            <a:endParaRPr lang="zh-CN" altLang="en-US" dirty="0"/>
          </a:p>
        </p:txBody>
      </p:sp>
      <p:pic>
        <p:nvPicPr>
          <p:cNvPr id="4" name="图片 3">
            <a:extLst>
              <a:ext uri="{FF2B5EF4-FFF2-40B4-BE49-F238E27FC236}">
                <a16:creationId xmlns:a16="http://schemas.microsoft.com/office/drawing/2014/main" id="{21962802-F553-49BC-5B3C-6A7E7B9FA1AA}"/>
              </a:ext>
            </a:extLst>
          </p:cNvPr>
          <p:cNvPicPr>
            <a:picLocks noChangeAspect="1"/>
          </p:cNvPicPr>
          <p:nvPr/>
        </p:nvPicPr>
        <p:blipFill>
          <a:blip r:embed="rId2"/>
          <a:stretch>
            <a:fillRect/>
          </a:stretch>
        </p:blipFill>
        <p:spPr>
          <a:xfrm>
            <a:off x="7563810" y="296193"/>
            <a:ext cx="4542648" cy="5248894"/>
          </a:xfrm>
          <a:prstGeom prst="rect">
            <a:avLst/>
          </a:prstGeom>
        </p:spPr>
      </p:pic>
    </p:spTree>
    <p:extLst>
      <p:ext uri="{BB962C8B-B14F-4D97-AF65-F5344CB8AC3E}">
        <p14:creationId xmlns:p14="http://schemas.microsoft.com/office/powerpoint/2010/main" val="1622994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6AC899-EF42-FFB4-99B9-018D8227676F}"/>
              </a:ext>
            </a:extLst>
          </p:cNvPr>
          <p:cNvSpPr>
            <a:spLocks noGrp="1"/>
          </p:cNvSpPr>
          <p:nvPr>
            <p:ph type="title"/>
          </p:nvPr>
        </p:nvSpPr>
        <p:spPr/>
        <p:txBody>
          <a:bodyPr/>
          <a:lstStyle/>
          <a:p>
            <a:r>
              <a:rPr lang="en-US" altLang="zh-CN" dirty="0"/>
              <a:t>Induced mutant in </a:t>
            </a:r>
            <a:r>
              <a:rPr lang="en-US" altLang="zh-CN" i="1" dirty="0"/>
              <a:t>E.coli </a:t>
            </a:r>
            <a:r>
              <a:rPr lang="en-US" altLang="zh-CN" dirty="0"/>
              <a:t>and </a:t>
            </a:r>
            <a:r>
              <a:rPr lang="en-US" altLang="zh-CN" i="1" dirty="0"/>
              <a:t>V. cholerae</a:t>
            </a:r>
            <a:endParaRPr lang="zh-CN" altLang="en-US" dirty="0"/>
          </a:p>
        </p:txBody>
      </p:sp>
      <p:sp>
        <p:nvSpPr>
          <p:cNvPr id="3" name="内容占位符 2">
            <a:extLst>
              <a:ext uri="{FF2B5EF4-FFF2-40B4-BE49-F238E27FC236}">
                <a16:creationId xmlns:a16="http://schemas.microsoft.com/office/drawing/2014/main" id="{D6D1843D-CBB6-A57B-8AF0-E758CEF76A26}"/>
              </a:ext>
            </a:extLst>
          </p:cNvPr>
          <p:cNvSpPr>
            <a:spLocks noGrp="1"/>
          </p:cNvSpPr>
          <p:nvPr>
            <p:ph idx="1"/>
          </p:nvPr>
        </p:nvSpPr>
        <p:spPr/>
        <p:txBody>
          <a:bodyPr/>
          <a:lstStyle/>
          <a:p>
            <a:r>
              <a:rPr lang="en-US" altLang="zh-CN" dirty="0"/>
              <a:t>Previous work: VgrG3 expressed in </a:t>
            </a:r>
            <a:r>
              <a:rPr lang="en-US" altLang="zh-CN" i="1" dirty="0"/>
              <a:t>E.coli </a:t>
            </a:r>
            <a:r>
              <a:rPr lang="en-US" altLang="zh-CN" dirty="0"/>
              <a:t>leads to cell death.</a:t>
            </a:r>
          </a:p>
          <a:p>
            <a:r>
              <a:rPr lang="en-US" altLang="zh-CN" dirty="0"/>
              <a:t>Reflect the existence of a trafficking signal that redirects cytosolic VgrG3 or its effector domain to the periplasm?</a:t>
            </a:r>
          </a:p>
          <a:p>
            <a:pPr marL="0" indent="0">
              <a:buNone/>
            </a:pPr>
            <a:r>
              <a:rPr lang="en-US" altLang="zh-CN" dirty="0"/>
              <a:t>  Or because the enzymatic domain might have an unexpected      cytosolic target (such as a peptidoglycan pre-cursor) whose degradation might lead to cell death?</a:t>
            </a:r>
            <a:endParaRPr lang="zh-CN" altLang="en-US" dirty="0"/>
          </a:p>
        </p:txBody>
      </p:sp>
    </p:spTree>
    <p:extLst>
      <p:ext uri="{BB962C8B-B14F-4D97-AF65-F5344CB8AC3E}">
        <p14:creationId xmlns:p14="http://schemas.microsoft.com/office/powerpoint/2010/main" val="2597330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E2FAF56-B869-6DBE-9EFC-1949EAE9F0B2}"/>
              </a:ext>
            </a:extLst>
          </p:cNvPr>
          <p:cNvSpPr>
            <a:spLocks noGrp="1"/>
          </p:cNvSpPr>
          <p:nvPr>
            <p:ph idx="1"/>
          </p:nvPr>
        </p:nvSpPr>
        <p:spPr>
          <a:xfrm>
            <a:off x="838200" y="397823"/>
            <a:ext cx="6821384" cy="5779140"/>
          </a:xfrm>
        </p:spPr>
        <p:txBody>
          <a:bodyPr>
            <a:normAutofit/>
          </a:bodyPr>
          <a:lstStyle/>
          <a:p>
            <a:r>
              <a:rPr lang="en-US" altLang="zh-CN" dirty="0"/>
              <a:t>A series of truncation deletions removing the core VgrG domain and parts of the linker region connecting it to the enzymatic domain.</a:t>
            </a:r>
          </a:p>
          <a:p>
            <a:r>
              <a:rPr lang="en-US" altLang="zh-CN" dirty="0"/>
              <a:t>Two additional mutations consisting of the VgrG core domain truncated after the linker region (1–708) and at the lysozyme domain (1–810) to confirm that the VgrG core conferred no toxicity.</a:t>
            </a:r>
          </a:p>
        </p:txBody>
      </p:sp>
      <p:pic>
        <p:nvPicPr>
          <p:cNvPr id="5" name="图片 4">
            <a:extLst>
              <a:ext uri="{FF2B5EF4-FFF2-40B4-BE49-F238E27FC236}">
                <a16:creationId xmlns:a16="http://schemas.microsoft.com/office/drawing/2014/main" id="{7768FEF3-5E92-910D-7632-B9F860FEC27E}"/>
              </a:ext>
            </a:extLst>
          </p:cNvPr>
          <p:cNvPicPr>
            <a:picLocks noChangeAspect="1"/>
          </p:cNvPicPr>
          <p:nvPr/>
        </p:nvPicPr>
        <p:blipFill>
          <a:blip r:embed="rId2"/>
          <a:stretch>
            <a:fillRect/>
          </a:stretch>
        </p:blipFill>
        <p:spPr>
          <a:xfrm>
            <a:off x="7659584" y="1122218"/>
            <a:ext cx="4447793" cy="4409004"/>
          </a:xfrm>
          <a:prstGeom prst="rect">
            <a:avLst/>
          </a:prstGeom>
        </p:spPr>
      </p:pic>
    </p:spTree>
    <p:extLst>
      <p:ext uri="{BB962C8B-B14F-4D97-AF65-F5344CB8AC3E}">
        <p14:creationId xmlns:p14="http://schemas.microsoft.com/office/powerpoint/2010/main" val="2673321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E2FAF56-B869-6DBE-9EFC-1949EAE9F0B2}"/>
              </a:ext>
            </a:extLst>
          </p:cNvPr>
          <p:cNvSpPr>
            <a:spLocks noGrp="1"/>
          </p:cNvSpPr>
          <p:nvPr>
            <p:ph idx="1"/>
          </p:nvPr>
        </p:nvSpPr>
        <p:spPr>
          <a:xfrm>
            <a:off x="838200" y="397823"/>
            <a:ext cx="6821384" cy="5779140"/>
          </a:xfrm>
        </p:spPr>
        <p:txBody>
          <a:bodyPr>
            <a:normAutofit/>
          </a:bodyPr>
          <a:lstStyle/>
          <a:p>
            <a:r>
              <a:rPr lang="en-US" altLang="zh-CN" dirty="0"/>
              <a:t>Vector: pBAD33</a:t>
            </a:r>
          </a:p>
          <a:p>
            <a:r>
              <a:rPr lang="en-US" altLang="zh-CN" dirty="0"/>
              <a:t>Induced in the presence of arabinose and repressed in the presence of glucose.</a:t>
            </a:r>
          </a:p>
          <a:p>
            <a:r>
              <a:rPr lang="en-US" altLang="zh-CN" dirty="0"/>
              <a:t>Performed immediately after a fresh transformation of the vector into </a:t>
            </a:r>
            <a:r>
              <a:rPr lang="en-US" altLang="zh-CN" i="1" dirty="0"/>
              <a:t>E. coli </a:t>
            </a:r>
            <a:r>
              <a:rPr lang="en-US" altLang="zh-CN" dirty="0"/>
              <a:t>DH10B to minimize passaging.</a:t>
            </a:r>
          </a:p>
          <a:p>
            <a:r>
              <a:rPr lang="en-US" altLang="zh-CN" dirty="0"/>
              <a:t>Colonies from this transformation were resuspended in LB, used to inoculate cultures containing either glucose or arabinose, grown for 2 h, and then serially diluted and plated to count cfus .</a:t>
            </a:r>
            <a:endParaRPr lang="zh-CN" altLang="en-US" dirty="0"/>
          </a:p>
        </p:txBody>
      </p:sp>
      <p:pic>
        <p:nvPicPr>
          <p:cNvPr id="5" name="图片 4">
            <a:extLst>
              <a:ext uri="{FF2B5EF4-FFF2-40B4-BE49-F238E27FC236}">
                <a16:creationId xmlns:a16="http://schemas.microsoft.com/office/drawing/2014/main" id="{7768FEF3-5E92-910D-7632-B9F860FEC27E}"/>
              </a:ext>
            </a:extLst>
          </p:cNvPr>
          <p:cNvPicPr>
            <a:picLocks noChangeAspect="1"/>
          </p:cNvPicPr>
          <p:nvPr/>
        </p:nvPicPr>
        <p:blipFill>
          <a:blip r:embed="rId2"/>
          <a:stretch>
            <a:fillRect/>
          </a:stretch>
        </p:blipFill>
        <p:spPr>
          <a:xfrm>
            <a:off x="7659584" y="1122218"/>
            <a:ext cx="4447793" cy="4409004"/>
          </a:xfrm>
          <a:prstGeom prst="rect">
            <a:avLst/>
          </a:prstGeom>
        </p:spPr>
      </p:pic>
    </p:spTree>
    <p:extLst>
      <p:ext uri="{BB962C8B-B14F-4D97-AF65-F5344CB8AC3E}">
        <p14:creationId xmlns:p14="http://schemas.microsoft.com/office/powerpoint/2010/main" val="2455436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E2FAF56-B869-6DBE-9EFC-1949EAE9F0B2}"/>
              </a:ext>
            </a:extLst>
          </p:cNvPr>
          <p:cNvSpPr>
            <a:spLocks noGrp="1"/>
          </p:cNvSpPr>
          <p:nvPr>
            <p:ph idx="1"/>
          </p:nvPr>
        </p:nvSpPr>
        <p:spPr>
          <a:xfrm>
            <a:off x="838200" y="397823"/>
            <a:ext cx="6821384" cy="5779140"/>
          </a:xfrm>
        </p:spPr>
        <p:txBody>
          <a:bodyPr>
            <a:normAutofit/>
          </a:bodyPr>
          <a:lstStyle/>
          <a:p>
            <a:r>
              <a:rPr lang="en-US" altLang="zh-CN" dirty="0"/>
              <a:t>Core VgrG3 with part of lysozyme domain isn’t toxic.</a:t>
            </a:r>
          </a:p>
          <a:p>
            <a:r>
              <a:rPr lang="en-US" altLang="zh-CN" dirty="0"/>
              <a:t>Minimal domain that is toxic.</a:t>
            </a:r>
          </a:p>
          <a:p>
            <a:r>
              <a:rPr lang="en-US" altLang="zh-CN" dirty="0"/>
              <a:t>Add Sec-secretion signal to N-terminal, VgrG3 is still toxic.</a:t>
            </a:r>
          </a:p>
          <a:p>
            <a:endParaRPr lang="en-US" altLang="zh-CN" dirty="0"/>
          </a:p>
          <a:p>
            <a:r>
              <a:rPr lang="en-US" altLang="zh-CN" dirty="0"/>
              <a:t>Limitation: can’t detect VgrG3 directly because of cell lysis.</a:t>
            </a:r>
          </a:p>
          <a:p>
            <a:r>
              <a:rPr lang="en-US" altLang="zh-CN" dirty="0"/>
              <a:t>Improvement: look for periplasmic localization of VgrG3 within </a:t>
            </a:r>
            <a:r>
              <a:rPr lang="en-US" altLang="zh-CN" i="1" dirty="0"/>
              <a:t>V. cholerae</a:t>
            </a:r>
            <a:r>
              <a:rPr lang="en-US" altLang="zh-CN" dirty="0"/>
              <a:t>.</a:t>
            </a:r>
            <a:endParaRPr lang="zh-CN" altLang="en-US" dirty="0"/>
          </a:p>
        </p:txBody>
      </p:sp>
      <p:pic>
        <p:nvPicPr>
          <p:cNvPr id="5" name="图片 4">
            <a:extLst>
              <a:ext uri="{FF2B5EF4-FFF2-40B4-BE49-F238E27FC236}">
                <a16:creationId xmlns:a16="http://schemas.microsoft.com/office/drawing/2014/main" id="{7768FEF3-5E92-910D-7632-B9F860FEC27E}"/>
              </a:ext>
            </a:extLst>
          </p:cNvPr>
          <p:cNvPicPr>
            <a:picLocks noChangeAspect="1"/>
          </p:cNvPicPr>
          <p:nvPr/>
        </p:nvPicPr>
        <p:blipFill>
          <a:blip r:embed="rId2"/>
          <a:stretch>
            <a:fillRect/>
          </a:stretch>
        </p:blipFill>
        <p:spPr>
          <a:xfrm>
            <a:off x="7659584" y="1122218"/>
            <a:ext cx="4447793" cy="4409004"/>
          </a:xfrm>
          <a:prstGeom prst="rect">
            <a:avLst/>
          </a:prstGeom>
        </p:spPr>
      </p:pic>
    </p:spTree>
    <p:extLst>
      <p:ext uri="{BB962C8B-B14F-4D97-AF65-F5344CB8AC3E}">
        <p14:creationId xmlns:p14="http://schemas.microsoft.com/office/powerpoint/2010/main" val="1167510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E2FAF56-B869-6DBE-9EFC-1949EAE9F0B2}"/>
              </a:ext>
            </a:extLst>
          </p:cNvPr>
          <p:cNvSpPr>
            <a:spLocks noGrp="1"/>
          </p:cNvSpPr>
          <p:nvPr>
            <p:ph idx="1"/>
          </p:nvPr>
        </p:nvSpPr>
        <p:spPr>
          <a:xfrm>
            <a:off x="838199" y="397823"/>
            <a:ext cx="10758055" cy="5779140"/>
          </a:xfrm>
        </p:spPr>
        <p:txBody>
          <a:bodyPr>
            <a:normAutofit/>
          </a:bodyPr>
          <a:lstStyle/>
          <a:p>
            <a:r>
              <a:rPr lang="en-US" altLang="zh-CN" dirty="0"/>
              <a:t>RNA polymerase beta subunit </a:t>
            </a:r>
            <a:r>
              <a:rPr lang="en-US" altLang="zh-CN" dirty="0" err="1"/>
              <a:t>RpoB</a:t>
            </a:r>
            <a:r>
              <a:rPr lang="en-US" altLang="zh-CN" dirty="0"/>
              <a:t> is a cytosolic protein used as a lysis control.</a:t>
            </a:r>
          </a:p>
          <a:p>
            <a:r>
              <a:rPr lang="en-US" altLang="zh-CN" dirty="0"/>
              <a:t>This localization was not dependent on the presence of the T6SS as a T6SS-negative </a:t>
            </a:r>
            <a:r>
              <a:rPr lang="en-US" altLang="zh-CN" dirty="0" err="1"/>
              <a:t>Δvip</a:t>
            </a:r>
            <a:r>
              <a:rPr lang="en-US" altLang="zh-CN" dirty="0"/>
              <a:t> A mutant exhibited similar VgrG3 localization.</a:t>
            </a:r>
          </a:p>
          <a:p>
            <a:r>
              <a:rPr lang="en-US" altLang="zh-CN" dirty="0"/>
              <a:t>Come up a question?</a:t>
            </a:r>
          </a:p>
          <a:p>
            <a:pPr marL="0" indent="0">
              <a:buNone/>
            </a:pPr>
            <a:r>
              <a:rPr lang="en-US" altLang="zh-CN" dirty="0"/>
              <a:t>Whether the truncation mutant of VgrG3 that was not toxic (residues 708-END) might have lost its toxicity due to being trapped in the cytosol.</a:t>
            </a:r>
            <a:endParaRPr lang="zh-CN" altLang="en-US" dirty="0"/>
          </a:p>
        </p:txBody>
      </p:sp>
      <p:pic>
        <p:nvPicPr>
          <p:cNvPr id="4" name="图片 3">
            <a:extLst>
              <a:ext uri="{FF2B5EF4-FFF2-40B4-BE49-F238E27FC236}">
                <a16:creationId xmlns:a16="http://schemas.microsoft.com/office/drawing/2014/main" id="{38DC1936-DED7-B6A5-55B0-B5BADB0B7913}"/>
              </a:ext>
            </a:extLst>
          </p:cNvPr>
          <p:cNvPicPr>
            <a:picLocks noChangeAspect="1"/>
          </p:cNvPicPr>
          <p:nvPr/>
        </p:nvPicPr>
        <p:blipFill>
          <a:blip r:embed="rId2"/>
          <a:stretch>
            <a:fillRect/>
          </a:stretch>
        </p:blipFill>
        <p:spPr>
          <a:xfrm>
            <a:off x="838199" y="4144489"/>
            <a:ext cx="5957113" cy="2612571"/>
          </a:xfrm>
          <a:prstGeom prst="rect">
            <a:avLst/>
          </a:prstGeom>
        </p:spPr>
      </p:pic>
    </p:spTree>
    <p:extLst>
      <p:ext uri="{BB962C8B-B14F-4D97-AF65-F5344CB8AC3E}">
        <p14:creationId xmlns:p14="http://schemas.microsoft.com/office/powerpoint/2010/main" val="3043430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E2FAF56-B869-6DBE-9EFC-1949EAE9F0B2}"/>
              </a:ext>
            </a:extLst>
          </p:cNvPr>
          <p:cNvSpPr>
            <a:spLocks noGrp="1"/>
          </p:cNvSpPr>
          <p:nvPr>
            <p:ph idx="1"/>
          </p:nvPr>
        </p:nvSpPr>
        <p:spPr>
          <a:xfrm>
            <a:off x="838200" y="397823"/>
            <a:ext cx="6821384" cy="3031177"/>
          </a:xfrm>
        </p:spPr>
        <p:txBody>
          <a:bodyPr>
            <a:normAutofit/>
          </a:bodyPr>
          <a:lstStyle/>
          <a:p>
            <a:r>
              <a:rPr lang="en-US" altLang="zh-CN" dirty="0"/>
              <a:t>This nontoxic truncation mutant could also be found in the periplasm when expressed in </a:t>
            </a:r>
            <a:r>
              <a:rPr lang="en-US" altLang="zh-CN" i="1" dirty="0"/>
              <a:t>E. coli</a:t>
            </a:r>
            <a:r>
              <a:rPr lang="en-US" altLang="zh-CN" dirty="0"/>
              <a:t>.</a:t>
            </a:r>
          </a:p>
          <a:p>
            <a:r>
              <a:rPr lang="en-US" altLang="zh-CN" dirty="0"/>
              <a:t>Further confirmed that the 708-END construct was not toxic when expressed in a </a:t>
            </a:r>
            <a:r>
              <a:rPr lang="en-US" altLang="zh-CN" i="1" dirty="0"/>
              <a:t>V. cholerae </a:t>
            </a:r>
            <a:r>
              <a:rPr lang="en-US" altLang="zh-CN" dirty="0"/>
              <a:t>mutant lacking the cognate immunity protein of VgrG3.</a:t>
            </a:r>
          </a:p>
        </p:txBody>
      </p:sp>
      <p:pic>
        <p:nvPicPr>
          <p:cNvPr id="5" name="图片 4">
            <a:extLst>
              <a:ext uri="{FF2B5EF4-FFF2-40B4-BE49-F238E27FC236}">
                <a16:creationId xmlns:a16="http://schemas.microsoft.com/office/drawing/2014/main" id="{D6D7A02D-A8A2-5E59-16C9-B965225F37F8}"/>
              </a:ext>
            </a:extLst>
          </p:cNvPr>
          <p:cNvPicPr>
            <a:picLocks noChangeAspect="1"/>
          </p:cNvPicPr>
          <p:nvPr/>
        </p:nvPicPr>
        <p:blipFill>
          <a:blip r:embed="rId2"/>
          <a:stretch>
            <a:fillRect/>
          </a:stretch>
        </p:blipFill>
        <p:spPr>
          <a:xfrm>
            <a:off x="7829633" y="698740"/>
            <a:ext cx="3988005" cy="1886047"/>
          </a:xfrm>
          <a:prstGeom prst="rect">
            <a:avLst/>
          </a:prstGeom>
        </p:spPr>
      </p:pic>
      <p:sp>
        <p:nvSpPr>
          <p:cNvPr id="6" name="文本框 5">
            <a:extLst>
              <a:ext uri="{FF2B5EF4-FFF2-40B4-BE49-F238E27FC236}">
                <a16:creationId xmlns:a16="http://schemas.microsoft.com/office/drawing/2014/main" id="{6E2C9EBC-3106-B9CE-308B-854316F0F53D}"/>
              </a:ext>
            </a:extLst>
          </p:cNvPr>
          <p:cNvSpPr txBox="1"/>
          <p:nvPr/>
        </p:nvSpPr>
        <p:spPr>
          <a:xfrm>
            <a:off x="848097" y="4305404"/>
            <a:ext cx="1287483" cy="369332"/>
          </a:xfrm>
          <a:prstGeom prst="rect">
            <a:avLst/>
          </a:prstGeom>
          <a:noFill/>
          <a:ln>
            <a:solidFill>
              <a:schemeClr val="tx1"/>
            </a:solidFill>
          </a:ln>
        </p:spPr>
        <p:txBody>
          <a:bodyPr wrap="square" rtlCol="0">
            <a:spAutoFit/>
          </a:bodyPr>
          <a:lstStyle/>
          <a:p>
            <a:pPr algn="ctr"/>
            <a:r>
              <a:rPr lang="en-US" altLang="zh-CN" dirty="0"/>
              <a:t>708-END</a:t>
            </a:r>
            <a:endParaRPr lang="zh-CN" altLang="en-US" dirty="0"/>
          </a:p>
        </p:txBody>
      </p:sp>
      <p:cxnSp>
        <p:nvCxnSpPr>
          <p:cNvPr id="8" name="直接箭头连接符 7">
            <a:extLst>
              <a:ext uri="{FF2B5EF4-FFF2-40B4-BE49-F238E27FC236}">
                <a16:creationId xmlns:a16="http://schemas.microsoft.com/office/drawing/2014/main" id="{1AD4CC07-775A-1127-A238-7DCDB6FE9D94}"/>
              </a:ext>
            </a:extLst>
          </p:cNvPr>
          <p:cNvCxnSpPr/>
          <p:nvPr/>
        </p:nvCxnSpPr>
        <p:spPr>
          <a:xfrm>
            <a:off x="2327564" y="4482935"/>
            <a:ext cx="1710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6B8A28F5-E747-5820-0549-BA391D1FB218}"/>
              </a:ext>
            </a:extLst>
          </p:cNvPr>
          <p:cNvSpPr txBox="1"/>
          <p:nvPr/>
        </p:nvSpPr>
        <p:spPr>
          <a:xfrm>
            <a:off x="4229594" y="4293528"/>
            <a:ext cx="1287483" cy="369332"/>
          </a:xfrm>
          <a:prstGeom prst="rect">
            <a:avLst/>
          </a:prstGeom>
          <a:noFill/>
          <a:ln>
            <a:solidFill>
              <a:schemeClr val="tx1"/>
            </a:solidFill>
          </a:ln>
        </p:spPr>
        <p:txBody>
          <a:bodyPr wrap="square" rtlCol="0">
            <a:spAutoFit/>
          </a:bodyPr>
          <a:lstStyle/>
          <a:p>
            <a:pPr algn="ctr"/>
            <a:r>
              <a:rPr lang="en-US" altLang="zh-CN" dirty="0"/>
              <a:t>648-708</a:t>
            </a:r>
            <a:endParaRPr lang="zh-CN" altLang="en-US" dirty="0"/>
          </a:p>
        </p:txBody>
      </p:sp>
      <p:cxnSp>
        <p:nvCxnSpPr>
          <p:cNvPr id="12" name="直接箭头连接符 11">
            <a:extLst>
              <a:ext uri="{FF2B5EF4-FFF2-40B4-BE49-F238E27FC236}">
                <a16:creationId xmlns:a16="http://schemas.microsoft.com/office/drawing/2014/main" id="{BEACB80A-04B0-8AA6-4D08-CA7DE9D47B4B}"/>
              </a:ext>
            </a:extLst>
          </p:cNvPr>
          <p:cNvCxnSpPr/>
          <p:nvPr/>
        </p:nvCxnSpPr>
        <p:spPr>
          <a:xfrm>
            <a:off x="5715991" y="4490070"/>
            <a:ext cx="1710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47D1DDFF-13AC-BDD5-D0F1-C6F8707DF6B2}"/>
              </a:ext>
            </a:extLst>
          </p:cNvPr>
          <p:cNvSpPr txBox="1"/>
          <p:nvPr/>
        </p:nvSpPr>
        <p:spPr>
          <a:xfrm>
            <a:off x="7611091" y="4273214"/>
            <a:ext cx="1287483" cy="369332"/>
          </a:xfrm>
          <a:prstGeom prst="rect">
            <a:avLst/>
          </a:prstGeom>
          <a:noFill/>
          <a:ln>
            <a:solidFill>
              <a:schemeClr val="tx1"/>
            </a:solidFill>
          </a:ln>
        </p:spPr>
        <p:txBody>
          <a:bodyPr wrap="square" rtlCol="0">
            <a:spAutoFit/>
          </a:bodyPr>
          <a:lstStyle/>
          <a:p>
            <a:pPr algn="ctr"/>
            <a:r>
              <a:rPr lang="en-US" altLang="zh-CN" dirty="0"/>
              <a:t>toxicity</a:t>
            </a:r>
            <a:endParaRPr lang="zh-CN" altLang="en-US" dirty="0"/>
          </a:p>
        </p:txBody>
      </p:sp>
      <p:cxnSp>
        <p:nvCxnSpPr>
          <p:cNvPr id="20" name="直接连接符 19">
            <a:extLst>
              <a:ext uri="{FF2B5EF4-FFF2-40B4-BE49-F238E27FC236}">
                <a16:creationId xmlns:a16="http://schemas.microsoft.com/office/drawing/2014/main" id="{22A21E7F-6239-CC1C-9E6A-6558C1F8C587}"/>
              </a:ext>
            </a:extLst>
          </p:cNvPr>
          <p:cNvCxnSpPr/>
          <p:nvPr/>
        </p:nvCxnSpPr>
        <p:spPr>
          <a:xfrm>
            <a:off x="1491838" y="4744192"/>
            <a:ext cx="0" cy="611579"/>
          </a:xfrm>
          <a:prstGeom prst="line">
            <a:avLst/>
          </a:prstGeom>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1640286D-871F-B5D8-7D18-FD9587828249}"/>
              </a:ext>
            </a:extLst>
          </p:cNvPr>
          <p:cNvSpPr txBox="1"/>
          <p:nvPr/>
        </p:nvSpPr>
        <p:spPr>
          <a:xfrm>
            <a:off x="728852" y="5425227"/>
            <a:ext cx="1525972" cy="369332"/>
          </a:xfrm>
          <a:prstGeom prst="rect">
            <a:avLst/>
          </a:prstGeom>
          <a:noFill/>
          <a:ln>
            <a:solidFill>
              <a:schemeClr val="tx1"/>
            </a:solidFill>
          </a:ln>
        </p:spPr>
        <p:txBody>
          <a:bodyPr wrap="square" rtlCol="0">
            <a:spAutoFit/>
          </a:bodyPr>
          <a:lstStyle/>
          <a:p>
            <a:pPr algn="ctr"/>
            <a:r>
              <a:rPr lang="en-US" altLang="zh-CN" dirty="0"/>
              <a:t>Sec-secretion</a:t>
            </a:r>
            <a:endParaRPr lang="zh-CN" altLang="en-US" dirty="0"/>
          </a:p>
        </p:txBody>
      </p:sp>
      <p:cxnSp>
        <p:nvCxnSpPr>
          <p:cNvPr id="23" name="直接连接符 22">
            <a:extLst>
              <a:ext uri="{FF2B5EF4-FFF2-40B4-BE49-F238E27FC236}">
                <a16:creationId xmlns:a16="http://schemas.microsoft.com/office/drawing/2014/main" id="{268E2810-E184-C790-BB98-4CEAD3818ABC}"/>
              </a:ext>
            </a:extLst>
          </p:cNvPr>
          <p:cNvCxnSpPr/>
          <p:nvPr/>
        </p:nvCxnSpPr>
        <p:spPr>
          <a:xfrm>
            <a:off x="2327564" y="5609893"/>
            <a:ext cx="59732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7CA710E3-16BF-6237-3EFA-5CCBB5C47872}"/>
              </a:ext>
            </a:extLst>
          </p:cNvPr>
          <p:cNvCxnSpPr/>
          <p:nvPr/>
        </p:nvCxnSpPr>
        <p:spPr>
          <a:xfrm flipV="1">
            <a:off x="8300852" y="4744192"/>
            <a:ext cx="0" cy="865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2770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E2FAF56-B869-6DBE-9EFC-1949EAE9F0B2}"/>
              </a:ext>
            </a:extLst>
          </p:cNvPr>
          <p:cNvSpPr>
            <a:spLocks noGrp="1"/>
          </p:cNvSpPr>
          <p:nvPr>
            <p:ph idx="1"/>
          </p:nvPr>
        </p:nvSpPr>
        <p:spPr>
          <a:xfrm>
            <a:off x="838200" y="397823"/>
            <a:ext cx="6821384" cy="5779140"/>
          </a:xfrm>
        </p:spPr>
        <p:txBody>
          <a:bodyPr>
            <a:normAutofit/>
          </a:bodyPr>
          <a:lstStyle/>
          <a:p>
            <a:r>
              <a:rPr lang="en-US" altLang="zh-CN" dirty="0"/>
              <a:t>Rate limiting cytosolic proteolysis might be needed to release a highly toxic fragment of VgrG that contains both the periplasmic localization/activity signal and the intact lysozyme effector domain.</a:t>
            </a:r>
          </a:p>
        </p:txBody>
      </p:sp>
      <p:pic>
        <p:nvPicPr>
          <p:cNvPr id="5" name="图片 4">
            <a:extLst>
              <a:ext uri="{FF2B5EF4-FFF2-40B4-BE49-F238E27FC236}">
                <a16:creationId xmlns:a16="http://schemas.microsoft.com/office/drawing/2014/main" id="{7768FEF3-5E92-910D-7632-B9F860FEC27E}"/>
              </a:ext>
            </a:extLst>
          </p:cNvPr>
          <p:cNvPicPr>
            <a:picLocks noChangeAspect="1"/>
          </p:cNvPicPr>
          <p:nvPr/>
        </p:nvPicPr>
        <p:blipFill>
          <a:blip r:embed="rId2"/>
          <a:stretch>
            <a:fillRect/>
          </a:stretch>
        </p:blipFill>
        <p:spPr>
          <a:xfrm>
            <a:off x="7659584" y="1122218"/>
            <a:ext cx="4447793" cy="4409004"/>
          </a:xfrm>
          <a:prstGeom prst="rect">
            <a:avLst/>
          </a:prstGeom>
        </p:spPr>
      </p:pic>
    </p:spTree>
    <p:extLst>
      <p:ext uri="{BB962C8B-B14F-4D97-AF65-F5344CB8AC3E}">
        <p14:creationId xmlns:p14="http://schemas.microsoft.com/office/powerpoint/2010/main" val="2384865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559A9C7-F32C-9096-CD82-3EFE3F6E5B07}"/>
              </a:ext>
            </a:extLst>
          </p:cNvPr>
          <p:cNvSpPr>
            <a:spLocks noGrp="1"/>
          </p:cNvSpPr>
          <p:nvPr>
            <p:ph idx="1"/>
          </p:nvPr>
        </p:nvSpPr>
        <p:spPr>
          <a:xfrm>
            <a:off x="838200" y="498764"/>
            <a:ext cx="5633852" cy="5678199"/>
          </a:xfrm>
        </p:spPr>
        <p:txBody>
          <a:bodyPr/>
          <a:lstStyle/>
          <a:p>
            <a:r>
              <a:rPr lang="en-US" altLang="zh-CN" dirty="0"/>
              <a:t>This region is actually predicted to be a Tat signal peptide despite lacking the conical twin arginine residues. (sequence neural-network prediction software </a:t>
            </a:r>
            <a:r>
              <a:rPr lang="en-US" altLang="zh-CN" dirty="0" err="1"/>
              <a:t>TatP</a:t>
            </a:r>
            <a:r>
              <a:rPr lang="en-US" altLang="zh-CN" dirty="0"/>
              <a:t> )</a:t>
            </a:r>
          </a:p>
          <a:p>
            <a:r>
              <a:rPr lang="en-US" altLang="zh-CN" dirty="0"/>
              <a:t>A-X-A motif</a:t>
            </a:r>
          </a:p>
          <a:p>
            <a:r>
              <a:rPr lang="en-US" altLang="zh-CN" dirty="0"/>
              <a:t>Some other secretion mechanism is likely re-sponsible for its periplasmic deliver.</a:t>
            </a:r>
            <a:endParaRPr lang="zh-CN" altLang="en-US" dirty="0"/>
          </a:p>
        </p:txBody>
      </p:sp>
      <p:pic>
        <p:nvPicPr>
          <p:cNvPr id="5" name="图片 4">
            <a:extLst>
              <a:ext uri="{FF2B5EF4-FFF2-40B4-BE49-F238E27FC236}">
                <a16:creationId xmlns:a16="http://schemas.microsoft.com/office/drawing/2014/main" id="{A44DAC40-5B9C-5539-2780-61AFB19DECE9}"/>
              </a:ext>
            </a:extLst>
          </p:cNvPr>
          <p:cNvPicPr>
            <a:picLocks noChangeAspect="1"/>
          </p:cNvPicPr>
          <p:nvPr/>
        </p:nvPicPr>
        <p:blipFill>
          <a:blip r:embed="rId2"/>
          <a:stretch>
            <a:fillRect/>
          </a:stretch>
        </p:blipFill>
        <p:spPr>
          <a:xfrm>
            <a:off x="6426694" y="1535609"/>
            <a:ext cx="5383317" cy="3465245"/>
          </a:xfrm>
          <a:prstGeom prst="rect">
            <a:avLst/>
          </a:prstGeom>
        </p:spPr>
      </p:pic>
    </p:spTree>
    <p:extLst>
      <p:ext uri="{BB962C8B-B14F-4D97-AF65-F5344CB8AC3E}">
        <p14:creationId xmlns:p14="http://schemas.microsoft.com/office/powerpoint/2010/main" val="3793942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F2CADF-C901-2871-0F86-639C939A73FE}"/>
              </a:ext>
            </a:extLst>
          </p:cNvPr>
          <p:cNvSpPr>
            <a:spLocks noGrp="1"/>
          </p:cNvSpPr>
          <p:nvPr>
            <p:ph type="title"/>
          </p:nvPr>
        </p:nvSpPr>
        <p:spPr/>
        <p:txBody>
          <a:bodyPr/>
          <a:lstStyle/>
          <a:p>
            <a:r>
              <a:rPr lang="en-US" altLang="zh-CN" dirty="0"/>
              <a:t>Repeat experiments on other T6SS</a:t>
            </a:r>
            <a:endParaRPr lang="zh-CN" altLang="en-US" dirty="0"/>
          </a:p>
        </p:txBody>
      </p:sp>
      <p:sp>
        <p:nvSpPr>
          <p:cNvPr id="3" name="内容占位符 2">
            <a:extLst>
              <a:ext uri="{FF2B5EF4-FFF2-40B4-BE49-F238E27FC236}">
                <a16:creationId xmlns:a16="http://schemas.microsoft.com/office/drawing/2014/main" id="{39D204E1-E287-6C2A-E2D0-2235AAF43D9C}"/>
              </a:ext>
            </a:extLst>
          </p:cNvPr>
          <p:cNvSpPr>
            <a:spLocks noGrp="1"/>
          </p:cNvSpPr>
          <p:nvPr>
            <p:ph idx="1"/>
          </p:nvPr>
        </p:nvSpPr>
        <p:spPr>
          <a:xfrm>
            <a:off x="838200" y="1807812"/>
            <a:ext cx="10515600" cy="4351338"/>
          </a:xfrm>
        </p:spPr>
        <p:txBody>
          <a:bodyPr/>
          <a:lstStyle/>
          <a:p>
            <a:r>
              <a:rPr lang="en-US" altLang="zh-CN" dirty="0" err="1"/>
              <a:t>TseL</a:t>
            </a:r>
            <a:r>
              <a:rPr lang="en-US" altLang="zh-CN" dirty="0"/>
              <a:t> has no predicted secretion signals, and although the precise subcellular target for either is not known, using PRED-TAT signal pre-diction software, its cognate immunity protein has a single predicted transmembrane domain near its N terminus and a predicted Sec-secretion signal. </a:t>
            </a:r>
            <a:endParaRPr lang="zh-CN" altLang="en-US" dirty="0"/>
          </a:p>
        </p:txBody>
      </p:sp>
      <p:pic>
        <p:nvPicPr>
          <p:cNvPr id="5" name="图片 4">
            <a:extLst>
              <a:ext uri="{FF2B5EF4-FFF2-40B4-BE49-F238E27FC236}">
                <a16:creationId xmlns:a16="http://schemas.microsoft.com/office/drawing/2014/main" id="{1073AEC9-389E-EA98-68FB-908DC4B5DB4D}"/>
              </a:ext>
            </a:extLst>
          </p:cNvPr>
          <p:cNvPicPr>
            <a:picLocks noChangeAspect="1"/>
          </p:cNvPicPr>
          <p:nvPr/>
        </p:nvPicPr>
        <p:blipFill>
          <a:blip r:embed="rId2"/>
          <a:stretch>
            <a:fillRect/>
          </a:stretch>
        </p:blipFill>
        <p:spPr>
          <a:xfrm>
            <a:off x="5538268" y="3873347"/>
            <a:ext cx="6566237" cy="2984653"/>
          </a:xfrm>
          <a:prstGeom prst="rect">
            <a:avLst/>
          </a:prstGeom>
        </p:spPr>
      </p:pic>
    </p:spTree>
    <p:extLst>
      <p:ext uri="{BB962C8B-B14F-4D97-AF65-F5344CB8AC3E}">
        <p14:creationId xmlns:p14="http://schemas.microsoft.com/office/powerpoint/2010/main" val="1185147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B0D32-3F7C-73CF-80CB-CCA51E2F96D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73301F8-40AB-A0F9-5D8C-B53761022795}"/>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D86D7283-5A10-D450-91C9-702734509D6E}"/>
              </a:ext>
            </a:extLst>
          </p:cNvPr>
          <p:cNvPicPr>
            <a:picLocks noChangeAspect="1"/>
          </p:cNvPicPr>
          <p:nvPr/>
        </p:nvPicPr>
        <p:blipFill rotWithShape="1">
          <a:blip r:embed="rId2"/>
          <a:srcRect r="10080"/>
          <a:stretch/>
        </p:blipFill>
        <p:spPr>
          <a:xfrm>
            <a:off x="2702054" y="1609106"/>
            <a:ext cx="6038185" cy="3408996"/>
          </a:xfrm>
          <a:prstGeom prst="rect">
            <a:avLst/>
          </a:prstGeom>
        </p:spPr>
      </p:pic>
    </p:spTree>
    <p:extLst>
      <p:ext uri="{BB962C8B-B14F-4D97-AF65-F5344CB8AC3E}">
        <p14:creationId xmlns:p14="http://schemas.microsoft.com/office/powerpoint/2010/main" val="785990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D86A46B-939C-41F9-84F9-382C84F20AE2}"/>
              </a:ext>
            </a:extLst>
          </p:cNvPr>
          <p:cNvSpPr>
            <a:spLocks noGrp="1"/>
          </p:cNvSpPr>
          <p:nvPr>
            <p:ph idx="1"/>
          </p:nvPr>
        </p:nvSpPr>
        <p:spPr>
          <a:xfrm>
            <a:off x="838200" y="570016"/>
            <a:ext cx="4440382" cy="5606947"/>
          </a:xfrm>
        </p:spPr>
        <p:txBody>
          <a:bodyPr/>
          <a:lstStyle/>
          <a:p>
            <a:r>
              <a:rPr lang="en-US" altLang="zh-CN" dirty="0"/>
              <a:t>Made truncation mutants of the N and C termini before and after the lipase domain to see if we could identify a cryptic periplasmic localization signal.</a:t>
            </a:r>
            <a:endParaRPr lang="zh-CN" altLang="en-US" dirty="0"/>
          </a:p>
        </p:txBody>
      </p:sp>
      <p:pic>
        <p:nvPicPr>
          <p:cNvPr id="5" name="图片 4">
            <a:extLst>
              <a:ext uri="{FF2B5EF4-FFF2-40B4-BE49-F238E27FC236}">
                <a16:creationId xmlns:a16="http://schemas.microsoft.com/office/drawing/2014/main" id="{89B63D12-E80E-8FCB-2365-1DA2FC5CAAE8}"/>
              </a:ext>
            </a:extLst>
          </p:cNvPr>
          <p:cNvPicPr>
            <a:picLocks noChangeAspect="1"/>
          </p:cNvPicPr>
          <p:nvPr/>
        </p:nvPicPr>
        <p:blipFill>
          <a:blip r:embed="rId2"/>
          <a:stretch>
            <a:fillRect/>
          </a:stretch>
        </p:blipFill>
        <p:spPr>
          <a:xfrm>
            <a:off x="5962403" y="898002"/>
            <a:ext cx="5391397" cy="4950973"/>
          </a:xfrm>
          <a:prstGeom prst="rect">
            <a:avLst/>
          </a:prstGeom>
        </p:spPr>
      </p:pic>
    </p:spTree>
    <p:extLst>
      <p:ext uri="{BB962C8B-B14F-4D97-AF65-F5344CB8AC3E}">
        <p14:creationId xmlns:p14="http://schemas.microsoft.com/office/powerpoint/2010/main" val="193537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3569EE-3A76-1435-106E-504C39D1919F}"/>
              </a:ext>
            </a:extLst>
          </p:cNvPr>
          <p:cNvSpPr>
            <a:spLocks noGrp="1"/>
          </p:cNvSpPr>
          <p:nvPr>
            <p:ph type="title"/>
          </p:nvPr>
        </p:nvSpPr>
        <p:spPr/>
        <p:txBody>
          <a:bodyPr/>
          <a:lstStyle/>
          <a:p>
            <a:r>
              <a:rPr lang="en-US" altLang="zh-CN" dirty="0"/>
              <a:t>Discussion</a:t>
            </a:r>
            <a:endParaRPr lang="zh-CN" altLang="en-US" dirty="0"/>
          </a:p>
        </p:txBody>
      </p:sp>
      <p:sp>
        <p:nvSpPr>
          <p:cNvPr id="3" name="内容占位符 2">
            <a:extLst>
              <a:ext uri="{FF2B5EF4-FFF2-40B4-BE49-F238E27FC236}">
                <a16:creationId xmlns:a16="http://schemas.microsoft.com/office/drawing/2014/main" id="{95E3B217-625E-E36D-7CBF-B32AECBA702F}"/>
              </a:ext>
            </a:extLst>
          </p:cNvPr>
          <p:cNvSpPr>
            <a:spLocks noGrp="1"/>
          </p:cNvSpPr>
          <p:nvPr>
            <p:ph idx="1"/>
          </p:nvPr>
        </p:nvSpPr>
        <p:spPr>
          <a:xfrm>
            <a:off x="838199" y="1825625"/>
            <a:ext cx="11096501" cy="4351338"/>
          </a:xfrm>
        </p:spPr>
        <p:txBody>
          <a:bodyPr>
            <a:normAutofit lnSpcReduction="10000"/>
          </a:bodyPr>
          <a:lstStyle/>
          <a:p>
            <a:r>
              <a:rPr lang="en-US" altLang="zh-CN" dirty="0"/>
              <a:t>The fact that immunity proteins are so tightly linked with effector domains is further evidence that exchange may be occurring naturally.</a:t>
            </a:r>
          </a:p>
          <a:p>
            <a:r>
              <a:rPr lang="en-US" altLang="zh-CN" dirty="0"/>
              <a:t>There could be other mechanisms for translocation of these effectors into the cytosol. </a:t>
            </a:r>
          </a:p>
          <a:p>
            <a:r>
              <a:rPr lang="en-US" altLang="zh-CN" dirty="0"/>
              <a:t>One possibility worth considering is that the sequences within VgrG3 and the N-terminal region of </a:t>
            </a:r>
            <a:r>
              <a:rPr lang="en-US" altLang="zh-CN" dirty="0" err="1"/>
              <a:t>TseL</a:t>
            </a:r>
            <a:r>
              <a:rPr lang="en-US" altLang="zh-CN" dirty="0"/>
              <a:t> have intrinsic membrane-penetrating activity that allows certain protein domains to be translocated from cytosol to periplasm. This would allow some fraction of effector proteins that </a:t>
            </a:r>
            <a:r>
              <a:rPr lang="en-US" altLang="zh-CN"/>
              <a:t>were delivered </a:t>
            </a:r>
            <a:r>
              <a:rPr lang="en-US" altLang="zh-CN" dirty="0"/>
              <a:t>to the cytosol to reach the periplasm without needing to be recognized by the cellular machinery in the prey cell.</a:t>
            </a:r>
          </a:p>
          <a:p>
            <a:endParaRPr lang="zh-CN" altLang="en-US" dirty="0"/>
          </a:p>
        </p:txBody>
      </p:sp>
    </p:spTree>
    <p:extLst>
      <p:ext uri="{BB962C8B-B14F-4D97-AF65-F5344CB8AC3E}">
        <p14:creationId xmlns:p14="http://schemas.microsoft.com/office/powerpoint/2010/main" val="4080724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DBE5C60-0774-3446-02F5-825DF73BFDC9}"/>
              </a:ext>
            </a:extLst>
          </p:cNvPr>
          <p:cNvSpPr>
            <a:spLocks noGrp="1"/>
          </p:cNvSpPr>
          <p:nvPr>
            <p:ph idx="1"/>
          </p:nvPr>
        </p:nvSpPr>
        <p:spPr>
          <a:xfrm>
            <a:off x="838200" y="584654"/>
            <a:ext cx="10515600" cy="4351338"/>
          </a:xfrm>
        </p:spPr>
        <p:txBody>
          <a:bodyPr/>
          <a:lstStyle/>
          <a:p>
            <a:r>
              <a:rPr lang="en-US" altLang="zh-CN" dirty="0"/>
              <a:t>An innocuous organism (for example, alive, attenuated vaccine or commensal organism) can in theory be designed to kill either its pathogenic kin or a heterologous species by engineering these apathogenic organisms to express a toxic T6SSeffector domain that kills unwanted target pathogens lacking im-munity to the corresponding effector.</a:t>
            </a:r>
            <a:endParaRPr lang="zh-CN" altLang="en-US" dirty="0"/>
          </a:p>
        </p:txBody>
      </p:sp>
    </p:spTree>
    <p:extLst>
      <p:ext uri="{BB962C8B-B14F-4D97-AF65-F5344CB8AC3E}">
        <p14:creationId xmlns:p14="http://schemas.microsoft.com/office/powerpoint/2010/main" val="890602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0E21C8-F7F8-EF21-361C-50F4C40685FC}"/>
              </a:ext>
            </a:extLst>
          </p:cNvPr>
          <p:cNvSpPr>
            <a:spLocks noGrp="1"/>
          </p:cNvSpPr>
          <p:nvPr>
            <p:ph type="title"/>
          </p:nvPr>
        </p:nvSpPr>
        <p:spPr/>
        <p:txBody>
          <a:bodyPr/>
          <a:lstStyle/>
          <a:p>
            <a:r>
              <a:rPr lang="en-US" altLang="zh-CN" dirty="0"/>
              <a:t>Reference</a:t>
            </a:r>
            <a:endParaRPr lang="zh-CN" altLang="en-US" dirty="0"/>
          </a:p>
        </p:txBody>
      </p:sp>
      <p:sp>
        <p:nvSpPr>
          <p:cNvPr id="3" name="内容占位符 2">
            <a:extLst>
              <a:ext uri="{FF2B5EF4-FFF2-40B4-BE49-F238E27FC236}">
                <a16:creationId xmlns:a16="http://schemas.microsoft.com/office/drawing/2014/main" id="{049EAEE4-3BE8-3CB8-490A-FA7DDC365922}"/>
              </a:ext>
            </a:extLst>
          </p:cNvPr>
          <p:cNvSpPr>
            <a:spLocks noGrp="1"/>
          </p:cNvSpPr>
          <p:nvPr>
            <p:ph idx="1"/>
          </p:nvPr>
        </p:nvSpPr>
        <p:spPr>
          <a:xfrm>
            <a:off x="838200" y="1825625"/>
            <a:ext cx="10734304" cy="4351338"/>
          </a:xfrm>
        </p:spPr>
        <p:txBody>
          <a:bodyPr/>
          <a:lstStyle/>
          <a:p>
            <a:r>
              <a:rPr lang="en-US" altLang="zh-CN" dirty="0">
                <a:effectLst/>
              </a:rPr>
              <a:t>Ho, B.T. </a:t>
            </a:r>
            <a:r>
              <a:rPr lang="en-US" altLang="zh-CN" i="1" dirty="0">
                <a:effectLst/>
              </a:rPr>
              <a:t>et al.</a:t>
            </a:r>
            <a:r>
              <a:rPr lang="en-US" altLang="zh-CN" dirty="0">
                <a:effectLst/>
              </a:rPr>
              <a:t> (2017) “</a:t>
            </a:r>
            <a:r>
              <a:rPr lang="en-US" altLang="zh-CN" i="1" dirty="0">
                <a:effectLst/>
              </a:rPr>
              <a:t>vibrio cholerae</a:t>
            </a:r>
            <a:r>
              <a:rPr lang="en-US" altLang="zh-CN" dirty="0">
                <a:effectLst/>
              </a:rPr>
              <a:t> type 6 secretion system effector trafficking in target bacterial cells,” </a:t>
            </a:r>
            <a:r>
              <a:rPr lang="en-US" altLang="zh-CN" i="1" dirty="0">
                <a:effectLst/>
              </a:rPr>
              <a:t>Proceedings of the National Academy of Sciences</a:t>
            </a:r>
            <a:r>
              <a:rPr lang="en-US" altLang="zh-CN" dirty="0">
                <a:effectLst/>
              </a:rPr>
              <a:t>, 114(35), pp. 9427–9432. Available at: https://doi.org/10.1073/pnas.1711219114. </a:t>
            </a:r>
          </a:p>
          <a:p>
            <a:r>
              <a:rPr lang="en-US" altLang="zh-CN" dirty="0" err="1">
                <a:effectLst/>
              </a:rPr>
              <a:t>Cherrak</a:t>
            </a:r>
            <a:r>
              <a:rPr lang="en-US" altLang="zh-CN" dirty="0">
                <a:effectLst/>
              </a:rPr>
              <a:t>, Y. </a:t>
            </a:r>
            <a:r>
              <a:rPr lang="en-US" altLang="zh-CN" i="1" dirty="0">
                <a:effectLst/>
              </a:rPr>
              <a:t>et al.</a:t>
            </a:r>
            <a:r>
              <a:rPr lang="en-US" altLang="zh-CN" dirty="0">
                <a:effectLst/>
              </a:rPr>
              <a:t> (2019) “Structure and activity of the type VI secretion system,” </a:t>
            </a:r>
            <a:r>
              <a:rPr lang="en-US" altLang="zh-CN" i="1" dirty="0">
                <a:effectLst/>
              </a:rPr>
              <a:t>Microbiology Spectrum</a:t>
            </a:r>
            <a:r>
              <a:rPr lang="en-US" altLang="zh-CN" dirty="0">
                <a:effectLst/>
              </a:rPr>
              <a:t>, 7(4). </a:t>
            </a:r>
            <a:r>
              <a:rPr lang="en-US" altLang="zh-CN">
                <a:effectLst/>
              </a:rPr>
              <a:t>Available at: https://doi.org/10.1128/microbiolspec.psib-0031-2019. </a:t>
            </a:r>
          </a:p>
          <a:p>
            <a:endParaRPr lang="en-US" altLang="zh-CN" dirty="0">
              <a:effectLst/>
            </a:endParaRPr>
          </a:p>
          <a:p>
            <a:endParaRPr lang="zh-CN" altLang="en-US" dirty="0"/>
          </a:p>
        </p:txBody>
      </p:sp>
    </p:spTree>
    <p:extLst>
      <p:ext uri="{BB962C8B-B14F-4D97-AF65-F5344CB8AC3E}">
        <p14:creationId xmlns:p14="http://schemas.microsoft.com/office/powerpoint/2010/main" val="1484813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B076A4-A79A-535E-17FC-C26AAEA64BED}"/>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What is T6SS?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2650109-0D15-4AC5-F53A-D8103C5C6970}"/>
              </a:ext>
            </a:extLst>
          </p:cNvPr>
          <p:cNvSpPr>
            <a:spLocks noGrp="1"/>
          </p:cNvSpPr>
          <p:nvPr>
            <p:ph idx="1"/>
          </p:nvPr>
        </p:nvSpPr>
        <p:spPr>
          <a:xfrm>
            <a:off x="576943" y="1770392"/>
            <a:ext cx="10515600" cy="4351338"/>
          </a:xfrm>
        </p:spPr>
        <p:txBody>
          <a:bodyPr/>
          <a:lstStyle/>
          <a:p>
            <a:r>
              <a:rPr lang="en-US" altLang="zh-CN" dirty="0"/>
              <a:t>Structure</a:t>
            </a:r>
          </a:p>
          <a:p>
            <a:pPr marL="0" indent="0">
              <a:buNone/>
            </a:pPr>
            <a:r>
              <a:rPr lang="en-US" altLang="zh-CN" dirty="0"/>
              <a:t>PAAR/VgrG-spike</a:t>
            </a:r>
          </a:p>
          <a:p>
            <a:pPr marL="0" indent="0">
              <a:buNone/>
            </a:pPr>
            <a:r>
              <a:rPr lang="en-US" altLang="zh-CN" dirty="0"/>
              <a:t>Hcp-tube (represent ability of secretion)</a:t>
            </a:r>
          </a:p>
          <a:p>
            <a:pPr marL="0" indent="0">
              <a:buNone/>
            </a:pPr>
            <a:r>
              <a:rPr lang="en-US" altLang="zh-CN" dirty="0"/>
              <a:t>Effector-usually toxic protein</a:t>
            </a:r>
          </a:p>
          <a:p>
            <a:pPr marL="0" indent="0">
              <a:buNone/>
            </a:pPr>
            <a:endParaRPr lang="zh-CN" altLang="en-US" dirty="0"/>
          </a:p>
        </p:txBody>
      </p:sp>
      <p:pic>
        <p:nvPicPr>
          <p:cNvPr id="5" name="图片 4">
            <a:extLst>
              <a:ext uri="{FF2B5EF4-FFF2-40B4-BE49-F238E27FC236}">
                <a16:creationId xmlns:a16="http://schemas.microsoft.com/office/drawing/2014/main" id="{E159D29C-674B-66A6-4A8C-BE97A9D723D1}"/>
              </a:ext>
            </a:extLst>
          </p:cNvPr>
          <p:cNvPicPr>
            <a:picLocks noChangeAspect="1"/>
          </p:cNvPicPr>
          <p:nvPr/>
        </p:nvPicPr>
        <p:blipFill>
          <a:blip r:embed="rId2"/>
          <a:stretch>
            <a:fillRect/>
          </a:stretch>
        </p:blipFill>
        <p:spPr>
          <a:xfrm>
            <a:off x="6790405" y="736270"/>
            <a:ext cx="5191501" cy="5756605"/>
          </a:xfrm>
          <a:prstGeom prst="rect">
            <a:avLst/>
          </a:prstGeom>
        </p:spPr>
      </p:pic>
    </p:spTree>
    <p:extLst>
      <p:ext uri="{BB962C8B-B14F-4D97-AF65-F5344CB8AC3E}">
        <p14:creationId xmlns:p14="http://schemas.microsoft.com/office/powerpoint/2010/main" val="1501089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B1BA8C-E567-B55F-BFAF-A7CE2FB54732}"/>
              </a:ext>
            </a:extLst>
          </p:cNvPr>
          <p:cNvSpPr>
            <a:spLocks noGrp="1"/>
          </p:cNvSpPr>
          <p:nvPr>
            <p:ph idx="1"/>
          </p:nvPr>
        </p:nvSpPr>
        <p:spPr>
          <a:xfrm>
            <a:off x="838200" y="519339"/>
            <a:ext cx="10515600" cy="4351338"/>
          </a:xfrm>
        </p:spPr>
        <p:txBody>
          <a:bodyPr/>
          <a:lstStyle/>
          <a:p>
            <a:r>
              <a:rPr lang="en-US" altLang="zh-CN" dirty="0"/>
              <a:t>Process</a:t>
            </a:r>
            <a:endParaRPr lang="zh-CN" altLang="en-US" dirty="0"/>
          </a:p>
        </p:txBody>
      </p:sp>
      <p:pic>
        <p:nvPicPr>
          <p:cNvPr id="5" name="图片 4">
            <a:extLst>
              <a:ext uri="{FF2B5EF4-FFF2-40B4-BE49-F238E27FC236}">
                <a16:creationId xmlns:a16="http://schemas.microsoft.com/office/drawing/2014/main" id="{ED914939-4F5C-5740-5D36-32983674410C}"/>
              </a:ext>
            </a:extLst>
          </p:cNvPr>
          <p:cNvPicPr>
            <a:picLocks noChangeAspect="1"/>
          </p:cNvPicPr>
          <p:nvPr/>
        </p:nvPicPr>
        <p:blipFill>
          <a:blip r:embed="rId2"/>
          <a:stretch>
            <a:fillRect/>
          </a:stretch>
        </p:blipFill>
        <p:spPr>
          <a:xfrm>
            <a:off x="736305" y="1419102"/>
            <a:ext cx="5359695" cy="4741835"/>
          </a:xfrm>
          <a:prstGeom prst="rect">
            <a:avLst/>
          </a:prstGeom>
        </p:spPr>
      </p:pic>
    </p:spTree>
    <p:extLst>
      <p:ext uri="{BB962C8B-B14F-4D97-AF65-F5344CB8AC3E}">
        <p14:creationId xmlns:p14="http://schemas.microsoft.com/office/powerpoint/2010/main" val="2883956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8F29BBD-ED97-C7ED-8633-1B291E0559CA}"/>
              </a:ext>
            </a:extLst>
          </p:cNvPr>
          <p:cNvSpPr>
            <a:spLocks noGrp="1"/>
          </p:cNvSpPr>
          <p:nvPr>
            <p:ph idx="1"/>
          </p:nvPr>
        </p:nvSpPr>
        <p:spPr>
          <a:xfrm>
            <a:off x="838200" y="626217"/>
            <a:ext cx="10515600" cy="4351338"/>
          </a:xfrm>
        </p:spPr>
        <p:txBody>
          <a:bodyPr/>
          <a:lstStyle/>
          <a:p>
            <a:r>
              <a:rPr lang="en-US" altLang="zh-CN" dirty="0"/>
              <a:t>Function</a:t>
            </a:r>
          </a:p>
          <a:p>
            <a:pPr marL="0" indent="0">
              <a:buNone/>
            </a:pPr>
            <a:r>
              <a:rPr lang="en-US" altLang="zh-CN" dirty="0"/>
              <a:t>Mostly important: protect them from outer biological pressure.</a:t>
            </a:r>
          </a:p>
          <a:p>
            <a:pPr marL="0" indent="0">
              <a:buNone/>
            </a:pPr>
            <a:r>
              <a:rPr lang="en-US" altLang="zh-CN" dirty="0"/>
              <a:t>Others: involved in metal ion transport, response to oxygen stress, and regulation of intracellular pH in bacteria.</a:t>
            </a:r>
          </a:p>
          <a:p>
            <a:pPr marL="0" indent="0">
              <a:buNone/>
            </a:pPr>
            <a:endParaRPr lang="zh-CN" altLang="en-US" dirty="0"/>
          </a:p>
        </p:txBody>
      </p:sp>
      <p:pic>
        <p:nvPicPr>
          <p:cNvPr id="5" name="图片 4">
            <a:extLst>
              <a:ext uri="{FF2B5EF4-FFF2-40B4-BE49-F238E27FC236}">
                <a16:creationId xmlns:a16="http://schemas.microsoft.com/office/drawing/2014/main" id="{BDC4BC55-51EC-D986-6BF0-DD84303C1131}"/>
              </a:ext>
            </a:extLst>
          </p:cNvPr>
          <p:cNvPicPr>
            <a:picLocks noChangeAspect="1"/>
          </p:cNvPicPr>
          <p:nvPr/>
        </p:nvPicPr>
        <p:blipFill>
          <a:blip r:embed="rId2"/>
          <a:stretch>
            <a:fillRect/>
          </a:stretch>
        </p:blipFill>
        <p:spPr>
          <a:xfrm>
            <a:off x="748007" y="2801886"/>
            <a:ext cx="5896237" cy="3739469"/>
          </a:xfrm>
          <a:prstGeom prst="rect">
            <a:avLst/>
          </a:prstGeom>
        </p:spPr>
      </p:pic>
      <p:sp>
        <p:nvSpPr>
          <p:cNvPr id="6" name="文本框 5">
            <a:extLst>
              <a:ext uri="{FF2B5EF4-FFF2-40B4-BE49-F238E27FC236}">
                <a16:creationId xmlns:a16="http://schemas.microsoft.com/office/drawing/2014/main" id="{A5164389-FE8D-F219-012C-A9A35CBD3696}"/>
              </a:ext>
            </a:extLst>
          </p:cNvPr>
          <p:cNvSpPr txBox="1"/>
          <p:nvPr/>
        </p:nvSpPr>
        <p:spPr>
          <a:xfrm>
            <a:off x="6875813" y="3224150"/>
            <a:ext cx="4215740" cy="1200329"/>
          </a:xfrm>
          <a:prstGeom prst="rect">
            <a:avLst/>
          </a:prstGeom>
          <a:noFill/>
        </p:spPr>
        <p:txBody>
          <a:bodyPr wrap="square" rtlCol="0">
            <a:spAutoFit/>
          </a:bodyPr>
          <a:lstStyle/>
          <a:p>
            <a:r>
              <a:rPr lang="en-US" altLang="zh-CN" dirty="0"/>
              <a:t>Effector:</a:t>
            </a:r>
          </a:p>
          <a:p>
            <a:r>
              <a:rPr lang="en-US" altLang="zh-CN" dirty="0"/>
              <a:t>1. peptidoglycan hydrolases, like VgrG3</a:t>
            </a:r>
          </a:p>
          <a:p>
            <a:r>
              <a:rPr lang="en-US" altLang="zh-CN" dirty="0"/>
              <a:t>2. nucleases, like </a:t>
            </a:r>
            <a:r>
              <a:rPr lang="en-US" altLang="zh-CN" dirty="0" err="1"/>
              <a:t>RhsA</a:t>
            </a:r>
            <a:endParaRPr lang="en-US" altLang="zh-CN" dirty="0"/>
          </a:p>
          <a:p>
            <a:r>
              <a:rPr lang="en-US" altLang="zh-CN" dirty="0"/>
              <a:t>…… </a:t>
            </a:r>
          </a:p>
        </p:txBody>
      </p:sp>
    </p:spTree>
    <p:extLst>
      <p:ext uri="{BB962C8B-B14F-4D97-AF65-F5344CB8AC3E}">
        <p14:creationId xmlns:p14="http://schemas.microsoft.com/office/powerpoint/2010/main" val="1431400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2FA3A9-3CB8-80E4-185A-F8EB14034AE9}"/>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C310E1C0-EFBE-1CC2-70A6-A98056AF7B1E}"/>
              </a:ext>
            </a:extLst>
          </p:cNvPr>
          <p:cNvSpPr>
            <a:spLocks noGrp="1"/>
          </p:cNvSpPr>
          <p:nvPr>
            <p:ph idx="1"/>
          </p:nvPr>
        </p:nvSpPr>
        <p:spPr/>
        <p:txBody>
          <a:bodyPr/>
          <a:lstStyle/>
          <a:p>
            <a:r>
              <a:rPr lang="en-US" altLang="zh-CN" dirty="0"/>
              <a:t>Some effectors’ functions have been detected, which means we can know how they can use different effectors to lyse corresponding molecule and then speculate the final position they are delivered to.</a:t>
            </a:r>
          </a:p>
          <a:p>
            <a:r>
              <a:rPr lang="en-US" altLang="zh-CN" dirty="0"/>
              <a:t>Directly or indirectly?</a:t>
            </a:r>
          </a:p>
          <a:p>
            <a:r>
              <a:rPr lang="en-US" altLang="zh-CN" dirty="0"/>
              <a:t>Some evidence:</a:t>
            </a:r>
          </a:p>
          <a:p>
            <a:pPr marL="514350" indent="-514350">
              <a:buAutoNum type="arabicPeriod"/>
            </a:pPr>
            <a:r>
              <a:rPr lang="en-US" altLang="zh-CN" dirty="0"/>
              <a:t>Recycling of T6SS substrates – ability to traffic back.</a:t>
            </a:r>
          </a:p>
          <a:p>
            <a:pPr marL="514350" indent="-514350">
              <a:buAutoNum type="arabicPeriod"/>
            </a:pPr>
            <a:r>
              <a:rPr lang="en-US" altLang="zh-CN" dirty="0"/>
              <a:t>C-terminus effector may exchange horizontally – need to deliver to into different subcellular location.</a:t>
            </a:r>
          </a:p>
          <a:p>
            <a:endParaRPr lang="en-US" altLang="zh-CN" dirty="0"/>
          </a:p>
          <a:p>
            <a:endParaRPr lang="zh-CN" altLang="en-US" dirty="0"/>
          </a:p>
        </p:txBody>
      </p:sp>
    </p:spTree>
    <p:extLst>
      <p:ext uri="{BB962C8B-B14F-4D97-AF65-F5344CB8AC3E}">
        <p14:creationId xmlns:p14="http://schemas.microsoft.com/office/powerpoint/2010/main" val="530744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646A50-8C59-276B-B147-8F167A824A38}"/>
              </a:ext>
            </a:extLst>
          </p:cNvPr>
          <p:cNvSpPr>
            <a:spLocks noGrp="1"/>
          </p:cNvSpPr>
          <p:nvPr>
            <p:ph type="title"/>
          </p:nvPr>
        </p:nvSpPr>
        <p:spPr/>
        <p:txBody>
          <a:bodyPr/>
          <a:lstStyle/>
          <a:p>
            <a:r>
              <a:rPr lang="en-US" altLang="zh-CN" dirty="0"/>
              <a:t>Result</a:t>
            </a:r>
            <a:endParaRPr lang="zh-CN" altLang="en-US" dirty="0"/>
          </a:p>
        </p:txBody>
      </p:sp>
      <p:sp>
        <p:nvSpPr>
          <p:cNvPr id="3" name="内容占位符 2">
            <a:extLst>
              <a:ext uri="{FF2B5EF4-FFF2-40B4-BE49-F238E27FC236}">
                <a16:creationId xmlns:a16="http://schemas.microsoft.com/office/drawing/2014/main" id="{9B1A181D-3E3F-0931-6DD4-2F8E48EE2FD3}"/>
              </a:ext>
            </a:extLst>
          </p:cNvPr>
          <p:cNvSpPr>
            <a:spLocks noGrp="1"/>
          </p:cNvSpPr>
          <p:nvPr>
            <p:ph idx="1"/>
          </p:nvPr>
        </p:nvSpPr>
        <p:spPr>
          <a:xfrm>
            <a:off x="838199" y="1825625"/>
            <a:ext cx="10847119" cy="4351338"/>
          </a:xfrm>
        </p:spPr>
        <p:txBody>
          <a:bodyPr>
            <a:normAutofit fontScale="92500" lnSpcReduction="10000"/>
          </a:bodyPr>
          <a:lstStyle/>
          <a:p>
            <a:r>
              <a:rPr lang="en-US" altLang="zh-CN" dirty="0"/>
              <a:t>The lysozyme effector domain of VgrG3 can traffic from cytosol to periplasm.</a:t>
            </a:r>
          </a:p>
          <a:p>
            <a:r>
              <a:rPr lang="en-US" altLang="zh-CN" dirty="0"/>
              <a:t>The </a:t>
            </a:r>
            <a:r>
              <a:rPr lang="en-US" altLang="zh-CN" i="1" dirty="0"/>
              <a:t>V. cholerae </a:t>
            </a:r>
            <a:r>
              <a:rPr lang="en-US" altLang="zh-CN" dirty="0"/>
              <a:t>T6SS is capable of delivering effector domains into the cytosol.</a:t>
            </a:r>
          </a:p>
          <a:p>
            <a:r>
              <a:rPr lang="en-US" altLang="zh-CN" dirty="0"/>
              <a:t>A portion of the VgrG3 protein located in the linker region is responsible for delivery of an active, toxic effector to the periplasm.</a:t>
            </a:r>
          </a:p>
          <a:p>
            <a:r>
              <a:rPr lang="en-US" altLang="zh-CN" dirty="0"/>
              <a:t>The VgrG3 effector can be redirect.</a:t>
            </a:r>
          </a:p>
          <a:p>
            <a:r>
              <a:rPr lang="en-US" altLang="zh-CN" dirty="0"/>
              <a:t>The T6SS of </a:t>
            </a:r>
            <a:r>
              <a:rPr lang="en-US" altLang="zh-CN" i="1" dirty="0"/>
              <a:t>V. cholerae </a:t>
            </a:r>
            <a:r>
              <a:rPr lang="en-US" altLang="zh-CN" dirty="0"/>
              <a:t>is</a:t>
            </a:r>
            <a:r>
              <a:rPr lang="en-US" altLang="zh-CN" i="1" dirty="0"/>
              <a:t> </a:t>
            </a:r>
            <a:r>
              <a:rPr lang="en-US" altLang="zh-CN" dirty="0"/>
              <a:t>capable of delivering both homologous and heterologous effector domains directly to the target cell cytosol and that additional signals within these effectors can lead to their trafficking to other subcellular locations.</a:t>
            </a:r>
          </a:p>
          <a:p>
            <a:endParaRPr lang="zh-CN" altLang="en-US" dirty="0"/>
          </a:p>
        </p:txBody>
      </p:sp>
    </p:spTree>
    <p:extLst>
      <p:ext uri="{BB962C8B-B14F-4D97-AF65-F5344CB8AC3E}">
        <p14:creationId xmlns:p14="http://schemas.microsoft.com/office/powerpoint/2010/main" val="3080298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59C94A-7C90-A509-976B-C23BAB612C65}"/>
              </a:ext>
            </a:extLst>
          </p:cNvPr>
          <p:cNvSpPr>
            <a:spLocks noGrp="1"/>
          </p:cNvSpPr>
          <p:nvPr>
            <p:ph type="title"/>
          </p:nvPr>
        </p:nvSpPr>
        <p:spPr/>
        <p:txBody>
          <a:bodyPr/>
          <a:lstStyle/>
          <a:p>
            <a:r>
              <a:rPr lang="en-US" altLang="zh-CN" dirty="0"/>
              <a:t>Three major experiments</a:t>
            </a:r>
            <a:endParaRPr lang="zh-CN" altLang="en-US" dirty="0"/>
          </a:p>
        </p:txBody>
      </p:sp>
      <p:sp>
        <p:nvSpPr>
          <p:cNvPr id="3" name="内容占位符 2">
            <a:extLst>
              <a:ext uri="{FF2B5EF4-FFF2-40B4-BE49-F238E27FC236}">
                <a16:creationId xmlns:a16="http://schemas.microsoft.com/office/drawing/2014/main" id="{6866DDEF-183D-A38E-5542-3E5E9189957B}"/>
              </a:ext>
            </a:extLst>
          </p:cNvPr>
          <p:cNvSpPr>
            <a:spLocks noGrp="1"/>
          </p:cNvSpPr>
          <p:nvPr>
            <p:ph idx="1"/>
          </p:nvPr>
        </p:nvSpPr>
        <p:spPr/>
        <p:txBody>
          <a:bodyPr/>
          <a:lstStyle/>
          <a:p>
            <a:r>
              <a:rPr lang="en-US" altLang="zh-CN" dirty="0"/>
              <a:t>Heterologous effector domain exchange</a:t>
            </a:r>
          </a:p>
          <a:p>
            <a:r>
              <a:rPr lang="en-US" altLang="zh-CN" dirty="0"/>
              <a:t>Induced mutant in </a:t>
            </a:r>
            <a:r>
              <a:rPr lang="en-US" altLang="zh-CN" i="1" dirty="0"/>
              <a:t>E.coli </a:t>
            </a:r>
            <a:r>
              <a:rPr lang="en-US" altLang="zh-CN" dirty="0"/>
              <a:t>and </a:t>
            </a:r>
            <a:r>
              <a:rPr lang="en-US" altLang="zh-CN" i="1" dirty="0"/>
              <a:t>V. cholerae</a:t>
            </a:r>
          </a:p>
          <a:p>
            <a:r>
              <a:rPr lang="en-US" altLang="zh-CN" dirty="0"/>
              <a:t>Repeat experiments on other T6SS</a:t>
            </a:r>
            <a:endParaRPr lang="zh-CN" altLang="en-US" dirty="0"/>
          </a:p>
        </p:txBody>
      </p:sp>
    </p:spTree>
    <p:extLst>
      <p:ext uri="{BB962C8B-B14F-4D97-AF65-F5344CB8AC3E}">
        <p14:creationId xmlns:p14="http://schemas.microsoft.com/office/powerpoint/2010/main" val="158761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2B8B1E-2A38-079E-8178-5EEDE3F33D4A}"/>
              </a:ext>
            </a:extLst>
          </p:cNvPr>
          <p:cNvSpPr>
            <a:spLocks noGrp="1"/>
          </p:cNvSpPr>
          <p:nvPr>
            <p:ph type="title"/>
          </p:nvPr>
        </p:nvSpPr>
        <p:spPr/>
        <p:txBody>
          <a:bodyPr/>
          <a:lstStyle/>
          <a:p>
            <a:r>
              <a:rPr lang="en-US" altLang="zh-CN" dirty="0"/>
              <a:t>Heterologous effector domain exchange</a:t>
            </a:r>
            <a:endParaRPr lang="zh-CN" altLang="en-US" dirty="0"/>
          </a:p>
        </p:txBody>
      </p:sp>
      <p:sp>
        <p:nvSpPr>
          <p:cNvPr id="3" name="内容占位符 2">
            <a:extLst>
              <a:ext uri="{FF2B5EF4-FFF2-40B4-BE49-F238E27FC236}">
                <a16:creationId xmlns:a16="http://schemas.microsoft.com/office/drawing/2014/main" id="{6F7DEADB-36D4-ECD0-00E3-2A23900B2BEF}"/>
              </a:ext>
            </a:extLst>
          </p:cNvPr>
          <p:cNvSpPr>
            <a:spLocks noGrp="1"/>
          </p:cNvSpPr>
          <p:nvPr>
            <p:ph idx="1"/>
          </p:nvPr>
        </p:nvSpPr>
        <p:spPr>
          <a:xfrm>
            <a:off x="838200" y="1825625"/>
            <a:ext cx="10663052" cy="4351338"/>
          </a:xfrm>
        </p:spPr>
        <p:txBody>
          <a:bodyPr/>
          <a:lstStyle/>
          <a:p>
            <a:r>
              <a:rPr lang="en-US" altLang="zh-CN" dirty="0"/>
              <a:t>Guess on the first location of T6SS secretion.</a:t>
            </a:r>
          </a:p>
          <a:p>
            <a:r>
              <a:rPr lang="en-US" altLang="zh-CN" dirty="0"/>
              <a:t>The heterologous effector domain is toxic and can’t be trafficking(no signal sequence and is not conserve to S2/SD2 </a:t>
            </a:r>
            <a:r>
              <a:rPr lang="en-US" altLang="zh-CN" dirty="0" err="1"/>
              <a:t>pyocins</a:t>
            </a:r>
            <a:r>
              <a:rPr lang="en-US" altLang="zh-CN" dirty="0"/>
              <a:t> in recognize interaction).</a:t>
            </a:r>
          </a:p>
          <a:p>
            <a:endParaRPr lang="zh-CN" altLang="en-US" dirty="0"/>
          </a:p>
        </p:txBody>
      </p:sp>
    </p:spTree>
    <p:extLst>
      <p:ext uri="{BB962C8B-B14F-4D97-AF65-F5344CB8AC3E}">
        <p14:creationId xmlns:p14="http://schemas.microsoft.com/office/powerpoint/2010/main" val="311131990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TotalTime>
  <Words>1163</Words>
  <Application>Microsoft Office PowerPoint</Application>
  <PresentationFormat>宽屏</PresentationFormat>
  <Paragraphs>78</Paragraphs>
  <Slides>23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等线</vt:lpstr>
      <vt:lpstr>等线 Light</vt:lpstr>
      <vt:lpstr>Arial</vt:lpstr>
      <vt:lpstr>Times New Roman</vt:lpstr>
      <vt:lpstr>Office 主题​​</vt:lpstr>
      <vt:lpstr>Vibrio cholerae type 6 secretion system effector trafficking in target bacterial cells</vt:lpstr>
      <vt:lpstr>PowerPoint 演示文稿</vt:lpstr>
      <vt:lpstr>What is T6SS?</vt:lpstr>
      <vt:lpstr>PowerPoint 演示文稿</vt:lpstr>
      <vt:lpstr>PowerPoint 演示文稿</vt:lpstr>
      <vt:lpstr>Background</vt:lpstr>
      <vt:lpstr>Result</vt:lpstr>
      <vt:lpstr>Three major experiments</vt:lpstr>
      <vt:lpstr>Heterologous effector domain exchange</vt:lpstr>
      <vt:lpstr>PowerPoint 演示文稿</vt:lpstr>
      <vt:lpstr>Induced mutant in E.coli and V. cholerae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Repeat experiments on other T6SS</vt:lpstr>
      <vt:lpstr>PowerPoint 演示文稿</vt:lpstr>
      <vt:lpstr>Discussion</vt:lpstr>
      <vt:lpstr>PowerPoint 演示文稿</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Vibrio cholerae type 6 secretion system effector trafficking in target bacterial cells</dc:title>
  <dc:creator>x z</dc:creator>
  <cp:lastModifiedBy>x z</cp:lastModifiedBy>
  <cp:revision>10</cp:revision>
  <dcterms:created xsi:type="dcterms:W3CDTF">2022-12-05T15:00:34Z</dcterms:created>
  <dcterms:modified xsi:type="dcterms:W3CDTF">2022-12-11T11:31:26Z</dcterms:modified>
</cp:coreProperties>
</file>