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d8a8576121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d8a857612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d8a857612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d8a857612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d8a857612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d8a857612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d8a857612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d8a857612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d8a857612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d8a857612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2D3B45"/>
                </a:solidFill>
                <a:highlight>
                  <a:srgbClr val="FFFFFF"/>
                </a:highlight>
              </a:rPr>
              <a:t>MIMIC Visualization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55500" y="21754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ba27444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311700" y="3783750"/>
            <a:ext cx="860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Code - </a:t>
            </a:r>
            <a:r>
              <a:rPr lang="en" sz="1200">
                <a:solidFill>
                  <a:schemeClr val="dk2"/>
                </a:solidFill>
              </a:rPr>
              <a:t>https://colab.research.google.com/drive/15TFIIfmeQBp6pbhDO5NS4AWWH9asNLPy?usp=sharing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5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How are different microbiology test results connected?</a:t>
            </a:r>
            <a:endParaRPr sz="195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4318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Motivation: </a:t>
            </a:r>
            <a:br>
              <a:rPr b="1" lang="en" sz="11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11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hospital performs thousands of procedures every day, but which ones are the most prescribed?</a:t>
            </a:r>
            <a:endParaRPr sz="11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Steps:</a:t>
            </a:r>
            <a:endParaRPr b="1" sz="11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F1F1F"/>
              </a:buClr>
              <a:buSzPts val="1100"/>
              <a:buFont typeface="Roboto"/>
              <a:buAutoNum type="arabicPeriod"/>
            </a:pPr>
            <a:r>
              <a:rPr lang="en" sz="11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Up</a:t>
            </a:r>
            <a:r>
              <a:rPr lang="en" sz="11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load MICROBIOLOGYEVENTS  tabl</a:t>
            </a:r>
            <a:r>
              <a:rPr lang="en" sz="11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es</a:t>
            </a:r>
            <a:endParaRPr sz="11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100"/>
              <a:buFont typeface="Roboto"/>
              <a:buAutoNum type="arabicPeriod"/>
            </a:pPr>
            <a:r>
              <a:rPr lang="en" sz="11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Select top microbio organism name</a:t>
            </a:r>
            <a:endParaRPr sz="11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100"/>
              <a:buFont typeface="Roboto"/>
              <a:buAutoNum type="arabicPeriod"/>
            </a:pPr>
            <a:r>
              <a:rPr lang="en" sz="11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Plot Chord</a:t>
            </a:r>
            <a:endParaRPr sz="11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Observation:</a:t>
            </a:r>
            <a:br>
              <a:rPr lang="en" sz="11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Chord Diagram reveals patterns in bacterial co-occurrence, which can help doctors decide on appropriate antibiotic treatments and improve infection control policies. </a:t>
            </a:r>
            <a:r>
              <a:rPr lang="en" sz="1100">
                <a:solidFill>
                  <a:srgbClr val="1F1F1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E.Coli and Pneumonia are commonly found pathogens.</a:t>
            </a:r>
            <a:endParaRPr sz="11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3675" y="912900"/>
            <a:ext cx="376293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5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Do most patients have normal Hemoglobin levels?</a:t>
            </a:r>
            <a:endParaRPr sz="195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4318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Motivation: </a:t>
            </a:r>
            <a:br>
              <a:rPr b="1" lang="en" sz="11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11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hospital performs thousands of procedures every day, but which ones are the most common?</a:t>
            </a:r>
            <a:endParaRPr sz="11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Steps:</a:t>
            </a:r>
            <a:endParaRPr b="1" sz="11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F1F1F"/>
              </a:buClr>
              <a:buSzPts val="1100"/>
              <a:buFont typeface="Roboto"/>
              <a:buAutoNum type="arabicPeriod"/>
            </a:pPr>
            <a:r>
              <a:rPr lang="en" sz="11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Upload LABEVENTS and D_LABITEMS tables</a:t>
            </a:r>
            <a:endParaRPr sz="11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100"/>
              <a:buFont typeface="Roboto"/>
              <a:buAutoNum type="arabicPeriod"/>
            </a:pPr>
            <a:r>
              <a:rPr lang="en" sz="11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Merge the two tables on item ID</a:t>
            </a:r>
            <a:endParaRPr sz="11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100"/>
              <a:buFont typeface="Roboto"/>
              <a:buAutoNum type="arabicPeriod"/>
            </a:pPr>
            <a:r>
              <a:rPr lang="en" sz="11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Select values for “Heamoglobin”</a:t>
            </a:r>
            <a:endParaRPr sz="11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100"/>
              <a:buFont typeface="Roboto"/>
              <a:buAutoNum type="arabicPeriod"/>
            </a:pPr>
            <a:r>
              <a:rPr lang="en" sz="11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Plot Histogram</a:t>
            </a:r>
            <a:endParaRPr sz="11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Observation:</a:t>
            </a:r>
            <a:br>
              <a:rPr lang="en" sz="11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1100"/>
              <a:t>Most patients do not have heamoglobin in normal range. by comparing the distribution against normal levels (13.5–17.5 g/dL for adults), we can detect anemia or polycythemia trends in ICU patients</a:t>
            </a:r>
            <a:endParaRPr sz="11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0475" y="1242638"/>
            <a:ext cx="4101825" cy="323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6410"/>
              <a:buFont typeface="Arial"/>
              <a:buNone/>
            </a:pPr>
            <a:r>
              <a:rPr lang="en" sz="195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Which medications are prescribed the most</a:t>
            </a:r>
            <a:endParaRPr sz="195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4318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Motivation: </a:t>
            </a:r>
            <a:br>
              <a:rPr b="1" lang="en" sz="11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11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hospital performs thousands of procedures every day, but which ones are the most prescribed?</a:t>
            </a:r>
            <a:endParaRPr sz="11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Steps:</a:t>
            </a:r>
            <a:endParaRPr b="1" sz="11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F1F1F"/>
              </a:buClr>
              <a:buSzPts val="1100"/>
              <a:buFont typeface="Roboto"/>
              <a:buAutoNum type="arabicPeriod"/>
            </a:pPr>
            <a:r>
              <a:rPr lang="en" sz="11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Upload PRESCRIPTIONS  tables</a:t>
            </a:r>
            <a:endParaRPr sz="11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100"/>
              <a:buFont typeface="Roboto"/>
              <a:buAutoNum type="arabicPeriod"/>
            </a:pPr>
            <a:r>
              <a:rPr lang="en" sz="11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Select top 10 drugs </a:t>
            </a:r>
            <a:endParaRPr sz="11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100"/>
              <a:buFont typeface="Roboto"/>
              <a:buAutoNum type="arabicPeriod"/>
            </a:pPr>
            <a:r>
              <a:rPr lang="en" sz="11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Plot</a:t>
            </a:r>
            <a:r>
              <a:rPr lang="en" sz="11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Sunburst chart (interactive chart)</a:t>
            </a:r>
            <a:endParaRPr sz="11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Observation:</a:t>
            </a:r>
            <a:br>
              <a:rPr lang="en" sz="11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Observe the drugs are commonly used is Potassium </a:t>
            </a: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Chloride</a:t>
            </a: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Insulin, etc. , this can help with formulary management and reducing medication errors.</a:t>
            </a:r>
            <a:endParaRPr sz="11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3425" y="1017725"/>
            <a:ext cx="3543300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3425" y="1408250"/>
            <a:ext cx="3403007" cy="343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5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How do different vital signs compare?</a:t>
            </a:r>
            <a:endParaRPr sz="195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4318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Motivation: </a:t>
            </a:r>
            <a:br>
              <a:rPr b="1" lang="en" sz="11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11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hospital performs thousands of procedures every day, but which ones are the most prescribed?</a:t>
            </a:r>
            <a:endParaRPr sz="11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Steps:</a:t>
            </a:r>
            <a:endParaRPr b="1" sz="11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F1F1F"/>
              </a:buClr>
              <a:buSzPts val="1100"/>
              <a:buFont typeface="Roboto"/>
              <a:buAutoNum type="arabicPeriod"/>
            </a:pPr>
            <a:r>
              <a:rPr lang="en" sz="11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Upload CHARTEVENTS  tables</a:t>
            </a:r>
            <a:endParaRPr sz="11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100"/>
              <a:buFont typeface="Roboto"/>
              <a:buAutoNum type="arabicPeriod"/>
            </a:pPr>
            <a:r>
              <a:rPr lang="en" sz="11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Select vital </a:t>
            </a:r>
            <a:r>
              <a:rPr lang="en" sz="11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signs - Heart Rate, BP</a:t>
            </a:r>
            <a:endParaRPr sz="11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100"/>
              <a:buFont typeface="Roboto"/>
              <a:buAutoNum type="arabicPeriod"/>
            </a:pPr>
            <a:r>
              <a:rPr lang="en" sz="11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Plot Radial Chart</a:t>
            </a:r>
            <a:endParaRPr sz="11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Observation:</a:t>
            </a:r>
            <a:br>
              <a:rPr lang="en" sz="11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Radial Chart may help ICU staff quickly compare different vital signs to identify abnormal trends, making it easier to spot warning signs early.</a:t>
            </a:r>
            <a:endParaRPr sz="11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2625" y="868688"/>
            <a:ext cx="406967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5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Which medications are prescribed the most</a:t>
            </a:r>
            <a:endParaRPr sz="195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4318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Motivation: </a:t>
            </a:r>
            <a:br>
              <a:rPr b="1" lang="en" sz="11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11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hospital performs thousands of procedures every day, but which ones are the most common?</a:t>
            </a:r>
            <a:endParaRPr sz="11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Steps:</a:t>
            </a:r>
            <a:endParaRPr b="1" sz="11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F1F1F"/>
              </a:buClr>
              <a:buSzPts val="1100"/>
              <a:buFont typeface="Roboto"/>
              <a:buAutoNum type="arabicPeriod"/>
            </a:pPr>
            <a:r>
              <a:rPr lang="en" sz="11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Upload PROCEDURES_ICD table</a:t>
            </a:r>
            <a:endParaRPr sz="11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100"/>
              <a:buFont typeface="Roboto"/>
              <a:buAutoNum type="arabicPeriod"/>
            </a:pPr>
            <a:r>
              <a:rPr lang="en" sz="11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Select values for ICD9 codes count</a:t>
            </a:r>
            <a:endParaRPr sz="11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100"/>
              <a:buFont typeface="Roboto"/>
              <a:buAutoNum type="arabicPeriod"/>
            </a:pPr>
            <a:r>
              <a:rPr lang="en" sz="11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Plot Pie Chart</a:t>
            </a:r>
            <a:endParaRPr sz="11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Observation:</a:t>
            </a:r>
            <a:br>
              <a:rPr lang="en" sz="11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1100"/>
              <a:t>One third of procedures are for 3893. Thus </a:t>
            </a: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hospitals can allocate resources efficiently, ensuring staff and equipment accordingly.</a:t>
            </a:r>
            <a:endParaRPr sz="11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7725" y="1170125"/>
            <a:ext cx="3102450" cy="304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