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4"/>
  </p:sldMasterIdLst>
  <p:sldIdLst>
    <p:sldId id="298" r:id="rId5"/>
    <p:sldId id="316" r:id="rId6"/>
    <p:sldId id="301" r:id="rId7"/>
    <p:sldId id="302" r:id="rId8"/>
    <p:sldId id="303" r:id="rId9"/>
    <p:sldId id="304" r:id="rId10"/>
    <p:sldId id="310" r:id="rId11"/>
    <p:sldId id="314" r:id="rId12"/>
    <p:sldId id="319" r:id="rId13"/>
    <p:sldId id="315" r:id="rId14"/>
    <p:sldId id="31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F14FB-AEF3-4A80-8AD8-B943899561E1}" v="4" dt="2024-05-08T04:45:48.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9" autoAdjust="0"/>
    <p:restoredTop sz="94619" autoAdjust="0"/>
  </p:normalViewPr>
  <p:slideViewPr>
    <p:cSldViewPr snapToGrid="0">
      <p:cViewPr varScale="1">
        <p:scale>
          <a:sx n="82" d="100"/>
          <a:sy n="82" d="100"/>
        </p:scale>
        <p:origin x="48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KERAKANTI BHNAU PRAKASH" userId="8420c4c4db8e4d16" providerId="LiveId" clId="{C4DF14FB-AEF3-4A80-8AD8-B943899561E1}"/>
    <pc:docChg chg="undo custSel modSld sldOrd">
      <pc:chgData name="NAKERAKANTI BHNAU PRAKASH" userId="8420c4c4db8e4d16" providerId="LiveId" clId="{C4DF14FB-AEF3-4A80-8AD8-B943899561E1}" dt="2024-05-08T04:46:10.448" v="34" actId="1076"/>
      <pc:docMkLst>
        <pc:docMk/>
      </pc:docMkLst>
      <pc:sldChg chg="modSp mod">
        <pc:chgData name="NAKERAKANTI BHNAU PRAKASH" userId="8420c4c4db8e4d16" providerId="LiveId" clId="{C4DF14FB-AEF3-4A80-8AD8-B943899561E1}" dt="2024-05-04T13:29:01.276" v="5" actId="207"/>
        <pc:sldMkLst>
          <pc:docMk/>
          <pc:sldMk cId="1925836477" sldId="301"/>
        </pc:sldMkLst>
        <pc:spChg chg="mod">
          <ac:chgData name="NAKERAKANTI BHNAU PRAKASH" userId="8420c4c4db8e4d16" providerId="LiveId" clId="{C4DF14FB-AEF3-4A80-8AD8-B943899561E1}" dt="2024-05-04T13:29:01.276" v="5" actId="207"/>
          <ac:spMkLst>
            <pc:docMk/>
            <pc:sldMk cId="1925836477" sldId="301"/>
            <ac:spMk id="2" creationId="{E755B8CE-7A3F-4C09-C5AC-F44B6BCF41F6}"/>
          </ac:spMkLst>
        </pc:spChg>
        <pc:spChg chg="mod">
          <ac:chgData name="NAKERAKANTI BHNAU PRAKASH" userId="8420c4c4db8e4d16" providerId="LiveId" clId="{C4DF14FB-AEF3-4A80-8AD8-B943899561E1}" dt="2024-05-04T13:28:44.891" v="1"/>
          <ac:spMkLst>
            <pc:docMk/>
            <pc:sldMk cId="1925836477" sldId="301"/>
            <ac:spMk id="3" creationId="{A10B16A6-F195-A68A-9F85-55255CF06219}"/>
          </ac:spMkLst>
        </pc:spChg>
      </pc:sldChg>
      <pc:sldChg chg="modSp mod">
        <pc:chgData name="NAKERAKANTI BHNAU PRAKASH" userId="8420c4c4db8e4d16" providerId="LiveId" clId="{C4DF14FB-AEF3-4A80-8AD8-B943899561E1}" dt="2024-05-08T04:19:46.705" v="27" actId="1076"/>
        <pc:sldMkLst>
          <pc:docMk/>
          <pc:sldMk cId="3100560101" sldId="310"/>
        </pc:sldMkLst>
        <pc:spChg chg="mod">
          <ac:chgData name="NAKERAKANTI BHNAU PRAKASH" userId="8420c4c4db8e4d16" providerId="LiveId" clId="{C4DF14FB-AEF3-4A80-8AD8-B943899561E1}" dt="2024-05-08T04:19:35.322" v="26" actId="1076"/>
          <ac:spMkLst>
            <pc:docMk/>
            <pc:sldMk cId="3100560101" sldId="310"/>
            <ac:spMk id="2" creationId="{BC3F31AF-606A-0F7F-3C08-C4F66C6515A7}"/>
          </ac:spMkLst>
        </pc:spChg>
        <pc:graphicFrameChg chg="mod modGraphic">
          <ac:chgData name="NAKERAKANTI BHNAU PRAKASH" userId="8420c4c4db8e4d16" providerId="LiveId" clId="{C4DF14FB-AEF3-4A80-8AD8-B943899561E1}" dt="2024-05-08T04:19:46.705" v="27" actId="1076"/>
          <ac:graphicFrameMkLst>
            <pc:docMk/>
            <pc:sldMk cId="3100560101" sldId="310"/>
            <ac:graphicFrameMk id="13" creationId="{6AA0B06A-9E54-71E2-B9D9-E9FCDF9FACBE}"/>
          </ac:graphicFrameMkLst>
        </pc:graphicFrameChg>
      </pc:sldChg>
      <pc:sldChg chg="modSp">
        <pc:chgData name="NAKERAKANTI BHNAU PRAKASH" userId="8420c4c4db8e4d16" providerId="LiveId" clId="{C4DF14FB-AEF3-4A80-8AD8-B943899561E1}" dt="2024-05-04T13:28:44.891" v="1"/>
        <pc:sldMkLst>
          <pc:docMk/>
          <pc:sldMk cId="516671989" sldId="314"/>
        </pc:sldMkLst>
        <pc:spChg chg="mod">
          <ac:chgData name="NAKERAKANTI BHNAU PRAKASH" userId="8420c4c4db8e4d16" providerId="LiveId" clId="{C4DF14FB-AEF3-4A80-8AD8-B943899561E1}" dt="2024-05-04T13:28:44.891" v="1"/>
          <ac:spMkLst>
            <pc:docMk/>
            <pc:sldMk cId="516671989" sldId="314"/>
            <ac:spMk id="2" creationId="{090DBE67-4DAC-98DD-71E2-E9B2FE2F2BDA}"/>
          </ac:spMkLst>
        </pc:spChg>
      </pc:sldChg>
      <pc:sldChg chg="addSp delSp modSp mod">
        <pc:chgData name="NAKERAKANTI BHNAU PRAKASH" userId="8420c4c4db8e4d16" providerId="LiveId" clId="{C4DF14FB-AEF3-4A80-8AD8-B943899561E1}" dt="2024-05-08T04:46:10.448" v="34" actId="1076"/>
        <pc:sldMkLst>
          <pc:docMk/>
          <pc:sldMk cId="590010682" sldId="315"/>
        </pc:sldMkLst>
        <pc:spChg chg="mod">
          <ac:chgData name="NAKERAKANTI BHNAU PRAKASH" userId="8420c4c4db8e4d16" providerId="LiveId" clId="{C4DF14FB-AEF3-4A80-8AD8-B943899561E1}" dt="2024-05-04T13:30:15.293" v="18" actId="1076"/>
          <ac:spMkLst>
            <pc:docMk/>
            <pc:sldMk cId="590010682" sldId="315"/>
            <ac:spMk id="2" creationId="{1BD7DD60-94FA-391F-C02C-12575318EF48}"/>
          </ac:spMkLst>
        </pc:spChg>
        <pc:spChg chg="mod">
          <ac:chgData name="NAKERAKANTI BHNAU PRAKASH" userId="8420c4c4db8e4d16" providerId="LiveId" clId="{C4DF14FB-AEF3-4A80-8AD8-B943899561E1}" dt="2024-05-04T13:30:00.919" v="15" actId="255"/>
          <ac:spMkLst>
            <pc:docMk/>
            <pc:sldMk cId="590010682" sldId="315"/>
            <ac:spMk id="3" creationId="{22F89484-4391-A7A1-53DF-66AACD6AF9FD}"/>
          </ac:spMkLst>
        </pc:spChg>
        <pc:picChg chg="del mod">
          <ac:chgData name="NAKERAKANTI BHNAU PRAKASH" userId="8420c4c4db8e4d16" providerId="LiveId" clId="{C4DF14FB-AEF3-4A80-8AD8-B943899561E1}" dt="2024-05-08T04:20:15.935" v="28" actId="478"/>
          <ac:picMkLst>
            <pc:docMk/>
            <pc:sldMk cId="590010682" sldId="315"/>
            <ac:picMk id="5" creationId="{A1774683-2B66-B3AA-9904-E36FE1F76CC9}"/>
          </ac:picMkLst>
        </pc:picChg>
        <pc:picChg chg="add mod">
          <ac:chgData name="NAKERAKANTI BHNAU PRAKASH" userId="8420c4c4db8e4d16" providerId="LiveId" clId="{C4DF14FB-AEF3-4A80-8AD8-B943899561E1}" dt="2024-05-08T04:46:10.448" v="34" actId="1076"/>
          <ac:picMkLst>
            <pc:docMk/>
            <pc:sldMk cId="590010682" sldId="315"/>
            <ac:picMk id="6" creationId="{AE0B5823-9774-14FE-49EF-EA028D275952}"/>
          </ac:picMkLst>
        </pc:picChg>
      </pc:sldChg>
      <pc:sldChg chg="modSp mod">
        <pc:chgData name="NAKERAKANTI BHNAU PRAKASH" userId="8420c4c4db8e4d16" providerId="LiveId" clId="{C4DF14FB-AEF3-4A80-8AD8-B943899561E1}" dt="2024-05-04T13:28:45.134" v="3" actId="27636"/>
        <pc:sldMkLst>
          <pc:docMk/>
          <pc:sldMk cId="1923056223" sldId="316"/>
        </pc:sldMkLst>
        <pc:spChg chg="mod">
          <ac:chgData name="NAKERAKANTI BHNAU PRAKASH" userId="8420c4c4db8e4d16" providerId="LiveId" clId="{C4DF14FB-AEF3-4A80-8AD8-B943899561E1}" dt="2024-05-04T13:28:45.134" v="3" actId="27636"/>
          <ac:spMkLst>
            <pc:docMk/>
            <pc:sldMk cId="1923056223" sldId="316"/>
            <ac:spMk id="3" creationId="{C02A82B0-FF9A-1C78-4BC0-45B0C08F065E}"/>
          </ac:spMkLst>
        </pc:spChg>
      </pc:sldChg>
      <pc:sldChg chg="ord">
        <pc:chgData name="NAKERAKANTI BHNAU PRAKASH" userId="8420c4c4db8e4d16" providerId="LiveId" clId="{C4DF14FB-AEF3-4A80-8AD8-B943899561E1}" dt="2024-05-04T13:30:18.894" v="20"/>
        <pc:sldMkLst>
          <pc:docMk/>
          <pc:sldMk cId="4119417439" sldId="317"/>
        </pc:sldMkLst>
      </pc:sldChg>
      <pc:sldChg chg="modSp mod">
        <pc:chgData name="NAKERAKANTI BHNAU PRAKASH" userId="8420c4c4db8e4d16" providerId="LiveId" clId="{C4DF14FB-AEF3-4A80-8AD8-B943899561E1}" dt="2024-05-04T13:30:24.868" v="21" actId="1076"/>
        <pc:sldMkLst>
          <pc:docMk/>
          <pc:sldMk cId="4192662911" sldId="319"/>
        </pc:sldMkLst>
        <pc:spChg chg="mod">
          <ac:chgData name="NAKERAKANTI BHNAU PRAKASH" userId="8420c4c4db8e4d16" providerId="LiveId" clId="{C4DF14FB-AEF3-4A80-8AD8-B943899561E1}" dt="2024-05-04T13:30:24.868" v="21" actId="1076"/>
          <ac:spMkLst>
            <pc:docMk/>
            <pc:sldMk cId="4192662911" sldId="319"/>
            <ac:spMk id="2" creationId="{3B08C5EE-A0E8-6124-805C-4B17B7D4B7DF}"/>
          </ac:spMkLst>
        </pc:spChg>
        <pc:spChg chg="mod">
          <ac:chgData name="NAKERAKANTI BHNAU PRAKASH" userId="8420c4c4db8e4d16" providerId="LiveId" clId="{C4DF14FB-AEF3-4A80-8AD8-B943899561E1}" dt="2024-05-04T13:28:45.125" v="2" actId="27636"/>
          <ac:spMkLst>
            <pc:docMk/>
            <pc:sldMk cId="4192662911" sldId="319"/>
            <ac:spMk id="3" creationId="{A4FF411C-ADC7-C131-629A-53BBA6A1E6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66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81333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7862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23986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17415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1911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08715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44810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7697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169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17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506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710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5/8/2024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447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5/8/2024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567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5/8/2024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2316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961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5/8/2024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38489"/>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55117" y="3226799"/>
            <a:ext cx="3890609" cy="1659874"/>
          </a:xfrm>
        </p:spPr>
        <p:txBody>
          <a:bodyPr anchor="b">
            <a:normAutofit fontScale="90000"/>
          </a:bodyPr>
          <a:lstStyle/>
          <a:p>
            <a:r>
              <a:rPr lang="en-US" dirty="0"/>
              <a:t>NLP PROJECT</a:t>
            </a:r>
            <a:endParaRPr lang="en-US" sz="6000" dirty="0"/>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D60-94FA-391F-C02C-12575318EF48}"/>
              </a:ext>
            </a:extLst>
          </p:cNvPr>
          <p:cNvSpPr>
            <a:spLocks noGrp="1"/>
          </p:cNvSpPr>
          <p:nvPr>
            <p:ph type="title"/>
          </p:nvPr>
        </p:nvSpPr>
        <p:spPr>
          <a:xfrm>
            <a:off x="1590986" y="111967"/>
            <a:ext cx="10058400" cy="1656684"/>
          </a:xfrm>
        </p:spPr>
        <p:txBody>
          <a:bodyPr>
            <a:normAutofit/>
          </a:bodyPr>
          <a:lstStyle/>
          <a:p>
            <a:r>
              <a:rPr lang="en-IN" b="1" dirty="0">
                <a:solidFill>
                  <a:schemeClr val="bg1"/>
                </a:solidFill>
              </a:rPr>
              <a:t>DEPLOYMENT</a:t>
            </a:r>
          </a:p>
        </p:txBody>
      </p:sp>
      <p:sp>
        <p:nvSpPr>
          <p:cNvPr id="3" name="Content Placeholder 2">
            <a:extLst>
              <a:ext uri="{FF2B5EF4-FFF2-40B4-BE49-F238E27FC236}">
                <a16:creationId xmlns:a16="http://schemas.microsoft.com/office/drawing/2014/main" id="{22F89484-4391-A7A1-53DF-66AACD6AF9FD}"/>
              </a:ext>
            </a:extLst>
          </p:cNvPr>
          <p:cNvSpPr>
            <a:spLocks noGrp="1"/>
          </p:cNvSpPr>
          <p:nvPr>
            <p:ph idx="1"/>
          </p:nvPr>
        </p:nvSpPr>
        <p:spPr>
          <a:xfrm>
            <a:off x="357696" y="778746"/>
            <a:ext cx="10058400" cy="4050792"/>
          </a:xfrm>
        </p:spPr>
        <p:txBody>
          <a:bodyPr>
            <a:normAutofit/>
          </a:bodyPr>
          <a:lstStyle/>
          <a:p>
            <a:r>
              <a:rPr lang="en-IN" sz="2800" dirty="0"/>
              <a:t>We Have Deployed SVM model by using </a:t>
            </a:r>
            <a:r>
              <a:rPr lang="en-IN" sz="2800" dirty="0" err="1"/>
              <a:t>Streamlit</a:t>
            </a:r>
            <a:endParaRPr lang="en-IN" sz="2800" dirty="0"/>
          </a:p>
          <a:p>
            <a:endParaRPr lang="en-IN" sz="2800" dirty="0"/>
          </a:p>
        </p:txBody>
      </p:sp>
      <p:pic>
        <p:nvPicPr>
          <p:cNvPr id="6" name="Picture 5">
            <a:extLst>
              <a:ext uri="{FF2B5EF4-FFF2-40B4-BE49-F238E27FC236}">
                <a16:creationId xmlns:a16="http://schemas.microsoft.com/office/drawing/2014/main" id="{AE0B5823-9774-14FE-49EF-EA028D275952}"/>
              </a:ext>
            </a:extLst>
          </p:cNvPr>
          <p:cNvPicPr>
            <a:picLocks noChangeAspect="1"/>
          </p:cNvPicPr>
          <p:nvPr/>
        </p:nvPicPr>
        <p:blipFill>
          <a:blip r:embed="rId2"/>
          <a:stretch>
            <a:fillRect/>
          </a:stretch>
        </p:blipFill>
        <p:spPr>
          <a:xfrm>
            <a:off x="1390952" y="1568402"/>
            <a:ext cx="7090575" cy="4510852"/>
          </a:xfrm>
          <a:prstGeom prst="rect">
            <a:avLst/>
          </a:prstGeom>
        </p:spPr>
      </p:pic>
    </p:spTree>
    <p:extLst>
      <p:ext uri="{BB962C8B-B14F-4D97-AF65-F5344CB8AC3E}">
        <p14:creationId xmlns:p14="http://schemas.microsoft.com/office/powerpoint/2010/main" val="59001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8AC90-636E-7792-32AE-455D4785002E}"/>
              </a:ext>
            </a:extLst>
          </p:cNvPr>
          <p:cNvSpPr>
            <a:spLocks noGrp="1"/>
          </p:cNvSpPr>
          <p:nvPr>
            <p:ph idx="1"/>
          </p:nvPr>
        </p:nvSpPr>
        <p:spPr>
          <a:xfrm>
            <a:off x="3768011" y="2245504"/>
            <a:ext cx="6607630" cy="1356112"/>
          </a:xfrm>
        </p:spPr>
        <p:txBody>
          <a:bodyPr>
            <a:normAutofit/>
          </a:bodyPr>
          <a:lstStyle/>
          <a:p>
            <a:pPr marL="0" indent="0">
              <a:buNone/>
            </a:pPr>
            <a:r>
              <a:rPr lang="en-US" sz="6000" dirty="0"/>
              <a:t>THANK YOU</a:t>
            </a:r>
            <a:endParaRPr lang="en-IN" sz="6000" dirty="0"/>
          </a:p>
        </p:txBody>
      </p:sp>
    </p:spTree>
    <p:extLst>
      <p:ext uri="{BB962C8B-B14F-4D97-AF65-F5344CB8AC3E}">
        <p14:creationId xmlns:p14="http://schemas.microsoft.com/office/powerpoint/2010/main" val="411941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220-F85A-C672-0EDF-DE2552E80059}"/>
              </a:ext>
            </a:extLst>
          </p:cNvPr>
          <p:cNvSpPr>
            <a:spLocks noGrp="1"/>
          </p:cNvSpPr>
          <p:nvPr>
            <p:ph type="title"/>
          </p:nvPr>
        </p:nvSpPr>
        <p:spPr>
          <a:xfrm>
            <a:off x="838200" y="346464"/>
            <a:ext cx="10515600" cy="1325563"/>
          </a:xfrm>
        </p:spPr>
        <p:txBody>
          <a:bodyPr/>
          <a:lstStyle/>
          <a:p>
            <a:r>
              <a:rPr lang="en-US" b="1" dirty="0">
                <a:solidFill>
                  <a:schemeClr val="bg1"/>
                </a:solidFill>
              </a:rPr>
              <a:t>GROUP 5</a:t>
            </a:r>
            <a:endParaRPr lang="en-IN" b="1" dirty="0">
              <a:solidFill>
                <a:schemeClr val="bg1"/>
              </a:solidFill>
            </a:endParaRPr>
          </a:p>
        </p:txBody>
      </p:sp>
      <p:sp>
        <p:nvSpPr>
          <p:cNvPr id="3" name="Content Placeholder 2">
            <a:extLst>
              <a:ext uri="{FF2B5EF4-FFF2-40B4-BE49-F238E27FC236}">
                <a16:creationId xmlns:a16="http://schemas.microsoft.com/office/drawing/2014/main" id="{C02A82B0-FF9A-1C78-4BC0-45B0C08F065E}"/>
              </a:ext>
            </a:extLst>
          </p:cNvPr>
          <p:cNvSpPr>
            <a:spLocks noGrp="1"/>
          </p:cNvSpPr>
          <p:nvPr>
            <p:ph idx="1"/>
          </p:nvPr>
        </p:nvSpPr>
        <p:spPr/>
        <p:txBody>
          <a:bodyPr>
            <a:normAutofit/>
          </a:bodyPr>
          <a:lstStyle/>
          <a:p>
            <a:r>
              <a:rPr lang="en-US" dirty="0"/>
              <a:t>ESHWAR</a:t>
            </a:r>
          </a:p>
          <a:p>
            <a:r>
              <a:rPr lang="en-US" dirty="0"/>
              <a:t>NANDA KRISHNA</a:t>
            </a:r>
          </a:p>
          <a:p>
            <a:r>
              <a:rPr lang="en-US" dirty="0"/>
              <a:t>DHRUVA NITHIN </a:t>
            </a:r>
          </a:p>
          <a:p>
            <a:r>
              <a:rPr lang="en-US" dirty="0"/>
              <a:t>SHASHIDHAR</a:t>
            </a:r>
          </a:p>
          <a:p>
            <a:r>
              <a:rPr lang="en-US" dirty="0"/>
              <a:t>BHANU PRAKASH</a:t>
            </a:r>
          </a:p>
          <a:p>
            <a:r>
              <a:rPr lang="en-US" dirty="0"/>
              <a:t>VIVEK</a:t>
            </a:r>
          </a:p>
          <a:p>
            <a:r>
              <a:rPr lang="en-US" dirty="0"/>
              <a:t>RUSHIKESH</a:t>
            </a:r>
          </a:p>
          <a:p>
            <a:r>
              <a:rPr lang="en-US" dirty="0"/>
              <a:t>MENTOR NAME:-</a:t>
            </a:r>
          </a:p>
          <a:p>
            <a:r>
              <a:rPr lang="en-US" dirty="0"/>
              <a:t>BHANU PRIYA</a:t>
            </a:r>
          </a:p>
        </p:txBody>
      </p:sp>
    </p:spTree>
    <p:extLst>
      <p:ext uri="{BB962C8B-B14F-4D97-AF65-F5344CB8AC3E}">
        <p14:creationId xmlns:p14="http://schemas.microsoft.com/office/powerpoint/2010/main" val="192305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B8CE-7A3F-4C09-C5AC-F44B6BCF41F6}"/>
              </a:ext>
            </a:extLst>
          </p:cNvPr>
          <p:cNvSpPr>
            <a:spLocks noGrp="1"/>
          </p:cNvSpPr>
          <p:nvPr>
            <p:ph type="title"/>
          </p:nvPr>
        </p:nvSpPr>
        <p:spPr>
          <a:xfrm>
            <a:off x="1528665" y="299810"/>
            <a:ext cx="10515600" cy="1325563"/>
          </a:xfrm>
        </p:spPr>
        <p:txBody>
          <a:bodyPr/>
          <a:lstStyle/>
          <a:p>
            <a:r>
              <a:rPr lang="en-US" dirty="0">
                <a:solidFill>
                  <a:schemeClr val="bg1"/>
                </a:solidFill>
              </a:rPr>
              <a:t>			</a:t>
            </a:r>
            <a:r>
              <a:rPr lang="en-US" b="1" dirty="0">
                <a:solidFill>
                  <a:schemeClr val="bg1"/>
                </a:solidFill>
              </a:rPr>
              <a:t>OBJECTIVE</a:t>
            </a:r>
            <a:endParaRPr lang="en-IN" b="1" dirty="0">
              <a:solidFill>
                <a:schemeClr val="bg1"/>
              </a:solidFill>
            </a:endParaRPr>
          </a:p>
        </p:txBody>
      </p:sp>
      <p:sp>
        <p:nvSpPr>
          <p:cNvPr id="3" name="Content Placeholder 2">
            <a:extLst>
              <a:ext uri="{FF2B5EF4-FFF2-40B4-BE49-F238E27FC236}">
                <a16:creationId xmlns:a16="http://schemas.microsoft.com/office/drawing/2014/main" id="{A10B16A6-F195-A68A-9F85-55255CF06219}"/>
              </a:ext>
            </a:extLst>
          </p:cNvPr>
          <p:cNvSpPr>
            <a:spLocks noGrp="1"/>
          </p:cNvSpPr>
          <p:nvPr>
            <p:ph idx="1"/>
          </p:nvPr>
        </p:nvSpPr>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Create a smart system using fancy language skills to tell apart fake and real news stories. We'll collect lots of news articles, tidy them up, and teach the system to spot the differences. We'll try different methods, like logistic regression or deep learning, to see which works best. Then, we'll fine-tune the system until it gets really good at its job. The end goal? A user-friendly tool that helps people quickly identify fake news, making it easier to navigate the messy world of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83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9CFE-79EA-7224-3D7E-8FE9F4123558}"/>
              </a:ext>
            </a:extLst>
          </p:cNvPr>
          <p:cNvSpPr>
            <a:spLocks noGrp="1"/>
          </p:cNvSpPr>
          <p:nvPr>
            <p:ph type="title"/>
          </p:nvPr>
        </p:nvSpPr>
        <p:spPr>
          <a:xfrm>
            <a:off x="1066800" y="-198589"/>
            <a:ext cx="10058400" cy="1450757"/>
          </a:xfrm>
        </p:spPr>
        <p:txBody>
          <a:bodyPr/>
          <a:lstStyle/>
          <a:p>
            <a:r>
              <a:rPr lang="en-IN" dirty="0"/>
              <a:t>       </a:t>
            </a:r>
            <a:r>
              <a:rPr lang="en-IN" b="1" dirty="0">
                <a:solidFill>
                  <a:schemeClr val="bg1"/>
                </a:solidFill>
              </a:rPr>
              <a:t>Exploratory Data Analysis</a:t>
            </a:r>
          </a:p>
        </p:txBody>
      </p:sp>
      <p:sp>
        <p:nvSpPr>
          <p:cNvPr id="3" name="Content Placeholder 2">
            <a:extLst>
              <a:ext uri="{FF2B5EF4-FFF2-40B4-BE49-F238E27FC236}">
                <a16:creationId xmlns:a16="http://schemas.microsoft.com/office/drawing/2014/main" id="{337CF0E8-5EC0-87E6-3B58-4486CD45CB61}"/>
              </a:ext>
            </a:extLst>
          </p:cNvPr>
          <p:cNvSpPr>
            <a:spLocks noGrp="1"/>
          </p:cNvSpPr>
          <p:nvPr>
            <p:ph idx="1"/>
          </p:nvPr>
        </p:nvSpPr>
        <p:spPr>
          <a:xfrm>
            <a:off x="922125" y="1082374"/>
            <a:ext cx="10058400" cy="3760891"/>
          </a:xfrm>
        </p:spPr>
        <p:txBody>
          <a:bodyPr>
            <a:noAutofit/>
          </a:bodyPr>
          <a:lstStyle/>
          <a:p>
            <a:pPr>
              <a:lnSpc>
                <a:spcPct val="100000"/>
              </a:lnSpc>
            </a:pPr>
            <a:r>
              <a:rPr lang="en-IN" sz="1800" dirty="0">
                <a:latin typeface="Times New Roman" panose="02020603050405020304" pitchFamily="18" charset="0"/>
                <a:cs typeface="Times New Roman" panose="02020603050405020304" pitchFamily="18" charset="0"/>
              </a:rPr>
              <a:t>After the concatenating it consists of 44878 rows and 4 columns </a:t>
            </a:r>
          </a:p>
          <a:p>
            <a:pPr>
              <a:lnSpc>
                <a:spcPct val="100000"/>
              </a:lnSpc>
            </a:pPr>
            <a:r>
              <a:rPr lang="en-IN" sz="1800" dirty="0">
                <a:latin typeface="Times New Roman" panose="02020603050405020304" pitchFamily="18" charset="0"/>
                <a:cs typeface="Times New Roman" panose="02020603050405020304" pitchFamily="18" charset="0"/>
              </a:rPr>
              <a:t>We have performed some ed analysis </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A)Describing the dataset</a:t>
            </a:r>
          </a:p>
          <a:p>
            <a:pPr marL="0" indent="0">
              <a:lnSpc>
                <a:spcPct val="100000"/>
              </a:lnSpc>
              <a:buNone/>
            </a:pPr>
            <a:r>
              <a:rPr lang="en-US" sz="1800" dirty="0">
                <a:latin typeface="Times New Roman" panose="02020603050405020304" pitchFamily="18" charset="0"/>
                <a:cs typeface="Times New Roman" panose="02020603050405020304" pitchFamily="18" charset="0"/>
              </a:rPr>
              <a:t>         Our Dataset consists of 44878 rows and 4 columns</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B)Cleaning the data</a:t>
            </a:r>
          </a:p>
          <a:p>
            <a:pPr marL="0" indent="0">
              <a:lnSpc>
                <a:spcPct val="100000"/>
              </a:lnSpc>
              <a:buNone/>
            </a:pPr>
            <a:r>
              <a:rPr lang="en-US" sz="1800" dirty="0">
                <a:latin typeface="Times New Roman" panose="02020603050405020304" pitchFamily="18" charset="0"/>
                <a:cs typeface="Times New Roman" panose="02020603050405020304" pitchFamily="18" charset="0"/>
              </a:rPr>
              <a:t>        Considering this dataset we assumed that the date column are not needed. So                   </a:t>
            </a:r>
          </a:p>
          <a:p>
            <a:pPr marL="0" indent="0">
              <a:lnSpc>
                <a:spcPct val="100000"/>
              </a:lnSpc>
              <a:buNone/>
            </a:pPr>
            <a:r>
              <a:rPr lang="en-US" sz="1800" dirty="0">
                <a:latin typeface="Times New Roman" panose="02020603050405020304" pitchFamily="18" charset="0"/>
                <a:cs typeface="Times New Roman" panose="02020603050405020304" pitchFamily="18" charset="0"/>
              </a:rPr>
              <a:t> .   we have dropped this columns. </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C)Checking invalid records</a:t>
            </a:r>
          </a:p>
          <a:p>
            <a:pPr marL="0" indent="0">
              <a:lnSpc>
                <a:spcPct val="100000"/>
              </a:lnSpc>
              <a:buNone/>
            </a:pPr>
            <a:r>
              <a:rPr lang="en-US" sz="1800" dirty="0">
                <a:latin typeface="Times New Roman" panose="02020603050405020304" pitchFamily="18" charset="0"/>
                <a:cs typeface="Times New Roman" panose="02020603050405020304" pitchFamily="18" charset="0"/>
              </a:rPr>
              <a:t>        We checked the dataset, and we found some invalid records</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D)Missing value detection and imputation</a:t>
            </a:r>
          </a:p>
          <a:p>
            <a:pPr marL="0" indent="0">
              <a:lnSpc>
                <a:spcPct val="100000"/>
              </a:lnSpc>
              <a:buNone/>
            </a:pPr>
            <a:r>
              <a:rPr lang="en-US" sz="1800" dirty="0">
                <a:latin typeface="Times New Roman" panose="02020603050405020304" pitchFamily="18" charset="0"/>
                <a:cs typeface="Times New Roman" panose="02020603050405020304" pitchFamily="18" charset="0"/>
              </a:rPr>
              <a:t>        We detected some missing values in the dataset and imputed with suitable code.</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E)Duplicated records</a:t>
            </a:r>
          </a:p>
          <a:p>
            <a:pPr marL="0" indent="0">
              <a:lnSpc>
                <a:spcPct val="100000"/>
              </a:lnSpc>
              <a:buNone/>
            </a:pPr>
            <a:r>
              <a:rPr lang="en-US" sz="1800" dirty="0">
                <a:latin typeface="Times New Roman" panose="02020603050405020304" pitchFamily="18" charset="0"/>
                <a:cs typeface="Times New Roman" panose="02020603050405020304" pitchFamily="18" charset="0"/>
              </a:rPr>
              <a:t>        We detected duplicate records in dataset we remove the duplicate records</a:t>
            </a:r>
          </a:p>
        </p:txBody>
      </p:sp>
    </p:spTree>
    <p:extLst>
      <p:ext uri="{BB962C8B-B14F-4D97-AF65-F5344CB8AC3E}">
        <p14:creationId xmlns:p14="http://schemas.microsoft.com/office/powerpoint/2010/main" val="93557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16AA-111B-0DD5-2F85-CFE743EE16DC}"/>
              </a:ext>
            </a:extLst>
          </p:cNvPr>
          <p:cNvSpPr>
            <a:spLocks noGrp="1"/>
          </p:cNvSpPr>
          <p:nvPr>
            <p:ph type="title"/>
          </p:nvPr>
        </p:nvSpPr>
        <p:spPr>
          <a:xfrm>
            <a:off x="550876" y="22836"/>
            <a:ext cx="10058400" cy="1609344"/>
          </a:xfrm>
        </p:spPr>
        <p:txBody>
          <a:bodyPr/>
          <a:lstStyle/>
          <a:p>
            <a:pPr algn="ctr"/>
            <a:r>
              <a:rPr lang="en-US" b="1" dirty="0">
                <a:solidFill>
                  <a:schemeClr val="bg1"/>
                </a:solidFill>
              </a:rPr>
              <a:t>DATA VISUALIZATION</a:t>
            </a:r>
            <a:br>
              <a:rPr lang="en-US" b="1" dirty="0">
                <a:solidFill>
                  <a:schemeClr val="bg1"/>
                </a:solidFill>
              </a:rPr>
            </a:br>
            <a:r>
              <a:rPr lang="en-US" b="1" dirty="0">
                <a:solidFill>
                  <a:schemeClr val="bg1"/>
                </a:solidFill>
              </a:rPr>
              <a:t>Sentiment Analysis </a:t>
            </a:r>
            <a:endParaRPr lang="en-IN" b="1" dirty="0">
              <a:solidFill>
                <a:schemeClr val="bg1"/>
              </a:solidFill>
            </a:endParaRPr>
          </a:p>
        </p:txBody>
      </p:sp>
      <p:pic>
        <p:nvPicPr>
          <p:cNvPr id="8" name="Content Placeholder 7">
            <a:extLst>
              <a:ext uri="{FF2B5EF4-FFF2-40B4-BE49-F238E27FC236}">
                <a16:creationId xmlns:a16="http://schemas.microsoft.com/office/drawing/2014/main" id="{AE8D5504-C3D1-E2F8-B937-FA51BFFE3DB8}"/>
              </a:ext>
            </a:extLst>
          </p:cNvPr>
          <p:cNvPicPr>
            <a:picLocks noGrp="1" noChangeAspect="1"/>
          </p:cNvPicPr>
          <p:nvPr>
            <p:ph idx="1"/>
          </p:nvPr>
        </p:nvPicPr>
        <p:blipFill>
          <a:blip r:embed="rId2"/>
          <a:stretch>
            <a:fillRect/>
          </a:stretch>
        </p:blipFill>
        <p:spPr>
          <a:xfrm>
            <a:off x="1262246" y="1853617"/>
            <a:ext cx="5692667" cy="4351338"/>
          </a:xfrm>
        </p:spPr>
      </p:pic>
      <p:sp>
        <p:nvSpPr>
          <p:cNvPr id="5" name="TextBox 4">
            <a:extLst>
              <a:ext uri="{FF2B5EF4-FFF2-40B4-BE49-F238E27FC236}">
                <a16:creationId xmlns:a16="http://schemas.microsoft.com/office/drawing/2014/main" id="{5A6900A5-70FA-FF40-36D8-687670B828F1}"/>
              </a:ext>
            </a:extLst>
          </p:cNvPr>
          <p:cNvSpPr txBox="1"/>
          <p:nvPr/>
        </p:nvSpPr>
        <p:spPr>
          <a:xfrm>
            <a:off x="7447498" y="2001379"/>
            <a:ext cx="4509150"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This graph shows the Sentiment Analysis of the positive, negative and neutral comments</a:t>
            </a:r>
          </a:p>
          <a:p>
            <a:pPr marL="285750" indent="-285750">
              <a:lnSpc>
                <a:spcPct val="150000"/>
              </a:lnSpc>
              <a:buFont typeface="Wingdings" panose="05000000000000000000" pitchFamily="2" charset="2"/>
              <a:buChar char="q"/>
            </a:pPr>
            <a:r>
              <a:rPr lang="en-US" dirty="0"/>
              <a:t>Where the negative comments is slightly more than positive comments</a:t>
            </a:r>
          </a:p>
          <a:p>
            <a:pPr marL="285750" indent="-285750">
              <a:lnSpc>
                <a:spcPct val="150000"/>
              </a:lnSpc>
              <a:buFont typeface="Wingdings" panose="05000000000000000000" pitchFamily="2" charset="2"/>
              <a:buChar char="q"/>
            </a:pPr>
            <a:r>
              <a:rPr lang="en-US" dirty="0"/>
              <a:t>The positive comments is less than negative comments in the count of above 20000</a:t>
            </a:r>
          </a:p>
          <a:p>
            <a:pPr marL="285750" indent="-285750">
              <a:lnSpc>
                <a:spcPct val="150000"/>
              </a:lnSpc>
              <a:buFont typeface="Wingdings" panose="05000000000000000000" pitchFamily="2" charset="2"/>
              <a:buChar char="q"/>
            </a:pPr>
            <a:r>
              <a:rPr lang="en-US" dirty="0"/>
              <a:t>Neutral comments are less than 5000</a:t>
            </a:r>
          </a:p>
          <a:p>
            <a:pPr marL="285750" indent="-285750">
              <a:lnSpc>
                <a:spcPct val="150000"/>
              </a:lnSpc>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7208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6FA4-D0AC-FC1A-6C75-C9F260FB74B5}"/>
              </a:ext>
            </a:extLst>
          </p:cNvPr>
          <p:cNvSpPr>
            <a:spLocks noGrp="1"/>
          </p:cNvSpPr>
          <p:nvPr>
            <p:ph type="title"/>
          </p:nvPr>
        </p:nvSpPr>
        <p:spPr>
          <a:xfrm>
            <a:off x="548987" y="231032"/>
            <a:ext cx="10058400" cy="1075254"/>
          </a:xfrm>
        </p:spPr>
        <p:txBody>
          <a:bodyPr/>
          <a:lstStyle/>
          <a:p>
            <a:pPr algn="ctr"/>
            <a:r>
              <a:rPr lang="en-US" b="1" dirty="0">
                <a:solidFill>
                  <a:schemeClr val="bg1"/>
                </a:solidFill>
              </a:rPr>
              <a:t>Word cloud</a:t>
            </a:r>
            <a:endParaRPr lang="en-IN" b="1" dirty="0">
              <a:solidFill>
                <a:schemeClr val="bg1"/>
              </a:solidFill>
            </a:endParaRPr>
          </a:p>
        </p:txBody>
      </p:sp>
      <p:pic>
        <p:nvPicPr>
          <p:cNvPr id="12" name="Content Placeholder 11">
            <a:extLst>
              <a:ext uri="{FF2B5EF4-FFF2-40B4-BE49-F238E27FC236}">
                <a16:creationId xmlns:a16="http://schemas.microsoft.com/office/drawing/2014/main" id="{2091F37A-51C6-1D8D-F207-5680C4FE5D49}"/>
              </a:ext>
            </a:extLst>
          </p:cNvPr>
          <p:cNvPicPr>
            <a:picLocks noGrp="1" noChangeAspect="1"/>
          </p:cNvPicPr>
          <p:nvPr>
            <p:ph sz="half" idx="1"/>
          </p:nvPr>
        </p:nvPicPr>
        <p:blipFill>
          <a:blip r:embed="rId2"/>
          <a:stretch>
            <a:fillRect/>
          </a:stretch>
        </p:blipFill>
        <p:spPr>
          <a:xfrm>
            <a:off x="308967" y="1390260"/>
            <a:ext cx="6222462" cy="4618653"/>
          </a:xfrm>
        </p:spPr>
      </p:pic>
      <p:sp>
        <p:nvSpPr>
          <p:cNvPr id="4" name="Content Placeholder 3">
            <a:extLst>
              <a:ext uri="{FF2B5EF4-FFF2-40B4-BE49-F238E27FC236}">
                <a16:creationId xmlns:a16="http://schemas.microsoft.com/office/drawing/2014/main" id="{2BBB75D4-DD43-D615-4AE8-8D35EB665215}"/>
              </a:ext>
            </a:extLst>
          </p:cNvPr>
          <p:cNvSpPr>
            <a:spLocks noGrp="1"/>
          </p:cNvSpPr>
          <p:nvPr>
            <p:ph sz="half" idx="2"/>
          </p:nvPr>
        </p:nvSpPr>
        <p:spPr>
          <a:xfrm>
            <a:off x="7128153" y="2001379"/>
            <a:ext cx="4754880" cy="3152944"/>
          </a:xfrm>
        </p:spPr>
        <p:txBody>
          <a:bodyPr>
            <a:noAutofit/>
          </a:bodyPr>
          <a:lstStyle/>
          <a:p>
            <a:r>
              <a:rPr lang="en-US" sz="2400" dirty="0"/>
              <a:t>It shows the word cloud of true and fake data sets</a:t>
            </a:r>
          </a:p>
          <a:p>
            <a:r>
              <a:rPr lang="en-US" sz="2400" dirty="0"/>
              <a:t>A word cloud is a graphical representation of text data, where words are displayed in varying sizes based on their frequency. Commonly used words appear larger, while less frequent ones are smaller. It provides a quick visual summary of the most significant terms in a body of text, helping to identify key themes or topics at a glance.</a:t>
            </a:r>
            <a:endParaRPr lang="en-IN" sz="2400" dirty="0"/>
          </a:p>
        </p:txBody>
      </p:sp>
    </p:spTree>
    <p:extLst>
      <p:ext uri="{BB962C8B-B14F-4D97-AF65-F5344CB8AC3E}">
        <p14:creationId xmlns:p14="http://schemas.microsoft.com/office/powerpoint/2010/main" val="229762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31AF-606A-0F7F-3C08-C4F66C6515A7}"/>
              </a:ext>
            </a:extLst>
          </p:cNvPr>
          <p:cNvSpPr>
            <a:spLocks noGrp="1"/>
          </p:cNvSpPr>
          <p:nvPr>
            <p:ph type="title"/>
          </p:nvPr>
        </p:nvSpPr>
        <p:spPr>
          <a:xfrm>
            <a:off x="-66869" y="811764"/>
            <a:ext cx="10515600" cy="579114"/>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Model building </a:t>
            </a:r>
            <a:br>
              <a:rPr lang="en-US" dirty="0"/>
            </a:br>
            <a:br>
              <a:rPr lang="en-IN" b="1" i="0" dirty="0">
                <a:solidFill>
                  <a:srgbClr val="000000"/>
                </a:solidFill>
                <a:effectLst/>
                <a:latin typeface="Helvetica Neue"/>
              </a:rPr>
            </a:br>
            <a:endParaRPr lang="en-IN" dirty="0"/>
          </a:p>
        </p:txBody>
      </p:sp>
      <p:graphicFrame>
        <p:nvGraphicFramePr>
          <p:cNvPr id="13" name="Content Placeholder 12">
            <a:extLst>
              <a:ext uri="{FF2B5EF4-FFF2-40B4-BE49-F238E27FC236}">
                <a16:creationId xmlns:a16="http://schemas.microsoft.com/office/drawing/2014/main" id="{6AA0B06A-9E54-71E2-B9D9-E9FCDF9FACBE}"/>
              </a:ext>
            </a:extLst>
          </p:cNvPr>
          <p:cNvGraphicFramePr>
            <a:graphicFrameLocks noGrp="1"/>
          </p:cNvGraphicFramePr>
          <p:nvPr>
            <p:ph sz="half" idx="1"/>
            <p:extLst>
              <p:ext uri="{D42A27DB-BD31-4B8C-83A1-F6EECF244321}">
                <p14:modId xmlns:p14="http://schemas.microsoft.com/office/powerpoint/2010/main" val="2369545461"/>
              </p:ext>
            </p:extLst>
          </p:nvPr>
        </p:nvGraphicFramePr>
        <p:xfrm>
          <a:off x="1267286" y="1788888"/>
          <a:ext cx="7847290" cy="4257348"/>
        </p:xfrm>
        <a:graphic>
          <a:graphicData uri="http://schemas.openxmlformats.org/drawingml/2006/table">
            <a:tbl>
              <a:tblPr firstRow="1" bandRow="1">
                <a:tableStyleId>{5C22544A-7EE6-4342-B048-85BDC9FD1C3A}</a:tableStyleId>
              </a:tblPr>
              <a:tblGrid>
                <a:gridCol w="1255410">
                  <a:extLst>
                    <a:ext uri="{9D8B030D-6E8A-4147-A177-3AD203B41FA5}">
                      <a16:colId xmlns:a16="http://schemas.microsoft.com/office/drawing/2014/main" val="1746006007"/>
                    </a:ext>
                  </a:extLst>
                </a:gridCol>
                <a:gridCol w="1255410">
                  <a:extLst>
                    <a:ext uri="{9D8B030D-6E8A-4147-A177-3AD203B41FA5}">
                      <a16:colId xmlns:a16="http://schemas.microsoft.com/office/drawing/2014/main" val="3160324433"/>
                    </a:ext>
                  </a:extLst>
                </a:gridCol>
                <a:gridCol w="1255410">
                  <a:extLst>
                    <a:ext uri="{9D8B030D-6E8A-4147-A177-3AD203B41FA5}">
                      <a16:colId xmlns:a16="http://schemas.microsoft.com/office/drawing/2014/main" val="288441395"/>
                    </a:ext>
                  </a:extLst>
                </a:gridCol>
                <a:gridCol w="1350634">
                  <a:extLst>
                    <a:ext uri="{9D8B030D-6E8A-4147-A177-3AD203B41FA5}">
                      <a16:colId xmlns:a16="http://schemas.microsoft.com/office/drawing/2014/main" val="377397284"/>
                    </a:ext>
                  </a:extLst>
                </a:gridCol>
                <a:gridCol w="1420909">
                  <a:extLst>
                    <a:ext uri="{9D8B030D-6E8A-4147-A177-3AD203B41FA5}">
                      <a16:colId xmlns:a16="http://schemas.microsoft.com/office/drawing/2014/main" val="1041875004"/>
                    </a:ext>
                  </a:extLst>
                </a:gridCol>
                <a:gridCol w="1309517">
                  <a:extLst>
                    <a:ext uri="{9D8B030D-6E8A-4147-A177-3AD203B41FA5}">
                      <a16:colId xmlns:a16="http://schemas.microsoft.com/office/drawing/2014/main" val="3593897159"/>
                    </a:ext>
                  </a:extLst>
                </a:gridCol>
              </a:tblGrid>
              <a:tr h="182572">
                <a:tc>
                  <a:txBody>
                    <a:bodyPr/>
                    <a:lstStyle/>
                    <a:p>
                      <a:pPr algn="ctr"/>
                      <a:endParaRPr lang="en-US" dirty="0"/>
                    </a:p>
                    <a:p>
                      <a:pPr algn="ctr"/>
                      <a:r>
                        <a:rPr lang="en-US" dirty="0"/>
                        <a:t>Model 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CNN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Naïve bayes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Random forest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Logistic regression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SVM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5047531"/>
                  </a:ext>
                </a:extLst>
              </a:tr>
              <a:tr h="599663">
                <a:tc>
                  <a:txBody>
                    <a:bodyPr/>
                    <a:lstStyle/>
                    <a:p>
                      <a:pPr algn="ctr"/>
                      <a:r>
                        <a:rPr lang="en-US"/>
                        <a:t>Accuracy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76.65%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73.95%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79.52%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78.96%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195493"/>
                  </a:ext>
                </a:extLst>
              </a:tr>
              <a:tr h="613185">
                <a:tc>
                  <a:txBody>
                    <a:bodyPr/>
                    <a:lstStyle/>
                    <a:p>
                      <a:pPr algn="ctr"/>
                      <a:r>
                        <a:rPr lang="en-US" dirty="0"/>
                        <a:t>M</a:t>
                      </a:r>
                      <a:r>
                        <a:rPr lang="en-IN" dirty="0"/>
                        <a:t>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2.635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3547540"/>
                  </a:ext>
                </a:extLst>
              </a:tr>
              <a:tr h="744915">
                <a:tc>
                  <a:txBody>
                    <a:bodyPr/>
                    <a:lstStyle/>
                    <a:p>
                      <a:pPr algn="ctr"/>
                      <a:r>
                        <a:rPr lang="en-US"/>
                        <a:t>Negative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631898"/>
                  </a:ext>
                </a:extLst>
              </a:tr>
              <a:tr h="672384">
                <a:tc>
                  <a:txBody>
                    <a:bodyPr/>
                    <a:lstStyle/>
                    <a:p>
                      <a:pPr algn="ctr"/>
                      <a:r>
                        <a:rPr lang="en-US" dirty="0"/>
                        <a:t>Positive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7988748"/>
                  </a:ext>
                </a:extLst>
              </a:tr>
              <a:tr h="672384">
                <a:tc>
                  <a:txBody>
                    <a:bodyPr/>
                    <a:lstStyle/>
                    <a:p>
                      <a:pPr algn="ctr"/>
                      <a:r>
                        <a:rPr lang="en-US" dirty="0"/>
                        <a:t>Neutral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9527441"/>
                  </a:ext>
                </a:extLst>
              </a:tr>
            </a:tbl>
          </a:graphicData>
        </a:graphic>
      </p:graphicFrame>
    </p:spTree>
    <p:extLst>
      <p:ext uri="{BB962C8B-B14F-4D97-AF65-F5344CB8AC3E}">
        <p14:creationId xmlns:p14="http://schemas.microsoft.com/office/powerpoint/2010/main" val="310056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BE67-4DAC-98DD-71E2-E9B2FE2F2BDA}"/>
              </a:ext>
            </a:extLst>
          </p:cNvPr>
          <p:cNvSpPr>
            <a:spLocks noGrp="1"/>
          </p:cNvSpPr>
          <p:nvPr>
            <p:ph type="title"/>
          </p:nvPr>
        </p:nvSpPr>
        <p:spPr/>
        <p:txBody>
          <a:bodyPr/>
          <a:lstStyle/>
          <a:p>
            <a:r>
              <a:rPr lang="en-US" b="1" dirty="0">
                <a:solidFill>
                  <a:schemeClr val="bg1"/>
                </a:solidFill>
              </a:rPr>
              <a:t>CONCLUSION</a:t>
            </a:r>
            <a:endParaRPr lang="en-IN" b="1" dirty="0">
              <a:solidFill>
                <a:schemeClr val="bg1"/>
              </a:solidFill>
            </a:endParaRPr>
          </a:p>
        </p:txBody>
      </p:sp>
      <p:sp>
        <p:nvSpPr>
          <p:cNvPr id="3" name="Content Placeholder 2">
            <a:extLst>
              <a:ext uri="{FF2B5EF4-FFF2-40B4-BE49-F238E27FC236}">
                <a16:creationId xmlns:a16="http://schemas.microsoft.com/office/drawing/2014/main" id="{DD6C2F1D-7078-F3F7-5A7F-E40EB368FE0A}"/>
              </a:ext>
            </a:extLst>
          </p:cNvPr>
          <p:cNvSpPr>
            <a:spLocks noGrp="1"/>
          </p:cNvSpPr>
          <p:nvPr>
            <p:ph idx="1"/>
          </p:nvPr>
        </p:nvSpPr>
        <p:spPr>
          <a:xfrm>
            <a:off x="1063752" y="1268963"/>
            <a:ext cx="10058400" cy="4875805"/>
          </a:xfrm>
        </p:spPr>
        <p:txBody>
          <a:bodyPr>
            <a:normAutofit/>
          </a:bodyPr>
          <a:lstStyle/>
          <a:p>
            <a:pPr marL="0" indent="0" algn="l">
              <a:buNone/>
            </a:pPr>
            <a:endParaRPr lang="en-US" sz="3600" b="1" i="0" dirty="0">
              <a:effectLst/>
              <a:latin typeface="Helvetica Neue"/>
            </a:endParaRPr>
          </a:p>
          <a:p>
            <a:r>
              <a:rPr lang="en-IN" sz="3600" dirty="0">
                <a:latin typeface="Times New Roman" panose="02020603050405020304" pitchFamily="18" charset="0"/>
                <a:cs typeface="Times New Roman" panose="02020603050405020304" pitchFamily="18" charset="0"/>
              </a:rPr>
              <a:t>From the above modelling methods we have concluded that SVM classifier is a best method comparing with other modelling methods </a:t>
            </a:r>
          </a:p>
          <a:p>
            <a:r>
              <a:rPr lang="en-IN" sz="3600" dirty="0">
                <a:latin typeface="Times New Roman" panose="02020603050405020304" pitchFamily="18" charset="0"/>
                <a:cs typeface="Times New Roman" panose="02020603050405020304" pitchFamily="18" charset="0"/>
              </a:rPr>
              <a:t>Because SVM classifier is driving high accuracy comparing with other modelling methods </a:t>
            </a:r>
          </a:p>
        </p:txBody>
      </p:sp>
    </p:spTree>
    <p:extLst>
      <p:ext uri="{BB962C8B-B14F-4D97-AF65-F5344CB8AC3E}">
        <p14:creationId xmlns:p14="http://schemas.microsoft.com/office/powerpoint/2010/main" val="51667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5EE-A0E8-6124-805C-4B17B7D4B7DF}"/>
              </a:ext>
            </a:extLst>
          </p:cNvPr>
          <p:cNvSpPr>
            <a:spLocks noGrp="1"/>
          </p:cNvSpPr>
          <p:nvPr>
            <p:ph type="title"/>
          </p:nvPr>
        </p:nvSpPr>
        <p:spPr>
          <a:xfrm>
            <a:off x="246928" y="335076"/>
            <a:ext cx="11106872" cy="1887458"/>
          </a:xfrm>
        </p:spPr>
        <p:txBody>
          <a:bodyPr/>
          <a:lstStyle/>
          <a:p>
            <a:pPr algn="ctr"/>
            <a:r>
              <a:rPr lang="en-US" sz="4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Challenges Faced</a:t>
            </a:r>
            <a:endParaRPr lang="en-IN" dirty="0">
              <a:solidFill>
                <a:schemeClr val="bg1"/>
              </a:solidFill>
            </a:endParaRPr>
          </a:p>
        </p:txBody>
      </p:sp>
      <p:sp>
        <p:nvSpPr>
          <p:cNvPr id="3" name="Content Placeholder 2">
            <a:extLst>
              <a:ext uri="{FF2B5EF4-FFF2-40B4-BE49-F238E27FC236}">
                <a16:creationId xmlns:a16="http://schemas.microsoft.com/office/drawing/2014/main" id="{A4FF411C-ADC7-C131-629A-53BBA6A1E646}"/>
              </a:ext>
            </a:extLst>
          </p:cNvPr>
          <p:cNvSpPr>
            <a:spLocks noGrp="1"/>
          </p:cNvSpPr>
          <p:nvPr>
            <p:ph idx="1"/>
          </p:nvPr>
        </p:nvSpPr>
        <p:spPr>
          <a:xfrm>
            <a:off x="196769" y="1377386"/>
            <a:ext cx="11748303" cy="5480613"/>
          </a:xfrm>
        </p:spPr>
        <p:txBody>
          <a:bodyPr>
            <a:normAutofit fontScale="92500" lnSpcReduction="20000"/>
          </a:bodyPr>
          <a:lstStyle/>
          <a:p>
            <a:pPr marL="342900" indent="-342900">
              <a:buFont typeface="Arial" panose="020B0604020202020204" pitchFamily="34" charset="0"/>
              <a:buChar char="•"/>
            </a:pPr>
            <a:r>
              <a:rPr lang="en-US" sz="2800" b="1" i="0" dirty="0">
                <a:solidFill>
                  <a:schemeClr val="tx1">
                    <a:lumMod val="95000"/>
                  </a:schemeClr>
                </a:solidFill>
                <a:effectLst/>
                <a:latin typeface="Söhne"/>
              </a:rPr>
              <a:t>Communication:</a:t>
            </a:r>
            <a:r>
              <a:rPr lang="en-US" sz="2800" b="0" i="0" dirty="0">
                <a:solidFill>
                  <a:schemeClr val="tx1">
                    <a:lumMod val="95000"/>
                  </a:schemeClr>
                </a:solidFill>
                <a:effectLst/>
                <a:latin typeface="Söhne"/>
              </a:rPr>
              <a:t> Effective communication is crucial for collaboration. Challenges may arise due to differences in communication styles, or language barriers. Establishing clear channels of communication</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800" b="1" i="0" dirty="0">
                <a:solidFill>
                  <a:schemeClr val="tx1">
                    <a:lumMod val="95000"/>
                  </a:schemeClr>
                </a:solidFill>
                <a:effectLst/>
                <a:latin typeface="Söhne"/>
              </a:rPr>
              <a:t>Coordination:</a:t>
            </a:r>
            <a:r>
              <a:rPr lang="en-US" sz="2800" b="0" i="0" dirty="0">
                <a:solidFill>
                  <a:schemeClr val="tx1">
                    <a:lumMod val="95000"/>
                  </a:schemeClr>
                </a:solidFill>
                <a:effectLst/>
                <a:latin typeface="Söhne"/>
              </a:rPr>
              <a:t> Coordinating tasks and ensuring everyone is aligned with project goals can be challenging, especially when team members have different schedules or priorities. Using project management tools like Asana or Trello to assign tasks, track progress, and set deadlines can improve coordination and accountability.</a:t>
            </a:r>
          </a:p>
          <a:p>
            <a:pPr marL="342900" indent="-342900">
              <a:buFont typeface="Arial" panose="020B0604020202020204" pitchFamily="34" charset="0"/>
              <a:buChar char="•"/>
            </a:pPr>
            <a:r>
              <a:rPr lang="en-US" sz="2800" b="1" i="0" dirty="0">
                <a:solidFill>
                  <a:schemeClr val="tx1">
                    <a:lumMod val="95000"/>
                  </a:schemeClr>
                </a:solidFill>
                <a:effectLst/>
                <a:latin typeface="Söhne"/>
              </a:rPr>
              <a:t>Differing Skill Levels:</a:t>
            </a:r>
            <a:r>
              <a:rPr lang="en-US" sz="2800" b="0" i="0" dirty="0">
                <a:solidFill>
                  <a:schemeClr val="tx1">
                    <a:lumMod val="95000"/>
                  </a:schemeClr>
                </a:solidFill>
                <a:effectLst/>
                <a:latin typeface="Söhne"/>
              </a:rPr>
              <a:t> Team members may have varying levels of expertise in data analysis techniques, programming languages, or domain knowledge. Providing opportunities for skill-sharing, training sessions, and mentorship can help bridge skill gaps and enhance the overall competency of the team.</a:t>
            </a:r>
          </a:p>
          <a:p>
            <a:pPr marL="342900" indent="-342900">
              <a:buFont typeface="Arial" panose="020B0604020202020204" pitchFamily="34" charset="0"/>
              <a:buChar char="•"/>
            </a:pPr>
            <a:r>
              <a:rPr lang="en-US" sz="2800" b="1" i="0" dirty="0">
                <a:solidFill>
                  <a:schemeClr val="tx1">
                    <a:lumMod val="95000"/>
                  </a:schemeClr>
                </a:solidFill>
                <a:effectLst/>
                <a:latin typeface="Söhne"/>
              </a:rPr>
              <a:t>Data Quality:</a:t>
            </a:r>
            <a:r>
              <a:rPr lang="en-US" sz="2800" b="0" i="0" dirty="0">
                <a:solidFill>
                  <a:schemeClr val="tx1">
                    <a:lumMod val="95000"/>
                  </a:schemeClr>
                </a:solidFill>
                <a:effectLst/>
                <a:latin typeface="Söhne"/>
              </a:rPr>
              <a:t> The dataset may contain errors, inconsistencies, or missing values that can affect the accuracy of the analysis. For example, restaurant information may be incomplete or inaccurate, ratings may be inconsistent, or reviews may contain spam or irrelevant content.</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tx1">
                  <a:lumMod val="95000"/>
                </a:schemeClr>
              </a:solidFill>
            </a:endParaRPr>
          </a:p>
          <a:p>
            <a:endParaRPr lang="en-IN" dirty="0">
              <a:solidFill>
                <a:schemeClr val="tx1">
                  <a:lumMod val="95000"/>
                </a:schemeClr>
              </a:solidFill>
            </a:endParaRPr>
          </a:p>
        </p:txBody>
      </p:sp>
    </p:spTree>
    <p:extLst>
      <p:ext uri="{BB962C8B-B14F-4D97-AF65-F5344CB8AC3E}">
        <p14:creationId xmlns:p14="http://schemas.microsoft.com/office/powerpoint/2010/main" val="4192662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545</TotalTime>
  <Words>630</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Century Gothic</vt:lpstr>
      <vt:lpstr>Helvetica Neue</vt:lpstr>
      <vt:lpstr>Söhne</vt:lpstr>
      <vt:lpstr>Times New Roman</vt:lpstr>
      <vt:lpstr>Wingdings</vt:lpstr>
      <vt:lpstr>Wingdings 3</vt:lpstr>
      <vt:lpstr>Ion</vt:lpstr>
      <vt:lpstr>NLP PROJECT</vt:lpstr>
      <vt:lpstr>GROUP 5</vt:lpstr>
      <vt:lpstr>   OBJECTIVE</vt:lpstr>
      <vt:lpstr>       Exploratory Data Analysis</vt:lpstr>
      <vt:lpstr>DATA VISUALIZATION Sentiment Analysis </vt:lpstr>
      <vt:lpstr>Word cloud</vt:lpstr>
      <vt:lpstr>Model building   </vt:lpstr>
      <vt:lpstr>CONCLUSION</vt:lpstr>
      <vt:lpstr>Challenges Faced</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FORCASTING TIME SERIES</dc:title>
  <dc:creator>SHASHIDHAR K</dc:creator>
  <cp:lastModifiedBy>NAKERAKANTI BHNAU PRAKASH</cp:lastModifiedBy>
  <cp:revision>5</cp:revision>
  <dcterms:created xsi:type="dcterms:W3CDTF">2024-03-25T14:03:31Z</dcterms:created>
  <dcterms:modified xsi:type="dcterms:W3CDTF">2024-05-08T04:46:19Z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