
<file path=[Content_Types].xml><?xml version="1.0" encoding="utf-8"?>
<Types xmlns="http://schemas.openxmlformats.org/package/2006/content-types">
  <Default Extension="jpeg" ContentType="image/jpe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61"/>
  </p:handoutMasterIdLst>
  <p:sldIdLst>
    <p:sldId id="256" r:id="rId3"/>
    <p:sldId id="258" r:id="rId4"/>
    <p:sldId id="259" r:id="rId5"/>
    <p:sldId id="260" r:id="rId7"/>
    <p:sldId id="264" r:id="rId8"/>
    <p:sldId id="296" r:id="rId9"/>
    <p:sldId id="257" r:id="rId10"/>
    <p:sldId id="262" r:id="rId11"/>
    <p:sldId id="265" r:id="rId12"/>
    <p:sldId id="263" r:id="rId13"/>
    <p:sldId id="266" r:id="rId14"/>
    <p:sldId id="267" r:id="rId15"/>
    <p:sldId id="268" r:id="rId16"/>
    <p:sldId id="269"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8" r:id="rId33"/>
    <p:sldId id="289" r:id="rId34"/>
    <p:sldId id="312" r:id="rId35"/>
    <p:sldId id="313" r:id="rId36"/>
    <p:sldId id="317" r:id="rId37"/>
    <p:sldId id="318" r:id="rId38"/>
    <p:sldId id="319" r:id="rId39"/>
    <p:sldId id="320" r:id="rId40"/>
    <p:sldId id="316" r:id="rId41"/>
    <p:sldId id="290" r:id="rId42"/>
    <p:sldId id="287" r:id="rId43"/>
    <p:sldId id="291" r:id="rId44"/>
    <p:sldId id="292" r:id="rId45"/>
    <p:sldId id="293" r:id="rId46"/>
    <p:sldId id="294" r:id="rId47"/>
    <p:sldId id="297" r:id="rId48"/>
    <p:sldId id="310" r:id="rId49"/>
    <p:sldId id="298" r:id="rId50"/>
    <p:sldId id="299" r:id="rId51"/>
    <p:sldId id="301" r:id="rId52"/>
    <p:sldId id="302" r:id="rId53"/>
    <p:sldId id="311" r:id="rId54"/>
    <p:sldId id="305" r:id="rId55"/>
    <p:sldId id="306" r:id="rId56"/>
    <p:sldId id="307" r:id="rId57"/>
    <p:sldId id="308" r:id="rId58"/>
    <p:sldId id="309" r:id="rId59"/>
    <p:sldId id="295" r:id="rId60"/>
  </p:sldIdLst>
  <p:sldSz cx="9144000" cy="6858000" type="screen4x3"/>
  <p:notesSz cx="6858000" cy="9144000"/>
  <p:defaultText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150" d="100"/>
          <a:sy n="150" d="100"/>
        </p:scale>
        <p:origin x="-206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508CDD1-A8B4-0842-BEBC-0D37FDB77242}" type="datetimeFigureOut">
              <a:rPr kumimoji="1" lang="zh-TW" altLang="en-US" smtClean="0"/>
            </a:fld>
            <a:endParaRPr kumimoji="1" lang="zh-TW" altLang="en-US"/>
          </a:p>
        </p:txBody>
      </p:sp>
      <p:sp>
        <p:nvSpPr>
          <p:cNvPr id="4" name="頁尾版面配置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5" name="投影片編號版面配置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A31A4DA-7BBA-5B4D-943F-2435576A774E}" type="slidenum">
              <a:rPr kumimoji="1" lang="zh-TW" altLang="en-US" smtClean="0"/>
            </a:fld>
            <a:endParaRPr kumimoji="1" lang="zh-TW"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D38B28-1746-5B4E-BEB1-53248EBBBBF4}" type="datetimeFigureOut">
              <a:rPr kumimoji="1" lang="zh-TW" altLang="en-US" smtClean="0"/>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581C6E-0605-6D49-9AB6-1C3529C1DA6E}" type="slidenum">
              <a:rPr kumimoji="1" lang="zh-TW" altLang="en-US" smtClean="0"/>
            </a:fld>
            <a:endParaRPr kumimoji="1" lang="zh-TW" alt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1. </a:t>
            </a:r>
            <a:r>
              <a:rPr kumimoji="1" lang="zh-TW" altLang="en-US" dirty="0" smtClean="0"/>
              <a:t>提供更快和方便入門體驗所有的</a:t>
            </a:r>
            <a:r>
              <a:rPr kumimoji="1" lang="en-US" altLang="zh-TW" dirty="0" smtClean="0"/>
              <a:t>Spring</a:t>
            </a:r>
            <a:r>
              <a:rPr kumimoji="1" lang="zh-TW" altLang="en-US" dirty="0" smtClean="0"/>
              <a:t>開發。</a:t>
            </a:r>
            <a:endParaRPr kumimoji="1" lang="zh-TW" altLang="en-US" dirty="0" smtClean="0"/>
          </a:p>
          <a:p>
            <a:r>
              <a:rPr kumimoji="1" lang="en-US" altLang="zh-TW" dirty="0" smtClean="0"/>
              <a:t>2. </a:t>
            </a:r>
            <a:r>
              <a:rPr kumimoji="1" lang="zh-TW" altLang="en-US" dirty="0" smtClean="0"/>
              <a:t>希望能跳開種種限制，卻走不出的方式達到迅速開始的要求。</a:t>
            </a:r>
            <a:endParaRPr kumimoji="1" lang="en-US" altLang="zh-TW" dirty="0" smtClean="0"/>
          </a:p>
          <a:p>
            <a:r>
              <a:rPr kumimoji="1" lang="en-US" altLang="zh-TW" dirty="0" smtClean="0"/>
              <a:t>3.</a:t>
            </a:r>
            <a:r>
              <a:rPr kumimoji="1" lang="en-US" altLang="zh-TW" baseline="0" dirty="0" smtClean="0"/>
              <a:t> </a:t>
            </a:r>
            <a:r>
              <a:rPr kumimoji="1" lang="zh-TW" altLang="en-US" dirty="0" smtClean="0"/>
              <a:t>提供一系列的非功能特性的常用大類的項目。（例如嵌入式服務器，安全性，可擴展性）。</a:t>
            </a:r>
            <a:endParaRPr kumimoji="1" lang="zh-TW" altLang="en-US" dirty="0" smtClean="0"/>
          </a:p>
          <a:p>
            <a:r>
              <a:rPr kumimoji="1" lang="en-US" altLang="zh-TW" dirty="0" smtClean="0"/>
              <a:t>4. </a:t>
            </a:r>
            <a:r>
              <a:rPr kumimoji="1" lang="zh-TW" altLang="en-US" dirty="0" smtClean="0"/>
              <a:t>沒有代碼產生和</a:t>
            </a:r>
            <a:r>
              <a:rPr kumimoji="1" lang="en-US" altLang="zh-TW" dirty="0" smtClean="0"/>
              <a:t>XML</a:t>
            </a:r>
            <a:r>
              <a:rPr kumimoji="1" lang="zh-TW" altLang="en-US" dirty="0" smtClean="0"/>
              <a:t>配置要求。</a:t>
            </a:r>
            <a:endParaRPr kumimoji="1" lang="zh-TW" altLang="en-US" dirty="0"/>
          </a:p>
        </p:txBody>
      </p:sp>
      <p:sp>
        <p:nvSpPr>
          <p:cNvPr id="4" name="投影片編號版面配置區 3"/>
          <p:cNvSpPr>
            <a:spLocks noGrp="1"/>
          </p:cNvSpPr>
          <p:nvPr>
            <p:ph type="sldNum" sz="quarter" idx="10"/>
          </p:nvPr>
        </p:nvSpPr>
        <p:spPr/>
        <p:txBody>
          <a:bodyPr/>
          <a:lstStyle/>
          <a:p>
            <a:fld id="{74581C6E-0605-6D49-9AB6-1C3529C1DA6E}" type="slidenum">
              <a:rPr kumimoji="1" lang="zh-TW" altLang="en-US" smtClean="0"/>
            </a:fld>
            <a:endParaRPr kumimoji="1"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en-US" altLang="zh-TW" dirty="0" smtClean="0"/>
              <a:t>1. STOMP</a:t>
            </a:r>
            <a:r>
              <a:rPr kumimoji="1" lang="zh-TW" altLang="en-US" dirty="0" smtClean="0"/>
              <a:t>是最初創建的腳本語言來連接到企業信息經紀人簡單的文本為導向的消息傳遞協議。</a:t>
            </a:r>
            <a:endParaRPr kumimoji="1" lang="zh-TW" altLang="en-US" dirty="0" smtClean="0"/>
          </a:p>
          <a:p>
            <a:r>
              <a:rPr kumimoji="1" lang="en-US" altLang="zh-TW" dirty="0" smtClean="0"/>
              <a:t>2. STOMP</a:t>
            </a:r>
            <a:r>
              <a:rPr kumimoji="1" lang="zh-TW" altLang="en-US" dirty="0" smtClean="0"/>
              <a:t>是仿照</a:t>
            </a:r>
            <a:r>
              <a:rPr kumimoji="1" lang="en-US" altLang="zh-TW" dirty="0" smtClean="0"/>
              <a:t>HTTP</a:t>
            </a:r>
            <a:r>
              <a:rPr kumimoji="1" lang="zh-TW" altLang="en-US" dirty="0" smtClean="0"/>
              <a:t>幀一幀的基礎協議。</a:t>
            </a:r>
            <a:endParaRPr kumimoji="1" lang="zh-TW" altLang="en-US" dirty="0" smtClean="0"/>
          </a:p>
          <a:p>
            <a:r>
              <a:rPr kumimoji="1" lang="en-US" altLang="zh-TW" dirty="0" smtClean="0"/>
              <a:t>3. STOMP</a:t>
            </a:r>
            <a:r>
              <a:rPr kumimoji="1" lang="zh-TW" altLang="en-US" dirty="0" smtClean="0"/>
              <a:t>使用不同的命令狀連接，發送，訂閱，斷開等進行溝通。</a:t>
            </a:r>
            <a:endParaRPr kumimoji="1" lang="zh-TW" altLang="en-US" dirty="0"/>
          </a:p>
        </p:txBody>
      </p:sp>
      <p:sp>
        <p:nvSpPr>
          <p:cNvPr id="4" name="投影片編號版面配置區 3"/>
          <p:cNvSpPr>
            <a:spLocks noGrp="1"/>
          </p:cNvSpPr>
          <p:nvPr>
            <p:ph type="sldNum" sz="quarter" idx="10"/>
          </p:nvPr>
        </p:nvSpPr>
        <p:spPr/>
        <p:txBody>
          <a:bodyPr/>
          <a:lstStyle/>
          <a:p>
            <a:fld id="{74581C6E-0605-6D49-9AB6-1C3529C1DA6E}" type="slidenum">
              <a:rPr kumimoji="1" lang="zh-TW" altLang="en-US" smtClean="0"/>
            </a:fld>
            <a:endParaRPr kumimoji="1"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kumimoji="1" lang="zh-TW" altLang="en-US" smtClean="0"/>
              <a:t>按一下以編輯母片標題樣式</a:t>
            </a:r>
            <a:endParaRPr kumimoji="1" lang="zh-TW" altLang="en-US"/>
          </a:p>
        </p:txBody>
      </p:sp>
      <p:sp>
        <p:nvSpPr>
          <p:cNvPr id="3" name="子標題 2"/>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TW" altLang="en-US" smtClean="0"/>
              <a:t>按一下以編輯母片子標題樣式</a:t>
            </a:r>
            <a:endParaRPr kumimoji="1" lang="zh-TW" altLang="en-US"/>
          </a:p>
        </p:txBody>
      </p:sp>
      <p:sp>
        <p:nvSpPr>
          <p:cNvPr id="4" name="日期版面配置區 3"/>
          <p:cNvSpPr>
            <a:spLocks noGrp="1"/>
          </p:cNvSpPr>
          <p:nvPr>
            <p:ph type="dt" sz="half" idx="10"/>
          </p:nvPr>
        </p:nvSpPr>
        <p:spPr/>
        <p:txBody>
          <a:bodyPr/>
          <a:lstStyle/>
          <a:p>
            <a:fld id="{12FF6881-9176-8047-BA1B-213CB9064288}"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p:txBody>
          <a:bodyPr vert="eaVert"/>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B95BE605-75B1-BE4B-9EFD-79ECDBB250FC}"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629400" y="274638"/>
            <a:ext cx="2057400" cy="5851525"/>
          </a:xfrm>
        </p:spPr>
        <p:txBody>
          <a:bodyPr vert="eaVert"/>
          <a:lstStyle/>
          <a:p>
            <a:r>
              <a:rPr kumimoji="1" lang="zh-TW" altLang="en-US" smtClean="0"/>
              <a:t>按一下以編輯母片標題樣式</a:t>
            </a:r>
            <a:endParaRPr kumimoji="1"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F06A5C82-ABA5-5D4F-8BE0-A2A7C4870D25}"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p:txBody>
          <a:bodyPr/>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4" name="日期版面配置區 3"/>
          <p:cNvSpPr>
            <a:spLocks noGrp="1"/>
          </p:cNvSpPr>
          <p:nvPr>
            <p:ph type="dt" sz="half" idx="10"/>
          </p:nvPr>
        </p:nvSpPr>
        <p:spPr/>
        <p:txBody>
          <a:bodyPr/>
          <a:lstStyle/>
          <a:p>
            <a:fld id="{CB9401A7-B266-8945-B496-65C88C69A149}"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頭">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TW" altLang="en-US" smtClean="0"/>
              <a:t>按一下以編輯母片文字樣式</a:t>
            </a:r>
            <a:endParaRPr kumimoji="1" lang="zh-TW" altLang="en-US" smtClean="0"/>
          </a:p>
        </p:txBody>
      </p:sp>
      <p:sp>
        <p:nvSpPr>
          <p:cNvPr id="4" name="日期版面配置區 3"/>
          <p:cNvSpPr>
            <a:spLocks noGrp="1"/>
          </p:cNvSpPr>
          <p:nvPr>
            <p:ph type="dt" sz="half" idx="10"/>
          </p:nvPr>
        </p:nvSpPr>
        <p:spPr/>
        <p:txBody>
          <a:bodyPr/>
          <a:lstStyle/>
          <a:p>
            <a:fld id="{3014B54B-3149-AC40-82E2-733710E198C4}"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5" name="日期版面配置區 4"/>
          <p:cNvSpPr>
            <a:spLocks noGrp="1"/>
          </p:cNvSpPr>
          <p:nvPr>
            <p:ph type="dt" sz="half" idx="10"/>
          </p:nvPr>
        </p:nvSpPr>
        <p:spPr/>
        <p:txBody>
          <a:bodyPr/>
          <a:lstStyle/>
          <a:p>
            <a:fld id="{7A710F72-F172-214D-A71B-DFB6CDF471DB}"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endParaRPr kumimoji="1" lang="zh-TW" altLang="en-US" smtClean="0"/>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TW" altLang="en-US" smtClean="0"/>
              <a:t>按一下以編輯母片文字樣式</a:t>
            </a:r>
            <a:endParaRPr kumimoji="1" lang="zh-TW" altLang="en-US" smtClean="0"/>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7" name="日期版面配置區 6"/>
          <p:cNvSpPr>
            <a:spLocks noGrp="1"/>
          </p:cNvSpPr>
          <p:nvPr>
            <p:ph type="dt" sz="half" idx="10"/>
          </p:nvPr>
        </p:nvSpPr>
        <p:spPr/>
        <p:txBody>
          <a:bodyPr/>
          <a:lstStyle/>
          <a:p>
            <a:fld id="{CFEEA8BE-19A2-AB42-8167-9A7C3F8B7571}" type="datetime1">
              <a:rPr kumimoji="1" lang="zh-TW" altLang="en-US" smtClean="0"/>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smtClean="0"/>
              <a:t>按一下以編輯母片標題樣式</a:t>
            </a:r>
            <a:endParaRPr kumimoji="1" lang="zh-TW" altLang="en-US"/>
          </a:p>
        </p:txBody>
      </p:sp>
      <p:sp>
        <p:nvSpPr>
          <p:cNvPr id="3" name="日期版面配置區 2"/>
          <p:cNvSpPr>
            <a:spLocks noGrp="1"/>
          </p:cNvSpPr>
          <p:nvPr>
            <p:ph type="dt" sz="half" idx="10"/>
          </p:nvPr>
        </p:nvSpPr>
        <p:spPr/>
        <p:txBody>
          <a:bodyPr/>
          <a:lstStyle/>
          <a:p>
            <a:fld id="{582DF70A-975B-0E42-B88A-01DF5E7E3404}" type="datetime1">
              <a:rPr kumimoji="1" lang="zh-TW" altLang="en-US" smtClean="0"/>
            </a:fld>
            <a:endParaRPr kumimoji="1" lang="zh-TW" altLang="en-US"/>
          </a:p>
        </p:txBody>
      </p:sp>
      <p:sp>
        <p:nvSpPr>
          <p:cNvPr id="4" name="頁尾版面配置區 3"/>
          <p:cNvSpPr>
            <a:spLocks noGrp="1"/>
          </p:cNvSpPr>
          <p:nvPr>
            <p:ph type="ftr" sz="quarter" idx="11"/>
          </p:nvPr>
        </p:nvSpPr>
        <p:spPr/>
        <p:txBody>
          <a:bodyPr/>
          <a:lstStyle/>
          <a:p>
            <a:endParaRPr kumimoji="1" lang="zh-TW" altLang="en-US"/>
          </a:p>
        </p:txBody>
      </p:sp>
      <p:sp>
        <p:nvSpPr>
          <p:cNvPr id="5" name="投影片編號版面配置區 4"/>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60FA5659-0049-CB44-9590-EACCD5BEBD54}" type="datetime1">
              <a:rPr kumimoji="1" lang="zh-TW" altLang="en-US" smtClean="0"/>
            </a:fld>
            <a:endParaRPr kumimoji="1" lang="zh-TW" altLang="en-US"/>
          </a:p>
        </p:txBody>
      </p:sp>
      <p:sp>
        <p:nvSpPr>
          <p:cNvPr id="3" name="頁尾版面配置區 2"/>
          <p:cNvSpPr>
            <a:spLocks noGrp="1"/>
          </p:cNvSpPr>
          <p:nvPr>
            <p:ph type="ftr" sz="quarter" idx="11"/>
          </p:nvPr>
        </p:nvSpPr>
        <p:spPr/>
        <p:txBody>
          <a:bodyPr/>
          <a:lstStyle/>
          <a:p>
            <a:endParaRPr kumimoji="1" lang="zh-TW" altLang="en-US"/>
          </a:p>
        </p:txBody>
      </p:sp>
      <p:sp>
        <p:nvSpPr>
          <p:cNvPr id="4" name="投影片編號版面配置區 3"/>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endParaRPr kumimoji="1" lang="zh-TW" altLang="en-US" smtClean="0"/>
          </a:p>
        </p:txBody>
      </p:sp>
      <p:sp>
        <p:nvSpPr>
          <p:cNvPr id="5" name="日期版面配置區 4"/>
          <p:cNvSpPr>
            <a:spLocks noGrp="1"/>
          </p:cNvSpPr>
          <p:nvPr>
            <p:ph type="dt" sz="half" idx="10"/>
          </p:nvPr>
        </p:nvSpPr>
        <p:spPr/>
        <p:txBody>
          <a:bodyPr/>
          <a:lstStyle/>
          <a:p>
            <a:fld id="{15553D56-8E66-DC42-99BE-B124FE344B6A}"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kumimoji="1" lang="zh-TW" altLang="en-US" smtClean="0"/>
              <a:t>按一下以編輯母片標題樣式</a:t>
            </a:r>
            <a:endParaRPr kumimoji="1"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TW" altLang="en-US" smtClean="0"/>
              <a:t>按一下以編輯母片文字樣式</a:t>
            </a:r>
            <a:endParaRPr kumimoji="1" lang="zh-TW" altLang="en-US" smtClean="0"/>
          </a:p>
        </p:txBody>
      </p:sp>
      <p:sp>
        <p:nvSpPr>
          <p:cNvPr id="5" name="日期版面配置區 4"/>
          <p:cNvSpPr>
            <a:spLocks noGrp="1"/>
          </p:cNvSpPr>
          <p:nvPr>
            <p:ph type="dt" sz="half" idx="10"/>
          </p:nvPr>
        </p:nvSpPr>
        <p:spPr/>
        <p:txBody>
          <a:bodyPr/>
          <a:lstStyle/>
          <a:p>
            <a:fld id="{5BB483EA-68D1-1949-8A0A-87557A4D9002}"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TW" altLang="en-US" smtClean="0"/>
              <a:t>按一下以編輯母片標題樣式</a:t>
            </a:r>
            <a:endParaRPr kumimoji="1"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90E36F-14DF-E54D-9C92-D4596B6A07D0}" type="datetime1">
              <a:rPr kumimoji="1" lang="zh-TW" altLang="en-US" smtClean="0"/>
            </a:fld>
            <a:endParaRPr kumimoji="1"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E2D1B8-B086-0C48-A66C-D86780951CE1}" type="slidenum">
              <a:rPr kumimoji="1" lang="zh-TW" altLang="en-US" smtClean="0"/>
            </a:fld>
            <a:endParaRPr kumimoji="1"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TW"/>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GIF"/></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GI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image" Target="../media/image45.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image" Target="../media/image48.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4.png"/><Relationship Id="rId1" Type="http://schemas.openxmlformats.org/officeDocument/2006/relationships/image" Target="../media/image53.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9.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Spring Boot </a:t>
            </a:r>
            <a:r>
              <a:rPr kumimoji="1" lang="en-US" altLang="zh-TW" dirty="0"/>
              <a:t>&amp; </a:t>
            </a:r>
            <a:r>
              <a:rPr kumimoji="1" lang="en-US" altLang="zh-TW" dirty="0" smtClean="0"/>
              <a:t>WebSocket </a:t>
            </a:r>
            <a:endParaRPr kumimoji="1" lang="zh-TW" altLang="en-US" dirty="0"/>
          </a:p>
        </p:txBody>
      </p:sp>
      <p:sp>
        <p:nvSpPr>
          <p:cNvPr id="3" name="子標題 2"/>
          <p:cNvSpPr>
            <a:spLocks noGrp="1"/>
          </p:cNvSpPr>
          <p:nvPr>
            <p:ph type="subTitle" idx="1"/>
          </p:nvPr>
        </p:nvSpPr>
        <p:spPr/>
        <p:txBody>
          <a:bodyPr/>
          <a:lstStyle/>
          <a:p>
            <a:r>
              <a:rPr kumimoji="1" lang="en-US" altLang="zh-TW" dirty="0" smtClean="0"/>
              <a:t>Present by </a:t>
            </a:r>
            <a:r>
              <a:rPr kumimoji="1" lang="en-US" altLang="zh-TW" dirty="0" err="1" smtClean="0"/>
              <a:t>MingIn</a:t>
            </a:r>
            <a:r>
              <a:rPr kumimoji="1" lang="en-US" altLang="zh-TW" dirty="0" smtClean="0"/>
              <a:t> Wu</a:t>
            </a:r>
            <a:endParaRPr kumimoji="1" lang="zh-TW" altLang="en-US" dirty="0"/>
          </a:p>
        </p:txBody>
      </p:sp>
      <p:sp>
        <p:nvSpPr>
          <p:cNvPr id="4" name="日期版面配置區 3"/>
          <p:cNvSpPr>
            <a:spLocks noGrp="1"/>
          </p:cNvSpPr>
          <p:nvPr>
            <p:ph type="dt" sz="half" idx="10"/>
          </p:nvPr>
        </p:nvSpPr>
        <p:spPr/>
        <p:txBody>
          <a:bodyPr/>
          <a:lstStyle/>
          <a:p>
            <a:fld id="{390A31A9-A8A5-BE4F-A4A8-C600BBD4FF57}"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External Tomcat plugin</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i="1" dirty="0" err="1" smtClean="0"/>
              <a:t>pom.xml</a:t>
            </a:r>
            <a:r>
              <a:rPr kumimoji="1" lang="en-US" altLang="zh-TW" sz="2000" dirty="0" smtClean="0"/>
              <a:t> setting : </a:t>
            </a:r>
            <a:endParaRPr kumimoji="1" lang="en-US" altLang="zh-TW" sz="2000" dirty="0" smtClean="0"/>
          </a:p>
          <a:p>
            <a:pPr lvl="1"/>
            <a:r>
              <a:rPr kumimoji="1" lang="en-US" altLang="zh-TW" sz="1600" dirty="0"/>
              <a:t>To build a war file that is both executable and deployable into an external container you need to mark the embedded container dependencies as “</a:t>
            </a:r>
            <a:r>
              <a:rPr kumimoji="1" lang="en-US" altLang="zh-TW" sz="1600" dirty="0">
                <a:solidFill>
                  <a:srgbClr val="FF0000"/>
                </a:solidFill>
              </a:rPr>
              <a:t>provided</a:t>
            </a:r>
            <a:r>
              <a:rPr kumimoji="1" lang="en-US" altLang="zh-TW" sz="1600" dirty="0" smtClean="0"/>
              <a:t>”.</a:t>
            </a:r>
            <a:endParaRPr kumimoji="1" lang="en-US" altLang="zh-TW" sz="16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4" name="圖片 3" descr="螢幕快照 2015-06-29 上午11.35.5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8176" y="2268655"/>
            <a:ext cx="5242180" cy="2362429"/>
          </a:xfrm>
          <a:prstGeom prst="rect">
            <a:avLst/>
          </a:prstGeom>
        </p:spPr>
      </p:pic>
      <p:sp>
        <p:nvSpPr>
          <p:cNvPr id="5" name="日期版面配置區 4"/>
          <p:cNvSpPr>
            <a:spLocks noGrp="1"/>
          </p:cNvSpPr>
          <p:nvPr>
            <p:ph type="dt" sz="half" idx="10"/>
          </p:nvPr>
        </p:nvSpPr>
        <p:spPr/>
        <p:txBody>
          <a:bodyPr/>
          <a:lstStyle/>
          <a:p>
            <a:fld id="{9949578D-69A4-0B44-A087-EA152A417C0A}"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r>
              <a:rPr kumimoji="1" lang="en-US" altLang="zh-TW" dirty="0" smtClean="0"/>
              <a:t>JSP plugin</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3BA9D67F-A5E8-6D46-9D31-12008898C8C1}"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JSP plugin</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i="1" dirty="0" err="1" smtClean="0"/>
              <a:t>pom.xml</a:t>
            </a:r>
            <a:r>
              <a:rPr kumimoji="1" lang="en-US" altLang="zh-TW" sz="2000" dirty="0" smtClean="0"/>
              <a:t> setting : </a:t>
            </a:r>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r>
              <a:rPr kumimoji="1" lang="en-US" altLang="zh-TW" sz="2000" dirty="0" smtClean="0"/>
              <a:t>JSP files path :</a:t>
            </a:r>
            <a:endParaRPr kumimoji="1" lang="en-US" altLang="zh-TW" sz="2000" dirty="0" smtClean="0"/>
          </a:p>
          <a:p>
            <a:endParaRPr kumimoji="1" lang="en-US" altLang="zh-TW" sz="2000" dirty="0" smtClean="0"/>
          </a:p>
          <a:p>
            <a:endParaRPr kumimoji="1" lang="en-US" altLang="zh-TW" sz="2000" dirty="0" smtClean="0"/>
          </a:p>
          <a:p>
            <a:endParaRPr kumimoji="1" lang="en-US" altLang="zh-TW" sz="2000" dirty="0"/>
          </a:p>
          <a:p>
            <a:pPr marL="0" indent="0">
              <a:buNone/>
            </a:pPr>
            <a:endParaRPr kumimoji="1" lang="en-US" altLang="zh-TW" sz="2000" dirty="0" smtClean="0"/>
          </a:p>
          <a:p>
            <a:r>
              <a:rPr kumimoji="1" lang="en-US" altLang="zh-TW" sz="2000" dirty="0" smtClean="0"/>
              <a:t>Set property </a:t>
            </a:r>
            <a:r>
              <a:rPr kumimoji="1" lang="en-US" altLang="zh-TW" sz="2000" dirty="0"/>
              <a:t>in the </a:t>
            </a:r>
            <a:r>
              <a:rPr kumimoji="1" lang="en-US" altLang="zh-TW" sz="2000" dirty="0" smtClean="0"/>
              <a:t>‘</a:t>
            </a:r>
            <a:r>
              <a:rPr kumimoji="1" lang="en-US" altLang="zh-TW" sz="2000" i="1" dirty="0" err="1" smtClean="0"/>
              <a:t>application.properties</a:t>
            </a:r>
            <a:r>
              <a:rPr kumimoji="1" lang="en-US" altLang="zh-TW" sz="2000" dirty="0" smtClean="0"/>
              <a:t>’</a:t>
            </a:r>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5" name="圖片 4" descr="螢幕快照 2015-06-29 下午1.57.07.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7509" y="1651055"/>
            <a:ext cx="4321213" cy="1407118"/>
          </a:xfrm>
          <a:prstGeom prst="rect">
            <a:avLst/>
          </a:prstGeom>
        </p:spPr>
      </p:pic>
      <p:pic>
        <p:nvPicPr>
          <p:cNvPr id="6" name="圖片 5" descr="螢幕快照 2015-06-29 下午2.02.3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509" y="5357520"/>
            <a:ext cx="4089508" cy="592274"/>
          </a:xfrm>
          <a:prstGeom prst="rect">
            <a:avLst/>
          </a:prstGeom>
        </p:spPr>
      </p:pic>
      <p:pic>
        <p:nvPicPr>
          <p:cNvPr id="7" name="圖片 6" descr="螢幕快照 2015-06-29 下午2.30.2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0636" y="3259053"/>
            <a:ext cx="3557324" cy="1419629"/>
          </a:xfrm>
          <a:prstGeom prst="rect">
            <a:avLst/>
          </a:prstGeom>
        </p:spPr>
      </p:pic>
      <p:sp>
        <p:nvSpPr>
          <p:cNvPr id="4" name="日期版面配置區 3"/>
          <p:cNvSpPr>
            <a:spLocks noGrp="1"/>
          </p:cNvSpPr>
          <p:nvPr>
            <p:ph type="dt" sz="half" idx="10"/>
          </p:nvPr>
        </p:nvSpPr>
        <p:spPr/>
        <p:txBody>
          <a:bodyPr/>
          <a:lstStyle/>
          <a:p>
            <a:fld id="{F28886C0-888E-2C4C-A8BC-25D806357DC1}" type="datetime1">
              <a:rPr kumimoji="1" lang="zh-TW" altLang="en-US" smtClean="0"/>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br>
              <a:rPr kumimoji="1" lang="en-US" altLang="zh-TW" dirty="0" smtClean="0"/>
            </a:br>
            <a:r>
              <a:rPr kumimoji="1" lang="en-US" altLang="zh-TW" dirty="0" err="1" smtClean="0"/>
              <a:t>mySQL</a:t>
            </a:r>
            <a:r>
              <a:rPr kumimoji="1" lang="en-US" altLang="zh-TW" dirty="0" smtClean="0"/>
              <a:t> &amp; JDBC plugin</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C1F8FDA2-A110-ED4C-80E8-43D042EE05D0}"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err="1"/>
              <a:t>mySQL</a:t>
            </a:r>
            <a:r>
              <a:rPr kumimoji="1" lang="en-US" altLang="zh-TW" sz="3200" dirty="0"/>
              <a:t> &amp; </a:t>
            </a:r>
            <a:r>
              <a:rPr kumimoji="1" lang="en-US" altLang="zh-TW" sz="3200" dirty="0" smtClean="0"/>
              <a:t>JDBC plugin</a:t>
            </a:r>
            <a:r>
              <a:rPr kumimoji="1" lang="zh-TW" altLang="en-US" sz="3200" dirty="0"/>
              <a:t> </a:t>
            </a:r>
            <a:r>
              <a:rPr kumimoji="1" lang="en-US" altLang="zh-TW" sz="3200" dirty="0"/>
              <a:t>(1</a:t>
            </a:r>
            <a:r>
              <a:rPr kumimoji="1" lang="en-US" altLang="zh-TW" sz="3200" dirty="0" smtClean="0"/>
              <a:t>/4)</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1. </a:t>
            </a:r>
            <a:r>
              <a:rPr kumimoji="1" lang="en-US" altLang="zh-TW" sz="2000" dirty="0" err="1" smtClean="0"/>
              <a:t>pom.xml</a:t>
            </a:r>
            <a:r>
              <a:rPr kumimoji="1" lang="en-US" altLang="zh-TW" sz="2000" dirty="0" smtClean="0"/>
              <a:t> setting : </a:t>
            </a:r>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r>
              <a:rPr kumimoji="1" lang="en-US" altLang="zh-TW" sz="2000" dirty="0" smtClean="0"/>
              <a:t>2. Set property into </a:t>
            </a:r>
            <a:r>
              <a:rPr kumimoji="1" lang="en-US" altLang="zh-TW" sz="2000" dirty="0"/>
              <a:t>the </a:t>
            </a:r>
            <a:r>
              <a:rPr kumimoji="1" lang="en-US" altLang="zh-TW" sz="2000" dirty="0" smtClean="0"/>
              <a:t>‘</a:t>
            </a:r>
            <a:r>
              <a:rPr kumimoji="1" lang="en-US" altLang="zh-TW" sz="2000" i="1" dirty="0" err="1" smtClean="0"/>
              <a:t>application.properties</a:t>
            </a:r>
            <a:r>
              <a:rPr kumimoji="1" lang="en-US" altLang="zh-TW" sz="2000" dirty="0" smtClean="0"/>
              <a:t>’</a:t>
            </a:r>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7" name="圖片 6" descr="螢幕快照 2015-06-29 下午2.41.20.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7508" y="4299294"/>
            <a:ext cx="4817743" cy="1562512"/>
          </a:xfrm>
          <a:prstGeom prst="rect">
            <a:avLst/>
          </a:prstGeom>
        </p:spPr>
      </p:pic>
      <p:sp>
        <p:nvSpPr>
          <p:cNvPr id="5" name="日期版面配置區 4"/>
          <p:cNvSpPr>
            <a:spLocks noGrp="1"/>
          </p:cNvSpPr>
          <p:nvPr>
            <p:ph type="dt" sz="half" idx="10"/>
          </p:nvPr>
        </p:nvSpPr>
        <p:spPr/>
        <p:txBody>
          <a:bodyPr/>
          <a:lstStyle/>
          <a:p>
            <a:fld id="{8B4A5E95-87FE-D74B-AD72-6DF739AB54BF}"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9" name="圖片 8" descr="螢幕快照 2015-07-09 上午11.17.4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508" y="1655233"/>
            <a:ext cx="4060425" cy="1264873"/>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err="1"/>
              <a:t>mySQL</a:t>
            </a:r>
            <a:r>
              <a:rPr kumimoji="1" lang="en-US" altLang="zh-TW" sz="3200" dirty="0"/>
              <a:t> &amp; JDBC </a:t>
            </a:r>
            <a:r>
              <a:rPr kumimoji="1" lang="en-US" altLang="zh-TW" sz="3200" dirty="0" smtClean="0"/>
              <a:t>plugin</a:t>
            </a:r>
            <a:r>
              <a:rPr kumimoji="1" lang="zh-TW" altLang="en-US" sz="3200" dirty="0"/>
              <a:t> </a:t>
            </a:r>
            <a:r>
              <a:rPr kumimoji="1" lang="en-US" altLang="zh-TW" sz="3200" dirty="0" smtClean="0"/>
              <a:t>(2/</a:t>
            </a:r>
            <a:r>
              <a:rPr kumimoji="1" lang="en-US" altLang="zh-TW" sz="3200" dirty="0"/>
              <a:t>4)</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3. Create </a:t>
            </a:r>
            <a:r>
              <a:rPr kumimoji="1" lang="en-US" altLang="zh-TW" sz="2000" dirty="0"/>
              <a:t>class </a:t>
            </a:r>
            <a:r>
              <a:rPr kumimoji="1" lang="en-US" altLang="zh-TW" sz="2000" b="1" dirty="0" err="1" smtClean="0"/>
              <a:t>ProjectDataSource</a:t>
            </a:r>
            <a:r>
              <a:rPr kumimoji="1" lang="en-US" altLang="zh-TW" sz="2000" dirty="0" smtClean="0"/>
              <a:t> to replace ‘</a:t>
            </a:r>
            <a:r>
              <a:rPr kumimoji="1" lang="en-US" altLang="zh-TW" sz="2000" i="1" dirty="0" err="1" smtClean="0"/>
              <a:t>dataSource</a:t>
            </a:r>
            <a:r>
              <a:rPr kumimoji="1" lang="en-US" altLang="zh-TW" sz="2000" i="1" dirty="0" err="1"/>
              <a:t>-context.xml</a:t>
            </a:r>
            <a:r>
              <a:rPr kumimoji="1" lang="en-US" altLang="zh-TW" sz="2000" i="1" dirty="0"/>
              <a:t> </a:t>
            </a:r>
            <a:r>
              <a:rPr kumimoji="1" lang="en-US" altLang="zh-TW" sz="2000" i="1" dirty="0" smtClean="0"/>
              <a:t>‘</a:t>
            </a:r>
            <a:r>
              <a:rPr kumimoji="1" lang="en-US" altLang="zh-TW" sz="2000" dirty="0" smtClean="0"/>
              <a:t>:</a:t>
            </a:r>
            <a:endParaRPr kumimoji="1" lang="en-US" altLang="zh-TW" sz="2000" dirty="0" smtClean="0"/>
          </a:p>
          <a:p>
            <a:pPr lvl="1"/>
            <a:r>
              <a:rPr kumimoji="1" lang="en-US" altLang="zh-TW" sz="1600" dirty="0" smtClean="0"/>
              <a:t>3-1. Set </a:t>
            </a:r>
            <a:r>
              <a:rPr kumimoji="1" lang="en-US" altLang="zh-TW" sz="1600" dirty="0"/>
              <a:t>two pair properties to the </a:t>
            </a:r>
            <a:r>
              <a:rPr kumimoji="1" lang="en-US" altLang="zh-TW" sz="1600" dirty="0" smtClean="0"/>
              <a:t>data source</a:t>
            </a:r>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4" name="圖片 3" descr="螢幕快照 2015-06-29 下午4.12.59.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8169" y="2068396"/>
            <a:ext cx="5156258" cy="3334489"/>
          </a:xfrm>
          <a:prstGeom prst="rect">
            <a:avLst/>
          </a:prstGeom>
        </p:spPr>
      </p:pic>
      <p:sp>
        <p:nvSpPr>
          <p:cNvPr id="5" name="日期版面配置區 4"/>
          <p:cNvSpPr>
            <a:spLocks noGrp="1"/>
          </p:cNvSpPr>
          <p:nvPr>
            <p:ph type="dt" sz="half" idx="10"/>
          </p:nvPr>
        </p:nvSpPr>
        <p:spPr/>
        <p:txBody>
          <a:bodyPr/>
          <a:lstStyle/>
          <a:p>
            <a:fld id="{8C58DBF3-C6C4-AB4B-AD96-BA2869AFEC71}"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err="1"/>
              <a:t>mySQL</a:t>
            </a:r>
            <a:r>
              <a:rPr kumimoji="1" lang="en-US" altLang="zh-TW" sz="3200" dirty="0"/>
              <a:t> &amp; JDBC </a:t>
            </a:r>
            <a:r>
              <a:rPr kumimoji="1" lang="en-US" altLang="zh-TW" sz="3200" dirty="0" smtClean="0"/>
              <a:t>plugin</a:t>
            </a:r>
            <a:r>
              <a:rPr kumimoji="1" lang="zh-TW" altLang="en-US" sz="3200" dirty="0"/>
              <a:t> </a:t>
            </a:r>
            <a:r>
              <a:rPr kumimoji="1" lang="en-US" altLang="zh-TW" sz="3200" dirty="0" smtClean="0"/>
              <a:t>(3/</a:t>
            </a:r>
            <a:r>
              <a:rPr kumimoji="1" lang="en-US" altLang="zh-TW" sz="3200" dirty="0"/>
              <a:t>4)</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3. Create </a:t>
            </a:r>
            <a:r>
              <a:rPr kumimoji="1" lang="en-US" altLang="zh-TW" sz="2000" dirty="0"/>
              <a:t>class </a:t>
            </a:r>
            <a:r>
              <a:rPr kumimoji="1" lang="en-US" altLang="zh-TW" sz="2000" b="1" i="1" dirty="0" err="1" smtClean="0"/>
              <a:t>ProjectDataSource</a:t>
            </a:r>
            <a:r>
              <a:rPr kumimoji="1" lang="en-US" altLang="zh-TW" sz="2000" dirty="0" smtClean="0"/>
              <a:t> to replace ‘</a:t>
            </a:r>
            <a:r>
              <a:rPr kumimoji="1" lang="en-US" altLang="zh-TW" sz="2000" i="1" dirty="0" err="1" smtClean="0"/>
              <a:t>dataSource</a:t>
            </a:r>
            <a:r>
              <a:rPr kumimoji="1" lang="en-US" altLang="zh-TW" sz="2000" i="1" dirty="0" err="1"/>
              <a:t>-</a:t>
            </a:r>
            <a:r>
              <a:rPr kumimoji="1" lang="en-US" altLang="zh-TW" sz="2000" i="1" dirty="0" err="1" smtClean="0"/>
              <a:t>context.xml</a:t>
            </a:r>
            <a:r>
              <a:rPr kumimoji="1" lang="en-US" altLang="zh-TW" sz="2000" i="1" dirty="0" smtClean="0"/>
              <a:t>’</a:t>
            </a:r>
            <a:r>
              <a:rPr kumimoji="1" lang="en-US" altLang="zh-TW" sz="2000" dirty="0" smtClean="0"/>
              <a:t> :</a:t>
            </a:r>
            <a:endParaRPr kumimoji="1" lang="en-US" altLang="zh-TW" sz="2000" dirty="0" smtClean="0"/>
          </a:p>
          <a:p>
            <a:pPr lvl="1"/>
            <a:r>
              <a:rPr kumimoji="1" lang="en-US" altLang="zh-TW" sz="1600" dirty="0" smtClean="0"/>
              <a:t>3-2. Create two bean classes ‘</a:t>
            </a:r>
            <a:r>
              <a:rPr lang="en-US" altLang="zh-TW" sz="1600" i="1" dirty="0" err="1">
                <a:solidFill>
                  <a:srgbClr val="FF0000"/>
                </a:solidFill>
              </a:rPr>
              <a:t>amway_dataSource</a:t>
            </a:r>
            <a:r>
              <a:rPr kumimoji="1" lang="en-US" altLang="zh-TW" sz="1600" dirty="0" smtClean="0"/>
              <a:t>’ &amp; ‘</a:t>
            </a:r>
            <a:r>
              <a:rPr lang="en-US" altLang="zh-TW" sz="1600" i="1" dirty="0" err="1">
                <a:solidFill>
                  <a:srgbClr val="FF0000"/>
                </a:solidFill>
              </a:rPr>
              <a:t>sso_dataSource</a:t>
            </a:r>
            <a:r>
              <a:rPr kumimoji="1" lang="en-US" altLang="zh-TW" sz="1600" dirty="0" smtClean="0"/>
              <a:t>’.</a:t>
            </a:r>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r>
              <a:rPr kumimoji="1" lang="en-US" altLang="zh-TW" sz="1600" dirty="0" smtClean="0"/>
              <a:t>3-3. </a:t>
            </a:r>
            <a:r>
              <a:rPr kumimoji="1" lang="en-US" altLang="zh-TW" sz="1600" dirty="0"/>
              <a:t>Create "</a:t>
            </a:r>
            <a:r>
              <a:rPr kumimoji="1" lang="en-US" altLang="zh-TW" sz="1600" dirty="0" err="1"/>
              <a:t>sqlLoader</a:t>
            </a:r>
            <a:r>
              <a:rPr kumimoji="1" lang="en-US" altLang="zh-TW" sz="1600" dirty="0"/>
              <a:t>" class which is load SQL commands from </a:t>
            </a:r>
            <a:r>
              <a:rPr kumimoji="1" lang="en-US" altLang="zh-TW" sz="1600" dirty="0" smtClean="0"/>
              <a:t>‘</a:t>
            </a:r>
            <a:r>
              <a:rPr kumimoji="1" lang="en-US" altLang="zh-TW" sz="1600" i="1" dirty="0" err="1" smtClean="0"/>
              <a:t>sql.properties</a:t>
            </a:r>
            <a:r>
              <a:rPr kumimoji="1" lang="en-US" altLang="zh-TW" sz="1600" dirty="0" smtClean="0"/>
              <a:t>’. </a:t>
            </a:r>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5" name="圖片 4" descr="螢幕快照 2015-06-29 下午4.20.0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51402" y="1966931"/>
            <a:ext cx="6292010" cy="2802042"/>
          </a:xfrm>
          <a:prstGeom prst="rect">
            <a:avLst/>
          </a:prstGeom>
        </p:spPr>
      </p:pic>
      <p:pic>
        <p:nvPicPr>
          <p:cNvPr id="6" name="圖片 5" descr="螢幕快照 2015-06-29 下午4.24.2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1403" y="5138421"/>
            <a:ext cx="3828464" cy="839116"/>
          </a:xfrm>
          <a:prstGeom prst="rect">
            <a:avLst/>
          </a:prstGeom>
        </p:spPr>
      </p:pic>
      <p:sp>
        <p:nvSpPr>
          <p:cNvPr id="7" name="日期版面配置區 6"/>
          <p:cNvSpPr>
            <a:spLocks noGrp="1"/>
          </p:cNvSpPr>
          <p:nvPr>
            <p:ph type="dt" sz="half" idx="10"/>
          </p:nvPr>
        </p:nvSpPr>
        <p:spPr/>
        <p:txBody>
          <a:bodyPr/>
          <a:lstStyle/>
          <a:p>
            <a:fld id="{9CFC26F6-C756-AE44-BBEA-9D4EE1AC4730}" type="datetime1">
              <a:rPr kumimoji="1" lang="zh-TW" altLang="en-US" smtClean="0"/>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err="1"/>
              <a:t>mySQL</a:t>
            </a:r>
            <a:r>
              <a:rPr kumimoji="1" lang="en-US" altLang="zh-TW" sz="3200" dirty="0"/>
              <a:t> &amp; JDBC </a:t>
            </a:r>
            <a:r>
              <a:rPr kumimoji="1" lang="en-US" altLang="zh-TW" sz="3200" dirty="0" smtClean="0"/>
              <a:t>plugin</a:t>
            </a:r>
            <a:r>
              <a:rPr kumimoji="1" lang="zh-TW" altLang="en-US" sz="3200" dirty="0"/>
              <a:t> </a:t>
            </a:r>
            <a:r>
              <a:rPr kumimoji="1" lang="en-US" altLang="zh-TW" sz="3200" dirty="0" smtClean="0"/>
              <a:t>(4/</a:t>
            </a:r>
            <a:r>
              <a:rPr kumimoji="1" lang="en-US" altLang="zh-TW" sz="3200" dirty="0"/>
              <a:t>4)</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4. Implement interface </a:t>
            </a:r>
            <a:r>
              <a:rPr kumimoji="1" lang="en-US" altLang="zh-TW" sz="2000" b="1" dirty="0" err="1" smtClean="0"/>
              <a:t>AppDao</a:t>
            </a:r>
            <a:r>
              <a:rPr kumimoji="1" lang="en-US" altLang="zh-TW" sz="2000" dirty="0" smtClean="0"/>
              <a:t> and extends by </a:t>
            </a:r>
            <a:r>
              <a:rPr lang="en-US" altLang="zh-TW" sz="2000" b="1" dirty="0" err="1" smtClean="0"/>
              <a:t>JdbcDaoSupport</a:t>
            </a:r>
            <a:r>
              <a:rPr lang="en-US" altLang="zh-TW" sz="2000" dirty="0" smtClean="0"/>
              <a:t>.</a:t>
            </a:r>
            <a:endParaRPr kumimoji="1" lang="en-US" altLang="zh-TW" sz="1600" dirty="0"/>
          </a:p>
        </p:txBody>
      </p:sp>
      <p:pic>
        <p:nvPicPr>
          <p:cNvPr id="4" name="圖片 3" descr="螢幕快照 2015-06-29 下午4.45.0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49366" y="1775966"/>
            <a:ext cx="4675294" cy="4103116"/>
          </a:xfrm>
          <a:prstGeom prst="rect">
            <a:avLst/>
          </a:prstGeom>
        </p:spPr>
      </p:pic>
      <p:sp>
        <p:nvSpPr>
          <p:cNvPr id="7" name="日期版面配置區 6"/>
          <p:cNvSpPr>
            <a:spLocks noGrp="1"/>
          </p:cNvSpPr>
          <p:nvPr>
            <p:ph type="dt" sz="half" idx="10"/>
          </p:nvPr>
        </p:nvSpPr>
        <p:spPr/>
        <p:txBody>
          <a:bodyPr/>
          <a:lstStyle/>
          <a:p>
            <a:fld id="{88F18C91-F091-ED46-84DC-253C4EF72A33}" type="datetime1">
              <a:rPr kumimoji="1" lang="zh-TW" altLang="en-US" smtClean="0"/>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r>
              <a:rPr kumimoji="1" lang="en-US" altLang="zh-TW" dirty="0" smtClean="0"/>
              <a:t>Builder Profile</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D4CF7373-F368-374F-9679-229FABCB6DAE}"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Builder </a:t>
            </a:r>
            <a:r>
              <a:rPr kumimoji="1" lang="en-US" altLang="zh-TW" sz="3200" dirty="0" smtClean="0"/>
              <a:t>Profile</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err="1" smtClean="0"/>
              <a:t>pom.xml</a:t>
            </a:r>
            <a:r>
              <a:rPr kumimoji="1" lang="en-US" altLang="zh-TW" sz="2000" dirty="0" smtClean="0"/>
              <a:t> setting : </a:t>
            </a:r>
            <a:endParaRPr kumimoji="1" lang="en-US" altLang="zh-TW" sz="2000" dirty="0" smtClean="0"/>
          </a:p>
          <a:p>
            <a:pPr lvl="1"/>
            <a:r>
              <a:rPr kumimoji="1" lang="en-US" altLang="zh-TW" sz="1600" dirty="0"/>
              <a:t>It's the same configuration as other projects (like </a:t>
            </a:r>
            <a:r>
              <a:rPr kumimoji="1" lang="en-US" altLang="zh-TW" sz="1600" dirty="0" err="1"/>
              <a:t>xBoard</a:t>
            </a:r>
            <a:r>
              <a:rPr kumimoji="1" lang="en-US" altLang="zh-TW" sz="1600" dirty="0"/>
              <a:t> .... </a:t>
            </a:r>
            <a:r>
              <a:rPr kumimoji="1" lang="en-US" altLang="zh-TW" sz="1600" dirty="0" err="1"/>
              <a:t>etc</a:t>
            </a:r>
            <a:r>
              <a:rPr kumimoji="1" lang="en-US" altLang="zh-TW" sz="1600" dirty="0"/>
              <a:t>).</a:t>
            </a:r>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5" name="圖片 4" descr="螢幕快照 2015-06-29 下午5.01.5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06101" y="1968869"/>
            <a:ext cx="5196530" cy="3972882"/>
          </a:xfrm>
          <a:prstGeom prst="rect">
            <a:avLst/>
          </a:prstGeom>
        </p:spPr>
      </p:pic>
      <p:sp>
        <p:nvSpPr>
          <p:cNvPr id="6" name="日期版面配置區 5"/>
          <p:cNvSpPr>
            <a:spLocks noGrp="1"/>
          </p:cNvSpPr>
          <p:nvPr>
            <p:ph type="dt" sz="half" idx="10"/>
          </p:nvPr>
        </p:nvSpPr>
        <p:spPr/>
        <p:txBody>
          <a:bodyPr/>
          <a:lstStyle/>
          <a:p>
            <a:fld id="{335AD205-F96F-1045-8266-B846F9F258F9}" type="datetime1">
              <a:rPr kumimoji="1" lang="zh-TW" altLang="en-US" smtClean="0"/>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O</a:t>
            </a:r>
            <a:r>
              <a:rPr kumimoji="1" lang="en-US" altLang="zh-TW" sz="3200" dirty="0" smtClean="0"/>
              <a:t>utline</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fontScale="92500" lnSpcReduction="20000"/>
          </a:bodyPr>
          <a:lstStyle/>
          <a:p>
            <a:r>
              <a:rPr kumimoji="1" lang="en-US" altLang="zh-TW" sz="2000" dirty="0"/>
              <a:t>Spring Boot</a:t>
            </a:r>
            <a:endParaRPr kumimoji="1" lang="en-US" altLang="zh-TW" sz="2000" dirty="0" smtClean="0"/>
          </a:p>
          <a:p>
            <a:pPr lvl="1"/>
            <a:r>
              <a:rPr kumimoji="1" lang="en-US" altLang="zh-TW" sz="1600" dirty="0" smtClean="0"/>
              <a:t>Introduction</a:t>
            </a:r>
            <a:endParaRPr kumimoji="1" lang="en-US" altLang="zh-TW" sz="1600" dirty="0" smtClean="0"/>
          </a:p>
          <a:p>
            <a:pPr lvl="1"/>
            <a:r>
              <a:rPr kumimoji="1" lang="en-US" altLang="zh-TW" sz="1600" dirty="0"/>
              <a:t>Spring Boot Quick </a:t>
            </a:r>
            <a:r>
              <a:rPr kumimoji="1" lang="en-US" altLang="zh-TW" sz="1600" dirty="0" smtClean="0"/>
              <a:t>Start</a:t>
            </a:r>
            <a:endParaRPr kumimoji="1" lang="en-US" altLang="zh-TW" sz="1600" dirty="0" smtClean="0"/>
          </a:p>
          <a:p>
            <a:pPr lvl="1"/>
            <a:r>
              <a:rPr kumimoji="1" lang="en-US" altLang="zh-TW" sz="1600" dirty="0"/>
              <a:t>Spring Boot </a:t>
            </a:r>
            <a:r>
              <a:rPr kumimoji="1" lang="en-US" altLang="zh-TW" sz="1600" dirty="0" smtClean="0"/>
              <a:t>External </a:t>
            </a:r>
            <a:r>
              <a:rPr kumimoji="1" lang="en-US" altLang="zh-TW" sz="1600" dirty="0"/>
              <a:t>Tomcat </a:t>
            </a:r>
            <a:r>
              <a:rPr kumimoji="1" lang="en-US" altLang="zh-TW" sz="1600" dirty="0" smtClean="0"/>
              <a:t>plugin</a:t>
            </a:r>
            <a:endParaRPr kumimoji="1" lang="en-US" altLang="zh-TW" sz="1600" dirty="0" smtClean="0"/>
          </a:p>
          <a:p>
            <a:pPr lvl="1"/>
            <a:r>
              <a:rPr kumimoji="1" lang="en-US" altLang="zh-TW" sz="1600" dirty="0"/>
              <a:t>Spring Boot JSP </a:t>
            </a:r>
            <a:r>
              <a:rPr kumimoji="1" lang="en-US" altLang="zh-TW" sz="1600" dirty="0" smtClean="0"/>
              <a:t>plugin</a:t>
            </a:r>
            <a:endParaRPr kumimoji="1" lang="en-US" altLang="zh-TW" sz="1600" dirty="0" smtClean="0"/>
          </a:p>
          <a:p>
            <a:pPr lvl="1"/>
            <a:r>
              <a:rPr kumimoji="1" lang="en-US" altLang="zh-TW" sz="1600" dirty="0"/>
              <a:t>Spring Boot M</a:t>
            </a:r>
            <a:r>
              <a:rPr kumimoji="1" lang="en-US" altLang="zh-TW" sz="1600" dirty="0" smtClean="0"/>
              <a:t>ySQL </a:t>
            </a:r>
            <a:r>
              <a:rPr kumimoji="1" lang="en-US" altLang="zh-TW" sz="1600" dirty="0"/>
              <a:t>&amp; JDBC </a:t>
            </a:r>
            <a:r>
              <a:rPr kumimoji="1" lang="en-US" altLang="zh-TW" sz="1600" dirty="0" smtClean="0"/>
              <a:t>plugin</a:t>
            </a:r>
            <a:endParaRPr kumimoji="1" lang="en-US" altLang="zh-TW" sz="1600" dirty="0" smtClean="0"/>
          </a:p>
          <a:p>
            <a:pPr lvl="1"/>
            <a:r>
              <a:rPr kumimoji="1" lang="en-US" altLang="zh-TW" sz="1600" dirty="0"/>
              <a:t>Spring Boot Builder </a:t>
            </a:r>
            <a:r>
              <a:rPr kumimoji="1" lang="en-US" altLang="zh-TW" sz="1600" dirty="0" smtClean="0"/>
              <a:t>Profile</a:t>
            </a:r>
            <a:endParaRPr kumimoji="1" lang="en-US" altLang="zh-TW" sz="1600" dirty="0" smtClean="0"/>
          </a:p>
          <a:p>
            <a:pPr lvl="1"/>
            <a:r>
              <a:rPr kumimoji="1" lang="en-US" altLang="zh-TW" sz="1600" dirty="0"/>
              <a:t>Spring Boot Log4j </a:t>
            </a:r>
            <a:r>
              <a:rPr kumimoji="1" lang="en-US" altLang="zh-TW" sz="1600" dirty="0" smtClean="0"/>
              <a:t>Plugin</a:t>
            </a:r>
            <a:endParaRPr kumimoji="1" lang="en-US" altLang="zh-TW" sz="1600" dirty="0" smtClean="0"/>
          </a:p>
          <a:p>
            <a:pPr lvl="1"/>
            <a:r>
              <a:rPr kumimoji="1" lang="en-US" altLang="zh-TW" sz="1600" dirty="0"/>
              <a:t>Spring Boot </a:t>
            </a:r>
            <a:r>
              <a:rPr kumimoji="1" lang="en-US" altLang="zh-TW" sz="1600" dirty="0" smtClean="0"/>
              <a:t>Security</a:t>
            </a:r>
            <a:endParaRPr kumimoji="1" lang="en-US" altLang="zh-TW" sz="1600" dirty="0" smtClean="0"/>
          </a:p>
          <a:p>
            <a:r>
              <a:rPr kumimoji="1" lang="en-US" altLang="zh-TW" sz="2000" dirty="0"/>
              <a:t>Spring Boot </a:t>
            </a:r>
            <a:r>
              <a:rPr kumimoji="1" lang="en-US" altLang="zh-TW" sz="2000" dirty="0" err="1" smtClean="0"/>
              <a:t>WebSocket</a:t>
            </a:r>
            <a:endParaRPr kumimoji="1" lang="en-US" altLang="zh-TW" sz="2000" dirty="0" smtClean="0"/>
          </a:p>
          <a:p>
            <a:pPr lvl="1"/>
            <a:r>
              <a:rPr kumimoji="1" lang="en-US" altLang="zh-TW" sz="1600" dirty="0" smtClean="0"/>
              <a:t>Introduction</a:t>
            </a:r>
            <a:endParaRPr kumimoji="1" lang="en-US" altLang="zh-TW" sz="1600" dirty="0" smtClean="0"/>
          </a:p>
          <a:p>
            <a:pPr lvl="1"/>
            <a:r>
              <a:rPr kumimoji="1" lang="en-US" altLang="zh-TW" sz="1600" dirty="0" err="1" smtClean="0"/>
              <a:t>WebSocket</a:t>
            </a:r>
            <a:endParaRPr kumimoji="1" lang="en-US" altLang="zh-TW" sz="1600" dirty="0" smtClean="0"/>
          </a:p>
          <a:p>
            <a:pPr lvl="2"/>
            <a:r>
              <a:rPr kumimoji="1" lang="en-US" altLang="zh-TW" sz="1200" dirty="0"/>
              <a:t>Server Side (Spring )</a:t>
            </a:r>
            <a:endParaRPr kumimoji="1" lang="en-US" altLang="zh-TW" sz="1200" dirty="0" smtClean="0"/>
          </a:p>
          <a:p>
            <a:pPr lvl="2"/>
            <a:r>
              <a:rPr kumimoji="1" lang="en-US" altLang="zh-TW" sz="1200" dirty="0" smtClean="0"/>
              <a:t>Client Side (</a:t>
            </a:r>
            <a:r>
              <a:rPr kumimoji="1" lang="en-US" altLang="zh-TW" sz="1200" dirty="0" err="1" smtClean="0"/>
              <a:t>javascript</a:t>
            </a:r>
            <a:r>
              <a:rPr kumimoji="1" lang="en-US" altLang="zh-TW" sz="1200" dirty="0" smtClean="0"/>
              <a:t> &amp; java)</a:t>
            </a:r>
            <a:endParaRPr kumimoji="1" lang="en-US" altLang="zh-TW" sz="800" dirty="0" smtClean="0"/>
          </a:p>
          <a:p>
            <a:pPr lvl="1"/>
            <a:r>
              <a:rPr kumimoji="1" lang="en-US" altLang="zh-TW" sz="1600" dirty="0" smtClean="0"/>
              <a:t>WebSocket </a:t>
            </a:r>
            <a:r>
              <a:rPr kumimoji="1" lang="en-US" altLang="zh-TW" sz="1600" dirty="0"/>
              <a:t>+ SockJS</a:t>
            </a:r>
            <a:endParaRPr kumimoji="1" lang="en-US" altLang="zh-TW" sz="1600" dirty="0" smtClean="0"/>
          </a:p>
          <a:p>
            <a:pPr lvl="2"/>
            <a:r>
              <a:rPr kumimoji="1" lang="en-US" altLang="zh-TW" sz="1200" dirty="0" smtClean="0"/>
              <a:t>Server </a:t>
            </a:r>
            <a:r>
              <a:rPr kumimoji="1" lang="en-US" altLang="zh-TW" sz="1200" dirty="0"/>
              <a:t>Side (</a:t>
            </a:r>
            <a:r>
              <a:rPr kumimoji="1" lang="en-US" altLang="zh-TW" sz="1200" dirty="0" smtClean="0"/>
              <a:t>Spring)</a:t>
            </a:r>
            <a:endParaRPr kumimoji="1" lang="en-US" altLang="zh-TW" sz="1200" dirty="0" smtClean="0"/>
          </a:p>
          <a:p>
            <a:pPr lvl="2"/>
            <a:r>
              <a:rPr kumimoji="1" lang="en-US" altLang="zh-TW" sz="1200" dirty="0"/>
              <a:t>Client Side (</a:t>
            </a:r>
            <a:r>
              <a:rPr kumimoji="1" lang="en-US" altLang="zh-TW" sz="1200" dirty="0" err="1" smtClean="0"/>
              <a:t>SockJS</a:t>
            </a:r>
            <a:r>
              <a:rPr kumimoji="1" lang="en-US" altLang="zh-TW" sz="1200" dirty="0" smtClean="0"/>
              <a:t>) </a:t>
            </a:r>
            <a:endParaRPr kumimoji="1" lang="en-US" altLang="zh-TW" sz="1200" dirty="0" smtClean="0"/>
          </a:p>
          <a:p>
            <a:pPr lvl="1"/>
            <a:r>
              <a:rPr kumimoji="1" lang="en-US" altLang="zh-TW" sz="1600" dirty="0" smtClean="0"/>
              <a:t>STOMP + WebSocket + </a:t>
            </a:r>
            <a:r>
              <a:rPr kumimoji="1" lang="en-US" altLang="zh-TW" sz="1600" dirty="0"/>
              <a:t>SockJS</a:t>
            </a:r>
            <a:endParaRPr kumimoji="1" lang="en-US" altLang="zh-TW" sz="1600" dirty="0"/>
          </a:p>
          <a:p>
            <a:pPr lvl="2"/>
            <a:r>
              <a:rPr kumimoji="1" lang="en-US" altLang="zh-TW" sz="1200" dirty="0"/>
              <a:t>Server Side (</a:t>
            </a:r>
            <a:r>
              <a:rPr kumimoji="1" lang="en-US" altLang="zh-TW" sz="1200" dirty="0" smtClean="0"/>
              <a:t>Spring)</a:t>
            </a:r>
            <a:endParaRPr kumimoji="1" lang="en-US" altLang="zh-TW" sz="1200" dirty="0"/>
          </a:p>
          <a:p>
            <a:pPr lvl="2"/>
            <a:r>
              <a:rPr kumimoji="1" lang="en-US" altLang="zh-TW" sz="1200" dirty="0"/>
              <a:t>Client Side (STOMP)</a:t>
            </a:r>
            <a:endParaRPr kumimoji="1" lang="en-US" altLang="zh-TW" sz="1200" dirty="0" smtClean="0"/>
          </a:p>
          <a:p>
            <a:r>
              <a:rPr kumimoji="1" lang="en-US" altLang="zh-TW" sz="2000" dirty="0"/>
              <a:t>Use Case Sequence Diagrams</a:t>
            </a:r>
            <a:endParaRPr kumimoji="1" lang="en-US" altLang="zh-TW" sz="1600" dirty="0" smtClean="0"/>
          </a:p>
          <a:p>
            <a:pPr lvl="1"/>
            <a:endParaRPr kumimoji="1" lang="en-US" altLang="zh-TW" sz="1600" dirty="0" smtClean="0"/>
          </a:p>
          <a:p>
            <a:endParaRPr kumimoji="1" lang="zh-TW" altLang="en-US" sz="2000" dirty="0"/>
          </a:p>
        </p:txBody>
      </p:sp>
      <p:sp>
        <p:nvSpPr>
          <p:cNvPr id="4" name="日期版面配置區 3"/>
          <p:cNvSpPr>
            <a:spLocks noGrp="1"/>
          </p:cNvSpPr>
          <p:nvPr>
            <p:ph type="dt" sz="half" idx="10"/>
          </p:nvPr>
        </p:nvSpPr>
        <p:spPr/>
        <p:txBody>
          <a:bodyPr/>
          <a:lstStyle/>
          <a:p>
            <a:fld id="{37DBD236-B868-264D-9463-7E29509D19B3}"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r>
              <a:rPr kumimoji="1" lang="en-US" altLang="zh-TW" dirty="0" smtClean="0"/>
              <a:t>Log4j Plugin</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FA86CCFB-1BEB-5F4A-A572-C3AB9C743788}"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Log4j </a:t>
            </a:r>
            <a:r>
              <a:rPr kumimoji="1" lang="en-US" altLang="zh-TW" sz="3200" dirty="0" smtClean="0"/>
              <a:t>Plugin</a:t>
            </a:r>
            <a:r>
              <a:rPr kumimoji="1" lang="zh-TW" altLang="en-US" sz="3200" dirty="0"/>
              <a:t> </a:t>
            </a:r>
            <a:r>
              <a:rPr kumimoji="1" lang="en-US" altLang="zh-TW" sz="3200" dirty="0"/>
              <a:t>(1</a:t>
            </a:r>
            <a:r>
              <a:rPr kumimoji="1" lang="en-US" altLang="zh-TW" sz="3200" dirty="0" smtClean="0"/>
              <a:t>/2)</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err="1" smtClean="0"/>
              <a:t>pom.xml</a:t>
            </a:r>
            <a:r>
              <a:rPr kumimoji="1" lang="en-US" altLang="zh-TW" sz="2000" dirty="0" smtClean="0"/>
              <a:t> setting :</a:t>
            </a:r>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4" name="圖片 3" descr="螢幕快照 2015-06-29 下午5.25.09.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0743" y="1715855"/>
            <a:ext cx="5296765" cy="2102182"/>
          </a:xfrm>
          <a:prstGeom prst="rect">
            <a:avLst/>
          </a:prstGeom>
        </p:spPr>
      </p:pic>
      <p:sp>
        <p:nvSpPr>
          <p:cNvPr id="6" name="日期版面配置區 5"/>
          <p:cNvSpPr>
            <a:spLocks noGrp="1"/>
          </p:cNvSpPr>
          <p:nvPr>
            <p:ph type="dt" sz="half" idx="10"/>
          </p:nvPr>
        </p:nvSpPr>
        <p:spPr/>
        <p:txBody>
          <a:bodyPr/>
          <a:lstStyle/>
          <a:p>
            <a:fld id="{66753487-75ED-0A48-B3F7-064238C488EF}"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圖片 4" descr="螢幕快照 2015-06-29 下午5.37.0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4934" y="1938286"/>
            <a:ext cx="3633980" cy="2980343"/>
          </a:xfrm>
          <a:prstGeom prst="rect">
            <a:avLst/>
          </a:prstGeom>
        </p:spPr>
      </p:pic>
      <p:pic>
        <p:nvPicPr>
          <p:cNvPr id="6" name="圖片 5" descr="螢幕快照 2015-06-29 下午5.37.3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9876" y="1938286"/>
            <a:ext cx="3824899" cy="4583139"/>
          </a:xfrm>
          <a:prstGeom prst="rect">
            <a:avLst/>
          </a:prstGeom>
        </p:spPr>
      </p:pic>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Log4j </a:t>
            </a:r>
            <a:r>
              <a:rPr kumimoji="1" lang="en-US" altLang="zh-TW" sz="3200" dirty="0" smtClean="0"/>
              <a:t>Plugin</a:t>
            </a:r>
            <a:r>
              <a:rPr kumimoji="1" lang="zh-TW" altLang="en-US" sz="3200" dirty="0"/>
              <a:t> </a:t>
            </a:r>
            <a:r>
              <a:rPr kumimoji="1" lang="en-US" altLang="zh-TW" sz="3200" dirty="0" smtClean="0"/>
              <a:t>(2/2)</a:t>
            </a:r>
            <a:endParaRPr kumimoji="1" lang="zh-TW" altLang="en-US" sz="3200" dirty="0"/>
          </a:p>
        </p:txBody>
      </p:sp>
      <p:sp>
        <p:nvSpPr>
          <p:cNvPr id="3" name="內容版面配置區 2"/>
          <p:cNvSpPr>
            <a:spLocks noGrp="1"/>
          </p:cNvSpPr>
          <p:nvPr>
            <p:ph idx="1"/>
          </p:nvPr>
        </p:nvSpPr>
        <p:spPr>
          <a:xfrm>
            <a:off x="457200" y="1203074"/>
            <a:ext cx="8229600" cy="420121"/>
          </a:xfrm>
        </p:spPr>
        <p:txBody>
          <a:bodyPr>
            <a:normAutofit/>
          </a:bodyPr>
          <a:lstStyle/>
          <a:p>
            <a:r>
              <a:rPr kumimoji="1" lang="en-US" altLang="zh-TW" sz="2000" dirty="0"/>
              <a:t>comparing log4j.properties with log4j.xml </a:t>
            </a:r>
            <a:endParaRPr kumimoji="1" lang="en-US" altLang="zh-TW" sz="2000" dirty="0" smtClean="0"/>
          </a:p>
        </p:txBody>
      </p:sp>
      <p:sp>
        <p:nvSpPr>
          <p:cNvPr id="7" name="內容版面配置區 2"/>
          <p:cNvSpPr txBox="1"/>
          <p:nvPr/>
        </p:nvSpPr>
        <p:spPr>
          <a:xfrm>
            <a:off x="463160" y="1630359"/>
            <a:ext cx="1748910" cy="4201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kumimoji="1" lang="en-US" altLang="zh-TW" sz="1400" dirty="0" smtClean="0"/>
              <a:t>log4j.properties</a:t>
            </a:r>
            <a:endParaRPr kumimoji="1" lang="en-US" altLang="zh-TW" sz="1400" dirty="0" smtClean="0"/>
          </a:p>
        </p:txBody>
      </p:sp>
      <p:sp>
        <p:nvSpPr>
          <p:cNvPr id="8" name="內容版面配置區 2"/>
          <p:cNvSpPr txBox="1"/>
          <p:nvPr/>
        </p:nvSpPr>
        <p:spPr>
          <a:xfrm>
            <a:off x="5004984" y="1623195"/>
            <a:ext cx="1748910" cy="4201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kumimoji="1" lang="en-US" altLang="zh-TW" sz="1400" dirty="0" smtClean="0"/>
              <a:t>log4j.xml</a:t>
            </a:r>
            <a:endParaRPr kumimoji="1" lang="en-US" altLang="zh-TW" sz="1400" dirty="0" smtClean="0"/>
          </a:p>
        </p:txBody>
      </p:sp>
      <p:sp>
        <p:nvSpPr>
          <p:cNvPr id="9" name="左大括弧 8"/>
          <p:cNvSpPr/>
          <p:nvPr/>
        </p:nvSpPr>
        <p:spPr>
          <a:xfrm>
            <a:off x="4947412" y="5911826"/>
            <a:ext cx="57572" cy="446641"/>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solidFill>
                <a:srgbClr val="FF0000"/>
              </a:solidFill>
            </a:endParaRPr>
          </a:p>
        </p:txBody>
      </p:sp>
      <p:sp>
        <p:nvSpPr>
          <p:cNvPr id="10" name="左大括弧 9"/>
          <p:cNvSpPr/>
          <p:nvPr/>
        </p:nvSpPr>
        <p:spPr>
          <a:xfrm>
            <a:off x="4947412" y="4000500"/>
            <a:ext cx="57572" cy="174201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solidFill>
                <a:srgbClr val="FF0000"/>
              </a:solidFill>
            </a:endParaRPr>
          </a:p>
        </p:txBody>
      </p:sp>
      <p:sp>
        <p:nvSpPr>
          <p:cNvPr id="11" name="左大括弧 10"/>
          <p:cNvSpPr/>
          <p:nvPr/>
        </p:nvSpPr>
        <p:spPr>
          <a:xfrm>
            <a:off x="4947412" y="2895600"/>
            <a:ext cx="57572" cy="87841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solidFill>
                <a:srgbClr val="FF0000"/>
              </a:solidFill>
            </a:endParaRPr>
          </a:p>
        </p:txBody>
      </p:sp>
      <p:sp>
        <p:nvSpPr>
          <p:cNvPr id="12" name="左大括弧 11"/>
          <p:cNvSpPr/>
          <p:nvPr/>
        </p:nvSpPr>
        <p:spPr>
          <a:xfrm>
            <a:off x="4947412" y="2263480"/>
            <a:ext cx="57572" cy="43920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solidFill>
                <a:srgbClr val="FF0000"/>
              </a:solidFill>
            </a:endParaRPr>
          </a:p>
        </p:txBody>
      </p:sp>
      <p:sp>
        <p:nvSpPr>
          <p:cNvPr id="13" name="右大括弧 12"/>
          <p:cNvSpPr/>
          <p:nvPr/>
        </p:nvSpPr>
        <p:spPr>
          <a:xfrm>
            <a:off x="2647950" y="4388623"/>
            <a:ext cx="45719" cy="53000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4" name="右大括弧 13"/>
          <p:cNvSpPr/>
          <p:nvPr/>
        </p:nvSpPr>
        <p:spPr>
          <a:xfrm>
            <a:off x="4136054" y="3309122"/>
            <a:ext cx="75408" cy="87418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5" name="右大括弧 14"/>
          <p:cNvSpPr/>
          <p:nvPr/>
        </p:nvSpPr>
        <p:spPr>
          <a:xfrm>
            <a:off x="3257550" y="2718573"/>
            <a:ext cx="45719" cy="366183"/>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6" name="右大括弧 15"/>
          <p:cNvSpPr/>
          <p:nvPr/>
        </p:nvSpPr>
        <p:spPr>
          <a:xfrm>
            <a:off x="2755900" y="1938287"/>
            <a:ext cx="45719" cy="18762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cxnSp>
        <p:nvCxnSpPr>
          <p:cNvPr id="18" name="直線箭頭接點 17"/>
          <p:cNvCxnSpPr>
            <a:stCxn id="13" idx="1"/>
            <a:endCxn id="10" idx="1"/>
          </p:cNvCxnSpPr>
          <p:nvPr/>
        </p:nvCxnSpPr>
        <p:spPr>
          <a:xfrm>
            <a:off x="2693669" y="4653626"/>
            <a:ext cx="2253743" cy="217883"/>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19" name="直線箭頭接點 18"/>
          <p:cNvCxnSpPr>
            <a:stCxn id="14" idx="1"/>
            <a:endCxn id="11" idx="1"/>
          </p:cNvCxnSpPr>
          <p:nvPr/>
        </p:nvCxnSpPr>
        <p:spPr>
          <a:xfrm flipV="1">
            <a:off x="4211462" y="3334809"/>
            <a:ext cx="735950" cy="411405"/>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20" name="直線箭頭接點 19"/>
          <p:cNvCxnSpPr>
            <a:stCxn id="15" idx="1"/>
            <a:endCxn id="12" idx="1"/>
          </p:cNvCxnSpPr>
          <p:nvPr/>
        </p:nvCxnSpPr>
        <p:spPr>
          <a:xfrm flipV="1">
            <a:off x="3303269" y="2483084"/>
            <a:ext cx="1644143" cy="418581"/>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3" name="直線接點 32"/>
          <p:cNvCxnSpPr/>
          <p:nvPr/>
        </p:nvCxnSpPr>
        <p:spPr>
          <a:xfrm>
            <a:off x="1587501" y="2125907"/>
            <a:ext cx="2879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線接點 34"/>
          <p:cNvCxnSpPr/>
          <p:nvPr/>
        </p:nvCxnSpPr>
        <p:spPr>
          <a:xfrm>
            <a:off x="1968500" y="2125907"/>
            <a:ext cx="18415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39" name="直線接點 38"/>
          <p:cNvCxnSpPr/>
          <p:nvPr/>
        </p:nvCxnSpPr>
        <p:spPr>
          <a:xfrm>
            <a:off x="524934" y="3561007"/>
            <a:ext cx="795866"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1" name="直線接點 40"/>
          <p:cNvCxnSpPr/>
          <p:nvPr/>
        </p:nvCxnSpPr>
        <p:spPr>
          <a:xfrm>
            <a:off x="524934" y="2843457"/>
            <a:ext cx="916516" cy="0"/>
          </a:xfrm>
          <a:prstGeom prst="line">
            <a:avLst/>
          </a:prstGeom>
        </p:spPr>
        <p:style>
          <a:lnRef idx="2">
            <a:schemeClr val="accent1"/>
          </a:lnRef>
          <a:fillRef idx="0">
            <a:schemeClr val="accent1"/>
          </a:fillRef>
          <a:effectRef idx="1">
            <a:schemeClr val="accent1"/>
          </a:effectRef>
          <a:fontRef idx="minor">
            <a:schemeClr val="tx1"/>
          </a:fontRef>
        </p:style>
      </p:cxnSp>
      <p:sp>
        <p:nvSpPr>
          <p:cNvPr id="43" name="日期版面配置區 42"/>
          <p:cNvSpPr>
            <a:spLocks noGrp="1"/>
          </p:cNvSpPr>
          <p:nvPr>
            <p:ph type="dt" sz="half" idx="10"/>
          </p:nvPr>
        </p:nvSpPr>
        <p:spPr/>
        <p:txBody>
          <a:bodyPr/>
          <a:lstStyle/>
          <a:p>
            <a:fld id="{507730B9-7B6B-4147-8F1F-FEA5F6700E0C}" type="datetime1">
              <a:rPr kumimoji="1" lang="zh-TW" altLang="en-US" smtClean="0"/>
            </a:fld>
            <a:endParaRPr kumimoji="1" lang="zh-TW" altLang="en-US"/>
          </a:p>
        </p:txBody>
      </p:sp>
      <p:sp>
        <p:nvSpPr>
          <p:cNvPr id="44" name="頁尾版面配置區 43"/>
          <p:cNvSpPr>
            <a:spLocks noGrp="1"/>
          </p:cNvSpPr>
          <p:nvPr>
            <p:ph type="ftr" sz="quarter" idx="11"/>
          </p:nvPr>
        </p:nvSpPr>
        <p:spPr/>
        <p:txBody>
          <a:bodyPr/>
          <a:lstStyle/>
          <a:p>
            <a:endParaRPr kumimoji="1" lang="zh-TW" altLang="en-US"/>
          </a:p>
        </p:txBody>
      </p:sp>
      <p:sp>
        <p:nvSpPr>
          <p:cNvPr id="45" name="投影片編號版面配置區 44"/>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r>
              <a:rPr kumimoji="1" lang="en-US" altLang="zh-TW" dirty="0" smtClean="0"/>
              <a:t>Security</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550E4313-9747-6646-A247-D4C553D125FA}"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Security</a:t>
            </a:r>
            <a:r>
              <a:rPr kumimoji="1" lang="zh-TW" altLang="en-US" sz="3200" dirty="0"/>
              <a:t> </a:t>
            </a:r>
            <a:r>
              <a:rPr kumimoji="1" lang="en-US" altLang="zh-TW" sz="3200" dirty="0"/>
              <a:t>(1</a:t>
            </a:r>
            <a:r>
              <a:rPr kumimoji="1" lang="en-US" altLang="zh-TW" sz="3200" dirty="0" smtClean="0"/>
              <a:t>/5)</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err="1" smtClean="0"/>
              <a:t>pom.xml</a:t>
            </a:r>
            <a:r>
              <a:rPr kumimoji="1" lang="en-US" altLang="zh-TW" sz="2000" dirty="0" smtClean="0"/>
              <a:t> setting :</a:t>
            </a:r>
            <a:endParaRPr kumimoji="1" lang="en-US" altLang="zh-TW" sz="2000" dirty="0" smtClean="0"/>
          </a:p>
          <a:p>
            <a:endParaRPr kumimoji="1" lang="en-US" altLang="zh-TW" sz="2000" dirty="0"/>
          </a:p>
          <a:p>
            <a:endParaRPr kumimoji="1" lang="en-US" altLang="zh-TW" sz="2000" dirty="0" smtClean="0"/>
          </a:p>
          <a:p>
            <a:endParaRPr kumimoji="1" lang="en-US" altLang="zh-TW" sz="2000" dirty="0"/>
          </a:p>
          <a:p>
            <a:r>
              <a:rPr kumimoji="1" lang="en-US" altLang="zh-TW" sz="2000" dirty="0" smtClean="0"/>
              <a:t>System Login form : </a:t>
            </a:r>
            <a:endParaRPr kumimoji="1" lang="en-US" altLang="zh-TW" sz="20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5" name="圖片 4" descr="螢幕快照 2015-06-30 上午9.47.2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8207" y="1713534"/>
            <a:ext cx="5007894" cy="788095"/>
          </a:xfrm>
          <a:prstGeom prst="rect">
            <a:avLst/>
          </a:prstGeom>
        </p:spPr>
      </p:pic>
      <p:pic>
        <p:nvPicPr>
          <p:cNvPr id="6" name="圖片 5" descr="螢幕快照 2015-06-30 上午10.08.14.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0279" y="3196931"/>
            <a:ext cx="7846521" cy="1363052"/>
          </a:xfrm>
          <a:prstGeom prst="rect">
            <a:avLst/>
          </a:prstGeom>
        </p:spPr>
      </p:pic>
      <p:sp>
        <p:nvSpPr>
          <p:cNvPr id="7" name="日期版面配置區 6"/>
          <p:cNvSpPr>
            <a:spLocks noGrp="1"/>
          </p:cNvSpPr>
          <p:nvPr>
            <p:ph type="dt" sz="half" idx="10"/>
          </p:nvPr>
        </p:nvSpPr>
        <p:spPr/>
        <p:txBody>
          <a:bodyPr/>
          <a:lstStyle/>
          <a:p>
            <a:fld id="{4C2A3870-B1EC-3E47-B466-79E29C16134B}" type="datetime1">
              <a:rPr kumimoji="1" lang="zh-TW" altLang="en-US" smtClean="0"/>
            </a:fld>
            <a:endParaRPr kumimoji="1" lang="zh-TW" altLang="en-US"/>
          </a:p>
        </p:txBody>
      </p:sp>
      <p:sp>
        <p:nvSpPr>
          <p:cNvPr id="8" name="頁尾版面配置區 7"/>
          <p:cNvSpPr>
            <a:spLocks noGrp="1"/>
          </p:cNvSpPr>
          <p:nvPr>
            <p:ph type="ftr" sz="quarter" idx="11"/>
          </p:nvPr>
        </p:nvSpPr>
        <p:spPr/>
        <p:txBody>
          <a:bodyPr/>
          <a:lstStyle/>
          <a:p>
            <a:endParaRPr kumimoji="1" lang="zh-TW" altLang="en-US"/>
          </a:p>
        </p:txBody>
      </p:sp>
      <p:sp>
        <p:nvSpPr>
          <p:cNvPr id="9" name="投影片編號版面配置區 8"/>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Security</a:t>
            </a:r>
            <a:r>
              <a:rPr kumimoji="1" lang="zh-TW" altLang="en-US" sz="3200" dirty="0"/>
              <a:t> </a:t>
            </a:r>
            <a:r>
              <a:rPr kumimoji="1" lang="en-US" altLang="zh-TW" sz="3200" dirty="0" smtClean="0"/>
              <a:t>(2/</a:t>
            </a:r>
            <a:r>
              <a:rPr kumimoji="1" lang="en-US" altLang="zh-TW" sz="3200" dirty="0"/>
              <a:t>5)</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Security Configuration  :</a:t>
            </a:r>
            <a:endParaRPr kumimoji="1" lang="en-US" altLang="zh-TW" sz="2000" dirty="0" smtClean="0"/>
          </a:p>
          <a:p>
            <a:pPr lvl="1"/>
            <a:r>
              <a:rPr lang="en-US" altLang="zh-TW" sz="1600" dirty="0" smtClean="0"/>
              <a:t>1. </a:t>
            </a:r>
            <a:r>
              <a:rPr lang="en-US" altLang="zh-TW" sz="1600" dirty="0" err="1" smtClean="0"/>
              <a:t>SecurityConfiguration</a:t>
            </a:r>
            <a:r>
              <a:rPr lang="en-US" altLang="zh-TW" sz="1600" dirty="0"/>
              <a:t> </a:t>
            </a:r>
            <a:r>
              <a:rPr lang="en-US" altLang="zh-TW" sz="1600" dirty="0" err="1" smtClean="0"/>
              <a:t>config</a:t>
            </a:r>
            <a:endParaRPr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endParaRPr kumimoji="1" lang="en-US" altLang="zh-TW" sz="20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pic>
        <p:nvPicPr>
          <p:cNvPr id="7" name="圖片 6" descr="螢幕快照 2015-06-30 上午10.46.00.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83419" y="1968467"/>
            <a:ext cx="5792112" cy="2709500"/>
          </a:xfrm>
          <a:prstGeom prst="rect">
            <a:avLst/>
          </a:prstGeom>
        </p:spPr>
      </p:pic>
      <p:sp>
        <p:nvSpPr>
          <p:cNvPr id="8" name="日期版面配置區 7"/>
          <p:cNvSpPr>
            <a:spLocks noGrp="1"/>
          </p:cNvSpPr>
          <p:nvPr>
            <p:ph type="dt" sz="half" idx="10"/>
          </p:nvPr>
        </p:nvSpPr>
        <p:spPr/>
        <p:txBody>
          <a:bodyPr/>
          <a:lstStyle/>
          <a:p>
            <a:fld id="{B7A0E01D-1907-3043-8FF1-47BD080D8826}" type="datetime1">
              <a:rPr kumimoji="1" lang="zh-TW" altLang="en-US" smtClean="0"/>
            </a:fld>
            <a:endParaRPr kumimoji="1" lang="zh-TW" altLang="en-US"/>
          </a:p>
        </p:txBody>
      </p:sp>
      <p:sp>
        <p:nvSpPr>
          <p:cNvPr id="9" name="頁尾版面配置區 8"/>
          <p:cNvSpPr>
            <a:spLocks noGrp="1"/>
          </p:cNvSpPr>
          <p:nvPr>
            <p:ph type="ftr" sz="quarter" idx="11"/>
          </p:nvPr>
        </p:nvSpPr>
        <p:spPr/>
        <p:txBody>
          <a:bodyPr/>
          <a:lstStyle/>
          <a:p>
            <a:endParaRPr kumimoji="1" lang="zh-TW" altLang="en-US"/>
          </a:p>
        </p:txBody>
      </p:sp>
      <p:sp>
        <p:nvSpPr>
          <p:cNvPr id="10" name="投影片編號版面配置區 9"/>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descr="螢幕快照 2015-06-30 上午10.53.23.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58648" y="2441955"/>
            <a:ext cx="4041392" cy="2389436"/>
          </a:xfrm>
          <a:prstGeom prst="rect">
            <a:avLst/>
          </a:prstGeom>
        </p:spPr>
      </p:pic>
      <p:pic>
        <p:nvPicPr>
          <p:cNvPr id="17" name="圖片 16" descr="螢幕快照 2015-06-30 上午10.53.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0720" y="2441955"/>
            <a:ext cx="4022377" cy="1482350"/>
          </a:xfrm>
          <a:prstGeom prst="rect">
            <a:avLst/>
          </a:prstGeom>
        </p:spPr>
      </p:pic>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Security</a:t>
            </a:r>
            <a:r>
              <a:rPr kumimoji="1" lang="zh-TW" altLang="en-US" sz="3200" dirty="0"/>
              <a:t> </a:t>
            </a:r>
            <a:r>
              <a:rPr kumimoji="1" lang="en-US" altLang="zh-TW" sz="3200" dirty="0" smtClean="0"/>
              <a:t>(3/</a:t>
            </a:r>
            <a:r>
              <a:rPr kumimoji="1" lang="en-US" altLang="zh-TW" sz="3200" dirty="0"/>
              <a:t>5)</a:t>
            </a:r>
            <a:endParaRPr kumimoji="1" lang="zh-TW" altLang="en-US" sz="3200" dirty="0"/>
          </a:p>
        </p:txBody>
      </p:sp>
      <p:sp>
        <p:nvSpPr>
          <p:cNvPr id="3" name="內容版面配置區 2"/>
          <p:cNvSpPr>
            <a:spLocks noGrp="1"/>
          </p:cNvSpPr>
          <p:nvPr>
            <p:ph idx="1"/>
          </p:nvPr>
        </p:nvSpPr>
        <p:spPr>
          <a:xfrm>
            <a:off x="457200" y="1203074"/>
            <a:ext cx="8229600" cy="754309"/>
          </a:xfrm>
        </p:spPr>
        <p:txBody>
          <a:bodyPr>
            <a:normAutofit/>
          </a:bodyPr>
          <a:lstStyle/>
          <a:p>
            <a:r>
              <a:rPr kumimoji="1" lang="en-US" altLang="zh-TW" sz="2000" dirty="0"/>
              <a:t>Security Configuration  :</a:t>
            </a:r>
            <a:endParaRPr kumimoji="1" lang="en-US" altLang="zh-TW" sz="2000" dirty="0"/>
          </a:p>
          <a:p>
            <a:pPr lvl="1"/>
            <a:r>
              <a:rPr lang="en-US" altLang="zh-TW" sz="1600" dirty="0" smtClean="0"/>
              <a:t>2. </a:t>
            </a:r>
            <a:r>
              <a:rPr kumimoji="1" lang="en-US" altLang="zh-TW" sz="1600" dirty="0" smtClean="0"/>
              <a:t>Comparing the </a:t>
            </a:r>
            <a:r>
              <a:rPr kumimoji="1" lang="en-US" altLang="zh-TW" sz="1600" dirty="0" err="1" smtClean="0"/>
              <a:t>HttpSecurity</a:t>
            </a:r>
            <a:r>
              <a:rPr kumimoji="1" lang="en-US" altLang="zh-TW" sz="1600" dirty="0" smtClean="0"/>
              <a:t> setting: </a:t>
            </a:r>
            <a:endParaRPr kumimoji="1" lang="en-US" altLang="zh-TW" sz="1600" dirty="0" smtClean="0"/>
          </a:p>
        </p:txBody>
      </p:sp>
      <p:sp>
        <p:nvSpPr>
          <p:cNvPr id="7" name="內容版面配置區 2"/>
          <p:cNvSpPr txBox="1"/>
          <p:nvPr/>
        </p:nvSpPr>
        <p:spPr>
          <a:xfrm>
            <a:off x="463160" y="2002731"/>
            <a:ext cx="3098476" cy="4201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TW" sz="1400" b="1" dirty="0" err="1" smtClean="0"/>
              <a:t>SecurityConfiguration</a:t>
            </a:r>
            <a:r>
              <a:rPr lang="en-US" altLang="zh-TW" sz="1400" dirty="0" smtClean="0"/>
              <a:t> class</a:t>
            </a:r>
            <a:endParaRPr kumimoji="1" lang="en-US" altLang="zh-TW" sz="1400" dirty="0" smtClean="0"/>
          </a:p>
        </p:txBody>
      </p:sp>
      <p:sp>
        <p:nvSpPr>
          <p:cNvPr id="8" name="內容版面配置區 2"/>
          <p:cNvSpPr txBox="1"/>
          <p:nvPr/>
        </p:nvSpPr>
        <p:spPr>
          <a:xfrm>
            <a:off x="4899945" y="1995567"/>
            <a:ext cx="2968116" cy="4201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kumimoji="1" lang="en-US" altLang="zh-TW" sz="1400" i="1" dirty="0"/>
              <a:t>security-</a:t>
            </a:r>
            <a:r>
              <a:rPr kumimoji="1" lang="en-US" altLang="zh-TW" sz="1400" i="1" dirty="0" err="1"/>
              <a:t>context.xml</a:t>
            </a:r>
            <a:endParaRPr kumimoji="1" lang="en-US" altLang="zh-TW" sz="1400" i="1" dirty="0" smtClean="0"/>
          </a:p>
        </p:txBody>
      </p:sp>
      <p:sp>
        <p:nvSpPr>
          <p:cNvPr id="25" name="左大括弧 24"/>
          <p:cNvSpPr/>
          <p:nvPr/>
        </p:nvSpPr>
        <p:spPr>
          <a:xfrm>
            <a:off x="5239797" y="2627408"/>
            <a:ext cx="57572" cy="265694"/>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solidFill>
                <a:srgbClr val="FF0000"/>
              </a:solidFill>
            </a:endParaRPr>
          </a:p>
        </p:txBody>
      </p:sp>
      <p:sp>
        <p:nvSpPr>
          <p:cNvPr id="26" name="右大括弧 25"/>
          <p:cNvSpPr/>
          <p:nvPr/>
        </p:nvSpPr>
        <p:spPr>
          <a:xfrm>
            <a:off x="3234690" y="2825135"/>
            <a:ext cx="45719" cy="278028"/>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cxnSp>
        <p:nvCxnSpPr>
          <p:cNvPr id="27" name="直線箭頭接點 26"/>
          <p:cNvCxnSpPr>
            <a:stCxn id="26" idx="1"/>
            <a:endCxn id="25" idx="1"/>
          </p:cNvCxnSpPr>
          <p:nvPr/>
        </p:nvCxnSpPr>
        <p:spPr>
          <a:xfrm flipV="1">
            <a:off x="3280409" y="2760255"/>
            <a:ext cx="1959388" cy="203894"/>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cxnSp>
        <p:nvCxnSpPr>
          <p:cNvPr id="38" name="直線箭頭接點 37"/>
          <p:cNvCxnSpPr>
            <a:stCxn id="45" idx="1"/>
            <a:endCxn id="40" idx="1"/>
          </p:cNvCxnSpPr>
          <p:nvPr/>
        </p:nvCxnSpPr>
        <p:spPr>
          <a:xfrm flipV="1">
            <a:off x="4470074" y="3173010"/>
            <a:ext cx="769723" cy="356367"/>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40" name="左大括弧 39"/>
          <p:cNvSpPr/>
          <p:nvPr/>
        </p:nvSpPr>
        <p:spPr>
          <a:xfrm>
            <a:off x="5239797" y="2985056"/>
            <a:ext cx="57572" cy="37590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solidFill>
                <a:srgbClr val="FF0000"/>
              </a:solidFill>
            </a:endParaRPr>
          </a:p>
        </p:txBody>
      </p:sp>
      <p:sp>
        <p:nvSpPr>
          <p:cNvPr id="45" name="右大括弧 44"/>
          <p:cNvSpPr/>
          <p:nvPr/>
        </p:nvSpPr>
        <p:spPr>
          <a:xfrm>
            <a:off x="4424355" y="3258573"/>
            <a:ext cx="45719" cy="541608"/>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cxnSp>
        <p:nvCxnSpPr>
          <p:cNvPr id="50" name="直線箭頭接點 49"/>
          <p:cNvCxnSpPr>
            <a:stCxn id="52" idx="1"/>
            <a:endCxn id="51" idx="1"/>
          </p:cNvCxnSpPr>
          <p:nvPr/>
        </p:nvCxnSpPr>
        <p:spPr>
          <a:xfrm flipV="1">
            <a:off x="3720710" y="3587511"/>
            <a:ext cx="1519087" cy="655627"/>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
        <p:nvSpPr>
          <p:cNvPr id="51" name="左大括弧 50"/>
          <p:cNvSpPr/>
          <p:nvPr/>
        </p:nvSpPr>
        <p:spPr>
          <a:xfrm>
            <a:off x="5239797" y="3441677"/>
            <a:ext cx="57572" cy="29166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solidFill>
                <a:srgbClr val="FF0000"/>
              </a:solidFill>
            </a:endParaRPr>
          </a:p>
        </p:txBody>
      </p:sp>
      <p:sp>
        <p:nvSpPr>
          <p:cNvPr id="52" name="右大括弧 51"/>
          <p:cNvSpPr/>
          <p:nvPr/>
        </p:nvSpPr>
        <p:spPr>
          <a:xfrm>
            <a:off x="3674991" y="4076705"/>
            <a:ext cx="45719" cy="332866"/>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59" name="日期版面配置區 58"/>
          <p:cNvSpPr>
            <a:spLocks noGrp="1"/>
          </p:cNvSpPr>
          <p:nvPr>
            <p:ph type="dt" sz="half" idx="10"/>
          </p:nvPr>
        </p:nvSpPr>
        <p:spPr/>
        <p:txBody>
          <a:bodyPr/>
          <a:lstStyle/>
          <a:p>
            <a:fld id="{71948E16-85CF-A046-AF18-693C51ECAD85}" type="datetime1">
              <a:rPr kumimoji="1" lang="zh-TW" altLang="en-US" smtClean="0"/>
            </a:fld>
            <a:endParaRPr kumimoji="1" lang="zh-TW" altLang="en-US"/>
          </a:p>
        </p:txBody>
      </p:sp>
      <p:sp>
        <p:nvSpPr>
          <p:cNvPr id="60" name="頁尾版面配置區 59"/>
          <p:cNvSpPr>
            <a:spLocks noGrp="1"/>
          </p:cNvSpPr>
          <p:nvPr>
            <p:ph type="ftr" sz="quarter" idx="11"/>
          </p:nvPr>
        </p:nvSpPr>
        <p:spPr/>
        <p:txBody>
          <a:bodyPr/>
          <a:lstStyle/>
          <a:p>
            <a:endParaRPr kumimoji="1" lang="zh-TW" altLang="en-US"/>
          </a:p>
        </p:txBody>
      </p:sp>
      <p:sp>
        <p:nvSpPr>
          <p:cNvPr id="61" name="投影片編號版面配置區 60"/>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descr="螢幕快照 2015-06-30 上午11.10.0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3357" y="3360223"/>
            <a:ext cx="7464744" cy="1635135"/>
          </a:xfrm>
          <a:prstGeom prst="rect">
            <a:avLst/>
          </a:prstGeom>
        </p:spPr>
      </p:pic>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Security</a:t>
            </a:r>
            <a:r>
              <a:rPr kumimoji="1" lang="zh-TW" altLang="en-US" sz="3200" dirty="0"/>
              <a:t> </a:t>
            </a:r>
            <a:r>
              <a:rPr kumimoji="1" lang="en-US" altLang="zh-TW" sz="3200" dirty="0" smtClean="0"/>
              <a:t>(4/</a:t>
            </a:r>
            <a:r>
              <a:rPr kumimoji="1" lang="en-US" altLang="zh-TW" sz="3200" dirty="0"/>
              <a:t>5)</a:t>
            </a:r>
            <a:endParaRPr kumimoji="1" lang="zh-TW" altLang="en-US" sz="3200" dirty="0"/>
          </a:p>
        </p:txBody>
      </p:sp>
      <p:sp>
        <p:nvSpPr>
          <p:cNvPr id="3" name="內容版面配置區 2"/>
          <p:cNvSpPr>
            <a:spLocks noGrp="1"/>
          </p:cNvSpPr>
          <p:nvPr>
            <p:ph idx="1"/>
          </p:nvPr>
        </p:nvSpPr>
        <p:spPr>
          <a:xfrm>
            <a:off x="457200" y="1203074"/>
            <a:ext cx="8229600" cy="754309"/>
          </a:xfrm>
        </p:spPr>
        <p:txBody>
          <a:bodyPr>
            <a:normAutofit/>
          </a:bodyPr>
          <a:lstStyle/>
          <a:p>
            <a:r>
              <a:rPr kumimoji="1" lang="en-US" altLang="zh-TW" sz="2000" dirty="0"/>
              <a:t>Security Configuration  :</a:t>
            </a:r>
            <a:endParaRPr kumimoji="1" lang="en-US" altLang="zh-TW" sz="2000" dirty="0"/>
          </a:p>
          <a:p>
            <a:pPr lvl="1"/>
            <a:r>
              <a:rPr lang="en-US" altLang="zh-TW" sz="1600" dirty="0" smtClean="0"/>
              <a:t>3-1. </a:t>
            </a:r>
            <a:r>
              <a:rPr kumimoji="1" lang="en-US" altLang="zh-TW" sz="1600" dirty="0" smtClean="0"/>
              <a:t>Comparing </a:t>
            </a:r>
            <a:r>
              <a:rPr kumimoji="1" lang="en-US" altLang="zh-TW" sz="1600" dirty="0"/>
              <a:t>the authentication-manager </a:t>
            </a:r>
            <a:r>
              <a:rPr kumimoji="1" lang="en-US" altLang="zh-TW" sz="1600" dirty="0" smtClean="0"/>
              <a:t>&amp; </a:t>
            </a:r>
            <a:r>
              <a:rPr lang="en-US" altLang="zh-TW" sz="1600" dirty="0" err="1"/>
              <a:t>jdbc</a:t>
            </a:r>
            <a:r>
              <a:rPr lang="en-US" altLang="zh-TW" sz="1600" dirty="0"/>
              <a:t>-user-service</a:t>
            </a:r>
            <a:r>
              <a:rPr kumimoji="1" lang="en-US" altLang="zh-TW" sz="1600" dirty="0" smtClean="0"/>
              <a:t> setting: </a:t>
            </a:r>
            <a:endParaRPr kumimoji="1" lang="en-US" altLang="zh-TW" sz="1600" dirty="0" smtClean="0"/>
          </a:p>
        </p:txBody>
      </p:sp>
      <p:sp>
        <p:nvSpPr>
          <p:cNvPr id="7" name="內容版面配置區 2"/>
          <p:cNvSpPr txBox="1"/>
          <p:nvPr/>
        </p:nvSpPr>
        <p:spPr>
          <a:xfrm>
            <a:off x="463160" y="2002731"/>
            <a:ext cx="7791840" cy="177340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kumimoji="1" lang="en-US" altLang="zh-TW" sz="1400" i="1" dirty="0"/>
              <a:t>security-</a:t>
            </a:r>
            <a:r>
              <a:rPr kumimoji="1" lang="en-US" altLang="zh-TW" sz="1400" i="1" dirty="0" err="1" smtClean="0"/>
              <a:t>context.xml</a:t>
            </a:r>
            <a:endParaRPr kumimoji="1" lang="en-US" altLang="zh-TW" sz="1400" i="1" dirty="0" smtClean="0"/>
          </a:p>
          <a:p>
            <a:pPr lvl="1"/>
            <a:r>
              <a:rPr lang="en-US" altLang="zh-TW" sz="1200" dirty="0" smtClean="0"/>
              <a:t>Step1</a:t>
            </a:r>
            <a:r>
              <a:rPr lang="en-US" altLang="zh-TW" sz="1200" dirty="0"/>
              <a:t>. Setting up </a:t>
            </a:r>
            <a:r>
              <a:rPr lang="en-US" altLang="zh-TW" sz="1200" dirty="0" err="1" smtClean="0"/>
              <a:t>JdbcUserDetailsManager</a:t>
            </a:r>
            <a:r>
              <a:rPr lang="en-US" altLang="zh-TW" sz="1200" dirty="0" smtClean="0"/>
              <a:t>.</a:t>
            </a:r>
            <a:endParaRPr lang="en-US" altLang="zh-TW" sz="1200" dirty="0" smtClean="0"/>
          </a:p>
          <a:p>
            <a:pPr lvl="1"/>
            <a:r>
              <a:rPr lang="en-US" altLang="zh-TW" sz="1200" dirty="0"/>
              <a:t>Step2. Setting up Md5PasswordEncoder &amp; </a:t>
            </a:r>
            <a:r>
              <a:rPr lang="en-US" altLang="zh-TW" sz="1200" dirty="0" err="1" smtClean="0"/>
              <a:t>ReflectionSaltSource</a:t>
            </a:r>
            <a:r>
              <a:rPr lang="en-US" altLang="zh-TW" sz="1200" dirty="0" smtClean="0"/>
              <a:t>.</a:t>
            </a:r>
            <a:endParaRPr lang="en-US" altLang="zh-TW" sz="1200" dirty="0" smtClean="0"/>
          </a:p>
          <a:p>
            <a:pPr lvl="1"/>
            <a:r>
              <a:rPr lang="en-US" altLang="zh-TW" sz="1200" dirty="0"/>
              <a:t>Step3. Md5PasswordEncoder &amp; </a:t>
            </a:r>
            <a:r>
              <a:rPr lang="en-US" altLang="zh-TW" sz="1200" dirty="0" err="1"/>
              <a:t>ReflectionSaltSource</a:t>
            </a:r>
            <a:r>
              <a:rPr lang="en-US" altLang="zh-TW" sz="1200" dirty="0"/>
              <a:t> put in the </a:t>
            </a:r>
            <a:r>
              <a:rPr lang="en-US" altLang="zh-TW" sz="1200" dirty="0" err="1"/>
              <a:t>DaoAuthenticationProvider</a:t>
            </a:r>
            <a:r>
              <a:rPr lang="en-US" altLang="zh-TW" sz="1200" dirty="0" smtClean="0"/>
              <a:t>.</a:t>
            </a:r>
            <a:endParaRPr lang="en-US" altLang="zh-TW" sz="1200" dirty="0" smtClean="0"/>
          </a:p>
          <a:p>
            <a:pPr lvl="1"/>
            <a:r>
              <a:rPr lang="en-US" altLang="zh-TW" sz="1200" dirty="0"/>
              <a:t>Step4. </a:t>
            </a:r>
            <a:r>
              <a:rPr lang="en-US" altLang="zh-TW" sz="1200" dirty="0" err="1"/>
              <a:t>DaoAuthenticationProvider</a:t>
            </a:r>
            <a:r>
              <a:rPr lang="en-US" altLang="zh-TW" sz="1200" dirty="0"/>
              <a:t> put in the </a:t>
            </a:r>
            <a:r>
              <a:rPr lang="en-US" altLang="zh-TW" sz="1200" dirty="0" err="1"/>
              <a:t>AuthenticationManagerBuilder</a:t>
            </a:r>
            <a:r>
              <a:rPr lang="en-US" altLang="zh-TW" sz="1200" dirty="0"/>
              <a:t>.</a:t>
            </a:r>
            <a:endParaRPr lang="en-US" altLang="zh-TW" sz="1200" dirty="0" smtClean="0"/>
          </a:p>
          <a:p>
            <a:pPr lvl="1"/>
            <a:endParaRPr kumimoji="1" lang="en-US" altLang="zh-TW" sz="1400" dirty="0"/>
          </a:p>
        </p:txBody>
      </p:sp>
      <p:sp>
        <p:nvSpPr>
          <p:cNvPr id="9" name="左大括弧 8"/>
          <p:cNvSpPr/>
          <p:nvPr/>
        </p:nvSpPr>
        <p:spPr>
          <a:xfrm>
            <a:off x="1289973" y="3432875"/>
            <a:ext cx="45719" cy="457200"/>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20" name="左大括弧 19"/>
          <p:cNvSpPr/>
          <p:nvPr/>
        </p:nvSpPr>
        <p:spPr>
          <a:xfrm>
            <a:off x="1967304" y="4381143"/>
            <a:ext cx="45719" cy="270933"/>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21" name="左大括弧 20"/>
          <p:cNvSpPr/>
          <p:nvPr/>
        </p:nvSpPr>
        <p:spPr>
          <a:xfrm>
            <a:off x="1287431" y="4135608"/>
            <a:ext cx="45719" cy="761999"/>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23" name="內容版面配置區 2"/>
          <p:cNvSpPr txBox="1"/>
          <p:nvPr/>
        </p:nvSpPr>
        <p:spPr>
          <a:xfrm>
            <a:off x="1075280" y="4376194"/>
            <a:ext cx="1041400"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chemeClr val="accent2"/>
                </a:solidFill>
              </a:rPr>
              <a:t>Step2</a:t>
            </a:r>
            <a:endParaRPr kumimoji="1" lang="en-US" altLang="zh-TW" sz="1000" b="1" dirty="0">
              <a:solidFill>
                <a:schemeClr val="accent2"/>
              </a:solidFill>
            </a:endParaRPr>
          </a:p>
        </p:txBody>
      </p:sp>
      <p:sp>
        <p:nvSpPr>
          <p:cNvPr id="24" name="內容版面配置區 2"/>
          <p:cNvSpPr txBox="1"/>
          <p:nvPr/>
        </p:nvSpPr>
        <p:spPr>
          <a:xfrm>
            <a:off x="387429" y="3522134"/>
            <a:ext cx="1041400"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Step1</a:t>
            </a:r>
            <a:endParaRPr kumimoji="1" lang="en-US" altLang="zh-TW" sz="1000" b="1" dirty="0">
              <a:solidFill>
                <a:srgbClr val="C0504D"/>
              </a:solidFill>
            </a:endParaRPr>
          </a:p>
        </p:txBody>
      </p:sp>
      <p:sp>
        <p:nvSpPr>
          <p:cNvPr id="28" name="內容版面配置區 2"/>
          <p:cNvSpPr txBox="1"/>
          <p:nvPr/>
        </p:nvSpPr>
        <p:spPr>
          <a:xfrm>
            <a:off x="246037" y="4381143"/>
            <a:ext cx="118533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Step3&amp;4</a:t>
            </a:r>
            <a:endParaRPr kumimoji="1" lang="en-US" altLang="zh-TW" sz="1000" b="1" dirty="0">
              <a:solidFill>
                <a:srgbClr val="C0504D"/>
              </a:solidFill>
            </a:endParaRPr>
          </a:p>
        </p:txBody>
      </p:sp>
      <p:sp>
        <p:nvSpPr>
          <p:cNvPr id="12" name="日期版面配置區 11"/>
          <p:cNvSpPr>
            <a:spLocks noGrp="1"/>
          </p:cNvSpPr>
          <p:nvPr>
            <p:ph type="dt" sz="half" idx="10"/>
          </p:nvPr>
        </p:nvSpPr>
        <p:spPr/>
        <p:txBody>
          <a:bodyPr/>
          <a:lstStyle/>
          <a:p>
            <a:fld id="{91AC9F4E-951D-6846-9346-AECDE7C8FC15}" type="datetime1">
              <a:rPr kumimoji="1" lang="zh-TW" altLang="en-US" smtClean="0"/>
            </a:fld>
            <a:endParaRPr kumimoji="1" lang="zh-TW" altLang="en-US"/>
          </a:p>
        </p:txBody>
      </p:sp>
      <p:sp>
        <p:nvSpPr>
          <p:cNvPr id="13" name="頁尾版面配置區 12"/>
          <p:cNvSpPr>
            <a:spLocks noGrp="1"/>
          </p:cNvSpPr>
          <p:nvPr>
            <p:ph type="ftr" sz="quarter" idx="11"/>
          </p:nvPr>
        </p:nvSpPr>
        <p:spPr/>
        <p:txBody>
          <a:bodyPr/>
          <a:lstStyle/>
          <a:p>
            <a:endParaRPr kumimoji="1" lang="zh-TW" altLang="en-US"/>
          </a:p>
        </p:txBody>
      </p:sp>
      <p:sp>
        <p:nvSpPr>
          <p:cNvPr id="14" name="投影片編號版面配置區 13"/>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Security</a:t>
            </a:r>
            <a:r>
              <a:rPr kumimoji="1" lang="zh-TW" altLang="en-US" sz="3200" dirty="0"/>
              <a:t> </a:t>
            </a:r>
            <a:r>
              <a:rPr kumimoji="1" lang="en-US" altLang="zh-TW" sz="3200" dirty="0" smtClean="0"/>
              <a:t>(5/</a:t>
            </a:r>
            <a:r>
              <a:rPr kumimoji="1" lang="en-US" altLang="zh-TW" sz="3200" dirty="0"/>
              <a:t>5)</a:t>
            </a:r>
            <a:endParaRPr kumimoji="1" lang="zh-TW" altLang="en-US" sz="3200" dirty="0"/>
          </a:p>
        </p:txBody>
      </p:sp>
      <p:sp>
        <p:nvSpPr>
          <p:cNvPr id="3" name="內容版面配置區 2"/>
          <p:cNvSpPr>
            <a:spLocks noGrp="1"/>
          </p:cNvSpPr>
          <p:nvPr>
            <p:ph idx="1"/>
          </p:nvPr>
        </p:nvSpPr>
        <p:spPr>
          <a:xfrm>
            <a:off x="457200" y="1203074"/>
            <a:ext cx="8229600" cy="754309"/>
          </a:xfrm>
        </p:spPr>
        <p:txBody>
          <a:bodyPr>
            <a:normAutofit/>
          </a:bodyPr>
          <a:lstStyle/>
          <a:p>
            <a:r>
              <a:rPr kumimoji="1" lang="en-US" altLang="zh-TW" sz="2000" dirty="0"/>
              <a:t>Security Configuration  :</a:t>
            </a:r>
            <a:endParaRPr kumimoji="1" lang="en-US" altLang="zh-TW" sz="2000" dirty="0"/>
          </a:p>
          <a:p>
            <a:pPr lvl="1"/>
            <a:r>
              <a:rPr lang="en-US" altLang="zh-TW" sz="1600" dirty="0" smtClean="0"/>
              <a:t>3-2. </a:t>
            </a:r>
            <a:r>
              <a:rPr kumimoji="1" lang="en-US" altLang="zh-TW" sz="1600" dirty="0" smtClean="0"/>
              <a:t>Comparing </a:t>
            </a:r>
            <a:r>
              <a:rPr kumimoji="1" lang="en-US" altLang="zh-TW" sz="1600" dirty="0"/>
              <a:t>the authentication-manager </a:t>
            </a:r>
            <a:r>
              <a:rPr kumimoji="1" lang="en-US" altLang="zh-TW" sz="1600" dirty="0" smtClean="0"/>
              <a:t>&amp; </a:t>
            </a:r>
            <a:r>
              <a:rPr lang="en-US" altLang="zh-TW" sz="1600" dirty="0" err="1"/>
              <a:t>jdbc</a:t>
            </a:r>
            <a:r>
              <a:rPr lang="en-US" altLang="zh-TW" sz="1600" dirty="0"/>
              <a:t>-user-service</a:t>
            </a:r>
            <a:r>
              <a:rPr kumimoji="1" lang="en-US" altLang="zh-TW" sz="1600" dirty="0" smtClean="0"/>
              <a:t> setting: </a:t>
            </a:r>
            <a:endParaRPr kumimoji="1" lang="en-US" altLang="zh-TW" sz="1600" dirty="0" smtClean="0"/>
          </a:p>
        </p:txBody>
      </p:sp>
      <p:sp>
        <p:nvSpPr>
          <p:cNvPr id="7" name="內容版面配置區 2"/>
          <p:cNvSpPr txBox="1"/>
          <p:nvPr/>
        </p:nvSpPr>
        <p:spPr>
          <a:xfrm>
            <a:off x="463160" y="2002731"/>
            <a:ext cx="3098476" cy="420121"/>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TW" sz="1400" b="1" dirty="0" err="1" smtClean="0"/>
              <a:t>SecurityConfiguration</a:t>
            </a:r>
            <a:r>
              <a:rPr lang="en-US" altLang="zh-TW" sz="1400" dirty="0" smtClean="0"/>
              <a:t> class</a:t>
            </a:r>
            <a:endParaRPr kumimoji="1" lang="en-US" altLang="zh-TW" sz="1400" dirty="0" smtClean="0"/>
          </a:p>
        </p:txBody>
      </p:sp>
      <p:pic>
        <p:nvPicPr>
          <p:cNvPr id="5" name="圖片 4" descr="螢幕快照 2015-06-30 上午11.09.4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6668" y="2422852"/>
            <a:ext cx="7409732" cy="3067611"/>
          </a:xfrm>
          <a:prstGeom prst="rect">
            <a:avLst/>
          </a:prstGeom>
        </p:spPr>
      </p:pic>
      <p:sp>
        <p:nvSpPr>
          <p:cNvPr id="9" name="左大括弧 8"/>
          <p:cNvSpPr/>
          <p:nvPr/>
        </p:nvSpPr>
        <p:spPr>
          <a:xfrm>
            <a:off x="902544" y="2857140"/>
            <a:ext cx="45719" cy="571859"/>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0" name="內容版面配置區 2"/>
          <p:cNvSpPr txBox="1"/>
          <p:nvPr/>
        </p:nvSpPr>
        <p:spPr>
          <a:xfrm>
            <a:off x="0" y="2997202"/>
            <a:ext cx="1041400"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Step1</a:t>
            </a:r>
            <a:endParaRPr kumimoji="1" lang="en-US" altLang="zh-TW" sz="1000" b="1" dirty="0">
              <a:solidFill>
                <a:srgbClr val="C0504D"/>
              </a:solidFill>
            </a:endParaRPr>
          </a:p>
        </p:txBody>
      </p:sp>
      <p:sp>
        <p:nvSpPr>
          <p:cNvPr id="11" name="左大括弧 10"/>
          <p:cNvSpPr/>
          <p:nvPr/>
        </p:nvSpPr>
        <p:spPr>
          <a:xfrm>
            <a:off x="892024" y="3666425"/>
            <a:ext cx="45719" cy="414508"/>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2" name="內容版面配置區 2"/>
          <p:cNvSpPr txBox="1"/>
          <p:nvPr/>
        </p:nvSpPr>
        <p:spPr>
          <a:xfrm>
            <a:off x="0" y="3737679"/>
            <a:ext cx="1041400"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chemeClr val="accent2"/>
                </a:solidFill>
              </a:rPr>
              <a:t>Step2</a:t>
            </a:r>
            <a:endParaRPr kumimoji="1" lang="en-US" altLang="zh-TW" sz="1000" b="1" dirty="0">
              <a:solidFill>
                <a:schemeClr val="accent2"/>
              </a:solidFill>
            </a:endParaRPr>
          </a:p>
        </p:txBody>
      </p:sp>
      <p:sp>
        <p:nvSpPr>
          <p:cNvPr id="13" name="左大括弧 12"/>
          <p:cNvSpPr/>
          <p:nvPr/>
        </p:nvSpPr>
        <p:spPr>
          <a:xfrm>
            <a:off x="902544" y="4296473"/>
            <a:ext cx="45719" cy="656527"/>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4" name="內容版面配置區 2"/>
          <p:cNvSpPr txBox="1"/>
          <p:nvPr/>
        </p:nvSpPr>
        <p:spPr>
          <a:xfrm>
            <a:off x="0" y="4487337"/>
            <a:ext cx="1041400"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Step3</a:t>
            </a:r>
            <a:endParaRPr kumimoji="1" lang="en-US" altLang="zh-TW" sz="1000" b="1" dirty="0">
              <a:solidFill>
                <a:srgbClr val="C0504D"/>
              </a:solidFill>
            </a:endParaRPr>
          </a:p>
        </p:txBody>
      </p:sp>
      <p:sp>
        <p:nvSpPr>
          <p:cNvPr id="15" name="左大括弧 14"/>
          <p:cNvSpPr/>
          <p:nvPr/>
        </p:nvSpPr>
        <p:spPr>
          <a:xfrm>
            <a:off x="899154" y="5071002"/>
            <a:ext cx="45719" cy="22066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6" name="內容版面配置區 2"/>
          <p:cNvSpPr txBox="1"/>
          <p:nvPr/>
        </p:nvSpPr>
        <p:spPr>
          <a:xfrm>
            <a:off x="5077" y="5050190"/>
            <a:ext cx="1041400"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Step4</a:t>
            </a:r>
            <a:endParaRPr kumimoji="1" lang="en-US" altLang="zh-TW" sz="1000" b="1" dirty="0">
              <a:solidFill>
                <a:srgbClr val="C0504D"/>
              </a:solidFill>
            </a:endParaRPr>
          </a:p>
        </p:txBody>
      </p:sp>
      <p:sp>
        <p:nvSpPr>
          <p:cNvPr id="4" name="日期版面配置區 3"/>
          <p:cNvSpPr>
            <a:spLocks noGrp="1"/>
          </p:cNvSpPr>
          <p:nvPr>
            <p:ph type="dt" sz="half" idx="10"/>
          </p:nvPr>
        </p:nvSpPr>
        <p:spPr/>
        <p:txBody>
          <a:bodyPr/>
          <a:lstStyle/>
          <a:p>
            <a:fld id="{B15C9712-FCEF-AF4A-B066-A155C2F1D0A0}"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17" name="投影片編號版面配置區 16"/>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r>
              <a:rPr kumimoji="1" lang="en-US" altLang="zh-TW" dirty="0" smtClean="0"/>
              <a:t>WebSocket</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C048F834-A556-5049-A69B-D97FB0D630A5}"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Spring </a:t>
            </a:r>
            <a:r>
              <a:rPr kumimoji="1" lang="en-US" altLang="zh-TW" sz="3200" dirty="0"/>
              <a:t>B</a:t>
            </a:r>
            <a:r>
              <a:rPr kumimoji="1" lang="en-US" altLang="zh-TW" sz="3200" dirty="0" smtClean="0"/>
              <a:t>oot Introduction</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b="1" dirty="0" smtClean="0"/>
              <a:t>Primary Goal </a:t>
            </a:r>
            <a:r>
              <a:rPr kumimoji="1" lang="en-US" altLang="zh-TW" sz="2000" dirty="0" smtClean="0"/>
              <a:t>:</a:t>
            </a:r>
            <a:endParaRPr kumimoji="1" lang="en-US" altLang="zh-TW" sz="2000" dirty="0" smtClean="0"/>
          </a:p>
          <a:p>
            <a:pPr lvl="1"/>
            <a:r>
              <a:rPr kumimoji="1" lang="en-US" altLang="zh-TW" sz="1600" dirty="0" smtClean="0"/>
              <a:t>Provide a faster and accessible getting started experience for all Spring development.</a:t>
            </a:r>
            <a:endParaRPr kumimoji="1" lang="en-US" altLang="zh-TW" sz="1600" dirty="0" smtClean="0"/>
          </a:p>
          <a:p>
            <a:pPr lvl="1"/>
            <a:r>
              <a:rPr kumimoji="1" lang="en-US" altLang="zh-TW" sz="1600" dirty="0" smtClean="0"/>
              <a:t>Be opinionated out of the box, but get out of the way quickly as requirements start to diverge from the defaults.</a:t>
            </a:r>
            <a:endParaRPr kumimoji="1" lang="en-US" altLang="zh-TW" sz="1600" dirty="0" smtClean="0"/>
          </a:p>
          <a:p>
            <a:pPr lvl="1"/>
            <a:r>
              <a:rPr kumimoji="1" lang="en-US" altLang="zh-TW" sz="1600" dirty="0" smtClean="0"/>
              <a:t>Provide a range of non-functional features that are common to large classes of projects.</a:t>
            </a:r>
            <a:endParaRPr kumimoji="1" lang="en-US" altLang="zh-TW" sz="1600" dirty="0" smtClean="0"/>
          </a:p>
          <a:p>
            <a:pPr marL="457200" lvl="1" indent="0">
              <a:buNone/>
            </a:pPr>
            <a:r>
              <a:rPr kumimoji="1" lang="en-US" altLang="zh-TW" sz="1600" dirty="0" smtClean="0"/>
              <a:t>      (e.g. embedded servers, security, scalability ).</a:t>
            </a:r>
            <a:endParaRPr kumimoji="1" lang="en-US" altLang="zh-TW" sz="1600" dirty="0" smtClean="0"/>
          </a:p>
          <a:p>
            <a:pPr lvl="1"/>
            <a:r>
              <a:rPr kumimoji="1" lang="en-US" altLang="zh-TW" sz="1600" dirty="0" smtClean="0"/>
              <a:t>Absolutely no code generation and no requirement for XML configuration.</a:t>
            </a:r>
            <a:endParaRPr kumimoji="1" lang="en-US" altLang="zh-TW" sz="1600" dirty="0" smtClean="0"/>
          </a:p>
          <a:p>
            <a:pPr lvl="1"/>
            <a:endParaRPr kumimoji="1" lang="en-US" altLang="zh-TW" sz="1600" dirty="0" smtClean="0"/>
          </a:p>
          <a:p>
            <a:r>
              <a:rPr kumimoji="1" lang="en-US" altLang="zh-TW" sz="2000" b="1" dirty="0" smtClean="0"/>
              <a:t>System Requirements</a:t>
            </a:r>
            <a:r>
              <a:rPr kumimoji="1" lang="en-US" altLang="zh-TW" sz="2000" dirty="0" smtClean="0"/>
              <a:t>:</a:t>
            </a:r>
            <a:endParaRPr kumimoji="1" lang="en-US" altLang="zh-TW" sz="2000" dirty="0" smtClean="0"/>
          </a:p>
          <a:p>
            <a:pPr lvl="1"/>
            <a:r>
              <a:rPr kumimoji="1" lang="en-US" altLang="zh-TW" sz="1600" dirty="0" smtClean="0"/>
              <a:t>Java 7+</a:t>
            </a:r>
            <a:endParaRPr kumimoji="1" lang="en-US" altLang="zh-TW" sz="1600" dirty="0" smtClean="0"/>
          </a:p>
          <a:p>
            <a:pPr lvl="1"/>
            <a:r>
              <a:rPr kumimoji="1" lang="en-US" altLang="zh-TW" sz="1600" dirty="0" smtClean="0"/>
              <a:t>Tomcat 7+ or glassfish 4+</a:t>
            </a:r>
            <a:endParaRPr kumimoji="1" lang="en-US" altLang="zh-TW" sz="1600" dirty="0" smtClean="0"/>
          </a:p>
          <a:p>
            <a:pPr lvl="1"/>
            <a:r>
              <a:rPr lang="en-US" altLang="zh-TW" sz="1600" dirty="0" smtClean="0"/>
              <a:t>Spring Framework 4.1.5+</a:t>
            </a:r>
            <a:endParaRPr kumimoji="1" lang="zh-TW" altLang="en-US" sz="1600" dirty="0"/>
          </a:p>
        </p:txBody>
      </p:sp>
      <p:sp>
        <p:nvSpPr>
          <p:cNvPr id="4" name="日期版面配置區 3"/>
          <p:cNvSpPr>
            <a:spLocks noGrp="1"/>
          </p:cNvSpPr>
          <p:nvPr>
            <p:ph type="dt" sz="half" idx="10"/>
          </p:nvPr>
        </p:nvSpPr>
        <p:spPr/>
        <p:txBody>
          <a:bodyPr/>
          <a:lstStyle/>
          <a:p>
            <a:fld id="{6811E4FA-782F-764E-9D7D-456DB250C70F}"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WebSocket Introduction (1/3)</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Polling </a:t>
            </a:r>
            <a:r>
              <a:rPr kumimoji="1" lang="en-US" altLang="zh-TW" sz="2000" dirty="0" err="1" smtClean="0"/>
              <a:t>vs</a:t>
            </a:r>
            <a:r>
              <a:rPr kumimoji="1" lang="en-US" altLang="zh-TW" sz="2000" dirty="0" smtClean="0"/>
              <a:t> WebSocket :</a:t>
            </a:r>
            <a:endParaRPr kumimoji="1" lang="en-US" altLang="zh-TW" sz="2000" dirty="0" smtClean="0"/>
          </a:p>
          <a:p>
            <a:pPr lvl="1"/>
            <a:r>
              <a:rPr kumimoji="1" lang="en-US" altLang="zh-TW" sz="1600" dirty="0" smtClean="0"/>
              <a:t>1. Comparison </a:t>
            </a:r>
            <a:r>
              <a:rPr kumimoji="1" lang="en-US" altLang="zh-TW" sz="1600" dirty="0"/>
              <a:t>of the unnecessary network throughput overhead between the polling and the WebSocket </a:t>
            </a:r>
            <a:r>
              <a:rPr kumimoji="1" lang="en-US" altLang="zh-TW" sz="1600" dirty="0" smtClean="0"/>
              <a:t>applications.</a:t>
            </a:r>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457200" lvl="1" indent="0">
              <a:buNone/>
            </a:pPr>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poll-ws-compare.gif"/>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32283" y="2489201"/>
            <a:ext cx="4020917" cy="2877793"/>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Introduction </a:t>
            </a:r>
            <a:r>
              <a:rPr kumimoji="1" lang="en-US" altLang="zh-TW" sz="3200" dirty="0" smtClean="0"/>
              <a:t>(2/</a:t>
            </a:r>
            <a:r>
              <a:rPr kumimoji="1" lang="en-US" altLang="zh-TW" sz="3200" dirty="0"/>
              <a:t>3)</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Polling </a:t>
            </a:r>
            <a:r>
              <a:rPr kumimoji="1" lang="en-US" altLang="zh-TW" sz="2000" dirty="0" err="1" smtClean="0"/>
              <a:t>vs</a:t>
            </a:r>
            <a:r>
              <a:rPr kumimoji="1" lang="en-US" altLang="zh-TW" sz="2000" dirty="0" smtClean="0"/>
              <a:t> WebSocket :</a:t>
            </a:r>
            <a:endParaRPr kumimoji="1" lang="en-US" altLang="zh-TW" sz="2000" dirty="0" smtClean="0"/>
          </a:p>
          <a:p>
            <a:pPr lvl="1"/>
            <a:r>
              <a:rPr kumimoji="1" lang="en-US" altLang="zh-TW" sz="1600" dirty="0" smtClean="0"/>
              <a:t>2. Comparison </a:t>
            </a:r>
            <a:r>
              <a:rPr kumimoji="1" lang="en-US" altLang="zh-TW" sz="1600" dirty="0"/>
              <a:t>between the polling and WebSocket </a:t>
            </a:r>
            <a:r>
              <a:rPr kumimoji="1" lang="en-US" altLang="zh-TW" sz="1600" dirty="0" smtClean="0"/>
              <a:t>applications.</a:t>
            </a:r>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6" name="圖片 5" descr="latency-comparison.gif"/>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45267" y="2374296"/>
            <a:ext cx="4131733" cy="2951238"/>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Introduction </a:t>
            </a:r>
            <a:r>
              <a:rPr kumimoji="1" lang="en-US" altLang="zh-TW" sz="3200" dirty="0" smtClean="0"/>
              <a:t>(3/</a:t>
            </a:r>
            <a:r>
              <a:rPr kumimoji="1" lang="en-US" altLang="zh-TW" sz="3200" dirty="0"/>
              <a:t>3)</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a:t>WebSocket Protocol </a:t>
            </a:r>
            <a:r>
              <a:rPr kumimoji="1" lang="en-US" altLang="zh-TW" sz="2000" dirty="0" smtClean="0"/>
              <a:t>:</a:t>
            </a:r>
            <a:endParaRPr kumimoji="1" lang="en-US" altLang="zh-TW" sz="2000" dirty="0" smtClean="0"/>
          </a:p>
          <a:p>
            <a:pPr lvl="1"/>
            <a:r>
              <a:rPr kumimoji="1" lang="en-US" altLang="zh-TW" sz="1600" dirty="0"/>
              <a:t>WebSocket is an extension to HTTP and enables streaming of data.</a:t>
            </a:r>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Screen Shot 2013-07-29 at 9.46.24 PM.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90800" y="2144773"/>
            <a:ext cx="4253041" cy="398139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a:t>
            </a:r>
            <a:r>
              <a:rPr kumimoji="1" lang="en-US" altLang="zh-TW" sz="3200" dirty="0" smtClean="0"/>
              <a:t>WebSocket Example (1/5) </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a:t>Server Side (Spring) </a:t>
            </a:r>
            <a:r>
              <a:rPr kumimoji="1" lang="en-US" altLang="zh-TW" sz="2000" dirty="0" smtClean="0"/>
              <a:t>: </a:t>
            </a:r>
            <a:endParaRPr kumimoji="1" lang="en-US" altLang="zh-TW" sz="2000" dirty="0" smtClean="0"/>
          </a:p>
          <a:p>
            <a:pPr lvl="1"/>
            <a:r>
              <a:rPr kumimoji="1" lang="en-US" altLang="zh-TW" sz="1600" dirty="0" smtClean="0"/>
              <a:t>1. </a:t>
            </a:r>
            <a:r>
              <a:rPr kumimoji="1" lang="en-US" altLang="zh-TW" sz="1600" dirty="0" err="1" smtClean="0"/>
              <a:t>pom.xml</a:t>
            </a:r>
            <a:r>
              <a:rPr kumimoji="1" lang="en-US" altLang="zh-TW" sz="1600" dirty="0" smtClean="0"/>
              <a:t> setting :</a:t>
            </a:r>
            <a:endParaRPr kumimoji="1" lang="en-US" altLang="zh-TW" sz="1600" dirty="0" smtClean="0"/>
          </a:p>
          <a:p>
            <a:endParaRPr kumimoji="1" lang="en-US" altLang="zh-TW" sz="2000" dirty="0"/>
          </a:p>
          <a:p>
            <a:endParaRPr kumimoji="1" lang="en-US" altLang="zh-TW" sz="2000" dirty="0" smtClean="0"/>
          </a:p>
          <a:p>
            <a:endParaRPr kumimoji="1" lang="en-US" altLang="zh-TW" sz="2000" dirty="0"/>
          </a:p>
          <a:p>
            <a:pPr lvl="1"/>
            <a:endParaRPr kumimoji="1" lang="en-US" altLang="zh-TW" sz="1600" dirty="0" smtClean="0"/>
          </a:p>
          <a:p>
            <a:pPr lvl="1"/>
            <a:r>
              <a:rPr kumimoji="1" lang="en-US" altLang="zh-TW" sz="1600" dirty="0" smtClean="0"/>
              <a:t>2. Configuration (simple) : </a:t>
            </a:r>
            <a:endParaRPr kumimoji="1" lang="en-US" altLang="zh-TW" sz="1600" dirty="0" smtClean="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9" name="圖片 8" descr="螢幕快照 2015-06-30 下午2.27.00.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2117" y="1924051"/>
            <a:ext cx="4214283" cy="1200326"/>
          </a:xfrm>
          <a:prstGeom prst="rect">
            <a:avLst/>
          </a:prstGeom>
        </p:spPr>
      </p:pic>
      <p:pic>
        <p:nvPicPr>
          <p:cNvPr id="5" name="圖片 4" descr="螢幕快照 2015-07-14 上午10.24.4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117" y="3581399"/>
            <a:ext cx="4510616" cy="2425147"/>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t>
            </a:r>
            <a:r>
              <a:rPr kumimoji="1" lang="en-US" altLang="zh-TW" sz="3200" dirty="0" smtClean="0"/>
              <a:t>Example</a:t>
            </a:r>
            <a:r>
              <a:rPr kumimoji="1" lang="en-US" altLang="zh-TW" sz="3200" dirty="0"/>
              <a:t> </a:t>
            </a:r>
            <a:r>
              <a:rPr kumimoji="1" lang="en-US" altLang="zh-TW" sz="3200" dirty="0" smtClean="0"/>
              <a:t>(2/</a:t>
            </a:r>
            <a:r>
              <a:rPr kumimoji="1" lang="en-US" altLang="zh-TW" sz="3200" dirty="0"/>
              <a:t>5</a:t>
            </a:r>
            <a:r>
              <a:rPr kumimoji="1" lang="en-US" altLang="zh-TW" sz="3200" dirty="0" smtClean="0"/>
              <a:t>)  </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a:t>Server Side (</a:t>
            </a:r>
            <a:r>
              <a:rPr kumimoji="1" lang="en-US" altLang="zh-TW" sz="2000" dirty="0" smtClean="0"/>
              <a:t>Spring) : </a:t>
            </a:r>
            <a:endParaRPr kumimoji="1" lang="en-US" altLang="zh-TW" sz="2000" dirty="0" smtClean="0"/>
          </a:p>
          <a:p>
            <a:pPr lvl="1"/>
            <a:r>
              <a:rPr kumimoji="1" lang="en-US" altLang="zh-TW" sz="1600" dirty="0" smtClean="0"/>
              <a:t>4. </a:t>
            </a:r>
            <a:r>
              <a:rPr lang="en-US" altLang="zh-TW" sz="1600" dirty="0" err="1"/>
              <a:t>GreetingHandler</a:t>
            </a:r>
            <a:r>
              <a:rPr lang="en-US" altLang="zh-TW" sz="1600" dirty="0" smtClean="0"/>
              <a:t> </a:t>
            </a:r>
            <a:r>
              <a:rPr kumimoji="1" lang="en-US" altLang="zh-TW" sz="1600" dirty="0" smtClean="0"/>
              <a:t>: </a:t>
            </a:r>
            <a:endParaRPr kumimoji="1" lang="en-US" altLang="zh-TW" sz="1600" dirty="0" smtClean="0"/>
          </a:p>
          <a:p>
            <a:pPr lvl="2"/>
            <a:r>
              <a:rPr lang="en-US" altLang="zh-TW" sz="1200" dirty="0"/>
              <a:t>extends </a:t>
            </a:r>
            <a:r>
              <a:rPr lang="en-US" altLang="zh-TW" sz="1200" dirty="0" err="1" smtClean="0"/>
              <a:t>TextWebSocketHandler</a:t>
            </a:r>
            <a:r>
              <a:rPr lang="en-US" altLang="zh-TW" sz="1200" dirty="0"/>
              <a:t> </a:t>
            </a:r>
            <a:r>
              <a:rPr lang="en-US" altLang="zh-TW" sz="1200" dirty="0" smtClean="0"/>
              <a:t>class.</a:t>
            </a:r>
            <a:endParaRPr lang="en-US" altLang="zh-TW" sz="1200" dirty="0" smtClean="0"/>
          </a:p>
          <a:p>
            <a:pPr lvl="2"/>
            <a:r>
              <a:rPr lang="en-US" altLang="zh-TW" sz="1200" dirty="0"/>
              <a:t>Greeting Handler class can mix with @Controller and @</a:t>
            </a:r>
            <a:r>
              <a:rPr lang="en-US" altLang="zh-TW" sz="1200" dirty="0" err="1"/>
              <a:t>RequestMapping</a:t>
            </a:r>
            <a:r>
              <a:rPr lang="en-US" altLang="zh-TW" sz="1200" dirty="0"/>
              <a:t>.</a:t>
            </a:r>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螢幕快照 2015-07-14 上午11.00.19.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73200" y="2379135"/>
            <a:ext cx="7079536" cy="323426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t>
            </a:r>
            <a:r>
              <a:rPr kumimoji="1" lang="en-US" altLang="zh-TW" sz="3200" dirty="0" smtClean="0"/>
              <a:t>Example</a:t>
            </a:r>
            <a:r>
              <a:rPr kumimoji="1" lang="en-US" altLang="zh-TW" sz="3200" dirty="0"/>
              <a:t> </a:t>
            </a:r>
            <a:r>
              <a:rPr kumimoji="1" lang="en-US" altLang="zh-TW" sz="3200" dirty="0" smtClean="0"/>
              <a:t>(3/</a:t>
            </a:r>
            <a:r>
              <a:rPr kumimoji="1" lang="en-US" altLang="zh-TW" sz="3200" dirty="0"/>
              <a:t>5</a:t>
            </a:r>
            <a:r>
              <a:rPr kumimoji="1" lang="en-US" altLang="zh-TW" sz="3200" dirty="0" smtClean="0"/>
              <a:t>)  </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Client Side (</a:t>
            </a:r>
            <a:r>
              <a:rPr kumimoji="1" lang="en-US" altLang="zh-TW" sz="2000" dirty="0" err="1" smtClean="0"/>
              <a:t>javascript</a:t>
            </a:r>
            <a:r>
              <a:rPr kumimoji="1" lang="en-US" altLang="zh-TW" sz="2000" dirty="0" smtClean="0"/>
              <a:t>) : </a:t>
            </a:r>
            <a:endParaRPr kumimoji="1" lang="en-US" altLang="zh-TW" sz="2000" dirty="0" smtClean="0"/>
          </a:p>
          <a:p>
            <a:pPr lvl="1"/>
            <a:r>
              <a:rPr kumimoji="1" lang="en-US" altLang="zh-TW" sz="1600" dirty="0"/>
              <a:t>1</a:t>
            </a:r>
            <a:r>
              <a:rPr kumimoji="1" lang="en-US" altLang="zh-TW" sz="1600" dirty="0" smtClean="0"/>
              <a:t>. </a:t>
            </a:r>
            <a:r>
              <a:rPr lang="en-US" altLang="zh-TW" sz="1600" dirty="0" smtClean="0"/>
              <a:t>connect() </a:t>
            </a:r>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6" name="圖片 5" descr="螢幕快照 2015-07-14 上午11.07.44.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12" y="1924780"/>
            <a:ext cx="6366933" cy="3023210"/>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t>
            </a:r>
            <a:r>
              <a:rPr kumimoji="1" lang="en-US" altLang="zh-TW" sz="3200" dirty="0" smtClean="0"/>
              <a:t>Example</a:t>
            </a:r>
            <a:r>
              <a:rPr kumimoji="1" lang="en-US" altLang="zh-TW" sz="3200" dirty="0"/>
              <a:t> </a:t>
            </a:r>
            <a:r>
              <a:rPr kumimoji="1" lang="en-US" altLang="zh-TW" sz="3200" dirty="0" smtClean="0"/>
              <a:t>(4/5)  </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a:t>Client Side (</a:t>
            </a:r>
            <a:r>
              <a:rPr kumimoji="1" lang="en-US" altLang="zh-TW" sz="2000" dirty="0" err="1"/>
              <a:t>javascript</a:t>
            </a:r>
            <a:r>
              <a:rPr kumimoji="1" lang="en-US" altLang="zh-TW" sz="2000" dirty="0"/>
              <a:t>) </a:t>
            </a:r>
            <a:r>
              <a:rPr kumimoji="1" lang="en-US" altLang="zh-TW" sz="2000" dirty="0" smtClean="0"/>
              <a:t>: </a:t>
            </a:r>
            <a:endParaRPr kumimoji="1" lang="en-US" altLang="zh-TW" sz="2000" dirty="0" smtClean="0"/>
          </a:p>
          <a:p>
            <a:pPr lvl="1"/>
            <a:r>
              <a:rPr kumimoji="1" lang="en-US" altLang="zh-TW" sz="1600" dirty="0" smtClean="0"/>
              <a:t>2. </a:t>
            </a:r>
            <a:r>
              <a:rPr lang="en-US" altLang="zh-TW" sz="1600" dirty="0" err="1" smtClean="0"/>
              <a:t>sendMessage</a:t>
            </a:r>
            <a:r>
              <a:rPr lang="en-US" altLang="zh-TW" sz="1600" dirty="0" smtClean="0"/>
              <a:t>() </a:t>
            </a:r>
            <a:endParaRPr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r>
              <a:rPr kumimoji="1" lang="en-US" altLang="zh-TW" sz="1600" dirty="0" smtClean="0"/>
              <a:t>3. </a:t>
            </a:r>
            <a:r>
              <a:rPr lang="en-US" altLang="zh-TW" sz="1600" dirty="0" smtClean="0"/>
              <a:t>disconnect(</a:t>
            </a:r>
            <a:r>
              <a:rPr lang="en-US" altLang="zh-TW" sz="1600" dirty="0"/>
              <a:t>) </a:t>
            </a:r>
            <a:endParaRPr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6" name="圖片 5" descr="螢幕快照 2015-06-30 下午4.31.37.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1957917"/>
            <a:ext cx="3852333" cy="1953683"/>
          </a:xfrm>
          <a:prstGeom prst="rect">
            <a:avLst/>
          </a:prstGeom>
        </p:spPr>
      </p:pic>
      <p:pic>
        <p:nvPicPr>
          <p:cNvPr id="5" name="圖片 4" descr="螢幕快照 2015-07-01 下午2.12.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343400"/>
            <a:ext cx="2624667" cy="980844"/>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t>
            </a:r>
            <a:r>
              <a:rPr kumimoji="1" lang="en-US" altLang="zh-TW" sz="3200" dirty="0" smtClean="0"/>
              <a:t>Example</a:t>
            </a:r>
            <a:r>
              <a:rPr kumimoji="1" lang="en-US" altLang="zh-TW" sz="3200" dirty="0"/>
              <a:t> </a:t>
            </a:r>
            <a:r>
              <a:rPr kumimoji="1" lang="en-US" altLang="zh-TW" sz="3200" dirty="0" smtClean="0"/>
              <a:t>(5/5)  </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a:t>Client Side </a:t>
            </a:r>
            <a:r>
              <a:rPr kumimoji="1" lang="en-US" altLang="zh-TW" sz="2000" dirty="0" smtClean="0"/>
              <a:t>(java) : </a:t>
            </a:r>
            <a:endParaRPr kumimoji="1" lang="en-US" altLang="zh-TW" sz="2000" dirty="0" smtClean="0"/>
          </a:p>
          <a:p>
            <a:pPr lvl="1"/>
            <a:r>
              <a:rPr kumimoji="1" lang="en-US" altLang="zh-TW" sz="1600" dirty="0" smtClean="0"/>
              <a:t>1. Create </a:t>
            </a:r>
            <a:r>
              <a:rPr kumimoji="1" lang="en-US" altLang="zh-TW" sz="1600" dirty="0" err="1" smtClean="0"/>
              <a:t>ChatClientEndpoint</a:t>
            </a:r>
            <a:r>
              <a:rPr kumimoji="1" lang="en-US" altLang="zh-TW" sz="1600" dirty="0" smtClean="0"/>
              <a:t> class</a:t>
            </a:r>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marL="457200" lvl="1" indent="0">
              <a:buNone/>
            </a:pPr>
            <a:endParaRPr kumimoji="1" lang="en-US" altLang="zh-TW" sz="1600" dirty="0" smtClean="0"/>
          </a:p>
          <a:p>
            <a:pPr lvl="1"/>
            <a:r>
              <a:rPr kumimoji="1" lang="en-US" altLang="zh-TW" sz="1600" dirty="0" smtClean="0"/>
              <a:t>2. call </a:t>
            </a:r>
            <a:endParaRPr kumimoji="1" lang="en-US" altLang="zh-TW" sz="16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9" name="圖片 8" descr="螢幕快照 2015-07-15 上午9.59.1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97501" y="1853147"/>
            <a:ext cx="4337398" cy="3286119"/>
          </a:xfrm>
          <a:prstGeom prst="rect">
            <a:avLst/>
          </a:prstGeom>
        </p:spPr>
      </p:pic>
      <p:pic>
        <p:nvPicPr>
          <p:cNvPr id="5" name="圖片 4" descr="螢幕快照 2015-07-15 上午11.53.1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7501" y="5489768"/>
            <a:ext cx="6813054" cy="386099"/>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r>
              <a:rPr kumimoji="1" lang="en-US" altLang="zh-TW" dirty="0" smtClean="0"/>
              <a:t>WebSocket &amp; </a:t>
            </a:r>
            <a:r>
              <a:rPr kumimoji="1" lang="en-US" altLang="zh-TW" dirty="0" err="1" smtClean="0"/>
              <a:t>SockJS</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C048F834-A556-5049-A69B-D97FB0D630A5}"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a:t>
            </a:r>
            <a:r>
              <a:rPr kumimoji="1" lang="en-US" altLang="zh-TW" sz="3200" dirty="0" err="1" smtClean="0"/>
              <a:t>SockJS</a:t>
            </a:r>
            <a:r>
              <a:rPr kumimoji="1" lang="en-US" altLang="zh-TW" sz="3200" dirty="0" smtClean="0"/>
              <a:t> Example (1/6)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Spring Server Side : </a:t>
            </a:r>
            <a:endParaRPr kumimoji="1" lang="en-US" altLang="zh-TW" sz="2000" dirty="0" smtClean="0"/>
          </a:p>
          <a:p>
            <a:pPr lvl="1"/>
            <a:r>
              <a:rPr kumimoji="1" lang="en-US" altLang="zh-TW" sz="1600" dirty="0" smtClean="0"/>
              <a:t>1. </a:t>
            </a:r>
            <a:r>
              <a:rPr kumimoji="1" lang="en-US" altLang="zh-TW" sz="1600" dirty="0" err="1" smtClean="0"/>
              <a:t>pom.xml</a:t>
            </a:r>
            <a:r>
              <a:rPr kumimoji="1" lang="en-US" altLang="zh-TW" sz="1600" dirty="0" smtClean="0"/>
              <a:t> setting :</a:t>
            </a:r>
            <a:endParaRPr kumimoji="1" lang="en-US" altLang="zh-TW" sz="1600" dirty="0" smtClean="0"/>
          </a:p>
          <a:p>
            <a:endParaRPr kumimoji="1" lang="en-US" altLang="zh-TW" sz="2000" dirty="0"/>
          </a:p>
          <a:p>
            <a:endParaRPr kumimoji="1" lang="en-US" altLang="zh-TW" sz="2000" dirty="0" smtClean="0"/>
          </a:p>
          <a:p>
            <a:endParaRPr kumimoji="1" lang="en-US" altLang="zh-TW" sz="2000" dirty="0"/>
          </a:p>
          <a:p>
            <a:pPr lvl="1"/>
            <a:endParaRPr kumimoji="1" lang="en-US" altLang="zh-TW" sz="1600" dirty="0" smtClean="0"/>
          </a:p>
          <a:p>
            <a:pPr lvl="1"/>
            <a:r>
              <a:rPr kumimoji="1" lang="en-US" altLang="zh-TW" sz="1600" dirty="0" smtClean="0"/>
              <a:t>2. Configuration (simple) : </a:t>
            </a:r>
            <a:endParaRPr kumimoji="1" lang="en-US" altLang="zh-TW" sz="1600" dirty="0" smtClean="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9" name="圖片 8" descr="螢幕快照 2015-06-30 下午2.27.00.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2117" y="1949452"/>
            <a:ext cx="4214283" cy="1200326"/>
          </a:xfrm>
          <a:prstGeom prst="rect">
            <a:avLst/>
          </a:prstGeom>
        </p:spPr>
      </p:pic>
      <p:pic>
        <p:nvPicPr>
          <p:cNvPr id="10" name="圖片 9" descr="螢幕快照 2015-06-30 下午3.20.0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2117" y="3653365"/>
            <a:ext cx="5187950" cy="2585061"/>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Different between Spring </a:t>
            </a:r>
            <a:r>
              <a:rPr kumimoji="1" lang="en-US" altLang="zh-TW" sz="3200" dirty="0"/>
              <a:t>B</a:t>
            </a:r>
            <a:r>
              <a:rPr kumimoji="1" lang="en-US" altLang="zh-TW" sz="3200" dirty="0" smtClean="0"/>
              <a:t>oot and Spring 3</a:t>
            </a:r>
            <a:endParaRPr kumimoji="1" lang="zh-TW" altLang="en-US" sz="3200" dirty="0"/>
          </a:p>
        </p:txBody>
      </p:sp>
      <p:sp>
        <p:nvSpPr>
          <p:cNvPr id="3" name="內容版面配置區 2"/>
          <p:cNvSpPr>
            <a:spLocks noGrp="1"/>
          </p:cNvSpPr>
          <p:nvPr>
            <p:ph idx="1"/>
          </p:nvPr>
        </p:nvSpPr>
        <p:spPr>
          <a:xfrm>
            <a:off x="457200" y="1203075"/>
            <a:ext cx="8229600" cy="553795"/>
          </a:xfrm>
        </p:spPr>
        <p:txBody>
          <a:bodyPr>
            <a:normAutofit/>
          </a:bodyPr>
          <a:lstStyle/>
          <a:p>
            <a:r>
              <a:rPr kumimoji="1" lang="en-US" altLang="zh-TW" sz="2000" dirty="0" smtClean="0"/>
              <a:t>No requirement for XML configuration:</a:t>
            </a:r>
            <a:endParaRPr kumimoji="1" lang="en-US" altLang="zh-TW" sz="2000" dirty="0" smtClean="0"/>
          </a:p>
        </p:txBody>
      </p:sp>
      <p:sp>
        <p:nvSpPr>
          <p:cNvPr id="4" name="內容版面配置區 2"/>
          <p:cNvSpPr txBox="1"/>
          <p:nvPr/>
        </p:nvSpPr>
        <p:spPr>
          <a:xfrm>
            <a:off x="1020184" y="1756491"/>
            <a:ext cx="1949437" cy="5537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kumimoji="1" lang="en-US" altLang="zh-TW" sz="2000" dirty="0" smtClean="0"/>
              <a:t>Spring Boot</a:t>
            </a:r>
            <a:endParaRPr kumimoji="1" lang="en-US" altLang="zh-TW" sz="2000" dirty="0"/>
          </a:p>
        </p:txBody>
      </p:sp>
      <p:sp>
        <p:nvSpPr>
          <p:cNvPr id="5" name="內容版面配置區 2"/>
          <p:cNvSpPr txBox="1"/>
          <p:nvPr/>
        </p:nvSpPr>
        <p:spPr>
          <a:xfrm>
            <a:off x="5077962" y="1756491"/>
            <a:ext cx="1949437" cy="55379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kumimoji="1" lang="en-US" altLang="zh-TW" sz="2000" dirty="0" smtClean="0"/>
              <a:t>Spring 3.x</a:t>
            </a:r>
            <a:endParaRPr kumimoji="1" lang="en-US" altLang="zh-TW" sz="2000" dirty="0"/>
          </a:p>
        </p:txBody>
      </p:sp>
      <p:pic>
        <p:nvPicPr>
          <p:cNvPr id="6" name="圖片 5" descr="螢幕快照 2015-06-26 下午4.48.33.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20184" y="2310287"/>
            <a:ext cx="2819437" cy="2759812"/>
          </a:xfrm>
          <a:prstGeom prst="rect">
            <a:avLst/>
          </a:prstGeom>
        </p:spPr>
      </p:pic>
      <p:pic>
        <p:nvPicPr>
          <p:cNvPr id="7" name="圖片 6" descr="螢幕快照 2015-06-26 下午4.49.2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7962" y="2284885"/>
            <a:ext cx="2893911" cy="4106109"/>
          </a:xfrm>
          <a:prstGeom prst="rect">
            <a:avLst/>
          </a:prstGeom>
        </p:spPr>
      </p:pic>
      <p:sp>
        <p:nvSpPr>
          <p:cNvPr id="8" name="日期版面配置區 7"/>
          <p:cNvSpPr>
            <a:spLocks noGrp="1"/>
          </p:cNvSpPr>
          <p:nvPr>
            <p:ph type="dt" sz="half" idx="10"/>
          </p:nvPr>
        </p:nvSpPr>
        <p:spPr/>
        <p:txBody>
          <a:bodyPr/>
          <a:lstStyle/>
          <a:p>
            <a:fld id="{F1DC7EF2-6A01-2441-B128-AD6F9B0145A4}" type="datetime1">
              <a:rPr kumimoji="1" lang="zh-TW" altLang="en-US" smtClean="0"/>
            </a:fld>
            <a:endParaRPr kumimoji="1" lang="zh-TW" altLang="en-US"/>
          </a:p>
        </p:txBody>
      </p:sp>
      <p:sp>
        <p:nvSpPr>
          <p:cNvPr id="9" name="頁尾版面配置區 8"/>
          <p:cNvSpPr>
            <a:spLocks noGrp="1"/>
          </p:cNvSpPr>
          <p:nvPr>
            <p:ph type="ftr" sz="quarter" idx="11"/>
          </p:nvPr>
        </p:nvSpPr>
        <p:spPr/>
        <p:txBody>
          <a:bodyPr/>
          <a:lstStyle/>
          <a:p>
            <a:endParaRPr kumimoji="1" lang="zh-TW" altLang="en-US"/>
          </a:p>
        </p:txBody>
      </p:sp>
      <p:sp>
        <p:nvSpPr>
          <p:cNvPr id="10" name="投影片編號版面配置區 9"/>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a:t>
            </a:r>
            <a:r>
              <a:rPr kumimoji="1" lang="en-US" altLang="zh-TW" sz="3200" dirty="0" err="1"/>
              <a:t>SockJS</a:t>
            </a:r>
            <a:r>
              <a:rPr kumimoji="1" lang="en-US" altLang="zh-TW" sz="3200" dirty="0"/>
              <a:t> Example </a:t>
            </a:r>
            <a:r>
              <a:rPr kumimoji="1" lang="en-US" altLang="zh-TW" sz="3200" dirty="0" smtClean="0"/>
              <a:t>(2/6)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Spring Server Side : </a:t>
            </a:r>
            <a:endParaRPr kumimoji="1" lang="en-US" altLang="zh-TW" sz="2000" dirty="0" smtClean="0"/>
          </a:p>
          <a:p>
            <a:pPr lvl="1"/>
            <a:r>
              <a:rPr kumimoji="1" lang="en-US" altLang="zh-TW" sz="1600" dirty="0" smtClean="0"/>
              <a:t>3-1. </a:t>
            </a:r>
            <a:r>
              <a:rPr kumimoji="1" lang="en-US" altLang="zh-TW" sz="1600" dirty="0"/>
              <a:t>Configuration </a:t>
            </a:r>
            <a:r>
              <a:rPr kumimoji="1" lang="en-US" altLang="zh-TW" sz="1600" dirty="0" smtClean="0"/>
              <a:t>(websocket session </a:t>
            </a:r>
            <a:r>
              <a:rPr kumimoji="1" lang="en-US" altLang="zh-TW" sz="1600" dirty="0"/>
              <a:t>handshake) : </a:t>
            </a:r>
            <a:endParaRPr kumimoji="1" lang="en-US" altLang="zh-TW" sz="1600" dirty="0" smtClean="0"/>
          </a:p>
          <a:p>
            <a:pPr lvl="2"/>
            <a:r>
              <a:rPr kumimoji="1" lang="en-US" altLang="zh-TW" sz="1400" dirty="0" smtClean="0"/>
              <a:t>We </a:t>
            </a:r>
            <a:r>
              <a:rPr kumimoji="1" lang="en-US" altLang="zh-TW" sz="1400" dirty="0"/>
              <a:t>can capture the http session for a websocket </a:t>
            </a:r>
            <a:r>
              <a:rPr kumimoji="1" lang="en-US" altLang="zh-TW" sz="1400" dirty="0" smtClean="0"/>
              <a:t>request.</a:t>
            </a:r>
            <a:endParaRPr kumimoji="1" lang="en-US" altLang="zh-TW" sz="1400" dirty="0" smtClean="0"/>
          </a:p>
          <a:p>
            <a:pPr lvl="2"/>
            <a:r>
              <a:rPr kumimoji="1" lang="en-US" altLang="zh-TW" sz="1400" dirty="0" smtClean="0"/>
              <a:t>The </a:t>
            </a:r>
            <a:r>
              <a:rPr kumimoji="1" lang="en-US" altLang="zh-TW" sz="1400" dirty="0"/>
              <a:t>reason was to determine the number of websocket sessions utilizing the same underlying http session.</a:t>
            </a:r>
            <a:endParaRPr kumimoji="1" lang="en-US" altLang="zh-TW" sz="1400" dirty="0"/>
          </a:p>
          <a:p>
            <a:pPr marL="457200" lvl="1" indent="0">
              <a:buNone/>
            </a:pPr>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11" name="圖片 10" descr="螢幕快照 2015-06-30 下午3.26.30.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4740" y="2739590"/>
            <a:ext cx="5587633" cy="3525743"/>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a:t>
            </a:r>
            <a:r>
              <a:rPr kumimoji="1" lang="en-US" altLang="zh-TW" sz="3200" dirty="0" err="1"/>
              <a:t>SockJS</a:t>
            </a:r>
            <a:r>
              <a:rPr kumimoji="1" lang="en-US" altLang="zh-TW" sz="3200" dirty="0"/>
              <a:t> Example </a:t>
            </a:r>
            <a:r>
              <a:rPr kumimoji="1" lang="en-US" altLang="zh-TW" sz="3200" dirty="0" smtClean="0"/>
              <a:t>(3/6)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Spring Server Side : </a:t>
            </a:r>
            <a:endParaRPr kumimoji="1" lang="en-US" altLang="zh-TW" sz="2000" dirty="0" smtClean="0"/>
          </a:p>
          <a:p>
            <a:pPr lvl="1"/>
            <a:r>
              <a:rPr kumimoji="1" lang="en-US" altLang="zh-TW" sz="1600" dirty="0" smtClean="0"/>
              <a:t>3-2. </a:t>
            </a:r>
            <a:r>
              <a:rPr lang="en-US" altLang="zh-TW" sz="1600" dirty="0" err="1" smtClean="0"/>
              <a:t>HttpSession</a:t>
            </a:r>
            <a:r>
              <a:rPr lang="en-US" altLang="zh-TW" sz="1600" dirty="0" smtClean="0"/>
              <a:t> Handshake Interceptor </a:t>
            </a:r>
            <a:r>
              <a:rPr kumimoji="1" lang="en-US" altLang="zh-TW" sz="1600" dirty="0" smtClean="0"/>
              <a:t>: </a:t>
            </a:r>
            <a:endParaRPr kumimoji="1" lang="en-US" altLang="zh-TW" sz="1600" dirty="0" smtClean="0"/>
          </a:p>
          <a:p>
            <a:pPr lvl="2"/>
            <a:r>
              <a:rPr lang="en-US" altLang="zh-TW" sz="1200" dirty="0" err="1" smtClean="0"/>
              <a:t>beforeHandshake</a:t>
            </a:r>
            <a:r>
              <a:rPr lang="en-US" altLang="zh-TW" sz="1200" dirty="0" smtClean="0"/>
              <a:t>()</a:t>
            </a:r>
            <a:endParaRPr lang="en-US" altLang="zh-TW" sz="1200" dirty="0" smtClean="0"/>
          </a:p>
          <a:p>
            <a:pPr lvl="2"/>
            <a:r>
              <a:rPr lang="en-US" altLang="zh-TW" sz="1200" dirty="0" err="1" smtClean="0"/>
              <a:t>afterHandshake</a:t>
            </a:r>
            <a:r>
              <a:rPr lang="en-US" altLang="zh-TW" sz="1200" dirty="0" smtClean="0"/>
              <a:t>()</a:t>
            </a:r>
            <a:endParaRPr kumimoji="1" lang="en-US" altLang="zh-TW" sz="1200" dirty="0" smtClean="0"/>
          </a:p>
          <a:p>
            <a:pPr marL="457200" lvl="1" indent="0">
              <a:buNone/>
            </a:pPr>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螢幕快照 2015-06-30 下午3.52.17.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3932" y="2458452"/>
            <a:ext cx="6500893" cy="359973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a:t>
            </a:r>
            <a:r>
              <a:rPr kumimoji="1" lang="en-US" altLang="zh-TW" sz="3200" dirty="0" err="1"/>
              <a:t>SockJS</a:t>
            </a:r>
            <a:r>
              <a:rPr kumimoji="1" lang="en-US" altLang="zh-TW" sz="3200" dirty="0"/>
              <a:t> Example </a:t>
            </a:r>
            <a:r>
              <a:rPr kumimoji="1" lang="en-US" altLang="zh-TW" sz="3200" dirty="0" smtClean="0"/>
              <a:t>(4/6)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Spring Server Side : </a:t>
            </a:r>
            <a:endParaRPr kumimoji="1" lang="en-US" altLang="zh-TW" sz="2000" dirty="0" smtClean="0"/>
          </a:p>
          <a:p>
            <a:pPr lvl="1"/>
            <a:r>
              <a:rPr kumimoji="1" lang="en-US" altLang="zh-TW" sz="1600" dirty="0" smtClean="0"/>
              <a:t>4. </a:t>
            </a:r>
            <a:r>
              <a:rPr lang="en-US" altLang="zh-TW" sz="1600" dirty="0" err="1"/>
              <a:t>GreetingHandler</a:t>
            </a:r>
            <a:r>
              <a:rPr lang="en-US" altLang="zh-TW" sz="1600" dirty="0" smtClean="0"/>
              <a:t> </a:t>
            </a:r>
            <a:r>
              <a:rPr kumimoji="1" lang="en-US" altLang="zh-TW" sz="1600" dirty="0" smtClean="0"/>
              <a:t>: </a:t>
            </a:r>
            <a:endParaRPr kumimoji="1" lang="en-US" altLang="zh-TW" sz="1600" dirty="0" smtClean="0"/>
          </a:p>
          <a:p>
            <a:pPr lvl="2"/>
            <a:r>
              <a:rPr lang="en-US" altLang="zh-TW" sz="1200" dirty="0"/>
              <a:t>extends </a:t>
            </a:r>
            <a:r>
              <a:rPr lang="en-US" altLang="zh-TW" sz="1200" dirty="0" err="1" smtClean="0"/>
              <a:t>TextWebSocketHandler</a:t>
            </a:r>
            <a:r>
              <a:rPr lang="en-US" altLang="zh-TW" sz="1200" dirty="0"/>
              <a:t> </a:t>
            </a:r>
            <a:r>
              <a:rPr lang="en-US" altLang="zh-TW" sz="1200" dirty="0" smtClean="0"/>
              <a:t>class.</a:t>
            </a:r>
            <a:endParaRPr lang="en-US" altLang="zh-TW" sz="1200" dirty="0" smtClean="0"/>
          </a:p>
          <a:p>
            <a:pPr lvl="2"/>
            <a:r>
              <a:rPr lang="en-US" altLang="zh-TW" sz="1200" dirty="0"/>
              <a:t>Greeting Handler class can mix with @Controller and @</a:t>
            </a:r>
            <a:r>
              <a:rPr lang="en-US" altLang="zh-TW" sz="1200" dirty="0" err="1"/>
              <a:t>RequestMapping</a:t>
            </a:r>
            <a:r>
              <a:rPr lang="en-US" altLang="zh-TW" sz="1200" dirty="0"/>
              <a:t>.</a:t>
            </a:r>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6" name="圖片 5" descr="螢幕快照 2015-06-30 下午3.57.54.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6266" y="2472265"/>
            <a:ext cx="7056482" cy="3169368"/>
          </a:xfrm>
          <a:prstGeom prst="rect">
            <a:avLst/>
          </a:prstGeo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a:t>
            </a:r>
            <a:r>
              <a:rPr kumimoji="1" lang="en-US" altLang="zh-TW" sz="3200" dirty="0" err="1"/>
              <a:t>SockJS</a:t>
            </a:r>
            <a:r>
              <a:rPr kumimoji="1" lang="en-US" altLang="zh-TW" sz="3200" dirty="0"/>
              <a:t> Example </a:t>
            </a:r>
            <a:r>
              <a:rPr kumimoji="1" lang="en-US" altLang="zh-TW" sz="3200" dirty="0" smtClean="0"/>
              <a:t>(5/6)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SockJS client side : </a:t>
            </a:r>
            <a:endParaRPr kumimoji="1" lang="en-US" altLang="zh-TW" sz="2000" dirty="0" smtClean="0"/>
          </a:p>
          <a:p>
            <a:pPr lvl="1"/>
            <a:r>
              <a:rPr kumimoji="1" lang="en-US" altLang="zh-TW" sz="1600" dirty="0"/>
              <a:t>1</a:t>
            </a:r>
            <a:r>
              <a:rPr kumimoji="1" lang="en-US" altLang="zh-TW" sz="1600" dirty="0" smtClean="0"/>
              <a:t>. </a:t>
            </a:r>
            <a:r>
              <a:rPr lang="en-US" altLang="zh-TW" sz="1600" dirty="0" smtClean="0"/>
              <a:t>SockJS – connect() </a:t>
            </a:r>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螢幕快照 2015-06-30 下午4.30.4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8467" y="2000250"/>
            <a:ext cx="4868334" cy="2634735"/>
          </a:xfrm>
          <a:prstGeom prst="rect">
            <a:avLst/>
          </a:prstGeo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a:t>
            </a:r>
            <a:r>
              <a:rPr kumimoji="1" lang="en-US" altLang="zh-TW" sz="3200" dirty="0" err="1"/>
              <a:t>SockJS</a:t>
            </a:r>
            <a:r>
              <a:rPr kumimoji="1" lang="en-US" altLang="zh-TW" sz="3200" dirty="0"/>
              <a:t> Example </a:t>
            </a:r>
            <a:r>
              <a:rPr kumimoji="1" lang="en-US" altLang="zh-TW" sz="3200" dirty="0" smtClean="0"/>
              <a:t>(6/6)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SockJS client side : </a:t>
            </a:r>
            <a:endParaRPr kumimoji="1" lang="en-US" altLang="zh-TW" sz="2000" dirty="0" smtClean="0"/>
          </a:p>
          <a:p>
            <a:pPr lvl="1"/>
            <a:r>
              <a:rPr kumimoji="1" lang="en-US" altLang="zh-TW" sz="1600" dirty="0" smtClean="0"/>
              <a:t>2. </a:t>
            </a:r>
            <a:r>
              <a:rPr lang="en-US" altLang="zh-TW" sz="1600" dirty="0" smtClean="0"/>
              <a:t>SockJS – </a:t>
            </a:r>
            <a:r>
              <a:rPr lang="en-US" altLang="zh-TW" sz="1600" dirty="0" err="1" smtClean="0"/>
              <a:t>sendMessage</a:t>
            </a:r>
            <a:r>
              <a:rPr lang="en-US" altLang="zh-TW" sz="1600" dirty="0" smtClean="0"/>
              <a:t>() </a:t>
            </a:r>
            <a:endParaRPr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r>
              <a:rPr kumimoji="1" lang="en-US" altLang="zh-TW" sz="1600" dirty="0" smtClean="0"/>
              <a:t>3. SockJS </a:t>
            </a:r>
            <a:r>
              <a:rPr lang="en-US" altLang="zh-TW" sz="1600" dirty="0" smtClean="0"/>
              <a:t>– </a:t>
            </a:r>
            <a:r>
              <a:rPr lang="en-US" altLang="zh-TW" sz="1600" dirty="0"/>
              <a:t>disconnect</a:t>
            </a:r>
            <a:r>
              <a:rPr lang="en-US" altLang="zh-TW" sz="1600" dirty="0" smtClean="0"/>
              <a:t>(</a:t>
            </a:r>
            <a:r>
              <a:rPr lang="en-US" altLang="zh-TW" sz="1600" dirty="0"/>
              <a:t>) </a:t>
            </a:r>
            <a:endParaRPr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6" name="圖片 5" descr="螢幕快照 2015-06-30 下午4.31.37.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95400" y="1957917"/>
            <a:ext cx="3852333" cy="1953683"/>
          </a:xfrm>
          <a:prstGeom prst="rect">
            <a:avLst/>
          </a:prstGeom>
        </p:spPr>
      </p:pic>
      <p:pic>
        <p:nvPicPr>
          <p:cNvPr id="5" name="圖片 4" descr="螢幕快照 2015-07-01 下午2.12.3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4343400"/>
            <a:ext cx="2624667" cy="980844"/>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br>
              <a:rPr kumimoji="1" lang="en-US" altLang="zh-TW" dirty="0" smtClean="0"/>
            </a:br>
            <a:r>
              <a:rPr kumimoji="1" lang="en-US" altLang="zh-TW" dirty="0" smtClean="0"/>
              <a:t>WebSocket &amp; STOMP</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C048F834-A556-5049-A69B-D97FB0D630A5}"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STOMP Example (1/6)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STOMP : </a:t>
            </a:r>
            <a:endParaRPr kumimoji="1" lang="en-US" altLang="zh-TW" sz="2000" dirty="0" smtClean="0"/>
          </a:p>
          <a:p>
            <a:pPr lvl="1"/>
            <a:r>
              <a:rPr lang="en-US" altLang="zh-TW" sz="1600" dirty="0"/>
              <a:t>STOMP is a </a:t>
            </a:r>
            <a:r>
              <a:rPr lang="en-US" altLang="zh-TW" sz="1600" b="1" dirty="0">
                <a:solidFill>
                  <a:srgbClr val="FF0000"/>
                </a:solidFill>
              </a:rPr>
              <a:t>simple text-oriented messaging protocol </a:t>
            </a:r>
            <a:r>
              <a:rPr lang="en-US" altLang="zh-TW" sz="1600" dirty="0"/>
              <a:t>that was originally created for scripting languages to connect to enterprise message brokers</a:t>
            </a:r>
            <a:r>
              <a:rPr lang="en-US" altLang="zh-TW" sz="1600" dirty="0" smtClean="0"/>
              <a:t>.</a:t>
            </a:r>
            <a:endParaRPr lang="en-US" altLang="zh-TW" sz="1600" dirty="0" smtClean="0"/>
          </a:p>
          <a:p>
            <a:pPr lvl="1"/>
            <a:r>
              <a:rPr lang="en-US" altLang="zh-TW" sz="1600" dirty="0"/>
              <a:t>STOMP is a frame based protocol with frames modeled on HTTP. </a:t>
            </a:r>
            <a:endParaRPr lang="en-US" altLang="zh-TW" sz="1600" dirty="0" smtClean="0"/>
          </a:p>
          <a:p>
            <a:pPr lvl="1"/>
            <a:r>
              <a:rPr lang="en-US" altLang="zh-TW" sz="1600" dirty="0"/>
              <a:t>STOMP uses different commands like connect, send, subscribe, disconnect </a:t>
            </a:r>
            <a:r>
              <a:rPr lang="en-US" altLang="zh-TW" sz="1600" dirty="0" err="1"/>
              <a:t>etc</a:t>
            </a:r>
            <a:r>
              <a:rPr lang="en-US" altLang="zh-TW" sz="1600" dirty="0"/>
              <a:t> to communicate.</a:t>
            </a:r>
            <a:endParaRPr lang="en-US" altLang="zh-TW" sz="1600" dirty="0" smtClean="0"/>
          </a:p>
          <a:p>
            <a:pPr lvl="2"/>
            <a:r>
              <a:rPr lang="en-US" altLang="zh-TW" sz="1200" dirty="0" smtClean="0"/>
              <a:t>Command : SEND format (client)                                                                     Command </a:t>
            </a:r>
            <a:r>
              <a:rPr lang="en-US" altLang="zh-TW" sz="1200" dirty="0"/>
              <a:t>: </a:t>
            </a:r>
            <a:r>
              <a:rPr lang="en-US" altLang="zh-TW" sz="1200" dirty="0" smtClean="0"/>
              <a:t>SUBSCRIBE</a:t>
            </a:r>
            <a:r>
              <a:rPr lang="en-US" altLang="zh-TW" sz="1200" dirty="0"/>
              <a:t> format</a:t>
            </a:r>
            <a:r>
              <a:rPr lang="en-US" altLang="zh-TW" sz="1200" dirty="0" smtClean="0"/>
              <a:t> (</a:t>
            </a:r>
            <a:r>
              <a:rPr lang="en-US" altLang="zh-TW" sz="1200" dirty="0"/>
              <a:t>client)</a:t>
            </a:r>
            <a:r>
              <a:rPr lang="en-US" altLang="zh-TW" sz="1200" dirty="0" smtClean="0"/>
              <a:t>   </a:t>
            </a:r>
            <a:endParaRPr lang="en-US" altLang="zh-TW" sz="1200" dirty="0"/>
          </a:p>
          <a:p>
            <a:pPr lvl="2"/>
            <a:endParaRPr lang="en-US" altLang="zh-TW" sz="1200" dirty="0" smtClean="0"/>
          </a:p>
          <a:p>
            <a:pPr lvl="1"/>
            <a:endParaRPr lang="en-US" altLang="zh-TW" sz="1600" dirty="0" smtClean="0"/>
          </a:p>
          <a:p>
            <a:pPr lvl="1"/>
            <a:endParaRPr lang="en-US" altLang="zh-TW" sz="1600" dirty="0"/>
          </a:p>
          <a:p>
            <a:pPr lvl="1"/>
            <a:endParaRPr lang="en-US" altLang="zh-TW" sz="1600" dirty="0" smtClean="0"/>
          </a:p>
          <a:p>
            <a:pPr lvl="2"/>
            <a:r>
              <a:rPr lang="en-US" altLang="zh-TW" sz="1200" dirty="0" smtClean="0"/>
              <a:t>Command </a:t>
            </a:r>
            <a:r>
              <a:rPr lang="en-US" altLang="zh-TW" sz="1200" dirty="0"/>
              <a:t>: MESSAGE format </a:t>
            </a:r>
            <a:r>
              <a:rPr lang="en-US" altLang="zh-TW" sz="1200" dirty="0" smtClean="0"/>
              <a:t>(server) </a:t>
            </a:r>
            <a:r>
              <a:rPr lang="en-US" altLang="zh-TW" sz="1200" dirty="0"/>
              <a:t>- broadcast messages to all subscribers.</a:t>
            </a:r>
            <a:endParaRPr lang="en-US" altLang="zh-TW" sz="1200" dirty="0" smtClean="0"/>
          </a:p>
          <a:p>
            <a:pPr lvl="1"/>
            <a:endParaRPr lang="en-US" altLang="zh-TW" sz="1600" dirty="0" smtClean="0"/>
          </a:p>
          <a:p>
            <a:pPr lvl="1"/>
            <a:endParaRPr lang="en-US" altLang="zh-TW" sz="1600" dirty="0"/>
          </a:p>
          <a:p>
            <a:pPr lvl="1"/>
            <a:endParaRPr lang="en-US" altLang="zh-TW" sz="1600" dirty="0" smtClean="0"/>
          </a:p>
          <a:p>
            <a:pPr lvl="1"/>
            <a:endParaRPr lang="en-US" altLang="zh-TW" sz="1600" dirty="0"/>
          </a:p>
          <a:p>
            <a:pPr lvl="1"/>
            <a:endParaRPr lang="en-US" altLang="zh-TW" sz="1600" dirty="0" smtClean="0"/>
          </a:p>
          <a:p>
            <a:pPr lvl="1"/>
            <a:endParaRPr lang="en-US" altLang="zh-TW" sz="1200" dirty="0" smtClean="0"/>
          </a:p>
          <a:p>
            <a:pPr lvl="2"/>
            <a:endParaRPr lang="en-US" altLang="zh-TW" sz="12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螢幕快照 2015-07-07 下午3.30.03.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08152" y="3175021"/>
            <a:ext cx="3024716" cy="981770"/>
          </a:xfrm>
          <a:prstGeom prst="rect">
            <a:avLst/>
          </a:prstGeom>
        </p:spPr>
      </p:pic>
      <p:pic>
        <p:nvPicPr>
          <p:cNvPr id="6" name="圖片 5" descr="螢幕快照 2015-07-07 下午3.17.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47269" y="3175021"/>
            <a:ext cx="2328334" cy="844021"/>
          </a:xfrm>
          <a:prstGeom prst="rect">
            <a:avLst/>
          </a:prstGeom>
        </p:spPr>
      </p:pic>
      <p:pic>
        <p:nvPicPr>
          <p:cNvPr id="9" name="圖片 8" descr="螢幕快照 2015-07-07 下午3.47.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8152" y="4527570"/>
            <a:ext cx="2855383" cy="1049995"/>
          </a:xfrm>
          <a:prstGeom prst="rect">
            <a:avLst/>
          </a:prstGeom>
        </p:spPr>
      </p:pic>
      <p:sp>
        <p:nvSpPr>
          <p:cNvPr id="10" name="左大括弧 9"/>
          <p:cNvSpPr/>
          <p:nvPr/>
        </p:nvSpPr>
        <p:spPr>
          <a:xfrm>
            <a:off x="1569296" y="3191957"/>
            <a:ext cx="45719" cy="14006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1" name="內容版面配置區 2"/>
          <p:cNvSpPr txBox="1"/>
          <p:nvPr/>
        </p:nvSpPr>
        <p:spPr>
          <a:xfrm>
            <a:off x="448733" y="3128822"/>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Command</a:t>
            </a:r>
            <a:endParaRPr kumimoji="1" lang="en-US" altLang="zh-TW" sz="1000" b="1" dirty="0">
              <a:solidFill>
                <a:srgbClr val="C0504D"/>
              </a:solidFill>
            </a:endParaRPr>
          </a:p>
        </p:txBody>
      </p:sp>
      <p:sp>
        <p:nvSpPr>
          <p:cNvPr id="12" name="左大括弧 11"/>
          <p:cNvSpPr/>
          <p:nvPr/>
        </p:nvSpPr>
        <p:spPr>
          <a:xfrm>
            <a:off x="1569296" y="3424788"/>
            <a:ext cx="45719" cy="32594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3" name="內容版面配置區 2"/>
          <p:cNvSpPr txBox="1"/>
          <p:nvPr/>
        </p:nvSpPr>
        <p:spPr>
          <a:xfrm>
            <a:off x="609606" y="3437856"/>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Header</a:t>
            </a:r>
            <a:endParaRPr kumimoji="1" lang="en-US" altLang="zh-TW" sz="1000" b="1" dirty="0">
              <a:solidFill>
                <a:srgbClr val="C0504D"/>
              </a:solidFill>
            </a:endParaRPr>
          </a:p>
        </p:txBody>
      </p:sp>
      <p:sp>
        <p:nvSpPr>
          <p:cNvPr id="15" name="左大括弧 14"/>
          <p:cNvSpPr/>
          <p:nvPr/>
        </p:nvSpPr>
        <p:spPr>
          <a:xfrm>
            <a:off x="1569296" y="3890066"/>
            <a:ext cx="45719" cy="26672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6" name="內容版面配置區 2"/>
          <p:cNvSpPr txBox="1"/>
          <p:nvPr/>
        </p:nvSpPr>
        <p:spPr>
          <a:xfrm>
            <a:off x="719677" y="3869266"/>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Body</a:t>
            </a:r>
            <a:endParaRPr kumimoji="1" lang="en-US" altLang="zh-TW" sz="1000" b="1" dirty="0">
              <a:solidFill>
                <a:srgbClr val="C0504D"/>
              </a:solidFill>
            </a:endParaRPr>
          </a:p>
        </p:txBody>
      </p:sp>
      <p:sp>
        <p:nvSpPr>
          <p:cNvPr id="17" name="左大括弧 16"/>
          <p:cNvSpPr/>
          <p:nvPr/>
        </p:nvSpPr>
        <p:spPr>
          <a:xfrm>
            <a:off x="1560829" y="4586859"/>
            <a:ext cx="45719" cy="14006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18" name="內容版面配置區 2"/>
          <p:cNvSpPr txBox="1"/>
          <p:nvPr/>
        </p:nvSpPr>
        <p:spPr>
          <a:xfrm>
            <a:off x="440266" y="4515257"/>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Command</a:t>
            </a:r>
            <a:endParaRPr kumimoji="1" lang="en-US" altLang="zh-TW" sz="1000" b="1" dirty="0">
              <a:solidFill>
                <a:srgbClr val="C0504D"/>
              </a:solidFill>
            </a:endParaRPr>
          </a:p>
        </p:txBody>
      </p:sp>
      <p:sp>
        <p:nvSpPr>
          <p:cNvPr id="19" name="左大括弧 18"/>
          <p:cNvSpPr/>
          <p:nvPr/>
        </p:nvSpPr>
        <p:spPr>
          <a:xfrm>
            <a:off x="1560829" y="4819690"/>
            <a:ext cx="45719" cy="32594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20" name="內容版面配置區 2"/>
          <p:cNvSpPr txBox="1"/>
          <p:nvPr/>
        </p:nvSpPr>
        <p:spPr>
          <a:xfrm>
            <a:off x="592672" y="4832758"/>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Header</a:t>
            </a:r>
            <a:endParaRPr kumimoji="1" lang="en-US" altLang="zh-TW" sz="1000" b="1" dirty="0">
              <a:solidFill>
                <a:srgbClr val="C0504D"/>
              </a:solidFill>
            </a:endParaRPr>
          </a:p>
        </p:txBody>
      </p:sp>
      <p:sp>
        <p:nvSpPr>
          <p:cNvPr id="21" name="左大括弧 20"/>
          <p:cNvSpPr/>
          <p:nvPr/>
        </p:nvSpPr>
        <p:spPr>
          <a:xfrm>
            <a:off x="1560829" y="5310369"/>
            <a:ext cx="45719" cy="26672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22" name="內容版面配置區 2"/>
          <p:cNvSpPr txBox="1"/>
          <p:nvPr/>
        </p:nvSpPr>
        <p:spPr>
          <a:xfrm>
            <a:off x="711210" y="5281102"/>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Body</a:t>
            </a:r>
            <a:endParaRPr kumimoji="1" lang="en-US" altLang="zh-TW" sz="1000" b="1" dirty="0">
              <a:solidFill>
                <a:srgbClr val="C0504D"/>
              </a:solidFill>
            </a:endParaRPr>
          </a:p>
        </p:txBody>
      </p:sp>
      <p:sp>
        <p:nvSpPr>
          <p:cNvPr id="25" name="左大括弧 24"/>
          <p:cNvSpPr/>
          <p:nvPr/>
        </p:nvSpPr>
        <p:spPr>
          <a:xfrm>
            <a:off x="5514762" y="3213124"/>
            <a:ext cx="45719" cy="14006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26" name="內容版面配置區 2"/>
          <p:cNvSpPr txBox="1"/>
          <p:nvPr/>
        </p:nvSpPr>
        <p:spPr>
          <a:xfrm>
            <a:off x="4394199" y="3141522"/>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Command</a:t>
            </a:r>
            <a:endParaRPr kumimoji="1" lang="en-US" altLang="zh-TW" sz="1000" b="1" dirty="0">
              <a:solidFill>
                <a:srgbClr val="C0504D"/>
              </a:solidFill>
            </a:endParaRPr>
          </a:p>
        </p:txBody>
      </p:sp>
      <p:sp>
        <p:nvSpPr>
          <p:cNvPr id="27" name="左大括弧 26"/>
          <p:cNvSpPr/>
          <p:nvPr/>
        </p:nvSpPr>
        <p:spPr>
          <a:xfrm>
            <a:off x="5514762" y="3420554"/>
            <a:ext cx="45719" cy="211646"/>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28" name="內容版面配置區 2"/>
          <p:cNvSpPr txBox="1"/>
          <p:nvPr/>
        </p:nvSpPr>
        <p:spPr>
          <a:xfrm>
            <a:off x="4546605" y="3391287"/>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Header</a:t>
            </a:r>
            <a:endParaRPr kumimoji="1" lang="en-US" altLang="zh-TW" sz="1000" b="1" dirty="0">
              <a:solidFill>
                <a:srgbClr val="C0504D"/>
              </a:solidFill>
            </a:endParaRPr>
          </a:p>
        </p:txBody>
      </p:sp>
      <p:sp>
        <p:nvSpPr>
          <p:cNvPr id="29" name="左大括弧 28"/>
          <p:cNvSpPr/>
          <p:nvPr/>
        </p:nvSpPr>
        <p:spPr>
          <a:xfrm>
            <a:off x="5514762" y="3699558"/>
            <a:ext cx="45719" cy="266725"/>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kumimoji="1" lang="zh-TW" altLang="en-US"/>
          </a:p>
        </p:txBody>
      </p:sp>
      <p:sp>
        <p:nvSpPr>
          <p:cNvPr id="30" name="內容版面配置區 2"/>
          <p:cNvSpPr txBox="1"/>
          <p:nvPr/>
        </p:nvSpPr>
        <p:spPr>
          <a:xfrm>
            <a:off x="4665143" y="3687225"/>
            <a:ext cx="119168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Body</a:t>
            </a:r>
            <a:endParaRPr kumimoji="1" lang="en-US" altLang="zh-TW" sz="1000" b="1" dirty="0">
              <a:solidFill>
                <a:srgbClr val="C0504D"/>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STOMP Example </a:t>
            </a:r>
            <a:r>
              <a:rPr kumimoji="1" lang="en-US" altLang="zh-TW" sz="3200" dirty="0" smtClean="0"/>
              <a:t>(2/</a:t>
            </a:r>
            <a:r>
              <a:rPr kumimoji="1" lang="en-US" altLang="zh-TW" sz="3200" dirty="0"/>
              <a:t>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Spring Server Side : </a:t>
            </a:r>
            <a:endParaRPr kumimoji="1" lang="en-US" altLang="zh-TW" sz="2000" dirty="0" smtClean="0"/>
          </a:p>
          <a:p>
            <a:pPr lvl="1"/>
            <a:r>
              <a:rPr kumimoji="1" lang="en-US" altLang="zh-TW" sz="1600" dirty="0" smtClean="0"/>
              <a:t>1. Configuration (stomp) : </a:t>
            </a:r>
            <a:endParaRPr kumimoji="1" lang="en-US" altLang="zh-TW" sz="1600" dirty="0" smtClean="0"/>
          </a:p>
          <a:p>
            <a:pPr lvl="2"/>
            <a:r>
              <a:rPr lang="en-US" altLang="zh-TW" sz="1200" b="1" dirty="0" smtClean="0"/>
              <a:t>extends </a:t>
            </a:r>
            <a:r>
              <a:rPr lang="en-US" altLang="zh-TW" sz="1200" dirty="0" err="1" smtClean="0"/>
              <a:t>AbstractWebSocketMessageBrokerConfigurer</a:t>
            </a:r>
            <a:endParaRPr lang="en-US" altLang="zh-TW" sz="1200" dirty="0" smtClean="0"/>
          </a:p>
          <a:p>
            <a:pPr lvl="2"/>
            <a:endParaRPr lang="en-US" altLang="zh-TW" sz="1200" dirty="0"/>
          </a:p>
          <a:p>
            <a:pPr lvl="2"/>
            <a:endParaRPr lang="en-US" altLang="zh-TW" sz="1200" dirty="0" smtClean="0"/>
          </a:p>
          <a:p>
            <a:pPr lvl="2"/>
            <a:endParaRPr lang="en-US" altLang="zh-TW" sz="1200" dirty="0" smtClean="0"/>
          </a:p>
          <a:p>
            <a:pPr lvl="2"/>
            <a:r>
              <a:rPr lang="en-US" altLang="zh-TW" sz="1200" dirty="0" smtClean="0"/>
              <a:t>Configure message broker options.</a:t>
            </a:r>
            <a:endParaRPr lang="en-US" altLang="zh-TW" sz="1200" dirty="0" smtClean="0"/>
          </a:p>
          <a:p>
            <a:pPr lvl="2"/>
            <a:endParaRPr lang="en-US" altLang="zh-TW" sz="1200" dirty="0"/>
          </a:p>
          <a:p>
            <a:pPr lvl="2"/>
            <a:endParaRPr lang="en-US" altLang="zh-TW" sz="1200" dirty="0" smtClean="0"/>
          </a:p>
          <a:p>
            <a:pPr lvl="2"/>
            <a:endParaRPr lang="en-US" altLang="zh-TW" sz="1200" dirty="0" smtClean="0"/>
          </a:p>
          <a:p>
            <a:pPr marL="914400" lvl="2" indent="0">
              <a:buNone/>
            </a:pPr>
            <a:endParaRPr lang="en-US" altLang="zh-TW" sz="1200" dirty="0" smtClean="0"/>
          </a:p>
          <a:p>
            <a:pPr lvl="2"/>
            <a:r>
              <a:rPr lang="en-US" altLang="zh-TW" sz="1200" dirty="0" smtClean="0"/>
              <a:t>Configure </a:t>
            </a:r>
            <a:r>
              <a:rPr lang="en-US" altLang="zh-TW" sz="1200" dirty="0"/>
              <a:t>STOMP over WebSocket end-points.</a:t>
            </a:r>
            <a:endParaRPr kumimoji="1" lang="en-US" altLang="zh-TW" sz="1200" dirty="0" smtClean="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螢幕快照 2015-07-02 下午2.18.2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7564" y="2123016"/>
            <a:ext cx="5016503" cy="440347"/>
          </a:xfrm>
          <a:prstGeom prst="rect">
            <a:avLst/>
          </a:prstGeom>
        </p:spPr>
      </p:pic>
      <p:pic>
        <p:nvPicPr>
          <p:cNvPr id="6" name="圖片 5" descr="螢幕快照 2015-07-02 下午3.28.4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564" y="2988731"/>
            <a:ext cx="4871723" cy="711200"/>
          </a:xfrm>
          <a:prstGeom prst="rect">
            <a:avLst/>
          </a:prstGeom>
        </p:spPr>
      </p:pic>
      <p:pic>
        <p:nvPicPr>
          <p:cNvPr id="11" name="圖片 10" descr="螢幕快照 2015-07-02 下午3.31.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7563" y="4112200"/>
            <a:ext cx="6561501" cy="1340333"/>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STOMP Example </a:t>
            </a:r>
            <a:r>
              <a:rPr kumimoji="1" lang="en-US" altLang="zh-TW" sz="3200" dirty="0" smtClean="0"/>
              <a:t>(3/</a:t>
            </a:r>
            <a:r>
              <a:rPr kumimoji="1" lang="en-US" altLang="zh-TW" sz="3200" dirty="0"/>
              <a:t>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Spring Server Side : </a:t>
            </a:r>
            <a:endParaRPr kumimoji="1" lang="en-US" altLang="zh-TW" sz="2000" dirty="0" smtClean="0"/>
          </a:p>
          <a:p>
            <a:pPr lvl="1"/>
            <a:r>
              <a:rPr kumimoji="1" lang="en-US" altLang="zh-TW" sz="1600" dirty="0" smtClean="0"/>
              <a:t>1. Configuration (stomp) : </a:t>
            </a:r>
            <a:endParaRPr kumimoji="1" lang="en-US" altLang="zh-TW" sz="1600" dirty="0" smtClean="0"/>
          </a:p>
          <a:p>
            <a:pPr lvl="2"/>
            <a:r>
              <a:rPr lang="en-US" altLang="zh-TW" sz="1200" b="1" dirty="0" err="1" smtClean="0"/>
              <a:t>GreetingController</a:t>
            </a:r>
            <a:r>
              <a:rPr lang="en-US" altLang="zh-TW" sz="1200" dirty="0" smtClean="0"/>
              <a:t> class </a:t>
            </a:r>
            <a:r>
              <a:rPr lang="en-US" altLang="zh-TW" sz="1200" dirty="0"/>
              <a:t>can mix with @Controller and @</a:t>
            </a:r>
            <a:r>
              <a:rPr lang="en-US" altLang="zh-TW" sz="1200" dirty="0" err="1"/>
              <a:t>RequestMapping</a:t>
            </a:r>
            <a:r>
              <a:rPr lang="en-US" altLang="zh-TW" sz="1200" dirty="0"/>
              <a:t>.</a:t>
            </a:r>
            <a:endParaRPr kumimoji="1" lang="en-US" altLang="zh-TW" sz="1600" dirty="0"/>
          </a:p>
          <a:p>
            <a:pPr lvl="2"/>
            <a:r>
              <a:rPr lang="en-US" altLang="zh-TW" sz="1200" dirty="0" smtClean="0"/>
              <a:t>@</a:t>
            </a:r>
            <a:r>
              <a:rPr lang="en-US" altLang="zh-TW" sz="1200" dirty="0" err="1"/>
              <a:t>MessageMapping</a:t>
            </a:r>
            <a:endParaRPr lang="en-US" altLang="zh-TW" sz="1200" dirty="0"/>
          </a:p>
          <a:p>
            <a:pPr lvl="2"/>
            <a:r>
              <a:rPr lang="en-US" altLang="zh-TW" sz="1200" dirty="0"/>
              <a:t>@</a:t>
            </a:r>
            <a:r>
              <a:rPr lang="en-US" altLang="zh-TW" sz="1200" dirty="0" err="1" smtClean="0"/>
              <a:t>SendTo</a:t>
            </a:r>
            <a:endParaRPr lang="en-US" altLang="zh-TW" sz="1200" dirty="0" smtClean="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9" name="圖片 8" descr="螢幕快照 2015-07-02 下午4.50.03.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0266" y="2607036"/>
            <a:ext cx="6706840" cy="3277297"/>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STOMP Example </a:t>
            </a:r>
            <a:r>
              <a:rPr kumimoji="1" lang="en-US" altLang="zh-TW" sz="3200" dirty="0" smtClean="0"/>
              <a:t>(4/</a:t>
            </a:r>
            <a:r>
              <a:rPr kumimoji="1" lang="en-US" altLang="zh-TW" sz="3200" dirty="0"/>
              <a:t>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STOMP client side : </a:t>
            </a:r>
            <a:endParaRPr kumimoji="1" lang="en-US" altLang="zh-TW" sz="2000" dirty="0" smtClean="0"/>
          </a:p>
          <a:p>
            <a:pPr lvl="1"/>
            <a:r>
              <a:rPr kumimoji="1" lang="en-US" altLang="zh-TW" sz="1600" dirty="0"/>
              <a:t>1</a:t>
            </a:r>
            <a:r>
              <a:rPr kumimoji="1" lang="en-US" altLang="zh-TW" sz="1600" dirty="0" smtClean="0"/>
              <a:t>. STOMP + </a:t>
            </a:r>
            <a:r>
              <a:rPr lang="en-US" altLang="zh-TW" sz="1600" dirty="0" smtClean="0"/>
              <a:t>SockJS – connect()</a:t>
            </a:r>
            <a:endParaRPr lang="en-US" altLang="zh-TW" sz="1600" dirty="0" smtClean="0"/>
          </a:p>
          <a:p>
            <a:pPr lvl="2"/>
            <a:r>
              <a:rPr lang="en-US" altLang="zh-TW" sz="1200" dirty="0" smtClean="0"/>
              <a:t>1-1 Create a socket </a:t>
            </a:r>
            <a:r>
              <a:rPr lang="en-US" altLang="zh-TW" sz="1200" dirty="0"/>
              <a:t>object by </a:t>
            </a:r>
            <a:r>
              <a:rPr lang="en-US" altLang="zh-TW" sz="1200" dirty="0" smtClean="0"/>
              <a:t>SockJS.</a:t>
            </a:r>
            <a:endParaRPr lang="en-US" altLang="zh-TW" sz="1200" dirty="0" smtClean="0"/>
          </a:p>
          <a:p>
            <a:pPr lvl="2"/>
            <a:r>
              <a:rPr kumimoji="1" lang="en-US" altLang="zh-TW" sz="1200" dirty="0" smtClean="0"/>
              <a:t>1-2 Set </a:t>
            </a:r>
            <a:r>
              <a:rPr kumimoji="1" lang="en-US" altLang="zh-TW" sz="1200" dirty="0" err="1" smtClean="0"/>
              <a:t>StompClient</a:t>
            </a:r>
            <a:r>
              <a:rPr kumimoji="1" lang="en-US" altLang="zh-TW" sz="1200" dirty="0" smtClean="0"/>
              <a:t> to control the  </a:t>
            </a:r>
            <a:r>
              <a:rPr lang="en-US" altLang="zh-TW" sz="1200" dirty="0" smtClean="0"/>
              <a:t>socket.</a:t>
            </a:r>
            <a:endParaRPr lang="en-US" altLang="zh-TW" sz="1200" dirty="0" smtClean="0"/>
          </a:p>
          <a:p>
            <a:pPr lvl="2"/>
            <a:r>
              <a:rPr kumimoji="1" lang="en-US" altLang="zh-TW" sz="1200" dirty="0"/>
              <a:t>1-3 </a:t>
            </a:r>
            <a:r>
              <a:rPr kumimoji="1" lang="en-US" altLang="zh-TW" sz="1200" dirty="0" smtClean="0"/>
              <a:t>Implement </a:t>
            </a:r>
            <a:r>
              <a:rPr kumimoji="1" lang="en-US" altLang="zh-TW" sz="1200" dirty="0"/>
              <a:t>stomp client subscribe function.  </a:t>
            </a:r>
            <a:endParaRPr kumimoji="1" lang="en-US" altLang="zh-TW" sz="12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6" name="圖片 5" descr="螢幕快照 2015-07-02 下午5.41.5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64739" y="2647948"/>
            <a:ext cx="4410733" cy="240665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Quick Start</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32BD0689-3215-834F-873D-42DC15253A5F}"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STOMP Example </a:t>
            </a:r>
            <a:r>
              <a:rPr kumimoji="1" lang="en-US" altLang="zh-TW" sz="3200" dirty="0" smtClean="0"/>
              <a:t>(5/</a:t>
            </a:r>
            <a:r>
              <a:rPr kumimoji="1" lang="en-US" altLang="zh-TW" sz="3200" dirty="0"/>
              <a:t>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STOMP client side : </a:t>
            </a:r>
            <a:endParaRPr kumimoji="1" lang="en-US" altLang="zh-TW" sz="2000" dirty="0" smtClean="0"/>
          </a:p>
          <a:p>
            <a:pPr lvl="1"/>
            <a:r>
              <a:rPr kumimoji="1" lang="en-US" altLang="zh-TW" sz="1600" dirty="0" smtClean="0"/>
              <a:t>2. </a:t>
            </a:r>
            <a:r>
              <a:rPr kumimoji="1" lang="en-US" altLang="zh-TW" sz="1600" dirty="0"/>
              <a:t>STOMP + </a:t>
            </a:r>
            <a:r>
              <a:rPr lang="en-US" altLang="zh-TW" sz="1600" dirty="0"/>
              <a:t>SockJS – </a:t>
            </a:r>
            <a:r>
              <a:rPr lang="en-US" altLang="zh-TW" sz="1600" dirty="0" err="1" smtClean="0"/>
              <a:t>sendMessage</a:t>
            </a:r>
            <a:r>
              <a:rPr lang="en-US" altLang="zh-TW" sz="1600" dirty="0" smtClean="0"/>
              <a:t>() </a:t>
            </a:r>
            <a:endParaRPr lang="en-US" altLang="zh-TW" sz="1600" dirty="0" smtClean="0"/>
          </a:p>
          <a:p>
            <a:pPr lvl="1"/>
            <a:endParaRPr kumimoji="1" lang="en-US" altLang="zh-TW" sz="1600" dirty="0"/>
          </a:p>
          <a:p>
            <a:pPr lvl="1"/>
            <a:endParaRPr kumimoji="1" lang="en-US" altLang="zh-TW" sz="1600" dirty="0" smtClean="0"/>
          </a:p>
          <a:p>
            <a:pPr marL="457200" lvl="1" indent="0">
              <a:buNone/>
            </a:pPr>
            <a:endParaRPr kumimoji="1" lang="en-US" altLang="zh-TW" sz="1600" dirty="0" smtClean="0"/>
          </a:p>
          <a:p>
            <a:pPr lvl="1"/>
            <a:r>
              <a:rPr kumimoji="1" lang="en-US" altLang="zh-TW" sz="1600" dirty="0" smtClean="0"/>
              <a:t>3</a:t>
            </a:r>
            <a:r>
              <a:rPr kumimoji="1" lang="en-US" altLang="zh-TW" sz="1600" dirty="0"/>
              <a:t>. STOMP + </a:t>
            </a:r>
            <a:r>
              <a:rPr lang="en-US" altLang="zh-TW" sz="1600" dirty="0"/>
              <a:t>SockJS </a:t>
            </a:r>
            <a:r>
              <a:rPr lang="en-US" altLang="zh-TW" sz="1600" dirty="0" smtClean="0"/>
              <a:t>– </a:t>
            </a:r>
            <a:r>
              <a:rPr lang="en-US" altLang="zh-TW" sz="1600" dirty="0"/>
              <a:t>disconnect</a:t>
            </a:r>
            <a:r>
              <a:rPr lang="en-US" altLang="zh-TW" sz="1600" dirty="0" smtClean="0"/>
              <a:t>(</a:t>
            </a:r>
            <a:r>
              <a:rPr lang="en-US" altLang="zh-TW" sz="1600" dirty="0"/>
              <a:t>) </a:t>
            </a:r>
            <a:endParaRPr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9" name="圖片 8" descr="螢幕快照 2015-07-02 下午5.42.46.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67882" y="1934633"/>
            <a:ext cx="4999211" cy="766234"/>
          </a:xfrm>
          <a:prstGeom prst="rect">
            <a:avLst/>
          </a:prstGeom>
        </p:spPr>
      </p:pic>
      <p:pic>
        <p:nvPicPr>
          <p:cNvPr id="10" name="圖片 9" descr="螢幕快照 2015-07-02 下午5.42.1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7882" y="3100916"/>
            <a:ext cx="4574118" cy="99318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a:t>Spring Boot WebSocket &amp; STOMP Example </a:t>
            </a:r>
            <a:r>
              <a:rPr kumimoji="1" lang="en-US" altLang="zh-TW" sz="3200" dirty="0" smtClean="0"/>
              <a:t>(6/</a:t>
            </a:r>
            <a:r>
              <a:rPr kumimoji="1" lang="en-US" altLang="zh-TW" sz="3200" dirty="0"/>
              <a:t>6)</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Spring - STOMP Architecture : </a:t>
            </a:r>
            <a:endParaRPr kumimoji="1" lang="en-US" altLang="zh-TW" sz="2000" dirty="0" smtClean="0"/>
          </a:p>
          <a:p>
            <a:pPr lvl="1"/>
            <a:r>
              <a:rPr lang="en-US" altLang="zh-TW" sz="1600" dirty="0" err="1" smtClean="0"/>
              <a:t>AbstractWebSocketMessageBrokerConfigurer</a:t>
            </a:r>
            <a:r>
              <a:rPr lang="en-US" altLang="zh-TW" sz="1600" dirty="0" smtClean="0"/>
              <a:t> setting : </a:t>
            </a:r>
            <a:endParaRPr lang="en-US" altLang="zh-TW" sz="1600" dirty="0"/>
          </a:p>
          <a:p>
            <a:pPr lvl="1"/>
            <a:endParaRPr kumimoji="1" lang="en-US" altLang="zh-TW" sz="1600" dirty="0" smtClean="0"/>
          </a:p>
          <a:p>
            <a:pPr lvl="1"/>
            <a:endParaRPr kumimoji="1" lang="en-US" altLang="zh-TW" sz="1600" dirty="0"/>
          </a:p>
          <a:p>
            <a:pPr marL="0" indent="0">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architecture.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00678" y="2820987"/>
            <a:ext cx="7766827" cy="3190362"/>
          </a:xfrm>
          <a:prstGeom prst="rect">
            <a:avLst/>
          </a:prstGeom>
        </p:spPr>
      </p:pic>
      <p:pic>
        <p:nvPicPr>
          <p:cNvPr id="6" name="圖片 5" descr="螢幕快照 2015-07-07 下午4.31.1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76" y="1910179"/>
            <a:ext cx="3985683" cy="631395"/>
          </a:xfrm>
          <a:prstGeom prst="rect">
            <a:avLst/>
          </a:prstGeom>
        </p:spPr>
      </p:pic>
      <p:pic>
        <p:nvPicPr>
          <p:cNvPr id="11" name="圖片 10" descr="螢幕快照 2015-07-07 下午4.33.3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6228" y="2657751"/>
            <a:ext cx="2550588" cy="343696"/>
          </a:xfrm>
          <a:prstGeom prst="rect">
            <a:avLst/>
          </a:prstGeom>
        </p:spPr>
      </p:pic>
      <p:sp>
        <p:nvSpPr>
          <p:cNvPr id="12" name="內容版面配置區 2"/>
          <p:cNvSpPr txBox="1"/>
          <p:nvPr/>
        </p:nvSpPr>
        <p:spPr>
          <a:xfrm>
            <a:off x="3674533" y="3035685"/>
            <a:ext cx="1538812"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Send request</a:t>
            </a:r>
            <a:br>
              <a:rPr kumimoji="1" lang="en-US" altLang="zh-TW" sz="1000" b="1" dirty="0" smtClean="0">
                <a:solidFill>
                  <a:srgbClr val="C0504D"/>
                </a:solidFill>
              </a:rPr>
            </a:br>
            <a:r>
              <a:rPr kumimoji="1" lang="en-US" altLang="zh-TW" sz="1000" b="1" dirty="0" smtClean="0">
                <a:solidFill>
                  <a:srgbClr val="C0504D"/>
                </a:solidFill>
              </a:rPr>
              <a:t>/app/hello</a:t>
            </a:r>
            <a:endParaRPr kumimoji="1" lang="en-US" altLang="zh-TW" sz="1000" b="1" dirty="0">
              <a:solidFill>
                <a:srgbClr val="C0504D"/>
              </a:solidFill>
            </a:endParaRPr>
          </a:p>
        </p:txBody>
      </p:sp>
      <p:sp>
        <p:nvSpPr>
          <p:cNvPr id="13" name="內容版面配置區 2"/>
          <p:cNvSpPr txBox="1"/>
          <p:nvPr/>
        </p:nvSpPr>
        <p:spPr>
          <a:xfrm>
            <a:off x="6792388" y="4473501"/>
            <a:ext cx="1538812"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Send response</a:t>
            </a:r>
            <a:br>
              <a:rPr kumimoji="1" lang="en-US" altLang="zh-TW" sz="1000" b="1" dirty="0" smtClean="0">
                <a:solidFill>
                  <a:srgbClr val="C0504D"/>
                </a:solidFill>
              </a:rPr>
            </a:br>
            <a:r>
              <a:rPr kumimoji="1" lang="en-US" altLang="zh-TW" sz="1000" b="1" dirty="0" smtClean="0">
                <a:solidFill>
                  <a:srgbClr val="C0504D"/>
                </a:solidFill>
              </a:rPr>
              <a:t>/topic/greeting</a:t>
            </a:r>
            <a:endParaRPr kumimoji="1" lang="en-US" altLang="zh-TW" sz="1000" b="1" dirty="0">
              <a:solidFill>
                <a:srgbClr val="C0504D"/>
              </a:solidFill>
            </a:endParaRPr>
          </a:p>
        </p:txBody>
      </p:sp>
      <p:sp>
        <p:nvSpPr>
          <p:cNvPr id="14" name="內容版面配置區 2"/>
          <p:cNvSpPr txBox="1"/>
          <p:nvPr/>
        </p:nvSpPr>
        <p:spPr>
          <a:xfrm>
            <a:off x="-312206" y="5089242"/>
            <a:ext cx="1538812"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Client subscribe</a:t>
            </a:r>
            <a:br>
              <a:rPr kumimoji="1" lang="en-US" altLang="zh-TW" sz="1000" b="1" dirty="0" smtClean="0">
                <a:solidFill>
                  <a:srgbClr val="C0504D"/>
                </a:solidFill>
              </a:rPr>
            </a:br>
            <a:r>
              <a:rPr kumimoji="1" lang="en-US" altLang="zh-TW" sz="1000" b="1" dirty="0" smtClean="0">
                <a:solidFill>
                  <a:srgbClr val="C0504D"/>
                </a:solidFill>
              </a:rPr>
              <a:t>/topic/greeting</a:t>
            </a:r>
            <a:endParaRPr kumimoji="1" lang="en-US" altLang="zh-TW" sz="1000" b="1" dirty="0">
              <a:solidFill>
                <a:srgbClr val="C0504D"/>
              </a:solidFill>
            </a:endParaRPr>
          </a:p>
        </p:txBody>
      </p:sp>
      <p:sp>
        <p:nvSpPr>
          <p:cNvPr id="15" name="內容版面配置區 2"/>
          <p:cNvSpPr txBox="1"/>
          <p:nvPr/>
        </p:nvSpPr>
        <p:spPr>
          <a:xfrm>
            <a:off x="-482597" y="3454785"/>
            <a:ext cx="1793873"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Client send message</a:t>
            </a:r>
            <a:endParaRPr kumimoji="1" lang="en-US" altLang="zh-TW" sz="1000" b="1" dirty="0">
              <a:solidFill>
                <a:srgbClr val="C0504D"/>
              </a:solidFill>
            </a:endParaRPr>
          </a:p>
        </p:txBody>
      </p:sp>
      <p:sp>
        <p:nvSpPr>
          <p:cNvPr id="16" name="內容版面配置區 2"/>
          <p:cNvSpPr txBox="1"/>
          <p:nvPr/>
        </p:nvSpPr>
        <p:spPr>
          <a:xfrm>
            <a:off x="3597282" y="4306075"/>
            <a:ext cx="1538812" cy="27940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457200" lvl="1" indent="0">
              <a:buNone/>
            </a:pPr>
            <a:r>
              <a:rPr kumimoji="1" lang="en-US" altLang="zh-TW" sz="1000" b="1" dirty="0" smtClean="0">
                <a:solidFill>
                  <a:srgbClr val="C0504D"/>
                </a:solidFill>
              </a:rPr>
              <a:t>Send request</a:t>
            </a:r>
            <a:br>
              <a:rPr kumimoji="1" lang="en-US" altLang="zh-TW" sz="1000" b="1" dirty="0" smtClean="0">
                <a:solidFill>
                  <a:srgbClr val="C0504D"/>
                </a:solidFill>
              </a:rPr>
            </a:br>
            <a:r>
              <a:rPr kumimoji="1" lang="en-US" altLang="zh-TW" sz="1000" b="1" dirty="0" smtClean="0">
                <a:solidFill>
                  <a:srgbClr val="C0504D"/>
                </a:solidFill>
              </a:rPr>
              <a:t>/topic/greeting</a:t>
            </a:r>
            <a:endParaRPr kumimoji="1" lang="en-US" altLang="zh-TW" sz="1000" b="1" dirty="0">
              <a:solidFill>
                <a:srgbClr val="C0504D"/>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Use </a:t>
            </a:r>
            <a:r>
              <a:rPr kumimoji="1" lang="en-US" altLang="zh-TW" dirty="0"/>
              <a:t>Case Sequence Diagrams</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C1F8FDA2-A110-ED4C-80E8-43D042EE05D0}"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Case1</a:t>
            </a:r>
            <a:r>
              <a:rPr kumimoji="1" lang="en-US" altLang="zh-TW" sz="3200" dirty="0"/>
              <a:t>. </a:t>
            </a:r>
            <a:r>
              <a:rPr kumimoji="1" lang="en-US" altLang="zh-TW" sz="3200" dirty="0" err="1"/>
              <a:t>WebSocket</a:t>
            </a:r>
            <a:r>
              <a:rPr kumimoji="1" lang="en-US" altLang="zh-TW" sz="3200" dirty="0"/>
              <a:t> </a:t>
            </a:r>
            <a:r>
              <a:rPr kumimoji="1" lang="en-US" altLang="zh-TW" sz="3200" dirty="0" smtClean="0"/>
              <a:t>+ </a:t>
            </a:r>
            <a:r>
              <a:rPr kumimoji="1" lang="en-US" altLang="zh-TW" sz="3200" dirty="0" err="1" smtClean="0"/>
              <a:t>socJS</a:t>
            </a:r>
            <a:endParaRPr kumimoji="1" lang="zh-TW" altLang="en-US" sz="3200" dirty="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
        <p:nvSpPr>
          <p:cNvPr id="11" name="內容版面配置區 2"/>
          <p:cNvSpPr txBox="1"/>
          <p:nvPr/>
        </p:nvSpPr>
        <p:spPr>
          <a:xfrm>
            <a:off x="609600" y="1355474"/>
            <a:ext cx="8229600" cy="4923089"/>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Font typeface="Arial" panose="020B0604020202020204"/>
              <a:buNone/>
            </a:pPr>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smtClean="0"/>
          </a:p>
          <a:p>
            <a:endParaRPr kumimoji="1" lang="en-US" altLang="zh-TW" sz="2000" dirty="0" smtClean="0"/>
          </a:p>
          <a:p>
            <a:endParaRPr kumimoji="1" lang="en-US" altLang="zh-TW" sz="2000" dirty="0" smtClean="0"/>
          </a:p>
          <a:p>
            <a:pPr marL="0" indent="0">
              <a:buFont typeface="Arial" panose="020B0604020202020204"/>
              <a:buNone/>
            </a:pPr>
            <a:endParaRPr kumimoji="1" lang="en-US" altLang="zh-TW" sz="2000" dirty="0" smtClean="0"/>
          </a:p>
          <a:p>
            <a:endParaRPr kumimoji="1" lang="en-US" altLang="zh-TW" sz="2000" dirty="0" smtClean="0"/>
          </a:p>
        </p:txBody>
      </p:sp>
      <p:pic>
        <p:nvPicPr>
          <p:cNvPr id="6" name="圖片 5" descr="websocket1.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738548"/>
            <a:ext cx="9144000" cy="3380906"/>
          </a:xfrm>
          <a:prstGeom prst="rect">
            <a:avLst/>
          </a:prstGeom>
        </p:spPr>
      </p:pic>
      <p:sp>
        <p:nvSpPr>
          <p:cNvPr id="10" name="內容版面配置區 2"/>
          <p:cNvSpPr>
            <a:spLocks noGrp="1"/>
          </p:cNvSpPr>
          <p:nvPr>
            <p:ph idx="1"/>
          </p:nvPr>
        </p:nvSpPr>
        <p:spPr>
          <a:xfrm>
            <a:off x="457200" y="1203074"/>
            <a:ext cx="8229600" cy="4923089"/>
          </a:xfrm>
        </p:spPr>
        <p:txBody>
          <a:bodyPr>
            <a:normAutofit/>
          </a:bodyPr>
          <a:lstStyle/>
          <a:p>
            <a:pPr lvl="1"/>
            <a:r>
              <a:rPr kumimoji="1" lang="en-US" altLang="zh-TW" sz="1600" dirty="0"/>
              <a:t>Build </a:t>
            </a:r>
            <a:r>
              <a:rPr kumimoji="1" lang="en-US" altLang="zh-TW" sz="1600" dirty="0" smtClean="0"/>
              <a:t>B2B </a:t>
            </a:r>
            <a:r>
              <a:rPr kumimoji="1" lang="en-US" altLang="zh-TW" sz="1600" dirty="0" err="1" smtClean="0"/>
              <a:t>WebSocket</a:t>
            </a:r>
            <a:r>
              <a:rPr kumimoji="1" lang="en-US" altLang="zh-TW" sz="1600" dirty="0" smtClean="0"/>
              <a:t> </a:t>
            </a:r>
            <a:r>
              <a:rPr kumimoji="1" lang="en-US" altLang="zh-TW" sz="1600" dirty="0"/>
              <a:t>connection between client &amp; server.</a:t>
            </a:r>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Case2. </a:t>
            </a:r>
            <a:r>
              <a:rPr kumimoji="1" lang="en-US" altLang="zh-TW" sz="3200" dirty="0" err="1"/>
              <a:t>WebSocket</a:t>
            </a:r>
            <a:r>
              <a:rPr kumimoji="1" lang="en-US" altLang="zh-TW" sz="3200" dirty="0"/>
              <a:t> </a:t>
            </a:r>
            <a:r>
              <a:rPr kumimoji="1" lang="en-US" altLang="zh-TW" sz="3200" dirty="0" smtClean="0"/>
              <a:t>+ STOMP - 1</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pPr lvl="1"/>
            <a:r>
              <a:rPr kumimoji="1" lang="en-US" altLang="zh-TW" sz="1600" dirty="0"/>
              <a:t>Server Use </a:t>
            </a:r>
            <a:r>
              <a:rPr kumimoji="1" lang="en-US" altLang="zh-TW" sz="1600" b="1" i="1" dirty="0">
                <a:solidFill>
                  <a:srgbClr val="C0504D"/>
                </a:solidFill>
              </a:rPr>
              <a:t>@</a:t>
            </a:r>
            <a:r>
              <a:rPr kumimoji="1" lang="en-US" altLang="zh-TW" sz="1600" b="1" i="1" dirty="0" err="1">
                <a:solidFill>
                  <a:srgbClr val="C0504D"/>
                </a:solidFill>
              </a:rPr>
              <a:t>SendTo</a:t>
            </a:r>
            <a:r>
              <a:rPr kumimoji="1" lang="en-US" altLang="zh-TW" sz="1600" b="1" i="1" dirty="0">
                <a:solidFill>
                  <a:srgbClr val="C0504D"/>
                </a:solidFill>
              </a:rPr>
              <a:t>()</a:t>
            </a:r>
            <a:r>
              <a:rPr kumimoji="1" lang="en-US" altLang="zh-TW" sz="1600" dirty="0"/>
              <a:t> send message to all of subscriber </a:t>
            </a:r>
            <a:r>
              <a:rPr kumimoji="1" lang="en-US" altLang="zh-TW" sz="1600" dirty="0" smtClean="0"/>
              <a:t>client.</a:t>
            </a:r>
            <a:endParaRPr kumimoji="1" lang="en-US" altLang="zh-TW" sz="2000" dirty="0" smtClean="0"/>
          </a:p>
          <a:p>
            <a:pPr lvl="1"/>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6" name="圖片 5" descr="websocket2.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76547"/>
            <a:ext cx="9144000" cy="3911306"/>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Case3. </a:t>
            </a:r>
            <a:r>
              <a:rPr kumimoji="1" lang="en-US" altLang="zh-TW" sz="3200" dirty="0"/>
              <a:t>WebSocket &amp; </a:t>
            </a:r>
            <a:r>
              <a:rPr kumimoji="1" lang="en-US" altLang="zh-TW" sz="3200" dirty="0" smtClean="0"/>
              <a:t>STOMP - 2</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pPr lvl="1"/>
            <a:r>
              <a:rPr kumimoji="1" lang="en-US" altLang="zh-TW" sz="1600" dirty="0"/>
              <a:t>Server Use </a:t>
            </a:r>
            <a:r>
              <a:rPr kumimoji="1" lang="en-US" altLang="zh-TW" sz="1600" b="1" i="1" dirty="0">
                <a:solidFill>
                  <a:schemeClr val="accent2"/>
                </a:solidFill>
              </a:rPr>
              <a:t>@</a:t>
            </a:r>
            <a:r>
              <a:rPr kumimoji="1" lang="en-US" altLang="zh-TW" sz="1600" b="1" i="1" dirty="0" err="1" smtClean="0">
                <a:solidFill>
                  <a:schemeClr val="accent2"/>
                </a:solidFill>
              </a:rPr>
              <a:t>SendToUser</a:t>
            </a:r>
            <a:r>
              <a:rPr kumimoji="1" lang="en-US" altLang="zh-TW" sz="1600" b="1" i="1" dirty="0" smtClean="0">
                <a:solidFill>
                  <a:schemeClr val="accent2"/>
                </a:solidFill>
              </a:rPr>
              <a:t>(</a:t>
            </a:r>
            <a:r>
              <a:rPr kumimoji="1" lang="en-US" altLang="zh-TW" sz="1600" b="1" i="1" dirty="0">
                <a:solidFill>
                  <a:schemeClr val="accent2"/>
                </a:solidFill>
              </a:rPr>
              <a:t>) </a:t>
            </a:r>
            <a:r>
              <a:rPr kumimoji="1" lang="en-US" altLang="zh-TW" sz="1600" dirty="0"/>
              <a:t>send message to for the specified subscriber client.</a:t>
            </a:r>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5" name="圖片 4" descr="websocket3.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934686"/>
            <a:ext cx="9144000" cy="3835297"/>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Case4. </a:t>
            </a:r>
            <a:r>
              <a:rPr kumimoji="1" lang="en-US" altLang="zh-TW" sz="3200" dirty="0"/>
              <a:t>WebSocket &amp; </a:t>
            </a:r>
            <a:r>
              <a:rPr kumimoji="1" lang="en-US" altLang="zh-TW" sz="3200" dirty="0" smtClean="0"/>
              <a:t>STOMP - 3</a:t>
            </a:r>
            <a:endParaRPr kumimoji="1" lang="zh-TW" altLang="en-US" sz="3200" dirty="0"/>
          </a:p>
        </p:txBody>
      </p:sp>
      <p:sp>
        <p:nvSpPr>
          <p:cNvPr id="3" name="內容版面配置區 2"/>
          <p:cNvSpPr>
            <a:spLocks noGrp="1"/>
          </p:cNvSpPr>
          <p:nvPr>
            <p:ph idx="1"/>
          </p:nvPr>
        </p:nvSpPr>
        <p:spPr>
          <a:xfrm>
            <a:off x="457200" y="1203074"/>
            <a:ext cx="8229600" cy="4923089"/>
          </a:xfrm>
        </p:spPr>
        <p:txBody>
          <a:bodyPr>
            <a:normAutofit/>
          </a:bodyPr>
          <a:lstStyle/>
          <a:p>
            <a:pPr lvl="1"/>
            <a:r>
              <a:rPr kumimoji="1" lang="en-US" altLang="zh-TW" sz="1600" dirty="0" smtClean="0"/>
              <a:t>Remove</a:t>
            </a:r>
            <a:r>
              <a:rPr kumimoji="1" lang="zh-TW" altLang="en-US" sz="1600" dirty="0" smtClean="0"/>
              <a:t> </a:t>
            </a:r>
            <a:r>
              <a:rPr lang="en-US" altLang="zh-TW" sz="1600" b="1" dirty="0" err="1" smtClean="0">
                <a:solidFill>
                  <a:srgbClr val="C0504D"/>
                </a:solidFill>
              </a:rPr>
              <a:t>enableSimpleBroker</a:t>
            </a:r>
            <a:r>
              <a:rPr lang="en-US" altLang="zh-TW" sz="1600" b="1" dirty="0" smtClean="0">
                <a:solidFill>
                  <a:srgbClr val="C0504D"/>
                </a:solidFill>
              </a:rPr>
              <a:t>()</a:t>
            </a:r>
            <a:r>
              <a:rPr lang="en-US" altLang="zh-TW" sz="1600" dirty="0" smtClean="0"/>
              <a:t> &amp; </a:t>
            </a:r>
            <a:r>
              <a:rPr lang="en-US" altLang="zh-TW" sz="1600" b="1" dirty="0" err="1" smtClean="0">
                <a:solidFill>
                  <a:srgbClr val="C0504D"/>
                </a:solidFill>
              </a:rPr>
              <a:t>setApplicationDestinationPrefixes</a:t>
            </a:r>
            <a:r>
              <a:rPr lang="en-US" altLang="zh-TW" sz="1600" b="1" dirty="0" smtClean="0">
                <a:solidFill>
                  <a:srgbClr val="C0504D"/>
                </a:solidFill>
              </a:rPr>
              <a:t>(</a:t>
            </a:r>
            <a:r>
              <a:rPr lang="en-US" altLang="zh-TW" sz="1600" b="1" dirty="0">
                <a:solidFill>
                  <a:srgbClr val="C0504D"/>
                </a:solidFill>
              </a:rPr>
              <a:t>) </a:t>
            </a:r>
            <a:r>
              <a:rPr lang="en-US" altLang="zh-TW" sz="1600" dirty="0"/>
              <a:t>setting within </a:t>
            </a:r>
            <a:r>
              <a:rPr lang="en-US" altLang="zh-TW" sz="1600" dirty="0" err="1"/>
              <a:t>WebSocketConfig</a:t>
            </a:r>
            <a:r>
              <a:rPr lang="en-US" altLang="zh-TW" sz="1600" dirty="0"/>
              <a:t>.</a:t>
            </a:r>
            <a:endParaRPr kumimoji="1" lang="en-US" altLang="zh-TW" sz="1600" dirty="0" smtClean="0"/>
          </a:p>
          <a:p>
            <a:endParaRPr kumimoji="1" lang="en-US" altLang="zh-TW" sz="2000" dirty="0" smtClean="0"/>
          </a:p>
          <a:p>
            <a:endParaRPr kumimoji="1" lang="en-US" altLang="zh-TW" sz="2000" dirty="0"/>
          </a:p>
          <a:p>
            <a:endParaRPr kumimoji="1" lang="en-US" altLang="zh-TW" sz="2000" dirty="0" smtClean="0"/>
          </a:p>
          <a:p>
            <a:endParaRPr kumimoji="1" lang="en-US" altLang="zh-TW" sz="2000" dirty="0"/>
          </a:p>
          <a:p>
            <a:pPr marL="0" indent="0">
              <a:buNone/>
            </a:pPr>
            <a:endParaRPr kumimoji="1" lang="en-US" altLang="zh-TW" sz="2000" dirty="0"/>
          </a:p>
          <a:p>
            <a:endParaRPr kumimoji="1" lang="en-US" altLang="zh-TW" sz="2000" dirty="0" smtClean="0"/>
          </a:p>
        </p:txBody>
      </p:sp>
      <p:sp>
        <p:nvSpPr>
          <p:cNvPr id="4" name="日期版面配置區 3"/>
          <p:cNvSpPr>
            <a:spLocks noGrp="1"/>
          </p:cNvSpPr>
          <p:nvPr>
            <p:ph type="dt" sz="half" idx="10"/>
          </p:nvPr>
        </p:nvSpPr>
        <p:spPr/>
        <p:txBody>
          <a:bodyPr/>
          <a:lstStyle/>
          <a:p>
            <a:fld id="{A40C4B48-DC00-614F-9633-8A1417A70C05}" type="datetime1">
              <a:rPr kumimoji="1" lang="zh-TW" altLang="en-US" smtClean="0"/>
            </a:fld>
            <a:endParaRPr kumimoji="1" lang="zh-TW" altLang="en-US"/>
          </a:p>
        </p:txBody>
      </p:sp>
      <p:sp>
        <p:nvSpPr>
          <p:cNvPr id="7" name="頁尾版面配置區 6"/>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pic>
        <p:nvPicPr>
          <p:cNvPr id="6" name="圖片 5" descr="websocket4.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1664075"/>
            <a:ext cx="9144000" cy="4241051"/>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smtClean="0"/>
              <a:t>End</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D4CF7373-F368-374F-9679-229FABCB6DAE}"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dirty="0" smtClean="0"/>
              <a:t>1</a:t>
            </a:r>
            <a:r>
              <a:rPr kumimoji="1" lang="en-US" altLang="zh-TW" sz="2000" dirty="0"/>
              <a:t>. </a:t>
            </a:r>
            <a:r>
              <a:rPr kumimoji="1" lang="en-US" altLang="zh-TW" sz="2000" dirty="0" smtClean="0"/>
              <a:t>Create Spring Starter Project </a:t>
            </a:r>
            <a:r>
              <a:rPr kumimoji="1" lang="en-US" altLang="zh-TW" sz="2000" dirty="0"/>
              <a:t>guide : </a:t>
            </a:r>
            <a:endParaRPr kumimoji="1" lang="zh-TW" altLang="en-US" sz="2000" dirty="0"/>
          </a:p>
        </p:txBody>
      </p:sp>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Spring Boot </a:t>
            </a:r>
            <a:r>
              <a:rPr kumimoji="1" lang="en-US" altLang="zh-TW" sz="3200" dirty="0"/>
              <a:t>Quick </a:t>
            </a:r>
            <a:r>
              <a:rPr kumimoji="1" lang="en-US" altLang="zh-TW" sz="3200" dirty="0" smtClean="0"/>
              <a:t>Start</a:t>
            </a:r>
            <a:r>
              <a:rPr kumimoji="1" lang="zh-TW" altLang="en-US" sz="3200" dirty="0" smtClean="0"/>
              <a:t> </a:t>
            </a:r>
            <a:r>
              <a:rPr kumimoji="1" lang="en-US" altLang="zh-TW" sz="3200" dirty="0" smtClean="0"/>
              <a:t>(1/3)</a:t>
            </a:r>
            <a:endParaRPr kumimoji="1" lang="zh-TW" altLang="en-US" sz="3200" dirty="0"/>
          </a:p>
        </p:txBody>
      </p:sp>
      <p:sp>
        <p:nvSpPr>
          <p:cNvPr id="5" name="日期版面配置區 4"/>
          <p:cNvSpPr>
            <a:spLocks noGrp="1"/>
          </p:cNvSpPr>
          <p:nvPr>
            <p:ph type="dt" sz="half" idx="10"/>
          </p:nvPr>
        </p:nvSpPr>
        <p:spPr/>
        <p:txBody>
          <a:bodyPr/>
          <a:lstStyle/>
          <a:p>
            <a:fld id="{AC7B1161-3090-DB41-9617-37EC6C4501BC}"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
        <p:nvSpPr>
          <p:cNvPr id="11" name="向右箭號 10"/>
          <p:cNvSpPr/>
          <p:nvPr/>
        </p:nvSpPr>
        <p:spPr>
          <a:xfrm>
            <a:off x="4478856" y="3767658"/>
            <a:ext cx="372533" cy="169333"/>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kumimoji="1" lang="zh-TW" altLang="en-US"/>
          </a:p>
        </p:txBody>
      </p:sp>
      <p:pic>
        <p:nvPicPr>
          <p:cNvPr id="12" name="圖片 11" descr="螢幕快照 2015-07-01 下午5.14.2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4679" y="1803402"/>
            <a:ext cx="3472242" cy="3306582"/>
          </a:xfrm>
          <a:prstGeom prst="rect">
            <a:avLst/>
          </a:prstGeom>
        </p:spPr>
      </p:pic>
      <p:pic>
        <p:nvPicPr>
          <p:cNvPr id="13" name="圖片 12" descr="螢幕快照 2015-07-01 下午5.25.5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137" y="1203074"/>
            <a:ext cx="3221596" cy="4989403"/>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57200" y="1203074"/>
            <a:ext cx="8229600" cy="4923089"/>
          </a:xfrm>
        </p:spPr>
        <p:txBody>
          <a:bodyPr>
            <a:normAutofit/>
          </a:bodyPr>
          <a:lstStyle/>
          <a:p>
            <a:r>
              <a:rPr kumimoji="1" lang="en-US" altLang="zh-TW" sz="2000" i="1" dirty="0" smtClean="0"/>
              <a:t>2. </a:t>
            </a:r>
            <a:r>
              <a:rPr kumimoji="1" lang="en-US" altLang="zh-TW" sz="2000" i="1" dirty="0" err="1" smtClean="0"/>
              <a:t>pom.xml</a:t>
            </a:r>
            <a:r>
              <a:rPr kumimoji="1" lang="en-US" altLang="zh-TW" sz="2000" dirty="0" smtClean="0"/>
              <a:t> setting :</a:t>
            </a:r>
            <a:endParaRPr kumimoji="1" lang="en-US" altLang="zh-TW" sz="2000" dirty="0" smtClean="0"/>
          </a:p>
          <a:p>
            <a:pPr lvl="1"/>
            <a:r>
              <a:rPr kumimoji="1" lang="en-US" altLang="zh-TW" sz="1600" dirty="0" smtClean="0"/>
              <a:t>2-1. Packaging </a:t>
            </a:r>
            <a:r>
              <a:rPr kumimoji="1" lang="en-US" altLang="zh-TW" sz="1600" dirty="0"/>
              <a:t>executable jar and war files : </a:t>
            </a:r>
            <a:endParaRPr kumimoji="1" lang="zh-TW" altLang="en-US" sz="1600" dirty="0"/>
          </a:p>
          <a:p>
            <a:pPr lvl="1"/>
            <a:endParaRPr kumimoji="1" lang="en-US" altLang="zh-TW" sz="1600" dirty="0" smtClean="0"/>
          </a:p>
          <a:p>
            <a:pPr lvl="1"/>
            <a:endParaRPr kumimoji="1" lang="en-US" altLang="zh-TW" sz="1600" dirty="0"/>
          </a:p>
          <a:p>
            <a:pPr lvl="1"/>
            <a:endParaRPr kumimoji="1" lang="en-US" altLang="zh-TW" sz="1600" dirty="0" smtClean="0"/>
          </a:p>
          <a:p>
            <a:pPr lvl="1"/>
            <a:endParaRPr kumimoji="1" lang="en-US" altLang="zh-TW" sz="1600" dirty="0"/>
          </a:p>
          <a:p>
            <a:pPr lvl="1"/>
            <a:endParaRPr kumimoji="1" lang="en-US" altLang="zh-TW" sz="1600" dirty="0" smtClean="0"/>
          </a:p>
          <a:p>
            <a:pPr marL="457200" lvl="1" indent="0">
              <a:buNone/>
            </a:pPr>
            <a:endParaRPr kumimoji="1" lang="en-US" altLang="zh-TW" sz="1600" dirty="0"/>
          </a:p>
          <a:p>
            <a:pPr lvl="1"/>
            <a:r>
              <a:rPr kumimoji="1" lang="en-US" altLang="zh-TW" sz="1600" dirty="0" smtClean="0"/>
              <a:t>2-2. Use Spring-boot-starter-parent to manage dependencies setting.</a:t>
            </a:r>
            <a:endParaRPr kumimoji="1" lang="en-US" altLang="zh-TW" sz="1600" dirty="0" smtClean="0"/>
          </a:p>
        </p:txBody>
      </p:sp>
      <p:pic>
        <p:nvPicPr>
          <p:cNvPr id="7" name="圖片 6" descr="螢幕快照 2015-06-26 下午5.08.24.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36808" y="4009886"/>
            <a:ext cx="4172748" cy="1572339"/>
          </a:xfrm>
          <a:prstGeom prst="rect">
            <a:avLst/>
          </a:prstGeom>
        </p:spPr>
      </p:pic>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Spring Boot </a:t>
            </a:r>
            <a:r>
              <a:rPr kumimoji="1" lang="en-US" altLang="zh-TW" sz="3200" dirty="0"/>
              <a:t>Quick </a:t>
            </a:r>
            <a:r>
              <a:rPr kumimoji="1" lang="en-US" altLang="zh-TW" sz="3200" dirty="0" smtClean="0"/>
              <a:t>Start</a:t>
            </a:r>
            <a:r>
              <a:rPr kumimoji="1" lang="zh-TW" altLang="en-US" sz="3200" dirty="0"/>
              <a:t> </a:t>
            </a:r>
            <a:r>
              <a:rPr kumimoji="1" lang="en-US" altLang="zh-TW" sz="3200" dirty="0" smtClean="0"/>
              <a:t>(2/</a:t>
            </a:r>
            <a:r>
              <a:rPr kumimoji="1" lang="en-US" altLang="zh-TW" sz="3200" dirty="0"/>
              <a:t>3)</a:t>
            </a:r>
            <a:endParaRPr kumimoji="1" lang="zh-TW" altLang="en-US" sz="3200" dirty="0"/>
          </a:p>
        </p:txBody>
      </p:sp>
      <p:pic>
        <p:nvPicPr>
          <p:cNvPr id="4" name="圖片 3" descr="螢幕快照 2015-06-29 上午11.53.3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6808" y="1923041"/>
            <a:ext cx="6845576" cy="1533409"/>
          </a:xfrm>
          <a:prstGeom prst="rect">
            <a:avLst/>
          </a:prstGeom>
        </p:spPr>
      </p:pic>
      <p:sp>
        <p:nvSpPr>
          <p:cNvPr id="5" name="日期版面配置區 4"/>
          <p:cNvSpPr>
            <a:spLocks noGrp="1"/>
          </p:cNvSpPr>
          <p:nvPr>
            <p:ph type="dt" sz="half" idx="10"/>
          </p:nvPr>
        </p:nvSpPr>
        <p:spPr/>
        <p:txBody>
          <a:bodyPr/>
          <a:lstStyle/>
          <a:p>
            <a:fld id="{AC7B1161-3090-DB41-9617-37EC6C4501BC}"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8" name="投影片編號版面配置區 7"/>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18376"/>
          </a:xfrm>
        </p:spPr>
        <p:txBody>
          <a:bodyPr>
            <a:normAutofit/>
          </a:bodyPr>
          <a:lstStyle/>
          <a:p>
            <a:r>
              <a:rPr kumimoji="1" lang="en-US" altLang="zh-TW" sz="3200" dirty="0" smtClean="0"/>
              <a:t>Spring </a:t>
            </a:r>
            <a:r>
              <a:rPr kumimoji="1" lang="en-US" altLang="zh-TW" sz="3200" dirty="0"/>
              <a:t>Boot Quick </a:t>
            </a:r>
            <a:r>
              <a:rPr kumimoji="1" lang="en-US" altLang="zh-TW" sz="3200" dirty="0" smtClean="0"/>
              <a:t>Start</a:t>
            </a:r>
            <a:r>
              <a:rPr kumimoji="1" lang="zh-TW" altLang="en-US" sz="3200" dirty="0"/>
              <a:t> </a:t>
            </a:r>
            <a:r>
              <a:rPr kumimoji="1" lang="en-US" altLang="zh-TW" sz="3200" dirty="0" smtClean="0"/>
              <a:t>(3/</a:t>
            </a:r>
            <a:r>
              <a:rPr kumimoji="1" lang="en-US" altLang="zh-TW" sz="3200" dirty="0"/>
              <a:t>3)</a:t>
            </a:r>
            <a:endParaRPr kumimoji="1" lang="zh-TW" altLang="en-US" sz="3200" dirty="0"/>
          </a:p>
        </p:txBody>
      </p:sp>
      <p:sp>
        <p:nvSpPr>
          <p:cNvPr id="3" name="內容版面配置區 2"/>
          <p:cNvSpPr>
            <a:spLocks noGrp="1"/>
          </p:cNvSpPr>
          <p:nvPr>
            <p:ph idx="1"/>
          </p:nvPr>
        </p:nvSpPr>
        <p:spPr>
          <a:xfrm>
            <a:off x="457200" y="1203074"/>
            <a:ext cx="8229600" cy="1623195"/>
          </a:xfrm>
        </p:spPr>
        <p:txBody>
          <a:bodyPr>
            <a:normAutofit/>
          </a:bodyPr>
          <a:lstStyle/>
          <a:p>
            <a:r>
              <a:rPr kumimoji="1" lang="en-US" altLang="zh-TW" sz="2000" dirty="0" smtClean="0"/>
              <a:t>3. Project Configuration </a:t>
            </a:r>
            <a:r>
              <a:rPr kumimoji="1" lang="en-US" altLang="zh-TW" sz="2000" dirty="0"/>
              <a:t>: </a:t>
            </a:r>
            <a:endParaRPr kumimoji="1" lang="en-US" altLang="zh-TW" sz="2000" dirty="0" smtClean="0"/>
          </a:p>
          <a:p>
            <a:pPr lvl="1"/>
            <a:r>
              <a:rPr kumimoji="1" lang="en-US" altLang="zh-TW" sz="1600" dirty="0" smtClean="0"/>
              <a:t>Spring </a:t>
            </a:r>
            <a:r>
              <a:rPr kumimoji="1" lang="en-US" altLang="zh-TW" sz="1600" dirty="0"/>
              <a:t>Boot applications need very little Spring configuration</a:t>
            </a:r>
            <a:r>
              <a:rPr kumimoji="1" lang="en-US" altLang="zh-TW" sz="1600" dirty="0" smtClean="0"/>
              <a:t>.</a:t>
            </a:r>
            <a:endParaRPr kumimoji="1" lang="en-US" altLang="zh-TW" sz="1600" dirty="0" smtClean="0"/>
          </a:p>
          <a:p>
            <a:pPr lvl="1"/>
            <a:r>
              <a:rPr lang="en-US" altLang="zh-TW" sz="1600" dirty="0" smtClean="0"/>
              <a:t>1. @</a:t>
            </a:r>
            <a:r>
              <a:rPr lang="en-US" altLang="zh-TW" sz="1600" dirty="0" err="1" smtClean="0"/>
              <a:t>SpringBootApplication</a:t>
            </a:r>
            <a:endParaRPr lang="en-US" altLang="zh-TW" sz="1600" dirty="0" smtClean="0"/>
          </a:p>
          <a:p>
            <a:pPr lvl="1"/>
            <a:r>
              <a:rPr lang="en-US" altLang="zh-TW" sz="1600" dirty="0" smtClean="0"/>
              <a:t>2. @</a:t>
            </a:r>
            <a:r>
              <a:rPr lang="en-US" altLang="zh-TW" sz="1600" dirty="0" err="1" smtClean="0"/>
              <a:t>ComponentScan</a:t>
            </a:r>
            <a:endParaRPr lang="en-US" altLang="zh-TW" sz="1600" dirty="0" smtClean="0"/>
          </a:p>
          <a:p>
            <a:pPr lvl="1"/>
            <a:r>
              <a:rPr kumimoji="1" lang="en-US" altLang="zh-TW" sz="1600" dirty="0" smtClean="0"/>
              <a:t>3. </a:t>
            </a:r>
            <a:r>
              <a:rPr kumimoji="1" lang="en-US" altLang="zh-TW" sz="1600" dirty="0"/>
              <a:t>e</a:t>
            </a:r>
            <a:r>
              <a:rPr kumimoji="1" lang="en-US" altLang="zh-TW" sz="1600" dirty="0" smtClean="0"/>
              <a:t>xtends </a:t>
            </a:r>
            <a:r>
              <a:rPr lang="en-US" altLang="zh-TW" sz="1600" b="1" dirty="0" err="1" smtClean="0"/>
              <a:t>SpringBootServletInitializer</a:t>
            </a:r>
            <a:endParaRPr kumimoji="1" lang="en-US" altLang="zh-TW" sz="1600" b="1" dirty="0" smtClean="0"/>
          </a:p>
        </p:txBody>
      </p:sp>
      <p:pic>
        <p:nvPicPr>
          <p:cNvPr id="4" name="圖片 3" descr="螢幕快照 2015-06-29 上午10.01.38.png"/>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02605" y="2945685"/>
            <a:ext cx="5595493" cy="1696642"/>
          </a:xfrm>
          <a:prstGeom prst="rect">
            <a:avLst/>
          </a:prstGeom>
        </p:spPr>
      </p:pic>
      <p:sp>
        <p:nvSpPr>
          <p:cNvPr id="5" name="日期版面配置區 4"/>
          <p:cNvSpPr>
            <a:spLocks noGrp="1"/>
          </p:cNvSpPr>
          <p:nvPr>
            <p:ph type="dt" sz="half" idx="10"/>
          </p:nvPr>
        </p:nvSpPr>
        <p:spPr/>
        <p:txBody>
          <a:bodyPr/>
          <a:lstStyle/>
          <a:p>
            <a:fld id="{C63270E9-5C30-264F-A330-AB051F0A2915}" type="datetime1">
              <a:rPr kumimoji="1" lang="zh-TW" altLang="en-US" smtClean="0"/>
            </a:fld>
            <a:endParaRPr kumimoji="1" lang="zh-TW" altLang="en-US"/>
          </a:p>
        </p:txBody>
      </p:sp>
      <p:sp>
        <p:nvSpPr>
          <p:cNvPr id="6" name="頁尾版面配置區 5"/>
          <p:cNvSpPr>
            <a:spLocks noGrp="1"/>
          </p:cNvSpPr>
          <p:nvPr>
            <p:ph type="ftr" sz="quarter" idx="11"/>
          </p:nvPr>
        </p:nvSpPr>
        <p:spPr/>
        <p:txBody>
          <a:bodyPr/>
          <a:lstStyle/>
          <a:p>
            <a:endParaRPr kumimoji="1" lang="zh-TW" altLang="en-US"/>
          </a:p>
        </p:txBody>
      </p:sp>
      <p:sp>
        <p:nvSpPr>
          <p:cNvPr id="7" name="投影片編號版面配置區 6"/>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kumimoji="1" lang="en-US" altLang="zh-TW" dirty="0"/>
              <a:t>Spring Boot </a:t>
            </a:r>
            <a:br>
              <a:rPr kumimoji="1" lang="en-US" altLang="zh-TW" dirty="0" smtClean="0"/>
            </a:br>
            <a:r>
              <a:rPr kumimoji="1" lang="en-US" altLang="zh-TW" dirty="0" smtClean="0"/>
              <a:t>External Tomcat plugin</a:t>
            </a:r>
            <a:endParaRPr kumimoji="1" lang="zh-TW" altLang="en-US" dirty="0"/>
          </a:p>
        </p:txBody>
      </p:sp>
      <p:sp>
        <p:nvSpPr>
          <p:cNvPr id="3" name="子標題 2"/>
          <p:cNvSpPr>
            <a:spLocks noGrp="1"/>
          </p:cNvSpPr>
          <p:nvPr>
            <p:ph type="subTitle" idx="1"/>
          </p:nvPr>
        </p:nvSpPr>
        <p:spPr/>
        <p:txBody>
          <a:bodyPr/>
          <a:lstStyle/>
          <a:p>
            <a:endParaRPr kumimoji="1" lang="zh-TW" altLang="en-US"/>
          </a:p>
        </p:txBody>
      </p:sp>
      <p:sp>
        <p:nvSpPr>
          <p:cNvPr id="4" name="日期版面配置區 3"/>
          <p:cNvSpPr>
            <a:spLocks noGrp="1"/>
          </p:cNvSpPr>
          <p:nvPr>
            <p:ph type="dt" sz="half" idx="10"/>
          </p:nvPr>
        </p:nvSpPr>
        <p:spPr/>
        <p:txBody>
          <a:bodyPr/>
          <a:lstStyle/>
          <a:p>
            <a:fld id="{DD1BBCB9-386A-CE40-9139-CE29D3C3E272}" type="datetime1">
              <a:rPr kumimoji="1" lang="zh-TW" altLang="en-US" smtClean="0"/>
            </a:fld>
            <a:endParaRPr kumimoji="1" lang="zh-TW" altLang="en-US"/>
          </a:p>
        </p:txBody>
      </p:sp>
      <p:sp>
        <p:nvSpPr>
          <p:cNvPr id="5" name="頁尾版面配置區 4"/>
          <p:cNvSpPr>
            <a:spLocks noGrp="1"/>
          </p:cNvSpPr>
          <p:nvPr>
            <p:ph type="ftr" sz="quarter" idx="11"/>
          </p:nvPr>
        </p:nvSpPr>
        <p:spPr/>
        <p:txBody>
          <a:bodyPr/>
          <a:lstStyle/>
          <a:p>
            <a:endParaRPr kumimoji="1" lang="zh-TW" altLang="en-US"/>
          </a:p>
        </p:txBody>
      </p:sp>
      <p:sp>
        <p:nvSpPr>
          <p:cNvPr id="6" name="投影片編號版面配置區 5"/>
          <p:cNvSpPr>
            <a:spLocks noGrp="1"/>
          </p:cNvSpPr>
          <p:nvPr>
            <p:ph type="sldNum" sz="quarter" idx="12"/>
          </p:nvPr>
        </p:nvSpPr>
        <p:spPr/>
        <p:txBody>
          <a:bodyPr/>
          <a:lstStyle/>
          <a:p>
            <a:fld id="{F2E2D1B8-B086-0C48-A66C-D86780951CE1}" type="slidenum">
              <a:rPr kumimoji="1" lang="zh-TW" altLang="en-US" smtClean="0"/>
            </a:fld>
            <a:endParaRPr kumimoji="1" lang="zh-TW"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7927</Words>
  <Application>WPS 演示</Application>
  <PresentationFormat>如螢幕大小 (4:3)</PresentationFormat>
  <Paragraphs>1093</Paragraphs>
  <Slides>57</Slides>
  <Notes>2</Notes>
  <HiddenSlides>0</HiddenSlides>
  <MMClips>0</MMClips>
  <ScaleCrop>false</ScaleCrop>
  <HeadingPairs>
    <vt:vector size="6" baseType="variant">
      <vt:variant>
        <vt:lpstr>已用的字体</vt:lpstr>
      </vt:variant>
      <vt:variant>
        <vt:i4>838</vt:i4>
      </vt:variant>
      <vt:variant>
        <vt:lpstr>主题</vt:lpstr>
      </vt:variant>
      <vt:variant>
        <vt:i4>1</vt:i4>
      </vt:variant>
      <vt:variant>
        <vt:lpstr>幻灯片标题</vt:lpstr>
      </vt:variant>
      <vt:variant>
        <vt:i4>57</vt:i4>
      </vt:variant>
    </vt:vector>
  </HeadingPairs>
  <TitlesOfParts>
    <vt:vector size="896" baseType="lpstr">
      <vt:lpstr>Arial</vt:lpstr>
      <vt:lpstr>宋体</vt:lpstr>
      <vt:lpstr>Wingdings</vt:lpstr>
      <vt:lpstr>Arial</vt:lpstr>
      <vt:lpstr>Calibri</vt:lpstr>
      <vt:lpstr>PMingLiU</vt:lpstr>
      <vt:lpstr>MingLiU-ExtB</vt:lpstr>
      <vt:lpstr>微软雅黑</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PMingLiU</vt:lpstr>
      <vt:lpstr>Office 佈景主題</vt:lpstr>
      <vt:lpstr>Spring Boot &amp; WebSocket </vt:lpstr>
      <vt:lpstr>Outline</vt:lpstr>
      <vt:lpstr>Spring Boot Introduction</vt:lpstr>
      <vt:lpstr>Different between Spring Boot and Spring 3</vt:lpstr>
      <vt:lpstr>Spring Boot Quick Start</vt:lpstr>
      <vt:lpstr>Spring Boot Quick Start (1/3)</vt:lpstr>
      <vt:lpstr>Spring Boot Quick Start (2/3)</vt:lpstr>
      <vt:lpstr>Spring Boot Quick Start (3/3)</vt:lpstr>
      <vt:lpstr>Spring Boot  External Tomcat plugin</vt:lpstr>
      <vt:lpstr>Spring Boot External Tomcat plugin</vt:lpstr>
      <vt:lpstr>Spring Boot JSP plugin</vt:lpstr>
      <vt:lpstr>Spring Boot JSP plugin</vt:lpstr>
      <vt:lpstr>Spring Boot  mySQL &amp; JDBC plugin</vt:lpstr>
      <vt:lpstr>Spring Boot mySQL &amp; JDBC plugin (1/4)</vt:lpstr>
      <vt:lpstr>Spring Boot mySQL &amp; JDBC plugin (2/4)</vt:lpstr>
      <vt:lpstr>Spring Boot mySQL &amp; JDBC plugin (3/4)</vt:lpstr>
      <vt:lpstr>Spring Boot mySQL &amp; JDBC plugin (4/4)</vt:lpstr>
      <vt:lpstr>Spring Boot Builder Profile</vt:lpstr>
      <vt:lpstr>Spring Boot Builder Profile</vt:lpstr>
      <vt:lpstr>Spring Boot Log4j Plugin</vt:lpstr>
      <vt:lpstr>Spring Boot Log4j Plugin (1/2)</vt:lpstr>
      <vt:lpstr>Spring Boot Log4j Plugin (2/2)</vt:lpstr>
      <vt:lpstr>Spring Boot Security</vt:lpstr>
      <vt:lpstr>Spring Boot Security (1/5)</vt:lpstr>
      <vt:lpstr>Spring Boot Security (2/5)</vt:lpstr>
      <vt:lpstr>Spring Boot Security (3/5)</vt:lpstr>
      <vt:lpstr>Spring Boot Security (4/5)</vt:lpstr>
      <vt:lpstr>Spring Boot Security (5/5)</vt:lpstr>
      <vt:lpstr>Spring Boot WebSocket</vt:lpstr>
      <vt:lpstr>Spring Boot WebSocket Introduction (1/3)</vt:lpstr>
      <vt:lpstr>Spring Boot WebSocket Introduction (2/3)</vt:lpstr>
      <vt:lpstr>Spring Boot WebSocket Introduction (3/3)</vt:lpstr>
      <vt:lpstr>Spring Boot WebSocket Example (1/5) </vt:lpstr>
      <vt:lpstr>Spring Boot WebSocket Example (2/5)  </vt:lpstr>
      <vt:lpstr>Spring Boot WebSocket Example (3/5)  </vt:lpstr>
      <vt:lpstr>Spring Boot WebSocket Example (4/5)  </vt:lpstr>
      <vt:lpstr>Spring Boot WebSocket Example (5/5)  </vt:lpstr>
      <vt:lpstr>Spring Boot WebSocket &amp; SockJS</vt:lpstr>
      <vt:lpstr>Spring Boot WebSocket &amp; SockJS Example (1/6)</vt:lpstr>
      <vt:lpstr>Spring Boot WebSocket &amp; SockJS Example (2/6)</vt:lpstr>
      <vt:lpstr>Spring Boot WebSocket &amp; SockJS Example (3/6)</vt:lpstr>
      <vt:lpstr>Spring Boot WebSocket &amp; SockJS Example (4/6)</vt:lpstr>
      <vt:lpstr>Spring Boot WebSocket &amp; SockJS Example (5/6)</vt:lpstr>
      <vt:lpstr>Spring Boot WebSocket &amp; SockJS Example (6/6)</vt:lpstr>
      <vt:lpstr>Spring Boot  WebSocket &amp; STOMP</vt:lpstr>
      <vt:lpstr>Spring Boot WebSocket &amp; STOMP Example (1/6)</vt:lpstr>
      <vt:lpstr>Spring Boot WebSocket &amp; STOMP Example (2/6)</vt:lpstr>
      <vt:lpstr>Spring Boot WebSocket &amp; STOMP Example (3/6)</vt:lpstr>
      <vt:lpstr>Spring Boot WebSocket &amp; STOMP Example (4/6)</vt:lpstr>
      <vt:lpstr>Spring Boot WebSocket &amp; STOMP Example (5/6)</vt:lpstr>
      <vt:lpstr>Spring Boot WebSocket &amp; STOMP Example (6/6)</vt:lpstr>
      <vt:lpstr>Use Case Sequence Diagrams</vt:lpstr>
      <vt:lpstr>Case1. WebSocket + socJS</vt:lpstr>
      <vt:lpstr>Case2. WebSocket + STOMP - 1</vt:lpstr>
      <vt:lpstr>Case3. WebSocket &amp; STOMP - 2</vt:lpstr>
      <vt:lpstr>Case4. WebSocket &amp; STOMP - 3</vt:lpstr>
      <vt:lpstr>End</vt:lpstr>
    </vt:vector>
  </TitlesOfParts>
  <Company>HWADA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HDD101022 HDD</dc:creator>
  <cp:lastModifiedBy>Administrator</cp:lastModifiedBy>
  <cp:revision>146</cp:revision>
  <dcterms:created xsi:type="dcterms:W3CDTF">2015-06-26T06:40:00Z</dcterms:created>
  <dcterms:modified xsi:type="dcterms:W3CDTF">2017-05-10T11:47:03Z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2052-10.1.0.6393</vt:lpwstr>
  </property>
</Properties>
</file>