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Bold" charset="1" panose="00000800000000000000"/>
      <p:regular r:id="rId10"/>
    </p:embeddedFont>
    <p:embeddedFont>
      <p:font typeface="Telegraf Bold Bold" charset="1" panose="00000A00000000000000"/>
      <p:regular r:id="rId11"/>
    </p:embeddedFont>
    <p:embeddedFont>
      <p:font typeface="Josefin Sans Regular" charset="1" panose="00000500000000000000"/>
      <p:regular r:id="rId12"/>
    </p:embeddedFont>
    <p:embeddedFont>
      <p:font typeface="Josefin Sans Regular Bold" charset="1" panose="00000700000000000000"/>
      <p:regular r:id="rId13"/>
    </p:embeddedFont>
    <p:embeddedFont>
      <p:font typeface="Josefin Sans Regular Italics" charset="1" panose="00000500000000000000"/>
      <p:regular r:id="rId14"/>
    </p:embeddedFont>
    <p:embeddedFont>
      <p:font typeface="Josefin Sans Regular Bold Italics" charset="1" panose="00000700000000000000"/>
      <p:regular r:id="rId15"/>
    </p:embeddedFont>
    <p:embeddedFont>
      <p:font typeface="Poppins ExtraBold" charset="1" panose="00000900000000000000"/>
      <p:regular r:id="rId16"/>
    </p:embeddedFont>
    <p:embeddedFont>
      <p:font typeface="Poppins ExtraBold Bold" charset="1" panose="00000A00000000000000"/>
      <p:regular r:id="rId17"/>
    </p:embeddedFont>
    <p:embeddedFont>
      <p:font typeface="Poppins ExtraBold Italics" charset="1" panose="00000900000000000000"/>
      <p:regular r:id="rId18"/>
    </p:embeddedFont>
    <p:embeddedFont>
      <p:font typeface="Poppins ExtraBold Bold Italics" charset="1" panose="00000A00000000000000"/>
      <p:regular r:id="rId19"/>
    </p:embeddedFont>
    <p:embeddedFont>
      <p:font typeface="Poppins" charset="1" panose="00000500000000000000"/>
      <p:regular r:id="rId20"/>
    </p:embeddedFont>
    <p:embeddedFont>
      <p:font typeface="Poppins Bold" charset="1" panose="00000800000000000000"/>
      <p:regular r:id="rId21"/>
    </p:embeddedFont>
    <p:embeddedFont>
      <p:font typeface="Poppins Italics" charset="1" panose="00000500000000000000"/>
      <p:regular r:id="rId22"/>
    </p:embeddedFont>
    <p:embeddedFont>
      <p:font typeface="Poppins Bold Italics" charset="1" panose="00000800000000000000"/>
      <p:regular r:id="rId23"/>
    </p:embeddedFont>
    <p:embeddedFont>
      <p:font typeface="Canva Sans" charset="1" panose="020B0503030501040103"/>
      <p:regular r:id="rId24"/>
    </p:embeddedFont>
    <p:embeddedFont>
      <p:font typeface="Canva Sans Bold" charset="1" panose="020B0803030501040103"/>
      <p:regular r:id="rId25"/>
    </p:embeddedFont>
    <p:embeddedFont>
      <p:font typeface="Canva Sans Italics" charset="1" panose="020B0503030501040103"/>
      <p:regular r:id="rId26"/>
    </p:embeddedFont>
    <p:embeddedFont>
      <p:font typeface="Canva Sans Bold Italics"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618527" y="-1745836"/>
            <a:ext cx="6304087" cy="6304087"/>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915273" y="5804957"/>
            <a:ext cx="2284867" cy="2284867"/>
          </a:xfrm>
          <a:prstGeom prst="rect">
            <a:avLst/>
          </a:prstGeom>
        </p:spPr>
      </p:pic>
      <p:sp>
        <p:nvSpPr>
          <p:cNvPr name="TextBox 5" id="5"/>
          <p:cNvSpPr txBox="true"/>
          <p:nvPr/>
        </p:nvSpPr>
        <p:spPr>
          <a:xfrm rot="0">
            <a:off x="2002145" y="3444947"/>
            <a:ext cx="11761074" cy="3139931"/>
          </a:xfrm>
          <a:prstGeom prst="rect">
            <a:avLst/>
          </a:prstGeom>
        </p:spPr>
        <p:txBody>
          <a:bodyPr anchor="t" rtlCol="false" tIns="0" lIns="0" bIns="0" rIns="0">
            <a:spAutoFit/>
          </a:bodyPr>
          <a:lstStyle/>
          <a:p>
            <a:pPr algn="ctr">
              <a:lnSpc>
                <a:spcPts val="12257"/>
              </a:lnSpc>
              <a:spcBef>
                <a:spcPct val="0"/>
              </a:spcBef>
            </a:pPr>
            <a:r>
              <a:rPr lang="en-US" sz="8755">
                <a:solidFill>
                  <a:srgbClr val="F2C972"/>
                </a:solidFill>
                <a:latin typeface="Poppins Bold"/>
              </a:rPr>
              <a:t>ADHYAN KENDRA KOLKATA</a:t>
            </a:r>
          </a:p>
        </p:txBody>
      </p:sp>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028700" y="1028700"/>
            <a:ext cx="546184" cy="54618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1754114" y="4881057"/>
            <a:ext cx="5069189" cy="4021232"/>
          </a:xfrm>
          <a:prstGeom prst="rect">
            <a:avLst/>
          </a:prstGeom>
        </p:spPr>
      </p:pic>
      <p:sp>
        <p:nvSpPr>
          <p:cNvPr name="TextBox 6" id="6"/>
          <p:cNvSpPr txBox="true"/>
          <p:nvPr/>
        </p:nvSpPr>
        <p:spPr>
          <a:xfrm rot="0">
            <a:off x="254465" y="2817512"/>
            <a:ext cx="13252702" cy="72707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Courses Offered (Crash Courses)</a:t>
            </a:r>
          </a:p>
        </p:txBody>
      </p:sp>
      <p:sp>
        <p:nvSpPr>
          <p:cNvPr name="TextBox 7" id="7"/>
          <p:cNvSpPr txBox="true"/>
          <p:nvPr/>
        </p:nvSpPr>
        <p:spPr>
          <a:xfrm rot="0">
            <a:off x="540215" y="3963688"/>
            <a:ext cx="9101495"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Spoken English</a:t>
            </a:r>
          </a:p>
        </p:txBody>
      </p:sp>
      <p:sp>
        <p:nvSpPr>
          <p:cNvPr name="TextBox 8" id="8"/>
          <p:cNvSpPr txBox="true"/>
          <p:nvPr/>
        </p:nvSpPr>
        <p:spPr>
          <a:xfrm rot="0">
            <a:off x="540215" y="4920633"/>
            <a:ext cx="9101495"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JEXPO</a:t>
            </a:r>
          </a:p>
        </p:txBody>
      </p:sp>
      <p:sp>
        <p:nvSpPr>
          <p:cNvPr name="TextBox 9" id="9"/>
          <p:cNvSpPr txBox="true"/>
          <p:nvPr/>
        </p:nvSpPr>
        <p:spPr>
          <a:xfrm rot="0">
            <a:off x="540215" y="5877577"/>
            <a:ext cx="8808478"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JELET</a:t>
            </a:r>
          </a:p>
        </p:txBody>
      </p:sp>
      <p:sp>
        <p:nvSpPr>
          <p:cNvPr name="TextBox 10" id="10"/>
          <p:cNvSpPr txBox="true"/>
          <p:nvPr/>
        </p:nvSpPr>
        <p:spPr>
          <a:xfrm rot="0">
            <a:off x="540215" y="6834522"/>
            <a:ext cx="8808478"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Programming Courses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167881" y="7566774"/>
            <a:ext cx="2810703" cy="2259103"/>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2596937" y="3595387"/>
            <a:ext cx="3494670" cy="3376872"/>
          </a:xfrm>
          <a:prstGeom prst="rect">
            <a:avLst/>
          </a:prstGeom>
        </p:spPr>
      </p:pic>
      <p:sp>
        <p:nvSpPr>
          <p:cNvPr name="TextBox 7" id="7"/>
          <p:cNvSpPr txBox="true"/>
          <p:nvPr/>
        </p:nvSpPr>
        <p:spPr>
          <a:xfrm rot="0">
            <a:off x="254465" y="2817512"/>
            <a:ext cx="4111526"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Vision &amp; Mission</a:t>
            </a:r>
          </a:p>
          <a:p>
            <a:pPr>
              <a:lnSpc>
                <a:spcPts val="5599"/>
              </a:lnSpc>
            </a:pPr>
          </a:p>
        </p:txBody>
      </p:sp>
      <p:sp>
        <p:nvSpPr>
          <p:cNvPr name="TextBox 8" id="8"/>
          <p:cNvSpPr txBox="true"/>
          <p:nvPr/>
        </p:nvSpPr>
        <p:spPr>
          <a:xfrm rot="0">
            <a:off x="254465" y="4003040"/>
            <a:ext cx="12114304" cy="222377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At Adhyan Kendra, our mission is to provide quality education and skills training to students from diverse backgrounds. We look forward to preparing them to be responsible and successful members of society. We dedicate ourselves to: </a:t>
            </a:r>
          </a:p>
        </p:txBody>
      </p:sp>
      <p:sp>
        <p:nvSpPr>
          <p:cNvPr name="TextBox 9" id="9"/>
          <p:cNvSpPr txBox="true"/>
          <p:nvPr/>
        </p:nvSpPr>
        <p:spPr>
          <a:xfrm rot="0">
            <a:off x="0" y="7034530"/>
            <a:ext cx="9144000" cy="16617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To</a:t>
            </a:r>
            <a:r>
              <a:rPr lang="en-US" sz="3200">
                <a:solidFill>
                  <a:srgbClr val="000000"/>
                </a:solidFill>
                <a:latin typeface="Josefin Sans Regular"/>
              </a:rPr>
              <a:t> create a high-class educational institution that fosters creativity</a:t>
            </a:r>
          </a:p>
          <a:p>
            <a:pPr>
              <a:lnSpc>
                <a:spcPts val="4480"/>
              </a:lnSpc>
            </a:pPr>
          </a:p>
        </p:txBody>
      </p:sp>
      <p:sp>
        <p:nvSpPr>
          <p:cNvPr name="TextBox 10" id="10"/>
          <p:cNvSpPr txBox="true"/>
          <p:nvPr/>
        </p:nvSpPr>
        <p:spPr>
          <a:xfrm rot="0">
            <a:off x="0" y="8344218"/>
            <a:ext cx="10328342" cy="16617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Enabling our stu</a:t>
            </a:r>
            <a:r>
              <a:rPr lang="en-US" sz="3200">
                <a:solidFill>
                  <a:srgbClr val="000000"/>
                </a:solidFill>
                <a:latin typeface="Josefin Sans Regular"/>
              </a:rPr>
              <a:t>dents to realize their full potential</a:t>
            </a:r>
          </a:p>
          <a:p>
            <a:pPr marL="690881" indent="-345440" lvl="1">
              <a:lnSpc>
                <a:spcPts val="4480"/>
              </a:lnSpc>
              <a:buFont typeface="Arial"/>
              <a:buChar char="•"/>
            </a:pPr>
            <a:r>
              <a:rPr lang="en-US" sz="3200">
                <a:solidFill>
                  <a:srgbClr val="000000"/>
                </a:solidFill>
                <a:latin typeface="Josefin Sans Regular"/>
              </a:rPr>
              <a:t>Help them become leaders in their chosen fields</a:t>
            </a:r>
          </a:p>
          <a:p>
            <a:pPr>
              <a:lnSpc>
                <a:spcPts val="44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06" r="0" b="7706"/>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1028700"/>
            <a:ext cx="546184" cy="546184"/>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923308" y="-1307292"/>
            <a:ext cx="4671984" cy="4671984"/>
          </a:xfrm>
          <a:prstGeom prst="rect">
            <a:avLst/>
          </a:prstGeom>
        </p:spPr>
      </p:pic>
      <p:sp>
        <p:nvSpPr>
          <p:cNvPr name="TextBox 5" id="5"/>
          <p:cNvSpPr txBox="true"/>
          <p:nvPr/>
        </p:nvSpPr>
        <p:spPr>
          <a:xfrm rot="0">
            <a:off x="2526091" y="3751666"/>
            <a:ext cx="13235817" cy="2067224"/>
          </a:xfrm>
          <a:prstGeom prst="rect">
            <a:avLst/>
          </a:prstGeom>
        </p:spPr>
        <p:txBody>
          <a:bodyPr anchor="t" rtlCol="false" tIns="0" lIns="0" bIns="0" rIns="0">
            <a:spAutoFit/>
          </a:bodyPr>
          <a:lstStyle/>
          <a:p>
            <a:pPr algn="ctr">
              <a:lnSpc>
                <a:spcPts val="15976"/>
              </a:lnSpc>
              <a:spcBef>
                <a:spcPct val="0"/>
              </a:spcBef>
            </a:pPr>
            <a:r>
              <a:rPr lang="en-US" sz="11411">
                <a:solidFill>
                  <a:srgbClr val="F2C972"/>
                </a:solidFill>
                <a:latin typeface="Poppins ExtraBold"/>
              </a:rPr>
              <a:t>Thank You</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07292" y="6922308"/>
            <a:ext cx="4671984" cy="4671984"/>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856594" y="1028700"/>
            <a:ext cx="1391836" cy="139183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98032" y="5808565"/>
            <a:ext cx="4789968" cy="4241299"/>
          </a:xfrm>
          <a:prstGeom prst="rect">
            <a:avLst/>
          </a:prstGeom>
        </p:spPr>
      </p:pic>
      <p:sp>
        <p:nvSpPr>
          <p:cNvPr name="TextBox 3" id="3"/>
          <p:cNvSpPr txBox="true"/>
          <p:nvPr/>
        </p:nvSpPr>
        <p:spPr>
          <a:xfrm rot="0">
            <a:off x="377236" y="3243379"/>
            <a:ext cx="12027525" cy="559562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Welcome to Adhyan Kendra, an organization that takes pride in shaping your aspirations and dreams. We are one of the best coaching institutes in Kolkata providing quality education for many. Adhyan Kendra is on a mission to spread the knowledge and skills required for the demanding economy of the 21st century. Adhyan Kendra is all about creating a better tomorrow. This is our core commitment, and we kindly seek your participation in achieving this worthy objective. Please join us in enhancing your future in every possible way.</a:t>
            </a:r>
          </a:p>
          <a:p>
            <a:pPr>
              <a:lnSpc>
                <a:spcPts val="4480"/>
              </a:lnSpc>
            </a:pPr>
          </a:p>
        </p:txBody>
      </p:sp>
      <p:grpSp>
        <p:nvGrpSpPr>
          <p:cNvPr name="Group 4" id="4"/>
          <p:cNvGrpSpPr/>
          <p:nvPr/>
        </p:nvGrpSpPr>
        <p:grpSpPr>
          <a:xfrm rot="0">
            <a:off x="-191046" y="1956640"/>
            <a:ext cx="19079478" cy="505941"/>
            <a:chOff x="0" y="0"/>
            <a:chExt cx="5025048" cy="133252"/>
          </a:xfrm>
        </p:grpSpPr>
        <p:sp>
          <p:nvSpPr>
            <p:cNvPr name="Freeform 5" id="5"/>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4465" y="3727822"/>
            <a:ext cx="12607028" cy="6157595"/>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Well, to start with this first I need to tell you about a story named “Thank You”. In 2015, I used to give classes to a few of my local students in Dumdum, Kolkata. They were all pleased with the way I had been teaching. Gradually I was receiving so many thanks from them. This got me motivated and I decided to share my knowledge with a large number of students. But as my knowledge is limited (very tiny) so I engaged a few more tutors with me to serve our purpose. We continue to wish for the success of our beloved students. And the most important thing which always keeps us get going is “The Thanks” from our students.</a:t>
            </a:r>
          </a:p>
          <a:p>
            <a:pPr>
              <a:lnSpc>
                <a:spcPts val="4480"/>
              </a:lnSpc>
            </a:pPr>
          </a:p>
        </p:txBody>
      </p:sp>
      <p:pic>
        <p:nvPicPr>
          <p:cNvPr name="Picture 6" id="6"/>
          <p:cNvPicPr>
            <a:picLocks noChangeAspect="true"/>
          </p:cNvPicPr>
          <p:nvPr/>
        </p:nvPicPr>
        <p:blipFill>
          <a:blip r:embed="rId2"/>
          <a:srcRect l="0" t="0" r="0" b="0"/>
          <a:stretch>
            <a:fillRect/>
          </a:stretch>
        </p:blipFill>
        <p:spPr>
          <a:xfrm flipH="false" flipV="false" rot="0">
            <a:off x="13545330" y="3972441"/>
            <a:ext cx="3497354" cy="5725508"/>
          </a:xfrm>
          <a:prstGeom prst="rect">
            <a:avLst/>
          </a:prstGeom>
        </p:spPr>
      </p:pic>
      <p:sp>
        <p:nvSpPr>
          <p:cNvPr name="TextBox 7" id="7"/>
          <p:cNvSpPr txBox="true"/>
          <p:nvPr/>
        </p:nvSpPr>
        <p:spPr>
          <a:xfrm rot="0">
            <a:off x="254465" y="2618477"/>
            <a:ext cx="9103816"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How Was Adhyan Kendra Founded?</a:t>
            </a:r>
          </a:p>
          <a:p>
            <a:pPr>
              <a:lnSpc>
                <a:spcPts val="55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4465" y="3727822"/>
            <a:ext cx="12416535" cy="671957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In the year 2018, we declared ourselves officially as an educational institute. The name ‘Adhyan Kendra’ was chosen for better recognition of the institute. Since then “Thanks” are increasing as days pass, and that is our main gain.</a:t>
            </a:r>
          </a:p>
          <a:p>
            <a:pPr>
              <a:lnSpc>
                <a:spcPts val="4480"/>
              </a:lnSpc>
            </a:pPr>
            <a:r>
              <a:rPr lang="en-US" sz="3200">
                <a:solidFill>
                  <a:srgbClr val="000000"/>
                </a:solidFill>
                <a:latin typeface="Josefin Sans Regular"/>
              </a:rPr>
              <a:t>Now, we are a team that shares extensive knowledge. Adhyan Kendra has become an institute that cares the society by serving the students. We are still waiting eagerly to receive uncountable “Thank you” from our future geniuses (students).</a:t>
            </a:r>
          </a:p>
          <a:p>
            <a:pPr>
              <a:lnSpc>
                <a:spcPts val="4480"/>
              </a:lnSpc>
            </a:pPr>
          </a:p>
          <a:p>
            <a:pPr>
              <a:lnSpc>
                <a:spcPts val="4480"/>
              </a:lnSpc>
            </a:pPr>
            <a:r>
              <a:rPr lang="en-US" sz="3200">
                <a:solidFill>
                  <a:srgbClr val="000000"/>
                </a:solidFill>
                <a:latin typeface="Telegraf Bold Bold"/>
              </a:rPr>
              <a:t>Shuv Shaw</a:t>
            </a:r>
          </a:p>
          <a:p>
            <a:pPr>
              <a:lnSpc>
                <a:spcPts val="4480"/>
              </a:lnSpc>
            </a:pPr>
            <a:r>
              <a:rPr lang="en-US" sz="3200">
                <a:solidFill>
                  <a:srgbClr val="000000"/>
                </a:solidFill>
                <a:latin typeface="Telegraf Bold Bold"/>
              </a:rPr>
              <a:t>Founder, Adhyan Kendra Kolkata</a:t>
            </a:r>
          </a:p>
          <a:p>
            <a:pPr>
              <a:lnSpc>
                <a:spcPts val="4480"/>
              </a:lnSpc>
            </a:pPr>
          </a:p>
        </p:txBody>
      </p:sp>
      <p:pic>
        <p:nvPicPr>
          <p:cNvPr name="Picture 6" id="6"/>
          <p:cNvPicPr>
            <a:picLocks noChangeAspect="true"/>
          </p:cNvPicPr>
          <p:nvPr/>
        </p:nvPicPr>
        <p:blipFill>
          <a:blip r:embed="rId2"/>
          <a:srcRect l="0" t="0" r="0" b="0"/>
          <a:stretch>
            <a:fillRect/>
          </a:stretch>
        </p:blipFill>
        <p:spPr>
          <a:xfrm flipH="false" flipV="false" rot="0">
            <a:off x="13067002" y="5143500"/>
            <a:ext cx="4513585" cy="4662384"/>
          </a:xfrm>
          <a:prstGeom prst="rect">
            <a:avLst/>
          </a:prstGeom>
        </p:spPr>
      </p:pic>
      <p:sp>
        <p:nvSpPr>
          <p:cNvPr name="TextBox 7" id="7"/>
          <p:cNvSpPr txBox="true"/>
          <p:nvPr/>
        </p:nvSpPr>
        <p:spPr>
          <a:xfrm rot="0">
            <a:off x="254465" y="2618477"/>
            <a:ext cx="9103816"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How Was Adhyan Kendra Founded?</a:t>
            </a:r>
          </a:p>
          <a:p>
            <a:pPr>
              <a:lnSpc>
                <a:spcPts val="55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136696" y="5143500"/>
            <a:ext cx="5122604" cy="2996723"/>
          </a:xfrm>
          <a:prstGeom prst="rect">
            <a:avLst/>
          </a:prstGeom>
        </p:spPr>
      </p:pic>
      <p:sp>
        <p:nvSpPr>
          <p:cNvPr name="TextBox 6" id="6"/>
          <p:cNvSpPr txBox="true"/>
          <p:nvPr/>
        </p:nvSpPr>
        <p:spPr>
          <a:xfrm rot="0">
            <a:off x="254465" y="3727822"/>
            <a:ext cx="11451111" cy="6157595"/>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As Adhyan Kendra is one of Kolkata's best coaching institutes, it has always prioritized its students. We put in our best efforts to provide the finest facilities to our students. Our facilities include -</a:t>
            </a:r>
          </a:p>
          <a:p>
            <a:pPr>
              <a:lnSpc>
                <a:spcPts val="4480"/>
              </a:lnSpc>
            </a:pPr>
          </a:p>
          <a:p>
            <a:pPr marL="690881" indent="-345440" lvl="1">
              <a:lnSpc>
                <a:spcPts val="4480"/>
              </a:lnSpc>
              <a:buFont typeface="Arial"/>
              <a:buChar char="•"/>
            </a:pPr>
            <a:r>
              <a:rPr lang="en-US" sz="3200">
                <a:solidFill>
                  <a:srgbClr val="000000"/>
                </a:solidFill>
                <a:latin typeface="Josefin Sans Regular"/>
              </a:rPr>
              <a:t>Well-lit, spacious classrooms to provide a comfortable learning atm</a:t>
            </a:r>
            <a:r>
              <a:rPr lang="en-US" sz="3200">
                <a:solidFill>
                  <a:srgbClr val="000000"/>
                </a:solidFill>
                <a:latin typeface="Josefin Sans Regular"/>
              </a:rPr>
              <a:t>osphere for students</a:t>
            </a:r>
          </a:p>
          <a:p>
            <a:pPr>
              <a:lnSpc>
                <a:spcPts val="4480"/>
              </a:lnSpc>
            </a:pPr>
          </a:p>
          <a:p>
            <a:pPr marL="690881" indent="-345440" lvl="1">
              <a:lnSpc>
                <a:spcPts val="4480"/>
              </a:lnSpc>
              <a:buFont typeface="Arial"/>
              <a:buChar char="•"/>
            </a:pPr>
            <a:r>
              <a:rPr lang="en-US" sz="3200">
                <a:solidFill>
                  <a:srgbClr val="000000"/>
                </a:solidFill>
                <a:latin typeface="Josefin Sans Regular"/>
              </a:rPr>
              <a:t>Interactive whiteboards to increase students' interest in studying and help them better memorize the concepts</a:t>
            </a:r>
          </a:p>
          <a:p>
            <a:pPr>
              <a:lnSpc>
                <a:spcPts val="4480"/>
              </a:lnSpc>
            </a:pPr>
          </a:p>
        </p:txBody>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136696" y="5726849"/>
            <a:ext cx="5122604" cy="1108345"/>
          </a:xfrm>
          <a:prstGeom prst="rect">
            <a:avLst/>
          </a:prstGeom>
        </p:spPr>
      </p:pic>
      <p:sp>
        <p:nvSpPr>
          <p:cNvPr name="TextBox 8" id="8"/>
          <p:cNvSpPr txBox="true"/>
          <p:nvPr/>
        </p:nvSpPr>
        <p:spPr>
          <a:xfrm rot="0">
            <a:off x="254465" y="2698326"/>
            <a:ext cx="7934474" cy="72707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What Facilities Do We Provide?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4465" y="4503257"/>
            <a:ext cx="10331823" cy="447167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Online classes for students staying at a far distance</a:t>
            </a:r>
          </a:p>
          <a:p>
            <a:pPr>
              <a:lnSpc>
                <a:spcPts val="4480"/>
              </a:lnSpc>
            </a:pPr>
          </a:p>
          <a:p>
            <a:pPr marL="690881" indent="-345440" lvl="1">
              <a:lnSpc>
                <a:spcPts val="4480"/>
              </a:lnSpc>
              <a:buFont typeface="Arial"/>
              <a:buChar char="•"/>
            </a:pPr>
            <a:r>
              <a:rPr lang="en-US" sz="3200">
                <a:solidFill>
                  <a:srgbClr val="000000"/>
                </a:solidFill>
                <a:latin typeface="Josefin Sans Regular"/>
              </a:rPr>
              <a:t>Superb faculty members i.e. we have a great team of teachers that is deeply knowledgeable</a:t>
            </a:r>
          </a:p>
          <a:p>
            <a:pPr>
              <a:lnSpc>
                <a:spcPts val="4480"/>
              </a:lnSpc>
            </a:pPr>
          </a:p>
          <a:p>
            <a:pPr marL="690881" indent="-345440" lvl="1">
              <a:lnSpc>
                <a:spcPts val="4480"/>
              </a:lnSpc>
              <a:buFont typeface="Arial"/>
              <a:buChar char="•"/>
            </a:pPr>
            <a:r>
              <a:rPr lang="en-US" sz="3200">
                <a:solidFill>
                  <a:srgbClr val="000000"/>
                </a:solidFill>
                <a:latin typeface="Josefin Sans Regular"/>
              </a:rPr>
              <a:t>Regular evaluati</a:t>
            </a:r>
            <a:r>
              <a:rPr lang="en-US" sz="3200">
                <a:solidFill>
                  <a:srgbClr val="000000"/>
                </a:solidFill>
                <a:latin typeface="Josefin Sans Regular"/>
              </a:rPr>
              <a:t>on of students to check how the students are learning things</a:t>
            </a:r>
          </a:p>
          <a:p>
            <a:pPr>
              <a:lnSpc>
                <a:spcPts val="4480"/>
              </a:lnSpc>
            </a:pPr>
          </a:p>
        </p:txBody>
      </p:sp>
      <p:sp>
        <p:nvSpPr>
          <p:cNvPr name="TextBox 6" id="6"/>
          <p:cNvSpPr txBox="true"/>
          <p:nvPr/>
        </p:nvSpPr>
        <p:spPr>
          <a:xfrm rot="0">
            <a:off x="254465" y="2698326"/>
            <a:ext cx="7934474" cy="72707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What Facilities Do We Provide?</a:t>
            </a:r>
          </a:p>
        </p:txBody>
      </p:sp>
      <p:pic>
        <p:nvPicPr>
          <p:cNvPr name="Picture 7" id="7"/>
          <p:cNvPicPr>
            <a:picLocks noChangeAspect="true"/>
          </p:cNvPicPr>
          <p:nvPr/>
        </p:nvPicPr>
        <p:blipFill>
          <a:blip r:embed="rId2"/>
          <a:srcRect l="0" t="0" r="0" b="0"/>
          <a:stretch>
            <a:fillRect/>
          </a:stretch>
        </p:blipFill>
        <p:spPr>
          <a:xfrm flipH="false" flipV="false" rot="0">
            <a:off x="11693468" y="4873894"/>
            <a:ext cx="5565832" cy="438440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1270494" y="4029710"/>
            <a:ext cx="2612173" cy="308025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1270494" y="7666855"/>
            <a:ext cx="4929961" cy="2606717"/>
          </a:xfrm>
          <a:prstGeom prst="rect">
            <a:avLst/>
          </a:prstGeom>
        </p:spPr>
      </p:pic>
      <p:sp>
        <p:nvSpPr>
          <p:cNvPr name="TextBox 7" id="7"/>
          <p:cNvSpPr txBox="true"/>
          <p:nvPr/>
        </p:nvSpPr>
        <p:spPr>
          <a:xfrm rot="0">
            <a:off x="254465" y="2698326"/>
            <a:ext cx="10416927"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4 Reasons To Be a Part of Adhyan Kendra</a:t>
            </a:r>
          </a:p>
          <a:p>
            <a:pPr>
              <a:lnSpc>
                <a:spcPts val="5599"/>
              </a:lnSpc>
            </a:pPr>
          </a:p>
        </p:txBody>
      </p:sp>
      <p:sp>
        <p:nvSpPr>
          <p:cNvPr name="TextBox 8" id="8"/>
          <p:cNvSpPr txBox="true"/>
          <p:nvPr/>
        </p:nvSpPr>
        <p:spPr>
          <a:xfrm rot="0">
            <a:off x="254465" y="3953510"/>
            <a:ext cx="7638901" cy="11899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B7240"/>
                </a:solidFill>
                <a:latin typeface="Josefin Sans Regular Bold"/>
              </a:rPr>
              <a:t>Focus on Research &amp; Development</a:t>
            </a:r>
          </a:p>
          <a:p>
            <a:pPr algn="ctr">
              <a:lnSpc>
                <a:spcPts val="4759"/>
              </a:lnSpc>
            </a:pPr>
          </a:p>
        </p:txBody>
      </p:sp>
      <p:sp>
        <p:nvSpPr>
          <p:cNvPr name="TextBox 9" id="9"/>
          <p:cNvSpPr txBox="true"/>
          <p:nvPr/>
        </p:nvSpPr>
        <p:spPr>
          <a:xfrm rot="0">
            <a:off x="799482" y="4886190"/>
            <a:ext cx="9320344" cy="222377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Adhyan Kendra encourages students to undertake research work under the guidance of highly knowledgeable faculty members. </a:t>
            </a:r>
          </a:p>
          <a:p>
            <a:pPr>
              <a:lnSpc>
                <a:spcPts val="4480"/>
              </a:lnSpc>
            </a:pPr>
          </a:p>
        </p:txBody>
      </p:sp>
      <p:sp>
        <p:nvSpPr>
          <p:cNvPr name="TextBox 10" id="10"/>
          <p:cNvSpPr txBox="true"/>
          <p:nvPr/>
        </p:nvSpPr>
        <p:spPr>
          <a:xfrm rot="0">
            <a:off x="868836" y="7033760"/>
            <a:ext cx="4041428" cy="1189990"/>
          </a:xfrm>
          <a:prstGeom prst="rect">
            <a:avLst/>
          </a:prstGeom>
        </p:spPr>
        <p:txBody>
          <a:bodyPr anchor="t" rtlCol="false" tIns="0" lIns="0" bIns="0" rIns="0">
            <a:spAutoFit/>
          </a:bodyPr>
          <a:lstStyle/>
          <a:p>
            <a:pPr algn="ctr">
              <a:lnSpc>
                <a:spcPts val="4759"/>
              </a:lnSpc>
            </a:pPr>
            <a:r>
              <a:rPr lang="en-US" sz="3399">
                <a:solidFill>
                  <a:srgbClr val="0B7240"/>
                </a:solidFill>
                <a:latin typeface="Josefin Sans Regular Bold"/>
              </a:rPr>
              <a:t>2. Case Based Study</a:t>
            </a:r>
          </a:p>
          <a:p>
            <a:pPr algn="ctr">
              <a:lnSpc>
                <a:spcPts val="4759"/>
              </a:lnSpc>
            </a:pPr>
          </a:p>
        </p:txBody>
      </p:sp>
      <p:sp>
        <p:nvSpPr>
          <p:cNvPr name="TextBox 11" id="11"/>
          <p:cNvSpPr txBox="true"/>
          <p:nvPr/>
        </p:nvSpPr>
        <p:spPr>
          <a:xfrm rot="0">
            <a:off x="799482" y="8063230"/>
            <a:ext cx="7628896" cy="222377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We focus on case-based learning as it enhances the analytical and problem-solving skills of the students.</a:t>
            </a:r>
          </a:p>
          <a:p>
            <a:pPr>
              <a:lnSpc>
                <a:spcPts val="44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2308185" y="3595387"/>
            <a:ext cx="1783484" cy="3864215"/>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804210" y="7814605"/>
            <a:ext cx="4900650" cy="2156286"/>
          </a:xfrm>
          <a:prstGeom prst="rect">
            <a:avLst/>
          </a:prstGeom>
        </p:spPr>
      </p:pic>
      <p:sp>
        <p:nvSpPr>
          <p:cNvPr name="TextBox 7" id="7"/>
          <p:cNvSpPr txBox="true"/>
          <p:nvPr/>
        </p:nvSpPr>
        <p:spPr>
          <a:xfrm rot="0">
            <a:off x="254465" y="2817512"/>
            <a:ext cx="10416927"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4 Reasons To Be a Part of Adhyan Kendra</a:t>
            </a:r>
          </a:p>
          <a:p>
            <a:pPr>
              <a:lnSpc>
                <a:spcPts val="5599"/>
              </a:lnSpc>
            </a:pPr>
          </a:p>
        </p:txBody>
      </p:sp>
      <p:sp>
        <p:nvSpPr>
          <p:cNvPr name="TextBox 8" id="8"/>
          <p:cNvSpPr txBox="true"/>
          <p:nvPr/>
        </p:nvSpPr>
        <p:spPr>
          <a:xfrm rot="0">
            <a:off x="799482" y="3778549"/>
            <a:ext cx="5400229" cy="1189990"/>
          </a:xfrm>
          <a:prstGeom prst="rect">
            <a:avLst/>
          </a:prstGeom>
        </p:spPr>
        <p:txBody>
          <a:bodyPr anchor="t" rtlCol="false" tIns="0" lIns="0" bIns="0" rIns="0">
            <a:spAutoFit/>
          </a:bodyPr>
          <a:lstStyle/>
          <a:p>
            <a:pPr algn="ctr">
              <a:lnSpc>
                <a:spcPts val="4759"/>
              </a:lnSpc>
            </a:pPr>
            <a:r>
              <a:rPr lang="en-US" sz="3399">
                <a:solidFill>
                  <a:srgbClr val="0B7240"/>
                </a:solidFill>
                <a:latin typeface="Josefin Sans Regular Bold"/>
              </a:rPr>
              <a:t>3. Personality Development</a:t>
            </a:r>
          </a:p>
          <a:p>
            <a:pPr algn="ctr">
              <a:lnSpc>
                <a:spcPts val="4759"/>
              </a:lnSpc>
            </a:pPr>
          </a:p>
        </p:txBody>
      </p:sp>
      <p:sp>
        <p:nvSpPr>
          <p:cNvPr name="TextBox 9" id="9"/>
          <p:cNvSpPr txBox="true"/>
          <p:nvPr/>
        </p:nvSpPr>
        <p:spPr>
          <a:xfrm rot="0">
            <a:off x="799482" y="4668538"/>
            <a:ext cx="9320344" cy="222377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Various training sessions on soft skills, etiquette, presenting skills, personal grooming, and other topics are held, in which all students participate.</a:t>
            </a:r>
          </a:p>
          <a:p>
            <a:pPr>
              <a:lnSpc>
                <a:spcPts val="4480"/>
              </a:lnSpc>
            </a:pPr>
          </a:p>
        </p:txBody>
      </p:sp>
      <p:sp>
        <p:nvSpPr>
          <p:cNvPr name="TextBox 10" id="10"/>
          <p:cNvSpPr txBox="true"/>
          <p:nvPr/>
        </p:nvSpPr>
        <p:spPr>
          <a:xfrm rot="0">
            <a:off x="0" y="6818614"/>
            <a:ext cx="6969744" cy="1189990"/>
          </a:xfrm>
          <a:prstGeom prst="rect">
            <a:avLst/>
          </a:prstGeom>
        </p:spPr>
        <p:txBody>
          <a:bodyPr anchor="t" rtlCol="false" tIns="0" lIns="0" bIns="0" rIns="0">
            <a:spAutoFit/>
          </a:bodyPr>
          <a:lstStyle/>
          <a:p>
            <a:pPr algn="ctr">
              <a:lnSpc>
                <a:spcPts val="4759"/>
              </a:lnSpc>
            </a:pPr>
            <a:r>
              <a:rPr lang="en-US" sz="3399">
                <a:solidFill>
                  <a:srgbClr val="0B7240"/>
                </a:solidFill>
                <a:latin typeface="Josefin Sans Regular Bold"/>
              </a:rPr>
              <a:t>4. The 360-Degree Approach</a:t>
            </a:r>
          </a:p>
          <a:p>
            <a:pPr algn="ctr">
              <a:lnSpc>
                <a:spcPts val="4759"/>
              </a:lnSpc>
            </a:pPr>
          </a:p>
        </p:txBody>
      </p:sp>
      <p:sp>
        <p:nvSpPr>
          <p:cNvPr name="TextBox 11" id="11"/>
          <p:cNvSpPr txBox="true"/>
          <p:nvPr/>
        </p:nvSpPr>
        <p:spPr>
          <a:xfrm rot="0">
            <a:off x="799482" y="7757455"/>
            <a:ext cx="10577159" cy="3347720"/>
          </a:xfrm>
          <a:prstGeom prst="rect">
            <a:avLst/>
          </a:prstGeom>
        </p:spPr>
        <p:txBody>
          <a:bodyPr anchor="t" rtlCol="false" tIns="0" lIns="0" bIns="0" rIns="0">
            <a:spAutoFit/>
          </a:bodyPr>
          <a:lstStyle/>
          <a:p>
            <a:pPr>
              <a:lnSpc>
                <a:spcPts val="4480"/>
              </a:lnSpc>
            </a:pPr>
            <a:r>
              <a:rPr lang="en-US" sz="3200">
                <a:solidFill>
                  <a:srgbClr val="000000"/>
                </a:solidFill>
                <a:latin typeface="Josefin Sans Regular"/>
              </a:rPr>
              <a:t>Adhyan Kendra strictly follows a rigid process, which is the 360-degree approach. The three major phases of this approach are for every student to achieve and flourish through learning, practicing, and testing.</a:t>
            </a:r>
          </a:p>
          <a:p>
            <a:pPr>
              <a:lnSpc>
                <a:spcPts val="4480"/>
              </a:lnSpc>
            </a:pPr>
          </a:p>
          <a:p>
            <a:pPr>
              <a:lnSpc>
                <a:spcPts val="4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046" y="1956640"/>
            <a:ext cx="19079478" cy="505941"/>
            <a:chOff x="0" y="0"/>
            <a:chExt cx="5025048" cy="133252"/>
          </a:xfrm>
        </p:grpSpPr>
        <p:sp>
          <p:nvSpPr>
            <p:cNvPr name="Freeform 3" id="3"/>
            <p:cNvSpPr/>
            <p:nvPr/>
          </p:nvSpPr>
          <p:spPr>
            <a:xfrm flipH="false" flipV="false">
              <a:off x="0" y="0"/>
              <a:ext cx="5025048" cy="133252"/>
            </a:xfrm>
            <a:custGeom>
              <a:avLst/>
              <a:gdLst/>
              <a:ahLst/>
              <a:cxnLst/>
              <a:rect r="r" b="b" t="t" l="l"/>
              <a:pathLst>
                <a:path h="133252" w="5025048">
                  <a:moveTo>
                    <a:pt x="0" y="0"/>
                  </a:moveTo>
                  <a:lnTo>
                    <a:pt x="5025048" y="0"/>
                  </a:lnTo>
                  <a:lnTo>
                    <a:pt x="5025048" y="133252"/>
                  </a:lnTo>
                  <a:lnTo>
                    <a:pt x="0" y="133252"/>
                  </a:lnTo>
                  <a:close/>
                </a:path>
              </a:pathLst>
            </a:custGeom>
            <a:solidFill>
              <a:srgbClr val="0D679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2480010" y="4967042"/>
            <a:ext cx="4286297" cy="4329375"/>
          </a:xfrm>
          <a:prstGeom prst="rect">
            <a:avLst/>
          </a:prstGeom>
        </p:spPr>
      </p:pic>
      <p:sp>
        <p:nvSpPr>
          <p:cNvPr name="TextBox 6" id="6"/>
          <p:cNvSpPr txBox="true"/>
          <p:nvPr/>
        </p:nvSpPr>
        <p:spPr>
          <a:xfrm rot="0">
            <a:off x="254465" y="2817512"/>
            <a:ext cx="4181624" cy="1431925"/>
          </a:xfrm>
          <a:prstGeom prst="rect">
            <a:avLst/>
          </a:prstGeom>
        </p:spPr>
        <p:txBody>
          <a:bodyPr anchor="t" rtlCol="false" tIns="0" lIns="0" bIns="0" rIns="0">
            <a:spAutoFit/>
          </a:bodyPr>
          <a:lstStyle/>
          <a:p>
            <a:pPr>
              <a:lnSpc>
                <a:spcPts val="5599"/>
              </a:lnSpc>
            </a:pPr>
            <a:r>
              <a:rPr lang="en-US" sz="3999">
                <a:solidFill>
                  <a:srgbClr val="000000"/>
                </a:solidFill>
                <a:latin typeface="Telegraf Bold"/>
              </a:rPr>
              <a:t>Courses Offered</a:t>
            </a:r>
          </a:p>
          <a:p>
            <a:pPr>
              <a:lnSpc>
                <a:spcPts val="5599"/>
              </a:lnSpc>
            </a:pPr>
          </a:p>
        </p:txBody>
      </p:sp>
      <p:sp>
        <p:nvSpPr>
          <p:cNvPr name="TextBox 7" id="7"/>
          <p:cNvSpPr txBox="true"/>
          <p:nvPr/>
        </p:nvSpPr>
        <p:spPr>
          <a:xfrm rot="0">
            <a:off x="752859" y="3717959"/>
            <a:ext cx="3533180" cy="628015"/>
          </a:xfrm>
          <a:prstGeom prst="rect">
            <a:avLst/>
          </a:prstGeom>
        </p:spPr>
        <p:txBody>
          <a:bodyPr anchor="t" rtlCol="false" tIns="0" lIns="0" bIns="0" rIns="0">
            <a:spAutoFit/>
          </a:bodyPr>
          <a:lstStyle/>
          <a:p>
            <a:pPr algn="ctr">
              <a:lnSpc>
                <a:spcPts val="4759"/>
              </a:lnSpc>
            </a:pPr>
            <a:r>
              <a:rPr lang="en-US" sz="3399">
                <a:solidFill>
                  <a:srgbClr val="000000"/>
                </a:solidFill>
                <a:latin typeface="Telegraf Bold Bold"/>
              </a:rPr>
              <a:t>B.Tech/Diploma</a:t>
            </a:r>
          </a:p>
        </p:txBody>
      </p:sp>
      <p:sp>
        <p:nvSpPr>
          <p:cNvPr name="TextBox 8" id="8"/>
          <p:cNvSpPr txBox="true"/>
          <p:nvPr/>
        </p:nvSpPr>
        <p:spPr>
          <a:xfrm rot="0">
            <a:off x="540215" y="4668538"/>
            <a:ext cx="9101495"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Computer sciences &amp; IT Engineering</a:t>
            </a:r>
          </a:p>
        </p:txBody>
      </p:sp>
      <p:sp>
        <p:nvSpPr>
          <p:cNvPr name="TextBox 9" id="9"/>
          <p:cNvSpPr txBox="true"/>
          <p:nvPr/>
        </p:nvSpPr>
        <p:spPr>
          <a:xfrm rot="0">
            <a:off x="540215" y="5506737"/>
            <a:ext cx="9101495"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Electrical Engineering</a:t>
            </a:r>
          </a:p>
        </p:txBody>
      </p:sp>
      <p:sp>
        <p:nvSpPr>
          <p:cNvPr name="TextBox 10" id="10"/>
          <p:cNvSpPr txBox="true"/>
          <p:nvPr/>
        </p:nvSpPr>
        <p:spPr>
          <a:xfrm rot="0">
            <a:off x="540215" y="6344937"/>
            <a:ext cx="8808478" cy="5378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Electronics/Telecommunication Engineering</a:t>
            </a:r>
          </a:p>
        </p:txBody>
      </p:sp>
      <p:sp>
        <p:nvSpPr>
          <p:cNvPr name="TextBox 11" id="11"/>
          <p:cNvSpPr txBox="true"/>
          <p:nvPr/>
        </p:nvSpPr>
        <p:spPr>
          <a:xfrm rot="0">
            <a:off x="733884" y="7244732"/>
            <a:ext cx="962918" cy="628015"/>
          </a:xfrm>
          <a:prstGeom prst="rect">
            <a:avLst/>
          </a:prstGeom>
        </p:spPr>
        <p:txBody>
          <a:bodyPr anchor="t" rtlCol="false" tIns="0" lIns="0" bIns="0" rIns="0">
            <a:spAutoFit/>
          </a:bodyPr>
          <a:lstStyle/>
          <a:p>
            <a:pPr algn="ctr">
              <a:lnSpc>
                <a:spcPts val="4759"/>
              </a:lnSpc>
            </a:pPr>
            <a:r>
              <a:rPr lang="en-US" sz="3399">
                <a:solidFill>
                  <a:srgbClr val="000000"/>
                </a:solidFill>
                <a:latin typeface="Telegraf Bold Bold"/>
              </a:rPr>
              <a:t>B.Sc</a:t>
            </a:r>
          </a:p>
        </p:txBody>
      </p:sp>
      <p:sp>
        <p:nvSpPr>
          <p:cNvPr name="TextBox 12" id="12"/>
          <p:cNvSpPr txBox="true"/>
          <p:nvPr/>
        </p:nvSpPr>
        <p:spPr>
          <a:xfrm rot="0">
            <a:off x="540215" y="8196597"/>
            <a:ext cx="8808478" cy="109982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Josefin Sans Regular"/>
              </a:rPr>
              <a:t>Computer Related Stream (Data Science, AI-ML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DAFfZF5KXX4</dc:identifier>
  <dcterms:modified xsi:type="dcterms:W3CDTF">2011-08-01T06:04:30Z</dcterms:modified>
  <cp:revision>1</cp:revision>
  <dc:title>Welcome to Adhyan Kendra, an organization that takes pride in shaping your aspirations and dreams. We are one of the best coaching institutes in Kolkata providing quality education for many. Adhyan Kendra is on a mission to spread the knowledge and skills</dc:title>
</cp:coreProperties>
</file>