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9"/>
  </p:notesMasterIdLst>
  <p:sldIdLst>
    <p:sldId id="305" r:id="rId2"/>
    <p:sldId id="258" r:id="rId3"/>
    <p:sldId id="256" r:id="rId4"/>
    <p:sldId id="257" r:id="rId5"/>
    <p:sldId id="334" r:id="rId6"/>
    <p:sldId id="335" r:id="rId7"/>
    <p:sldId id="333" r:id="rId8"/>
    <p:sldId id="314" r:id="rId9"/>
    <p:sldId id="315" r:id="rId10"/>
    <p:sldId id="316" r:id="rId11"/>
    <p:sldId id="342" r:id="rId12"/>
    <p:sldId id="317" r:id="rId13"/>
    <p:sldId id="318" r:id="rId14"/>
    <p:sldId id="343" r:id="rId15"/>
    <p:sldId id="345" r:id="rId16"/>
    <p:sldId id="346" r:id="rId17"/>
    <p:sldId id="313" r:id="rId18"/>
    <p:sldId id="332" r:id="rId19"/>
    <p:sldId id="337" r:id="rId20"/>
    <p:sldId id="338" r:id="rId21"/>
    <p:sldId id="339" r:id="rId22"/>
    <p:sldId id="321" r:id="rId23"/>
    <p:sldId id="320" r:id="rId24"/>
    <p:sldId id="341" r:id="rId25"/>
    <p:sldId id="344" r:id="rId26"/>
    <p:sldId id="328" r:id="rId27"/>
    <p:sldId id="282" r:id="rId28"/>
  </p:sldIdLst>
  <p:sldSz cx="9144000" cy="5143500" type="screen16x9"/>
  <p:notesSz cx="6858000" cy="9144000"/>
  <p:embeddedFontLst>
    <p:embeddedFont>
      <p:font typeface="Arial Unicode MS" panose="020B0604020202020204" charset="-128"/>
      <p:regular r:id="rId30"/>
    </p:embeddedFont>
    <p:embeddedFont>
      <p:font typeface="Abel" panose="02000506030000020004" pitchFamily="2" charset="0"/>
      <p:regular r:id="rId31"/>
    </p:embeddedFon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JetBrains Mono" panose="020B0604020202020204" charset="0"/>
      <p:regular r:id="rId38"/>
      <p:bold r:id="rId39"/>
      <p:italic r:id="rId40"/>
      <p:boldItalic r:id="rId41"/>
    </p:embeddedFont>
    <p:embeddedFont>
      <p:font typeface="Livvic" pitchFamily="2" charset="0"/>
      <p:regular r:id="rId42"/>
      <p:bold r:id="rId43"/>
      <p:italic r:id="rId44"/>
      <p:boldItalic r:id="rId45"/>
    </p:embeddedFont>
    <p:embeddedFont>
      <p:font typeface="Montserrat" panose="00000500000000000000" pitchFamily="2" charset="0"/>
      <p:regular r:id="rId46"/>
      <p:bold r:id="rId47"/>
      <p:italic r:id="rId48"/>
      <p:boldItalic r:id="rId49"/>
    </p:embeddedFont>
    <p:embeddedFont>
      <p:font typeface="Roboto Condensed Light" panose="02000000000000000000" pitchFamily="2" charset="0"/>
      <p:regular r:id="rId50"/>
      <p:italic r:id="rId51"/>
    </p:embeddedFont>
    <p:embeddedFont>
      <p:font typeface="Rubik Light" panose="020B0604020202020204" charset="-79"/>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AE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FD7616-2402-4C30-8BA7-89B926BE2AAE}">
  <a:tblStyle styleId="{77FD7616-2402-4C30-8BA7-89B926BE2A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3923" autoAdjust="0"/>
  </p:normalViewPr>
  <p:slideViewPr>
    <p:cSldViewPr snapToGrid="0">
      <p:cViewPr varScale="1">
        <p:scale>
          <a:sx n="75" d="100"/>
          <a:sy n="75" d="100"/>
        </p:scale>
        <p:origin x="9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98d7226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564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196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434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469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26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827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16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271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72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08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078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094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629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306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9b0aa8567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9b0aa8567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57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426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38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596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20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13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7"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7" y="-2015865"/>
            <a:ext cx="14188756"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79" name="Google Shape;79;p7"/>
          <p:cNvSpPr txBox="1">
            <a:spLocks noGrp="1"/>
          </p:cNvSpPr>
          <p:nvPr>
            <p:ph type="body" idx="1"/>
          </p:nvPr>
        </p:nvSpPr>
        <p:spPr>
          <a:xfrm>
            <a:off x="1427101" y="1221400"/>
            <a:ext cx="2946900" cy="2753700"/>
          </a:xfrm>
          <a:prstGeom prst="rect">
            <a:avLst/>
          </a:prstGeom>
        </p:spPr>
        <p:txBody>
          <a:bodyPr spcFirstLastPara="1" wrap="square" lIns="91425" tIns="91425" rIns="91425" bIns="91425" anchor="ctr" anchorCtr="0">
            <a:noAutofit/>
          </a:bodyPr>
          <a:lstStyle>
            <a:lvl1pPr marL="457211" lvl="0" indent="-304808">
              <a:spcBef>
                <a:spcPts val="0"/>
              </a:spcBef>
              <a:spcAft>
                <a:spcPts val="0"/>
              </a:spcAft>
              <a:buSzPts val="1200"/>
              <a:buChar char="●"/>
              <a:defRPr/>
            </a:lvl1pPr>
            <a:lvl2pPr marL="914423" lvl="1" indent="-304808">
              <a:spcBef>
                <a:spcPts val="0"/>
              </a:spcBef>
              <a:spcAft>
                <a:spcPts val="0"/>
              </a:spcAft>
              <a:buSzPts val="1200"/>
              <a:buChar char="○"/>
              <a:defRPr sz="1200"/>
            </a:lvl2pPr>
            <a:lvl3pPr marL="1371634" lvl="2" indent="-304808">
              <a:spcBef>
                <a:spcPts val="0"/>
              </a:spcBef>
              <a:spcAft>
                <a:spcPts val="0"/>
              </a:spcAft>
              <a:buSzPts val="1200"/>
              <a:buChar char="■"/>
              <a:defRPr sz="1200"/>
            </a:lvl3pPr>
            <a:lvl4pPr marL="1828846" lvl="3" indent="-304808">
              <a:spcBef>
                <a:spcPts val="0"/>
              </a:spcBef>
              <a:spcAft>
                <a:spcPts val="0"/>
              </a:spcAft>
              <a:buSzPts val="1200"/>
              <a:buChar char="●"/>
              <a:defRPr sz="1200"/>
            </a:lvl4pPr>
            <a:lvl5pPr marL="2286057" lvl="4" indent="-304808">
              <a:spcBef>
                <a:spcPts val="0"/>
              </a:spcBef>
              <a:spcAft>
                <a:spcPts val="0"/>
              </a:spcAft>
              <a:buSzPts val="1200"/>
              <a:buChar char="○"/>
              <a:defRPr sz="1200"/>
            </a:lvl5pPr>
            <a:lvl6pPr marL="2743269" lvl="5" indent="-304808">
              <a:spcBef>
                <a:spcPts val="0"/>
              </a:spcBef>
              <a:spcAft>
                <a:spcPts val="0"/>
              </a:spcAft>
              <a:buSzPts val="1200"/>
              <a:buChar char="■"/>
              <a:defRPr sz="1200"/>
            </a:lvl6pPr>
            <a:lvl7pPr marL="3200480" lvl="6" indent="-304808">
              <a:spcBef>
                <a:spcPts val="0"/>
              </a:spcBef>
              <a:spcAft>
                <a:spcPts val="0"/>
              </a:spcAft>
              <a:buSzPts val="1200"/>
              <a:buChar char="●"/>
              <a:defRPr sz="1200"/>
            </a:lvl7pPr>
            <a:lvl8pPr marL="3657691" lvl="7" indent="-304808">
              <a:spcBef>
                <a:spcPts val="0"/>
              </a:spcBef>
              <a:spcAft>
                <a:spcPts val="0"/>
              </a:spcAft>
              <a:buSzPts val="1200"/>
              <a:buChar char="○"/>
              <a:defRPr sz="1200"/>
            </a:lvl8pPr>
            <a:lvl9pPr marL="4114903" lvl="8" indent="-304808">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6"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8"/>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8"/>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8"/>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8"/>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8"/>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 name="Google Shape;89;p8"/>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 name="Google Shape;90;p8"/>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91" name="Google Shape;91;p8"/>
          <p:cNvSpPr txBox="1">
            <a:spLocks noGrp="1"/>
          </p:cNvSpPr>
          <p:nvPr>
            <p:ph type="title"/>
          </p:nvPr>
        </p:nvSpPr>
        <p:spPr>
          <a:xfrm>
            <a:off x="2716500" y="2904100"/>
            <a:ext cx="3711000" cy="39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2" name="Google Shape;92;p8"/>
          <p:cNvSpPr txBox="1">
            <a:spLocks noGrp="1"/>
          </p:cNvSpPr>
          <p:nvPr>
            <p:ph type="subTitle" idx="1"/>
          </p:nvPr>
        </p:nvSpPr>
        <p:spPr>
          <a:xfrm>
            <a:off x="1986000" y="1750675"/>
            <a:ext cx="5172000" cy="131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3"/>
        <p:cNvGrpSpPr/>
        <p:nvPr/>
      </p:nvGrpSpPr>
      <p:grpSpPr>
        <a:xfrm>
          <a:off x="0" y="0"/>
          <a:ext cx="0" cy="0"/>
          <a:chOff x="0" y="0"/>
          <a:chExt cx="0" cy="0"/>
        </a:xfrm>
      </p:grpSpPr>
      <p:grpSp>
        <p:nvGrpSpPr>
          <p:cNvPr id="144" name="Google Shape;144;p15"/>
          <p:cNvGrpSpPr/>
          <p:nvPr/>
        </p:nvGrpSpPr>
        <p:grpSpPr>
          <a:xfrm>
            <a:off x="-1870949" y="-2015865"/>
            <a:ext cx="12501888" cy="9499587"/>
            <a:chOff x="-1870949" y="-2015865"/>
            <a:chExt cx="12501888" cy="9499587"/>
          </a:xfrm>
        </p:grpSpPr>
        <p:sp>
          <p:nvSpPr>
            <p:cNvPr id="145" name="Google Shape;145;p15"/>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15"/>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15"/>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15"/>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15"/>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15"/>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15"/>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15"/>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53" name="Google Shape;153;p15"/>
          <p:cNvSpPr txBox="1">
            <a:spLocks noGrp="1"/>
          </p:cNvSpPr>
          <p:nvPr>
            <p:ph type="title"/>
          </p:nvPr>
        </p:nvSpPr>
        <p:spPr>
          <a:xfrm>
            <a:off x="1996976"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54" name="Google Shape;154;p15"/>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5"/>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6" name="Google Shape;156;p15"/>
          <p:cNvSpPr txBox="1">
            <a:spLocks noGrp="1"/>
          </p:cNvSpPr>
          <p:nvPr>
            <p:ph type="title" idx="3" hasCustomPrompt="1"/>
          </p:nvPr>
        </p:nvSpPr>
        <p:spPr>
          <a:xfrm>
            <a:off x="718284"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15"/>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 name="Google Shape;158;p15"/>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5"/>
          <p:cNvSpPr txBox="1">
            <a:spLocks noGrp="1"/>
          </p:cNvSpPr>
          <p:nvPr>
            <p:ph type="title" idx="6" hasCustomPrompt="1"/>
          </p:nvPr>
        </p:nvSpPr>
        <p:spPr>
          <a:xfrm>
            <a:off x="718284"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0" name="Google Shape;160;p15"/>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5"/>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2" name="Google Shape;162;p15"/>
          <p:cNvSpPr txBox="1">
            <a:spLocks noGrp="1"/>
          </p:cNvSpPr>
          <p:nvPr>
            <p:ph type="title" idx="9" hasCustomPrompt="1"/>
          </p:nvPr>
        </p:nvSpPr>
        <p:spPr>
          <a:xfrm>
            <a:off x="718284"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5"/>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 name="Google Shape;164;p15"/>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15"/>
          <p:cNvSpPr txBox="1">
            <a:spLocks noGrp="1"/>
          </p:cNvSpPr>
          <p:nvPr>
            <p:ph type="title" idx="15" hasCustomPrompt="1"/>
          </p:nvPr>
        </p:nvSpPr>
        <p:spPr>
          <a:xfrm>
            <a:off x="4406410"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5"/>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15"/>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8" name="Google Shape;168;p15"/>
          <p:cNvSpPr txBox="1">
            <a:spLocks noGrp="1"/>
          </p:cNvSpPr>
          <p:nvPr>
            <p:ph type="title" idx="18" hasCustomPrompt="1"/>
          </p:nvPr>
        </p:nvSpPr>
        <p:spPr>
          <a:xfrm>
            <a:off x="4406410"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9" name="Google Shape;169;p15"/>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0" name="Google Shape;170;p15"/>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1" name="Google Shape;171;p15"/>
          <p:cNvSpPr txBox="1">
            <a:spLocks noGrp="1"/>
          </p:cNvSpPr>
          <p:nvPr>
            <p:ph type="title" idx="21" hasCustomPrompt="1"/>
          </p:nvPr>
        </p:nvSpPr>
        <p:spPr>
          <a:xfrm>
            <a:off x="4406410"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45" name="Google Shape;245;p21"/>
          <p:cNvSpPr txBox="1">
            <a:spLocks noGrp="1"/>
          </p:cNvSpPr>
          <p:nvPr>
            <p:ph type="subTitle" idx="1"/>
          </p:nvPr>
        </p:nvSpPr>
        <p:spPr>
          <a:xfrm>
            <a:off x="625651"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6"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304"/>
        <p:cNvGrpSpPr/>
        <p:nvPr/>
      </p:nvGrpSpPr>
      <p:grpSpPr>
        <a:xfrm>
          <a:off x="0" y="0"/>
          <a:ext cx="0" cy="0"/>
          <a:chOff x="0" y="0"/>
          <a:chExt cx="0" cy="0"/>
        </a:xfrm>
      </p:grpSpPr>
      <p:grpSp>
        <p:nvGrpSpPr>
          <p:cNvPr id="305" name="Google Shape;305;p26"/>
          <p:cNvGrpSpPr/>
          <p:nvPr/>
        </p:nvGrpSpPr>
        <p:grpSpPr>
          <a:xfrm>
            <a:off x="-2896957" y="-2624952"/>
            <a:ext cx="13462914" cy="10123374"/>
            <a:chOff x="-2896958" y="-2624952"/>
            <a:chExt cx="13462914" cy="10123374"/>
          </a:xfrm>
        </p:grpSpPr>
        <p:grpSp>
          <p:nvGrpSpPr>
            <p:cNvPr id="306" name="Google Shape;306;p26"/>
            <p:cNvGrpSpPr/>
            <p:nvPr/>
          </p:nvGrpSpPr>
          <p:grpSpPr>
            <a:xfrm>
              <a:off x="-2896958" y="-2624952"/>
              <a:ext cx="13462914" cy="10123374"/>
              <a:chOff x="-2896958" y="-2624952"/>
              <a:chExt cx="13462914" cy="10123374"/>
            </a:xfrm>
          </p:grpSpPr>
          <p:sp>
            <p:nvSpPr>
              <p:cNvPr id="307" name="Google Shape;307;p26"/>
              <p:cNvSpPr/>
              <p:nvPr/>
            </p:nvSpPr>
            <p:spPr>
              <a:xfrm rot="9285662" flipH="1">
                <a:off x="5806126" y="2835956"/>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26"/>
              <p:cNvSpPr/>
              <p:nvPr/>
            </p:nvSpPr>
            <p:spPr>
              <a:xfrm rot="9285662" flipH="1">
                <a:off x="-2275832" y="-2073377"/>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26"/>
              <p:cNvSpPr/>
              <p:nvPr/>
            </p:nvSpPr>
            <p:spPr>
              <a:xfrm rot="9285662" flipH="1">
                <a:off x="-1152704" y="-1788187"/>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26"/>
              <p:cNvSpPr/>
              <p:nvPr/>
            </p:nvSpPr>
            <p:spPr>
              <a:xfrm rot="9285662" flipH="1">
                <a:off x="-1644474" y="-1680548"/>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26"/>
              <p:cNvSpPr/>
              <p:nvPr/>
            </p:nvSpPr>
            <p:spPr>
              <a:xfrm rot="9369735" flipH="1">
                <a:off x="6184762" y="2639811"/>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26"/>
              <p:cNvSpPr/>
              <p:nvPr/>
            </p:nvSpPr>
            <p:spPr>
              <a:xfrm rot="9369735" flipH="1">
                <a:off x="6604611" y="200212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13" name="Google Shape;313;p26"/>
            <p:cNvGrpSpPr/>
            <p:nvPr/>
          </p:nvGrpSpPr>
          <p:grpSpPr>
            <a:xfrm rot="5400000">
              <a:off x="1874510" y="-229218"/>
              <a:ext cx="5394990" cy="4302857"/>
              <a:chOff x="404670" y="406050"/>
              <a:chExt cx="8334605" cy="4331445"/>
            </a:xfrm>
          </p:grpSpPr>
          <p:sp>
            <p:nvSpPr>
              <p:cNvPr id="314" name="Google Shape;314;p26"/>
              <p:cNvSpPr/>
              <p:nvPr/>
            </p:nvSpPr>
            <p:spPr>
              <a:xfrm>
                <a:off x="433534" y="430095"/>
                <a:ext cx="8270100" cy="43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26"/>
              <p:cNvSpPr/>
              <p:nvPr/>
            </p:nvSpPr>
            <p:spPr>
              <a:xfrm rot="5400000">
                <a:off x="2406310" y="-1595591"/>
                <a:ext cx="4331324" cy="8334605"/>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316" name="Google Shape;316;p26"/>
          <p:cNvSpPr txBox="1">
            <a:spLocks noGrp="1"/>
          </p:cNvSpPr>
          <p:nvPr>
            <p:ph type="subTitle" idx="1"/>
          </p:nvPr>
        </p:nvSpPr>
        <p:spPr>
          <a:xfrm>
            <a:off x="2822914" y="1453572"/>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7" name="Google Shape;317;p26"/>
          <p:cNvSpPr txBox="1">
            <a:spLocks noGrp="1"/>
          </p:cNvSpPr>
          <p:nvPr>
            <p:ph type="subTitle" idx="2"/>
          </p:nvPr>
        </p:nvSpPr>
        <p:spPr>
          <a:xfrm>
            <a:off x="2822914" y="1947954"/>
            <a:ext cx="3498300" cy="76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9" name="Google Shape;319;p26"/>
          <p:cNvSpPr txBox="1">
            <a:spLocks noGrp="1"/>
          </p:cNvSpPr>
          <p:nvPr>
            <p:ph type="title"/>
          </p:nvPr>
        </p:nvSpPr>
        <p:spPr>
          <a:xfrm>
            <a:off x="2710300" y="849375"/>
            <a:ext cx="3648000" cy="867600"/>
          </a:xfrm>
          <a:prstGeom prst="rect">
            <a:avLst/>
          </a:prstGeom>
        </p:spPr>
        <p:txBody>
          <a:bodyPr spcFirstLastPara="1" wrap="square" lIns="91425" tIns="91425" rIns="91425" bIns="91425" anchor="b" anchorCtr="0">
            <a:noAutofit/>
          </a:bodyPr>
          <a:lstStyle>
            <a:lvl1pPr lvl="0">
              <a:spcBef>
                <a:spcPts val="0"/>
              </a:spcBef>
              <a:spcAft>
                <a:spcPts val="0"/>
              </a:spcAft>
              <a:buSzPts val="3300"/>
              <a:buNone/>
              <a:defRPr sz="7500"/>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1"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1"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8" r:id="rId4"/>
    <p:sldLayoutId id="2147483659" r:id="rId5"/>
    <p:sldLayoutId id="2147483661" r:id="rId6"/>
    <p:sldLayoutId id="2147483667"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iana.org/assignments/jwt/jwt.xhtm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datatracker.ietf.org/doc/html/rfc6750" TargetMode="External"/><Relationship Id="rId5" Type="http://schemas.openxmlformats.org/officeDocument/2006/relationships/hyperlink" Target="https://datatracker.ietf.org/doc/html/rfc7519" TargetMode="External"/><Relationship Id="rId4" Type="http://schemas.openxmlformats.org/officeDocument/2006/relationships/hyperlink" Target="https://developer.mozilla.org/"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9F24-1A4C-40BA-A8B2-04EE25B8AC55}"/>
              </a:ext>
            </a:extLst>
          </p:cNvPr>
          <p:cNvSpPr>
            <a:spLocks noGrp="1"/>
          </p:cNvSpPr>
          <p:nvPr>
            <p:ph type="title"/>
          </p:nvPr>
        </p:nvSpPr>
        <p:spPr>
          <a:xfrm>
            <a:off x="2716500" y="1776677"/>
            <a:ext cx="3711000" cy="2477386"/>
          </a:xfrm>
        </p:spPr>
        <p:txBody>
          <a:bodyPr/>
          <a:lstStyle/>
          <a:p>
            <a:pPr algn="l"/>
            <a:br>
              <a:rPr lang="en-US" dirty="0"/>
            </a:br>
            <a:br>
              <a:rPr lang="en-US" dirty="0"/>
            </a:br>
            <a:endParaRPr lang="en-US" dirty="0"/>
          </a:p>
        </p:txBody>
      </p:sp>
      <p:sp>
        <p:nvSpPr>
          <p:cNvPr id="3" name="Subtitle 2">
            <a:extLst>
              <a:ext uri="{FF2B5EF4-FFF2-40B4-BE49-F238E27FC236}">
                <a16:creationId xmlns:a16="http://schemas.microsoft.com/office/drawing/2014/main" id="{0765B845-2AA8-4FF2-93B2-86F97A2005E9}"/>
              </a:ext>
            </a:extLst>
          </p:cNvPr>
          <p:cNvSpPr>
            <a:spLocks noGrp="1"/>
          </p:cNvSpPr>
          <p:nvPr>
            <p:ph type="subTitle" idx="1"/>
          </p:nvPr>
        </p:nvSpPr>
        <p:spPr>
          <a:xfrm>
            <a:off x="1839042" y="1776677"/>
            <a:ext cx="5172000" cy="1314300"/>
          </a:xfrm>
        </p:spPr>
        <p:txBody>
          <a:bodyPr/>
          <a:lstStyle/>
          <a:p>
            <a:r>
              <a:rPr lang="en-US" sz="5400" dirty="0">
                <a:solidFill>
                  <a:srgbClr val="DCAE52"/>
                </a:solidFill>
                <a:latin typeface="Abel"/>
                <a:sym typeface="Abel"/>
              </a:rPr>
              <a:t>JSON Web Token</a:t>
            </a:r>
            <a:endParaRPr lang="en-US" sz="5400" dirty="0"/>
          </a:p>
        </p:txBody>
      </p:sp>
    </p:spTree>
    <p:extLst>
      <p:ext uri="{BB962C8B-B14F-4D97-AF65-F5344CB8AC3E}">
        <p14:creationId xmlns:p14="http://schemas.microsoft.com/office/powerpoint/2010/main" val="268132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7" y="795435"/>
            <a:ext cx="8418425" cy="4047499"/>
          </a:xfrm>
          <a:prstGeom prst="rect">
            <a:avLst/>
          </a:prstGeom>
        </p:spPr>
        <p:txBody>
          <a:bodyPr spcFirstLastPara="1" wrap="square" lIns="91425" tIns="91425" rIns="91425" bIns="91425" anchor="t" anchorCtr="0">
            <a:noAutofit/>
          </a:bodyPr>
          <a:lstStyle/>
          <a:p>
            <a:pPr marL="171455" indent="-171455">
              <a:lnSpc>
                <a:spcPct val="150000"/>
              </a:lnSpc>
              <a:buClr>
                <a:srgbClr val="DCAE52"/>
              </a:buClr>
              <a:buSzPts val="1100"/>
              <a:buFont typeface="Arial" panose="020B0604020202020204" pitchFamily="34" charset="0"/>
              <a:buChar char="•"/>
            </a:pPr>
            <a:r>
              <a:rPr lang="en-US" sz="1800" dirty="0"/>
              <a:t>Payload is JSON itself contains three type of data (called claims)</a:t>
            </a:r>
          </a:p>
          <a:p>
            <a:pPr marL="457211" lvl="1" indent="0">
              <a:lnSpc>
                <a:spcPct val="150000"/>
              </a:lnSpc>
              <a:buClr>
                <a:srgbClr val="DCAE52"/>
              </a:buClr>
              <a:buSzPts val="1100"/>
              <a:buNone/>
            </a:pPr>
            <a:r>
              <a:rPr lang="en-US" sz="1800" b="1" dirty="0">
                <a:solidFill>
                  <a:schemeClr val="accent5"/>
                </a:solidFill>
              </a:rPr>
              <a:t>1. </a:t>
            </a:r>
            <a:r>
              <a:rPr lang="en-US" sz="1800" b="1" dirty="0"/>
              <a:t>Registered claims</a:t>
            </a:r>
            <a:r>
              <a:rPr lang="en-US" sz="2000" dirty="0"/>
              <a:t>:</a:t>
            </a:r>
            <a:r>
              <a:rPr lang="en-US" sz="2000" b="1" dirty="0"/>
              <a:t> </a:t>
            </a:r>
            <a:r>
              <a:rPr lang="en-US" sz="1600" dirty="0"/>
              <a:t>set of predefined claims which are not mandatory but recommended.</a:t>
            </a:r>
          </a:p>
          <a:p>
            <a:pPr marL="1257323" lvl="2" indent="-342900">
              <a:lnSpc>
                <a:spcPct val="150000"/>
              </a:lnSpc>
              <a:buClr>
                <a:srgbClr val="DCAE52"/>
              </a:buClr>
              <a:buSzPts val="110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iss</a:t>
            </a:r>
            <a:r>
              <a:rPr lang="en-US" sz="1600" dirty="0"/>
              <a:t> - Issuer, identifies the one creating the token.</a:t>
            </a:r>
          </a:p>
          <a:p>
            <a:pPr marL="1257323" lvl="2" indent="-342900">
              <a:lnSpc>
                <a:spcPct val="150000"/>
              </a:lnSpc>
              <a:buClr>
                <a:srgbClr val="DCAE52"/>
              </a:buClr>
              <a:buSzPts val="110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sub</a:t>
            </a:r>
            <a:r>
              <a:rPr lang="en-US" sz="1600" dirty="0"/>
              <a:t> - Subject, identifies the user accepting the token to be created.</a:t>
            </a:r>
          </a:p>
          <a:p>
            <a:pPr marL="1257323" lvl="2" indent="-342900">
              <a:lnSpc>
                <a:spcPct val="150000"/>
              </a:lnSpc>
              <a:buClr>
                <a:srgbClr val="DCAE52"/>
              </a:buClr>
              <a:buSzPts val="110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aud</a:t>
            </a:r>
            <a:r>
              <a:rPr lang="en-US" sz="1600" dirty="0"/>
              <a:t> - Audience, identifies the client the token is intended for.</a:t>
            </a:r>
          </a:p>
          <a:p>
            <a:pPr marL="1257323" lvl="2" indent="-342900">
              <a:lnSpc>
                <a:spcPct val="150000"/>
              </a:lnSpc>
              <a:buClr>
                <a:srgbClr val="DCAE52"/>
              </a:buClr>
              <a:buSzPts val="110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iat</a:t>
            </a:r>
            <a:r>
              <a:rPr lang="en-US" sz="1600" dirty="0"/>
              <a:t> - Issued At, timestamp for when the token was created.</a:t>
            </a:r>
          </a:p>
          <a:p>
            <a:pPr marL="1257323" lvl="2" indent="-342900">
              <a:lnSpc>
                <a:spcPct val="150000"/>
              </a:lnSpc>
              <a:buClr>
                <a:srgbClr val="DCAE52"/>
              </a:buClr>
              <a:buSzPts val="110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exp</a:t>
            </a:r>
            <a:r>
              <a:rPr lang="en-US" sz="1600" dirty="0"/>
              <a:t> - Expired, timestamp for when the token expires.</a:t>
            </a:r>
          </a:p>
          <a:p>
            <a:pPr marL="457211" lvl="1" indent="0">
              <a:lnSpc>
                <a:spcPct val="150000"/>
              </a:lnSpc>
              <a:buClr>
                <a:srgbClr val="DCAE52"/>
              </a:buClr>
              <a:buSzPts val="1100"/>
              <a:buNone/>
            </a:pPr>
            <a:endParaRPr lang="en-US" sz="1600" dirty="0"/>
          </a:p>
          <a:p>
            <a:pPr marL="457211" lvl="1" indent="0">
              <a:lnSpc>
                <a:spcPct val="150000"/>
              </a:lnSpc>
              <a:buClr>
                <a:srgbClr val="DCAE52"/>
              </a:buClr>
              <a:buSzPts val="1100"/>
              <a:buNone/>
            </a:pPr>
            <a:endParaRPr lang="en-US" sz="1600" dirty="0"/>
          </a:p>
          <a:p>
            <a:pPr marL="457211" lvl="1" indent="0">
              <a:lnSpc>
                <a:spcPct val="150000"/>
              </a:lnSpc>
              <a:buClr>
                <a:srgbClr val="DCAE52"/>
              </a:buClr>
              <a:buSzPts val="1100"/>
              <a:buNone/>
            </a:pPr>
            <a:endParaRPr lang="en-US" sz="1600" dirty="0"/>
          </a:p>
        </p:txBody>
      </p:sp>
      <p:sp>
        <p:nvSpPr>
          <p:cNvPr id="335" name="Google Shape;335;p30"/>
          <p:cNvSpPr txBox="1">
            <a:spLocks noGrp="1"/>
          </p:cNvSpPr>
          <p:nvPr>
            <p:ph type="title"/>
          </p:nvPr>
        </p:nvSpPr>
        <p:spPr>
          <a:xfrm rot="10800000" flipV="1">
            <a:off x="1759734" y="105833"/>
            <a:ext cx="5150100" cy="613603"/>
          </a:xfrm>
          <a:prstGeom prst="rect">
            <a:avLst/>
          </a:prstGeom>
        </p:spPr>
        <p:txBody>
          <a:bodyPr spcFirstLastPara="1" wrap="square" lIns="91425" tIns="91425" rIns="91425" bIns="91425" anchor="ctr" anchorCtr="0">
            <a:noAutofit/>
          </a:bodyPr>
          <a:lstStyle/>
          <a:p>
            <a:r>
              <a:rPr lang="en-US" dirty="0"/>
              <a:t>JWT Payload</a:t>
            </a:r>
            <a:endParaRPr dirty="0"/>
          </a:p>
        </p:txBody>
      </p:sp>
    </p:spTree>
    <p:extLst>
      <p:ext uri="{BB962C8B-B14F-4D97-AF65-F5344CB8AC3E}">
        <p14:creationId xmlns:p14="http://schemas.microsoft.com/office/powerpoint/2010/main" val="339011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xEl>
                                              <p:pRg st="1" end="1"/>
                                            </p:txEl>
                                          </p:spTgt>
                                        </p:tgtEl>
                                        <p:attrNameLst>
                                          <p:attrName>style.visibility</p:attrName>
                                        </p:attrNameLst>
                                      </p:cBhvr>
                                      <p:to>
                                        <p:strVal val="visible"/>
                                      </p:to>
                                    </p:set>
                                    <p:animEffect transition="in" filter="fade">
                                      <p:cBhvr>
                                        <p:cTn id="7" dur="500"/>
                                        <p:tgtEl>
                                          <p:spTgt spid="3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4">
                                            <p:txEl>
                                              <p:pRg st="2" end="2"/>
                                            </p:txEl>
                                          </p:spTgt>
                                        </p:tgtEl>
                                        <p:attrNameLst>
                                          <p:attrName>style.visibility</p:attrName>
                                        </p:attrNameLst>
                                      </p:cBhvr>
                                      <p:to>
                                        <p:strVal val="visible"/>
                                      </p:to>
                                    </p:set>
                                    <p:animEffect transition="in" filter="fade">
                                      <p:cBhvr>
                                        <p:cTn id="12" dur="500"/>
                                        <p:tgtEl>
                                          <p:spTgt spid="3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4">
                                            <p:txEl>
                                              <p:pRg st="3" end="3"/>
                                            </p:txEl>
                                          </p:spTgt>
                                        </p:tgtEl>
                                        <p:attrNameLst>
                                          <p:attrName>style.visibility</p:attrName>
                                        </p:attrNameLst>
                                      </p:cBhvr>
                                      <p:to>
                                        <p:strVal val="visible"/>
                                      </p:to>
                                    </p:set>
                                    <p:animEffect transition="in" filter="fade">
                                      <p:cBhvr>
                                        <p:cTn id="17" dur="500"/>
                                        <p:tgtEl>
                                          <p:spTgt spid="3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4">
                                            <p:txEl>
                                              <p:pRg st="4" end="4"/>
                                            </p:txEl>
                                          </p:spTgt>
                                        </p:tgtEl>
                                        <p:attrNameLst>
                                          <p:attrName>style.visibility</p:attrName>
                                        </p:attrNameLst>
                                      </p:cBhvr>
                                      <p:to>
                                        <p:strVal val="visible"/>
                                      </p:to>
                                    </p:set>
                                    <p:animEffect transition="in" filter="fade">
                                      <p:cBhvr>
                                        <p:cTn id="22" dur="500"/>
                                        <p:tgtEl>
                                          <p:spTgt spid="3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4">
                                            <p:txEl>
                                              <p:pRg st="5" end="5"/>
                                            </p:txEl>
                                          </p:spTgt>
                                        </p:tgtEl>
                                        <p:attrNameLst>
                                          <p:attrName>style.visibility</p:attrName>
                                        </p:attrNameLst>
                                      </p:cBhvr>
                                      <p:to>
                                        <p:strVal val="visible"/>
                                      </p:to>
                                    </p:set>
                                    <p:animEffect transition="in" filter="fade">
                                      <p:cBhvr>
                                        <p:cTn id="27" dur="500"/>
                                        <p:tgtEl>
                                          <p:spTgt spid="33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4">
                                            <p:txEl>
                                              <p:pRg st="6" end="6"/>
                                            </p:txEl>
                                          </p:spTgt>
                                        </p:tgtEl>
                                        <p:attrNameLst>
                                          <p:attrName>style.visibility</p:attrName>
                                        </p:attrNameLst>
                                      </p:cBhvr>
                                      <p:to>
                                        <p:strVal val="visible"/>
                                      </p:to>
                                    </p:set>
                                    <p:animEffect transition="in" filter="fade">
                                      <p:cBhvr>
                                        <p:cTn id="32" dur="500"/>
                                        <p:tgtEl>
                                          <p:spTgt spid="3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7" y="795435"/>
            <a:ext cx="8418425" cy="4047499"/>
          </a:xfrm>
          <a:prstGeom prst="rect">
            <a:avLst/>
          </a:prstGeom>
        </p:spPr>
        <p:txBody>
          <a:bodyPr spcFirstLastPara="1" wrap="square" lIns="91425" tIns="91425" rIns="91425" bIns="91425" anchor="t" anchorCtr="0">
            <a:noAutofit/>
          </a:bodyPr>
          <a:lstStyle/>
          <a:p>
            <a:pPr marL="457211" lvl="1" indent="0">
              <a:lnSpc>
                <a:spcPct val="150000"/>
              </a:lnSpc>
              <a:buClr>
                <a:srgbClr val="DCAE52"/>
              </a:buClr>
              <a:buSzPts val="1100"/>
              <a:buNone/>
            </a:pPr>
            <a:r>
              <a:rPr lang="en-US" sz="1800" b="1" dirty="0">
                <a:solidFill>
                  <a:schemeClr val="accent5"/>
                </a:solidFill>
              </a:rPr>
              <a:t>2. </a:t>
            </a:r>
            <a:r>
              <a:rPr lang="en-US" sz="1800" b="1" dirty="0"/>
              <a:t>Public claims</a:t>
            </a:r>
            <a:r>
              <a:rPr lang="en-US" sz="1600" dirty="0"/>
              <a:t>:  </a:t>
            </a:r>
            <a:r>
              <a:rPr lang="en-US" dirty="0"/>
              <a:t>These can be defined at will by those using JWTs. But to avoid collisions they should be defined in the </a:t>
            </a:r>
            <a:r>
              <a:rPr lang="en-US" dirty="0">
                <a:hlinkClick r:id="rId3"/>
              </a:rPr>
              <a:t>IANA JSON Web Token Registry</a:t>
            </a:r>
            <a:r>
              <a:rPr lang="en-US" dirty="0"/>
              <a:t> or be defined as a URI that contains a collision resistant namespace.</a:t>
            </a:r>
            <a:endParaRPr lang="en-US" sz="1600" dirty="0"/>
          </a:p>
          <a:p>
            <a:pPr marL="742961" lvl="1" indent="-285750">
              <a:lnSpc>
                <a:spcPct val="150000"/>
              </a:lnSpc>
              <a:buClr>
                <a:srgbClr val="DCAE52"/>
              </a:buClr>
              <a:buSzPts val="1100"/>
              <a:buFont typeface="Arial" panose="020B0604020202020204" pitchFamily="34" charset="0"/>
              <a:buChar char="•"/>
            </a:pPr>
            <a:r>
              <a:rPr lang="nb-NO" sz="1600" dirty="0"/>
              <a:t>Example: </a:t>
            </a:r>
          </a:p>
          <a:p>
            <a:pPr marL="457211" lvl="1" indent="0">
              <a:lnSpc>
                <a:spcPct val="150000"/>
              </a:lnSpc>
              <a:buClr>
                <a:srgbClr val="DCAE52"/>
              </a:buClr>
              <a:buSzPts val="1100"/>
              <a:buNone/>
            </a:pPr>
            <a:r>
              <a:rPr lang="nb-NO" sz="1600" dirty="0"/>
              <a:t>     </a:t>
            </a:r>
            <a:r>
              <a:rPr lang="nb-NO" dirty="0"/>
              <a:t>"</a:t>
            </a:r>
            <a:r>
              <a:rPr lang="nb-NO" b="1" dirty="0"/>
              <a:t>http://schemas.microsoft.com/ws/2008/06/identity/claims/role</a:t>
            </a:r>
            <a:r>
              <a:rPr lang="nb-NO" dirty="0"/>
              <a:t>":   "Admin",</a:t>
            </a:r>
            <a:endParaRPr lang="en-US" dirty="0"/>
          </a:p>
          <a:p>
            <a:pPr marL="457211" lvl="1" indent="0">
              <a:lnSpc>
                <a:spcPct val="150000"/>
              </a:lnSpc>
              <a:buClr>
                <a:srgbClr val="DCAE52"/>
              </a:buClr>
              <a:buSzPts val="1100"/>
              <a:buNone/>
            </a:pPr>
            <a:r>
              <a:rPr lang="en-US" sz="1800" b="1" dirty="0">
                <a:solidFill>
                  <a:schemeClr val="accent5"/>
                </a:solidFill>
              </a:rPr>
              <a:t>3. </a:t>
            </a:r>
            <a:r>
              <a:rPr lang="en-US" sz="1800" b="1" dirty="0"/>
              <a:t>Private claims</a:t>
            </a:r>
            <a:r>
              <a:rPr lang="en-US" sz="1800" dirty="0"/>
              <a:t>: </a:t>
            </a:r>
            <a:r>
              <a:rPr lang="en-US" sz="1800" b="1" dirty="0"/>
              <a:t>  </a:t>
            </a:r>
            <a:r>
              <a:rPr lang="en-US" sz="1600" dirty="0"/>
              <a:t>These are the custom claims created to share information between parties that agree on using them and are neither </a:t>
            </a:r>
            <a:r>
              <a:rPr lang="en-US" sz="1600" i="1" dirty="0"/>
              <a:t>registered</a:t>
            </a:r>
            <a:r>
              <a:rPr lang="en-US" sz="1600" dirty="0"/>
              <a:t> or </a:t>
            </a:r>
            <a:r>
              <a:rPr lang="en-US" sz="1600" i="1" dirty="0"/>
              <a:t>public</a:t>
            </a:r>
            <a:r>
              <a:rPr lang="en-US" sz="1600" dirty="0"/>
              <a:t> claims</a:t>
            </a:r>
            <a:r>
              <a:rPr lang="en-US" sz="1800" dirty="0"/>
              <a:t>.</a:t>
            </a:r>
          </a:p>
          <a:p>
            <a:pPr marL="1200161" lvl="2" indent="-285750">
              <a:lnSpc>
                <a:spcPct val="150000"/>
              </a:lnSpc>
              <a:buClr>
                <a:srgbClr val="DCAE52"/>
              </a:buClr>
              <a:buSzPts val="1100"/>
              <a:buFont typeface="Wingdings" panose="05000000000000000000" pitchFamily="2" charset="2"/>
              <a:buChar char="§"/>
            </a:pPr>
            <a:r>
              <a:rPr lang="en-US" sz="1600" dirty="0"/>
              <a:t>Example: </a:t>
            </a:r>
          </a:p>
          <a:p>
            <a:pPr marL="914411" lvl="2" indent="0">
              <a:lnSpc>
                <a:spcPct val="150000"/>
              </a:lnSpc>
              <a:buClr>
                <a:srgbClr val="DCAE52"/>
              </a:buClr>
              <a:buSzPts val="1100"/>
              <a:buNone/>
            </a:pPr>
            <a:r>
              <a:rPr lang="en-US" sz="1600" dirty="0"/>
              <a:t>    "</a:t>
            </a:r>
            <a:r>
              <a:rPr lang="en-US" sz="1600" b="1" dirty="0"/>
              <a:t>Permission</a:t>
            </a:r>
            <a:r>
              <a:rPr lang="en-US" sz="1600" dirty="0"/>
              <a:t>":   "Write"</a:t>
            </a:r>
          </a:p>
          <a:p>
            <a:pPr marL="457211" lvl="1" indent="0">
              <a:lnSpc>
                <a:spcPct val="150000"/>
              </a:lnSpc>
              <a:buClr>
                <a:srgbClr val="DCAE52"/>
              </a:buClr>
              <a:buSzPts val="1100"/>
              <a:buNone/>
            </a:pPr>
            <a:endParaRPr lang="en-US" sz="1600" dirty="0"/>
          </a:p>
          <a:p>
            <a:pPr marL="457211" lvl="1" indent="0">
              <a:lnSpc>
                <a:spcPct val="150000"/>
              </a:lnSpc>
              <a:buClr>
                <a:srgbClr val="DCAE52"/>
              </a:buClr>
              <a:buSzPts val="1100"/>
              <a:buNone/>
            </a:pPr>
            <a:endParaRPr lang="en-US" sz="1600" dirty="0"/>
          </a:p>
        </p:txBody>
      </p:sp>
      <p:sp>
        <p:nvSpPr>
          <p:cNvPr id="335" name="Google Shape;335;p30"/>
          <p:cNvSpPr txBox="1">
            <a:spLocks noGrp="1"/>
          </p:cNvSpPr>
          <p:nvPr>
            <p:ph type="title"/>
          </p:nvPr>
        </p:nvSpPr>
        <p:spPr>
          <a:xfrm rot="10800000" flipV="1">
            <a:off x="1759734" y="105833"/>
            <a:ext cx="5150100" cy="613603"/>
          </a:xfrm>
          <a:prstGeom prst="rect">
            <a:avLst/>
          </a:prstGeom>
        </p:spPr>
        <p:txBody>
          <a:bodyPr spcFirstLastPara="1" wrap="square" lIns="91425" tIns="91425" rIns="91425" bIns="91425" anchor="ctr" anchorCtr="0">
            <a:noAutofit/>
          </a:bodyPr>
          <a:lstStyle/>
          <a:p>
            <a:r>
              <a:rPr lang="en-US" dirty="0"/>
              <a:t>JWT Payload</a:t>
            </a:r>
            <a:endParaRPr dirty="0"/>
          </a:p>
        </p:txBody>
      </p:sp>
    </p:spTree>
    <p:extLst>
      <p:ext uri="{BB962C8B-B14F-4D97-AF65-F5344CB8AC3E}">
        <p14:creationId xmlns:p14="http://schemas.microsoft.com/office/powerpoint/2010/main" val="342426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animEffect transition="in" filter="fade">
                                      <p:cBhvr>
                                        <p:cTn id="7" dur="500"/>
                                        <p:tgtEl>
                                          <p:spTgt spid="3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4">
                                            <p:txEl>
                                              <p:pRg st="1" end="1"/>
                                            </p:txEl>
                                          </p:spTgt>
                                        </p:tgtEl>
                                        <p:attrNameLst>
                                          <p:attrName>style.visibility</p:attrName>
                                        </p:attrNameLst>
                                      </p:cBhvr>
                                      <p:to>
                                        <p:strVal val="visible"/>
                                      </p:to>
                                    </p:set>
                                    <p:animEffect transition="in" filter="fade">
                                      <p:cBhvr>
                                        <p:cTn id="12" dur="500"/>
                                        <p:tgtEl>
                                          <p:spTgt spid="3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4">
                                            <p:txEl>
                                              <p:pRg st="2" end="2"/>
                                            </p:txEl>
                                          </p:spTgt>
                                        </p:tgtEl>
                                        <p:attrNameLst>
                                          <p:attrName>style.visibility</p:attrName>
                                        </p:attrNameLst>
                                      </p:cBhvr>
                                      <p:to>
                                        <p:strVal val="visible"/>
                                      </p:to>
                                    </p:set>
                                    <p:animEffect transition="in" filter="fade">
                                      <p:cBhvr>
                                        <p:cTn id="17" dur="500"/>
                                        <p:tgtEl>
                                          <p:spTgt spid="3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4">
                                            <p:txEl>
                                              <p:pRg st="3" end="3"/>
                                            </p:txEl>
                                          </p:spTgt>
                                        </p:tgtEl>
                                        <p:attrNameLst>
                                          <p:attrName>style.visibility</p:attrName>
                                        </p:attrNameLst>
                                      </p:cBhvr>
                                      <p:to>
                                        <p:strVal val="visible"/>
                                      </p:to>
                                    </p:set>
                                    <p:animEffect transition="in" filter="fade">
                                      <p:cBhvr>
                                        <p:cTn id="22" dur="500"/>
                                        <p:tgtEl>
                                          <p:spTgt spid="3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4">
                                            <p:txEl>
                                              <p:pRg st="4" end="4"/>
                                            </p:txEl>
                                          </p:spTgt>
                                        </p:tgtEl>
                                        <p:attrNameLst>
                                          <p:attrName>style.visibility</p:attrName>
                                        </p:attrNameLst>
                                      </p:cBhvr>
                                      <p:to>
                                        <p:strVal val="visible"/>
                                      </p:to>
                                    </p:set>
                                    <p:animEffect transition="in" filter="fade">
                                      <p:cBhvr>
                                        <p:cTn id="27" dur="500"/>
                                        <p:tgtEl>
                                          <p:spTgt spid="3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4">
                                            <p:txEl>
                                              <p:pRg st="5" end="5"/>
                                            </p:txEl>
                                          </p:spTgt>
                                        </p:tgtEl>
                                        <p:attrNameLst>
                                          <p:attrName>style.visibility</p:attrName>
                                        </p:attrNameLst>
                                      </p:cBhvr>
                                      <p:to>
                                        <p:strVal val="visible"/>
                                      </p:to>
                                    </p:set>
                                    <p:animEffect transition="in" filter="fade">
                                      <p:cBhvr>
                                        <p:cTn id="32" dur="500"/>
                                        <p:tgtEl>
                                          <p:spTgt spid="3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852E874-A9EC-434B-9E3F-C10FF757344F}"/>
              </a:ext>
            </a:extLst>
          </p:cNvPr>
          <p:cNvSpPr>
            <a:spLocks noChangeArrowheads="1"/>
          </p:cNvSpPr>
          <p:nvPr/>
        </p:nvSpPr>
        <p:spPr bwMode="auto">
          <a:xfrm>
            <a:off x="0" y="1367956"/>
            <a:ext cx="9144000"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23" eaLnBrk="0" fontAlgn="base" hangingPunct="0">
              <a:spcBef>
                <a:spcPct val="0"/>
              </a:spcBef>
              <a:spcAft>
                <a:spcPct val="0"/>
              </a:spcAft>
              <a:buClrTx/>
            </a:pPr>
            <a:r>
              <a:rPr lang="en-US" altLang="en-US" sz="1800" dirty="0">
                <a:solidFill>
                  <a:srgbClr val="A9B7C6"/>
                </a:solidFill>
                <a:latin typeface="JetBrains Mono" panose="02000009000000000000" pitchFamily="49" charset="0"/>
                <a:cs typeface="JetBrains Mono" panose="02000009000000000000" pitchFamily="49" charset="0"/>
              </a:rPr>
              <a:t>{</a:t>
            </a:r>
            <a:br>
              <a:rPr lang="en-US" altLang="en-US" sz="1800" dirty="0">
                <a:solidFill>
                  <a:srgbClr val="A9B7C6"/>
                </a:solidFill>
                <a:latin typeface="JetBrains Mono" panose="02000009000000000000" pitchFamily="49" charset="0"/>
                <a:cs typeface="JetBrains Mono" panose="02000009000000000000" pitchFamily="49" charset="0"/>
              </a:rPr>
            </a:br>
            <a:r>
              <a:rPr lang="en-US" altLang="en-US" sz="1800" dirty="0">
                <a:solidFill>
                  <a:srgbClr val="A9B7C6"/>
                </a:solidFill>
                <a:latin typeface="JetBrains Mono" panose="02000009000000000000" pitchFamily="49" charset="0"/>
                <a:cs typeface="JetBrains Mono" panose="02000009000000000000" pitchFamily="49" charset="0"/>
              </a:rPr>
              <a:t>  </a:t>
            </a:r>
            <a:r>
              <a:rPr lang="en-US" altLang="en-US" sz="1800" dirty="0">
                <a:solidFill>
                  <a:srgbClr val="9876AA"/>
                </a:solidFill>
                <a:latin typeface="JetBrains Mono" panose="02000009000000000000" pitchFamily="49" charset="0"/>
                <a:cs typeface="JetBrains Mono" panose="02000009000000000000" pitchFamily="49" charset="0"/>
              </a:rPr>
              <a:t>"sub"</a:t>
            </a:r>
            <a:r>
              <a:rPr lang="en-US" altLang="en-US" sz="1800" dirty="0">
                <a:solidFill>
                  <a:srgbClr val="CC7832"/>
                </a:solidFill>
                <a:latin typeface="JetBrains Mono" panose="02000009000000000000" pitchFamily="49" charset="0"/>
                <a:cs typeface="JetBrains Mono" panose="02000009000000000000" pitchFamily="49" charset="0"/>
              </a:rPr>
              <a:t>: </a:t>
            </a:r>
            <a:r>
              <a:rPr lang="en-US" altLang="en-US" sz="1800" dirty="0">
                <a:solidFill>
                  <a:srgbClr val="6A8759"/>
                </a:solidFill>
                <a:latin typeface="JetBrains Mono" panose="02000009000000000000" pitchFamily="49" charset="0"/>
                <a:cs typeface="JetBrains Mono" panose="02000009000000000000" pitchFamily="49" charset="0"/>
              </a:rPr>
              <a:t>"1234567890"</a:t>
            </a:r>
            <a:r>
              <a:rPr lang="en-US" altLang="en-US" sz="1800" dirty="0">
                <a:solidFill>
                  <a:srgbClr val="CC7832"/>
                </a:solidFill>
                <a:latin typeface="JetBrains Mono" panose="02000009000000000000" pitchFamily="49" charset="0"/>
                <a:cs typeface="JetBrains Mono" panose="02000009000000000000" pitchFamily="49" charset="0"/>
              </a:rPr>
              <a:t>,</a:t>
            </a:r>
            <a:br>
              <a:rPr lang="en-US" altLang="en-US" sz="1800" dirty="0">
                <a:solidFill>
                  <a:srgbClr val="CC7832"/>
                </a:solidFill>
                <a:latin typeface="JetBrains Mono" panose="02000009000000000000" pitchFamily="49" charset="0"/>
                <a:cs typeface="JetBrains Mono" panose="02000009000000000000" pitchFamily="49" charset="0"/>
              </a:rPr>
            </a:br>
            <a:r>
              <a:rPr lang="en-US" altLang="en-US" sz="1800" dirty="0">
                <a:solidFill>
                  <a:srgbClr val="CC7832"/>
                </a:solidFill>
                <a:latin typeface="JetBrains Mono" panose="02000009000000000000" pitchFamily="49" charset="0"/>
                <a:cs typeface="JetBrains Mono" panose="02000009000000000000" pitchFamily="49" charset="0"/>
              </a:rPr>
              <a:t>  </a:t>
            </a:r>
            <a:r>
              <a:rPr lang="en-US" altLang="en-US" sz="1800" dirty="0">
                <a:solidFill>
                  <a:srgbClr val="9876AA"/>
                </a:solidFill>
                <a:latin typeface="JetBrains Mono" panose="02000009000000000000" pitchFamily="49" charset="0"/>
                <a:cs typeface="JetBrains Mono" panose="02000009000000000000" pitchFamily="49" charset="0"/>
              </a:rPr>
              <a:t>"name"</a:t>
            </a:r>
            <a:r>
              <a:rPr lang="en-US" altLang="en-US" sz="1800" dirty="0">
                <a:solidFill>
                  <a:srgbClr val="CC7832"/>
                </a:solidFill>
                <a:latin typeface="JetBrains Mono" panose="02000009000000000000" pitchFamily="49" charset="0"/>
                <a:cs typeface="JetBrains Mono" panose="02000009000000000000" pitchFamily="49" charset="0"/>
              </a:rPr>
              <a:t>: </a:t>
            </a:r>
            <a:r>
              <a:rPr lang="en-US" altLang="en-US" sz="1800" dirty="0">
                <a:solidFill>
                  <a:srgbClr val="6A8759"/>
                </a:solidFill>
                <a:latin typeface="JetBrains Mono" panose="02000009000000000000" pitchFamily="49" charset="0"/>
                <a:cs typeface="JetBrains Mono" panose="02000009000000000000" pitchFamily="49" charset="0"/>
              </a:rPr>
              <a:t>“Bharath R"</a:t>
            </a:r>
            <a:r>
              <a:rPr lang="en-US" altLang="en-US" sz="1800" dirty="0">
                <a:solidFill>
                  <a:srgbClr val="CC7832"/>
                </a:solidFill>
                <a:latin typeface="JetBrains Mono" panose="02000009000000000000" pitchFamily="49" charset="0"/>
                <a:cs typeface="JetBrains Mono" panose="02000009000000000000" pitchFamily="49" charset="0"/>
              </a:rPr>
              <a:t>,</a:t>
            </a:r>
          </a:p>
          <a:p>
            <a:pPr defTabSz="914423" eaLnBrk="0" fontAlgn="base" hangingPunct="0">
              <a:spcBef>
                <a:spcPct val="0"/>
              </a:spcBef>
              <a:spcAft>
                <a:spcPct val="0"/>
              </a:spcAft>
              <a:buClrTx/>
            </a:pPr>
            <a:r>
              <a:rPr lang="en-US" altLang="en-US" sz="1800" dirty="0">
                <a:solidFill>
                  <a:srgbClr val="9876AA"/>
                </a:solidFill>
                <a:latin typeface="JetBrains Mono" panose="02000009000000000000" pitchFamily="49" charset="0"/>
                <a:cs typeface="JetBrains Mono" panose="02000009000000000000" pitchFamily="49" charset="0"/>
              </a:rPr>
              <a:t>  “role"</a:t>
            </a:r>
            <a:r>
              <a:rPr lang="en-US" altLang="en-US" sz="1800" dirty="0">
                <a:solidFill>
                  <a:srgbClr val="CC7832"/>
                </a:solidFill>
                <a:latin typeface="JetBrains Mono" panose="02000009000000000000" pitchFamily="49" charset="0"/>
                <a:cs typeface="JetBrains Mono" panose="02000009000000000000" pitchFamily="49" charset="0"/>
              </a:rPr>
              <a:t>: </a:t>
            </a:r>
            <a:r>
              <a:rPr lang="en-US" altLang="en-US" sz="1800" dirty="0">
                <a:solidFill>
                  <a:srgbClr val="6A8759"/>
                </a:solidFill>
                <a:latin typeface="JetBrains Mono" panose="02000009000000000000" pitchFamily="49" charset="0"/>
                <a:cs typeface="JetBrains Mono" panose="02000009000000000000" pitchFamily="49" charset="0"/>
              </a:rPr>
              <a:t>“admin"</a:t>
            </a:r>
            <a:br>
              <a:rPr lang="en-US" altLang="en-US" sz="1800" dirty="0">
                <a:solidFill>
                  <a:srgbClr val="CC7832"/>
                </a:solidFill>
                <a:latin typeface="JetBrains Mono" panose="02000009000000000000" pitchFamily="49" charset="0"/>
                <a:cs typeface="JetBrains Mono" panose="02000009000000000000" pitchFamily="49" charset="0"/>
              </a:rPr>
            </a:br>
            <a:r>
              <a:rPr lang="en-US" altLang="en-US" sz="1800" dirty="0">
                <a:solidFill>
                  <a:srgbClr val="CC7832"/>
                </a:solidFill>
                <a:latin typeface="JetBrains Mono" panose="02000009000000000000" pitchFamily="49" charset="0"/>
                <a:cs typeface="JetBrains Mono" panose="02000009000000000000" pitchFamily="49" charset="0"/>
              </a:rPr>
              <a:t>  </a:t>
            </a:r>
            <a:r>
              <a:rPr lang="en-US" altLang="en-US" sz="1800" dirty="0">
                <a:solidFill>
                  <a:srgbClr val="9876AA"/>
                </a:solidFill>
                <a:latin typeface="JetBrains Mono" panose="02000009000000000000" pitchFamily="49" charset="0"/>
                <a:cs typeface="JetBrains Mono" panose="02000009000000000000" pitchFamily="49" charset="0"/>
              </a:rPr>
              <a:t>“</a:t>
            </a:r>
            <a:r>
              <a:rPr lang="en-US" altLang="en-US" sz="1800" dirty="0" err="1">
                <a:solidFill>
                  <a:srgbClr val="9876AA"/>
                </a:solidFill>
                <a:latin typeface="JetBrains Mono" panose="02000009000000000000" pitchFamily="49" charset="0"/>
                <a:cs typeface="JetBrains Mono" panose="02000009000000000000" pitchFamily="49" charset="0"/>
              </a:rPr>
              <a:t>aud</a:t>
            </a:r>
            <a:r>
              <a:rPr lang="en-US" altLang="en-US" sz="1800" dirty="0">
                <a:solidFill>
                  <a:srgbClr val="9876AA"/>
                </a:solidFill>
                <a:latin typeface="JetBrains Mono" panose="02000009000000000000" pitchFamily="49" charset="0"/>
                <a:cs typeface="JetBrains Mono" panose="02000009000000000000" pitchFamily="49" charset="0"/>
              </a:rPr>
              <a:t>"</a:t>
            </a:r>
            <a:r>
              <a:rPr lang="en-US" altLang="en-US" sz="1800" dirty="0">
                <a:solidFill>
                  <a:srgbClr val="CC7832"/>
                </a:solidFill>
                <a:latin typeface="JetBrains Mono" panose="02000009000000000000" pitchFamily="49" charset="0"/>
                <a:cs typeface="JetBrains Mono" panose="02000009000000000000" pitchFamily="49" charset="0"/>
              </a:rPr>
              <a:t>: </a:t>
            </a:r>
            <a:r>
              <a:rPr lang="en-US" altLang="en-US" sz="1800" dirty="0">
                <a:solidFill>
                  <a:srgbClr val="6A8759"/>
                </a:solidFill>
                <a:latin typeface="JetBrains Mono" panose="02000009000000000000" pitchFamily="49" charset="0"/>
                <a:cs typeface="JetBrains Mono" panose="02000009000000000000" pitchFamily="49" charset="0"/>
              </a:rPr>
              <a:t>"http://localhost:4200"</a:t>
            </a:r>
            <a:r>
              <a:rPr lang="en-US" altLang="en-US" sz="1800" dirty="0">
                <a:solidFill>
                  <a:srgbClr val="CC7832"/>
                </a:solidFill>
                <a:latin typeface="JetBrains Mono" panose="02000009000000000000" pitchFamily="49" charset="0"/>
                <a:cs typeface="JetBrains Mono" panose="02000009000000000000" pitchFamily="49" charset="0"/>
              </a:rPr>
              <a:t>,</a:t>
            </a:r>
            <a:br>
              <a:rPr lang="en-US" altLang="en-US" sz="1800" dirty="0">
                <a:solidFill>
                  <a:srgbClr val="CC7832"/>
                </a:solidFill>
                <a:latin typeface="JetBrains Mono" panose="02000009000000000000" pitchFamily="49" charset="0"/>
                <a:cs typeface="JetBrains Mono" panose="02000009000000000000" pitchFamily="49" charset="0"/>
              </a:rPr>
            </a:br>
            <a:r>
              <a:rPr lang="en-US" altLang="en-US" sz="1800" dirty="0">
                <a:solidFill>
                  <a:srgbClr val="CC7832"/>
                </a:solidFill>
                <a:latin typeface="JetBrains Mono" panose="02000009000000000000" pitchFamily="49" charset="0"/>
                <a:cs typeface="JetBrains Mono" panose="02000009000000000000" pitchFamily="49" charset="0"/>
              </a:rPr>
              <a:t>  </a:t>
            </a:r>
            <a:r>
              <a:rPr lang="en-US" altLang="en-US" sz="1800" dirty="0">
                <a:solidFill>
                  <a:srgbClr val="9876AA"/>
                </a:solidFill>
                <a:latin typeface="JetBrains Mono" panose="02000009000000000000" pitchFamily="49" charset="0"/>
                <a:cs typeface="JetBrains Mono" panose="02000009000000000000" pitchFamily="49" charset="0"/>
              </a:rPr>
              <a:t>“</a:t>
            </a:r>
            <a:r>
              <a:rPr lang="en-US" altLang="en-US" sz="1800" dirty="0" err="1">
                <a:solidFill>
                  <a:srgbClr val="9876AA"/>
                </a:solidFill>
                <a:latin typeface="JetBrains Mono" panose="02000009000000000000" pitchFamily="49" charset="0"/>
                <a:cs typeface="JetBrains Mono" panose="02000009000000000000" pitchFamily="49" charset="0"/>
              </a:rPr>
              <a:t>iss</a:t>
            </a:r>
            <a:r>
              <a:rPr lang="en-US" altLang="en-US" sz="1800" dirty="0">
                <a:solidFill>
                  <a:srgbClr val="9876AA"/>
                </a:solidFill>
                <a:latin typeface="JetBrains Mono" panose="02000009000000000000" pitchFamily="49" charset="0"/>
                <a:cs typeface="JetBrains Mono" panose="02000009000000000000" pitchFamily="49" charset="0"/>
              </a:rPr>
              <a:t>"</a:t>
            </a:r>
            <a:r>
              <a:rPr lang="en-US" altLang="en-US" sz="1800" dirty="0">
                <a:solidFill>
                  <a:srgbClr val="CC7832"/>
                </a:solidFill>
                <a:latin typeface="JetBrains Mono" panose="02000009000000000000" pitchFamily="49" charset="0"/>
                <a:cs typeface="JetBrains Mono" panose="02000009000000000000" pitchFamily="49" charset="0"/>
              </a:rPr>
              <a:t>: </a:t>
            </a:r>
            <a:r>
              <a:rPr lang="en-US" altLang="en-US" sz="1800" dirty="0">
                <a:solidFill>
                  <a:srgbClr val="6A8759"/>
                </a:solidFill>
                <a:latin typeface="JetBrains Mono" panose="02000009000000000000" pitchFamily="49" charset="0"/>
                <a:cs typeface="JetBrains Mono" panose="02000009000000000000" pitchFamily="49" charset="0"/>
              </a:rPr>
              <a:t>"https://localhost:7091"</a:t>
            </a:r>
            <a:r>
              <a:rPr lang="en-US" altLang="en-US" sz="1800" dirty="0">
                <a:solidFill>
                  <a:srgbClr val="CC7832"/>
                </a:solidFill>
                <a:latin typeface="JetBrains Mono" panose="02000009000000000000" pitchFamily="49" charset="0"/>
                <a:cs typeface="JetBrains Mono" panose="02000009000000000000" pitchFamily="49" charset="0"/>
              </a:rPr>
              <a:t>,</a:t>
            </a:r>
            <a:br>
              <a:rPr lang="en-US" altLang="en-US" sz="1800" dirty="0">
                <a:solidFill>
                  <a:srgbClr val="CC7832"/>
                </a:solidFill>
                <a:latin typeface="JetBrains Mono" panose="02000009000000000000" pitchFamily="49" charset="0"/>
                <a:cs typeface="JetBrains Mono" panose="02000009000000000000" pitchFamily="49" charset="0"/>
              </a:rPr>
            </a:br>
            <a:r>
              <a:rPr lang="en-US" altLang="en-US" sz="1800" dirty="0">
                <a:solidFill>
                  <a:srgbClr val="CC7832"/>
                </a:solidFill>
                <a:latin typeface="JetBrains Mono" panose="02000009000000000000" pitchFamily="49" charset="0"/>
                <a:cs typeface="JetBrains Mono" panose="02000009000000000000" pitchFamily="49" charset="0"/>
              </a:rPr>
              <a:t>  </a:t>
            </a:r>
            <a:r>
              <a:rPr lang="en-US" altLang="en-US" sz="1800" dirty="0">
                <a:solidFill>
                  <a:srgbClr val="9876AA"/>
                </a:solidFill>
                <a:latin typeface="JetBrains Mono" panose="02000009000000000000" pitchFamily="49" charset="0"/>
                <a:cs typeface="JetBrains Mono" panose="02000009000000000000" pitchFamily="49" charset="0"/>
              </a:rPr>
              <a:t>“exp"</a:t>
            </a:r>
            <a:r>
              <a:rPr lang="en-US" altLang="en-US" sz="1800" dirty="0">
                <a:solidFill>
                  <a:srgbClr val="CC7832"/>
                </a:solidFill>
                <a:latin typeface="JetBrains Mono" panose="02000009000000000000" pitchFamily="49" charset="0"/>
                <a:cs typeface="JetBrains Mono" panose="02000009000000000000" pitchFamily="49" charset="0"/>
              </a:rPr>
              <a:t>: 1693468306,</a:t>
            </a:r>
            <a:br>
              <a:rPr lang="en-US" altLang="en-US" sz="1800" dirty="0">
                <a:solidFill>
                  <a:srgbClr val="CC7832"/>
                </a:solidFill>
                <a:latin typeface="JetBrains Mono" panose="02000009000000000000" pitchFamily="49" charset="0"/>
                <a:cs typeface="JetBrains Mono" panose="02000009000000000000" pitchFamily="49" charset="0"/>
              </a:rPr>
            </a:br>
            <a:r>
              <a:rPr lang="en-US" altLang="en-US" sz="1800" dirty="0">
                <a:solidFill>
                  <a:srgbClr val="CC7832"/>
                </a:solidFill>
                <a:latin typeface="JetBrains Mono" panose="02000009000000000000" pitchFamily="49" charset="0"/>
                <a:cs typeface="JetBrains Mono" panose="02000009000000000000" pitchFamily="49" charset="0"/>
              </a:rPr>
              <a:t>  </a:t>
            </a:r>
            <a:br>
              <a:rPr lang="en-US" altLang="en-US" sz="1800" dirty="0">
                <a:solidFill>
                  <a:srgbClr val="CC7832"/>
                </a:solidFill>
                <a:latin typeface="JetBrains Mono" panose="02000009000000000000" pitchFamily="49" charset="0"/>
                <a:cs typeface="JetBrains Mono" panose="02000009000000000000" pitchFamily="49" charset="0"/>
              </a:rPr>
            </a:br>
            <a:r>
              <a:rPr lang="en-US" altLang="en-US" sz="1800" dirty="0">
                <a:solidFill>
                  <a:srgbClr val="A9B7C6"/>
                </a:solidFill>
                <a:latin typeface="JetBrains Mono" panose="02000009000000000000" pitchFamily="49" charset="0"/>
                <a:cs typeface="JetBrains Mono" panose="02000009000000000000" pitchFamily="49" charset="0"/>
              </a:rPr>
              <a:t>}</a:t>
            </a:r>
            <a:endParaRPr lang="en-US" altLang="en-US" sz="4400" dirty="0">
              <a:solidFill>
                <a:schemeClr val="tx1"/>
              </a:solidFill>
              <a:latin typeface="Arial" panose="020B0604020202020204" pitchFamily="34" charset="0"/>
            </a:endParaRPr>
          </a:p>
        </p:txBody>
      </p:sp>
      <p:sp>
        <p:nvSpPr>
          <p:cNvPr id="5" name="Google Shape;335;p30">
            <a:extLst>
              <a:ext uri="{FF2B5EF4-FFF2-40B4-BE49-F238E27FC236}">
                <a16:creationId xmlns:a16="http://schemas.microsoft.com/office/drawing/2014/main" id="{0482CE2A-A14A-419E-AA95-674A1D28E09D}"/>
              </a:ext>
            </a:extLst>
          </p:cNvPr>
          <p:cNvSpPr txBox="1">
            <a:spLocks noGrp="1"/>
          </p:cNvSpPr>
          <p:nvPr>
            <p:ph type="title"/>
          </p:nvPr>
        </p:nvSpPr>
        <p:spPr>
          <a:xfrm>
            <a:off x="1996976" y="539501"/>
            <a:ext cx="5150100" cy="431400"/>
          </a:xfrm>
          <a:prstGeom prst="rect">
            <a:avLst/>
          </a:prstGeom>
        </p:spPr>
        <p:txBody>
          <a:bodyPr spcFirstLastPara="1" wrap="square" lIns="91425" tIns="91425" rIns="91425" bIns="91425" anchor="ctr" anchorCtr="0">
            <a:noAutofit/>
          </a:bodyPr>
          <a:lstStyle/>
          <a:p>
            <a:r>
              <a:rPr lang="en" dirty="0"/>
              <a:t>JWT Payload Example</a:t>
            </a:r>
            <a:endParaRPr dirty="0"/>
          </a:p>
        </p:txBody>
      </p:sp>
      <p:sp>
        <p:nvSpPr>
          <p:cNvPr id="8" name="TextBox 7">
            <a:extLst>
              <a:ext uri="{FF2B5EF4-FFF2-40B4-BE49-F238E27FC236}">
                <a16:creationId xmlns:a16="http://schemas.microsoft.com/office/drawing/2014/main" id="{A42D4255-17E8-442F-877C-FBA6DF1F38A5}"/>
              </a:ext>
            </a:extLst>
          </p:cNvPr>
          <p:cNvSpPr txBox="1"/>
          <p:nvPr/>
        </p:nvSpPr>
        <p:spPr>
          <a:xfrm>
            <a:off x="0" y="3992510"/>
            <a:ext cx="9144000" cy="369332"/>
          </a:xfrm>
          <a:prstGeom prst="rect">
            <a:avLst/>
          </a:prstGeom>
          <a:noFill/>
        </p:spPr>
        <p:txBody>
          <a:bodyPr wrap="square">
            <a:spAutoFit/>
          </a:bodyPr>
          <a:lstStyle/>
          <a:p>
            <a:pPr algn="ctr"/>
            <a:r>
              <a:rPr lang="en-US" sz="1800" dirty="0">
                <a:solidFill>
                  <a:schemeClr val="accent3"/>
                </a:solidFill>
                <a:latin typeface="Montserrat"/>
              </a:rPr>
              <a:t>The payload is then Base64Url encoded to form the second part of the JWT</a:t>
            </a:r>
          </a:p>
        </p:txBody>
      </p:sp>
    </p:spTree>
    <p:extLst>
      <p:ext uri="{BB962C8B-B14F-4D97-AF65-F5344CB8AC3E}">
        <p14:creationId xmlns:p14="http://schemas.microsoft.com/office/powerpoint/2010/main" val="119659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3" y="981589"/>
            <a:ext cx="8418425" cy="3954477"/>
          </a:xfrm>
          <a:prstGeom prst="rect">
            <a:avLst/>
          </a:prstGeom>
        </p:spPr>
        <p:txBody>
          <a:bodyPr spcFirstLastPara="1" wrap="square" lIns="91425" tIns="91425" rIns="91425" bIns="91425" anchor="t" anchorCtr="0">
            <a:noAutofit/>
          </a:bodyPr>
          <a:lstStyle/>
          <a:p>
            <a:pPr marL="171455" indent="-171455">
              <a:lnSpc>
                <a:spcPct val="150000"/>
              </a:lnSpc>
              <a:buClr>
                <a:srgbClr val="DCAE52"/>
              </a:buClr>
              <a:buSzPts val="1100"/>
              <a:buFont typeface="Arial" panose="020B0604020202020204" pitchFamily="34" charset="0"/>
              <a:buChar char="•"/>
            </a:pPr>
            <a:r>
              <a:rPr lang="en-US" sz="1600" dirty="0"/>
              <a:t>Taking the encoded header, the encoded payload, a secret, the algorithm specified in the header, and sign that</a:t>
            </a:r>
          </a:p>
          <a:p>
            <a:pPr marL="171455" indent="-171455">
              <a:lnSpc>
                <a:spcPct val="150000"/>
              </a:lnSpc>
              <a:buClr>
                <a:srgbClr val="DCAE52"/>
              </a:buClr>
              <a:buSzPts val="1100"/>
              <a:buFont typeface="Arial" panose="020B0604020202020204" pitchFamily="34" charset="0"/>
              <a:buChar char="•"/>
            </a:pPr>
            <a:r>
              <a:rPr lang="en-US" sz="1600" dirty="0"/>
              <a:t>Depending on the specified algorithm in header (</a:t>
            </a:r>
            <a:r>
              <a:rPr lang="en-US" sz="1600" dirty="0" err="1"/>
              <a:t>alg</a:t>
            </a:r>
            <a:r>
              <a:rPr lang="en-US" sz="1600" dirty="0"/>
              <a:t> field), signature is produced differently</a:t>
            </a:r>
          </a:p>
          <a:p>
            <a:pPr marL="171455" indent="-171455">
              <a:lnSpc>
                <a:spcPct val="150000"/>
              </a:lnSpc>
              <a:buClr>
                <a:srgbClr val="DCAE52"/>
              </a:buClr>
              <a:buSzPts val="1100"/>
              <a:buFont typeface="Arial" panose="020B0604020202020204" pitchFamily="34" charset="0"/>
              <a:buChar char="•"/>
            </a:pPr>
            <a:r>
              <a:rPr lang="en-US" sz="1600" dirty="0"/>
              <a:t>For example, for HMAC SHA256 encryption algorithm (default algorithm in many libraries), the Signature looks as follows:</a:t>
            </a:r>
          </a:p>
        </p:txBody>
      </p:sp>
      <p:sp>
        <p:nvSpPr>
          <p:cNvPr id="335" name="Google Shape;335;p30"/>
          <p:cNvSpPr txBox="1">
            <a:spLocks noGrp="1"/>
          </p:cNvSpPr>
          <p:nvPr>
            <p:ph type="title"/>
          </p:nvPr>
        </p:nvSpPr>
        <p:spPr>
          <a:xfrm>
            <a:off x="1996946" y="286175"/>
            <a:ext cx="5150100" cy="431400"/>
          </a:xfrm>
          <a:prstGeom prst="rect">
            <a:avLst/>
          </a:prstGeom>
        </p:spPr>
        <p:txBody>
          <a:bodyPr spcFirstLastPara="1" wrap="square" lIns="91425" tIns="91425" rIns="91425" bIns="91425" anchor="ctr" anchorCtr="0">
            <a:noAutofit/>
          </a:bodyPr>
          <a:lstStyle/>
          <a:p>
            <a:r>
              <a:rPr lang="en" dirty="0"/>
              <a:t>JWT Signature</a:t>
            </a:r>
            <a:endParaRPr dirty="0"/>
          </a:p>
        </p:txBody>
      </p:sp>
      <p:sp>
        <p:nvSpPr>
          <p:cNvPr id="5" name="Rectangle 3">
            <a:extLst>
              <a:ext uri="{FF2B5EF4-FFF2-40B4-BE49-F238E27FC236}">
                <a16:creationId xmlns:a16="http://schemas.microsoft.com/office/drawing/2014/main" id="{0BAEC160-C79E-4C35-BEC2-360B4326A782}"/>
              </a:ext>
            </a:extLst>
          </p:cNvPr>
          <p:cNvSpPr>
            <a:spLocks noChangeArrowheads="1"/>
          </p:cNvSpPr>
          <p:nvPr/>
        </p:nvSpPr>
        <p:spPr bwMode="auto">
          <a:xfrm>
            <a:off x="2148998" y="3436862"/>
            <a:ext cx="4676664"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23" eaLnBrk="0" fontAlgn="base" hangingPunct="0">
              <a:spcBef>
                <a:spcPct val="0"/>
              </a:spcBef>
              <a:spcAft>
                <a:spcPct val="0"/>
              </a:spcAft>
              <a:buClrTx/>
            </a:pPr>
            <a:r>
              <a:rPr lang="en-US" altLang="en-US" sz="1800" dirty="0">
                <a:solidFill>
                  <a:srgbClr val="A9B7C6"/>
                </a:solidFill>
                <a:latin typeface="JetBrains Mono" panose="02000009000000000000" pitchFamily="49" charset="0"/>
                <a:cs typeface="JetBrains Mono" panose="02000009000000000000" pitchFamily="49" charset="0"/>
              </a:rPr>
              <a:t>HMACSHA256(</a:t>
            </a:r>
            <a:br>
              <a:rPr lang="en-US" altLang="en-US" sz="1800" dirty="0">
                <a:solidFill>
                  <a:srgbClr val="A9B7C6"/>
                </a:solidFill>
                <a:latin typeface="JetBrains Mono" panose="02000009000000000000" pitchFamily="49" charset="0"/>
                <a:cs typeface="JetBrains Mono" panose="02000009000000000000" pitchFamily="49" charset="0"/>
              </a:rPr>
            </a:br>
            <a:r>
              <a:rPr lang="en-US" altLang="en-US" sz="1800" dirty="0">
                <a:solidFill>
                  <a:srgbClr val="A9B7C6"/>
                </a:solidFill>
                <a:latin typeface="JetBrains Mono" panose="02000009000000000000" pitchFamily="49" charset="0"/>
                <a:cs typeface="JetBrains Mono" panose="02000009000000000000" pitchFamily="49" charset="0"/>
              </a:rPr>
              <a:t>base64UrlEncode(header) + </a:t>
            </a:r>
            <a:r>
              <a:rPr lang="en-US" altLang="en-US" sz="1800" dirty="0">
                <a:solidFill>
                  <a:srgbClr val="6A8759"/>
                </a:solidFill>
                <a:latin typeface="JetBrains Mono" panose="02000009000000000000" pitchFamily="49" charset="0"/>
                <a:cs typeface="JetBrains Mono" panose="02000009000000000000" pitchFamily="49" charset="0"/>
              </a:rPr>
              <a:t>"." </a:t>
            </a:r>
            <a:r>
              <a:rPr lang="en-US" altLang="en-US" sz="1800" dirty="0">
                <a:solidFill>
                  <a:srgbClr val="A9B7C6"/>
                </a:solidFill>
                <a:latin typeface="JetBrains Mono" panose="02000009000000000000" pitchFamily="49" charset="0"/>
                <a:cs typeface="JetBrains Mono" panose="02000009000000000000" pitchFamily="49" charset="0"/>
              </a:rPr>
              <a:t>+</a:t>
            </a:r>
            <a:br>
              <a:rPr lang="en-US" altLang="en-US" sz="1800" dirty="0">
                <a:solidFill>
                  <a:srgbClr val="A9B7C6"/>
                </a:solidFill>
                <a:latin typeface="JetBrains Mono" panose="02000009000000000000" pitchFamily="49" charset="0"/>
                <a:cs typeface="JetBrains Mono" panose="02000009000000000000" pitchFamily="49" charset="0"/>
              </a:rPr>
            </a:br>
            <a:r>
              <a:rPr lang="en-US" altLang="en-US" sz="1800" dirty="0">
                <a:solidFill>
                  <a:srgbClr val="A9B7C6"/>
                </a:solidFill>
                <a:latin typeface="JetBrains Mono" panose="02000009000000000000" pitchFamily="49" charset="0"/>
                <a:cs typeface="JetBrains Mono" panose="02000009000000000000" pitchFamily="49" charset="0"/>
              </a:rPr>
              <a:t>base64UrlEncode(payload)</a:t>
            </a:r>
            <a:r>
              <a:rPr lang="en-US" altLang="en-US" sz="1800" dirty="0">
                <a:solidFill>
                  <a:srgbClr val="CC7832"/>
                </a:solidFill>
                <a:latin typeface="JetBrains Mono" panose="02000009000000000000" pitchFamily="49" charset="0"/>
                <a:cs typeface="JetBrains Mono" panose="02000009000000000000" pitchFamily="49" charset="0"/>
              </a:rPr>
              <a:t>,</a:t>
            </a:r>
            <a:br>
              <a:rPr lang="en-US" altLang="en-US" sz="1800" dirty="0">
                <a:solidFill>
                  <a:srgbClr val="CC7832"/>
                </a:solidFill>
                <a:latin typeface="JetBrains Mono" panose="02000009000000000000" pitchFamily="49" charset="0"/>
                <a:cs typeface="JetBrains Mono" panose="02000009000000000000" pitchFamily="49" charset="0"/>
              </a:rPr>
            </a:br>
            <a:r>
              <a:rPr lang="en-US" altLang="en-US" sz="1800" dirty="0">
                <a:solidFill>
                  <a:srgbClr val="A9B7C6"/>
                </a:solidFill>
                <a:latin typeface="JetBrains Mono" panose="02000009000000000000" pitchFamily="49" charset="0"/>
                <a:cs typeface="JetBrains Mono" panose="02000009000000000000" pitchFamily="49" charset="0"/>
              </a:rPr>
              <a:t>secret)</a:t>
            </a:r>
            <a:endParaRPr lang="en-US" altLang="en-US" sz="4400" dirty="0">
              <a:solidFill>
                <a:schemeClr val="tx1"/>
              </a:solidFill>
              <a:latin typeface="Arial" panose="020B0604020202020204" pitchFamily="34" charset="0"/>
            </a:endParaRPr>
          </a:p>
        </p:txBody>
      </p:sp>
    </p:spTree>
    <p:extLst>
      <p:ext uri="{BB962C8B-B14F-4D97-AF65-F5344CB8AC3E}">
        <p14:creationId xmlns:p14="http://schemas.microsoft.com/office/powerpoint/2010/main" val="373256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xEl>
                                              <p:pRg st="2" end="2"/>
                                            </p:txEl>
                                          </p:spTgt>
                                        </p:tgtEl>
                                        <p:attrNameLst>
                                          <p:attrName>style.visibility</p:attrName>
                                        </p:attrNameLst>
                                      </p:cBhvr>
                                      <p:to>
                                        <p:strVal val="visible"/>
                                      </p:to>
                                    </p:set>
                                    <p:animEffect transition="in" filter="fade">
                                      <p:cBhvr>
                                        <p:cTn id="7" dur="500"/>
                                        <p:tgtEl>
                                          <p:spTgt spid="334">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3" y="717575"/>
            <a:ext cx="8418425" cy="4218491"/>
          </a:xfrm>
          <a:prstGeom prst="rect">
            <a:avLst/>
          </a:prstGeom>
        </p:spPr>
        <p:txBody>
          <a:bodyPr spcFirstLastPara="1" wrap="square" lIns="91425" tIns="91425" rIns="91425" bIns="91425" anchor="t" anchorCtr="0">
            <a:noAutofit/>
          </a:bodyPr>
          <a:lstStyle/>
          <a:p>
            <a:pPr marL="0" indent="0">
              <a:lnSpc>
                <a:spcPct val="150000"/>
              </a:lnSpc>
              <a:buClr>
                <a:srgbClr val="DCAE52"/>
              </a:buClr>
              <a:buSzPts val="1100"/>
              <a:buNone/>
            </a:pPr>
            <a:r>
              <a:rPr lang="en-US" sz="1600" dirty="0"/>
              <a:t>			Putting it all together</a:t>
            </a:r>
          </a:p>
          <a:p>
            <a:pPr marL="171455" indent="-171455">
              <a:lnSpc>
                <a:spcPct val="150000"/>
              </a:lnSpc>
              <a:buClr>
                <a:srgbClr val="DCAE52"/>
              </a:buClr>
              <a:buSzPts val="1100"/>
              <a:buFont typeface="Arial" panose="020B0604020202020204" pitchFamily="34" charset="0"/>
              <a:buChar char="•"/>
            </a:pPr>
            <a:endParaRPr lang="en-US" sz="1600" dirty="0"/>
          </a:p>
          <a:p>
            <a:pPr marL="171455" indent="-171455">
              <a:lnSpc>
                <a:spcPct val="150000"/>
              </a:lnSpc>
              <a:buClr>
                <a:srgbClr val="DCAE52"/>
              </a:buClr>
              <a:buSzPts val="1100"/>
              <a:buFont typeface="Arial" panose="020B0604020202020204" pitchFamily="34" charset="0"/>
              <a:buChar char="•"/>
            </a:pPr>
            <a:endParaRPr lang="en-US" sz="1600" dirty="0"/>
          </a:p>
        </p:txBody>
      </p:sp>
      <p:sp>
        <p:nvSpPr>
          <p:cNvPr id="335" name="Google Shape;335;p30"/>
          <p:cNvSpPr txBox="1">
            <a:spLocks noGrp="1"/>
          </p:cNvSpPr>
          <p:nvPr>
            <p:ph type="title"/>
          </p:nvPr>
        </p:nvSpPr>
        <p:spPr>
          <a:xfrm>
            <a:off x="1996946" y="286175"/>
            <a:ext cx="5150100" cy="431400"/>
          </a:xfrm>
          <a:prstGeom prst="rect">
            <a:avLst/>
          </a:prstGeom>
        </p:spPr>
        <p:txBody>
          <a:bodyPr spcFirstLastPara="1" wrap="square" lIns="91425" tIns="91425" rIns="91425" bIns="91425" anchor="ctr" anchorCtr="0">
            <a:noAutofit/>
          </a:bodyPr>
          <a:lstStyle/>
          <a:p>
            <a:r>
              <a:rPr lang="en" dirty="0"/>
              <a:t> </a:t>
            </a:r>
            <a:endParaRPr dirty="0"/>
          </a:p>
        </p:txBody>
      </p:sp>
      <p:pic>
        <p:nvPicPr>
          <p:cNvPr id="6" name="Picture 5">
            <a:extLst>
              <a:ext uri="{FF2B5EF4-FFF2-40B4-BE49-F238E27FC236}">
                <a16:creationId xmlns:a16="http://schemas.microsoft.com/office/drawing/2014/main" id="{98B9DCB6-424D-9B4E-65F2-A4B2D47D5DAF}"/>
              </a:ext>
            </a:extLst>
          </p:cNvPr>
          <p:cNvPicPr>
            <a:picLocks noChangeAspect="1"/>
          </p:cNvPicPr>
          <p:nvPr/>
        </p:nvPicPr>
        <p:blipFill>
          <a:blip r:embed="rId3"/>
          <a:stretch>
            <a:fillRect/>
          </a:stretch>
        </p:blipFill>
        <p:spPr>
          <a:xfrm>
            <a:off x="1585248" y="1214868"/>
            <a:ext cx="5245370" cy="3797495"/>
          </a:xfrm>
          <a:prstGeom prst="rect">
            <a:avLst/>
          </a:prstGeom>
        </p:spPr>
      </p:pic>
    </p:spTree>
    <p:extLst>
      <p:ext uri="{BB962C8B-B14F-4D97-AF65-F5344CB8AC3E}">
        <p14:creationId xmlns:p14="http://schemas.microsoft.com/office/powerpoint/2010/main" val="24600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3" y="76201"/>
            <a:ext cx="8418425" cy="4859866"/>
          </a:xfrm>
          <a:prstGeom prst="rect">
            <a:avLst/>
          </a:prstGeom>
        </p:spPr>
        <p:txBody>
          <a:bodyPr spcFirstLastPara="1" wrap="square" lIns="91425" tIns="91425" rIns="91425" bIns="91425" anchor="t" anchorCtr="0">
            <a:noAutofit/>
          </a:bodyPr>
          <a:lstStyle/>
          <a:p>
            <a:pPr marL="171455" indent="-171455">
              <a:lnSpc>
                <a:spcPct val="150000"/>
              </a:lnSpc>
              <a:buClr>
                <a:srgbClr val="DCAE52"/>
              </a:buClr>
              <a:buSzPts val="1100"/>
              <a:buFont typeface="Arial" panose="020B0604020202020204" pitchFamily="34" charset="0"/>
              <a:buChar char="•"/>
            </a:pPr>
            <a:endParaRPr lang="en-US" sz="1600" dirty="0"/>
          </a:p>
          <a:p>
            <a:pPr marL="171455" indent="-171455">
              <a:lnSpc>
                <a:spcPct val="150000"/>
              </a:lnSpc>
              <a:buClr>
                <a:srgbClr val="DCAE52"/>
              </a:buClr>
              <a:buSzPts val="1100"/>
              <a:buFont typeface="Arial" panose="020B0604020202020204" pitchFamily="34" charset="0"/>
              <a:buChar char="•"/>
            </a:pPr>
            <a:endParaRPr lang="en-US" sz="1600" dirty="0"/>
          </a:p>
        </p:txBody>
      </p:sp>
      <p:sp>
        <p:nvSpPr>
          <p:cNvPr id="335" name="Google Shape;335;p30"/>
          <p:cNvSpPr txBox="1">
            <a:spLocks noGrp="1"/>
          </p:cNvSpPr>
          <p:nvPr>
            <p:ph type="title"/>
          </p:nvPr>
        </p:nvSpPr>
        <p:spPr>
          <a:xfrm>
            <a:off x="1996946" y="286175"/>
            <a:ext cx="5150100" cy="431400"/>
          </a:xfrm>
          <a:prstGeom prst="rect">
            <a:avLst/>
          </a:prstGeom>
        </p:spPr>
        <p:txBody>
          <a:bodyPr spcFirstLastPara="1" wrap="square" lIns="91425" tIns="91425" rIns="91425" bIns="91425" anchor="ctr" anchorCtr="0">
            <a:noAutofit/>
          </a:bodyPr>
          <a:lstStyle/>
          <a:p>
            <a:r>
              <a:rPr lang="en" dirty="0"/>
              <a:t> </a:t>
            </a:r>
            <a:endParaRPr dirty="0"/>
          </a:p>
        </p:txBody>
      </p:sp>
      <p:sp>
        <p:nvSpPr>
          <p:cNvPr id="13" name="Rectangle: Rounded Corners 12">
            <a:extLst>
              <a:ext uri="{FF2B5EF4-FFF2-40B4-BE49-F238E27FC236}">
                <a16:creationId xmlns:a16="http://schemas.microsoft.com/office/drawing/2014/main" id="{A658D401-98AB-1B15-7F0C-5FE93543B718}"/>
              </a:ext>
            </a:extLst>
          </p:cNvPr>
          <p:cNvSpPr>
            <a:spLocks noChangeArrowheads="1"/>
          </p:cNvSpPr>
          <p:nvPr/>
        </p:nvSpPr>
        <p:spPr bwMode="auto">
          <a:xfrm>
            <a:off x="1451769" y="615975"/>
            <a:ext cx="5791200" cy="914400"/>
          </a:xfrm>
          <a:prstGeom prst="roundRect">
            <a:avLst>
              <a:gd name="adj" fmla="val 16667"/>
            </a:avLst>
          </a:prstGeom>
          <a:gradFill rotWithShape="1">
            <a:gsLst>
              <a:gs pos="0">
                <a:srgbClr val="FFDD9C"/>
              </a:gs>
              <a:gs pos="50000">
                <a:srgbClr val="FFD78E"/>
              </a:gs>
              <a:gs pos="100000">
                <a:srgbClr val="FFD479"/>
              </a:gs>
            </a:gsLst>
            <a:lin ang="5400000"/>
          </a:gradFill>
          <a:ln w="6350">
            <a:solidFill>
              <a:srgbClr val="FFC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C00000"/>
                </a:solidFill>
                <a:effectLst/>
                <a:latin typeface="Calibri" panose="020F0502020204030204" pitchFamily="34" charset="0"/>
                <a:ea typeface="Calibri" panose="020F0502020204030204" pitchFamily="34" charset="0"/>
                <a:cs typeface="Tunga" panose="020B0502040204020203" pitchFamily="34" charset="0"/>
              </a:rPr>
              <a:t>eyJhbGciOiJIUzI1NiIsInR5cCI6IkpXVCJ9</a:t>
            </a: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unga" panose="020B0502040204020203" pitchFamily="34" charset="0"/>
              </a:rPr>
              <a:t>.</a:t>
            </a:r>
            <a:r>
              <a:rPr kumimoji="0" lang="en-US" altLang="en-US" sz="1100" b="0" i="0" u="none" strike="noStrike" cap="none" normalizeH="0" baseline="0">
                <a:ln>
                  <a:noFill/>
                </a:ln>
                <a:solidFill>
                  <a:srgbClr val="385723"/>
                </a:solidFill>
                <a:effectLst/>
                <a:latin typeface="Calibri" panose="020F0502020204030204" pitchFamily="34" charset="0"/>
                <a:ea typeface="Calibri" panose="020F0502020204030204" pitchFamily="34" charset="0"/>
                <a:cs typeface="Tunga" panose="020B0502040204020203" pitchFamily="34" charset="0"/>
              </a:rPr>
              <a:t>eyJodHRwOi8vc2NoZW1hcy5taWNyb3NvZnQuY29tL3dzLzIwMDgvMDYvaWRlbnRpdHkvY2xhaW1zL3JvbGUiOiJBZG1pbiIsIlBlcm1pc3Npb24iOiJXcml0ZSIsIm5hbWUiOiJCaGFyYXRoIiwiZXhwIjoxNjkzNDg2ODU3LCJpc3MiOiJodHRwczovL2xvY2FsaG9zdDo3MDkxIiwiYXVkIjoiaHR0cDovL2xvY2FsaG9zdDo0MjAwIn0</a:t>
            </a: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unga" panose="020B0502040204020203" pitchFamily="34" charset="0"/>
              </a:rPr>
              <a:t>.</a:t>
            </a:r>
            <a:r>
              <a:rPr kumimoji="0" lang="en-US" altLang="en-US" sz="1100" b="0" i="0" u="none" strike="noStrike" cap="none" normalizeH="0" baseline="0">
                <a:ln>
                  <a:noFill/>
                </a:ln>
                <a:solidFill>
                  <a:srgbClr val="203864"/>
                </a:solidFill>
                <a:effectLst/>
                <a:latin typeface="Calibri" panose="020F0502020204030204" pitchFamily="34" charset="0"/>
                <a:ea typeface="Calibri" panose="020F0502020204030204" pitchFamily="34" charset="0"/>
                <a:cs typeface="Tunga" panose="020B0502040204020203" pitchFamily="34" charset="0"/>
              </a:rPr>
              <a:t>ftgGkp0LjIeIQ9nbt_y6jilG_ubxi_wYRTQSOC1s4fg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18A8898C-4A64-AB49-A7EA-8E7D1914C965}"/>
              </a:ext>
            </a:extLst>
          </p:cNvPr>
          <p:cNvSpPr>
            <a:spLocks noChangeArrowheads="1"/>
          </p:cNvSpPr>
          <p:nvPr/>
        </p:nvSpPr>
        <p:spPr bwMode="auto">
          <a:xfrm>
            <a:off x="2493169" y="2761717"/>
            <a:ext cx="1854200" cy="117475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100" b="0" i="0" u="none" strike="noStrike" cap="none" normalizeH="0" baseline="0" dirty="0">
                <a:ln>
                  <a:noFill/>
                </a:ln>
                <a:solidFill>
                  <a:srgbClr val="203864"/>
                </a:solidFill>
                <a:effectLst/>
                <a:latin typeface="Calibri Light" panose="020F0302020204030204" pitchFamily="34" charset="0"/>
                <a:ea typeface="Times New Roman" panose="02020603050405020304" pitchFamily="18" charset="0"/>
                <a:cs typeface="Calibri Light" panose="020F0302020204030204" pitchFamily="34" charset="0"/>
              </a:rPr>
              <a:t>HMACSHA256(</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100" b="0" i="0" u="none" strike="noStrike" cap="none" normalizeH="0" baseline="0" dirty="0">
                <a:ln>
                  <a:noFill/>
                </a:ln>
                <a:solidFill>
                  <a:srgbClr val="203864"/>
                </a:solidFill>
                <a:effectLst/>
                <a:latin typeface="Calibri Light" panose="020F0302020204030204" pitchFamily="34" charset="0"/>
                <a:ea typeface="Times New Roman" panose="02020603050405020304" pitchFamily="18" charset="0"/>
                <a:cs typeface="Calibri Light" panose="020F0302020204030204" pitchFamily="34" charset="0"/>
              </a:rPr>
              <a:t>  base64UrlEncode(header) + "."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100" b="0" i="0" u="none" strike="noStrike" cap="none" normalizeH="0" baseline="0" dirty="0">
                <a:ln>
                  <a:noFill/>
                </a:ln>
                <a:solidFill>
                  <a:srgbClr val="203864"/>
                </a:solidFill>
                <a:effectLst/>
                <a:latin typeface="Calibri Light" panose="020F0302020204030204" pitchFamily="34" charset="0"/>
                <a:ea typeface="Times New Roman" panose="02020603050405020304" pitchFamily="18" charset="0"/>
                <a:cs typeface="Calibri Light" panose="020F0302020204030204" pitchFamily="34" charset="0"/>
              </a:rPr>
              <a:t>  base64UrlEncode(payload),</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100" b="0" i="0" u="none" strike="noStrike" cap="none" normalizeH="0" baseline="0" dirty="0">
                <a:ln>
                  <a:noFill/>
                </a:ln>
                <a:solidFill>
                  <a:srgbClr val="203864"/>
                </a:solidFill>
                <a:effectLst/>
                <a:latin typeface="Calibri Light" panose="020F0302020204030204" pitchFamily="34" charset="0"/>
                <a:ea typeface="Times New Roman" panose="02020603050405020304" pitchFamily="18" charset="0"/>
                <a:cs typeface="Calibri Light" panose="020F0302020204030204" pitchFamily="34" charset="0"/>
              </a:rPr>
              <a:t>  Secret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100" b="0" i="0" u="none" strike="noStrike" cap="none" normalizeH="0" baseline="0" dirty="0">
                <a:ln>
                  <a:noFill/>
                </a:ln>
                <a:solidFill>
                  <a:srgbClr val="203864"/>
                </a:solidFill>
                <a:effectLst/>
                <a:latin typeface="Calibri Light" panose="020F0302020204030204" pitchFamily="34" charset="0"/>
                <a:ea typeface="Times New Roman" panose="02020603050405020304" pitchFamily="18" charset="0"/>
                <a:cs typeface="Calibri Light" panose="020F03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8" name="Straight Arrow Connector 17">
            <a:extLst>
              <a:ext uri="{FF2B5EF4-FFF2-40B4-BE49-F238E27FC236}">
                <a16:creationId xmlns:a16="http://schemas.microsoft.com/office/drawing/2014/main" id="{E2C34081-1A27-CC0C-2EA3-4CAFFDE24CB3}"/>
              </a:ext>
            </a:extLst>
          </p:cNvPr>
          <p:cNvCxnSpPr/>
          <p:nvPr/>
        </p:nvCxnSpPr>
        <p:spPr>
          <a:xfrm>
            <a:off x="3270885" y="838885"/>
            <a:ext cx="513080" cy="20993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287262B-C766-E275-D154-1FE7F001F203}"/>
              </a:ext>
            </a:extLst>
          </p:cNvPr>
          <p:cNvCxnSpPr/>
          <p:nvPr/>
        </p:nvCxnSpPr>
        <p:spPr>
          <a:xfrm>
            <a:off x="3893252" y="1279973"/>
            <a:ext cx="121285" cy="1903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0E3ABAEB-93C7-770C-D40D-3A5831EDE63A}"/>
              </a:ext>
            </a:extLst>
          </p:cNvPr>
          <p:cNvSpPr>
            <a:spLocks noChangeArrowheads="1"/>
          </p:cNvSpPr>
          <p:nvPr/>
        </p:nvSpPr>
        <p:spPr bwMode="auto">
          <a:xfrm>
            <a:off x="3392217" y="49738"/>
            <a:ext cx="2052637" cy="495300"/>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unga" panose="020B0502040204020203" pitchFamily="34" charset="0"/>
              </a:rPr>
              <a:t>Token Signature Verification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Speech Bubble: Oval 20">
            <a:extLst>
              <a:ext uri="{FF2B5EF4-FFF2-40B4-BE49-F238E27FC236}">
                <a16:creationId xmlns:a16="http://schemas.microsoft.com/office/drawing/2014/main" id="{7717E178-DC95-6629-5EA7-53B00DC76B44}"/>
              </a:ext>
            </a:extLst>
          </p:cNvPr>
          <p:cNvSpPr>
            <a:spLocks noChangeArrowheads="1"/>
          </p:cNvSpPr>
          <p:nvPr/>
        </p:nvSpPr>
        <p:spPr bwMode="auto">
          <a:xfrm>
            <a:off x="5857875" y="1437242"/>
            <a:ext cx="2770188" cy="2062162"/>
          </a:xfrm>
          <a:prstGeom prst="wedgeEllipseCallout">
            <a:avLst>
              <a:gd name="adj1" fmla="val -20833"/>
              <a:gd name="adj2" fmla="val 625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unga" panose="020B0502040204020203" pitchFamily="34" charset="0"/>
              </a:rPr>
              <a:t>Intruder can tamper the token payload, but he cannot tamper the right signature as he doesn’t know the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unga" panose="020B0502040204020203" pitchFamily="34" charset="0"/>
              </a:rPr>
              <a:t>SecretKey</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unga" panose="020B0502040204020203"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Calibri" panose="020F0502020204030204" pitchFamily="34" charset="0"/>
                <a:cs typeface="Tunga" panose="020B0502040204020203" pitchFamily="34" charset="0"/>
              </a:rPr>
              <a:t>If the Payload is modified, the signature gets changed When the server generates New Signature to verify the Request token’s Signature.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238E4453-7580-B992-4841-F5435407F2EF}"/>
              </a:ext>
            </a:extLst>
          </p:cNvPr>
          <p:cNvSpPr>
            <a:spLocks noChangeArrowheads="1"/>
          </p:cNvSpPr>
          <p:nvPr/>
        </p:nvSpPr>
        <p:spPr bwMode="auto">
          <a:xfrm>
            <a:off x="28446" y="3980922"/>
            <a:ext cx="3937000" cy="1063625"/>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unga" panose="020B0502040204020203" pitchFamily="34" charset="0"/>
              </a:rPr>
              <a:t>If the signature in token and the signature newly generated by the server (generally token producer) doesn’t match, meaning the integrity of the payload is lost, the server rejects the request.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3BE335E2-E7E7-CA64-A63D-AC78B74EA9B9}"/>
              </a:ext>
            </a:extLst>
          </p:cNvPr>
          <p:cNvSpPr>
            <a:spLocks noChangeArrowheads="1"/>
          </p:cNvSpPr>
          <p:nvPr/>
        </p:nvSpPr>
        <p:spPr bwMode="auto">
          <a:xfrm>
            <a:off x="3965446" y="4181422"/>
            <a:ext cx="5178554" cy="690563"/>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unga" panose="020B0502040204020203" pitchFamily="34" charset="0"/>
              </a:rPr>
              <a:t>For verification, the server doesn’t remember what token it has sent to client. It always takes the Header and Payload from the request and always generate the new signature and verifies 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7460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3" y="-152399"/>
            <a:ext cx="8418425" cy="5088466"/>
          </a:xfrm>
          <a:prstGeom prst="rect">
            <a:avLst/>
          </a:prstGeom>
        </p:spPr>
        <p:txBody>
          <a:bodyPr spcFirstLastPara="1" wrap="square" lIns="91425" tIns="91425" rIns="91425" bIns="91425" anchor="t" anchorCtr="0">
            <a:noAutofit/>
          </a:bodyPr>
          <a:lstStyle/>
          <a:p>
            <a:pPr marL="0" indent="0">
              <a:lnSpc>
                <a:spcPct val="150000"/>
              </a:lnSpc>
              <a:buClr>
                <a:srgbClr val="DCAE52"/>
              </a:buClr>
              <a:buSzPts val="1100"/>
              <a:buNone/>
            </a:pPr>
            <a:r>
              <a:rPr lang="en-US" sz="1600" dirty="0"/>
              <a:t>		</a:t>
            </a:r>
          </a:p>
          <a:p>
            <a:pPr marL="171455" indent="-171455">
              <a:lnSpc>
                <a:spcPct val="150000"/>
              </a:lnSpc>
              <a:buClr>
                <a:srgbClr val="DCAE52"/>
              </a:buClr>
              <a:buSzPts val="1100"/>
              <a:buFont typeface="Arial" panose="020B0604020202020204" pitchFamily="34" charset="0"/>
              <a:buChar char="•"/>
            </a:pPr>
            <a:endParaRPr lang="en-US" sz="1600" dirty="0"/>
          </a:p>
        </p:txBody>
      </p:sp>
      <p:sp>
        <p:nvSpPr>
          <p:cNvPr id="335" name="Google Shape;335;p30"/>
          <p:cNvSpPr txBox="1">
            <a:spLocks noGrp="1"/>
          </p:cNvSpPr>
          <p:nvPr>
            <p:ph type="title"/>
          </p:nvPr>
        </p:nvSpPr>
        <p:spPr>
          <a:xfrm>
            <a:off x="1996946" y="286175"/>
            <a:ext cx="5150100" cy="431400"/>
          </a:xfrm>
          <a:prstGeom prst="rect">
            <a:avLst/>
          </a:prstGeom>
        </p:spPr>
        <p:txBody>
          <a:bodyPr spcFirstLastPara="1" wrap="square" lIns="91425" tIns="91425" rIns="91425" bIns="91425" anchor="ctr" anchorCtr="0">
            <a:noAutofit/>
          </a:bodyPr>
          <a:lstStyle/>
          <a:p>
            <a:r>
              <a:rPr lang="en" dirty="0"/>
              <a:t> </a:t>
            </a:r>
            <a:endParaRPr dirty="0"/>
          </a:p>
        </p:txBody>
      </p:sp>
      <p:pic>
        <p:nvPicPr>
          <p:cNvPr id="5" name="Picture 4">
            <a:extLst>
              <a:ext uri="{FF2B5EF4-FFF2-40B4-BE49-F238E27FC236}">
                <a16:creationId xmlns:a16="http://schemas.microsoft.com/office/drawing/2014/main" id="{1C8C5276-B864-C953-8545-6033CFF5EE3A}"/>
              </a:ext>
            </a:extLst>
          </p:cNvPr>
          <p:cNvPicPr>
            <a:picLocks noChangeAspect="1"/>
          </p:cNvPicPr>
          <p:nvPr/>
        </p:nvPicPr>
        <p:blipFill>
          <a:blip r:embed="rId3"/>
          <a:stretch>
            <a:fillRect/>
          </a:stretch>
        </p:blipFill>
        <p:spPr>
          <a:xfrm>
            <a:off x="2505637" y="0"/>
            <a:ext cx="4132725" cy="5143500"/>
          </a:xfrm>
          <a:prstGeom prst="rect">
            <a:avLst/>
          </a:prstGeom>
        </p:spPr>
      </p:pic>
    </p:spTree>
    <p:extLst>
      <p:ext uri="{BB962C8B-B14F-4D97-AF65-F5344CB8AC3E}">
        <p14:creationId xmlns:p14="http://schemas.microsoft.com/office/powerpoint/2010/main" val="1947968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6" y="694267"/>
            <a:ext cx="8418425" cy="4163056"/>
          </a:xfrm>
          <a:prstGeom prst="rect">
            <a:avLst/>
          </a:prstGeom>
        </p:spPr>
        <p:txBody>
          <a:bodyPr spcFirstLastPara="1" wrap="square" lIns="91425" tIns="91425" rIns="91425" bIns="91425" anchor="t" anchorCtr="0">
            <a:noAutofit/>
          </a:bodyPr>
          <a:lstStyle/>
          <a:p>
            <a:pPr marL="285750" indent="-285750">
              <a:lnSpc>
                <a:spcPct val="150000"/>
              </a:lnSpc>
              <a:buClr>
                <a:srgbClr val="DCAE52"/>
              </a:buClr>
              <a:buSzPts val="1100"/>
              <a:buFont typeface="Wingdings" panose="05000000000000000000" pitchFamily="2" charset="2"/>
              <a:buChar char="§"/>
            </a:pPr>
            <a:r>
              <a:rPr lang="en-US" sz="1800" dirty="0"/>
              <a:t>Signed tokens can verify the integrity of the claims contained </a:t>
            </a:r>
          </a:p>
          <a:p>
            <a:pPr marL="0" indent="0">
              <a:lnSpc>
                <a:spcPct val="150000"/>
              </a:lnSpc>
              <a:buClr>
                <a:srgbClr val="DCAE52"/>
              </a:buClr>
              <a:buSzPts val="1100"/>
              <a:buNone/>
            </a:pPr>
            <a:r>
              <a:rPr lang="en-US" sz="1800" dirty="0"/>
              <a:t>     within it.</a:t>
            </a:r>
          </a:p>
          <a:p>
            <a:pPr marL="285750" indent="-285750">
              <a:lnSpc>
                <a:spcPct val="150000"/>
              </a:lnSpc>
              <a:buClr>
                <a:srgbClr val="DCAE52"/>
              </a:buClr>
              <a:buSzPts val="1100"/>
              <a:buFont typeface="Wingdings" panose="05000000000000000000" pitchFamily="2" charset="2"/>
              <a:buChar char="§"/>
            </a:pPr>
            <a:r>
              <a:rPr lang="en-US" sz="1800" dirty="0"/>
              <a:t>If any part of the JWT  is modified, the resulting signature generated during validation will not match the received signature.</a:t>
            </a:r>
          </a:p>
          <a:p>
            <a:pPr marL="0" indent="0">
              <a:lnSpc>
                <a:spcPct val="150000"/>
              </a:lnSpc>
              <a:buClr>
                <a:srgbClr val="DCAE52"/>
              </a:buClr>
              <a:buSzPts val="1100"/>
              <a:buNone/>
            </a:pPr>
            <a:endParaRPr lang="en-US" sz="1800" dirty="0"/>
          </a:p>
        </p:txBody>
      </p:sp>
      <p:sp>
        <p:nvSpPr>
          <p:cNvPr id="335" name="Google Shape;335;p30"/>
          <p:cNvSpPr txBox="1">
            <a:spLocks noGrp="1"/>
          </p:cNvSpPr>
          <p:nvPr>
            <p:ph type="title"/>
          </p:nvPr>
        </p:nvSpPr>
        <p:spPr>
          <a:xfrm>
            <a:off x="1996946" y="74478"/>
            <a:ext cx="5150100" cy="431400"/>
          </a:xfrm>
          <a:prstGeom prst="rect">
            <a:avLst/>
          </a:prstGeom>
        </p:spPr>
        <p:txBody>
          <a:bodyPr spcFirstLastPara="1" wrap="square" lIns="91425" tIns="91425" rIns="91425" bIns="91425" anchor="ctr" anchorCtr="0">
            <a:noAutofit/>
          </a:bodyPr>
          <a:lstStyle/>
          <a:p>
            <a:r>
              <a:rPr lang="en-US" dirty="0"/>
              <a:t>Signed Tokens</a:t>
            </a:r>
          </a:p>
        </p:txBody>
      </p:sp>
      <p:sp>
        <p:nvSpPr>
          <p:cNvPr id="5" name="Rectangle 4">
            <a:extLst>
              <a:ext uri="{FF2B5EF4-FFF2-40B4-BE49-F238E27FC236}">
                <a16:creationId xmlns:a16="http://schemas.microsoft.com/office/drawing/2014/main" id="{B43AEA6D-EE98-458F-ADA2-B3CA6E700B70}"/>
              </a:ext>
            </a:extLst>
          </p:cNvPr>
          <p:cNvSpPr/>
          <p:nvPr/>
        </p:nvSpPr>
        <p:spPr>
          <a:xfrm>
            <a:off x="1744815" y="3055537"/>
            <a:ext cx="914400" cy="914400"/>
          </a:xfrm>
          <a:prstGeom prst="rect">
            <a:avLst/>
          </a:prstGeom>
          <a:ln>
            <a:solidFill>
              <a:srgbClr val="DCA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1D638C4-7D3C-46EC-86CA-6AC640BB99C4}"/>
              </a:ext>
            </a:extLst>
          </p:cNvPr>
          <p:cNvSpPr txBox="1"/>
          <p:nvPr/>
        </p:nvSpPr>
        <p:spPr>
          <a:xfrm>
            <a:off x="1920529" y="3358849"/>
            <a:ext cx="562975" cy="307777"/>
          </a:xfrm>
          <a:prstGeom prst="rect">
            <a:avLst/>
          </a:prstGeom>
          <a:noFill/>
        </p:spPr>
        <p:txBody>
          <a:bodyPr wrap="square" rtlCol="0">
            <a:spAutoFit/>
          </a:bodyPr>
          <a:lstStyle/>
          <a:p>
            <a:r>
              <a:rPr lang="en-US" dirty="0">
                <a:solidFill>
                  <a:srgbClr val="DCAE52"/>
                </a:solidFill>
              </a:rPr>
              <a:t>Data</a:t>
            </a:r>
          </a:p>
        </p:txBody>
      </p:sp>
      <p:sp>
        <p:nvSpPr>
          <p:cNvPr id="7" name="TextBox 6">
            <a:extLst>
              <a:ext uri="{FF2B5EF4-FFF2-40B4-BE49-F238E27FC236}">
                <a16:creationId xmlns:a16="http://schemas.microsoft.com/office/drawing/2014/main" id="{4A0C277D-1AE7-41F6-9657-CE650EA1503B}"/>
              </a:ext>
            </a:extLst>
          </p:cNvPr>
          <p:cNvSpPr txBox="1"/>
          <p:nvPr/>
        </p:nvSpPr>
        <p:spPr>
          <a:xfrm>
            <a:off x="1861217" y="3981226"/>
            <a:ext cx="681597" cy="307777"/>
          </a:xfrm>
          <a:prstGeom prst="rect">
            <a:avLst/>
          </a:prstGeom>
          <a:noFill/>
        </p:spPr>
        <p:txBody>
          <a:bodyPr wrap="none" rtlCol="0">
            <a:spAutoFit/>
          </a:bodyPr>
          <a:lstStyle/>
          <a:p>
            <a:r>
              <a:rPr lang="en" dirty="0">
                <a:solidFill>
                  <a:srgbClr val="E9E2C9"/>
                </a:solidFill>
                <a:latin typeface="Montserrat"/>
                <a:sym typeface="Montserrat"/>
              </a:rPr>
              <a:t>JSON</a:t>
            </a:r>
            <a:endParaRPr lang="en-US" dirty="0"/>
          </a:p>
        </p:txBody>
      </p:sp>
      <p:sp>
        <p:nvSpPr>
          <p:cNvPr id="8" name="Rectangle 7">
            <a:extLst>
              <a:ext uri="{FF2B5EF4-FFF2-40B4-BE49-F238E27FC236}">
                <a16:creationId xmlns:a16="http://schemas.microsoft.com/office/drawing/2014/main" id="{9C3EB3D7-D7E3-44CE-B4CC-457F8B0521BB}"/>
              </a:ext>
            </a:extLst>
          </p:cNvPr>
          <p:cNvSpPr/>
          <p:nvPr/>
        </p:nvSpPr>
        <p:spPr>
          <a:xfrm>
            <a:off x="4100189" y="3055537"/>
            <a:ext cx="914400" cy="914400"/>
          </a:xfrm>
          <a:prstGeom prst="rect">
            <a:avLst/>
          </a:prstGeom>
          <a:ln>
            <a:solidFill>
              <a:srgbClr val="DCA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743E7F5-D1F1-4FEE-9D64-4A3E81A7C7E4}"/>
              </a:ext>
            </a:extLst>
          </p:cNvPr>
          <p:cNvSpPr txBox="1"/>
          <p:nvPr/>
        </p:nvSpPr>
        <p:spPr>
          <a:xfrm>
            <a:off x="4114796" y="3093023"/>
            <a:ext cx="914400" cy="830997"/>
          </a:xfrm>
          <a:prstGeom prst="rect">
            <a:avLst/>
          </a:prstGeom>
          <a:noFill/>
        </p:spPr>
        <p:txBody>
          <a:bodyPr wrap="square" rtlCol="0">
            <a:spAutoFit/>
          </a:bodyPr>
          <a:lstStyle/>
          <a:p>
            <a:pPr algn="ctr" defTabSz="914423">
              <a:defRPr/>
            </a:pPr>
            <a:r>
              <a:rPr lang="en-US" sz="1600" dirty="0">
                <a:solidFill>
                  <a:srgbClr val="DCAE52"/>
                </a:solidFill>
              </a:rPr>
              <a:t>Are you verified?!</a:t>
            </a:r>
            <a:endParaRPr lang="en-US" sz="2000" dirty="0">
              <a:solidFill>
                <a:srgbClr val="DCAE52"/>
              </a:solidFill>
            </a:endParaRPr>
          </a:p>
        </p:txBody>
      </p:sp>
      <p:cxnSp>
        <p:nvCxnSpPr>
          <p:cNvPr id="10" name="Straight Arrow Connector 9">
            <a:extLst>
              <a:ext uri="{FF2B5EF4-FFF2-40B4-BE49-F238E27FC236}">
                <a16:creationId xmlns:a16="http://schemas.microsoft.com/office/drawing/2014/main" id="{185A2B54-B828-4528-88FC-78D890D297FC}"/>
              </a:ext>
            </a:extLst>
          </p:cNvPr>
          <p:cNvCxnSpPr>
            <a:cxnSpLocks/>
            <a:endCxn id="8" idx="1"/>
          </p:cNvCxnSpPr>
          <p:nvPr/>
        </p:nvCxnSpPr>
        <p:spPr>
          <a:xfrm flipV="1">
            <a:off x="2659215" y="3512737"/>
            <a:ext cx="1440974" cy="8431"/>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1" name="Google Shape;9384;p69">
            <a:extLst>
              <a:ext uri="{FF2B5EF4-FFF2-40B4-BE49-F238E27FC236}">
                <a16:creationId xmlns:a16="http://schemas.microsoft.com/office/drawing/2014/main" id="{B15A7E79-D4F4-423E-8799-575777B82CB2}"/>
              </a:ext>
            </a:extLst>
          </p:cNvPr>
          <p:cNvGrpSpPr/>
          <p:nvPr/>
        </p:nvGrpSpPr>
        <p:grpSpPr>
          <a:xfrm>
            <a:off x="6470170" y="3260015"/>
            <a:ext cx="456572" cy="376398"/>
            <a:chOff x="5216456" y="3725484"/>
            <a:chExt cx="356196" cy="265631"/>
          </a:xfrm>
          <a:solidFill>
            <a:srgbClr val="00B050"/>
          </a:solidFill>
        </p:grpSpPr>
        <p:sp>
          <p:nvSpPr>
            <p:cNvPr id="12" name="Google Shape;9385;p69">
              <a:extLst>
                <a:ext uri="{FF2B5EF4-FFF2-40B4-BE49-F238E27FC236}">
                  <a16:creationId xmlns:a16="http://schemas.microsoft.com/office/drawing/2014/main" id="{13495BF0-3ED5-471C-93B9-4412BB15A152}"/>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endParaRPr/>
            </a:p>
          </p:txBody>
        </p:sp>
        <p:sp>
          <p:nvSpPr>
            <p:cNvPr id="13" name="Google Shape;9386;p69">
              <a:extLst>
                <a:ext uri="{FF2B5EF4-FFF2-40B4-BE49-F238E27FC236}">
                  <a16:creationId xmlns:a16="http://schemas.microsoft.com/office/drawing/2014/main" id="{6DE29CCF-4222-4DE5-BD28-D0C5F89118C0}"/>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endParaRPr/>
            </a:p>
          </p:txBody>
        </p:sp>
      </p:grpSp>
      <p:grpSp>
        <p:nvGrpSpPr>
          <p:cNvPr id="14" name="Google Shape;9436;p69">
            <a:extLst>
              <a:ext uri="{FF2B5EF4-FFF2-40B4-BE49-F238E27FC236}">
                <a16:creationId xmlns:a16="http://schemas.microsoft.com/office/drawing/2014/main" id="{C30061D5-E203-4223-B39B-75E439FDABC2}"/>
              </a:ext>
            </a:extLst>
          </p:cNvPr>
          <p:cNvGrpSpPr/>
          <p:nvPr/>
        </p:nvGrpSpPr>
        <p:grpSpPr>
          <a:xfrm>
            <a:off x="6984519" y="3260014"/>
            <a:ext cx="404159" cy="380055"/>
            <a:chOff x="5779408" y="3699191"/>
            <a:chExt cx="317645" cy="318757"/>
          </a:xfrm>
          <a:solidFill>
            <a:srgbClr val="FF0000"/>
          </a:solidFill>
        </p:grpSpPr>
        <p:sp>
          <p:nvSpPr>
            <p:cNvPr id="15" name="Google Shape;9437;p69">
              <a:extLst>
                <a:ext uri="{FF2B5EF4-FFF2-40B4-BE49-F238E27FC236}">
                  <a16:creationId xmlns:a16="http://schemas.microsoft.com/office/drawing/2014/main" id="{E06992A0-8DEC-4091-9A21-D6540419D68A}"/>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endParaRPr/>
            </a:p>
          </p:txBody>
        </p:sp>
        <p:sp>
          <p:nvSpPr>
            <p:cNvPr id="16" name="Google Shape;9438;p69">
              <a:extLst>
                <a:ext uri="{FF2B5EF4-FFF2-40B4-BE49-F238E27FC236}">
                  <a16:creationId xmlns:a16="http://schemas.microsoft.com/office/drawing/2014/main" id="{F29D6894-0C87-47C7-B61E-04E0518AB9DC}"/>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endParaRPr/>
            </a:p>
          </p:txBody>
        </p:sp>
      </p:grpSp>
      <p:cxnSp>
        <p:nvCxnSpPr>
          <p:cNvPr id="17" name="Straight Arrow Connector 16">
            <a:extLst>
              <a:ext uri="{FF2B5EF4-FFF2-40B4-BE49-F238E27FC236}">
                <a16:creationId xmlns:a16="http://schemas.microsoft.com/office/drawing/2014/main" id="{C74C7491-142C-4481-9BEC-63BAF083DDBA}"/>
              </a:ext>
            </a:extLst>
          </p:cNvPr>
          <p:cNvCxnSpPr>
            <a:cxnSpLocks/>
          </p:cNvCxnSpPr>
          <p:nvPr/>
        </p:nvCxnSpPr>
        <p:spPr>
          <a:xfrm flipV="1">
            <a:off x="5021893" y="3504306"/>
            <a:ext cx="1440974" cy="8431"/>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8874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16F468-1C47-417D-814E-281916E8FDC6}"/>
              </a:ext>
            </a:extLst>
          </p:cNvPr>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A0EB3D-A25D-42C0-813D-A786E9AC3EF4}"/>
              </a:ext>
            </a:extLst>
          </p:cNvPr>
          <p:cNvPicPr>
            <a:picLocks noChangeAspect="1"/>
          </p:cNvPicPr>
          <p:nvPr/>
        </p:nvPicPr>
        <p:blipFill>
          <a:blip r:embed="rId2"/>
          <a:stretch>
            <a:fillRect/>
          </a:stretch>
        </p:blipFill>
        <p:spPr>
          <a:xfrm>
            <a:off x="465037" y="1"/>
            <a:ext cx="8213927" cy="5143500"/>
          </a:xfrm>
          <a:prstGeom prst="rect">
            <a:avLst/>
          </a:prstGeom>
        </p:spPr>
      </p:pic>
    </p:spTree>
    <p:extLst>
      <p:ext uri="{BB962C8B-B14F-4D97-AF65-F5344CB8AC3E}">
        <p14:creationId xmlns:p14="http://schemas.microsoft.com/office/powerpoint/2010/main" val="112898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3" y="981589"/>
            <a:ext cx="8418425" cy="3954477"/>
          </a:xfrm>
          <a:prstGeom prst="rect">
            <a:avLst/>
          </a:prstGeom>
        </p:spPr>
        <p:txBody>
          <a:bodyPr spcFirstLastPara="1" wrap="square" lIns="91425" tIns="91425" rIns="91425" bIns="91425" anchor="t" anchorCtr="0">
            <a:noAutofit/>
          </a:bodyPr>
          <a:lstStyle/>
          <a:p>
            <a:pPr marL="171455" indent="-171455">
              <a:lnSpc>
                <a:spcPct val="150000"/>
              </a:lnSpc>
              <a:buClr>
                <a:srgbClr val="DCAE52"/>
              </a:buClr>
              <a:buSzPts val="1100"/>
              <a:buFont typeface="Arial" panose="020B0604020202020204" pitchFamily="34" charset="0"/>
              <a:buChar char="•"/>
            </a:pPr>
            <a:endParaRPr lang="en-US" sz="1600" dirty="0"/>
          </a:p>
        </p:txBody>
      </p:sp>
      <p:sp>
        <p:nvSpPr>
          <p:cNvPr id="335" name="Google Shape;335;p30"/>
          <p:cNvSpPr txBox="1">
            <a:spLocks noGrp="1"/>
          </p:cNvSpPr>
          <p:nvPr>
            <p:ph type="title"/>
          </p:nvPr>
        </p:nvSpPr>
        <p:spPr>
          <a:xfrm>
            <a:off x="1032933" y="2024804"/>
            <a:ext cx="6815667" cy="1093892"/>
          </a:xfrm>
          <a:prstGeom prst="rect">
            <a:avLst/>
          </a:prstGeom>
        </p:spPr>
        <p:txBody>
          <a:bodyPr spcFirstLastPara="1" wrap="square" lIns="91425" tIns="91425" rIns="91425" bIns="91425" anchor="ctr" anchorCtr="0">
            <a:noAutofit/>
          </a:bodyPr>
          <a:lstStyle/>
          <a:p>
            <a:r>
              <a:rPr lang="en" dirty="0"/>
              <a:t>Why should we use JSON Web Tokens?</a:t>
            </a:r>
            <a:endParaRPr dirty="0"/>
          </a:p>
        </p:txBody>
      </p:sp>
    </p:spTree>
    <p:extLst>
      <p:ext uri="{BB962C8B-B14F-4D97-AF65-F5344CB8AC3E}">
        <p14:creationId xmlns:p14="http://schemas.microsoft.com/office/powerpoint/2010/main" val="66224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1996976" y="539501"/>
            <a:ext cx="5150100" cy="431400"/>
          </a:xfrm>
          <a:prstGeom prst="rect">
            <a:avLst/>
          </a:prstGeom>
        </p:spPr>
        <p:txBody>
          <a:bodyPr spcFirstLastPara="1" wrap="square" lIns="91425" tIns="91425" rIns="91425" bIns="91425" anchor="ctr" anchorCtr="0">
            <a:noAutofit/>
          </a:bodyPr>
          <a:lstStyle/>
          <a:p>
            <a:r>
              <a:rPr lang="en"/>
              <a:t>TABLE OF CONTENTS</a:t>
            </a:r>
            <a:endParaRPr/>
          </a:p>
        </p:txBody>
      </p:sp>
      <p:sp>
        <p:nvSpPr>
          <p:cNvPr id="341" name="Google Shape;341;p31"/>
          <p:cNvSpPr txBox="1">
            <a:spLocks noGrp="1"/>
          </p:cNvSpPr>
          <p:nvPr>
            <p:ph type="subTitle" idx="1"/>
          </p:nvPr>
        </p:nvSpPr>
        <p:spPr>
          <a:xfrm>
            <a:off x="1573800" y="1914498"/>
            <a:ext cx="2680200" cy="359400"/>
          </a:xfrm>
          <a:prstGeom prst="rect">
            <a:avLst/>
          </a:prstGeom>
        </p:spPr>
        <p:txBody>
          <a:bodyPr spcFirstLastPara="1" wrap="square" lIns="91425" tIns="91425" rIns="91425" bIns="91425" anchor="b" anchorCtr="0">
            <a:noAutofit/>
          </a:bodyPr>
          <a:lstStyle/>
          <a:p>
            <a:pPr marL="0" indent="0"/>
            <a:r>
              <a:rPr lang="en" sz="2800" dirty="0"/>
              <a:t>What is JWT?</a:t>
            </a:r>
            <a:endParaRPr sz="2800" dirty="0"/>
          </a:p>
        </p:txBody>
      </p:sp>
      <p:sp>
        <p:nvSpPr>
          <p:cNvPr id="343" name="Google Shape;343;p31"/>
          <p:cNvSpPr txBox="1">
            <a:spLocks noGrp="1"/>
          </p:cNvSpPr>
          <p:nvPr>
            <p:ph type="title" idx="3"/>
          </p:nvPr>
        </p:nvSpPr>
        <p:spPr>
          <a:xfrm>
            <a:off x="718284" y="1626198"/>
            <a:ext cx="957300" cy="576600"/>
          </a:xfrm>
          <a:prstGeom prst="rect">
            <a:avLst/>
          </a:prstGeom>
        </p:spPr>
        <p:txBody>
          <a:bodyPr spcFirstLastPara="1" wrap="square" lIns="91425" tIns="91425" rIns="91425" bIns="91425" anchor="ctr" anchorCtr="0">
            <a:noAutofit/>
          </a:bodyPr>
          <a:lstStyle/>
          <a:p>
            <a:r>
              <a:rPr lang="en"/>
              <a:t>1.</a:t>
            </a:r>
            <a:endParaRPr/>
          </a:p>
        </p:txBody>
      </p:sp>
      <p:sp>
        <p:nvSpPr>
          <p:cNvPr id="344" name="Google Shape;344;p31"/>
          <p:cNvSpPr txBox="1">
            <a:spLocks noGrp="1"/>
          </p:cNvSpPr>
          <p:nvPr>
            <p:ph type="subTitle" idx="4"/>
          </p:nvPr>
        </p:nvSpPr>
        <p:spPr>
          <a:xfrm>
            <a:off x="1624692" y="3037795"/>
            <a:ext cx="2680200" cy="359400"/>
          </a:xfrm>
          <a:prstGeom prst="rect">
            <a:avLst/>
          </a:prstGeom>
        </p:spPr>
        <p:txBody>
          <a:bodyPr spcFirstLastPara="1" wrap="square" lIns="91425" tIns="91425" rIns="91425" bIns="91425" anchor="b" anchorCtr="0">
            <a:noAutofit/>
          </a:bodyPr>
          <a:lstStyle/>
          <a:p>
            <a:pPr marL="0" indent="0"/>
            <a:r>
              <a:rPr lang="en" sz="2800" dirty="0"/>
              <a:t>JWT Structure</a:t>
            </a:r>
            <a:endParaRPr sz="2800" dirty="0"/>
          </a:p>
        </p:txBody>
      </p:sp>
      <p:sp>
        <p:nvSpPr>
          <p:cNvPr id="346" name="Google Shape;346;p31"/>
          <p:cNvSpPr txBox="1">
            <a:spLocks noGrp="1"/>
          </p:cNvSpPr>
          <p:nvPr>
            <p:ph type="title" idx="6"/>
          </p:nvPr>
        </p:nvSpPr>
        <p:spPr>
          <a:xfrm>
            <a:off x="718284" y="2747123"/>
            <a:ext cx="957300" cy="576600"/>
          </a:xfrm>
          <a:prstGeom prst="rect">
            <a:avLst/>
          </a:prstGeom>
        </p:spPr>
        <p:txBody>
          <a:bodyPr spcFirstLastPara="1" wrap="square" lIns="91425" tIns="91425" rIns="91425" bIns="91425" anchor="ctr" anchorCtr="0">
            <a:noAutofit/>
          </a:bodyPr>
          <a:lstStyle/>
          <a:p>
            <a:r>
              <a:rPr lang="en"/>
              <a:t>2.</a:t>
            </a:r>
            <a:endParaRPr/>
          </a:p>
        </p:txBody>
      </p:sp>
      <p:sp>
        <p:nvSpPr>
          <p:cNvPr id="347" name="Google Shape;347;p31"/>
          <p:cNvSpPr txBox="1">
            <a:spLocks noGrp="1"/>
          </p:cNvSpPr>
          <p:nvPr>
            <p:ph type="subTitle" idx="7"/>
          </p:nvPr>
        </p:nvSpPr>
        <p:spPr>
          <a:xfrm>
            <a:off x="5427516" y="1522137"/>
            <a:ext cx="3626677" cy="734786"/>
          </a:xfrm>
          <a:prstGeom prst="rect">
            <a:avLst/>
          </a:prstGeom>
        </p:spPr>
        <p:txBody>
          <a:bodyPr spcFirstLastPara="1" wrap="square" lIns="91425" tIns="91425" rIns="91425" bIns="91425" anchor="b" anchorCtr="0">
            <a:noAutofit/>
          </a:bodyPr>
          <a:lstStyle/>
          <a:p>
            <a:pPr marL="0" indent="0"/>
            <a:r>
              <a:rPr lang="en" sz="2800" dirty="0"/>
              <a:t>Why should we use JWT?</a:t>
            </a:r>
            <a:endParaRPr sz="2800" dirty="0"/>
          </a:p>
        </p:txBody>
      </p:sp>
      <p:sp>
        <p:nvSpPr>
          <p:cNvPr id="349" name="Google Shape;349;p31"/>
          <p:cNvSpPr txBox="1">
            <a:spLocks noGrp="1"/>
          </p:cNvSpPr>
          <p:nvPr>
            <p:ph type="title" idx="9"/>
          </p:nvPr>
        </p:nvSpPr>
        <p:spPr>
          <a:xfrm>
            <a:off x="4572001" y="1601230"/>
            <a:ext cx="957300" cy="576600"/>
          </a:xfrm>
          <a:prstGeom prst="rect">
            <a:avLst/>
          </a:prstGeom>
        </p:spPr>
        <p:txBody>
          <a:bodyPr spcFirstLastPara="1" wrap="square" lIns="91425" tIns="91425" rIns="91425" bIns="91425" anchor="ctr" anchorCtr="0">
            <a:noAutofit/>
          </a:bodyPr>
          <a:lstStyle/>
          <a:p>
            <a:r>
              <a:rPr lang="en"/>
              <a:t>3.</a:t>
            </a:r>
            <a:endParaRPr/>
          </a:p>
        </p:txBody>
      </p:sp>
      <p:sp>
        <p:nvSpPr>
          <p:cNvPr id="350" name="Google Shape;350;p31"/>
          <p:cNvSpPr txBox="1">
            <a:spLocks noGrp="1"/>
          </p:cNvSpPr>
          <p:nvPr>
            <p:ph type="subTitle" idx="13"/>
          </p:nvPr>
        </p:nvSpPr>
        <p:spPr>
          <a:xfrm>
            <a:off x="5427516" y="3037795"/>
            <a:ext cx="2680200" cy="359400"/>
          </a:xfrm>
          <a:prstGeom prst="rect">
            <a:avLst/>
          </a:prstGeom>
        </p:spPr>
        <p:txBody>
          <a:bodyPr spcFirstLastPara="1" wrap="square" lIns="91425" tIns="91425" rIns="91425" bIns="91425" anchor="b" anchorCtr="0">
            <a:noAutofit/>
          </a:bodyPr>
          <a:lstStyle/>
          <a:p>
            <a:pPr marL="0" indent="0"/>
            <a:r>
              <a:rPr lang="en" sz="2800" dirty="0"/>
              <a:t>Best Practices</a:t>
            </a:r>
            <a:endParaRPr sz="2800" dirty="0"/>
          </a:p>
        </p:txBody>
      </p:sp>
      <p:sp>
        <p:nvSpPr>
          <p:cNvPr id="352" name="Google Shape;352;p31"/>
          <p:cNvSpPr txBox="1">
            <a:spLocks noGrp="1"/>
          </p:cNvSpPr>
          <p:nvPr>
            <p:ph type="title" idx="15"/>
          </p:nvPr>
        </p:nvSpPr>
        <p:spPr>
          <a:xfrm>
            <a:off x="4572001" y="2783530"/>
            <a:ext cx="957300" cy="576600"/>
          </a:xfrm>
          <a:prstGeom prst="rect">
            <a:avLst/>
          </a:prstGeom>
        </p:spPr>
        <p:txBody>
          <a:bodyPr spcFirstLastPara="1" wrap="square" lIns="91425" tIns="91425" rIns="91425" bIns="91425" anchor="ctr" anchorCtr="0">
            <a:noAutofit/>
          </a:bodyPr>
          <a:lstStyle/>
          <a:p>
            <a:r>
              <a:rPr lang="en"/>
              <a:t>4.</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3" y="981589"/>
            <a:ext cx="8418425" cy="3954477"/>
          </a:xfrm>
          <a:prstGeom prst="rect">
            <a:avLst/>
          </a:prstGeom>
        </p:spPr>
        <p:txBody>
          <a:bodyPr spcFirstLastPara="1" wrap="square" lIns="91425" tIns="91425" rIns="91425" bIns="91425" anchor="t" anchorCtr="0">
            <a:noAutofit/>
          </a:bodyPr>
          <a:lstStyle/>
          <a:p>
            <a:pPr marL="171455" indent="-171455">
              <a:lnSpc>
                <a:spcPct val="150000"/>
              </a:lnSpc>
              <a:buClr>
                <a:srgbClr val="DCAE52"/>
              </a:buClr>
              <a:buSzPts val="1100"/>
              <a:buFont typeface="Arial" panose="020B0604020202020204" pitchFamily="34" charset="0"/>
              <a:buChar char="•"/>
            </a:pPr>
            <a:r>
              <a:rPr lang="en-US" sz="1600" dirty="0">
                <a:latin typeface="Montserrat" panose="00000500000000000000" pitchFamily="2" charset="0"/>
              </a:rPr>
              <a:t>Let's talk about the benefits of </a:t>
            </a:r>
            <a:r>
              <a:rPr lang="en-US" sz="1600" b="1" dirty="0">
                <a:latin typeface="Montserrat" panose="00000500000000000000" pitchFamily="2" charset="0"/>
              </a:rPr>
              <a:t>JSON Web Tokens (JWT)</a:t>
            </a:r>
            <a:r>
              <a:rPr lang="en-US" sz="1600" dirty="0">
                <a:latin typeface="Montserrat" panose="00000500000000000000" pitchFamily="2" charset="0"/>
              </a:rPr>
              <a:t> when compared to </a:t>
            </a:r>
            <a:r>
              <a:rPr lang="en-US" sz="1600" b="1" dirty="0">
                <a:latin typeface="Montserrat" panose="00000500000000000000" pitchFamily="2" charset="0"/>
              </a:rPr>
              <a:t>Security Assertion Markup Language Tokens (SAML).</a:t>
            </a:r>
          </a:p>
          <a:p>
            <a:pPr marL="171455" indent="-171455">
              <a:lnSpc>
                <a:spcPct val="150000"/>
              </a:lnSpc>
              <a:buClr>
                <a:srgbClr val="DCAE52"/>
              </a:buClr>
              <a:buSzPts val="1100"/>
              <a:buFont typeface="Arial" panose="020B0604020202020204" pitchFamily="34" charset="0"/>
              <a:buChar char="•"/>
            </a:pPr>
            <a:r>
              <a:rPr lang="en-US" sz="1600" dirty="0"/>
              <a:t>As JSON is less verbose than XML, when it is encoded, its size is also smaller, making JWT more compact than SAML. This makes JWT a good choice to be passed in HTML and HTTP environments.</a:t>
            </a:r>
          </a:p>
          <a:p>
            <a:pPr marL="171455" indent="-171455">
              <a:lnSpc>
                <a:spcPct val="150000"/>
              </a:lnSpc>
              <a:buClr>
                <a:srgbClr val="DCAE52"/>
              </a:buClr>
              <a:buSzPts val="1100"/>
              <a:buFont typeface="Arial" panose="020B0604020202020204" pitchFamily="34" charset="0"/>
              <a:buChar char="•"/>
            </a:pPr>
            <a:r>
              <a:rPr lang="en-US" sz="1600" dirty="0"/>
              <a:t>JSON parsers are common in most programming languages because they map directly to objects. Conversely, XML doesn't have a natural document-to-object mapping. This makes it easier to work with JWT than SAML assertions.</a:t>
            </a:r>
            <a:endParaRPr lang="en-US" sz="2000" dirty="0"/>
          </a:p>
        </p:txBody>
      </p:sp>
      <p:sp>
        <p:nvSpPr>
          <p:cNvPr id="335" name="Google Shape;335;p30"/>
          <p:cNvSpPr txBox="1">
            <a:spLocks noGrp="1"/>
          </p:cNvSpPr>
          <p:nvPr>
            <p:ph type="title"/>
          </p:nvPr>
        </p:nvSpPr>
        <p:spPr>
          <a:xfrm>
            <a:off x="1996946" y="286175"/>
            <a:ext cx="5150100" cy="431400"/>
          </a:xfrm>
          <a:prstGeom prst="rect">
            <a:avLst/>
          </a:prstGeom>
        </p:spPr>
        <p:txBody>
          <a:bodyPr spcFirstLastPara="1" wrap="square" lIns="91425" tIns="91425" rIns="91425" bIns="91425" anchor="ctr" anchorCtr="0">
            <a:noAutofit/>
          </a:bodyPr>
          <a:lstStyle/>
          <a:p>
            <a:r>
              <a:rPr lang="en-US" dirty="0"/>
              <a:t>JWT V/S SAML</a:t>
            </a:r>
            <a:endParaRPr dirty="0"/>
          </a:p>
        </p:txBody>
      </p:sp>
    </p:spTree>
    <p:extLst>
      <p:ext uri="{BB962C8B-B14F-4D97-AF65-F5344CB8AC3E}">
        <p14:creationId xmlns:p14="http://schemas.microsoft.com/office/powerpoint/2010/main" val="428082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150633" y="905933"/>
            <a:ext cx="8842733" cy="3937000"/>
          </a:xfrm>
          <a:prstGeom prst="rect">
            <a:avLst/>
          </a:prstGeom>
        </p:spPr>
        <p:txBody>
          <a:bodyPr spcFirstLastPara="1" wrap="square" lIns="91425" tIns="91425" rIns="91425" bIns="91425" anchor="t" anchorCtr="0">
            <a:noAutofit/>
          </a:bodyPr>
          <a:lstStyle/>
          <a:p>
            <a:pPr marL="171455" indent="-171455">
              <a:lnSpc>
                <a:spcPct val="150000"/>
              </a:lnSpc>
              <a:buClr>
                <a:srgbClr val="DCAE52"/>
              </a:buClr>
              <a:buSzPts val="1100"/>
              <a:buFont typeface="Arial" panose="020B0604020202020204" pitchFamily="34" charset="0"/>
              <a:buChar char="•"/>
            </a:pPr>
            <a:endParaRPr lang="en-US" sz="2000" dirty="0"/>
          </a:p>
        </p:txBody>
      </p:sp>
      <p:sp>
        <p:nvSpPr>
          <p:cNvPr id="335" name="Google Shape;335;p30"/>
          <p:cNvSpPr txBox="1">
            <a:spLocks noGrp="1"/>
          </p:cNvSpPr>
          <p:nvPr>
            <p:ph type="title"/>
          </p:nvPr>
        </p:nvSpPr>
        <p:spPr>
          <a:xfrm>
            <a:off x="1996950" y="300567"/>
            <a:ext cx="5150100" cy="490721"/>
          </a:xfrm>
          <a:prstGeom prst="rect">
            <a:avLst/>
          </a:prstGeom>
        </p:spPr>
        <p:txBody>
          <a:bodyPr spcFirstLastPara="1" wrap="square" lIns="91425" tIns="91425" rIns="91425" bIns="91425" anchor="ctr" anchorCtr="0">
            <a:normAutofit fontScale="90000"/>
          </a:bodyPr>
          <a:lstStyle/>
          <a:p>
            <a:r>
              <a:rPr lang="en-US" dirty="0"/>
              <a:t>Comparison of the length of an encoded JWT and an encoded SAML</a:t>
            </a:r>
            <a:endParaRPr dirty="0"/>
          </a:p>
        </p:txBody>
      </p:sp>
      <p:pic>
        <p:nvPicPr>
          <p:cNvPr id="3" name="Picture 2">
            <a:extLst>
              <a:ext uri="{FF2B5EF4-FFF2-40B4-BE49-F238E27FC236}">
                <a16:creationId xmlns:a16="http://schemas.microsoft.com/office/drawing/2014/main" id="{BFDE20B9-05B1-1D38-68D9-B9059BC1B25D}"/>
              </a:ext>
            </a:extLst>
          </p:cNvPr>
          <p:cNvPicPr>
            <a:picLocks noChangeAspect="1"/>
          </p:cNvPicPr>
          <p:nvPr/>
        </p:nvPicPr>
        <p:blipFill>
          <a:blip r:embed="rId3"/>
          <a:stretch>
            <a:fillRect/>
          </a:stretch>
        </p:blipFill>
        <p:spPr>
          <a:xfrm>
            <a:off x="284135" y="1333774"/>
            <a:ext cx="4013940" cy="3018437"/>
          </a:xfrm>
          <a:prstGeom prst="rect">
            <a:avLst/>
          </a:prstGeom>
        </p:spPr>
      </p:pic>
      <p:pic>
        <p:nvPicPr>
          <p:cNvPr id="5" name="Picture 4">
            <a:extLst>
              <a:ext uri="{FF2B5EF4-FFF2-40B4-BE49-F238E27FC236}">
                <a16:creationId xmlns:a16="http://schemas.microsoft.com/office/drawing/2014/main" id="{AE7B641C-7E52-C993-A6B3-0D47DB43C187}"/>
              </a:ext>
            </a:extLst>
          </p:cNvPr>
          <p:cNvPicPr>
            <a:picLocks noChangeAspect="1"/>
          </p:cNvPicPr>
          <p:nvPr/>
        </p:nvPicPr>
        <p:blipFill>
          <a:blip r:embed="rId4"/>
          <a:stretch>
            <a:fillRect/>
          </a:stretch>
        </p:blipFill>
        <p:spPr>
          <a:xfrm>
            <a:off x="4298075" y="2213205"/>
            <a:ext cx="988570" cy="749327"/>
          </a:xfrm>
          <a:prstGeom prst="rect">
            <a:avLst/>
          </a:prstGeom>
        </p:spPr>
      </p:pic>
      <p:pic>
        <p:nvPicPr>
          <p:cNvPr id="7" name="Picture 6">
            <a:extLst>
              <a:ext uri="{FF2B5EF4-FFF2-40B4-BE49-F238E27FC236}">
                <a16:creationId xmlns:a16="http://schemas.microsoft.com/office/drawing/2014/main" id="{6CB944D5-B294-5EDA-F1B8-3AE639496D49}"/>
              </a:ext>
            </a:extLst>
          </p:cNvPr>
          <p:cNvPicPr>
            <a:picLocks noChangeAspect="1"/>
          </p:cNvPicPr>
          <p:nvPr/>
        </p:nvPicPr>
        <p:blipFill>
          <a:blip r:embed="rId5"/>
          <a:stretch>
            <a:fillRect/>
          </a:stretch>
        </p:blipFill>
        <p:spPr>
          <a:xfrm>
            <a:off x="5286645" y="1349476"/>
            <a:ext cx="3561683" cy="2987031"/>
          </a:xfrm>
          <a:prstGeom prst="rect">
            <a:avLst/>
          </a:prstGeom>
        </p:spPr>
      </p:pic>
    </p:spTree>
    <p:extLst>
      <p:ext uri="{BB962C8B-B14F-4D97-AF65-F5344CB8AC3E}">
        <p14:creationId xmlns:p14="http://schemas.microsoft.com/office/powerpoint/2010/main" val="140824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745400" y="1637151"/>
            <a:ext cx="3653400" cy="1887300"/>
          </a:xfrm>
          <a:prstGeom prst="rect">
            <a:avLst/>
          </a:prstGeom>
        </p:spPr>
        <p:txBody>
          <a:bodyPr spcFirstLastPara="1" wrap="square" lIns="91425" tIns="91425" rIns="91425" bIns="91425" anchor="ctr" anchorCtr="0">
            <a:noAutofit/>
          </a:bodyPr>
          <a:lstStyle/>
          <a:p>
            <a:pPr algn="l"/>
            <a:r>
              <a:rPr lang="en-US" sz="5400" dirty="0"/>
              <a:t>Proper usage</a:t>
            </a:r>
          </a:p>
        </p:txBody>
      </p:sp>
      <p:sp>
        <p:nvSpPr>
          <p:cNvPr id="329" name="Google Shape;329;p29"/>
          <p:cNvSpPr txBox="1">
            <a:spLocks noGrp="1"/>
          </p:cNvSpPr>
          <p:nvPr>
            <p:ph type="subTitle" idx="1"/>
          </p:nvPr>
        </p:nvSpPr>
        <p:spPr>
          <a:xfrm>
            <a:off x="2053275" y="3906551"/>
            <a:ext cx="5037600" cy="542700"/>
          </a:xfrm>
          <a:prstGeom prst="rect">
            <a:avLst/>
          </a:prstGeom>
        </p:spPr>
        <p:txBody>
          <a:bodyPr spcFirstLastPara="1" wrap="square" lIns="91425" tIns="91425" rIns="91425" bIns="91425" anchor="ctr" anchorCtr="0">
            <a:noAutofit/>
          </a:bodyPr>
          <a:lstStyle/>
          <a:p>
            <a:pPr marL="0" indent="0"/>
            <a:endParaRPr dirty="0"/>
          </a:p>
        </p:txBody>
      </p:sp>
    </p:spTree>
    <p:extLst>
      <p:ext uri="{BB962C8B-B14F-4D97-AF65-F5344CB8AC3E}">
        <p14:creationId xmlns:p14="http://schemas.microsoft.com/office/powerpoint/2010/main" val="57265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4" y="970901"/>
            <a:ext cx="8418425" cy="3867153"/>
          </a:xfrm>
          <a:prstGeom prst="rect">
            <a:avLst/>
          </a:prstGeom>
        </p:spPr>
        <p:txBody>
          <a:bodyPr spcFirstLastPara="1" wrap="square" lIns="91425" tIns="91425" rIns="91425" bIns="91425" anchor="t" anchorCtr="0">
            <a:noAutofit/>
          </a:bodyPr>
          <a:lstStyle/>
          <a:p>
            <a:pPr marL="171455" indent="-171455">
              <a:lnSpc>
                <a:spcPct val="200000"/>
              </a:lnSpc>
              <a:buClr>
                <a:srgbClr val="DCAE52"/>
              </a:buClr>
              <a:buSzPts val="1100"/>
              <a:buFont typeface="Arial" panose="020B0604020202020204" pitchFamily="34" charset="0"/>
              <a:buChar char="•"/>
            </a:pPr>
            <a:r>
              <a:rPr lang="en-US" sz="1600" dirty="0"/>
              <a:t>Two main applications are specified by JWT document:</a:t>
            </a:r>
          </a:p>
          <a:p>
            <a:pPr marL="628666" lvl="1" indent="-171455">
              <a:lnSpc>
                <a:spcPct val="200000"/>
              </a:lnSpc>
              <a:buClr>
                <a:srgbClr val="DCAE52"/>
              </a:buClr>
              <a:buSzPts val="1100"/>
              <a:buFont typeface="Arial" panose="020B0604020202020204" pitchFamily="34" charset="0"/>
              <a:buChar char="•"/>
            </a:pPr>
            <a:r>
              <a:rPr lang="en-US" sz="1800" b="1" dirty="0"/>
              <a:t>Authorization</a:t>
            </a:r>
          </a:p>
          <a:p>
            <a:pPr marL="1085878" lvl="2" indent="-171455">
              <a:buClr>
                <a:srgbClr val="DCAE52"/>
              </a:buClr>
              <a:buSzPts val="1100"/>
              <a:buFont typeface="Arial" panose="020B0604020202020204" pitchFamily="34" charset="0"/>
              <a:buChar char="•"/>
            </a:pPr>
            <a:r>
              <a:rPr lang="en-US" sz="1800" dirty="0"/>
              <a:t>Most common usage.</a:t>
            </a:r>
          </a:p>
          <a:p>
            <a:pPr marL="1085878" lvl="2" indent="-171455">
              <a:buClr>
                <a:srgbClr val="DCAE52"/>
              </a:buClr>
              <a:buSzPts val="1100"/>
              <a:buFont typeface="Arial" panose="020B0604020202020204" pitchFamily="34" charset="0"/>
              <a:buChar char="•"/>
            </a:pPr>
            <a:r>
              <a:rPr lang="en-US" sz="1800" dirty="0"/>
              <a:t>It’s done by including JWT in each request.</a:t>
            </a:r>
          </a:p>
          <a:p>
            <a:pPr marL="1085878" lvl="2" indent="-171455">
              <a:buClr>
                <a:srgbClr val="DCAE52"/>
              </a:buClr>
              <a:buSzPts val="1100"/>
              <a:buFont typeface="Arial" panose="020B0604020202020204" pitchFamily="34" charset="0"/>
              <a:buChar char="•"/>
            </a:pPr>
            <a:endParaRPr lang="en-US" sz="1600" dirty="0"/>
          </a:p>
          <a:p>
            <a:pPr marL="628666" lvl="1" indent="-171455">
              <a:lnSpc>
                <a:spcPct val="200000"/>
              </a:lnSpc>
              <a:buClr>
                <a:srgbClr val="DCAE52"/>
              </a:buClr>
              <a:buSzPts val="1100"/>
              <a:buFont typeface="Arial" panose="020B0604020202020204" pitchFamily="34" charset="0"/>
              <a:buChar char="•"/>
            </a:pPr>
            <a:r>
              <a:rPr lang="en-US" sz="1800" b="1" dirty="0"/>
              <a:t>Information Exchange</a:t>
            </a:r>
          </a:p>
          <a:p>
            <a:pPr marL="1085878" lvl="2" indent="-171455">
              <a:buClr>
                <a:srgbClr val="DCAE52"/>
              </a:buClr>
              <a:buSzPts val="1100"/>
              <a:buFont typeface="Arial" panose="020B0604020202020204" pitchFamily="34" charset="0"/>
              <a:buChar char="•"/>
            </a:pPr>
            <a:r>
              <a:rPr lang="en-US" sz="1600" dirty="0"/>
              <a:t>Secure way of sending JSON to make sure the content hasn't been tampered with.</a:t>
            </a:r>
          </a:p>
          <a:p>
            <a:pPr marL="1085878" lvl="2" indent="-171455">
              <a:buClr>
                <a:srgbClr val="DCAE52"/>
              </a:buClr>
              <a:buSzPts val="1100"/>
              <a:buFont typeface="Arial" panose="020B0604020202020204" pitchFamily="34" charset="0"/>
              <a:buChar char="•"/>
            </a:pPr>
            <a:r>
              <a:rPr lang="en-US" sz="1600" dirty="0">
                <a:solidFill>
                  <a:schemeClr val="accent5"/>
                </a:solidFill>
              </a:rPr>
              <a:t>The signature is calculated using the header and the payload, you can also verify that the content hasn't been tampered with.</a:t>
            </a:r>
          </a:p>
        </p:txBody>
      </p:sp>
      <p:sp>
        <p:nvSpPr>
          <p:cNvPr id="335" name="Google Shape;335;p30"/>
          <p:cNvSpPr txBox="1">
            <a:spLocks noGrp="1"/>
          </p:cNvSpPr>
          <p:nvPr>
            <p:ph type="title"/>
          </p:nvPr>
        </p:nvSpPr>
        <p:spPr>
          <a:xfrm>
            <a:off x="1996976" y="539501"/>
            <a:ext cx="5150100" cy="431400"/>
          </a:xfrm>
          <a:prstGeom prst="rect">
            <a:avLst/>
          </a:prstGeom>
        </p:spPr>
        <p:txBody>
          <a:bodyPr spcFirstLastPara="1" wrap="square" lIns="91425" tIns="91425" rIns="91425" bIns="91425" anchor="ctr" anchorCtr="0">
            <a:noAutofit/>
          </a:bodyPr>
          <a:lstStyle/>
          <a:p>
            <a:r>
              <a:rPr lang="en-US" dirty="0"/>
              <a:t>JWT Applications</a:t>
            </a:r>
          </a:p>
        </p:txBody>
      </p:sp>
      <p:pic>
        <p:nvPicPr>
          <p:cNvPr id="4" name="Picture 3">
            <a:extLst>
              <a:ext uri="{FF2B5EF4-FFF2-40B4-BE49-F238E27FC236}">
                <a16:creationId xmlns:a16="http://schemas.microsoft.com/office/drawing/2014/main" id="{67D43F98-563B-D711-E0CC-C08D9F5DC8D6}"/>
              </a:ext>
            </a:extLst>
          </p:cNvPr>
          <p:cNvPicPr>
            <a:picLocks noChangeAspect="1"/>
          </p:cNvPicPr>
          <p:nvPr/>
        </p:nvPicPr>
        <p:blipFill>
          <a:blip r:embed="rId3"/>
          <a:stretch>
            <a:fillRect/>
          </a:stretch>
        </p:blipFill>
        <p:spPr>
          <a:xfrm>
            <a:off x="6628448" y="2325150"/>
            <a:ext cx="2152761" cy="323867"/>
          </a:xfrm>
          <a:prstGeom prst="rect">
            <a:avLst/>
          </a:prstGeom>
        </p:spPr>
      </p:pic>
    </p:spTree>
    <p:extLst>
      <p:ext uri="{BB962C8B-B14F-4D97-AF65-F5344CB8AC3E}">
        <p14:creationId xmlns:p14="http://schemas.microsoft.com/office/powerpoint/2010/main" val="413722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50" y="224367"/>
            <a:ext cx="5150100" cy="431400"/>
          </a:xfrm>
          <a:prstGeom prst="rect">
            <a:avLst/>
          </a:prstGeom>
        </p:spPr>
        <p:txBody>
          <a:bodyPr spcFirstLastPara="1" wrap="square" lIns="91425" tIns="91425" rIns="91425" bIns="91425" anchor="ctr" anchorCtr="0">
            <a:noAutofit/>
          </a:bodyPr>
          <a:lstStyle/>
          <a:p>
            <a:pPr lvl="0"/>
            <a:r>
              <a:rPr lang="en-US" dirty="0"/>
              <a:t>Encoding V/S Encryption</a:t>
            </a:r>
            <a:endParaRPr dirty="0"/>
          </a:p>
        </p:txBody>
      </p:sp>
      <p:graphicFrame>
        <p:nvGraphicFramePr>
          <p:cNvPr id="6" name="Table 6">
            <a:extLst>
              <a:ext uri="{FF2B5EF4-FFF2-40B4-BE49-F238E27FC236}">
                <a16:creationId xmlns:a16="http://schemas.microsoft.com/office/drawing/2014/main" id="{013B0942-3572-40E6-9220-25A1AE52DDFE}"/>
              </a:ext>
            </a:extLst>
          </p:cNvPr>
          <p:cNvGraphicFramePr>
            <a:graphicFrameLocks noGrp="1"/>
          </p:cNvGraphicFramePr>
          <p:nvPr>
            <p:extLst>
              <p:ext uri="{D42A27DB-BD31-4B8C-83A1-F6EECF244321}">
                <p14:modId xmlns:p14="http://schemas.microsoft.com/office/powerpoint/2010/main" val="1039023540"/>
              </p:ext>
            </p:extLst>
          </p:nvPr>
        </p:nvGraphicFramePr>
        <p:xfrm>
          <a:off x="1342017" y="877367"/>
          <a:ext cx="6912984" cy="3753899"/>
        </p:xfrm>
        <a:graphic>
          <a:graphicData uri="http://schemas.openxmlformats.org/drawingml/2006/table">
            <a:tbl>
              <a:tblPr firstRow="1" bandRow="1">
                <a:tableStyleId>{8FD4443E-F989-4FC4-A0C8-D5A2AF1F390B}</a:tableStyleId>
              </a:tblPr>
              <a:tblGrid>
                <a:gridCol w="1570517">
                  <a:extLst>
                    <a:ext uri="{9D8B030D-6E8A-4147-A177-3AD203B41FA5}">
                      <a16:colId xmlns:a16="http://schemas.microsoft.com/office/drawing/2014/main" val="4084596302"/>
                    </a:ext>
                  </a:extLst>
                </a:gridCol>
                <a:gridCol w="5342467">
                  <a:extLst>
                    <a:ext uri="{9D8B030D-6E8A-4147-A177-3AD203B41FA5}">
                      <a16:colId xmlns:a16="http://schemas.microsoft.com/office/drawing/2014/main" val="2735760540"/>
                    </a:ext>
                  </a:extLst>
                </a:gridCol>
              </a:tblGrid>
              <a:tr h="2123795">
                <a:tc>
                  <a:txBody>
                    <a:bodyPr/>
                    <a:lstStyle/>
                    <a:p>
                      <a:r>
                        <a:rPr lang="en-US" sz="1400" b="0" i="0" u="none" strike="noStrike" cap="none" dirty="0">
                          <a:solidFill>
                            <a:schemeClr val="accent3"/>
                          </a:solidFill>
                          <a:latin typeface="Montserrat"/>
                          <a:cs typeface="Arial"/>
                          <a:sym typeface="Arial"/>
                        </a:rPr>
                        <a:t>Encoding</a:t>
                      </a:r>
                    </a:p>
                  </a:txBody>
                  <a:tcPr anchor="ctr"/>
                </a:tc>
                <a:tc>
                  <a:txBody>
                    <a:bodyPr/>
                    <a:lstStyle/>
                    <a:p>
                      <a:pPr marL="285750" indent="-285750">
                        <a:buClr>
                          <a:schemeClr val="bg1"/>
                        </a:buClr>
                        <a:buFont typeface="Arial" panose="020B0604020202020204" pitchFamily="34" charset="0"/>
                        <a:buChar char="•"/>
                      </a:pPr>
                      <a:r>
                        <a:rPr lang="en-US" sz="1400" b="0" u="none" strike="noStrike" cap="none" dirty="0">
                          <a:solidFill>
                            <a:schemeClr val="accent3"/>
                          </a:solidFill>
                          <a:sym typeface="Arial"/>
                        </a:rPr>
                        <a:t>Encoding is a process that converts data from one format into another to ensure that it is properly represented and can be safely transmitted or stored.</a:t>
                      </a:r>
                    </a:p>
                    <a:p>
                      <a:pPr marL="285750" indent="-285750">
                        <a:buClr>
                          <a:schemeClr val="bg1"/>
                        </a:buClr>
                        <a:buFont typeface="Arial" panose="020B0604020202020204" pitchFamily="34" charset="0"/>
                        <a:buChar char="•"/>
                      </a:pPr>
                      <a:r>
                        <a:rPr lang="en-US" sz="1400" b="0" u="none" strike="noStrike" cap="none" dirty="0">
                          <a:solidFill>
                            <a:schemeClr val="accent3"/>
                          </a:solidFill>
                          <a:sym typeface="Arial"/>
                        </a:rPr>
                        <a:t> The main goal of encoding is to maintain </a:t>
                      </a:r>
                      <a:r>
                        <a:rPr lang="en-US" sz="1400" b="0" u="none" strike="noStrike" cap="none" dirty="0">
                          <a:solidFill>
                            <a:schemeClr val="accent4"/>
                          </a:solidFill>
                          <a:sym typeface="Arial"/>
                        </a:rPr>
                        <a:t>data integrity </a:t>
                      </a:r>
                      <a:r>
                        <a:rPr lang="en-US" sz="1400" b="0" u="none" strike="noStrike" cap="none" dirty="0">
                          <a:solidFill>
                            <a:schemeClr val="accent3"/>
                          </a:solidFill>
                          <a:sym typeface="Arial"/>
                        </a:rPr>
                        <a:t>and prevent data loss during transmission.</a:t>
                      </a:r>
                    </a:p>
                    <a:p>
                      <a:pPr marL="285750" indent="-285750">
                        <a:buClr>
                          <a:schemeClr val="bg1"/>
                        </a:buClr>
                        <a:buFont typeface="Arial" panose="020B0604020202020204" pitchFamily="34" charset="0"/>
                        <a:buChar char="•"/>
                      </a:pPr>
                      <a:r>
                        <a:rPr lang="en-US" sz="1400" b="0" u="none" strike="noStrike" cap="none" dirty="0">
                          <a:solidFill>
                            <a:schemeClr val="accent3"/>
                          </a:solidFill>
                          <a:sym typeface="Arial"/>
                        </a:rPr>
                        <a:t>Encoding does not provide any </a:t>
                      </a:r>
                      <a:r>
                        <a:rPr lang="en-US" sz="1400" b="0" u="none" strike="noStrike" cap="none" dirty="0">
                          <a:solidFill>
                            <a:schemeClr val="accent4"/>
                          </a:solidFill>
                          <a:sym typeface="Arial"/>
                        </a:rPr>
                        <a:t>security</a:t>
                      </a:r>
                      <a:r>
                        <a:rPr lang="en-US" sz="1400" b="0" u="none" strike="noStrike" cap="none" dirty="0">
                          <a:solidFill>
                            <a:schemeClr val="accent3"/>
                          </a:solidFill>
                          <a:sym typeface="Arial"/>
                        </a:rPr>
                        <a:t> or </a:t>
                      </a:r>
                      <a:r>
                        <a:rPr lang="en-US" sz="1400" b="0" u="none" strike="noStrike" cap="none" dirty="0">
                          <a:solidFill>
                            <a:schemeClr val="accent4"/>
                          </a:solidFill>
                          <a:sym typeface="Arial"/>
                        </a:rPr>
                        <a:t>confidentiality</a:t>
                      </a:r>
                      <a:r>
                        <a:rPr lang="en-US" sz="1400" b="0" u="none" strike="noStrike" cap="none" dirty="0">
                          <a:solidFill>
                            <a:schemeClr val="accent3"/>
                          </a:solidFill>
                          <a:sym typeface="Arial"/>
                        </a:rPr>
                        <a:t>.</a:t>
                      </a:r>
                      <a:endParaRPr lang="en-US" sz="1400" b="0" i="0" u="none" strike="noStrike" cap="none" dirty="0">
                        <a:solidFill>
                          <a:schemeClr val="accent3"/>
                        </a:solidFill>
                        <a:latin typeface="Montserrat"/>
                        <a:cs typeface="Arial"/>
                        <a:sym typeface="Arial"/>
                      </a:endParaRPr>
                    </a:p>
                  </a:txBody>
                  <a:tcPr anchor="ctr"/>
                </a:tc>
                <a:extLst>
                  <a:ext uri="{0D108BD9-81ED-4DB2-BD59-A6C34878D82A}">
                    <a16:rowId xmlns:a16="http://schemas.microsoft.com/office/drawing/2014/main" val="159434826"/>
                  </a:ext>
                </a:extLst>
              </a:tr>
              <a:tr h="1630104">
                <a:tc>
                  <a:txBody>
                    <a:bodyPr/>
                    <a:lstStyle/>
                    <a:p>
                      <a:r>
                        <a:rPr lang="en-US" sz="1400" b="0" i="0" u="none" strike="noStrike" cap="none" dirty="0">
                          <a:solidFill>
                            <a:schemeClr val="accent3"/>
                          </a:solidFill>
                          <a:latin typeface="Montserrat"/>
                          <a:cs typeface="Arial"/>
                          <a:sym typeface="Arial"/>
                        </a:rPr>
                        <a:t>Encryption</a:t>
                      </a:r>
                    </a:p>
                  </a:txBody>
                  <a:tcPr anchor="ctr"/>
                </a:tc>
                <a:tc>
                  <a:txBody>
                    <a:bodyPr/>
                    <a:lstStyle/>
                    <a:p>
                      <a:pPr marL="285750" indent="-285750">
                        <a:buClr>
                          <a:schemeClr val="bg1"/>
                        </a:buClr>
                        <a:buFont typeface="Arial" panose="020B0604020202020204" pitchFamily="34" charset="0"/>
                        <a:buChar char="•"/>
                      </a:pPr>
                      <a:r>
                        <a:rPr lang="en-US" sz="1400" b="0" u="none" strike="noStrike" cap="none" dirty="0">
                          <a:solidFill>
                            <a:schemeClr val="accent3"/>
                          </a:solidFill>
                          <a:sym typeface="Arial"/>
                        </a:rPr>
                        <a:t>Encryption is a process of converting data into a ciphertext using an </a:t>
                      </a:r>
                      <a:r>
                        <a:rPr lang="en-US" sz="1400" b="0" u="none" strike="noStrike" cap="none" dirty="0">
                          <a:solidFill>
                            <a:schemeClr val="accent4"/>
                          </a:solidFill>
                          <a:sym typeface="Arial"/>
                        </a:rPr>
                        <a:t>algorithm</a:t>
                      </a:r>
                      <a:r>
                        <a:rPr lang="en-US" sz="1400" b="0" u="none" strike="noStrike" cap="none" dirty="0">
                          <a:solidFill>
                            <a:schemeClr val="accent3"/>
                          </a:solidFill>
                          <a:sym typeface="Arial"/>
                        </a:rPr>
                        <a:t> and  </a:t>
                      </a:r>
                      <a:r>
                        <a:rPr lang="en-US" sz="1400" b="0" u="none" strike="noStrike" cap="none" dirty="0">
                          <a:solidFill>
                            <a:schemeClr val="accent4"/>
                          </a:solidFill>
                          <a:sym typeface="Arial"/>
                        </a:rPr>
                        <a:t>secret key</a:t>
                      </a:r>
                      <a:r>
                        <a:rPr lang="en-US" sz="1400" b="0" u="none" strike="noStrike" cap="none" dirty="0">
                          <a:solidFill>
                            <a:schemeClr val="accent3"/>
                          </a:solidFill>
                          <a:sym typeface="Arial"/>
                        </a:rPr>
                        <a:t>.</a:t>
                      </a:r>
                    </a:p>
                    <a:p>
                      <a:pPr marL="285750" indent="-285750">
                        <a:buClr>
                          <a:schemeClr val="bg1"/>
                        </a:buClr>
                        <a:buFont typeface="Arial" panose="020B0604020202020204" pitchFamily="34" charset="0"/>
                        <a:buChar char="•"/>
                      </a:pPr>
                      <a:r>
                        <a:rPr lang="en-US" sz="1400" b="0" u="none" strike="noStrike" cap="none" dirty="0">
                          <a:solidFill>
                            <a:schemeClr val="accent3"/>
                          </a:solidFill>
                          <a:sym typeface="Arial"/>
                        </a:rPr>
                        <a:t>The purpose of encryption is to ensure </a:t>
                      </a:r>
                      <a:r>
                        <a:rPr lang="en-US" sz="1400" b="0" u="none" strike="noStrike" cap="none" dirty="0">
                          <a:solidFill>
                            <a:schemeClr val="accent4"/>
                          </a:solidFill>
                          <a:sym typeface="Arial"/>
                        </a:rPr>
                        <a:t>data confidentiality </a:t>
                      </a:r>
                      <a:r>
                        <a:rPr lang="en-US" sz="1400" b="0" u="none" strike="noStrike" cap="none" dirty="0">
                          <a:solidFill>
                            <a:schemeClr val="accent3"/>
                          </a:solidFill>
                          <a:sym typeface="Arial"/>
                        </a:rPr>
                        <a:t>and </a:t>
                      </a:r>
                      <a:r>
                        <a:rPr lang="en-US" sz="1400" b="0" u="none" strike="noStrike" cap="none" dirty="0">
                          <a:solidFill>
                            <a:schemeClr val="accent4"/>
                          </a:solidFill>
                          <a:sym typeface="Arial"/>
                        </a:rPr>
                        <a:t>security</a:t>
                      </a:r>
                      <a:r>
                        <a:rPr lang="en-US" sz="1400" b="0" u="none" strike="noStrike" cap="none" dirty="0">
                          <a:solidFill>
                            <a:schemeClr val="accent3"/>
                          </a:solidFill>
                          <a:sym typeface="Arial"/>
                        </a:rPr>
                        <a:t>.</a:t>
                      </a:r>
                    </a:p>
                    <a:p>
                      <a:pPr marL="285750" indent="-285750">
                        <a:buClr>
                          <a:schemeClr val="bg1"/>
                        </a:buClr>
                        <a:buFont typeface="Arial" panose="020B0604020202020204" pitchFamily="34" charset="0"/>
                        <a:buChar char="•"/>
                      </a:pPr>
                      <a:r>
                        <a:rPr lang="en-US" sz="1400" b="0" u="none" strike="noStrike" cap="none" dirty="0">
                          <a:solidFill>
                            <a:schemeClr val="accent3"/>
                          </a:solidFill>
                          <a:sym typeface="Arial"/>
                        </a:rPr>
                        <a:t> Only someone with the corresponding secret key can transform the ciphertext back into the original plaintext</a:t>
                      </a:r>
                    </a:p>
                  </a:txBody>
                  <a:tcPr anchor="ctr"/>
                </a:tc>
                <a:extLst>
                  <a:ext uri="{0D108BD9-81ED-4DB2-BD59-A6C34878D82A}">
                    <a16:rowId xmlns:a16="http://schemas.microsoft.com/office/drawing/2014/main" val="2976261047"/>
                  </a:ext>
                </a:extLst>
              </a:tr>
            </a:tbl>
          </a:graphicData>
        </a:graphic>
      </p:graphicFrame>
    </p:spTree>
    <p:extLst>
      <p:ext uri="{BB962C8B-B14F-4D97-AF65-F5344CB8AC3E}">
        <p14:creationId xmlns:p14="http://schemas.microsoft.com/office/powerpoint/2010/main" val="391055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4" y="970901"/>
            <a:ext cx="8418425" cy="3867153"/>
          </a:xfrm>
          <a:prstGeom prst="rect">
            <a:avLst/>
          </a:prstGeom>
        </p:spPr>
        <p:txBody>
          <a:bodyPr spcFirstLastPara="1" wrap="square" lIns="91425" tIns="91425" rIns="91425" bIns="91425" anchor="t" anchorCtr="0">
            <a:noAutofit/>
          </a:bodyPr>
          <a:lstStyle/>
          <a:p>
            <a:pPr marL="171455" indent="-171455">
              <a:lnSpc>
                <a:spcPct val="200000"/>
              </a:lnSpc>
              <a:buClr>
                <a:srgbClr val="DCAE52"/>
              </a:buClr>
              <a:buSzPts val="1100"/>
              <a:buFont typeface="Arial" panose="020B0604020202020204" pitchFamily="34" charset="0"/>
              <a:buChar char="•"/>
            </a:pPr>
            <a:r>
              <a:rPr lang="en-US" sz="1600" dirty="0"/>
              <a:t>Use Strong Secret Keys</a:t>
            </a:r>
          </a:p>
          <a:p>
            <a:pPr marL="171455" indent="-171455">
              <a:lnSpc>
                <a:spcPct val="200000"/>
              </a:lnSpc>
              <a:buClr>
                <a:srgbClr val="DCAE52"/>
              </a:buClr>
              <a:buSzPts val="1100"/>
              <a:buFont typeface="Arial" panose="020B0604020202020204" pitchFamily="34" charset="0"/>
              <a:buChar char="•"/>
            </a:pPr>
            <a:r>
              <a:rPr lang="en-US" sz="1600" dirty="0"/>
              <a:t>Choose Secure Algorithms</a:t>
            </a:r>
          </a:p>
          <a:p>
            <a:pPr marL="171455" indent="-171455">
              <a:lnSpc>
                <a:spcPct val="200000"/>
              </a:lnSpc>
              <a:buClr>
                <a:srgbClr val="DCAE52"/>
              </a:buClr>
              <a:buSzPts val="1100"/>
              <a:buFont typeface="Arial" panose="020B0604020202020204" pitchFamily="34" charset="0"/>
              <a:buChar char="•"/>
            </a:pPr>
            <a:r>
              <a:rPr lang="en-US" sz="1600" dirty="0"/>
              <a:t>Include only necessary claims in the payload. Avoid Sensitive data.</a:t>
            </a:r>
          </a:p>
          <a:p>
            <a:pPr marL="171455" indent="-171455">
              <a:lnSpc>
                <a:spcPct val="200000"/>
              </a:lnSpc>
              <a:buClr>
                <a:srgbClr val="DCAE52"/>
              </a:buClr>
              <a:buSzPts val="1100"/>
              <a:buFont typeface="Arial" panose="020B0604020202020204" pitchFamily="34" charset="0"/>
              <a:buChar char="•"/>
            </a:pPr>
            <a:r>
              <a:rPr lang="en-US" sz="1600" dirty="0"/>
              <a:t>Set Short Expiry Time.</a:t>
            </a:r>
          </a:p>
          <a:p>
            <a:pPr marL="171455" indent="-171455">
              <a:lnSpc>
                <a:spcPct val="200000"/>
              </a:lnSpc>
              <a:buClr>
                <a:srgbClr val="DCAE52"/>
              </a:buClr>
              <a:buSzPts val="1100"/>
              <a:buFont typeface="Arial" panose="020B0604020202020204" pitchFamily="34" charset="0"/>
              <a:buChar char="•"/>
            </a:pPr>
            <a:r>
              <a:rPr lang="en-US" sz="1600" dirty="0"/>
              <a:t>Transmit tokens only over secure channels (HTTPS) </a:t>
            </a:r>
          </a:p>
          <a:p>
            <a:pPr marL="171455" indent="-171455">
              <a:lnSpc>
                <a:spcPct val="200000"/>
              </a:lnSpc>
              <a:buClr>
                <a:srgbClr val="DCAE52"/>
              </a:buClr>
              <a:buSzPts val="1100"/>
              <a:buFont typeface="Arial" panose="020B0604020202020204" pitchFamily="34" charset="0"/>
              <a:buChar char="•"/>
            </a:pPr>
            <a:r>
              <a:rPr lang="en-US" sz="1600" dirty="0"/>
              <a:t>JWT can also be </a:t>
            </a:r>
            <a:r>
              <a:rPr lang="en-US" sz="1600" dirty="0">
                <a:solidFill>
                  <a:schemeClr val="accent4"/>
                </a:solidFill>
              </a:rPr>
              <a:t>encrypted</a:t>
            </a:r>
            <a:r>
              <a:rPr lang="en-US" sz="1600" dirty="0"/>
              <a:t> to provide secrecy between parties</a:t>
            </a:r>
          </a:p>
          <a:p>
            <a:pPr marL="171455" indent="-171455">
              <a:lnSpc>
                <a:spcPct val="200000"/>
              </a:lnSpc>
              <a:buClr>
                <a:srgbClr val="DCAE52"/>
              </a:buClr>
              <a:buSzPts val="1100"/>
              <a:buFont typeface="Arial" panose="020B0604020202020204" pitchFamily="34" charset="0"/>
              <a:buChar char="•"/>
            </a:pPr>
            <a:endParaRPr lang="en-US" sz="1600" dirty="0"/>
          </a:p>
        </p:txBody>
      </p:sp>
      <p:sp>
        <p:nvSpPr>
          <p:cNvPr id="335" name="Google Shape;335;p30"/>
          <p:cNvSpPr txBox="1">
            <a:spLocks noGrp="1"/>
          </p:cNvSpPr>
          <p:nvPr>
            <p:ph type="title"/>
          </p:nvPr>
        </p:nvSpPr>
        <p:spPr>
          <a:xfrm>
            <a:off x="1996976" y="539501"/>
            <a:ext cx="5150100" cy="431400"/>
          </a:xfrm>
          <a:prstGeom prst="rect">
            <a:avLst/>
          </a:prstGeom>
        </p:spPr>
        <p:txBody>
          <a:bodyPr spcFirstLastPara="1" wrap="square" lIns="91425" tIns="91425" rIns="91425" bIns="91425" anchor="ctr" anchorCtr="0">
            <a:noAutofit/>
          </a:bodyPr>
          <a:lstStyle/>
          <a:p>
            <a:r>
              <a:rPr lang="en-US" dirty="0"/>
              <a:t>Best Practices</a:t>
            </a:r>
          </a:p>
        </p:txBody>
      </p:sp>
    </p:spTree>
    <p:extLst>
      <p:ext uri="{BB962C8B-B14F-4D97-AF65-F5344CB8AC3E}">
        <p14:creationId xmlns:p14="http://schemas.microsoft.com/office/powerpoint/2010/main" val="41391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5"/>
          <p:cNvSpPr txBox="1">
            <a:spLocks noGrp="1"/>
          </p:cNvSpPr>
          <p:nvPr>
            <p:ph type="title"/>
          </p:nvPr>
        </p:nvSpPr>
        <p:spPr>
          <a:xfrm>
            <a:off x="1277956" y="932082"/>
            <a:ext cx="3711000" cy="393900"/>
          </a:xfrm>
          <a:prstGeom prst="rect">
            <a:avLst/>
          </a:prstGeom>
        </p:spPr>
        <p:txBody>
          <a:bodyPr spcFirstLastPara="1" wrap="square" lIns="91425" tIns="91425" rIns="91425" bIns="91425" anchor="ctr" anchorCtr="0">
            <a:noAutofit/>
          </a:bodyPr>
          <a:lstStyle/>
          <a:p>
            <a:pPr algn="l"/>
            <a:r>
              <a:rPr lang="en" dirty="0"/>
              <a:t>Refrences</a:t>
            </a:r>
            <a:endParaRPr dirty="0"/>
          </a:p>
        </p:txBody>
      </p:sp>
      <p:sp>
        <p:nvSpPr>
          <p:cNvPr id="399" name="Google Shape;399;p35"/>
          <p:cNvSpPr txBox="1">
            <a:spLocks noGrp="1"/>
          </p:cNvSpPr>
          <p:nvPr>
            <p:ph type="subTitle" idx="1"/>
          </p:nvPr>
        </p:nvSpPr>
        <p:spPr>
          <a:xfrm>
            <a:off x="1266940" y="1129032"/>
            <a:ext cx="6599104" cy="3646581"/>
          </a:xfrm>
          <a:prstGeom prst="rect">
            <a:avLst/>
          </a:prstGeom>
        </p:spPr>
        <p:txBody>
          <a:bodyPr spcFirstLastPara="1" wrap="square" lIns="91425" tIns="91425" rIns="91425" bIns="91425" anchor="ctr" anchorCtr="0">
            <a:noAutofit/>
          </a:bodyPr>
          <a:lstStyle/>
          <a:p>
            <a:pPr marL="285758" indent="-285758" algn="l">
              <a:buClr>
                <a:srgbClr val="DCAE52"/>
              </a:buClr>
              <a:buFont typeface="Arial" panose="020B0604020202020204" pitchFamily="34" charset="0"/>
              <a:buChar char="•"/>
            </a:pPr>
            <a:r>
              <a:rPr lang="en-US" dirty="0">
                <a:hlinkClick r:id="rId3"/>
              </a:rPr>
              <a:t>https://jwt.io/</a:t>
            </a:r>
            <a:endParaRPr lang="en-US" dirty="0"/>
          </a:p>
          <a:p>
            <a:pPr marL="285758" indent="-285758" algn="l">
              <a:buClr>
                <a:srgbClr val="DCAE52"/>
              </a:buClr>
              <a:buFont typeface="Arial" panose="020B0604020202020204" pitchFamily="34" charset="0"/>
              <a:buChar char="•"/>
            </a:pPr>
            <a:r>
              <a:rPr lang="en-US" dirty="0">
                <a:hlinkClick r:id="rId4"/>
              </a:rPr>
              <a:t>https://jwt.io/introduction</a:t>
            </a:r>
          </a:p>
          <a:p>
            <a:pPr marL="0" indent="0" algn="l">
              <a:buClr>
                <a:srgbClr val="DCAE52"/>
              </a:buClr>
            </a:pPr>
            <a:endParaRPr lang="en-US" dirty="0">
              <a:hlinkClick r:id="rId5"/>
            </a:endParaRPr>
          </a:p>
          <a:p>
            <a:pPr marL="285758" indent="-285758" algn="l">
              <a:buClr>
                <a:srgbClr val="DCAE52"/>
              </a:buClr>
              <a:buFont typeface="Arial" panose="020B0604020202020204" pitchFamily="34" charset="0"/>
              <a:buChar char="•"/>
            </a:pPr>
            <a:r>
              <a:rPr lang="en-US" dirty="0">
                <a:solidFill>
                  <a:schemeClr val="accent5"/>
                </a:solidFill>
                <a:hlinkClick r:id="rId5">
                  <a:extLst>
                    <a:ext uri="{A12FA001-AC4F-418D-AE19-62706E023703}">
                      <ahyp:hlinkClr xmlns:ahyp="http://schemas.microsoft.com/office/drawing/2018/hyperlinkcolor" val="tx"/>
                    </a:ext>
                  </a:extLst>
                </a:hlinkClick>
              </a:rPr>
              <a:t>https://datatracker.ietf.org/doc/html/rfc7519</a:t>
            </a:r>
            <a:endParaRPr lang="en-US" dirty="0">
              <a:solidFill>
                <a:schemeClr val="accent5"/>
              </a:solidFill>
            </a:endParaRPr>
          </a:p>
          <a:p>
            <a:pPr marL="285758" indent="-285758" algn="l">
              <a:buClr>
                <a:srgbClr val="DCAE52"/>
              </a:buClr>
              <a:buFont typeface="Arial" panose="020B0604020202020204" pitchFamily="34" charset="0"/>
              <a:buChar char="•"/>
            </a:pPr>
            <a:r>
              <a:rPr lang="en-US" dirty="0">
                <a:hlinkClick r:id="rId6"/>
              </a:rPr>
              <a:t>https://datatracker.ietf.org/doc/html/rfc6750</a:t>
            </a:r>
            <a:endParaRPr lang="en-US" dirty="0"/>
          </a:p>
          <a:p>
            <a:pPr marL="285758" indent="-285758" algn="l">
              <a:buClr>
                <a:srgbClr val="DCAE52"/>
              </a:buClr>
              <a:buFont typeface="Arial" panose="020B0604020202020204" pitchFamily="34" charset="0"/>
              <a:buChar char="•"/>
            </a:pPr>
            <a:endParaRPr lang="en-US" dirty="0"/>
          </a:p>
          <a:p>
            <a:pPr marL="0" indent="0" algn="l"/>
            <a:endParaRPr dirty="0"/>
          </a:p>
        </p:txBody>
      </p:sp>
      <p:sp>
        <p:nvSpPr>
          <p:cNvPr id="2" name="Rectangle 1">
            <a:extLst>
              <a:ext uri="{FF2B5EF4-FFF2-40B4-BE49-F238E27FC236}">
                <a16:creationId xmlns:a16="http://schemas.microsoft.com/office/drawing/2014/main" id="{12953140-80A0-46EA-A043-3B9556B23BBD}"/>
              </a:ext>
            </a:extLst>
          </p:cNvPr>
          <p:cNvSpPr>
            <a:spLocks noChangeArrowheads="1"/>
          </p:cNvSpPr>
          <p:nvPr/>
        </p:nvSpPr>
        <p:spPr bwMode="auto">
          <a:xfrm>
            <a:off x="0" y="-123109"/>
            <a:ext cx="9925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23" eaLnBrk="0" fontAlgn="base" hangingPunct="0">
              <a:spcBef>
                <a:spcPct val="0"/>
              </a:spcBef>
              <a:spcAft>
                <a:spcPct val="0"/>
              </a:spcAft>
              <a:buClrTx/>
            </a:pPr>
            <a:r>
              <a:rPr lang="en-US" altLang="en-US" sz="1000">
                <a:solidFill>
                  <a:schemeClr val="tx1"/>
                </a:solidFill>
                <a:latin typeface="Arial Unicode MS"/>
              </a:rPr>
              <a:t>jsonwebtoken</a:t>
            </a:r>
            <a:r>
              <a:rPr lang="en-US" altLang="en-US" sz="800">
                <a:solidFill>
                  <a:schemeClr val="tx1"/>
                </a:solidFill>
              </a:rPr>
              <a:t> </a:t>
            </a:r>
            <a:endParaRPr lang="en-US" alt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353952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63" name="Google Shape;863;p55"/>
          <p:cNvSpPr txBox="1">
            <a:spLocks noGrp="1"/>
          </p:cNvSpPr>
          <p:nvPr>
            <p:ph type="ctrTitle"/>
          </p:nvPr>
        </p:nvSpPr>
        <p:spPr>
          <a:xfrm>
            <a:off x="2745400" y="1637150"/>
            <a:ext cx="3653400" cy="1887300"/>
          </a:xfrm>
        </p:spPr>
        <p:txBody>
          <a:bodyPr spcFirstLastPara="1" wrap="square" lIns="91425" tIns="91425" rIns="91425" bIns="91425" anchor="ctr" anchorCtr="0">
            <a:normAutofit/>
          </a:bodyPr>
          <a:lstStyle/>
          <a:p>
            <a:r>
              <a:rPr lang="en-US" sz="7900"/>
              <a:t>THANKS!</a:t>
            </a:r>
          </a:p>
        </p:txBody>
      </p:sp>
      <p:sp>
        <p:nvSpPr>
          <p:cNvPr id="850" name="Google Shape;850;p55"/>
          <p:cNvSpPr txBox="1">
            <a:spLocks noGrp="1"/>
          </p:cNvSpPr>
          <p:nvPr>
            <p:ph type="subTitle" idx="1"/>
          </p:nvPr>
        </p:nvSpPr>
        <p:spPr>
          <a:xfrm>
            <a:off x="2053275" y="3906550"/>
            <a:ext cx="5037600" cy="542700"/>
          </a:xfrm>
        </p:spPr>
        <p:txBody>
          <a:bodyPr spcFirstLastPara="1" wrap="square" lIns="91425" tIns="91425" rIns="91425" bIns="91425" anchor="ctr" anchorCtr="0">
            <a:normAutofit/>
          </a:bodyPr>
          <a:lstStyle/>
          <a:p>
            <a:pPr marL="0" indent="0">
              <a:spcAft>
                <a:spcPts val="600"/>
              </a:spcAft>
            </a:pPr>
            <a:r>
              <a:rPr lang="en"/>
              <a:t>DO YOU HAVE ANY QUESTION?</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812800" y="1637151"/>
            <a:ext cx="7052733" cy="1478582"/>
          </a:xfrm>
          <a:prstGeom prst="rect">
            <a:avLst/>
          </a:prstGeom>
        </p:spPr>
        <p:txBody>
          <a:bodyPr spcFirstLastPara="1" wrap="square" lIns="91425" tIns="91425" rIns="91425" bIns="91425" anchor="ctr" anchorCtr="0">
            <a:noAutofit/>
          </a:bodyPr>
          <a:lstStyle/>
          <a:p>
            <a:r>
              <a:rPr lang="en-US" dirty="0"/>
              <a:t>  </a:t>
            </a:r>
            <a:r>
              <a:rPr lang="en-US" sz="4800" dirty="0"/>
              <a:t>What is JWT?</a:t>
            </a:r>
          </a:p>
        </p:txBody>
      </p:sp>
      <p:sp>
        <p:nvSpPr>
          <p:cNvPr id="329" name="Google Shape;329;p29"/>
          <p:cNvSpPr txBox="1">
            <a:spLocks noGrp="1"/>
          </p:cNvSpPr>
          <p:nvPr>
            <p:ph type="subTitle" idx="1"/>
          </p:nvPr>
        </p:nvSpPr>
        <p:spPr>
          <a:xfrm>
            <a:off x="2053275" y="3906551"/>
            <a:ext cx="5037600" cy="542700"/>
          </a:xfrm>
          <a:prstGeom prst="rect">
            <a:avLst/>
          </a:prstGeom>
        </p:spPr>
        <p:txBody>
          <a:bodyPr spcFirstLastPara="1" wrap="square" lIns="91425" tIns="91425" rIns="91425" bIns="91425" anchor="ctr" anchorCtr="0">
            <a:noAutofit/>
          </a:bodyPr>
          <a:lstStyle/>
          <a:p>
            <a:pPr marL="0" indent="0"/>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9" y="1075401"/>
            <a:ext cx="8418425" cy="3528600"/>
          </a:xfrm>
          <a:prstGeom prst="rect">
            <a:avLst/>
          </a:prstGeom>
        </p:spPr>
        <p:txBody>
          <a:bodyPr spcFirstLastPara="1" wrap="square" lIns="91425" tIns="91425" rIns="91425" bIns="91425" anchor="t" anchorCtr="0">
            <a:noAutofit/>
          </a:bodyPr>
          <a:lstStyle/>
          <a:p>
            <a:pPr marL="0" indent="0">
              <a:lnSpc>
                <a:spcPct val="200000"/>
              </a:lnSpc>
              <a:buClr>
                <a:srgbClr val="DCAE52"/>
              </a:buClr>
              <a:buSzPts val="1100"/>
              <a:buNone/>
            </a:pPr>
            <a:r>
              <a:rPr lang="en-US" sz="3200" dirty="0"/>
              <a:t>	</a:t>
            </a:r>
            <a:endParaRPr lang="en-US" sz="3200" dirty="0">
              <a:solidFill>
                <a:schemeClr val="accent5"/>
              </a:solidFill>
            </a:endParaRPr>
          </a:p>
          <a:p>
            <a:pPr marL="0" indent="0" algn="just">
              <a:lnSpc>
                <a:spcPct val="200000"/>
              </a:lnSpc>
              <a:buClr>
                <a:srgbClr val="DCAE52"/>
              </a:buClr>
              <a:buSzPts val="1100"/>
              <a:buNone/>
            </a:pPr>
            <a:r>
              <a:rPr lang="en-US" sz="2400" dirty="0"/>
              <a:t>	</a:t>
            </a:r>
            <a:r>
              <a:rPr lang="en-US" sz="3200" dirty="0">
                <a:latin typeface="Abel" panose="02000506030000020004" pitchFamily="2" charset="0"/>
              </a:rPr>
              <a:t>Before JWT, lets see what is JSON?</a:t>
            </a:r>
            <a:endParaRPr sz="3200" dirty="0">
              <a:latin typeface="Abel" panose="02000506030000020004" pitchFamily="2" charset="0"/>
            </a:endParaRPr>
          </a:p>
        </p:txBody>
      </p:sp>
      <p:sp>
        <p:nvSpPr>
          <p:cNvPr id="335" name="Google Shape;335;p30"/>
          <p:cNvSpPr txBox="1">
            <a:spLocks noGrp="1"/>
          </p:cNvSpPr>
          <p:nvPr>
            <p:ph type="title"/>
          </p:nvPr>
        </p:nvSpPr>
        <p:spPr>
          <a:xfrm>
            <a:off x="1532467" y="539501"/>
            <a:ext cx="6282266" cy="1043766"/>
          </a:xfrm>
          <a:prstGeom prst="rect">
            <a:avLst/>
          </a:prstGeom>
        </p:spPr>
        <p:txBody>
          <a:bodyPr spcFirstLastPara="1" wrap="square" lIns="91425" tIns="91425" rIns="91425" bIns="91425" anchor="ctr" anchorCtr="0">
            <a:noAutofit/>
          </a:bodyPr>
          <a:lstStyle/>
          <a:p>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9" y="1075401"/>
            <a:ext cx="8418425" cy="3528600"/>
          </a:xfrm>
          <a:prstGeom prst="rect">
            <a:avLst/>
          </a:prstGeom>
        </p:spPr>
        <p:txBody>
          <a:bodyPr spcFirstLastPara="1" wrap="square" lIns="91425" tIns="91425" rIns="91425" bIns="91425" anchor="t" anchorCtr="0">
            <a:noAutofit/>
          </a:bodyPr>
          <a:lstStyle/>
          <a:p>
            <a:pPr marL="285750" indent="-285750">
              <a:lnSpc>
                <a:spcPct val="200000"/>
              </a:lnSpc>
              <a:buClr>
                <a:srgbClr val="DCAE52"/>
              </a:buClr>
              <a:buSzPts val="1100"/>
              <a:buFont typeface="Arial" panose="020B0604020202020204" pitchFamily="34" charset="0"/>
              <a:buChar char="•"/>
            </a:pPr>
            <a:r>
              <a:rPr lang="en-US" sz="1600" dirty="0"/>
              <a:t>JSON stands for “JavaScript Object Notation”.</a:t>
            </a:r>
          </a:p>
          <a:p>
            <a:pPr marL="285750" indent="-285750">
              <a:lnSpc>
                <a:spcPct val="200000"/>
              </a:lnSpc>
              <a:buClr>
                <a:srgbClr val="DCAE52"/>
              </a:buClr>
              <a:buSzPts val="1100"/>
              <a:buFont typeface="Arial" panose="020B0604020202020204" pitchFamily="34" charset="0"/>
              <a:buChar char="•"/>
            </a:pPr>
            <a:r>
              <a:rPr lang="en-US" sz="1600" dirty="0"/>
              <a:t>It is a lightweight data-interchange format that is easy for humans to read and write, and also easy for machines to parse and generate.</a:t>
            </a:r>
          </a:p>
          <a:p>
            <a:pPr marL="285750" indent="-285750">
              <a:lnSpc>
                <a:spcPct val="200000"/>
              </a:lnSpc>
              <a:buClr>
                <a:srgbClr val="DCAE52"/>
              </a:buClr>
              <a:buSzPts val="1100"/>
              <a:buFont typeface="Arial" panose="020B0604020202020204" pitchFamily="34" charset="0"/>
              <a:buChar char="•"/>
            </a:pPr>
            <a:r>
              <a:rPr lang="en-US" sz="1600" dirty="0"/>
              <a:t>JSON is structured as a collection of Key-Value pairs, where each Key is a string and each Value can be a string, number, </a:t>
            </a:r>
            <a:r>
              <a:rPr lang="en-US" sz="1600" dirty="0" err="1"/>
              <a:t>boolean</a:t>
            </a:r>
            <a:r>
              <a:rPr lang="en-US" sz="1600" dirty="0"/>
              <a:t>, object, array or null.</a:t>
            </a:r>
            <a:endParaRPr sz="1400" dirty="0"/>
          </a:p>
        </p:txBody>
      </p:sp>
      <p:sp>
        <p:nvSpPr>
          <p:cNvPr id="335" name="Google Shape;335;p30"/>
          <p:cNvSpPr txBox="1">
            <a:spLocks noGrp="1"/>
          </p:cNvSpPr>
          <p:nvPr>
            <p:ph type="title"/>
          </p:nvPr>
        </p:nvSpPr>
        <p:spPr>
          <a:xfrm>
            <a:off x="1996976" y="539501"/>
            <a:ext cx="5150100" cy="431400"/>
          </a:xfrm>
          <a:prstGeom prst="rect">
            <a:avLst/>
          </a:prstGeom>
        </p:spPr>
        <p:txBody>
          <a:bodyPr spcFirstLastPara="1" wrap="square" lIns="91425" tIns="91425" rIns="91425" bIns="91425" anchor="ctr" anchorCtr="0">
            <a:noAutofit/>
          </a:bodyPr>
          <a:lstStyle/>
          <a:p>
            <a:r>
              <a:rPr lang="en-US" sz="2800" dirty="0">
                <a:solidFill>
                  <a:schemeClr val="accent5"/>
                </a:solidFill>
              </a:rPr>
              <a:t>What is JSON?</a:t>
            </a:r>
            <a:br>
              <a:rPr lang="en-US" sz="2800" dirty="0">
                <a:solidFill>
                  <a:schemeClr val="accent5"/>
                </a:solidFill>
              </a:rPr>
            </a:br>
            <a:endParaRPr dirty="0"/>
          </a:p>
        </p:txBody>
      </p:sp>
    </p:spTree>
    <p:extLst>
      <p:ext uri="{BB962C8B-B14F-4D97-AF65-F5344CB8AC3E}">
        <p14:creationId xmlns:p14="http://schemas.microsoft.com/office/powerpoint/2010/main" val="421884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9" y="1075401"/>
            <a:ext cx="8418425" cy="3528600"/>
          </a:xfrm>
          <a:prstGeom prst="rect">
            <a:avLst/>
          </a:prstGeom>
        </p:spPr>
        <p:txBody>
          <a:bodyPr spcFirstLastPara="1" wrap="square" lIns="91425" tIns="91425" rIns="91425" bIns="91425" anchor="t" anchorCtr="0">
            <a:noAutofit/>
          </a:bodyPr>
          <a:lstStyle/>
          <a:p>
            <a:pPr marL="0" indent="0">
              <a:lnSpc>
                <a:spcPct val="200000"/>
              </a:lnSpc>
              <a:buClr>
                <a:srgbClr val="DCAE52"/>
              </a:buClr>
              <a:buSzPts val="1100"/>
              <a:buNone/>
            </a:pPr>
            <a:r>
              <a:rPr lang="en-US" sz="2000" dirty="0"/>
              <a:t>JSON Here is an example of how JSON looks like</a:t>
            </a:r>
          </a:p>
          <a:p>
            <a:pPr marL="0" indent="0">
              <a:buClr>
                <a:srgbClr val="DCAE52"/>
              </a:buClr>
              <a:buSzPts val="1100"/>
              <a:buNone/>
            </a:pPr>
            <a:r>
              <a:rPr lang="en-US" sz="1600" dirty="0"/>
              <a:t>{</a:t>
            </a:r>
          </a:p>
          <a:p>
            <a:pPr marL="0" indent="0">
              <a:buClr>
                <a:srgbClr val="DCAE52"/>
              </a:buClr>
              <a:buSzPts val="1100"/>
              <a:buNone/>
            </a:pPr>
            <a:r>
              <a:rPr lang="en-US" sz="1600" dirty="0"/>
              <a:t>  </a:t>
            </a:r>
            <a:r>
              <a:rPr lang="en-US" sz="1600" dirty="0">
                <a:solidFill>
                  <a:schemeClr val="accent5"/>
                </a:solidFill>
              </a:rPr>
              <a:t>“</a:t>
            </a:r>
            <a:r>
              <a:rPr lang="en-US" sz="1600" dirty="0">
                <a:solidFill>
                  <a:schemeClr val="accent4"/>
                </a:solidFill>
              </a:rPr>
              <a:t>name”</a:t>
            </a:r>
            <a:r>
              <a:rPr lang="en-US" sz="1600" dirty="0"/>
              <a:t>:  “Bharath",</a:t>
            </a:r>
          </a:p>
          <a:p>
            <a:pPr marL="0" indent="0">
              <a:buClr>
                <a:srgbClr val="DCAE52"/>
              </a:buClr>
              <a:buSzPts val="1100"/>
              <a:buNone/>
            </a:pPr>
            <a:r>
              <a:rPr lang="en-US" sz="1600" dirty="0"/>
              <a:t>  </a:t>
            </a:r>
            <a:r>
              <a:rPr lang="en-US" sz="1600" dirty="0">
                <a:solidFill>
                  <a:schemeClr val="accent5"/>
                </a:solidFill>
              </a:rPr>
              <a:t>“</a:t>
            </a:r>
            <a:r>
              <a:rPr lang="en-US" sz="1600" dirty="0">
                <a:solidFill>
                  <a:schemeClr val="accent4"/>
                </a:solidFill>
              </a:rPr>
              <a:t>age”</a:t>
            </a:r>
            <a:r>
              <a:rPr lang="en-US" sz="1600" dirty="0"/>
              <a:t>:  25,</a:t>
            </a:r>
          </a:p>
          <a:p>
            <a:pPr marL="0" indent="0">
              <a:buClr>
                <a:srgbClr val="DCAE52"/>
              </a:buClr>
              <a:buSzPts val="1100"/>
              <a:buNone/>
            </a:pPr>
            <a:r>
              <a:rPr lang="en-US" sz="1600" dirty="0"/>
              <a:t>  </a:t>
            </a:r>
            <a:r>
              <a:rPr lang="en-US" sz="1600" dirty="0">
                <a:solidFill>
                  <a:schemeClr val="accent5"/>
                </a:solidFill>
              </a:rPr>
              <a:t>“</a:t>
            </a:r>
            <a:r>
              <a:rPr lang="en-US" sz="1600" dirty="0" err="1">
                <a:solidFill>
                  <a:schemeClr val="accent4"/>
                </a:solidFill>
              </a:rPr>
              <a:t>isStudent</a:t>
            </a:r>
            <a:r>
              <a:rPr lang="en-US" sz="1600" dirty="0">
                <a:solidFill>
                  <a:schemeClr val="accent4"/>
                </a:solidFill>
              </a:rPr>
              <a:t>”</a:t>
            </a:r>
            <a:r>
              <a:rPr lang="en-US" sz="1600" dirty="0"/>
              <a:t>:  false,</a:t>
            </a:r>
          </a:p>
          <a:p>
            <a:pPr marL="0" indent="0">
              <a:buClr>
                <a:srgbClr val="DCAE52"/>
              </a:buClr>
              <a:buSzPts val="1100"/>
              <a:buNone/>
            </a:pPr>
            <a:r>
              <a:rPr lang="en-US" sz="1600" dirty="0"/>
              <a:t>  </a:t>
            </a:r>
            <a:r>
              <a:rPr lang="en-US" sz="1600" dirty="0">
                <a:solidFill>
                  <a:schemeClr val="accent5"/>
                </a:solidFill>
              </a:rPr>
              <a:t>“</a:t>
            </a:r>
            <a:r>
              <a:rPr lang="en-US" sz="1600" dirty="0">
                <a:solidFill>
                  <a:schemeClr val="accent4"/>
                </a:solidFill>
              </a:rPr>
              <a:t>hobbies”</a:t>
            </a:r>
            <a:r>
              <a:rPr lang="en-US" sz="1600" dirty="0"/>
              <a:t>:  ["reading", “movies", "coding"],</a:t>
            </a:r>
          </a:p>
          <a:p>
            <a:pPr marL="0" indent="0">
              <a:buClr>
                <a:srgbClr val="DCAE52"/>
              </a:buClr>
              <a:buSzPts val="1100"/>
              <a:buNone/>
            </a:pPr>
            <a:r>
              <a:rPr lang="en-US" sz="1600" dirty="0"/>
              <a:t>  </a:t>
            </a:r>
            <a:r>
              <a:rPr lang="en-US" sz="1600" dirty="0">
                <a:solidFill>
                  <a:schemeClr val="accent5"/>
                </a:solidFill>
              </a:rPr>
              <a:t>“</a:t>
            </a:r>
            <a:r>
              <a:rPr lang="en-US" sz="1600" dirty="0">
                <a:solidFill>
                  <a:schemeClr val="accent4"/>
                </a:solidFill>
              </a:rPr>
              <a:t>address”</a:t>
            </a:r>
            <a:r>
              <a:rPr lang="en-US" sz="1600" dirty="0"/>
              <a:t>:  {</a:t>
            </a:r>
          </a:p>
          <a:p>
            <a:pPr marL="0" indent="0">
              <a:buClr>
                <a:srgbClr val="DCAE52"/>
              </a:buClr>
              <a:buSzPts val="1100"/>
              <a:buNone/>
            </a:pPr>
            <a:r>
              <a:rPr lang="en-US" sz="1600" dirty="0"/>
              <a:t>    	"street":  “</a:t>
            </a:r>
            <a:r>
              <a:rPr lang="en-US" sz="1600" dirty="0" err="1"/>
              <a:t>Kumarswamy</a:t>
            </a:r>
            <a:r>
              <a:rPr lang="en-US" sz="1600" dirty="0"/>
              <a:t> Layout",</a:t>
            </a:r>
          </a:p>
          <a:p>
            <a:pPr marL="0" indent="0">
              <a:buClr>
                <a:srgbClr val="DCAE52"/>
              </a:buClr>
              <a:buSzPts val="1100"/>
              <a:buNone/>
            </a:pPr>
            <a:r>
              <a:rPr lang="en-US" sz="1600" dirty="0"/>
              <a:t>    	"city":  “Bangalore",</a:t>
            </a:r>
          </a:p>
          <a:p>
            <a:pPr marL="0" indent="0">
              <a:buClr>
                <a:srgbClr val="DCAE52"/>
              </a:buClr>
              <a:buSzPts val="1100"/>
              <a:buNone/>
            </a:pPr>
            <a:r>
              <a:rPr lang="en-US" sz="1600" dirty="0"/>
              <a:t>    	"country":  “India"</a:t>
            </a:r>
          </a:p>
          <a:p>
            <a:pPr marL="0" indent="0">
              <a:buClr>
                <a:srgbClr val="DCAE52"/>
              </a:buClr>
              <a:buSzPts val="1100"/>
              <a:buNone/>
            </a:pPr>
            <a:r>
              <a:rPr lang="en-US" sz="1600" dirty="0"/>
              <a:t>  }</a:t>
            </a:r>
          </a:p>
          <a:p>
            <a:pPr marL="0" indent="0">
              <a:lnSpc>
                <a:spcPct val="200000"/>
              </a:lnSpc>
              <a:buClr>
                <a:srgbClr val="DCAE52"/>
              </a:buClr>
              <a:buSzPts val="1100"/>
              <a:buNone/>
            </a:pPr>
            <a:r>
              <a:rPr lang="en-US" sz="1600" dirty="0"/>
              <a:t>}</a:t>
            </a:r>
          </a:p>
        </p:txBody>
      </p:sp>
      <p:sp>
        <p:nvSpPr>
          <p:cNvPr id="335" name="Google Shape;335;p30"/>
          <p:cNvSpPr txBox="1">
            <a:spLocks noGrp="1"/>
          </p:cNvSpPr>
          <p:nvPr>
            <p:ph type="title"/>
          </p:nvPr>
        </p:nvSpPr>
        <p:spPr>
          <a:xfrm>
            <a:off x="1996976" y="539501"/>
            <a:ext cx="5150100" cy="431400"/>
          </a:xfrm>
          <a:prstGeom prst="rect">
            <a:avLst/>
          </a:prstGeom>
        </p:spPr>
        <p:txBody>
          <a:bodyPr spcFirstLastPara="1" wrap="square" lIns="91425" tIns="91425" rIns="91425" bIns="91425" anchor="ctr" anchorCtr="0">
            <a:noAutofit/>
          </a:bodyPr>
          <a:lstStyle/>
          <a:p>
            <a:r>
              <a:rPr lang="en-US" sz="2800" dirty="0">
                <a:solidFill>
                  <a:schemeClr val="accent5"/>
                </a:solidFill>
              </a:rPr>
              <a:t>What is JSON?</a:t>
            </a:r>
            <a:br>
              <a:rPr lang="en-US" sz="2800" dirty="0">
                <a:solidFill>
                  <a:schemeClr val="accent5"/>
                </a:solidFill>
              </a:rPr>
            </a:br>
            <a:endParaRPr dirty="0"/>
          </a:p>
        </p:txBody>
      </p:sp>
    </p:spTree>
    <p:extLst>
      <p:ext uri="{BB962C8B-B14F-4D97-AF65-F5344CB8AC3E}">
        <p14:creationId xmlns:p14="http://schemas.microsoft.com/office/powerpoint/2010/main" val="17602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9" y="1075401"/>
            <a:ext cx="8418425" cy="3528600"/>
          </a:xfrm>
          <a:prstGeom prst="rect">
            <a:avLst/>
          </a:prstGeom>
        </p:spPr>
        <p:txBody>
          <a:bodyPr spcFirstLastPara="1" wrap="square" lIns="91425" tIns="91425" rIns="91425" bIns="91425" anchor="t" anchorCtr="0">
            <a:noAutofit/>
          </a:bodyPr>
          <a:lstStyle/>
          <a:p>
            <a:pPr marL="171455" indent="-171455">
              <a:lnSpc>
                <a:spcPct val="200000"/>
              </a:lnSpc>
              <a:buClr>
                <a:srgbClr val="DCAE52"/>
              </a:buClr>
              <a:buSzPts val="1100"/>
              <a:buFont typeface="Arial" panose="020B0604020202020204" pitchFamily="34" charset="0"/>
              <a:buChar char="•"/>
            </a:pPr>
            <a:r>
              <a:rPr lang="en-US" sz="1600" dirty="0"/>
              <a:t>JWT is short for </a:t>
            </a:r>
            <a:r>
              <a:rPr lang="en-US" sz="1600" b="1" dirty="0"/>
              <a:t>JSON Web Token </a:t>
            </a:r>
            <a:r>
              <a:rPr lang="en-US" sz="1600" dirty="0"/>
              <a:t>and is pronounced as </a:t>
            </a:r>
            <a:r>
              <a:rPr lang="en-US" sz="1600" b="1" dirty="0"/>
              <a:t>“jot”</a:t>
            </a:r>
          </a:p>
          <a:p>
            <a:pPr marL="171455" indent="-171455">
              <a:lnSpc>
                <a:spcPct val="200000"/>
              </a:lnSpc>
              <a:buClr>
                <a:srgbClr val="DCAE52"/>
              </a:buClr>
              <a:buSzPts val="1100"/>
              <a:buFont typeface="Arial" panose="020B0604020202020204" pitchFamily="34" charset="0"/>
              <a:buChar char="•"/>
            </a:pPr>
            <a:r>
              <a:rPr lang="en-US" sz="1600" dirty="0"/>
              <a:t>It’s a comprehensive way for securely transmitting information between parties as a JSON object</a:t>
            </a:r>
          </a:p>
          <a:p>
            <a:pPr marL="171455" indent="-171455">
              <a:lnSpc>
                <a:spcPct val="200000"/>
              </a:lnSpc>
              <a:buClr>
                <a:srgbClr val="DCAE52"/>
              </a:buClr>
              <a:buSzPts val="1100"/>
              <a:buFont typeface="Arial" panose="020B0604020202020204" pitchFamily="34" charset="0"/>
              <a:buChar char="•"/>
            </a:pPr>
            <a:r>
              <a:rPr lang="en-US" sz="1600" dirty="0"/>
              <a:t>JSON objects are </a:t>
            </a:r>
            <a:r>
              <a:rPr lang="en-US" sz="1600" dirty="0">
                <a:solidFill>
                  <a:schemeClr val="accent4"/>
                </a:solidFill>
              </a:rPr>
              <a:t>singed</a:t>
            </a:r>
            <a:r>
              <a:rPr lang="en-US" sz="1600" dirty="0"/>
              <a:t> and </a:t>
            </a:r>
            <a:r>
              <a:rPr lang="en-US" sz="1600" dirty="0">
                <a:solidFill>
                  <a:schemeClr val="accent4"/>
                </a:solidFill>
              </a:rPr>
              <a:t>verified</a:t>
            </a:r>
            <a:r>
              <a:rPr lang="en-US" sz="1600" dirty="0"/>
              <a:t> using </a:t>
            </a:r>
            <a:r>
              <a:rPr lang="en-US" sz="1600" dirty="0" err="1"/>
              <a:t>SecretKey</a:t>
            </a:r>
            <a:r>
              <a:rPr lang="en-US" sz="1600" dirty="0"/>
              <a:t>/(Public-</a:t>
            </a:r>
            <a:r>
              <a:rPr lang="en-US" sz="1600" dirty="0" err="1"/>
              <a:t>Privatekey</a:t>
            </a:r>
            <a:r>
              <a:rPr lang="en-US" sz="1600" dirty="0"/>
              <a:t>) (JWT is a “Signed Token”)</a:t>
            </a:r>
          </a:p>
          <a:p>
            <a:pPr marL="0" indent="0">
              <a:lnSpc>
                <a:spcPct val="200000"/>
              </a:lnSpc>
              <a:spcBef>
                <a:spcPts val="1600"/>
              </a:spcBef>
              <a:buNone/>
            </a:pPr>
            <a:endParaRPr sz="1400" dirty="0"/>
          </a:p>
        </p:txBody>
      </p:sp>
      <p:sp>
        <p:nvSpPr>
          <p:cNvPr id="335" name="Google Shape;335;p30"/>
          <p:cNvSpPr txBox="1">
            <a:spLocks noGrp="1"/>
          </p:cNvSpPr>
          <p:nvPr>
            <p:ph type="title"/>
          </p:nvPr>
        </p:nvSpPr>
        <p:spPr>
          <a:xfrm>
            <a:off x="1996976" y="539501"/>
            <a:ext cx="5150100" cy="431400"/>
          </a:xfrm>
          <a:prstGeom prst="rect">
            <a:avLst/>
          </a:prstGeom>
        </p:spPr>
        <p:txBody>
          <a:bodyPr spcFirstLastPara="1" wrap="square" lIns="91425" tIns="91425" rIns="91425" bIns="91425" anchor="ctr" anchorCtr="0">
            <a:noAutofit/>
          </a:bodyPr>
          <a:lstStyle/>
          <a:p>
            <a:r>
              <a:rPr lang="en" dirty="0"/>
              <a:t>What is JWT?</a:t>
            </a:r>
            <a:endParaRPr dirty="0"/>
          </a:p>
        </p:txBody>
      </p:sp>
    </p:spTree>
    <p:extLst>
      <p:ext uri="{BB962C8B-B14F-4D97-AF65-F5344CB8AC3E}">
        <p14:creationId xmlns:p14="http://schemas.microsoft.com/office/powerpoint/2010/main" val="145314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6" y="1328723"/>
            <a:ext cx="8418425" cy="3528600"/>
          </a:xfrm>
          <a:prstGeom prst="rect">
            <a:avLst/>
          </a:prstGeom>
        </p:spPr>
        <p:txBody>
          <a:bodyPr spcFirstLastPara="1" wrap="square" lIns="91425" tIns="91425" rIns="91425" bIns="91425" anchor="t" anchorCtr="0">
            <a:noAutofit/>
          </a:bodyPr>
          <a:lstStyle/>
          <a:p>
            <a:pPr marL="171455" indent="-171455">
              <a:lnSpc>
                <a:spcPct val="200000"/>
              </a:lnSpc>
              <a:buClr>
                <a:srgbClr val="DCAE52"/>
              </a:buClr>
              <a:buSzPts val="1100"/>
              <a:buFont typeface="Arial" panose="020B0604020202020204" pitchFamily="34" charset="0"/>
              <a:buChar char="•"/>
            </a:pPr>
            <a:r>
              <a:rPr lang="en-US" sz="1800" dirty="0"/>
              <a:t>JWT consists of 3 parts separated by a dot(.):</a:t>
            </a:r>
          </a:p>
          <a:p>
            <a:pPr marL="457211" lvl="1" indent="0">
              <a:lnSpc>
                <a:spcPct val="200000"/>
              </a:lnSpc>
              <a:buClr>
                <a:srgbClr val="DCAE52"/>
              </a:buClr>
              <a:buSzPts val="1100"/>
              <a:buNone/>
            </a:pPr>
            <a:r>
              <a:rPr lang="en-US" sz="2000" b="1" dirty="0">
                <a:solidFill>
                  <a:schemeClr val="accent5"/>
                </a:solidFill>
              </a:rPr>
              <a:t>1. </a:t>
            </a:r>
            <a:r>
              <a:rPr lang="en-US" sz="2000" b="1" dirty="0"/>
              <a:t>Header</a:t>
            </a:r>
          </a:p>
          <a:p>
            <a:pPr marL="457211" lvl="1" indent="0">
              <a:lnSpc>
                <a:spcPct val="200000"/>
              </a:lnSpc>
              <a:buClr>
                <a:srgbClr val="DCAE52"/>
              </a:buClr>
              <a:buSzPts val="1100"/>
              <a:buNone/>
            </a:pPr>
            <a:r>
              <a:rPr lang="en-US" sz="2000" b="1" dirty="0">
                <a:solidFill>
                  <a:schemeClr val="accent5"/>
                </a:solidFill>
              </a:rPr>
              <a:t>2. </a:t>
            </a:r>
            <a:r>
              <a:rPr lang="en-US" sz="2000" b="1" dirty="0"/>
              <a:t>Payload</a:t>
            </a:r>
          </a:p>
          <a:p>
            <a:pPr marL="457211" lvl="1" indent="0">
              <a:lnSpc>
                <a:spcPct val="200000"/>
              </a:lnSpc>
              <a:buClr>
                <a:srgbClr val="DCAE52"/>
              </a:buClr>
              <a:buSzPts val="1100"/>
              <a:buNone/>
            </a:pPr>
            <a:r>
              <a:rPr lang="en-US" sz="2000" b="1" dirty="0">
                <a:solidFill>
                  <a:schemeClr val="accent5"/>
                </a:solidFill>
              </a:rPr>
              <a:t>3. </a:t>
            </a:r>
            <a:r>
              <a:rPr lang="en-US" sz="2000" b="1" dirty="0"/>
              <a:t>Signature</a:t>
            </a:r>
          </a:p>
        </p:txBody>
      </p:sp>
      <p:sp>
        <p:nvSpPr>
          <p:cNvPr id="335" name="Google Shape;335;p30"/>
          <p:cNvSpPr txBox="1">
            <a:spLocks noGrp="1"/>
          </p:cNvSpPr>
          <p:nvPr>
            <p:ph type="title"/>
          </p:nvPr>
        </p:nvSpPr>
        <p:spPr>
          <a:xfrm>
            <a:off x="1996976" y="539501"/>
            <a:ext cx="5150100" cy="431400"/>
          </a:xfrm>
          <a:prstGeom prst="rect">
            <a:avLst/>
          </a:prstGeom>
        </p:spPr>
        <p:txBody>
          <a:bodyPr spcFirstLastPara="1" wrap="square" lIns="91425" tIns="91425" rIns="91425" bIns="91425" anchor="ctr" anchorCtr="0">
            <a:noAutofit/>
          </a:bodyPr>
          <a:lstStyle/>
          <a:p>
            <a:r>
              <a:rPr lang="en" dirty="0"/>
              <a:t>JWT Structure</a:t>
            </a:r>
            <a:endParaRPr dirty="0"/>
          </a:p>
        </p:txBody>
      </p:sp>
      <p:pic>
        <p:nvPicPr>
          <p:cNvPr id="4" name="Picture 3" descr="A close-up of a puzzle&#10;&#10;Description automatically generated">
            <a:extLst>
              <a:ext uri="{FF2B5EF4-FFF2-40B4-BE49-F238E27FC236}">
                <a16:creationId xmlns:a16="http://schemas.microsoft.com/office/drawing/2014/main" id="{5D4D817A-631C-3A16-117F-4503C8CF04B9}"/>
              </a:ext>
            </a:extLst>
          </p:cNvPr>
          <p:cNvPicPr>
            <a:picLocks noChangeAspect="1"/>
          </p:cNvPicPr>
          <p:nvPr/>
        </p:nvPicPr>
        <p:blipFill>
          <a:blip r:embed="rId3"/>
          <a:stretch>
            <a:fillRect/>
          </a:stretch>
        </p:blipFill>
        <p:spPr>
          <a:xfrm>
            <a:off x="3198813" y="2324644"/>
            <a:ext cx="3227388" cy="1202267"/>
          </a:xfrm>
          <a:prstGeom prst="rect">
            <a:avLst/>
          </a:prstGeom>
        </p:spPr>
      </p:pic>
    </p:spTree>
    <p:extLst>
      <p:ext uri="{BB962C8B-B14F-4D97-AF65-F5344CB8AC3E}">
        <p14:creationId xmlns:p14="http://schemas.microsoft.com/office/powerpoint/2010/main" val="425422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362787" y="790114"/>
            <a:ext cx="8418425" cy="3528600"/>
          </a:xfrm>
          <a:prstGeom prst="rect">
            <a:avLst/>
          </a:prstGeom>
        </p:spPr>
        <p:txBody>
          <a:bodyPr spcFirstLastPara="1" wrap="square" lIns="91425" tIns="91425" rIns="91425" bIns="91425" anchor="t" anchorCtr="0">
            <a:noAutofit/>
          </a:bodyPr>
          <a:lstStyle/>
          <a:p>
            <a:pPr marL="171455" indent="-171455">
              <a:lnSpc>
                <a:spcPct val="150000"/>
              </a:lnSpc>
              <a:buClr>
                <a:srgbClr val="DCAE52"/>
              </a:buClr>
              <a:buSzPts val="1100"/>
              <a:buFont typeface="Arial" panose="020B0604020202020204" pitchFamily="34" charset="0"/>
              <a:buChar char="•"/>
            </a:pPr>
            <a:r>
              <a:rPr lang="en-US" sz="1800" dirty="0"/>
              <a:t>Header is JSON itself and usually contains two fields</a:t>
            </a:r>
          </a:p>
          <a:p>
            <a:pPr marL="628666" lvl="1" indent="-171455">
              <a:lnSpc>
                <a:spcPct val="150000"/>
              </a:lnSpc>
              <a:buClr>
                <a:srgbClr val="DCAE52"/>
              </a:buClr>
              <a:buSzPts val="1100"/>
              <a:buFont typeface="Arial" panose="020B0604020202020204" pitchFamily="34" charset="0"/>
              <a:buChar char="•"/>
            </a:pPr>
            <a:r>
              <a:rPr lang="en-US" sz="2000" b="1" dirty="0" err="1"/>
              <a:t>alg</a:t>
            </a:r>
            <a:r>
              <a:rPr lang="en-US" sz="2000" b="1" dirty="0"/>
              <a:t> </a:t>
            </a:r>
            <a:r>
              <a:rPr lang="en-US" sz="2000" dirty="0"/>
              <a:t>which is used signing algorithm</a:t>
            </a:r>
          </a:p>
          <a:p>
            <a:pPr marL="628666" lvl="1" indent="-171455">
              <a:lnSpc>
                <a:spcPct val="150000"/>
              </a:lnSpc>
              <a:buClr>
                <a:srgbClr val="DCAE52"/>
              </a:buClr>
              <a:buSzPts val="1100"/>
              <a:buFont typeface="Arial" panose="020B0604020202020204" pitchFamily="34" charset="0"/>
              <a:buChar char="•"/>
            </a:pPr>
            <a:r>
              <a:rPr lang="en-US" sz="2000" b="1" dirty="0" err="1"/>
              <a:t>typ</a:t>
            </a:r>
            <a:r>
              <a:rPr lang="en-US" sz="2000" b="1" dirty="0"/>
              <a:t> </a:t>
            </a:r>
            <a:r>
              <a:rPr lang="en-US" sz="2000" dirty="0"/>
              <a:t>which is type of the token (JWT!)</a:t>
            </a:r>
          </a:p>
        </p:txBody>
      </p:sp>
      <p:sp>
        <p:nvSpPr>
          <p:cNvPr id="335" name="Google Shape;335;p30"/>
          <p:cNvSpPr txBox="1">
            <a:spLocks noGrp="1"/>
          </p:cNvSpPr>
          <p:nvPr>
            <p:ph type="title"/>
          </p:nvPr>
        </p:nvSpPr>
        <p:spPr>
          <a:xfrm>
            <a:off x="2011810" y="358714"/>
            <a:ext cx="5150100" cy="431400"/>
          </a:xfrm>
          <a:prstGeom prst="rect">
            <a:avLst/>
          </a:prstGeom>
        </p:spPr>
        <p:txBody>
          <a:bodyPr spcFirstLastPara="1" wrap="square" lIns="91425" tIns="91425" rIns="91425" bIns="91425" anchor="ctr" anchorCtr="0">
            <a:noAutofit/>
          </a:bodyPr>
          <a:lstStyle/>
          <a:p>
            <a:r>
              <a:rPr lang="en" dirty="0"/>
              <a:t>JWT Header</a:t>
            </a:r>
            <a:endParaRPr dirty="0"/>
          </a:p>
        </p:txBody>
      </p:sp>
      <p:sp>
        <p:nvSpPr>
          <p:cNvPr id="3" name="Rectangle 1">
            <a:extLst>
              <a:ext uri="{FF2B5EF4-FFF2-40B4-BE49-F238E27FC236}">
                <a16:creationId xmlns:a16="http://schemas.microsoft.com/office/drawing/2014/main" id="{863AFBEA-ECD1-41AD-8D0D-B48F829FDB26}"/>
              </a:ext>
            </a:extLst>
          </p:cNvPr>
          <p:cNvSpPr>
            <a:spLocks noChangeArrowheads="1"/>
          </p:cNvSpPr>
          <p:nvPr/>
        </p:nvSpPr>
        <p:spPr bwMode="auto">
          <a:xfrm>
            <a:off x="608710" y="2479616"/>
            <a:ext cx="655320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23" eaLnBrk="0" fontAlgn="base" hangingPunct="0">
              <a:spcBef>
                <a:spcPct val="0"/>
              </a:spcBef>
              <a:spcAft>
                <a:spcPct val="0"/>
              </a:spcAft>
              <a:buClrTx/>
            </a:pPr>
            <a:r>
              <a:rPr lang="en-US" altLang="en-US" sz="2400" dirty="0">
                <a:solidFill>
                  <a:srgbClr val="A9B7C6"/>
                </a:solidFill>
                <a:latin typeface="JetBrains Mono"/>
              </a:rPr>
              <a:t>{</a:t>
            </a:r>
            <a:br>
              <a:rPr lang="en-US" altLang="en-US" sz="2400" dirty="0">
                <a:solidFill>
                  <a:srgbClr val="A9B7C6"/>
                </a:solidFill>
                <a:latin typeface="JetBrains Mono"/>
              </a:rPr>
            </a:br>
            <a:r>
              <a:rPr lang="en-US" altLang="en-US" sz="2400" dirty="0">
                <a:solidFill>
                  <a:srgbClr val="A9B7C6"/>
                </a:solidFill>
                <a:latin typeface="JetBrains Mono"/>
              </a:rPr>
              <a:t>  </a:t>
            </a:r>
            <a:r>
              <a:rPr lang="en-US" altLang="en-US" sz="2400" dirty="0">
                <a:solidFill>
                  <a:srgbClr val="9876AA"/>
                </a:solidFill>
                <a:latin typeface="JetBrains Mono"/>
              </a:rPr>
              <a:t>"</a:t>
            </a:r>
            <a:r>
              <a:rPr lang="en-US" altLang="en-US" sz="2400" dirty="0" err="1">
                <a:solidFill>
                  <a:srgbClr val="9876AA"/>
                </a:solidFill>
                <a:latin typeface="JetBrains Mono"/>
              </a:rPr>
              <a:t>alg</a:t>
            </a:r>
            <a:r>
              <a:rPr lang="en-US" altLang="en-US" sz="2400" dirty="0">
                <a:solidFill>
                  <a:srgbClr val="9876AA"/>
                </a:solidFill>
                <a:latin typeface="JetBrains Mono"/>
              </a:rPr>
              <a:t>"</a:t>
            </a:r>
            <a:r>
              <a:rPr lang="en-US" altLang="en-US" sz="2400" dirty="0">
                <a:solidFill>
                  <a:srgbClr val="CC7832"/>
                </a:solidFill>
                <a:latin typeface="JetBrains Mono"/>
              </a:rPr>
              <a:t>: </a:t>
            </a:r>
            <a:r>
              <a:rPr lang="en-US" altLang="en-US" sz="2400" dirty="0">
                <a:solidFill>
                  <a:srgbClr val="6A8759"/>
                </a:solidFill>
                <a:latin typeface="JetBrains Mono"/>
              </a:rPr>
              <a:t>"HS256"</a:t>
            </a:r>
            <a:r>
              <a:rPr lang="en-US" altLang="en-US" sz="2400" dirty="0">
                <a:solidFill>
                  <a:srgbClr val="CC7832"/>
                </a:solidFill>
                <a:latin typeface="JetBrains Mono"/>
              </a:rPr>
              <a:t>,</a:t>
            </a:r>
            <a:br>
              <a:rPr lang="en-US" altLang="en-US" sz="2400" dirty="0">
                <a:solidFill>
                  <a:srgbClr val="CC7832"/>
                </a:solidFill>
                <a:latin typeface="JetBrains Mono"/>
              </a:rPr>
            </a:br>
            <a:r>
              <a:rPr lang="en-US" altLang="en-US" sz="2400" dirty="0">
                <a:solidFill>
                  <a:srgbClr val="CC7832"/>
                </a:solidFill>
                <a:latin typeface="JetBrains Mono"/>
              </a:rPr>
              <a:t>  </a:t>
            </a:r>
            <a:r>
              <a:rPr lang="en-US" altLang="en-US" sz="2400" dirty="0">
                <a:solidFill>
                  <a:srgbClr val="9876AA"/>
                </a:solidFill>
                <a:latin typeface="JetBrains Mono"/>
              </a:rPr>
              <a:t>"</a:t>
            </a:r>
            <a:r>
              <a:rPr lang="en-US" altLang="en-US" sz="2400" dirty="0" err="1">
                <a:solidFill>
                  <a:srgbClr val="9876AA"/>
                </a:solidFill>
                <a:latin typeface="JetBrains Mono"/>
              </a:rPr>
              <a:t>typ</a:t>
            </a:r>
            <a:r>
              <a:rPr lang="en-US" altLang="en-US" sz="2400" dirty="0">
                <a:solidFill>
                  <a:srgbClr val="9876AA"/>
                </a:solidFill>
                <a:latin typeface="JetBrains Mono"/>
              </a:rPr>
              <a:t>"</a:t>
            </a:r>
            <a:r>
              <a:rPr lang="en-US" altLang="en-US" sz="2400" dirty="0">
                <a:solidFill>
                  <a:srgbClr val="CC7832"/>
                </a:solidFill>
                <a:latin typeface="JetBrains Mono"/>
              </a:rPr>
              <a:t>: </a:t>
            </a:r>
            <a:r>
              <a:rPr lang="en-US" altLang="en-US" sz="2400" dirty="0">
                <a:solidFill>
                  <a:srgbClr val="6A8759"/>
                </a:solidFill>
                <a:latin typeface="JetBrains Mono"/>
              </a:rPr>
              <a:t>"JWT"</a:t>
            </a:r>
            <a:br>
              <a:rPr lang="en-US" altLang="en-US" sz="2400" dirty="0">
                <a:solidFill>
                  <a:srgbClr val="6A8759"/>
                </a:solidFill>
                <a:latin typeface="JetBrains Mono"/>
              </a:rPr>
            </a:br>
            <a:r>
              <a:rPr lang="en-US" altLang="en-US" sz="2400" dirty="0">
                <a:solidFill>
                  <a:srgbClr val="A9B7C6"/>
                </a:solidFill>
                <a:latin typeface="JetBrains Mono"/>
              </a:rPr>
              <a:t>}</a:t>
            </a:r>
            <a:endParaRPr lang="en-US" altLang="en-US" sz="5400" dirty="0">
              <a:solidFill>
                <a:schemeClr val="tx1"/>
              </a:solidFill>
              <a:latin typeface="Arial" panose="020B0604020202020204" pitchFamily="34" charset="0"/>
            </a:endParaRPr>
          </a:p>
        </p:txBody>
      </p:sp>
      <p:sp>
        <p:nvSpPr>
          <p:cNvPr id="4" name="TextBox 3">
            <a:extLst>
              <a:ext uri="{FF2B5EF4-FFF2-40B4-BE49-F238E27FC236}">
                <a16:creationId xmlns:a16="http://schemas.microsoft.com/office/drawing/2014/main" id="{47C9A0E6-1128-4E61-86BE-8EE0C32F119F}"/>
              </a:ext>
            </a:extLst>
          </p:cNvPr>
          <p:cNvSpPr txBox="1"/>
          <p:nvPr/>
        </p:nvSpPr>
        <p:spPr>
          <a:xfrm>
            <a:off x="347925" y="4353386"/>
            <a:ext cx="8448147" cy="400110"/>
          </a:xfrm>
          <a:prstGeom prst="rect">
            <a:avLst/>
          </a:prstGeom>
          <a:noFill/>
        </p:spPr>
        <p:txBody>
          <a:bodyPr wrap="none" rtlCol="0">
            <a:spAutoFit/>
          </a:bodyPr>
          <a:lstStyle/>
          <a:p>
            <a:r>
              <a:rPr lang="en-US" sz="2000" dirty="0">
                <a:solidFill>
                  <a:schemeClr val="accent3"/>
                </a:solidFill>
                <a:latin typeface="Montserrat"/>
                <a:sym typeface="Montserrat"/>
              </a:rPr>
              <a:t>This JSON is Base64Url encoded to form the first part of the JWT</a:t>
            </a:r>
          </a:p>
        </p:txBody>
      </p:sp>
    </p:spTree>
    <p:extLst>
      <p:ext uri="{BB962C8B-B14F-4D97-AF65-F5344CB8AC3E}">
        <p14:creationId xmlns:p14="http://schemas.microsoft.com/office/powerpoint/2010/main" val="168965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2045</TotalTime>
  <Words>1285</Words>
  <Application>Microsoft Office PowerPoint</Application>
  <PresentationFormat>On-screen Show (16:9)</PresentationFormat>
  <Paragraphs>135</Paragraphs>
  <Slides>27</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Livvic</vt:lpstr>
      <vt:lpstr>Rubik Light</vt:lpstr>
      <vt:lpstr>Wingdings</vt:lpstr>
      <vt:lpstr>Arial Unicode MS</vt:lpstr>
      <vt:lpstr>Abel</vt:lpstr>
      <vt:lpstr>Calibri Light</vt:lpstr>
      <vt:lpstr>Courier New</vt:lpstr>
      <vt:lpstr>Montserrat</vt:lpstr>
      <vt:lpstr>JetBrains Mono</vt:lpstr>
      <vt:lpstr>Arial</vt:lpstr>
      <vt:lpstr>Calibri</vt:lpstr>
      <vt:lpstr>Roboto Condensed Light</vt:lpstr>
      <vt:lpstr>Custal Project Proposal by Slidesgo</vt:lpstr>
      <vt:lpstr>  </vt:lpstr>
      <vt:lpstr>TABLE OF CONTENTS</vt:lpstr>
      <vt:lpstr>  What is JWT?</vt:lpstr>
      <vt:lpstr>PowerPoint Presentation</vt:lpstr>
      <vt:lpstr>What is JSON? </vt:lpstr>
      <vt:lpstr>What is JSON? </vt:lpstr>
      <vt:lpstr>What is JWT?</vt:lpstr>
      <vt:lpstr>JWT Structure</vt:lpstr>
      <vt:lpstr>JWT Header</vt:lpstr>
      <vt:lpstr>JWT Payload</vt:lpstr>
      <vt:lpstr>JWT Payload</vt:lpstr>
      <vt:lpstr>JWT Payload Example</vt:lpstr>
      <vt:lpstr>JWT Signature</vt:lpstr>
      <vt:lpstr> </vt:lpstr>
      <vt:lpstr> </vt:lpstr>
      <vt:lpstr> </vt:lpstr>
      <vt:lpstr>Signed Tokens</vt:lpstr>
      <vt:lpstr>PowerPoint Presentation</vt:lpstr>
      <vt:lpstr>Why should we use JSON Web Tokens?</vt:lpstr>
      <vt:lpstr>JWT V/S SAML</vt:lpstr>
      <vt:lpstr>Comparison of the length of an encoded JWT and an encoded SAML</vt:lpstr>
      <vt:lpstr>Proper usage</vt:lpstr>
      <vt:lpstr>JWT Applications</vt:lpstr>
      <vt:lpstr>Encoding V/S Encryption</vt:lpstr>
      <vt:lpstr>Best Practices</vt:lpstr>
      <vt:lpstr>Refrences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Course Spring 2021 Mohamad ChamanMotlagh  Course lecturer: Parham Alvani CE Department, Amirkabir University of Technology</dc:title>
  <dc:creator>Mohamad Chaman-Motlagh</dc:creator>
  <cp:lastModifiedBy>Bharath Ramesh Babu</cp:lastModifiedBy>
  <cp:revision>113</cp:revision>
  <dcterms:modified xsi:type="dcterms:W3CDTF">2023-09-01T08:32:37Z</dcterms:modified>
</cp:coreProperties>
</file>