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9" r:id="rId2"/>
    <p:sldId id="261" r:id="rId3"/>
    <p:sldId id="275" r:id="rId4"/>
    <p:sldId id="356" r:id="rId5"/>
    <p:sldId id="357" r:id="rId6"/>
    <p:sldId id="276" r:id="rId7"/>
    <p:sldId id="264" r:id="rId8"/>
    <p:sldId id="358" r:id="rId9"/>
    <p:sldId id="359" r:id="rId10"/>
    <p:sldId id="360" r:id="rId11"/>
    <p:sldId id="362" r:id="rId12"/>
    <p:sldId id="3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2059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99517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1378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144766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072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20160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84440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64779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1789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56975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98928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5/4/24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36070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5/4/24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29730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5/4/24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81923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8491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5051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FB319-408F-4B57-95FC-213113A36553}" type="datetimeFigureOut">
              <a:rPr lang="en-US" smtClean="0"/>
              <a:t>5/4/24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2562816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9949" y="2495835"/>
            <a:ext cx="10088445" cy="1340495"/>
          </a:xfrm>
          <a:prstGeom prst="rect">
            <a:avLst/>
          </a:prstGeom>
        </p:spPr>
        <p:txBody>
          <a:bodyPr wrap="square">
            <a:spAutoFit/>
          </a:bodyPr>
          <a:lstStyle/>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GAN vs DIFFUSION MODEL </a:t>
            </a:r>
          </a:p>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FOR IMAGE GENERATION</a:t>
            </a:r>
          </a:p>
        </p:txBody>
      </p:sp>
      <p:sp>
        <p:nvSpPr>
          <p:cNvPr id="4" name="TextBox 3">
            <a:extLst>
              <a:ext uri="{FF2B5EF4-FFF2-40B4-BE49-F238E27FC236}">
                <a16:creationId xmlns:a16="http://schemas.microsoft.com/office/drawing/2014/main" id="{D4609EC0-1183-5F63-3B26-B4D560B235FE}"/>
              </a:ext>
            </a:extLst>
          </p:cNvPr>
          <p:cNvSpPr txBox="1"/>
          <p:nvPr/>
        </p:nvSpPr>
        <p:spPr>
          <a:xfrm>
            <a:off x="7031421" y="4630012"/>
            <a:ext cx="260960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a:t>
            </a:r>
          </a:p>
          <a:p>
            <a:r>
              <a:rPr lang="en-US" dirty="0">
                <a:latin typeface="Times New Roman" panose="02020603050405020304" pitchFamily="18" charset="0"/>
                <a:cs typeface="Times New Roman" panose="02020603050405020304" pitchFamily="18" charset="0"/>
              </a:rPr>
              <a:t>	Bharath Anand</a:t>
            </a:r>
          </a:p>
          <a:p>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:02044023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505" y="630835"/>
            <a:ext cx="11007969" cy="5468164"/>
          </a:xfrm>
          <a:prstGeom prst="rect">
            <a:avLst/>
          </a:prstGeom>
        </p:spPr>
        <p:txBody>
          <a:bodyPr wrap="square">
            <a:spAutoFit/>
          </a:bodyPr>
          <a:lstStyle/>
          <a:p>
            <a:pPr algn="just">
              <a:spcBef>
                <a:spcPts val="120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Diffusion Model Loss Progression:</a:t>
            </a:r>
          </a:p>
          <a:p>
            <a:pPr algn="just">
              <a:spcBef>
                <a:spcPts val="120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Average Loss: 0.1063 :</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Indicates efficient learning and convergence of the diffusion model.</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Relatively low loss value suggests successful capture of the underlying data distribution and generation of high-quality samples.</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Consistency in loss values implies stable training dynamics and robust performance of the diffusion model.</a:t>
            </a:r>
          </a:p>
          <a:p>
            <a:pPr algn="just">
              <a:spcBef>
                <a:spcPts val="120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Comparison:</a:t>
            </a:r>
          </a:p>
          <a:p>
            <a:pPr algn="just">
              <a:spcBef>
                <a:spcPts val="120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Efficiency and Convergence:</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GANs show rapid learning but faced challenges in maintaining performance over time, whereas diffusion models exhibit efficient learning and stable convergence.</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GANs may experience fluctuations in loss, indicating potential instability during training, while diffusion models demonstrate consistent and stable loss values.</a:t>
            </a:r>
          </a:p>
        </p:txBody>
      </p:sp>
      <p:sp>
        <p:nvSpPr>
          <p:cNvPr id="3" name="Title 1"/>
          <p:cNvSpPr txBox="1"/>
          <p:nvPr/>
        </p:nvSpPr>
        <p:spPr>
          <a:xfrm>
            <a:off x="218050" y="-145298"/>
            <a:ext cx="11310424"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Analysis and Comparison of GANs and Diffusion Models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47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6836-4A56-B172-86AE-70EBADFDCF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2046B0E-6960-A0D7-4807-D1BC5EA5CF49}"/>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Both GANs and diffusion models have their own merits in generating deepfakes. GANs produce sharp, realistic visuals for entertainment and special effects but may face training instability. Diffusion models offer stable, consistent training and generate diverse, realistic samples across various modalities. Choosing between them depends on task requirements, with GANs excelling in visual fidelity and diffusion models providing stable, reliable performance. Balancing these strengths is key to producing high-quality deepfakes while addressing ethical challenges such as misinformation and privacy concerns.</a:t>
            </a:r>
          </a:p>
        </p:txBody>
      </p:sp>
    </p:spTree>
    <p:extLst>
      <p:ext uri="{BB962C8B-B14F-4D97-AF65-F5344CB8AC3E}">
        <p14:creationId xmlns:p14="http://schemas.microsoft.com/office/powerpoint/2010/main" val="325349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1772E-7D29-1019-7EB6-872A028A94A0}"/>
              </a:ext>
            </a:extLst>
          </p:cNvPr>
          <p:cNvSpPr>
            <a:spLocks noGrp="1"/>
          </p:cNvSpPr>
          <p:nvPr>
            <p:ph idx="1"/>
          </p:nvPr>
        </p:nvSpPr>
        <p:spPr/>
        <p:txBody>
          <a:bodyPr>
            <a:normAutofit/>
          </a:bodyPr>
          <a:lstStyle/>
          <a:p>
            <a:pPr marL="0" indent="0" algn="ctr">
              <a:buNone/>
            </a:pPr>
            <a:endParaRPr lang="en-US" sz="6000" dirty="0"/>
          </a:p>
          <a:p>
            <a:pPr marL="0" indent="0" algn="ctr">
              <a:buNone/>
            </a:pPr>
            <a:r>
              <a:rPr lang="en-US" sz="6000" dirty="0"/>
              <a:t>Thank You</a:t>
            </a:r>
          </a:p>
        </p:txBody>
      </p:sp>
    </p:spTree>
    <p:extLst>
      <p:ext uri="{BB962C8B-B14F-4D97-AF65-F5344CB8AC3E}">
        <p14:creationId xmlns:p14="http://schemas.microsoft.com/office/powerpoint/2010/main" val="122259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80561" y="266487"/>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Introduction</a:t>
            </a:r>
          </a:p>
        </p:txBody>
      </p:sp>
      <p:sp>
        <p:nvSpPr>
          <p:cNvPr id="5" name="TextBox 4">
            <a:extLst>
              <a:ext uri="{FF2B5EF4-FFF2-40B4-BE49-F238E27FC236}">
                <a16:creationId xmlns:a16="http://schemas.microsoft.com/office/drawing/2014/main" id="{FF2101A6-861C-99F7-8490-E314FC55EA48}"/>
              </a:ext>
            </a:extLst>
          </p:cNvPr>
          <p:cNvSpPr txBox="1"/>
          <p:nvPr/>
        </p:nvSpPr>
        <p:spPr>
          <a:xfrm>
            <a:off x="602566" y="1232374"/>
            <a:ext cx="10986868" cy="3582006"/>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Brief Overview of Deepfake Technology: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Deepfake technology involves creating synthetic media, such as images, videos, and audio, using deep learning techniques to depict events that didn't actually happen. This technology has significant implications for misinformation, privacy, and media authentication.</a:t>
            </a: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Importance of Understanding GANs and Diffusion Models: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Key to deepfake generation are Generative Adversarial Networks (GANs) and diffusion models. GANs consist of a generator and discriminator working in opposition to produce realistic media, while diffusion models refine noise to generate realistic samples.</a:t>
            </a: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Purpose of the Study: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study aims to provide a concise understanding of GANs and diffusion models in deepfake creation by examining their architectures, functions, strengths, and weaknesses. This insight is crucial for grasping the complexities of deepfake development and the challenges in detecting and mitigating them.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6857" y="182880"/>
            <a:ext cx="981647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Understanding GANs and Diffusion Models</a:t>
            </a:r>
          </a:p>
        </p:txBody>
      </p:sp>
      <p:sp>
        <p:nvSpPr>
          <p:cNvPr id="5" name="TextBox 4">
            <a:extLst>
              <a:ext uri="{FF2B5EF4-FFF2-40B4-BE49-F238E27FC236}">
                <a16:creationId xmlns:a16="http://schemas.microsoft.com/office/drawing/2014/main" id="{B79C9673-35F2-1FFB-E12B-06B5B90E0CCD}"/>
              </a:ext>
            </a:extLst>
          </p:cNvPr>
          <p:cNvSpPr txBox="1"/>
          <p:nvPr/>
        </p:nvSpPr>
        <p:spPr>
          <a:xfrm>
            <a:off x="492370" y="1113758"/>
            <a:ext cx="10660966" cy="4049185"/>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Generative Adversarial Networks (GANs):</a:t>
            </a: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GANs involve two neural networks, the Generator and the Discriminator, working in opposition. The Generator creates synthetic data resembling real data, while the Discriminator differentiates between real and synthetic data. As they compete, both networks improve, resulting in data with remarkable realism. GANs are applied in various fields like image synthesis and text generation.</a:t>
            </a:r>
          </a:p>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Diffusion Models: </a:t>
            </a: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Diffusion models are generative models that iteratively refine noise distributions to produce high-quality samples. They excel at capturing complex data structures and generating realistic samples across domains such as computer vision and speech synthesis. These models offer a stable training approach, avoiding common issues like mode collapse, and present an alternative to GANs for generative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6857" y="182880"/>
            <a:ext cx="981647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Understanding GANs and Diffusion Models</a:t>
            </a:r>
          </a:p>
        </p:txBody>
      </p:sp>
      <p:sp>
        <p:nvSpPr>
          <p:cNvPr id="5" name="TextBox 4">
            <a:extLst>
              <a:ext uri="{FF2B5EF4-FFF2-40B4-BE49-F238E27FC236}">
                <a16:creationId xmlns:a16="http://schemas.microsoft.com/office/drawing/2014/main" id="{B79C9673-35F2-1FFB-E12B-06B5B90E0CCD}"/>
              </a:ext>
            </a:extLst>
          </p:cNvPr>
          <p:cNvSpPr txBox="1"/>
          <p:nvPr/>
        </p:nvSpPr>
        <p:spPr>
          <a:xfrm>
            <a:off x="872198" y="1634263"/>
            <a:ext cx="9816478" cy="3105337"/>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Key Concepts and Differences:</a:t>
            </a: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key concept underlying GANs is adversarial learning, where a Generator creates synthetic data samples and a Discriminator distinguishes between real and fake samples, driving both networks to improve iteratively. In contrast, diffusion models focus on explicitly modeling the dynamics of data generation through iterative refinement of an initial noise distribution. While GANs excel at generating sharp and visually appealing samples, diffusion models provide stability in training and a principled framework for likelihood-based evaluation. Understanding the differences between these approaches is essential for selecting the most suitable technique for specific generative tasks.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782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6857" y="182880"/>
            <a:ext cx="981647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Dataset Preparation and Model Selection</a:t>
            </a:r>
          </a:p>
        </p:txBody>
      </p:sp>
      <p:sp>
        <p:nvSpPr>
          <p:cNvPr id="5" name="TextBox 4">
            <a:extLst>
              <a:ext uri="{FF2B5EF4-FFF2-40B4-BE49-F238E27FC236}">
                <a16:creationId xmlns:a16="http://schemas.microsoft.com/office/drawing/2014/main" id="{B79C9673-35F2-1FFB-E12B-06B5B90E0CCD}"/>
              </a:ext>
            </a:extLst>
          </p:cNvPr>
          <p:cNvSpPr txBox="1"/>
          <p:nvPr/>
        </p:nvSpPr>
        <p:spPr>
          <a:xfrm>
            <a:off x="506438" y="1113758"/>
            <a:ext cx="4318780" cy="4951997"/>
          </a:xfrm>
          <a:prstGeom prst="rect">
            <a:avLst/>
          </a:prstGeom>
          <a:noFill/>
        </p:spPr>
        <p:txBody>
          <a:bodyPr wrap="square">
            <a:spAutoFit/>
          </a:bodyPr>
          <a:lstStyle/>
          <a:p>
            <a:pPr algn="just">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Importance of Dataset Selection:</a:t>
            </a: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Choosing the right dataset is crucial for training robust and effective models. For facial expression recognition tasks, datasets like FER 2013 are commonly used due to their diversity and accessibility. Diversity ensures models generalize well across different expressions, lighting conditions, ages, genders, and ethnicities. Using diverse datasets helps prevent biases and promotes fairness in model performance. Additionally, diverse datasets foster innovation and enable the development of inclusive applications in affective computing and human-computer interaction.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FF1C1275-FA19-8D5A-DA99-DFEC23212D07}"/>
              </a:ext>
            </a:extLst>
          </p:cNvPr>
          <p:cNvGraphicFramePr>
            <a:graphicFrameLocks noGrp="1"/>
          </p:cNvGraphicFramePr>
          <p:nvPr>
            <p:extLst>
              <p:ext uri="{D42A27DB-BD31-4B8C-83A1-F6EECF244321}">
                <p14:modId xmlns:p14="http://schemas.microsoft.com/office/powerpoint/2010/main" val="3386689039"/>
              </p:ext>
            </p:extLst>
          </p:nvPr>
        </p:nvGraphicFramePr>
        <p:xfrm>
          <a:off x="5098365" y="1170287"/>
          <a:ext cx="6282398" cy="5157768"/>
        </p:xfrm>
        <a:graphic>
          <a:graphicData uri="http://schemas.openxmlformats.org/drawingml/2006/table">
            <a:tbl>
              <a:tblPr>
                <a:tableStyleId>{2D5ABB26-0587-4C30-8999-92F81FD0307C}</a:tableStyleId>
              </a:tblPr>
              <a:tblGrid>
                <a:gridCol w="2301241">
                  <a:extLst>
                    <a:ext uri="{9D8B030D-6E8A-4147-A177-3AD203B41FA5}">
                      <a16:colId xmlns:a16="http://schemas.microsoft.com/office/drawing/2014/main" val="1798792507"/>
                    </a:ext>
                  </a:extLst>
                </a:gridCol>
                <a:gridCol w="3981157">
                  <a:extLst>
                    <a:ext uri="{9D8B030D-6E8A-4147-A177-3AD203B41FA5}">
                      <a16:colId xmlns:a16="http://schemas.microsoft.com/office/drawing/2014/main" val="40218198"/>
                    </a:ext>
                  </a:extLst>
                </a:gridCol>
              </a:tblGrid>
              <a:tr h="386514">
                <a:tc>
                  <a:txBody>
                    <a:bodyPr/>
                    <a:lstStyle/>
                    <a:p>
                      <a:pPr algn="ctr" fontAlgn="b"/>
                      <a:r>
                        <a:rPr lang="en-IN" sz="1600" b="1" dirty="0">
                          <a:effectLst/>
                          <a:latin typeface="Times New Roman" panose="02020603050405020304" pitchFamily="18" charset="0"/>
                          <a:cs typeface="Times New Roman" panose="02020603050405020304" pitchFamily="18" charset="0"/>
                        </a:rPr>
                        <a:t>Dataset Name</a:t>
                      </a:r>
                    </a:p>
                  </a:txBody>
                  <a:tcPr marL="46764" marR="46764" marT="23382" marB="233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600" b="1">
                          <a:effectLst/>
                          <a:latin typeface="Times New Roman" panose="02020603050405020304" pitchFamily="18" charset="0"/>
                          <a:cs typeface="Times New Roman" panose="02020603050405020304" pitchFamily="18" charset="0"/>
                        </a:rPr>
                        <a:t>Facial Expression Recognition 2013 (FER 2013)</a:t>
                      </a:r>
                    </a:p>
                  </a:txBody>
                  <a:tcPr marL="46764" marR="46764" marT="23382" marB="233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9514418"/>
                  </a:ext>
                </a:extLst>
              </a:tr>
              <a:tr h="386514">
                <a:tc>
                  <a:txBody>
                    <a:bodyPr/>
                    <a:lstStyle/>
                    <a:p>
                      <a:pPr algn="ctr" fontAlgn="base"/>
                      <a:r>
                        <a:rPr lang="en-IN" sz="1600" dirty="0">
                          <a:effectLst/>
                          <a:latin typeface="Times New Roman" panose="02020603050405020304" pitchFamily="18" charset="0"/>
                          <a:cs typeface="Times New Roman" panose="02020603050405020304" pitchFamily="18" charset="0"/>
                        </a:rPr>
                        <a:t>Description</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600">
                          <a:effectLst/>
                          <a:latin typeface="Times New Roman" panose="02020603050405020304" pitchFamily="18" charset="0"/>
                          <a:cs typeface="Times New Roman" panose="02020603050405020304" pitchFamily="18" charset="0"/>
                        </a:rPr>
                        <a:t>Widely used dataset for facial expression recognition tasks</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6564143"/>
                  </a:ext>
                </a:extLst>
              </a:tr>
              <a:tr h="220865">
                <a:tc>
                  <a:txBody>
                    <a:bodyPr/>
                    <a:lstStyle/>
                    <a:p>
                      <a:pPr algn="ctr" fontAlgn="base"/>
                      <a:r>
                        <a:rPr lang="en-IN" sz="1600" dirty="0">
                          <a:effectLst/>
                          <a:latin typeface="Times New Roman" panose="02020603050405020304" pitchFamily="18" charset="0"/>
                          <a:cs typeface="Times New Roman" panose="02020603050405020304" pitchFamily="18" charset="0"/>
                        </a:rPr>
                        <a:t>Data Type</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IN" sz="1600">
                          <a:effectLst/>
                          <a:latin typeface="Times New Roman" panose="02020603050405020304" pitchFamily="18" charset="0"/>
                          <a:cs typeface="Times New Roman" panose="02020603050405020304" pitchFamily="18" charset="0"/>
                        </a:rPr>
                        <a:t>Image</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3076129"/>
                  </a:ext>
                </a:extLst>
              </a:tr>
              <a:tr h="220865">
                <a:tc>
                  <a:txBody>
                    <a:bodyPr/>
                    <a:lstStyle/>
                    <a:p>
                      <a:pPr algn="ctr" fontAlgn="base"/>
                      <a:r>
                        <a:rPr lang="en-IN" sz="1600" dirty="0">
                          <a:effectLst/>
                          <a:latin typeface="Times New Roman" panose="02020603050405020304" pitchFamily="18" charset="0"/>
                          <a:cs typeface="Times New Roman" panose="02020603050405020304" pitchFamily="18" charset="0"/>
                        </a:rPr>
                        <a:t>Data Format</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IN" sz="1600">
                          <a:effectLst/>
                          <a:latin typeface="Times New Roman" panose="02020603050405020304" pitchFamily="18" charset="0"/>
                          <a:cs typeface="Times New Roman" panose="02020603050405020304" pitchFamily="18" charset="0"/>
                        </a:rPr>
                        <a:t>Grayscale (48x48 pixels)</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0831562"/>
                  </a:ext>
                </a:extLst>
              </a:tr>
              <a:tr h="552163">
                <a:tc>
                  <a:txBody>
                    <a:bodyPr/>
                    <a:lstStyle/>
                    <a:p>
                      <a:pPr algn="ctr" fontAlgn="base"/>
                      <a:r>
                        <a:rPr lang="en-IN" sz="1600" dirty="0">
                          <a:effectLst/>
                          <a:latin typeface="Times New Roman" panose="02020603050405020304" pitchFamily="18" charset="0"/>
                          <a:cs typeface="Times New Roman" panose="02020603050405020304" pitchFamily="18" charset="0"/>
                        </a:rPr>
                        <a:t>Emotion Labels</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600">
                          <a:effectLst/>
                          <a:latin typeface="Times New Roman" panose="02020603050405020304" pitchFamily="18" charset="0"/>
                          <a:cs typeface="Times New Roman" panose="02020603050405020304" pitchFamily="18" charset="0"/>
                        </a:rPr>
                        <a:t>Anger, Disgust, Fear, Happiness, Sadness, Surprise, Neutral</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2524695"/>
                  </a:ext>
                </a:extLst>
              </a:tr>
              <a:tr h="220865">
                <a:tc>
                  <a:txBody>
                    <a:bodyPr/>
                    <a:lstStyle/>
                    <a:p>
                      <a:pPr algn="ctr" fontAlgn="base"/>
                      <a:r>
                        <a:rPr lang="en-IN" sz="1600">
                          <a:effectLst/>
                          <a:latin typeface="Times New Roman" panose="02020603050405020304" pitchFamily="18" charset="0"/>
                          <a:cs typeface="Times New Roman" panose="02020603050405020304" pitchFamily="18" charset="0"/>
                        </a:rPr>
                        <a:t>Total Images</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IN" sz="1600">
                          <a:effectLst/>
                          <a:latin typeface="Times New Roman" panose="02020603050405020304" pitchFamily="18" charset="0"/>
                          <a:cs typeface="Times New Roman" panose="02020603050405020304" pitchFamily="18" charset="0"/>
                        </a:rPr>
                        <a:t>35,887</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4932421"/>
                  </a:ext>
                </a:extLst>
              </a:tr>
              <a:tr h="386514">
                <a:tc>
                  <a:txBody>
                    <a:bodyPr/>
                    <a:lstStyle/>
                    <a:p>
                      <a:pPr algn="ctr" fontAlgn="base"/>
                      <a:r>
                        <a:rPr lang="en-IN" sz="1600" dirty="0">
                          <a:effectLst/>
                          <a:latin typeface="Times New Roman" panose="02020603050405020304" pitchFamily="18" charset="0"/>
                          <a:cs typeface="Times New Roman" panose="02020603050405020304" pitchFamily="18" charset="0"/>
                        </a:rPr>
                        <a:t>Preprocessing</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600">
                          <a:effectLst/>
                          <a:latin typeface="Times New Roman" panose="02020603050405020304" pitchFamily="18" charset="0"/>
                          <a:cs typeface="Times New Roman" panose="02020603050405020304" pitchFamily="18" charset="0"/>
                        </a:rPr>
                        <a:t>Cropped to focus on facial region</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3949926"/>
                  </a:ext>
                </a:extLst>
              </a:tr>
              <a:tr h="717812">
                <a:tc>
                  <a:txBody>
                    <a:bodyPr/>
                    <a:lstStyle/>
                    <a:p>
                      <a:pPr algn="ctr" fontAlgn="base"/>
                      <a:r>
                        <a:rPr lang="en-IN" sz="1600">
                          <a:effectLst/>
                          <a:latin typeface="Times New Roman" panose="02020603050405020304" pitchFamily="18" charset="0"/>
                          <a:cs typeface="Times New Roman" panose="02020603050405020304" pitchFamily="18" charset="0"/>
                        </a:rPr>
                        <a:t>Source</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600" dirty="0">
                          <a:effectLst/>
                          <a:latin typeface="Times New Roman" panose="02020603050405020304" pitchFamily="18" charset="0"/>
                          <a:cs typeface="Times New Roman" panose="02020603050405020304" pitchFamily="18" charset="0"/>
                        </a:rPr>
                        <a:t>Collected from various sources, including the internet and user-shared images</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2409347"/>
                  </a:ext>
                </a:extLst>
              </a:tr>
              <a:tr h="220865">
                <a:tc>
                  <a:txBody>
                    <a:bodyPr/>
                    <a:lstStyle/>
                    <a:p>
                      <a:pPr algn="ctr" fontAlgn="base"/>
                      <a:r>
                        <a:rPr lang="en-IN" sz="1600">
                          <a:effectLst/>
                          <a:latin typeface="Times New Roman" panose="02020603050405020304" pitchFamily="18" charset="0"/>
                          <a:cs typeface="Times New Roman" panose="02020603050405020304" pitchFamily="18" charset="0"/>
                        </a:rPr>
                        <a:t>Availability</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IN" sz="1600" dirty="0">
                          <a:effectLst/>
                          <a:latin typeface="Times New Roman" panose="02020603050405020304" pitchFamily="18" charset="0"/>
                          <a:cs typeface="Times New Roman" panose="02020603050405020304" pitchFamily="18" charset="0"/>
                        </a:rPr>
                        <a:t>Available on Kaggle</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6552524"/>
                  </a:ext>
                </a:extLst>
              </a:tr>
              <a:tr h="552163">
                <a:tc>
                  <a:txBody>
                    <a:bodyPr/>
                    <a:lstStyle/>
                    <a:p>
                      <a:pPr algn="ctr" fontAlgn="base"/>
                      <a:r>
                        <a:rPr lang="en-IN" sz="1600">
                          <a:effectLst/>
                          <a:latin typeface="Times New Roman" panose="02020603050405020304" pitchFamily="18" charset="0"/>
                          <a:cs typeface="Times New Roman" panose="02020603050405020304" pitchFamily="18" charset="0"/>
                        </a:rPr>
                        <a:t>Use</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600" dirty="0">
                          <a:effectLst/>
                          <a:latin typeface="Times New Roman" panose="02020603050405020304" pitchFamily="18" charset="0"/>
                          <a:cs typeface="Times New Roman" panose="02020603050405020304" pitchFamily="18" charset="0"/>
                        </a:rPr>
                        <a:t>Training and evaluation of facial recognition and emotion detection models</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139289"/>
                  </a:ext>
                </a:extLst>
              </a:tr>
              <a:tr h="717812">
                <a:tc>
                  <a:txBody>
                    <a:bodyPr/>
                    <a:lstStyle/>
                    <a:p>
                      <a:pPr algn="ctr" fontAlgn="base"/>
                      <a:r>
                        <a:rPr lang="en-IN" sz="1600">
                          <a:effectLst/>
                          <a:latin typeface="Times New Roman" panose="02020603050405020304" pitchFamily="18" charset="0"/>
                          <a:cs typeface="Times New Roman" panose="02020603050405020304" pitchFamily="18" charset="0"/>
                        </a:rPr>
                        <a:t>Diversity</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600" dirty="0">
                          <a:effectLst/>
                          <a:latin typeface="Times New Roman" panose="02020603050405020304" pitchFamily="18" charset="0"/>
                          <a:cs typeface="Times New Roman" panose="02020603050405020304" pitchFamily="18" charset="0"/>
                        </a:rPr>
                        <a:t>Represents various facial expressions, lighting conditions, ages, genders, and ethnicities</a:t>
                      </a:r>
                    </a:p>
                  </a:txBody>
                  <a:tcPr marL="46764" marR="46764" marT="23382" marB="233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0252499"/>
                  </a:ext>
                </a:extLst>
              </a:tr>
            </a:tbl>
          </a:graphicData>
        </a:graphic>
      </p:graphicFrame>
    </p:spTree>
    <p:extLst>
      <p:ext uri="{BB962C8B-B14F-4D97-AF65-F5344CB8AC3E}">
        <p14:creationId xmlns:p14="http://schemas.microsoft.com/office/powerpoint/2010/main" val="407731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BDDB80-FB5D-665A-8E4C-0EBA0A2896B7}"/>
              </a:ext>
            </a:extLst>
          </p:cNvPr>
          <p:cNvSpPr txBox="1"/>
          <p:nvPr/>
        </p:nvSpPr>
        <p:spPr>
          <a:xfrm>
            <a:off x="590843" y="903565"/>
            <a:ext cx="10306503" cy="4525854"/>
          </a:xfrm>
          <a:prstGeom prst="rect">
            <a:avLst/>
          </a:prstGeom>
          <a:noFill/>
        </p:spPr>
        <p:txBody>
          <a:bodyPr wrap="square">
            <a:spAutoFit/>
          </a:bodyPr>
          <a:lstStyle/>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Criteria for Choosing GAN Architecture and Diffusion Model:</a:t>
            </a:r>
          </a:p>
          <a:p>
            <a:pPr algn="just">
              <a:lnSpc>
                <a:spcPct val="15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Choosing the right GAN and diffusion model architecture involves considering dataset complexity, network depth, activation functions, and computational resources for stable training and high-quality output. Scalability, stability, interpretability, pretrained models, and computational efficiency are crucial to meet specific task requirements.</a:t>
            </a:r>
          </a:p>
          <a:p>
            <a:pPr algn="just">
              <a:lnSpc>
                <a:spcPct val="150000"/>
              </a:lnSpc>
              <a:spcAft>
                <a:spcPts val="800"/>
              </a:spcAft>
            </a:pPr>
            <a:endPar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Methodology for Dataset Preparation and Model Selection:</a:t>
            </a:r>
          </a:p>
          <a:p>
            <a:pPr algn="just">
              <a:lnSpc>
                <a:spcPct val="15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Preparation starts with preprocessing the dataset, focusing on relevant features for effective training. Architectural design, loss functions, regularization techniques, and hyperparameters must be carefully selected for both GANs and diffusion models. Experimentation with various setups and validation on different datasets help find the best architecture. Hardware acceleration and data augmentation improve training efficiency and sample diversity. Documentation and code comments support reproducibility and collaboration in implementing models for tasks like facial expression recognition.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475F5CC6-79BD-83A1-D315-6F17F45ACB4D}"/>
              </a:ext>
            </a:extLst>
          </p:cNvPr>
          <p:cNvSpPr txBox="1"/>
          <p:nvPr/>
        </p:nvSpPr>
        <p:spPr>
          <a:xfrm>
            <a:off x="1294654" y="-27313"/>
            <a:ext cx="981647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Dataset Preparation and Model 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25" y="926257"/>
            <a:ext cx="10815711" cy="5765681"/>
          </a:xfrm>
          <a:prstGeom prst="rect">
            <a:avLst/>
          </a:prstGeom>
        </p:spPr>
        <p:txBody>
          <a:bodyPr wrap="square">
            <a:spAutoFit/>
          </a:bodyPr>
          <a:lstStyle/>
          <a:p>
            <a:pPr algn="just">
              <a:spcBef>
                <a:spcPts val="120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Application of GANs in Generating Deepfakes:</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GANs are widely utilized in generating deepfakes, synthetic media that manipulate images, videos, or audio to depict events that never occurred.</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With GANs, realistic facial expressions, gestures, and movements can be synthesized, enabling the creation of convincing deepfake videos.</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GAN-generated deepfakes have applications in entertainment, digital art, and special effects, but also raise concerns regarding misinformation and privacy.</a:t>
            </a:r>
          </a:p>
          <a:p>
            <a:pPr algn="just">
              <a:spcBef>
                <a:spcPts val="120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Application of Diffusion Models in Generating Deepfakes:</a:t>
            </a:r>
          </a:p>
          <a:p>
            <a:pPr algn="just">
              <a:spcBef>
                <a:spcPts val="120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Diffusion models offer an alternative approach to generating deepfakes by explicitly modeling the dynamics of data generation.</a:t>
            </a:r>
          </a:p>
          <a:p>
            <a:pPr algn="just">
              <a:spcBef>
                <a:spcPts val="120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These models iteratively refine an initial noise distribution to generate high-quality samples, capturing complex data distributions.</a:t>
            </a:r>
          </a:p>
          <a:p>
            <a:pPr algn="just">
              <a:spcBef>
                <a:spcPts val="120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Diffusion models excel at generating diverse and realistic samples, making them suitable for deepfake generation tasks across various modalities.</a:t>
            </a:r>
          </a:p>
        </p:txBody>
      </p:sp>
      <p:sp>
        <p:nvSpPr>
          <p:cNvPr id="3" name="Title 1"/>
          <p:cNvSpPr txBox="1"/>
          <p:nvPr/>
        </p:nvSpPr>
        <p:spPr>
          <a:xfrm>
            <a:off x="1612942" y="-7385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Image GANs and Diffusion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25" y="926257"/>
            <a:ext cx="10815711" cy="3888244"/>
          </a:xfrm>
          <a:prstGeom prst="rect">
            <a:avLst/>
          </a:prstGeom>
        </p:spPr>
        <p:txBody>
          <a:bodyPr wrap="square">
            <a:spAutoFit/>
          </a:bodyPr>
          <a:lstStyle/>
          <a:p>
            <a:pPr algn="just">
              <a:spcBef>
                <a:spcPts val="120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Comparison of Their Performance and Features:</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While GANs excel at generating sharp and visually appealing samples, they often suffer from training instability and mode collapse.</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contrast, diffusion models provide stable training dynamics and principled likelihood-based evaluation, leading to robust and high-quality sample generation.</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GANs prioritize visual fidelity, making them suitable for applications where realistic appearance is paramount, while diffusion models prioritize stable training and likelihood estimation, offering more reliable performance metrics.</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Understanding the trade-offs between GANs and diffusion models is essential for selecting the most appropriate approach for specific deepfake generation tasks and applications.</a:t>
            </a:r>
            <a:endParaRPr lang="en-US" dirty="0">
              <a:latin typeface="Times New Roman" panose="02020603050405020304" pitchFamily="18" charset="0"/>
              <a:cs typeface="Times New Roman" panose="02020603050405020304" pitchFamily="18" charset="0"/>
            </a:endParaRPr>
          </a:p>
        </p:txBody>
      </p:sp>
      <p:sp>
        <p:nvSpPr>
          <p:cNvPr id="3" name="Title 1"/>
          <p:cNvSpPr txBox="1"/>
          <p:nvPr/>
        </p:nvSpPr>
        <p:spPr>
          <a:xfrm>
            <a:off x="1612942" y="-7385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Image GANs and Diffusion Models</a:t>
            </a:r>
          </a:p>
        </p:txBody>
      </p:sp>
    </p:spTree>
    <p:extLst>
      <p:ext uri="{BB962C8B-B14F-4D97-AF65-F5344CB8AC3E}">
        <p14:creationId xmlns:p14="http://schemas.microsoft.com/office/powerpoint/2010/main" val="270782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39" y="785580"/>
            <a:ext cx="10815711" cy="5745163"/>
          </a:xfrm>
          <a:prstGeom prst="rect">
            <a:avLst/>
          </a:prstGeom>
        </p:spPr>
        <p:txBody>
          <a:bodyPr wrap="square">
            <a:spAutoFit/>
          </a:bodyPr>
          <a:lstStyle/>
          <a:p>
            <a:pPr algn="just">
              <a:spcBef>
                <a:spcPts val="120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GAN Loss Progression:</a:t>
            </a:r>
          </a:p>
          <a:p>
            <a:pPr marL="285750" indent="-285750" algn="just">
              <a:spcBef>
                <a:spcPts val="1200"/>
              </a:spcBef>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Generator Loss :</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Initially high, indicating rapid learning in the early stages.</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Stabilizes around a loss value of approximately 1.5 but shows variability and occasional spikes, suggesting occasional challenges in fooling the discriminator.</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Towards the end, a slight upward trend in loss indicates increasing difficulty for the generator to deceive the discriminator, potentially due to the discriminator's improved discernment over time.</a:t>
            </a:r>
          </a:p>
          <a:p>
            <a:pPr marL="285750" indent="-285750" algn="just">
              <a:spcBef>
                <a:spcPts val="1200"/>
              </a:spcBef>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Discriminator Loss :</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Starts lower than the generator's loss, showcasing superior performance initially in distinguishing between real and generated images.</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Quickly drops and maintains values just above 1.0, indicating consistent and stable performance.</a:t>
            </a:r>
          </a:p>
          <a:p>
            <a:pPr marL="285750" indent="-285750" algn="just">
              <a:spcBef>
                <a:spcPts val="1200"/>
              </a:spcBef>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Overall lower and more stable loss compared to the generator, suggesting effective learning and sustained discernment of images.</a:t>
            </a:r>
          </a:p>
        </p:txBody>
      </p:sp>
      <p:sp>
        <p:nvSpPr>
          <p:cNvPr id="3" name="Title 1"/>
          <p:cNvSpPr txBox="1"/>
          <p:nvPr/>
        </p:nvSpPr>
        <p:spPr>
          <a:xfrm>
            <a:off x="168813" y="56271"/>
            <a:ext cx="11310424"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Analysis and Comparison of GANs and Diffusion Models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6059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833</TotalTime>
  <Words>1371</Words>
  <Application>Microsoft Macintosh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Bharath Anand</cp:lastModifiedBy>
  <cp:revision>155</cp:revision>
  <dcterms:created xsi:type="dcterms:W3CDTF">2022-11-19T11:35:00Z</dcterms:created>
  <dcterms:modified xsi:type="dcterms:W3CDTF">2024-05-04T18:25:34Z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