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ming" initials="G" lastIdx="0" clrIdx="0">
    <p:extLst>
      <p:ext uri="{19B8F6BF-5375-455C-9EA6-DF929625EA0E}">
        <p15:presenceInfo xmlns:p15="http://schemas.microsoft.com/office/powerpoint/2012/main" userId="Gam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34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\P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[PPT.xlsx]Sheet1!PivotTable1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Employee</a:t>
            </a:r>
            <a:r>
              <a:rPr lang="en-IN" baseline="0" dirty="0"/>
              <a:t> Performance analysis</a:t>
            </a:r>
            <a:endParaRPr lang="en-IN" dirty="0"/>
          </a:p>
        </c:rich>
      </c:tx>
      <c:layout>
        <c:manualLayout>
          <c:xMode val="edge"/>
          <c:yMode val="edge"/>
          <c:x val="0.36783096702705703"/>
          <c:y val="2.07720059727516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46</c:v>
                </c:pt>
                <c:pt idx="1">
                  <c:v>43</c:v>
                </c:pt>
                <c:pt idx="2">
                  <c:v>37</c:v>
                </c:pt>
                <c:pt idx="3">
                  <c:v>38</c:v>
                </c:pt>
                <c:pt idx="4">
                  <c:v>34</c:v>
                </c:pt>
                <c:pt idx="5">
                  <c:v>43</c:v>
                </c:pt>
                <c:pt idx="6">
                  <c:v>38</c:v>
                </c:pt>
                <c:pt idx="7">
                  <c:v>46</c:v>
                </c:pt>
                <c:pt idx="8">
                  <c:v>49</c:v>
                </c:pt>
                <c:pt idx="9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9B-48F2-9995-FF3EF26A2FD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82</c:v>
                </c:pt>
                <c:pt idx="1">
                  <c:v>88</c:v>
                </c:pt>
                <c:pt idx="2">
                  <c:v>77</c:v>
                </c:pt>
                <c:pt idx="3">
                  <c:v>73</c:v>
                </c:pt>
                <c:pt idx="4">
                  <c:v>81</c:v>
                </c:pt>
                <c:pt idx="5">
                  <c:v>83</c:v>
                </c:pt>
                <c:pt idx="6">
                  <c:v>78</c:v>
                </c:pt>
                <c:pt idx="7">
                  <c:v>79</c:v>
                </c:pt>
                <c:pt idx="8">
                  <c:v>70</c:v>
                </c:pt>
                <c:pt idx="9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9B-48F2-9995-FF3EF26A2FD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145</c:v>
                </c:pt>
                <c:pt idx="1">
                  <c:v>151</c:v>
                </c:pt>
                <c:pt idx="2">
                  <c:v>157</c:v>
                </c:pt>
                <c:pt idx="3">
                  <c:v>156</c:v>
                </c:pt>
                <c:pt idx="4">
                  <c:v>158</c:v>
                </c:pt>
                <c:pt idx="5">
                  <c:v>154</c:v>
                </c:pt>
                <c:pt idx="6">
                  <c:v>153</c:v>
                </c:pt>
                <c:pt idx="7">
                  <c:v>152</c:v>
                </c:pt>
                <c:pt idx="8">
                  <c:v>153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9B-48F2-9995-FF3EF26A2FD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30</c:v>
                </c:pt>
                <c:pt idx="1">
                  <c:v>18</c:v>
                </c:pt>
                <c:pt idx="2">
                  <c:v>31</c:v>
                </c:pt>
                <c:pt idx="3">
                  <c:v>29</c:v>
                </c:pt>
                <c:pt idx="4">
                  <c:v>31</c:v>
                </c:pt>
                <c:pt idx="5">
                  <c:v>21</c:v>
                </c:pt>
                <c:pt idx="6">
                  <c:v>30</c:v>
                </c:pt>
                <c:pt idx="7">
                  <c:v>27</c:v>
                </c:pt>
                <c:pt idx="8">
                  <c:v>25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9B-48F2-9995-FF3EF26A2FD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641015408"/>
        <c:axId val="1690171568"/>
        <c:axId val="0"/>
      </c:bar3DChart>
      <c:catAx>
        <c:axId val="16410154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Company</a:t>
                </a:r>
                <a:r>
                  <a:rPr lang="en-IN" baseline="0" dirty="0"/>
                  <a:t> name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171568"/>
        <c:crosses val="autoZero"/>
        <c:auto val="1"/>
        <c:lblAlgn val="ctr"/>
        <c:lblOffset val="100"/>
        <c:noMultiLvlLbl val="0"/>
      </c:catAx>
      <c:valAx>
        <c:axId val="1690171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performance</a:t>
                </a:r>
                <a:r>
                  <a:rPr lang="en-IN" baseline="0"/>
                  <a:t> level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0154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0516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4480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9885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989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94152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85390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16850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8169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87546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14306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1667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5365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9114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4832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826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3515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0020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5177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3424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BHARATH.R</a:t>
            </a:r>
          </a:p>
          <a:p>
            <a:r>
              <a:rPr lang="en-US" sz="2400" dirty="0"/>
              <a:t>REGISTER NO:      312211767</a:t>
            </a:r>
          </a:p>
          <a:p>
            <a:r>
              <a:rPr lang="en-US" sz="2400" dirty="0"/>
              <a:t>DEPARTMENT:     COMMERCE, B.COM(</a:t>
            </a:r>
            <a:r>
              <a:rPr lang="en-IN" sz="2400" dirty="0"/>
              <a:t>General)</a:t>
            </a:r>
            <a:endParaRPr lang="en-US" sz="2400" dirty="0"/>
          </a:p>
          <a:p>
            <a:r>
              <a:rPr lang="en-US" sz="2400" dirty="0"/>
              <a:t>COLLEGE : </a:t>
            </a:r>
            <a:r>
              <a:rPr lang="en-US" sz="2400" dirty="0" err="1"/>
              <a:t>Thiruthangal</a:t>
            </a:r>
            <a:r>
              <a:rPr lang="en-US" sz="2400" dirty="0"/>
              <a:t> Nadar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322CEC-1A61-4925-89CD-280A51899E0C}"/>
              </a:ext>
            </a:extLst>
          </p:cNvPr>
          <p:cNvSpPr/>
          <p:nvPr/>
        </p:nvSpPr>
        <p:spPr>
          <a:xfrm>
            <a:off x="4444048" y="1323976"/>
            <a:ext cx="3303904" cy="457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1.Data collection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2.Feature collection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3.Data cleaning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4.Levels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5.Summary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6. </a:t>
            </a:r>
            <a:r>
              <a:rPr lang="en-US" dirty="0" err="1"/>
              <a:t>Visulaization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AF9EE65-3FA1-457C-A726-F677A1574E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644039"/>
              </p:ext>
            </p:extLst>
          </p:nvPr>
        </p:nvGraphicFramePr>
        <p:xfrm>
          <a:off x="1674018" y="685800"/>
          <a:ext cx="8136732" cy="539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17633"/>
            <a:ext cx="10364451" cy="159617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21808-7A70-43A8-A737-A82D75F91659}"/>
              </a:ext>
            </a:extLst>
          </p:cNvPr>
          <p:cNvSpPr/>
          <p:nvPr/>
        </p:nvSpPr>
        <p:spPr>
          <a:xfrm>
            <a:off x="913774" y="1295400"/>
            <a:ext cx="93726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</a:t>
            </a:r>
            <a:r>
              <a:rPr lang="en-US" b="1" dirty="0"/>
              <a:t> Excel Templates</a:t>
            </a:r>
            <a:r>
              <a:rPr lang="en-US" dirty="0"/>
              <a:t>: Excel provides ready-to-use templates for evaluating employee performance. These templates capture essential information and focus on performance goals, allowing you to assess different dimensions of performance.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2.</a:t>
            </a:r>
            <a:r>
              <a:rPr lang="en-US" b="1" dirty="0"/>
              <a:t> Customization</a:t>
            </a:r>
            <a:r>
              <a:rPr lang="en-US" dirty="0"/>
              <a:t>: Customize these templates to fit your organization’s specific needs. However, consider complementing Excel with specialized HR software for enhanced collaboration and automation.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3.</a:t>
            </a:r>
            <a:r>
              <a:rPr lang="en-US" b="1" dirty="0"/>
              <a:t> Visualize KPIs</a:t>
            </a:r>
            <a:r>
              <a:rPr lang="en-US" dirty="0"/>
              <a:t>: Use Excel’s features to highlight key performance indicators visually, ensuring meaningful insights for managers and executives.</a:t>
            </a:r>
          </a:p>
          <a:p>
            <a:pPr algn="ctr"/>
            <a:endParaRPr lang="en-IN" dirty="0"/>
          </a:p>
          <a:p>
            <a:pPr algn="ctr"/>
            <a:r>
              <a:rPr lang="en-US" dirty="0"/>
              <a:t>Remember, thoughtful performance analysis contributes to organizational effectiveness and growth!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5976" y="2514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33400" y="1905000"/>
            <a:ext cx="7762875" cy="33528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algn="ctr"/>
            <a:r>
              <a:rPr lang="en-IN" b="1" dirty="0"/>
              <a:t>1.Data Collection and Organization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2</a:t>
            </a:r>
            <a:r>
              <a:rPr lang="en-IN" dirty="0"/>
              <a:t>.</a:t>
            </a:r>
            <a:r>
              <a:rPr lang="en-IN" b="1" dirty="0"/>
              <a:t> Effective Visualization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3. Efficiency and Automation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4. Fair and Objective Evaluation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5. Identifying Trends and Outliers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6.</a:t>
            </a:r>
            <a:r>
              <a:rPr lang="en-US" b="1" dirty="0"/>
              <a:t> Comparing Across Metrics and Time Periods</a:t>
            </a:r>
            <a:endParaRPr lang="en-IN" dirty="0"/>
          </a:p>
          <a:p>
            <a:pPr algn="ctr"/>
            <a:br>
              <a:rPr lang="en-IN" dirty="0"/>
            </a:br>
            <a:endParaRPr dirty="0">
              <a:solidFill>
                <a:srgbClr val="FF0000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lang="en-IN" sz="4250" spc="20" dirty="0"/>
              <a:t>M</a:t>
            </a:r>
            <a:r>
              <a:rPr lang="en-IN"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87805" y="2057400"/>
            <a:ext cx="7322757" cy="36576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marL="342900" indent="-342900" algn="ctr">
              <a:buAutoNum type="arabicPeriod"/>
            </a:pPr>
            <a:r>
              <a:rPr lang="en-IN" b="1" dirty="0"/>
              <a:t>Data Collection and Preparation</a:t>
            </a:r>
          </a:p>
          <a:p>
            <a:pPr marL="342900" indent="-342900" algn="ctr">
              <a:buAutoNum type="arabicPeriod"/>
            </a:pPr>
            <a:endParaRPr lang="en-IN" b="1" dirty="0"/>
          </a:p>
          <a:p>
            <a:pPr marL="342900" indent="-342900" algn="ctr">
              <a:buAutoNum type="arabicPeriod"/>
            </a:pPr>
            <a:r>
              <a:rPr lang="en-IN" b="1" dirty="0"/>
              <a:t>Selecting the Right Template</a:t>
            </a:r>
          </a:p>
          <a:p>
            <a:pPr marL="342900" indent="-342900" algn="ctr">
              <a:buAutoNum type="arabicPeriod"/>
            </a:pPr>
            <a:endParaRPr lang="en-IN" b="1" dirty="0"/>
          </a:p>
          <a:p>
            <a:pPr marL="342900" indent="-342900" algn="ctr">
              <a:buAutoNum type="arabicPeriod"/>
            </a:pPr>
            <a:r>
              <a:rPr lang="en-IN" b="1" dirty="0"/>
              <a:t>Customization and Data Entry</a:t>
            </a:r>
          </a:p>
          <a:p>
            <a:pPr marL="342900" indent="-342900" algn="ctr">
              <a:buAutoNum type="arabicPeriod"/>
            </a:pPr>
            <a:endParaRPr lang="en-IN" b="1" dirty="0"/>
          </a:p>
          <a:p>
            <a:pPr marL="342900" indent="-342900" algn="ctr">
              <a:buAutoNum type="arabicPeriod"/>
            </a:pPr>
            <a:r>
              <a:rPr lang="en-IN" b="1" dirty="0"/>
              <a:t>Visualizing Performance Metrics</a:t>
            </a:r>
          </a:p>
          <a:p>
            <a:pPr marL="342900" indent="-342900" algn="ctr">
              <a:buAutoNum type="arabicPeriod"/>
            </a:pPr>
            <a:endParaRPr lang="en-IN" b="1" dirty="0"/>
          </a:p>
          <a:p>
            <a:pPr marL="342900" indent="-342900" algn="ctr">
              <a:buAutoNum type="arabicPeriod"/>
            </a:pPr>
            <a:r>
              <a:rPr lang="en-IN" b="1" dirty="0"/>
              <a:t>Interpreting the Data</a:t>
            </a:r>
          </a:p>
          <a:p>
            <a:pPr marL="342900" indent="-342900" algn="ctr">
              <a:buAutoNum type="arabicPeriod"/>
            </a:pPr>
            <a:endParaRPr lang="en-IN" b="1" dirty="0"/>
          </a:p>
          <a:p>
            <a:pPr marL="342900" indent="-342900" algn="ctr">
              <a:buAutoNum type="arabicPeriod"/>
            </a:pPr>
            <a:r>
              <a:rPr lang="en-IN" b="1" dirty="0"/>
              <a:t>Communication and Reporting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38200" y="46482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3556" y="1828800"/>
            <a:ext cx="7239000" cy="3884902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marL="342900" indent="-342900" algn="ctr">
              <a:buAutoNum type="arabicPeriod"/>
            </a:pPr>
            <a:r>
              <a:rPr lang="en-IN" b="1" dirty="0"/>
              <a:t>Managers and Team Leaders</a:t>
            </a:r>
          </a:p>
          <a:p>
            <a:pPr marL="342900" indent="-342900" algn="ctr">
              <a:buAutoNum type="arabicPeriod"/>
            </a:pPr>
            <a:endParaRPr lang="en-IN" b="1" dirty="0"/>
          </a:p>
          <a:p>
            <a:pPr marL="342900" indent="-342900" algn="ctr">
              <a:buAutoNum type="arabicPeriod"/>
            </a:pPr>
            <a:r>
              <a:rPr lang="en-IN" b="1" dirty="0"/>
              <a:t>Human Resources (HR) Professionals</a:t>
            </a:r>
          </a:p>
          <a:p>
            <a:pPr marL="342900" indent="-342900" algn="ctr">
              <a:buAutoNum type="arabicPeriod"/>
            </a:pPr>
            <a:endParaRPr lang="en-IN" b="1" dirty="0"/>
          </a:p>
          <a:p>
            <a:pPr marL="342900" indent="-342900" algn="ctr">
              <a:buAutoNum type="arabicPeriod"/>
            </a:pPr>
            <a:r>
              <a:rPr lang="en-IN" b="1" dirty="0"/>
              <a:t>Executives and Business Owners</a:t>
            </a:r>
          </a:p>
          <a:p>
            <a:pPr marL="342900" indent="-342900" algn="ctr">
              <a:buAutoNum type="arabicPeriod"/>
            </a:pPr>
            <a:endParaRPr lang="en-IN" b="1" dirty="0"/>
          </a:p>
          <a:p>
            <a:pPr marL="342900" indent="-342900" algn="ctr">
              <a:buAutoNum type="arabicPeriod"/>
            </a:pPr>
            <a:r>
              <a:rPr lang="en-IN" b="1" dirty="0"/>
              <a:t>Employees Themselves</a:t>
            </a:r>
          </a:p>
          <a:p>
            <a:pPr marL="342900" indent="-342900" algn="ctr">
              <a:buAutoNum type="arabicPeriod"/>
            </a:pPr>
            <a:endParaRPr lang="en-IN" b="1" dirty="0"/>
          </a:p>
          <a:p>
            <a:pPr marL="342900" indent="-342900" algn="ctr">
              <a:buAutoNum type="arabicPeriod"/>
            </a:pPr>
            <a:r>
              <a:rPr lang="en-US" b="1" dirty="0"/>
              <a:t>Project Managers and Project Teams</a:t>
            </a:r>
          </a:p>
          <a:p>
            <a:pPr marL="342900" indent="-342900" algn="ctr">
              <a:buAutoNum type="arabicPeriod"/>
            </a:pPr>
            <a:endParaRPr lang="en-US" b="1" dirty="0"/>
          </a:p>
          <a:p>
            <a:pPr marL="342900" indent="-342900" algn="ctr">
              <a:buAutoNum type="arabicPeriod"/>
            </a:pPr>
            <a:r>
              <a:rPr lang="en-IN" b="1" dirty="0"/>
              <a:t>Consultants and External Auditors</a:t>
            </a:r>
          </a:p>
          <a:p>
            <a:pPr marL="342900" indent="-342900" algn="ctr">
              <a:buAutoNum type="arabicPeriod"/>
            </a:pPr>
            <a:endParaRPr lang="en-IN" b="1" dirty="0"/>
          </a:p>
          <a:p>
            <a:pPr marL="342900" indent="-342900" algn="ctr">
              <a:buAutoNum type="arabicPeriod"/>
            </a:pPr>
            <a:r>
              <a:rPr lang="en-IN" b="1" dirty="0"/>
              <a:t>Training and Development Specialists</a:t>
            </a:r>
          </a:p>
          <a:p>
            <a:pPr marL="342900" indent="-342900" algn="ctr">
              <a:buAutoNum type="arabicPeriod"/>
            </a:pP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0" y="1908206"/>
            <a:ext cx="5867400" cy="35052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algn="ctr"/>
            <a:endParaRPr lang="en-IN" dirty="0"/>
          </a:p>
          <a:p>
            <a:pPr algn="ctr"/>
            <a:r>
              <a:rPr lang="en-US" dirty="0"/>
              <a:t>1.Conditional formatting- missing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2.Filter- remove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3.Formula- performance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4.Pivot-summary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5.Graph- data </a:t>
            </a:r>
            <a:r>
              <a:rPr lang="en-IN" dirty="0"/>
              <a:t>visualizations </a:t>
            </a:r>
            <a:endParaRPr lang="en-US" dirty="0"/>
          </a:p>
          <a:p>
            <a:pPr algn="ctr"/>
            <a:endParaRPr lang="en-IN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16311"/>
            <a:ext cx="10364451" cy="1596177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68113E-1D91-4817-A609-5A53675DA48F}"/>
              </a:ext>
            </a:extLst>
          </p:cNvPr>
          <p:cNvSpPr/>
          <p:nvPr/>
        </p:nvSpPr>
        <p:spPr>
          <a:xfrm>
            <a:off x="1219200" y="1219200"/>
            <a:ext cx="90678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1.Project Management Sample Data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2. Inventory Records Sample Data</a:t>
            </a:r>
          </a:p>
          <a:p>
            <a:pPr algn="ctr"/>
            <a:endParaRPr lang="en-IN" b="1" dirty="0"/>
          </a:p>
          <a:p>
            <a:pPr algn="ctr"/>
            <a:r>
              <a:rPr lang="en-US" b="1" dirty="0"/>
              <a:t>3.Call Center Customer Satisfaction Data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4.</a:t>
            </a:r>
            <a:r>
              <a:rPr lang="en-IN" b="1" dirty="0"/>
              <a:t> Supermarket Sales Sample Data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5. Employee Management Data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6. Technological Product Sample Data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7.</a:t>
            </a:r>
            <a:r>
              <a:rPr lang="en-US" b="1" dirty="0"/>
              <a:t> Engineering and Manufacturing Sample Data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8.</a:t>
            </a:r>
            <a:r>
              <a:rPr lang="en-IN" b="1" dirty="0"/>
              <a:t> Students Marksheet Sample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0" y="1905000"/>
            <a:ext cx="5684838" cy="2667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•Performance level =IFS( Z * 8 &gt;= 5 “VERY HIGH” Z * 8 &gt;= 4 “HIGH” </a:t>
            </a:r>
            <a:r>
              <a:rPr lang="en-US" dirty="0" err="1"/>
              <a:t>mathcal</a:t>
            </a:r>
            <a:r>
              <a:rPr lang="en-US" dirty="0"/>
              <a:t> , Z * 8 &gt;= 3 ,”MED”,TRUE,”LOW”)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448</TotalTime>
  <Words>427</Words>
  <Application>Microsoft Office PowerPoint</Application>
  <PresentationFormat>Widescreen</PresentationFormat>
  <Paragraphs>128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Tw Cen MT</vt:lpstr>
      <vt:lpstr>Droplet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Gaming</cp:lastModifiedBy>
  <cp:revision>24</cp:revision>
  <dcterms:created xsi:type="dcterms:W3CDTF">2024-03-29T15:07:22Z</dcterms:created>
  <dcterms:modified xsi:type="dcterms:W3CDTF">2024-09-01T12:50:32Z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