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70" r:id="rId8"/>
    <p:sldId id="262" r:id="rId9"/>
    <p:sldId id="271" r:id="rId10"/>
    <p:sldId id="272" r:id="rId11"/>
    <p:sldId id="269" r:id="rId12"/>
    <p:sldId id="273" r:id="rId13"/>
    <p:sldId id="263" r:id="rId14"/>
    <p:sldId id="264" r:id="rId15"/>
    <p:sldId id="265" r:id="rId16"/>
    <p:sldId id="274" r:id="rId17"/>
    <p:sldId id="275"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666" y="-90"/>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cuments\NIDHI%20KUMARI%20J%203RD%20B.COM%20(%20A&amp;%20f)%20EXCEL%20WITH%20PIE%20CHAR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layout/>
    </c:title>
    <c:view3D>
      <c:rotX val="30"/>
      <c:perspective val="30"/>
    </c:view3D>
    <c:plotArea>
      <c:layout/>
      <c:pie3DChart>
        <c:varyColors val="1"/>
        <c:ser>
          <c:idx val="0"/>
          <c:order val="0"/>
          <c:tx>
            <c:strRef>
              <c:f>Sheet1!$E$5:$H$5</c:f>
              <c:strCache>
                <c:ptCount val="1"/>
                <c:pt idx="0">
                  <c:v>PR00147 Minerva Ricardot Male NULL</c:v>
                </c:pt>
              </c:strCache>
            </c:strRef>
          </c:tx>
          <c:explosion val="25"/>
          <c:cat>
            <c:strRef>
              <c:f>Sheet1!$I$4:$M$4</c:f>
              <c:strCache>
                <c:ptCount val="5"/>
                <c:pt idx="0">
                  <c:v>Salary</c:v>
                </c:pt>
                <c:pt idx="1">
                  <c:v>Start Date</c:v>
                </c:pt>
                <c:pt idx="2">
                  <c:v>FTE</c:v>
                </c:pt>
                <c:pt idx="3">
                  <c:v>Employee type</c:v>
                </c:pt>
                <c:pt idx="4">
                  <c:v>Work location</c:v>
                </c:pt>
              </c:strCache>
            </c:strRef>
          </c:cat>
          <c:val>
            <c:numRef>
              <c:f>Sheet1!$I$5:$M$5</c:f>
              <c:numCache>
                <c:formatCode>dd/mmm/yy</c:formatCode>
                <c:ptCount val="5"/>
                <c:pt idx="0" formatCode="General">
                  <c:v>105468.7</c:v>
                </c:pt>
                <c:pt idx="1">
                  <c:v>43416</c:v>
                </c:pt>
                <c:pt idx="2" formatCode="General">
                  <c:v>1</c:v>
                </c:pt>
                <c:pt idx="3" formatCode="General">
                  <c:v>0</c:v>
                </c:pt>
                <c:pt idx="4" formatCode="General">
                  <c:v>0</c:v>
                </c:pt>
              </c:numCache>
            </c:numRef>
          </c:val>
        </c:ser>
        <c:ser>
          <c:idx val="1"/>
          <c:order val="1"/>
          <c:tx>
            <c:strRef>
              <c:f>Sheet1!$E$6:$H$6</c:f>
              <c:strCache>
                <c:ptCount val="1"/>
                <c:pt idx="0">
                  <c:v>PR04686 Oona Donan Female Business Development</c:v>
                </c:pt>
              </c:strCache>
            </c:strRef>
          </c:tx>
          <c:explosion val="25"/>
          <c:cat>
            <c:strRef>
              <c:f>Sheet1!$I$4:$M$4</c:f>
              <c:strCache>
                <c:ptCount val="5"/>
                <c:pt idx="0">
                  <c:v>Salary</c:v>
                </c:pt>
                <c:pt idx="1">
                  <c:v>Start Date</c:v>
                </c:pt>
                <c:pt idx="2">
                  <c:v>FTE</c:v>
                </c:pt>
                <c:pt idx="3">
                  <c:v>Employee type</c:v>
                </c:pt>
                <c:pt idx="4">
                  <c:v>Work location</c:v>
                </c:pt>
              </c:strCache>
            </c:strRef>
          </c:cat>
          <c:val>
            <c:numRef>
              <c:f>Sheet1!$I$6:$M$6</c:f>
              <c:numCache>
                <c:formatCode>General</c:formatCode>
                <c:ptCount val="5"/>
                <c:pt idx="0">
                  <c:v>88360.79</c:v>
                </c:pt>
                <c:pt idx="1">
                  <c:v>43710</c:v>
                </c:pt>
                <c:pt idx="2">
                  <c:v>1</c:v>
                </c:pt>
                <c:pt idx="3">
                  <c:v>0</c:v>
                </c:pt>
                <c:pt idx="4">
                  <c:v>0</c:v>
                </c:pt>
              </c:numCache>
            </c:numRef>
          </c:val>
        </c:ser>
        <c:ser>
          <c:idx val="2"/>
          <c:order val="2"/>
          <c:tx>
            <c:strRef>
              <c:f>Sheet1!$E$7:$H$7</c:f>
              <c:strCache>
                <c:ptCount val="1"/>
                <c:pt idx="0">
                  <c:v>SQ04612 Mick Spraberry Female Services</c:v>
                </c:pt>
              </c:strCache>
            </c:strRef>
          </c:tx>
          <c:explosion val="25"/>
          <c:cat>
            <c:strRef>
              <c:f>Sheet1!$I$4:$M$4</c:f>
              <c:strCache>
                <c:ptCount val="5"/>
                <c:pt idx="0">
                  <c:v>Salary</c:v>
                </c:pt>
                <c:pt idx="1">
                  <c:v>Start Date</c:v>
                </c:pt>
                <c:pt idx="2">
                  <c:v>FTE</c:v>
                </c:pt>
                <c:pt idx="3">
                  <c:v>Employee type</c:v>
                </c:pt>
                <c:pt idx="4">
                  <c:v>Work location</c:v>
                </c:pt>
              </c:strCache>
            </c:strRef>
          </c:cat>
          <c:val>
            <c:numRef>
              <c:f>Sheet1!$I$7:$M$7</c:f>
              <c:numCache>
                <c:formatCode>General</c:formatCode>
                <c:ptCount val="5"/>
                <c:pt idx="0">
                  <c:v>85879.23</c:v>
                </c:pt>
                <c:pt idx="1">
                  <c:v>43902</c:v>
                </c:pt>
                <c:pt idx="2">
                  <c:v>1</c:v>
                </c:pt>
                <c:pt idx="3">
                  <c:v>0</c:v>
                </c:pt>
                <c:pt idx="4">
                  <c:v>0</c:v>
                </c:pt>
              </c:numCache>
            </c:numRef>
          </c:val>
        </c:ser>
        <c:ser>
          <c:idx val="3"/>
          <c:order val="3"/>
          <c:tx>
            <c:strRef>
              <c:f>Sheet1!$E$8:$H$8</c:f>
              <c:strCache>
                <c:ptCount val="1"/>
                <c:pt idx="0">
                  <c:v>VT01803 Freddy Linford Female Training</c:v>
                </c:pt>
              </c:strCache>
            </c:strRef>
          </c:tx>
          <c:explosion val="25"/>
          <c:cat>
            <c:strRef>
              <c:f>Sheet1!$I$4:$M$4</c:f>
              <c:strCache>
                <c:ptCount val="5"/>
                <c:pt idx="0">
                  <c:v>Salary</c:v>
                </c:pt>
                <c:pt idx="1">
                  <c:v>Start Date</c:v>
                </c:pt>
                <c:pt idx="2">
                  <c:v>FTE</c:v>
                </c:pt>
                <c:pt idx="3">
                  <c:v>Employee type</c:v>
                </c:pt>
                <c:pt idx="4">
                  <c:v>Work location</c:v>
                </c:pt>
              </c:strCache>
            </c:strRef>
          </c:cat>
          <c:val>
            <c:numRef>
              <c:f>Sheet1!$I$8:$M$8</c:f>
              <c:numCache>
                <c:formatCode>General</c:formatCode>
                <c:ptCount val="5"/>
                <c:pt idx="0">
                  <c:v>93128.34</c:v>
                </c:pt>
                <c:pt idx="1">
                  <c:v>0</c:v>
                </c:pt>
                <c:pt idx="2">
                  <c:v>1</c:v>
                </c:pt>
                <c:pt idx="3">
                  <c:v>0</c:v>
                </c:pt>
                <c:pt idx="4">
                  <c:v>0</c:v>
                </c:pt>
              </c:numCache>
            </c:numRef>
          </c:val>
        </c:ser>
        <c:ser>
          <c:idx val="4"/>
          <c:order val="4"/>
          <c:tx>
            <c:strRef>
              <c:f>Sheet1!$E$9:$H$9</c:f>
              <c:strCache>
                <c:ptCount val="1"/>
                <c:pt idx="0">
                  <c:v>TN02749 Mackenzie Hannis Female Training</c:v>
                </c:pt>
              </c:strCache>
            </c:strRef>
          </c:tx>
          <c:explosion val="25"/>
          <c:cat>
            <c:strRef>
              <c:f>Sheet1!$I$4:$M$4</c:f>
              <c:strCache>
                <c:ptCount val="5"/>
                <c:pt idx="0">
                  <c:v>Salary</c:v>
                </c:pt>
                <c:pt idx="1">
                  <c:v>Start Date</c:v>
                </c:pt>
                <c:pt idx="2">
                  <c:v>FTE</c:v>
                </c:pt>
                <c:pt idx="3">
                  <c:v>Employee type</c:v>
                </c:pt>
                <c:pt idx="4">
                  <c:v>Work location</c:v>
                </c:pt>
              </c:strCache>
            </c:strRef>
          </c:cat>
          <c:val>
            <c:numRef>
              <c:f>Sheet1!$I$9:$M$9</c:f>
              <c:numCache>
                <c:formatCode>dd/mmm/yy</c:formatCode>
                <c:ptCount val="5"/>
                <c:pt idx="0" formatCode="General">
                  <c:v>57002.02</c:v>
                </c:pt>
                <c:pt idx="1">
                  <c:v>43192</c:v>
                </c:pt>
                <c:pt idx="2" formatCode="General">
                  <c:v>0.70000000000000029</c:v>
                </c:pt>
                <c:pt idx="3" formatCode="General">
                  <c:v>0</c:v>
                </c:pt>
                <c:pt idx="4" formatCode="General">
                  <c:v>0</c:v>
                </c:pt>
              </c:numCache>
            </c:numRef>
          </c:val>
        </c:ser>
        <c:ser>
          <c:idx val="5"/>
          <c:order val="5"/>
          <c:tx>
            <c:strRef>
              <c:f>Sheet1!$E$10:$H$10</c:f>
              <c:strCache>
                <c:ptCount val="1"/>
                <c:pt idx="0">
                  <c:v>SQ00144 Collen Dunbleton Male Engineering</c:v>
                </c:pt>
              </c:strCache>
            </c:strRef>
          </c:tx>
          <c:explosion val="25"/>
          <c:cat>
            <c:strRef>
              <c:f>Sheet1!$I$4:$M$4</c:f>
              <c:strCache>
                <c:ptCount val="5"/>
                <c:pt idx="0">
                  <c:v>Salary</c:v>
                </c:pt>
                <c:pt idx="1">
                  <c:v>Start Date</c:v>
                </c:pt>
                <c:pt idx="2">
                  <c:v>FTE</c:v>
                </c:pt>
                <c:pt idx="3">
                  <c:v>Employee type</c:v>
                </c:pt>
                <c:pt idx="4">
                  <c:v>Work location</c:v>
                </c:pt>
              </c:strCache>
            </c:strRef>
          </c:cat>
          <c:val>
            <c:numRef>
              <c:f>Sheet1!$I$10:$M$10</c:f>
              <c:numCache>
                <c:formatCode>General</c:formatCode>
                <c:ptCount val="5"/>
                <c:pt idx="0">
                  <c:v>118976.16</c:v>
                </c:pt>
                <c:pt idx="1">
                  <c:v>0</c:v>
                </c:pt>
                <c:pt idx="2">
                  <c:v>1</c:v>
                </c:pt>
                <c:pt idx="3">
                  <c:v>0</c:v>
                </c:pt>
                <c:pt idx="4">
                  <c:v>0</c:v>
                </c:pt>
              </c:numCache>
            </c:numRef>
          </c:val>
        </c:ser>
        <c:ser>
          <c:idx val="6"/>
          <c:order val="6"/>
          <c:tx>
            <c:strRef>
              <c:f>Sheet1!$E$11:$H$11</c:f>
              <c:strCache>
                <c:ptCount val="1"/>
                <c:pt idx="0">
                  <c:v>PR04601 Nananne Gehringer Support</c:v>
                </c:pt>
              </c:strCache>
            </c:strRef>
          </c:tx>
          <c:explosion val="25"/>
          <c:cat>
            <c:strRef>
              <c:f>Sheet1!$I$4:$M$4</c:f>
              <c:strCache>
                <c:ptCount val="5"/>
                <c:pt idx="0">
                  <c:v>Salary</c:v>
                </c:pt>
                <c:pt idx="1">
                  <c:v>Start Date</c:v>
                </c:pt>
                <c:pt idx="2">
                  <c:v>FTE</c:v>
                </c:pt>
                <c:pt idx="3">
                  <c:v>Employee type</c:v>
                </c:pt>
                <c:pt idx="4">
                  <c:v>Work location</c:v>
                </c:pt>
              </c:strCache>
            </c:strRef>
          </c:cat>
          <c:val>
            <c:numRef>
              <c:f>Sheet1!$I$11:$M$11</c:f>
              <c:numCache>
                <c:formatCode>General</c:formatCode>
                <c:ptCount val="5"/>
                <c:pt idx="0">
                  <c:v>104802.63</c:v>
                </c:pt>
                <c:pt idx="1">
                  <c:v>44502</c:v>
                </c:pt>
                <c:pt idx="2">
                  <c:v>1</c:v>
                </c:pt>
                <c:pt idx="3">
                  <c:v>0</c:v>
                </c:pt>
                <c:pt idx="4">
                  <c:v>0</c:v>
                </c:pt>
              </c:numCache>
            </c:numRef>
          </c:val>
        </c:ser>
        <c:ser>
          <c:idx val="7"/>
          <c:order val="7"/>
          <c:tx>
            <c:strRef>
              <c:f>Sheet1!$E$12:$H$12</c:f>
              <c:strCache>
                <c:ptCount val="1"/>
                <c:pt idx="0">
                  <c:v>SQ01854 Jessica Callcott Female Marketing</c:v>
                </c:pt>
              </c:strCache>
            </c:strRef>
          </c:tx>
          <c:explosion val="25"/>
          <c:cat>
            <c:strRef>
              <c:f>Sheet1!$I$4:$M$4</c:f>
              <c:strCache>
                <c:ptCount val="5"/>
                <c:pt idx="0">
                  <c:v>Salary</c:v>
                </c:pt>
                <c:pt idx="1">
                  <c:v>Start Date</c:v>
                </c:pt>
                <c:pt idx="2">
                  <c:v>FTE</c:v>
                </c:pt>
                <c:pt idx="3">
                  <c:v>Employee type</c:v>
                </c:pt>
                <c:pt idx="4">
                  <c:v>Work location</c:v>
                </c:pt>
              </c:strCache>
            </c:strRef>
          </c:cat>
          <c:val>
            <c:numRef>
              <c:f>Sheet1!$I$12:$M$12</c:f>
              <c:numCache>
                <c:formatCode>General</c:formatCode>
                <c:ptCount val="5"/>
                <c:pt idx="0">
                  <c:v>66017.180000000022</c:v>
                </c:pt>
                <c:pt idx="1">
                  <c:v>43643</c:v>
                </c:pt>
                <c:pt idx="2">
                  <c:v>0.9</c:v>
                </c:pt>
                <c:pt idx="3">
                  <c:v>0</c:v>
                </c:pt>
                <c:pt idx="4">
                  <c:v>0</c:v>
                </c:pt>
              </c:numCache>
            </c:numRef>
          </c:val>
        </c:ser>
        <c:ser>
          <c:idx val="8"/>
          <c:order val="8"/>
          <c:tx>
            <c:strRef>
              <c:f>Sheet1!$E$13:$H$13</c:f>
              <c:strCache>
                <c:ptCount val="1"/>
                <c:pt idx="0">
                  <c:v>SQ00612 Leena Bruckshaw Male Research and Development</c:v>
                </c:pt>
              </c:strCache>
            </c:strRef>
          </c:tx>
          <c:explosion val="25"/>
          <c:cat>
            <c:strRef>
              <c:f>Sheet1!$I$4:$M$4</c:f>
              <c:strCache>
                <c:ptCount val="5"/>
                <c:pt idx="0">
                  <c:v>Salary</c:v>
                </c:pt>
                <c:pt idx="1">
                  <c:v>Start Date</c:v>
                </c:pt>
                <c:pt idx="2">
                  <c:v>FTE</c:v>
                </c:pt>
                <c:pt idx="3">
                  <c:v>Employee type</c:v>
                </c:pt>
                <c:pt idx="4">
                  <c:v>Work location</c:v>
                </c:pt>
              </c:strCache>
            </c:strRef>
          </c:cat>
          <c:val>
            <c:numRef>
              <c:f>Sheet1!$I$13:$M$13</c:f>
              <c:numCache>
                <c:formatCode>General</c:formatCode>
                <c:ptCount val="5"/>
                <c:pt idx="0">
                  <c:v>74279.009999999995</c:v>
                </c:pt>
                <c:pt idx="1">
                  <c:v>43466</c:v>
                </c:pt>
                <c:pt idx="2">
                  <c:v>1</c:v>
                </c:pt>
                <c:pt idx="3">
                  <c:v>0</c:v>
                </c:pt>
                <c:pt idx="4">
                  <c:v>0</c:v>
                </c:pt>
              </c:numCache>
            </c:numRef>
          </c:val>
        </c:ser>
        <c:ser>
          <c:idx val="9"/>
          <c:order val="9"/>
          <c:tx>
            <c:strRef>
              <c:f>Sheet1!$E$14:$H$14</c:f>
              <c:strCache>
                <c:ptCount val="1"/>
                <c:pt idx="0">
                  <c:v>PR00419 Billi Fellgate Female Business Development</c:v>
                </c:pt>
              </c:strCache>
            </c:strRef>
          </c:tx>
          <c:explosion val="25"/>
          <c:cat>
            <c:strRef>
              <c:f>Sheet1!$I$4:$M$4</c:f>
              <c:strCache>
                <c:ptCount val="5"/>
                <c:pt idx="0">
                  <c:v>Salary</c:v>
                </c:pt>
                <c:pt idx="1">
                  <c:v>Start Date</c:v>
                </c:pt>
                <c:pt idx="2">
                  <c:v>FTE</c:v>
                </c:pt>
                <c:pt idx="3">
                  <c:v>Employee type</c:v>
                </c:pt>
                <c:pt idx="4">
                  <c:v>Work location</c:v>
                </c:pt>
              </c:strCache>
            </c:strRef>
          </c:cat>
          <c:val>
            <c:numRef>
              <c:f>Sheet1!$I$14:$M$14</c:f>
              <c:numCache>
                <c:formatCode>General</c:formatCode>
                <c:ptCount val="5"/>
                <c:pt idx="0">
                  <c:v>68980.52</c:v>
                </c:pt>
                <c:pt idx="1">
                  <c:v>43494</c:v>
                </c:pt>
                <c:pt idx="2">
                  <c:v>0.8</c:v>
                </c:pt>
                <c:pt idx="3">
                  <c:v>0</c:v>
                </c:pt>
                <c:pt idx="4">
                  <c:v>0</c:v>
                </c:pt>
              </c:numCache>
            </c:numRef>
          </c:val>
        </c:ser>
        <c:ser>
          <c:idx val="10"/>
          <c:order val="10"/>
          <c:tx>
            <c:strRef>
              <c:f>Sheet1!$E$15:$H$15</c:f>
              <c:strCache>
                <c:ptCount val="1"/>
                <c:pt idx="0">
                  <c:v>VT00578 Magnum Locksley Female Services</c:v>
                </c:pt>
              </c:strCache>
            </c:strRef>
          </c:tx>
          <c:explosion val="25"/>
          <c:cat>
            <c:strRef>
              <c:f>Sheet1!$I$4:$M$4</c:f>
              <c:strCache>
                <c:ptCount val="5"/>
                <c:pt idx="0">
                  <c:v>Salary</c:v>
                </c:pt>
                <c:pt idx="1">
                  <c:v>Start Date</c:v>
                </c:pt>
                <c:pt idx="2">
                  <c:v>FTE</c:v>
                </c:pt>
                <c:pt idx="3">
                  <c:v>Employee type</c:v>
                </c:pt>
                <c:pt idx="4">
                  <c:v>Work location</c:v>
                </c:pt>
              </c:strCache>
            </c:strRef>
          </c:cat>
          <c:val>
            <c:numRef>
              <c:f>Sheet1!$I$15:$M$15</c:f>
              <c:numCache>
                <c:formatCode>General</c:formatCode>
                <c:ptCount val="5"/>
                <c:pt idx="0">
                  <c:v>42314.39</c:v>
                </c:pt>
                <c:pt idx="1">
                  <c:v>0</c:v>
                </c:pt>
                <c:pt idx="2">
                  <c:v>1</c:v>
                </c:pt>
                <c:pt idx="3">
                  <c:v>0</c:v>
                </c:pt>
                <c:pt idx="4">
                  <c:v>0</c:v>
                </c:pt>
              </c:numCache>
            </c:numRef>
          </c:val>
        </c:ser>
        <c:ser>
          <c:idx val="11"/>
          <c:order val="11"/>
          <c:tx>
            <c:strRef>
              <c:f>Sheet1!$E$16:$H$16</c:f>
              <c:strCache>
                <c:ptCount val="1"/>
                <c:pt idx="0">
                  <c:v>TN01281 Cletus McGarahan  Female Engineering</c:v>
                </c:pt>
              </c:strCache>
            </c:strRef>
          </c:tx>
          <c:explosion val="25"/>
          <c:cat>
            <c:strRef>
              <c:f>Sheet1!$I$4:$M$4</c:f>
              <c:strCache>
                <c:ptCount val="5"/>
                <c:pt idx="0">
                  <c:v>Salary</c:v>
                </c:pt>
                <c:pt idx="1">
                  <c:v>Start Date</c:v>
                </c:pt>
                <c:pt idx="2">
                  <c:v>FTE</c:v>
                </c:pt>
                <c:pt idx="3">
                  <c:v>Employee type</c:v>
                </c:pt>
                <c:pt idx="4">
                  <c:v>Work location</c:v>
                </c:pt>
              </c:strCache>
            </c:strRef>
          </c:cat>
          <c:val>
            <c:numRef>
              <c:f>Sheet1!$I$16:$M$16</c:f>
              <c:numCache>
                <c:formatCode>dd/mmm/yy</c:formatCode>
                <c:ptCount val="5"/>
                <c:pt idx="0" formatCode="General">
                  <c:v>114425.19</c:v>
                </c:pt>
                <c:pt idx="1">
                  <c:v>43857</c:v>
                </c:pt>
                <c:pt idx="2" formatCode="General">
                  <c:v>1</c:v>
                </c:pt>
                <c:pt idx="3" formatCode="General">
                  <c:v>0</c:v>
                </c:pt>
                <c:pt idx="4" formatCode="General">
                  <c:v>0</c:v>
                </c:pt>
              </c:numCache>
            </c:numRef>
          </c:val>
        </c:ser>
        <c:ser>
          <c:idx val="12"/>
          <c:order val="12"/>
          <c:tx>
            <c:strRef>
              <c:f>Sheet1!$E$17:$H$17</c:f>
              <c:strCache>
                <c:ptCount val="1"/>
                <c:pt idx="0">
                  <c:v>PR04473 Wyn Treadger Female Business Development</c:v>
                </c:pt>
              </c:strCache>
            </c:strRef>
          </c:tx>
          <c:explosion val="25"/>
          <c:cat>
            <c:strRef>
              <c:f>Sheet1!$I$4:$M$4</c:f>
              <c:strCache>
                <c:ptCount val="5"/>
                <c:pt idx="0">
                  <c:v>Salary</c:v>
                </c:pt>
                <c:pt idx="1">
                  <c:v>Start Date</c:v>
                </c:pt>
                <c:pt idx="2">
                  <c:v>FTE</c:v>
                </c:pt>
                <c:pt idx="3">
                  <c:v>Employee type</c:v>
                </c:pt>
                <c:pt idx="4">
                  <c:v>Work location</c:v>
                </c:pt>
              </c:strCache>
            </c:strRef>
          </c:cat>
          <c:val>
            <c:numRef>
              <c:f>Sheet1!$I$17:$M$17</c:f>
              <c:numCache>
                <c:formatCode>dd/mmm/yy</c:formatCode>
                <c:ptCount val="5"/>
                <c:pt idx="0" formatCode="General">
                  <c:v>69192.850000000006</c:v>
                </c:pt>
                <c:pt idx="1">
                  <c:v>44305</c:v>
                </c:pt>
                <c:pt idx="2" formatCode="General">
                  <c:v>1</c:v>
                </c:pt>
                <c:pt idx="3" formatCode="General">
                  <c:v>0</c:v>
                </c:pt>
                <c:pt idx="4" formatCode="General">
                  <c:v>0</c:v>
                </c:pt>
              </c:numCache>
            </c:numRef>
          </c:val>
        </c:ser>
        <c:ser>
          <c:idx val="13"/>
          <c:order val="13"/>
          <c:tx>
            <c:strRef>
              <c:f>Sheet1!$E$18:$H$18</c:f>
              <c:strCache>
                <c:ptCount val="1"/>
                <c:pt idx="0">
                  <c:v>VT02417 Evangelina Lergan Male Support</c:v>
                </c:pt>
              </c:strCache>
            </c:strRef>
          </c:tx>
          <c:explosion val="25"/>
          <c:cat>
            <c:strRef>
              <c:f>Sheet1!$I$4:$M$4</c:f>
              <c:strCache>
                <c:ptCount val="5"/>
                <c:pt idx="0">
                  <c:v>Salary</c:v>
                </c:pt>
                <c:pt idx="1">
                  <c:v>Start Date</c:v>
                </c:pt>
                <c:pt idx="2">
                  <c:v>FTE</c:v>
                </c:pt>
                <c:pt idx="3">
                  <c:v>Employee type</c:v>
                </c:pt>
                <c:pt idx="4">
                  <c:v>Work location</c:v>
                </c:pt>
              </c:strCache>
            </c:strRef>
          </c:cat>
          <c:val>
            <c:numRef>
              <c:f>Sheet1!$I$18:$M$18</c:f>
              <c:numCache>
                <c:formatCode>dd/mmm/yy</c:formatCode>
                <c:ptCount val="5"/>
                <c:pt idx="0" formatCode="General">
                  <c:v>61214.259999999995</c:v>
                </c:pt>
                <c:pt idx="1">
                  <c:v>43171</c:v>
                </c:pt>
                <c:pt idx="2" formatCode="General">
                  <c:v>1</c:v>
                </c:pt>
                <c:pt idx="3" formatCode="General">
                  <c:v>0</c:v>
                </c:pt>
                <c:pt idx="4" formatCode="General">
                  <c:v>0</c:v>
                </c:pt>
              </c:numCache>
            </c:numRef>
          </c:val>
        </c:ser>
      </c:pie3DChart>
    </c:plotArea>
    <c:legend>
      <c:legendPos val="r"/>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layout/>
    </c:title>
    <c:view3D>
      <c:rAngAx val="1"/>
    </c:view3D>
    <c:plotArea>
      <c:layout>
        <c:manualLayout>
          <c:layoutTarget val="inner"/>
          <c:xMode val="edge"/>
          <c:yMode val="edge"/>
          <c:x val="0.42139917695473267"/>
          <c:y val="0.2108459278411095"/>
          <c:w val="0.57672583519652698"/>
          <c:h val="0.78915407215889122"/>
        </c:manualLayout>
      </c:layout>
      <c:pie3DChart>
        <c:varyColors val="1"/>
        <c:ser>
          <c:idx val="0"/>
          <c:order val="0"/>
          <c:tx>
            <c:strRef>
              <c:f>Sheet1!$K$5</c:f>
              <c:strCache>
                <c:ptCount val="1"/>
                <c:pt idx="0">
                  <c:v>Salary</c:v>
                </c:pt>
              </c:strCache>
            </c:strRef>
          </c:tx>
          <c:explosion val="25"/>
          <c:cat>
            <c:multiLvlStrRef>
              <c:f>Sheet1!$G$18:$J$36</c:f>
              <c:multiLvlStrCache>
                <c:ptCount val="7"/>
                <c:lvl>
                  <c:pt idx="0">
                    <c:v>Business Development</c:v>
                  </c:pt>
                  <c:pt idx="1">
                    <c:v>Support</c:v>
                  </c:pt>
                  <c:pt idx="2">
                    <c:v>Support</c:v>
                  </c:pt>
                  <c:pt idx="3">
                    <c:v>Training</c:v>
                  </c:pt>
                  <c:pt idx="4">
                    <c:v>Engineering</c:v>
                  </c:pt>
                  <c:pt idx="5">
                    <c:v>Services</c:v>
                  </c:pt>
                  <c:pt idx="6">
                    <c:v>Research and Development</c:v>
                  </c:pt>
                </c:lvl>
                <c:lvl>
                  <c:pt idx="0">
                    <c:v>Female</c:v>
                  </c:pt>
                  <c:pt idx="1">
                    <c:v>FEMALE</c:v>
                  </c:pt>
                  <c:pt idx="2">
                    <c:v>FEMALE</c:v>
                  </c:pt>
                  <c:pt idx="3">
                    <c:v>Female</c:v>
                  </c:pt>
                  <c:pt idx="4">
                    <c:v>FEMALE</c:v>
                  </c:pt>
                  <c:pt idx="5">
                    <c:v>Male</c:v>
                  </c:pt>
                  <c:pt idx="6">
                    <c:v>FEMALE</c:v>
                  </c:pt>
                </c:lvl>
                <c:lvl>
                  <c:pt idx="0">
                    <c:v>VINISHA</c:v>
                  </c:pt>
                  <c:pt idx="1">
                    <c:v>MONISHA</c:v>
                  </c:pt>
                  <c:pt idx="2">
                    <c:v>BHARATHY</c:v>
                  </c:pt>
                  <c:pt idx="3">
                    <c:v>RANJANI</c:v>
                  </c:pt>
                  <c:pt idx="4">
                    <c:v>DIVYA</c:v>
                  </c:pt>
                  <c:pt idx="5">
                    <c:v>AISHWARAYA</c:v>
                  </c:pt>
                  <c:pt idx="6">
                    <c:v>MALAVIKA</c:v>
                  </c:pt>
                </c:lvl>
                <c:lvl>
                  <c:pt idx="0">
                    <c:v>PR04473</c:v>
                  </c:pt>
                  <c:pt idx="1">
                    <c:v>VT02417</c:v>
                  </c:pt>
                  <c:pt idx="2">
                    <c:v>SQ00691</c:v>
                  </c:pt>
                  <c:pt idx="3">
                    <c:v>TN00214</c:v>
                  </c:pt>
                  <c:pt idx="4">
                    <c:v>VT02539</c:v>
                  </c:pt>
                  <c:pt idx="5">
                    <c:v>SQ04598</c:v>
                  </c:pt>
                  <c:pt idx="6">
                    <c:v>TN00464</c:v>
                  </c:pt>
                </c:lvl>
              </c:multiLvlStrCache>
            </c:multiLvlStrRef>
          </c:cat>
          <c:val>
            <c:numRef>
              <c:f>Sheet1!$K$18:$K$36</c:f>
              <c:numCache>
                <c:formatCode>General</c:formatCode>
                <c:ptCount val="19"/>
                <c:pt idx="0">
                  <c:v>69192.850000000006</c:v>
                </c:pt>
                <c:pt idx="1">
                  <c:v>61214.259999999995</c:v>
                </c:pt>
                <c:pt idx="2">
                  <c:v>54137.05</c:v>
                </c:pt>
                <c:pt idx="3">
                  <c:v>37902.350000000006</c:v>
                </c:pt>
                <c:pt idx="4">
                  <c:v>39969.719999999994</c:v>
                </c:pt>
                <c:pt idx="5">
                  <c:v>69913.39</c:v>
                </c:pt>
                <c:pt idx="6">
                  <c:v>52748.63</c:v>
                </c:pt>
              </c:numCache>
            </c:numRef>
          </c:val>
        </c:ser>
      </c:pie3DChart>
    </c:plotArea>
    <c:legend>
      <c:legendPos val="r"/>
      <c:layout>
        <c:manualLayout>
          <c:xMode val="edge"/>
          <c:yMode val="edge"/>
          <c:x val="4.0100320793234175E-2"/>
          <c:y val="8.5534845457750766E-2"/>
          <c:w val="0.37718362982405018"/>
          <c:h val="0.91241273945234425"/>
        </c:manualLayout>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452530" y="1571612"/>
            <a:ext cx="9712612" cy="2308324"/>
          </a:xfrm>
          <a:prstGeom prst="rect">
            <a:avLst/>
          </a:prstGeom>
          <a:noFill/>
        </p:spPr>
        <p:txBody>
          <a:bodyPr wrap="square" rtlCol="0">
            <a:spAutoFit/>
          </a:bodyPr>
          <a:lstStyle/>
          <a:p>
            <a:r>
              <a:rPr lang="en-US" sz="2400" dirty="0"/>
              <a:t>STUDENT </a:t>
            </a:r>
            <a:r>
              <a:rPr lang="en-US" sz="2400" dirty="0" smtClean="0"/>
              <a:t>NAME  :  BHARATHI C</a:t>
            </a:r>
            <a:endParaRPr lang="en-US" sz="2400" dirty="0"/>
          </a:p>
          <a:p>
            <a:r>
              <a:rPr lang="en-US" sz="2400" dirty="0"/>
              <a:t>REGISTER </a:t>
            </a:r>
            <a:r>
              <a:rPr lang="en-US" sz="2400" dirty="0" smtClean="0"/>
              <a:t>NO       : 312220607/  452E556274AACFF835E4ABBDD81A21FA</a:t>
            </a:r>
            <a:endParaRPr lang="en-US" sz="2400" dirty="0"/>
          </a:p>
          <a:p>
            <a:r>
              <a:rPr lang="en-US" sz="2400" dirty="0" smtClean="0"/>
              <a:t>DEPARTMENT      :  3 rd B . COM ( ACCOUNTING &amp; FINANCE )</a:t>
            </a:r>
            <a:endParaRPr lang="en-US" sz="2400" dirty="0"/>
          </a:p>
          <a:p>
            <a:r>
              <a:rPr lang="en-US" sz="2400" dirty="0" smtClean="0"/>
              <a:t>COLLEGE               :   VALLAL P .T. LEE CHENGALVARAYA  NAICKER </a:t>
            </a:r>
          </a:p>
          <a:p>
            <a:r>
              <a:rPr lang="en-US" sz="2400" dirty="0" smtClean="0"/>
              <a:t>                                   ARTS &amp; SCIENCE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0960" y="142852"/>
            <a:ext cx="10001320" cy="6463308"/>
          </a:xfrm>
          <a:prstGeom prst="rect">
            <a:avLst/>
          </a:prstGeom>
        </p:spPr>
        <p:txBody>
          <a:bodyPr wrap="square">
            <a:spAutoFit/>
          </a:bodyPr>
          <a:lstStyle/>
          <a:p>
            <a:r>
              <a:rPr lang="en-US" b="1" dirty="0" smtClean="0"/>
              <a:t>Value Proposition</a:t>
            </a:r>
          </a:p>
          <a:p>
            <a:r>
              <a:rPr lang="en-US" b="1" dirty="0" smtClean="0"/>
              <a:t>1. Enhanced Efficiency</a:t>
            </a:r>
          </a:p>
          <a:p>
            <a:r>
              <a:rPr lang="en-US" b="1" dirty="0" smtClean="0"/>
              <a:t>Streamlined Process</a:t>
            </a:r>
            <a:r>
              <a:rPr lang="en-US" dirty="0" smtClean="0"/>
              <a:t>: Automates calculations and data aggregation, reducing manual effort and potential errors.</a:t>
            </a:r>
          </a:p>
          <a:p>
            <a:r>
              <a:rPr lang="en-US" b="1" dirty="0" smtClean="0"/>
              <a:t>Centralized Data</a:t>
            </a:r>
            <a:r>
              <a:rPr lang="en-US" dirty="0" smtClean="0"/>
              <a:t>: Consolidates all performance data in one place, making it easier to manage and review.</a:t>
            </a:r>
          </a:p>
          <a:p>
            <a:r>
              <a:rPr lang="en-US" b="1" dirty="0" smtClean="0"/>
              <a:t>2. Improved Accuracy</a:t>
            </a:r>
          </a:p>
          <a:p>
            <a:r>
              <a:rPr lang="en-US" b="1" dirty="0" smtClean="0"/>
              <a:t>Consistent Metrics</a:t>
            </a:r>
            <a:r>
              <a:rPr lang="en-US" dirty="0" smtClean="0"/>
              <a:t>: Standardized rating scales and criteria ensure consistent evaluations across the organization.</a:t>
            </a:r>
          </a:p>
          <a:p>
            <a:r>
              <a:rPr lang="en-US" b="1" dirty="0" smtClean="0"/>
              <a:t>Automated Calculations</a:t>
            </a:r>
            <a:r>
              <a:rPr lang="en-US" dirty="0" smtClean="0"/>
              <a:t>: Reduces human error in computing performance metrics and generating reports.</a:t>
            </a:r>
          </a:p>
          <a:p>
            <a:r>
              <a:rPr lang="en-US" b="1" dirty="0" smtClean="0"/>
              <a:t>3. Better Insights</a:t>
            </a:r>
          </a:p>
          <a:p>
            <a:r>
              <a:rPr lang="en-US" b="1" dirty="0" smtClean="0"/>
              <a:t>Visual Analysis</a:t>
            </a:r>
            <a:r>
              <a:rPr lang="en-US" dirty="0" smtClean="0"/>
              <a:t>: Charts and graphs provide clear visual representations of performance data, helping to quickly identify trends and issues.</a:t>
            </a:r>
          </a:p>
          <a:p>
            <a:r>
              <a:rPr lang="en-US" b="1" dirty="0" smtClean="0"/>
              <a:t>Comprehensive Reports</a:t>
            </a:r>
            <a:r>
              <a:rPr lang="en-US" dirty="0" smtClean="0"/>
              <a:t>: Detailed performance summaries and action plans support strategic decision-making and development planning.</a:t>
            </a:r>
          </a:p>
          <a:p>
            <a:r>
              <a:rPr lang="en-US" b="1" dirty="0" smtClean="0"/>
              <a:t>4. Increased Transparency</a:t>
            </a:r>
          </a:p>
          <a:p>
            <a:r>
              <a:rPr lang="en-US" b="1" dirty="0" smtClean="0"/>
              <a:t>Clear Documentation</a:t>
            </a:r>
            <a:r>
              <a:rPr lang="en-US" dirty="0" smtClean="0"/>
              <a:t>: Well-organized sections for achievements, feedback, and goals promote transparency in the evaluation process.</a:t>
            </a:r>
          </a:p>
          <a:p>
            <a:r>
              <a:rPr lang="en-US" b="1" dirty="0" smtClean="0"/>
              <a:t>Employee Involvement</a:t>
            </a:r>
            <a:r>
              <a:rPr lang="en-US" dirty="0" smtClean="0"/>
              <a:t>: Self-assessment sections allow employees to actively participate in their performance evaluations.</a:t>
            </a:r>
          </a:p>
          <a:p>
            <a:r>
              <a:rPr lang="en-US" b="1" dirty="0" smtClean="0"/>
              <a:t>5. Customizability</a:t>
            </a:r>
          </a:p>
          <a:p>
            <a:r>
              <a:rPr lang="en-US" b="1" dirty="0" smtClean="0"/>
              <a:t>Flexible Design</a:t>
            </a:r>
            <a:r>
              <a:rPr lang="en-US" dirty="0" smtClean="0"/>
              <a:t>: Easily customize the scorecard to fit different roles, departments, or evaluation criteria.</a:t>
            </a:r>
          </a:p>
          <a:p>
            <a:r>
              <a:rPr lang="en-US" b="1" dirty="0" smtClean="0"/>
              <a:t>Adaptable Templates</a:t>
            </a:r>
            <a:r>
              <a:rPr lang="en-US" dirty="0" smtClean="0"/>
              <a:t>: Modify and extend templates to meet specific organizational needs or changes.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309522" y="1643050"/>
            <a:ext cx="9215502" cy="2308324"/>
          </a:xfrm>
          <a:prstGeom prst="rect">
            <a:avLst/>
          </a:prstGeom>
        </p:spPr>
        <p:txBody>
          <a:bodyPr wrap="square">
            <a:spAutoFit/>
          </a:bodyPr>
          <a:lstStyle/>
          <a:p>
            <a:r>
              <a:rPr lang="en-US" b="1" dirty="0" smtClean="0"/>
              <a:t>Employee Data Sheet</a:t>
            </a:r>
          </a:p>
          <a:p>
            <a:r>
              <a:rPr lang="en-US" b="1" dirty="0" smtClean="0"/>
              <a:t>Purpose</a:t>
            </a:r>
            <a:r>
              <a:rPr lang="en-US" dirty="0" smtClean="0"/>
              <a:t>: Store basic information about employees.</a:t>
            </a:r>
          </a:p>
          <a:p>
            <a:r>
              <a:rPr lang="en-US" b="1" dirty="0" smtClean="0"/>
              <a:t>Columns</a:t>
            </a:r>
            <a:r>
              <a:rPr lang="en-US" dirty="0" smtClean="0"/>
              <a:t>:</a:t>
            </a:r>
          </a:p>
          <a:p>
            <a:pPr lvl="1"/>
            <a:r>
              <a:rPr lang="en-US" b="1" dirty="0" smtClean="0"/>
              <a:t>Employee ID</a:t>
            </a:r>
            <a:r>
              <a:rPr lang="en-US" dirty="0" smtClean="0"/>
              <a:t>: Unique identifier for each employee.</a:t>
            </a:r>
          </a:p>
          <a:p>
            <a:pPr lvl="1"/>
            <a:r>
              <a:rPr lang="en-US" b="1" dirty="0" smtClean="0"/>
              <a:t>Employee Name</a:t>
            </a:r>
            <a:r>
              <a:rPr lang="en-US" dirty="0" smtClean="0"/>
              <a:t>: Full name of the employee.</a:t>
            </a:r>
          </a:p>
          <a:p>
            <a:pPr lvl="1"/>
            <a:r>
              <a:rPr lang="en-US" b="1" dirty="0" smtClean="0"/>
              <a:t>Position</a:t>
            </a:r>
            <a:r>
              <a:rPr lang="en-US" dirty="0" smtClean="0"/>
              <a:t>: Job title or role of the employee.</a:t>
            </a:r>
          </a:p>
          <a:p>
            <a:pPr lvl="1"/>
            <a:r>
              <a:rPr lang="en-US" b="1" dirty="0" smtClean="0"/>
              <a:t>Department</a:t>
            </a:r>
            <a:r>
              <a:rPr lang="en-US" dirty="0" smtClean="0"/>
              <a:t>: Department or team the employee belongs to.</a:t>
            </a:r>
          </a:p>
          <a:p>
            <a:pPr lvl="1"/>
            <a:r>
              <a:rPr lang="en-US" b="1" dirty="0" smtClean="0"/>
              <a:t>Manager</a:t>
            </a:r>
            <a:r>
              <a:rPr lang="en-US" dirty="0" smtClean="0"/>
              <a:t>: Name of the employee's direct manager or supervisor.</a:t>
            </a:r>
            <a:endParaRPr lang="en-US" dirty="0"/>
          </a:p>
        </p:txBody>
      </p:sp>
    </p:spTree>
    <p:extLst>
      <p:ext uri="{BB962C8B-B14F-4D97-AF65-F5344CB8AC3E}">
        <p14:creationId xmlns="" xmlns:p14="http://schemas.microsoft.com/office/powerpoint/2010/main" val="272066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031999" y="2468879"/>
          <a:ext cx="8128002" cy="1920240"/>
        </p:xfrm>
        <a:graphic>
          <a:graphicData uri="http://schemas.openxmlformats.org/drawingml/2006/table">
            <a:tbl>
              <a:tblPr/>
              <a:tblGrid>
                <a:gridCol w="1354667"/>
                <a:gridCol w="1354667"/>
                <a:gridCol w="1354667"/>
                <a:gridCol w="1354667"/>
                <a:gridCol w="1354667"/>
                <a:gridCol w="1354667"/>
              </a:tblGrid>
              <a:tr h="640080">
                <a:tc>
                  <a:txBody>
                    <a:bodyPr/>
                    <a:lstStyle/>
                    <a:p>
                      <a:r>
                        <a:rPr lang="en-US" sz="1800" dirty="0"/>
                        <a:t>Employee ID</a:t>
                      </a:r>
                    </a:p>
                  </a:txBody>
                  <a:tcPr anchor="ctr">
                    <a:lnL>
                      <a:noFill/>
                    </a:lnL>
                    <a:lnR>
                      <a:noFill/>
                    </a:lnR>
                    <a:lnT>
                      <a:noFill/>
                    </a:lnT>
                    <a:lnB>
                      <a:noFill/>
                    </a:lnB>
                  </a:tcPr>
                </a:tc>
                <a:tc>
                  <a:txBody>
                    <a:bodyPr/>
                    <a:lstStyle/>
                    <a:p>
                      <a:r>
                        <a:rPr lang="en-US" sz="1800"/>
                        <a:t>Employee Name</a:t>
                      </a:r>
                    </a:p>
                  </a:txBody>
                  <a:tcPr anchor="ctr">
                    <a:lnL>
                      <a:noFill/>
                    </a:lnL>
                    <a:lnR>
                      <a:noFill/>
                    </a:lnR>
                    <a:lnT>
                      <a:noFill/>
                    </a:lnT>
                    <a:lnB>
                      <a:noFill/>
                    </a:lnB>
                  </a:tcPr>
                </a:tc>
                <a:tc>
                  <a:txBody>
                    <a:bodyPr/>
                    <a:lstStyle/>
                    <a:p>
                      <a:r>
                        <a:rPr lang="en-US" sz="1800"/>
                        <a:t>Position</a:t>
                      </a:r>
                    </a:p>
                  </a:txBody>
                  <a:tcPr anchor="ctr">
                    <a:lnL>
                      <a:noFill/>
                    </a:lnL>
                    <a:lnR>
                      <a:noFill/>
                    </a:lnR>
                    <a:lnT>
                      <a:noFill/>
                    </a:lnT>
                    <a:lnB>
                      <a:noFill/>
                    </a:lnB>
                  </a:tcPr>
                </a:tc>
                <a:tc>
                  <a:txBody>
                    <a:bodyPr/>
                    <a:lstStyle/>
                    <a:p>
                      <a:r>
                        <a:rPr lang="en-US" sz="1800"/>
                        <a:t>Department</a:t>
                      </a:r>
                    </a:p>
                  </a:txBody>
                  <a:tcPr anchor="ctr">
                    <a:lnL>
                      <a:noFill/>
                    </a:lnL>
                    <a:lnR>
                      <a:noFill/>
                    </a:lnR>
                    <a:lnT>
                      <a:noFill/>
                    </a:lnT>
                    <a:lnB>
                      <a:noFill/>
                    </a:lnB>
                  </a:tcPr>
                </a:tc>
                <a:tc>
                  <a:txBody>
                    <a:bodyPr/>
                    <a:lstStyle/>
                    <a:p>
                      <a:r>
                        <a:rPr lang="en-US" sz="1800"/>
                        <a:t>Manager</a:t>
                      </a:r>
                    </a:p>
                  </a:txBody>
                  <a:tcPr anchor="ctr">
                    <a:lnL>
                      <a:noFill/>
                    </a:lnL>
                    <a:lnR>
                      <a:noFill/>
                    </a:lnR>
                    <a:lnT>
                      <a:noFill/>
                    </a:lnT>
                    <a:lnB>
                      <a:noFill/>
                    </a:lnB>
                  </a:tcPr>
                </a:tc>
                <a:tc>
                  <a:txBody>
                    <a:bodyPr/>
                    <a:lstStyle/>
                    <a:p>
                      <a:r>
                        <a:rPr lang="en-US" sz="1800"/>
                        <a:t>Evaluation Period</a:t>
                      </a:r>
                    </a:p>
                  </a:txBody>
                  <a:tcPr anchor="ctr">
                    <a:lnL>
                      <a:noFill/>
                    </a:lnL>
                    <a:lnR>
                      <a:noFill/>
                    </a:lnR>
                    <a:lnT>
                      <a:noFill/>
                    </a:lnT>
                    <a:lnB>
                      <a:noFill/>
                    </a:lnB>
                  </a:tcPr>
                </a:tc>
              </a:tr>
              <a:tr h="640080">
                <a:tc>
                  <a:txBody>
                    <a:bodyPr/>
                    <a:lstStyle/>
                    <a:p>
                      <a:r>
                        <a:rPr lang="en-US" sz="1800" dirty="0"/>
                        <a:t>001</a:t>
                      </a:r>
                    </a:p>
                  </a:txBody>
                  <a:tcPr anchor="ctr">
                    <a:lnL>
                      <a:noFill/>
                    </a:lnL>
                    <a:lnR>
                      <a:noFill/>
                    </a:lnR>
                    <a:lnT>
                      <a:noFill/>
                    </a:lnT>
                    <a:lnB>
                      <a:noFill/>
                    </a:lnB>
                  </a:tcPr>
                </a:tc>
                <a:tc>
                  <a:txBody>
                    <a:bodyPr/>
                    <a:lstStyle/>
                    <a:p>
                      <a:r>
                        <a:rPr lang="en-US" sz="1800"/>
                        <a:t>Jane Smith</a:t>
                      </a:r>
                    </a:p>
                  </a:txBody>
                  <a:tcPr anchor="ctr">
                    <a:lnL>
                      <a:noFill/>
                    </a:lnL>
                    <a:lnR>
                      <a:noFill/>
                    </a:lnR>
                    <a:lnT>
                      <a:noFill/>
                    </a:lnT>
                    <a:lnB>
                      <a:noFill/>
                    </a:lnB>
                  </a:tcPr>
                </a:tc>
                <a:tc>
                  <a:txBody>
                    <a:bodyPr/>
                    <a:lstStyle/>
                    <a:p>
                      <a:r>
                        <a:rPr lang="en-US" sz="1800" dirty="0"/>
                        <a:t>Software Engineer</a:t>
                      </a:r>
                    </a:p>
                  </a:txBody>
                  <a:tcPr anchor="ctr">
                    <a:lnL>
                      <a:noFill/>
                    </a:lnL>
                    <a:lnR>
                      <a:noFill/>
                    </a:lnR>
                    <a:lnT>
                      <a:noFill/>
                    </a:lnT>
                    <a:lnB>
                      <a:noFill/>
                    </a:lnB>
                  </a:tcPr>
                </a:tc>
                <a:tc>
                  <a:txBody>
                    <a:bodyPr/>
                    <a:lstStyle/>
                    <a:p>
                      <a:r>
                        <a:rPr lang="en-US" sz="1800"/>
                        <a:t>IT</a:t>
                      </a:r>
                    </a:p>
                  </a:txBody>
                  <a:tcPr anchor="ctr">
                    <a:lnL>
                      <a:noFill/>
                    </a:lnL>
                    <a:lnR>
                      <a:noFill/>
                    </a:lnR>
                    <a:lnT>
                      <a:noFill/>
                    </a:lnT>
                    <a:lnB>
                      <a:noFill/>
                    </a:lnB>
                  </a:tcPr>
                </a:tc>
                <a:tc>
                  <a:txBody>
                    <a:bodyPr/>
                    <a:lstStyle/>
                    <a:p>
                      <a:r>
                        <a:rPr lang="en-US" sz="1800"/>
                        <a:t>John Doe</a:t>
                      </a:r>
                    </a:p>
                  </a:txBody>
                  <a:tcPr anchor="ctr">
                    <a:lnL>
                      <a:noFill/>
                    </a:lnL>
                    <a:lnR>
                      <a:noFill/>
                    </a:lnR>
                    <a:lnT>
                      <a:noFill/>
                    </a:lnT>
                    <a:lnB>
                      <a:noFill/>
                    </a:lnB>
                  </a:tcPr>
                </a:tc>
                <a:tc>
                  <a:txBody>
                    <a:bodyPr/>
                    <a:lstStyle/>
                    <a:p>
                      <a:r>
                        <a:rPr lang="en-US" sz="1800"/>
                        <a:t>Q1 2024</a:t>
                      </a:r>
                    </a:p>
                  </a:txBody>
                  <a:tcPr anchor="ctr">
                    <a:lnL>
                      <a:noFill/>
                    </a:lnL>
                    <a:lnR>
                      <a:noFill/>
                    </a:lnR>
                    <a:lnT>
                      <a:noFill/>
                    </a:lnT>
                    <a:lnB>
                      <a:noFill/>
                    </a:lnB>
                  </a:tcPr>
                </a:tc>
              </a:tr>
              <a:tr h="640080">
                <a:tc>
                  <a:txBody>
                    <a:bodyPr/>
                    <a:lstStyle/>
                    <a:p>
                      <a:r>
                        <a:rPr lang="en-US" sz="1800"/>
                        <a:t>002</a:t>
                      </a:r>
                    </a:p>
                  </a:txBody>
                  <a:tcPr anchor="ctr">
                    <a:lnL>
                      <a:noFill/>
                    </a:lnL>
                    <a:lnR>
                      <a:noFill/>
                    </a:lnR>
                    <a:lnT>
                      <a:noFill/>
                    </a:lnT>
                    <a:lnB>
                      <a:noFill/>
                    </a:lnB>
                  </a:tcPr>
                </a:tc>
                <a:tc>
                  <a:txBody>
                    <a:bodyPr/>
                    <a:lstStyle/>
                    <a:p>
                      <a:r>
                        <a:rPr lang="en-US" sz="1800"/>
                        <a:t>Tom Brown</a:t>
                      </a:r>
                    </a:p>
                  </a:txBody>
                  <a:tcPr anchor="ctr">
                    <a:lnL>
                      <a:noFill/>
                    </a:lnL>
                    <a:lnR>
                      <a:noFill/>
                    </a:lnR>
                    <a:lnT>
                      <a:noFill/>
                    </a:lnT>
                    <a:lnB>
                      <a:noFill/>
                    </a:lnB>
                  </a:tcPr>
                </a:tc>
                <a:tc>
                  <a:txBody>
                    <a:bodyPr/>
                    <a:lstStyle/>
                    <a:p>
                      <a:r>
                        <a:rPr lang="en-US" sz="1800"/>
                        <a:t>Marketing Specialist</a:t>
                      </a:r>
                    </a:p>
                  </a:txBody>
                  <a:tcPr anchor="ctr">
                    <a:lnL>
                      <a:noFill/>
                    </a:lnL>
                    <a:lnR>
                      <a:noFill/>
                    </a:lnR>
                    <a:lnT>
                      <a:noFill/>
                    </a:lnT>
                    <a:lnB>
                      <a:noFill/>
                    </a:lnB>
                  </a:tcPr>
                </a:tc>
                <a:tc>
                  <a:txBody>
                    <a:bodyPr/>
                    <a:lstStyle/>
                    <a:p>
                      <a:r>
                        <a:rPr lang="en-US" sz="1800"/>
                        <a:t>Marketing</a:t>
                      </a:r>
                    </a:p>
                  </a:txBody>
                  <a:tcPr anchor="ctr">
                    <a:lnL>
                      <a:noFill/>
                    </a:lnL>
                    <a:lnR>
                      <a:noFill/>
                    </a:lnR>
                    <a:lnT>
                      <a:noFill/>
                    </a:lnT>
                    <a:lnB>
                      <a:noFill/>
                    </a:lnB>
                  </a:tcPr>
                </a:tc>
                <a:tc>
                  <a:txBody>
                    <a:bodyPr/>
                    <a:lstStyle/>
                    <a:p>
                      <a:r>
                        <a:rPr lang="en-US" sz="1800"/>
                        <a:t>Alice Green</a:t>
                      </a:r>
                    </a:p>
                  </a:txBody>
                  <a:tcPr anchor="ctr">
                    <a:lnL>
                      <a:noFill/>
                    </a:lnL>
                    <a:lnR>
                      <a:noFill/>
                    </a:lnR>
                    <a:lnT>
                      <a:noFill/>
                    </a:lnT>
                    <a:lnB>
                      <a:noFill/>
                    </a:lnB>
                  </a:tcPr>
                </a:tc>
                <a:tc>
                  <a:txBody>
                    <a:bodyPr/>
                    <a:lstStyle/>
                    <a:p>
                      <a:r>
                        <a:rPr lang="en-US" sz="1800" dirty="0"/>
                        <a:t>Q1 2024</a:t>
                      </a:r>
                    </a:p>
                  </a:txBody>
                  <a:tcPr anchor="ctr">
                    <a:lnL>
                      <a:noFill/>
                    </a:lnL>
                    <a:lnR>
                      <a:noFill/>
                    </a:lnR>
                    <a:lnT>
                      <a:noFill/>
                    </a:lnT>
                    <a:lnB>
                      <a:noFill/>
                    </a:lnB>
                  </a:tcPr>
                </a:tc>
              </a:tr>
            </a:tbl>
          </a:graphicData>
        </a:graphic>
      </p:graphicFrame>
      <p:sp>
        <p:nvSpPr>
          <p:cNvPr id="25601" name="Rectangle 1"/>
          <p:cNvSpPr>
            <a:spLocks noChangeArrowheads="1"/>
          </p:cNvSpPr>
          <p:nvPr/>
        </p:nvSpPr>
        <p:spPr bwMode="auto">
          <a:xfrm>
            <a:off x="0" y="285728"/>
            <a:ext cx="11148245"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charset="0"/>
                <a:cs typeface="Arial" charset="0"/>
              </a:rPr>
              <a:t>Sample Data</a:t>
            </a:r>
            <a:r>
              <a:rPr kumimoji="0" lang="en-US" sz="1800" b="0" i="0" u="none" strike="noStrike" cap="none" normalizeH="0" baseline="0" dirty="0" smtClean="0">
                <a:ln>
                  <a:noFill/>
                </a:ln>
                <a:solidFill>
                  <a:schemeClr val="tx1"/>
                </a:solidFill>
                <a:effectLst/>
                <a:latin typeface="Arial" charset="0"/>
                <a:cs typeface="Arial" charset="0"/>
              </a:rPr>
              <a:t>:</a:t>
            </a:r>
          </a:p>
          <a:p>
            <a:pPr lvl="2" fontAlgn="base">
              <a:spcBef>
                <a:spcPct val="0"/>
              </a:spcBef>
              <a:spcAft>
                <a:spcPct val="0"/>
              </a:spcAft>
              <a:buFontTx/>
              <a:buChar char="•"/>
            </a:pPr>
            <a:r>
              <a:rPr kumimoji="0" lang="en-US" b="1" i="0" u="none" strike="noStrike" cap="none" normalizeH="0" baseline="0" dirty="0" smtClean="0">
                <a:ln>
                  <a:noFill/>
                </a:ln>
                <a:solidFill>
                  <a:schemeClr val="tx1"/>
                </a:solidFill>
                <a:effectLst/>
                <a:latin typeface="Arial" charset="0"/>
                <a:cs typeface="Arial" charset="0"/>
              </a:rPr>
              <a:t>Evaluation Period</a:t>
            </a:r>
            <a:r>
              <a:rPr kumimoji="0" lang="en-US" b="0" i="0" u="none" strike="noStrike" cap="none" normalizeH="0" baseline="0" dirty="0" smtClean="0">
                <a:ln>
                  <a:noFill/>
                </a:ln>
                <a:solidFill>
                  <a:schemeClr val="tx1"/>
                </a:solidFill>
                <a:effectLst/>
                <a:latin typeface="Arial" charset="0"/>
                <a:cs typeface="Arial" charset="0"/>
              </a:rPr>
              <a:t>: The time frame for which the performance is being evaluated (e.g., Q1 2024).</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666844" y="1500174"/>
            <a:ext cx="10644262" cy="3970318"/>
          </a:xfrm>
          <a:prstGeom prst="rect">
            <a:avLst/>
          </a:prstGeom>
        </p:spPr>
        <p:txBody>
          <a:bodyPr wrap="square">
            <a:spAutoFit/>
          </a:bodyPr>
          <a:lstStyle/>
          <a:p>
            <a:r>
              <a:rPr lang="en-US" b="1" dirty="0" smtClean="0"/>
              <a:t>Interactive Dashboard</a:t>
            </a:r>
          </a:p>
          <a:p>
            <a:r>
              <a:rPr lang="en-US" b="1" dirty="0" smtClean="0"/>
              <a:t>Real-Time Analytics</a:t>
            </a:r>
            <a:r>
              <a:rPr lang="en-US" dirty="0" smtClean="0"/>
              <a:t>: Use dynamic charts and pivot tables to present real-time performance data, allowing managers to instantly visualize performance metrics.</a:t>
            </a:r>
          </a:p>
          <a:p>
            <a:r>
              <a:rPr lang="en-US" b="1" dirty="0" smtClean="0"/>
              <a:t>Customizable Widgets</a:t>
            </a:r>
            <a:r>
              <a:rPr lang="en-US" dirty="0" smtClean="0"/>
              <a:t>: Allow users to customize which metrics and charts appear on the dashboard based on their preferences or role.</a:t>
            </a:r>
          </a:p>
          <a:p>
            <a:r>
              <a:rPr lang="en-US" b="1" dirty="0" smtClean="0"/>
              <a:t>Performance Trends</a:t>
            </a:r>
            <a:r>
              <a:rPr lang="en-US" dirty="0" smtClean="0"/>
              <a:t>: Incorporate trend lines to track performance changes over time, helping to identify improvements or declines quickly.</a:t>
            </a:r>
          </a:p>
          <a:p>
            <a:r>
              <a:rPr lang="en-US" b="1" dirty="0" smtClean="0"/>
              <a:t>2. Advanced Data Visualization</a:t>
            </a:r>
          </a:p>
          <a:p>
            <a:r>
              <a:rPr lang="en-US" b="1" dirty="0" smtClean="0"/>
              <a:t>Conditional Formatting</a:t>
            </a:r>
            <a:r>
              <a:rPr lang="en-US" dirty="0" smtClean="0"/>
              <a:t>: Highlight key performance indicators (KPIs) with color-coded metrics to make high performers and areas needing attention easily identifiable.</a:t>
            </a:r>
          </a:p>
          <a:p>
            <a:r>
              <a:rPr lang="en-US" b="1" dirty="0" smtClean="0"/>
              <a:t>Heat Maps</a:t>
            </a:r>
            <a:r>
              <a:rPr lang="en-US" dirty="0" smtClean="0"/>
              <a:t>: Use heat maps to show areas of strength and weakness across various criteria, making data interpretation intuitive and impactful.</a:t>
            </a:r>
          </a:p>
          <a:p>
            <a:r>
              <a:rPr lang="en-US" b="1" dirty="0" smtClean="0"/>
              <a:t>Sparklines</a:t>
            </a:r>
            <a:r>
              <a:rPr lang="en-US" dirty="0" smtClean="0"/>
              <a:t>: Integrate sparklines (miniature charts) within cells to provide a visual snapshot of performance trends for each criterion.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14</a:t>
            </a:fld>
            <a:endParaRPr sz="1100">
              <a:latin typeface="Trebuchet MS"/>
              <a:cs typeface="Trebuchet MS"/>
            </a:endParaRPr>
          </a:p>
        </p:txBody>
      </p:sp>
      <p:sp>
        <p:nvSpPr>
          <p:cNvPr id="8" name="object 8"/>
          <p:cNvSpPr txBox="1"/>
          <p:nvPr/>
        </p:nvSpPr>
        <p:spPr>
          <a:xfrm>
            <a:off x="739775" y="291147"/>
            <a:ext cx="3303904" cy="752129"/>
          </a:xfrm>
          <a:prstGeom prst="rect">
            <a:avLst/>
          </a:prstGeom>
        </p:spPr>
        <p:txBody>
          <a:bodyPr vert="horz" wrap="square" lIns="0" tIns="13335" rIns="0" bIns="0" rtlCol="0">
            <a:spAutoFit/>
          </a:bodyPr>
          <a:lstStyle/>
          <a:p>
            <a:pPr marL="12700">
              <a:lnSpc>
                <a:spcPct val="100000"/>
              </a:lnSpc>
              <a:spcBef>
                <a:spcPts val="105"/>
              </a:spcBef>
            </a:pPr>
            <a:r>
              <a:rPr lang="en-US" sz="4800" b="1" spc="15" dirty="0" smtClean="0">
                <a:latin typeface="Trebuchet MS"/>
                <a:cs typeface="Trebuchet MS"/>
              </a:rPr>
              <a:t>RESULTS</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graphicFrame>
        <p:nvGraphicFramePr>
          <p:cNvPr id="7" name="Chart 6"/>
          <p:cNvGraphicFramePr/>
          <p:nvPr/>
        </p:nvGraphicFramePr>
        <p:xfrm>
          <a:off x="3810000" y="20574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05908"/>
          </a:xfrm>
          <a:prstGeom prst="rect">
            <a:avLst/>
          </a:prstGeom>
        </p:spPr>
        <p:txBody>
          <a:bodyPr vert="horz" wrap="square" lIns="0" tIns="13335" rIns="0" bIns="0" rtlCol="0">
            <a:spAutoFit/>
          </a:bodyPr>
          <a:lstStyle/>
          <a:p>
            <a:pPr marL="12700">
              <a:lnSpc>
                <a:spcPct val="100000"/>
              </a:lnSpc>
              <a:spcBef>
                <a:spcPts val="105"/>
              </a:spcBef>
            </a:pPr>
            <a:r>
              <a:rPr lang="en-US" sz="3200" spc="-30" dirty="0" smtClean="0"/>
              <a:t>MODELLING</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15</a:t>
            </a:fld>
            <a:endParaRPr sz="1100">
              <a:latin typeface="Trebuchet MS"/>
              <a:cs typeface="Trebuchet MS"/>
            </a:endParaRPr>
          </a:p>
        </p:txBody>
      </p:sp>
      <p:graphicFrame>
        <p:nvGraphicFramePr>
          <p:cNvPr id="10" name="Table 9"/>
          <p:cNvGraphicFramePr>
            <a:graphicFrameLocks noGrp="1"/>
          </p:cNvGraphicFramePr>
          <p:nvPr/>
        </p:nvGraphicFramePr>
        <p:xfrm>
          <a:off x="1013552" y="1214421"/>
          <a:ext cx="9868795" cy="3855354"/>
        </p:xfrm>
        <a:graphic>
          <a:graphicData uri="http://schemas.openxmlformats.org/drawingml/2006/table">
            <a:tbl>
              <a:tblPr/>
              <a:tblGrid>
                <a:gridCol w="581854"/>
                <a:gridCol w="1143008"/>
                <a:gridCol w="879533"/>
                <a:gridCol w="1776569"/>
                <a:gridCol w="920840"/>
                <a:gridCol w="942542"/>
                <a:gridCol w="818524"/>
                <a:gridCol w="1069662"/>
                <a:gridCol w="1736263"/>
              </a:tblGrid>
              <a:tr h="285753">
                <a:tc>
                  <a:txBody>
                    <a:bodyPr/>
                    <a:lstStyle/>
                    <a:p>
                      <a:pPr algn="l" fontAlgn="b"/>
                      <a:r>
                        <a:rPr lang="en-US" sz="900" b="1" i="0" u="none" strike="noStrike">
                          <a:solidFill>
                            <a:srgbClr val="000000"/>
                          </a:solidFill>
                          <a:latin typeface="Calibri"/>
                        </a:rPr>
                        <a:t>Emp ID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r>
                        <a:rPr lang="en-US" sz="900" b="1" i="0" u="none" strike="noStrike">
                          <a:solidFill>
                            <a:srgbClr val="000000"/>
                          </a:solidFill>
                          <a:latin typeface="Calibri"/>
                        </a:rPr>
                        <a:t>Name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r>
                        <a:rPr lang="en-US" sz="900" b="1" i="0" u="none" strike="noStrike">
                          <a:solidFill>
                            <a:srgbClr val="000000"/>
                          </a:solidFill>
                          <a:latin typeface="Calibri"/>
                        </a:rPr>
                        <a:t>Gender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r>
                        <a:rPr lang="en-US" sz="900" b="1" i="0" u="none" strike="noStrike">
                          <a:solidFill>
                            <a:srgbClr val="000000"/>
                          </a:solidFill>
                          <a:latin typeface="Calibri"/>
                        </a:rPr>
                        <a:t>Department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r>
                        <a:rPr lang="en-US" sz="900" b="1" i="0" u="none" strike="noStrike">
                          <a:solidFill>
                            <a:srgbClr val="000000"/>
                          </a:solidFill>
                          <a:latin typeface="Calibri"/>
                        </a:rPr>
                        <a:t>Salary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r>
                        <a:rPr lang="en-US" sz="900" b="1" i="0" u="none" strike="noStrike">
                          <a:solidFill>
                            <a:srgbClr val="000000"/>
                          </a:solidFill>
                          <a:latin typeface="Calibri"/>
                        </a:rPr>
                        <a:t>Start Date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r>
                        <a:rPr lang="en-US" sz="900" b="1" i="0" u="none" strike="noStrike">
                          <a:solidFill>
                            <a:srgbClr val="000000"/>
                          </a:solidFill>
                          <a:latin typeface="Calibri"/>
                        </a:rPr>
                        <a:t>FTE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r>
                        <a:rPr lang="en-US" sz="900" b="1" i="0" u="none" strike="noStrike">
                          <a:solidFill>
                            <a:srgbClr val="000000"/>
                          </a:solidFill>
                          <a:latin typeface="Calibri"/>
                        </a:rPr>
                        <a:t>Employee type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c>
                  <a:txBody>
                    <a:bodyPr/>
                    <a:lstStyle/>
                    <a:p>
                      <a:pPr algn="l" fontAlgn="b"/>
                      <a:r>
                        <a:rPr lang="en-US" sz="900" b="1" i="0" u="none" strike="noStrike">
                          <a:solidFill>
                            <a:srgbClr val="000000"/>
                          </a:solidFill>
                          <a:latin typeface="Calibri"/>
                        </a:rPr>
                        <a:t>Work location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tr>
              <a:tr h="187381">
                <a:tc>
                  <a:txBody>
                    <a:bodyPr/>
                    <a:lstStyle/>
                    <a:p>
                      <a:pPr algn="l" fontAlgn="b"/>
                      <a:r>
                        <a:rPr lang="en-US" sz="900" b="0" i="0" u="none" strike="noStrike">
                          <a:solidFill>
                            <a:srgbClr val="000000"/>
                          </a:solidFill>
                          <a:latin typeface="Calibri"/>
                        </a:rPr>
                        <a:t>PR00147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900" b="0" i="0" u="none" strike="noStrike">
                          <a:solidFill>
                            <a:srgbClr val="000000"/>
                          </a:solidFill>
                          <a:latin typeface="Calibri"/>
                        </a:rPr>
                        <a:t>KALPANADEVI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900" b="0"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900" b="0" i="0" u="none" strike="noStrike">
                          <a:solidFill>
                            <a:srgbClr val="000000"/>
                          </a:solidFill>
                          <a:latin typeface="Calibri"/>
                        </a:rPr>
                        <a:t>NULL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900" b="0" i="0" u="none" strike="noStrike">
                          <a:solidFill>
                            <a:srgbClr val="000000"/>
                          </a:solidFill>
                          <a:latin typeface="Calibri"/>
                        </a:rPr>
                        <a:t>105468.7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ctr" fontAlgn="b"/>
                      <a:r>
                        <a:rPr lang="en-US" sz="900" b="0" i="0" u="none" strike="noStrike">
                          <a:solidFill>
                            <a:srgbClr val="000000"/>
                          </a:solidFill>
                          <a:latin typeface="Calibri"/>
                        </a:rPr>
                        <a:t>12-Nov-18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9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900" b="0" i="0" u="none" strike="noStrike">
                          <a:solidFill>
                            <a:srgbClr val="000000"/>
                          </a:solidFill>
                          <a:latin typeface="Calibri"/>
                        </a:rPr>
                        <a:t>Permanent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900" b="0" i="0" u="none" strike="noStrike">
                          <a:solidFill>
                            <a:srgbClr val="000000"/>
                          </a:solidFill>
                          <a:latin typeface="Calibri"/>
                        </a:rPr>
                        <a:t>Remote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r>
              <a:tr h="196743">
                <a:tc>
                  <a:txBody>
                    <a:bodyPr/>
                    <a:lstStyle/>
                    <a:p>
                      <a:pPr algn="l" fontAlgn="b"/>
                      <a:r>
                        <a:rPr lang="en-US" sz="900" b="0" i="0" u="none" strike="noStrike">
                          <a:solidFill>
                            <a:srgbClr val="000000"/>
                          </a:solidFill>
                          <a:latin typeface="Calibri"/>
                        </a:rPr>
                        <a:t>PR04686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en-US" sz="900" b="0" i="0" u="none" strike="noStrike">
                          <a:solidFill>
                            <a:srgbClr val="000000"/>
                          </a:solidFill>
                          <a:latin typeface="Calibri"/>
                        </a:rPr>
                        <a:t>SURIYA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en-US" sz="900" b="0" i="0" u="none" strike="noStrike">
                          <a:solidFill>
                            <a:srgbClr val="000000"/>
                          </a:solidFill>
                          <a:latin typeface="Calibri"/>
                        </a:rPr>
                        <a:t>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en-US" sz="900" b="0" i="0" u="none" strike="noStrike">
                          <a:solidFill>
                            <a:srgbClr val="000000"/>
                          </a:solidFill>
                          <a:latin typeface="Calibri"/>
                        </a:rPr>
                        <a:t>Business Development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r" fontAlgn="b"/>
                      <a:r>
                        <a:rPr lang="en-US" sz="900" b="0" i="0" u="none" strike="noStrike">
                          <a:solidFill>
                            <a:srgbClr val="000000"/>
                          </a:solidFill>
                          <a:latin typeface="Calibri"/>
                        </a:rPr>
                        <a:t>88360.79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b"/>
                      <a:r>
                        <a:rPr lang="en-US" sz="900" b="0" i="0" u="none" strike="noStrike">
                          <a:solidFill>
                            <a:srgbClr val="000000"/>
                          </a:solidFill>
                          <a:latin typeface="Calibri"/>
                        </a:rPr>
                        <a:t>24-DCE-19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r" fontAlgn="b"/>
                      <a:r>
                        <a:rPr lang="en-US" sz="9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en-US" sz="900" b="0" i="0" u="none" strike="noStrike">
                          <a:solidFill>
                            <a:srgbClr val="000000"/>
                          </a:solidFill>
                          <a:latin typeface="Calibri"/>
                        </a:rPr>
                        <a:t>Permanent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en-US" sz="900" b="0" i="0" u="none" strike="noStrike">
                          <a:solidFill>
                            <a:srgbClr val="000000"/>
                          </a:solidFill>
                          <a:latin typeface="Calibri"/>
                        </a:rPr>
                        <a:t>Seattle, USA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r>
              <a:tr h="187381">
                <a:tc>
                  <a:txBody>
                    <a:bodyPr/>
                    <a:lstStyle/>
                    <a:p>
                      <a:pPr algn="l" fontAlgn="b"/>
                      <a:r>
                        <a:rPr lang="en-US" sz="900" b="0" i="0" u="none" strike="noStrike">
                          <a:solidFill>
                            <a:srgbClr val="000000"/>
                          </a:solidFill>
                          <a:latin typeface="Calibri"/>
                        </a:rPr>
                        <a:t>SQ04612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900" b="0" i="0" u="none" strike="noStrike">
                          <a:solidFill>
                            <a:srgbClr val="000000"/>
                          </a:solidFill>
                          <a:latin typeface="Calibri"/>
                        </a:rPr>
                        <a:t>AMMU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900" b="0"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900" b="0" i="0" u="none" strike="noStrike">
                          <a:solidFill>
                            <a:srgbClr val="000000"/>
                          </a:solidFill>
                          <a:latin typeface="Calibri"/>
                        </a:rPr>
                        <a:t>Services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900" b="0" i="0" u="none" strike="noStrike">
                          <a:solidFill>
                            <a:srgbClr val="000000"/>
                          </a:solidFill>
                          <a:latin typeface="Calibri"/>
                        </a:rPr>
                        <a:t>85879.23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ctr" fontAlgn="b"/>
                      <a:r>
                        <a:rPr lang="en-US" sz="900" b="0" i="0" u="none" strike="noStrike">
                          <a:solidFill>
                            <a:srgbClr val="000000"/>
                          </a:solidFill>
                          <a:latin typeface="Calibri"/>
                        </a:rPr>
                        <a:t>28-Aug-14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9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900" b="0" i="0" u="none" strike="noStrike">
                          <a:solidFill>
                            <a:srgbClr val="000000"/>
                          </a:solidFill>
                          <a:latin typeface="Calibri"/>
                        </a:rPr>
                        <a:t>Permanent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900" b="0" i="0" u="none" strike="noStrike">
                          <a:solidFill>
                            <a:srgbClr val="000000"/>
                          </a:solidFill>
                          <a:latin typeface="Calibri"/>
                        </a:rPr>
                        <a:t>Remote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r>
              <a:tr h="187381">
                <a:tc>
                  <a:txBody>
                    <a:bodyPr/>
                    <a:lstStyle/>
                    <a:p>
                      <a:pPr algn="l" fontAlgn="b"/>
                      <a:r>
                        <a:rPr lang="en-US" sz="900" b="0" i="0" u="none" strike="noStrike">
                          <a:solidFill>
                            <a:srgbClr val="000000"/>
                          </a:solidFill>
                          <a:latin typeface="Calibri"/>
                        </a:rPr>
                        <a:t>VT01803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en-US" sz="900" b="0" i="0" u="none" strike="noStrike">
                          <a:solidFill>
                            <a:srgbClr val="000000"/>
                          </a:solidFill>
                          <a:latin typeface="Calibri"/>
                        </a:rPr>
                        <a:t>SHIVA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en-US" sz="900" b="0" i="0" u="none" strike="noStrike">
                          <a:solidFill>
                            <a:srgbClr val="000000"/>
                          </a:solidFill>
                          <a:latin typeface="Calibri"/>
                        </a:rPr>
                        <a:t>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en-US" sz="900" b="0" i="0" u="none" strike="noStrike">
                          <a:solidFill>
                            <a:srgbClr val="000000"/>
                          </a:solidFill>
                          <a:latin typeface="Calibri"/>
                        </a:rPr>
                        <a:t>Training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r" fontAlgn="b"/>
                      <a:r>
                        <a:rPr lang="en-US" sz="900" b="0" i="0" u="none" strike="noStrike">
                          <a:solidFill>
                            <a:srgbClr val="000000"/>
                          </a:solidFill>
                          <a:latin typeface="Calibri"/>
                        </a:rPr>
                        <a:t>93128.34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b"/>
                      <a:r>
                        <a:rPr lang="en-US" sz="900" b="0" i="0" u="none" strike="noStrike">
                          <a:solidFill>
                            <a:srgbClr val="000000"/>
                          </a:solidFill>
                          <a:latin typeface="Calibri"/>
                        </a:rPr>
                        <a:t>05-Jan-18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r" fontAlgn="b"/>
                      <a:r>
                        <a:rPr lang="en-US" sz="9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en-US" sz="900" b="0" i="0" u="none" strike="noStrike">
                          <a:solidFill>
                            <a:srgbClr val="000000"/>
                          </a:solidFill>
                          <a:latin typeface="Calibri"/>
                        </a:rPr>
                        <a:t>Fixed Term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en-US" sz="900" b="0" i="0" u="none" strike="noStrike">
                          <a:solidFill>
                            <a:srgbClr val="000000"/>
                          </a:solidFill>
                          <a:latin typeface="Calibri"/>
                        </a:rPr>
                        <a:t>Seattle, USA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r>
              <a:tr h="187381">
                <a:tc>
                  <a:txBody>
                    <a:bodyPr/>
                    <a:lstStyle/>
                    <a:p>
                      <a:pPr algn="l" fontAlgn="b"/>
                      <a:r>
                        <a:rPr lang="en-US" sz="900" b="0" i="0" u="none" strike="noStrike">
                          <a:solidFill>
                            <a:srgbClr val="000000"/>
                          </a:solidFill>
                          <a:latin typeface="Calibri"/>
                        </a:rPr>
                        <a:t>TN02749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900" b="0" i="0" u="none" strike="noStrike">
                          <a:solidFill>
                            <a:srgbClr val="000000"/>
                          </a:solidFill>
                          <a:latin typeface="Calibri"/>
                        </a:rPr>
                        <a:t>LILY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900" b="0"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900" b="0" i="0" u="none" strike="noStrike">
                          <a:solidFill>
                            <a:srgbClr val="000000"/>
                          </a:solidFill>
                          <a:latin typeface="Calibri"/>
                        </a:rPr>
                        <a:t>Training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900" b="0" i="0" u="none" strike="noStrike">
                          <a:solidFill>
                            <a:srgbClr val="000000"/>
                          </a:solidFill>
                          <a:latin typeface="Calibri"/>
                        </a:rPr>
                        <a:t>57002.02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ctr" fontAlgn="b"/>
                      <a:r>
                        <a:rPr lang="en-US" sz="900" b="0" i="0" u="none" strike="noStrike">
                          <a:solidFill>
                            <a:srgbClr val="000000"/>
                          </a:solidFill>
                          <a:latin typeface="Calibri"/>
                        </a:rPr>
                        <a:t>02-Apr-18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900" b="0" i="0" u="none" strike="noStrike">
                          <a:solidFill>
                            <a:srgbClr val="000000"/>
                          </a:solidFill>
                          <a:latin typeface="Calibri"/>
                        </a:rPr>
                        <a:t>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900" b="0" i="0" u="none" strike="noStrike">
                          <a:solidFill>
                            <a:srgbClr val="000000"/>
                          </a:solidFill>
                          <a:latin typeface="Calibri"/>
                        </a:rPr>
                        <a:t>Permanent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900" b="0" i="0" u="none" strike="noStrike">
                          <a:solidFill>
                            <a:srgbClr val="000000"/>
                          </a:solidFill>
                          <a:latin typeface="Calibri"/>
                        </a:rPr>
                        <a:t>Hyderabad, India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r>
              <a:tr h="187381">
                <a:tc>
                  <a:txBody>
                    <a:bodyPr/>
                    <a:lstStyle/>
                    <a:p>
                      <a:pPr algn="l" fontAlgn="b"/>
                      <a:r>
                        <a:rPr lang="en-US" sz="900" b="0" i="0" u="none" strike="noStrike">
                          <a:solidFill>
                            <a:srgbClr val="000000"/>
                          </a:solidFill>
                          <a:latin typeface="Calibri"/>
                        </a:rPr>
                        <a:t>SQ00144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en-US" sz="900" b="0" i="0" u="none" strike="noStrike">
                          <a:solidFill>
                            <a:srgbClr val="000000"/>
                          </a:solidFill>
                          <a:latin typeface="Calibri"/>
                        </a:rPr>
                        <a:t>AMIRTHA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en-US" sz="900" b="0" i="0" u="none" strike="noStrike">
                          <a:solidFill>
                            <a:srgbClr val="000000"/>
                          </a:solidFill>
                          <a:latin typeface="Calibri"/>
                        </a:rPr>
                        <a:t>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en-US" sz="900" b="0" i="0" u="none" strike="noStrike">
                          <a:solidFill>
                            <a:srgbClr val="000000"/>
                          </a:solidFill>
                          <a:latin typeface="Calibri"/>
                        </a:rPr>
                        <a:t>Engineering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r" fontAlgn="b"/>
                      <a:r>
                        <a:rPr lang="en-US" sz="900" b="0" i="0" u="none" strike="noStrike">
                          <a:solidFill>
                            <a:srgbClr val="000000"/>
                          </a:solidFill>
                          <a:latin typeface="Calibri"/>
                        </a:rPr>
                        <a:t>118976.16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b"/>
                      <a:r>
                        <a:rPr lang="en-US" sz="900" b="0" i="0" u="none" strike="noStrike">
                          <a:solidFill>
                            <a:srgbClr val="000000"/>
                          </a:solidFill>
                          <a:latin typeface="Calibri"/>
                        </a:rPr>
                        <a:t>Oct 16, 2020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r" fontAlgn="b"/>
                      <a:r>
                        <a:rPr lang="en-US" sz="9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en-US" sz="900" b="0" i="0" u="none" strike="noStrike">
                          <a:solidFill>
                            <a:srgbClr val="000000"/>
                          </a:solidFill>
                          <a:latin typeface="Calibri"/>
                        </a:rPr>
                        <a:t>Permanent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en-US" sz="900" b="0" i="0" u="none" strike="noStrike">
                          <a:solidFill>
                            <a:srgbClr val="000000"/>
                          </a:solidFill>
                          <a:latin typeface="Calibri"/>
                        </a:rPr>
                        <a:t>Wellington, New Zealand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r>
              <a:tr h="187381">
                <a:tc>
                  <a:txBody>
                    <a:bodyPr/>
                    <a:lstStyle/>
                    <a:p>
                      <a:pPr algn="l" fontAlgn="b"/>
                      <a:r>
                        <a:rPr lang="en-US" sz="900" b="0" i="0" u="none" strike="noStrike">
                          <a:solidFill>
                            <a:srgbClr val="000000"/>
                          </a:solidFill>
                          <a:latin typeface="Calibri"/>
                        </a:rPr>
                        <a:t>PR04601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900" b="0" i="0" u="none" strike="noStrike">
                          <a:solidFill>
                            <a:srgbClr val="000000"/>
                          </a:solidFill>
                          <a:latin typeface="Calibri"/>
                        </a:rPr>
                        <a:t>ANITHA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900" b="0"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900" b="0" i="0" u="none" strike="noStrike">
                          <a:solidFill>
                            <a:srgbClr val="000000"/>
                          </a:solidFill>
                          <a:latin typeface="Calibri"/>
                        </a:rPr>
                        <a:t>Support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900" b="0" i="0" u="none" strike="noStrike">
                          <a:solidFill>
                            <a:srgbClr val="000000"/>
                          </a:solidFill>
                          <a:latin typeface="Calibri"/>
                        </a:rPr>
                        <a:t>104802.63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ctr" fontAlgn="b"/>
                      <a:r>
                        <a:rPr lang="en-US" sz="900" b="0" i="0" u="none" strike="noStrike">
                          <a:solidFill>
                            <a:srgbClr val="000000"/>
                          </a:solidFill>
                          <a:latin typeface="Calibri"/>
                        </a:rPr>
                        <a:t>12-Feb-22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9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900" b="0" i="0" u="none" strike="noStrike">
                          <a:solidFill>
                            <a:srgbClr val="000000"/>
                          </a:solidFill>
                          <a:latin typeface="Calibri"/>
                        </a:rPr>
                        <a:t>Permanent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900" b="0" i="0" u="none" strike="noStrike">
                          <a:solidFill>
                            <a:srgbClr val="000000"/>
                          </a:solidFill>
                          <a:latin typeface="Calibri"/>
                        </a:rPr>
                        <a:t>Hyderabad, India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r>
              <a:tr h="187381">
                <a:tc>
                  <a:txBody>
                    <a:bodyPr/>
                    <a:lstStyle/>
                    <a:p>
                      <a:pPr algn="l" fontAlgn="b"/>
                      <a:r>
                        <a:rPr lang="en-US" sz="900" b="0" i="0" u="none" strike="noStrike">
                          <a:solidFill>
                            <a:srgbClr val="000000"/>
                          </a:solidFill>
                          <a:latin typeface="Calibri"/>
                        </a:rPr>
                        <a:t>SQ01854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en-US" sz="900" b="0" i="0" u="none" strike="noStrike">
                          <a:solidFill>
                            <a:srgbClr val="000000"/>
                          </a:solidFill>
                          <a:latin typeface="Calibri"/>
                        </a:rPr>
                        <a:t>KARTHICK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en-US" sz="900" b="0"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en-US" sz="900" b="0" i="0" u="none" strike="noStrike">
                          <a:solidFill>
                            <a:srgbClr val="000000"/>
                          </a:solidFill>
                          <a:latin typeface="Calibri"/>
                        </a:rPr>
                        <a:t>Marketing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r" fontAlgn="b"/>
                      <a:r>
                        <a:rPr lang="en-US" sz="900" b="0" i="0" u="none" strike="noStrike">
                          <a:solidFill>
                            <a:srgbClr val="000000"/>
                          </a:solidFill>
                          <a:latin typeface="Calibri"/>
                        </a:rPr>
                        <a:t>66017.18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b"/>
                      <a:r>
                        <a:rPr lang="en-US" sz="900" b="0" i="0" u="none" strike="noStrike">
                          <a:solidFill>
                            <a:srgbClr val="000000"/>
                          </a:solidFill>
                          <a:latin typeface="Calibri"/>
                        </a:rPr>
                        <a:t>25-JUN-219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r" fontAlgn="b"/>
                      <a:r>
                        <a:rPr lang="en-US" sz="900" b="0" i="0" u="none" strike="noStrike">
                          <a:solidFill>
                            <a:srgbClr val="000000"/>
                          </a:solidFill>
                          <a:latin typeface="Calibri"/>
                        </a:rPr>
                        <a:t>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en-US" sz="900" b="0" i="0" u="none" strike="noStrike">
                          <a:solidFill>
                            <a:srgbClr val="000000"/>
                          </a:solidFill>
                          <a:latin typeface="Calibri"/>
                        </a:rPr>
                        <a:t>Permanent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en-US" sz="900" b="0" i="0" u="none" strike="noStrike">
                          <a:solidFill>
                            <a:srgbClr val="000000"/>
                          </a:solidFill>
                          <a:latin typeface="Calibri"/>
                        </a:rPr>
                        <a:t>Remote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r>
              <a:tr h="187381">
                <a:tc>
                  <a:txBody>
                    <a:bodyPr/>
                    <a:lstStyle/>
                    <a:p>
                      <a:pPr algn="l" fontAlgn="b"/>
                      <a:r>
                        <a:rPr lang="en-US" sz="900" b="0" i="0" u="none" strike="noStrike">
                          <a:solidFill>
                            <a:srgbClr val="000000"/>
                          </a:solidFill>
                          <a:latin typeface="Calibri"/>
                        </a:rPr>
                        <a:t>SQ00612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900" b="0" i="0" u="none" strike="noStrike">
                          <a:solidFill>
                            <a:srgbClr val="000000"/>
                          </a:solidFill>
                          <a:latin typeface="Calibri"/>
                        </a:rPr>
                        <a:t>NAVEEN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900" b="0" i="0" u="none" strike="noStrike">
                          <a:solidFill>
                            <a:srgbClr val="000000"/>
                          </a:solidFill>
                          <a:latin typeface="Calibri"/>
                        </a:rPr>
                        <a:t>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900" b="0" i="0" u="none" strike="noStrike">
                          <a:solidFill>
                            <a:srgbClr val="000000"/>
                          </a:solidFill>
                          <a:latin typeface="Calibri"/>
                        </a:rPr>
                        <a:t>Research and Development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900" b="0" i="0" u="none" strike="noStrike">
                          <a:solidFill>
                            <a:srgbClr val="000000"/>
                          </a:solidFill>
                          <a:latin typeface="Calibri"/>
                        </a:rPr>
                        <a:t>74279.01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ctr" fontAlgn="b"/>
                      <a:r>
                        <a:rPr lang="en-US" sz="900" b="0" i="0" u="none" strike="noStrike">
                          <a:solidFill>
                            <a:srgbClr val="000000"/>
                          </a:solidFill>
                          <a:latin typeface="Calibri"/>
                        </a:rPr>
                        <a:t>13-Mar-17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9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900" b="0" i="0" u="none" strike="noStrike">
                          <a:solidFill>
                            <a:srgbClr val="000000"/>
                          </a:solidFill>
                          <a:latin typeface="Calibri"/>
                        </a:rPr>
                        <a:t>Permanent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900" b="0" i="0" u="none" strike="noStrike">
                          <a:solidFill>
                            <a:srgbClr val="000000"/>
                          </a:solidFill>
                          <a:latin typeface="Calibri"/>
                        </a:rPr>
                        <a:t>Wellington, New Zealand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r>
              <a:tr h="187381">
                <a:tc>
                  <a:txBody>
                    <a:bodyPr/>
                    <a:lstStyle/>
                    <a:p>
                      <a:pPr algn="l" fontAlgn="b"/>
                      <a:r>
                        <a:rPr lang="en-US" sz="900" b="0" i="0" u="none" strike="noStrike">
                          <a:solidFill>
                            <a:srgbClr val="000000"/>
                          </a:solidFill>
                          <a:latin typeface="Calibri"/>
                        </a:rPr>
                        <a:t>PR00419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en-US" sz="900" b="0" i="0" u="none" strike="noStrike">
                          <a:solidFill>
                            <a:srgbClr val="000000"/>
                          </a:solidFill>
                          <a:latin typeface="Calibri"/>
                        </a:rPr>
                        <a:t>DINESH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en-US" sz="900" b="0" i="0" u="none" strike="noStrike">
                          <a:solidFill>
                            <a:srgbClr val="000000"/>
                          </a:solidFill>
                          <a:latin typeface="Calibri"/>
                        </a:rPr>
                        <a:t>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en-US" sz="900" b="0" i="0" u="none" strike="noStrike">
                          <a:solidFill>
                            <a:srgbClr val="000000"/>
                          </a:solidFill>
                          <a:latin typeface="Calibri"/>
                        </a:rPr>
                        <a:t>Business Development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r" fontAlgn="b"/>
                      <a:r>
                        <a:rPr lang="en-US" sz="900" b="0" i="0" u="none" strike="noStrike">
                          <a:solidFill>
                            <a:srgbClr val="000000"/>
                          </a:solidFill>
                          <a:latin typeface="Calibri"/>
                        </a:rPr>
                        <a:t>68980.52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b"/>
                      <a:r>
                        <a:rPr lang="en-US" sz="900" b="0" i="0" u="none" strike="noStrike">
                          <a:solidFill>
                            <a:srgbClr val="000000"/>
                          </a:solidFill>
                          <a:latin typeface="Calibri"/>
                        </a:rPr>
                        <a:t>15-Apr-16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r" fontAlgn="b"/>
                      <a:r>
                        <a:rPr lang="en-US" sz="900" b="0" i="0" u="none" strike="noStrike">
                          <a:solidFill>
                            <a:srgbClr val="000000"/>
                          </a:solidFill>
                          <a:latin typeface="Calibri"/>
                        </a:rPr>
                        <a:t>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en-US" sz="900" b="0" i="0" u="none" strike="noStrike">
                          <a:solidFill>
                            <a:srgbClr val="000000"/>
                          </a:solidFill>
                          <a:latin typeface="Calibri"/>
                        </a:rPr>
                        <a:t>Permanent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en-US" sz="900" b="0" i="0" u="none" strike="noStrike">
                          <a:solidFill>
                            <a:srgbClr val="000000"/>
                          </a:solidFill>
                          <a:latin typeface="Calibri"/>
                        </a:rPr>
                        <a:t>Remote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r>
              <a:tr h="187381">
                <a:tc>
                  <a:txBody>
                    <a:bodyPr/>
                    <a:lstStyle/>
                    <a:p>
                      <a:pPr algn="l" fontAlgn="b"/>
                      <a:r>
                        <a:rPr lang="en-US" sz="900" b="0" i="0" u="none" strike="noStrike">
                          <a:solidFill>
                            <a:srgbClr val="000000"/>
                          </a:solidFill>
                          <a:latin typeface="Calibri"/>
                        </a:rPr>
                        <a:t>VT00578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900" b="0" i="0" u="none" strike="noStrike">
                          <a:solidFill>
                            <a:srgbClr val="000000"/>
                          </a:solidFill>
                          <a:latin typeface="Calibri"/>
                        </a:rPr>
                        <a:t>SARAVANAN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900" b="0" i="0" u="none" strike="noStrike">
                          <a:solidFill>
                            <a:srgbClr val="000000"/>
                          </a:solidFill>
                          <a:latin typeface="Calibri"/>
                        </a:rPr>
                        <a:t>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900" b="0" i="0" u="none" strike="noStrike">
                          <a:solidFill>
                            <a:srgbClr val="000000"/>
                          </a:solidFill>
                          <a:latin typeface="Calibri"/>
                        </a:rPr>
                        <a:t>Services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900" b="0" i="0" u="none" strike="noStrike">
                          <a:solidFill>
                            <a:srgbClr val="000000"/>
                          </a:solidFill>
                          <a:latin typeface="Calibri"/>
                        </a:rPr>
                        <a:t>42314.39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ctr" fontAlgn="b"/>
                      <a:r>
                        <a:rPr lang="en-US" sz="900" b="0" i="0" u="none" strike="noStrike">
                          <a:solidFill>
                            <a:srgbClr val="000000"/>
                          </a:solidFill>
                          <a:latin typeface="Calibri"/>
                        </a:rPr>
                        <a:t>28-Oct-20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9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900" b="0" i="0" u="none" strike="noStrike">
                          <a:solidFill>
                            <a:srgbClr val="000000"/>
                          </a:solidFill>
                          <a:latin typeface="Calibri"/>
                        </a:rPr>
                        <a:t>Fixed Term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900" b="0" i="0" u="none" strike="noStrike">
                          <a:solidFill>
                            <a:srgbClr val="000000"/>
                          </a:solidFill>
                          <a:latin typeface="Calibri"/>
                        </a:rPr>
                        <a:t>Remote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r>
              <a:tr h="187381">
                <a:tc>
                  <a:txBody>
                    <a:bodyPr/>
                    <a:lstStyle/>
                    <a:p>
                      <a:pPr algn="l" fontAlgn="b"/>
                      <a:r>
                        <a:rPr lang="en-US" sz="900" b="0" i="0" u="none" strike="noStrike">
                          <a:solidFill>
                            <a:srgbClr val="000000"/>
                          </a:solidFill>
                          <a:latin typeface="Calibri"/>
                        </a:rPr>
                        <a:t>TN01281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en-US" sz="900" b="0" i="0" u="none" strike="noStrike">
                          <a:solidFill>
                            <a:srgbClr val="000000"/>
                          </a:solidFill>
                          <a:latin typeface="Calibri"/>
                        </a:rPr>
                        <a:t>GEETHA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en-US" sz="900" b="0"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en-US" sz="900" b="0" i="0" u="none" strike="noStrike">
                          <a:solidFill>
                            <a:srgbClr val="000000"/>
                          </a:solidFill>
                          <a:latin typeface="Calibri"/>
                        </a:rPr>
                        <a:t>Engineering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r" fontAlgn="b"/>
                      <a:r>
                        <a:rPr lang="en-US" sz="900" b="0" i="0" u="none" strike="noStrike">
                          <a:solidFill>
                            <a:srgbClr val="000000"/>
                          </a:solidFill>
                          <a:latin typeface="Calibri"/>
                        </a:rPr>
                        <a:t>114425.19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b"/>
                      <a:r>
                        <a:rPr lang="en-US" sz="900" b="0" i="0" u="none" strike="noStrike">
                          <a:solidFill>
                            <a:srgbClr val="000000"/>
                          </a:solidFill>
                          <a:latin typeface="Calibri"/>
                        </a:rPr>
                        <a:t>27-Jan-20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r" fontAlgn="b"/>
                      <a:r>
                        <a:rPr lang="en-US" sz="9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en-US" sz="900" b="0" i="0" u="none" strike="noStrike">
                          <a:solidFill>
                            <a:srgbClr val="000000"/>
                          </a:solidFill>
                          <a:latin typeface="Calibri"/>
                        </a:rPr>
                        <a:t>Permanent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en-US" sz="900" b="0" i="0" u="none" strike="noStrike">
                          <a:solidFill>
                            <a:srgbClr val="000000"/>
                          </a:solidFill>
                          <a:latin typeface="Calibri"/>
                        </a:rPr>
                        <a:t>Wellington, New Zealand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r>
              <a:tr h="187381">
                <a:tc>
                  <a:txBody>
                    <a:bodyPr/>
                    <a:lstStyle/>
                    <a:p>
                      <a:pPr algn="l" fontAlgn="b"/>
                      <a:r>
                        <a:rPr lang="en-US" sz="900" b="0" i="0" u="none" strike="noStrike">
                          <a:solidFill>
                            <a:srgbClr val="000000"/>
                          </a:solidFill>
                          <a:latin typeface="Calibri"/>
                        </a:rPr>
                        <a:t>PR04473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900" b="0" i="0" u="none" strike="noStrike">
                          <a:solidFill>
                            <a:srgbClr val="000000"/>
                          </a:solidFill>
                          <a:latin typeface="Calibri"/>
                        </a:rPr>
                        <a:t>VINISHA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900" b="0"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900" b="0" i="0" u="none" strike="noStrike">
                          <a:solidFill>
                            <a:srgbClr val="000000"/>
                          </a:solidFill>
                          <a:latin typeface="Calibri"/>
                        </a:rPr>
                        <a:t>Business Development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900" b="0" i="0" u="none" strike="noStrike">
                          <a:solidFill>
                            <a:srgbClr val="000000"/>
                          </a:solidFill>
                          <a:latin typeface="Calibri"/>
                        </a:rPr>
                        <a:t>69192.85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ctr" fontAlgn="b"/>
                      <a:r>
                        <a:rPr lang="en-US" sz="900" b="0" i="0" u="none" strike="noStrike">
                          <a:solidFill>
                            <a:srgbClr val="000000"/>
                          </a:solidFill>
                          <a:latin typeface="Calibri"/>
                        </a:rPr>
                        <a:t>19-Apr-21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9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900" b="0" i="0" u="none" strike="noStrike">
                          <a:solidFill>
                            <a:srgbClr val="000000"/>
                          </a:solidFill>
                          <a:latin typeface="Calibri"/>
                        </a:rPr>
                        <a:t>Permanent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900" b="0" i="0" u="none" strike="noStrike">
                          <a:solidFill>
                            <a:srgbClr val="000000"/>
                          </a:solidFill>
                          <a:latin typeface="Calibri"/>
                        </a:rPr>
                        <a:t>Columbus, USA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r>
              <a:tr h="187381">
                <a:tc>
                  <a:txBody>
                    <a:bodyPr/>
                    <a:lstStyle/>
                    <a:p>
                      <a:pPr algn="l" fontAlgn="b"/>
                      <a:r>
                        <a:rPr lang="en-US" sz="900" b="0" i="0" u="none" strike="noStrike">
                          <a:solidFill>
                            <a:srgbClr val="000000"/>
                          </a:solidFill>
                          <a:latin typeface="Calibri"/>
                        </a:rPr>
                        <a:t>VT02417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en-US" sz="900" b="0" i="0" u="none" strike="noStrike">
                          <a:solidFill>
                            <a:srgbClr val="000000"/>
                          </a:solidFill>
                          <a:latin typeface="Calibri"/>
                        </a:rPr>
                        <a:t>MONISHA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en-US" sz="900" b="0"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en-US" sz="900" b="0" i="0" u="none" strike="noStrike">
                          <a:solidFill>
                            <a:srgbClr val="000000"/>
                          </a:solidFill>
                          <a:latin typeface="Calibri"/>
                        </a:rPr>
                        <a:t>Support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r" fontAlgn="b"/>
                      <a:r>
                        <a:rPr lang="en-US" sz="900" b="0" i="0" u="none" strike="noStrike">
                          <a:solidFill>
                            <a:srgbClr val="000000"/>
                          </a:solidFill>
                          <a:latin typeface="Calibri"/>
                        </a:rPr>
                        <a:t>61214.26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b"/>
                      <a:r>
                        <a:rPr lang="en-US" sz="900" b="0" i="0" u="none" strike="noStrike">
                          <a:solidFill>
                            <a:srgbClr val="000000"/>
                          </a:solidFill>
                          <a:latin typeface="Calibri"/>
                        </a:rPr>
                        <a:t>12-Mar-18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r" fontAlgn="b"/>
                      <a:r>
                        <a:rPr lang="en-US" sz="9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en-US" sz="900" b="0" i="0" u="none" strike="noStrike">
                          <a:solidFill>
                            <a:srgbClr val="000000"/>
                          </a:solidFill>
                          <a:latin typeface="Calibri"/>
                        </a:rPr>
                        <a:t>Temporary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en-US" sz="900" b="0" i="0" u="none" strike="noStrike">
                          <a:solidFill>
                            <a:srgbClr val="000000"/>
                          </a:solidFill>
                          <a:latin typeface="Calibri"/>
                        </a:rPr>
                        <a:t>Auckland, New Zealand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r>
              <a:tr h="187381">
                <a:tc>
                  <a:txBody>
                    <a:bodyPr/>
                    <a:lstStyle/>
                    <a:p>
                      <a:pPr algn="l" fontAlgn="b"/>
                      <a:r>
                        <a:rPr lang="en-US" sz="900" b="0" i="0" u="none" strike="noStrike">
                          <a:solidFill>
                            <a:srgbClr val="000000"/>
                          </a:solidFill>
                          <a:latin typeface="Calibri"/>
                        </a:rPr>
                        <a:t>SQ00691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900" b="0" i="0" u="none" strike="noStrike">
                          <a:solidFill>
                            <a:srgbClr val="000000"/>
                          </a:solidFill>
                          <a:latin typeface="Calibri"/>
                        </a:rPr>
                        <a:t>BHARATHY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900" b="0"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900" b="0" i="0" u="none" strike="noStrike">
                          <a:solidFill>
                            <a:srgbClr val="000000"/>
                          </a:solidFill>
                          <a:latin typeface="Calibri"/>
                        </a:rPr>
                        <a:t>Support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900" b="0" i="0" u="none" strike="noStrike">
                          <a:solidFill>
                            <a:srgbClr val="000000"/>
                          </a:solidFill>
                          <a:latin typeface="Calibri"/>
                        </a:rPr>
                        <a:t>54137.05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ctr" fontAlgn="b"/>
                      <a:r>
                        <a:rPr lang="en-US" sz="900" b="0" i="0" u="none" strike="noStrike">
                          <a:solidFill>
                            <a:srgbClr val="000000"/>
                          </a:solidFill>
                          <a:latin typeface="Calibri"/>
                        </a:rPr>
                        <a:t>25-Oct-19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9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900" b="0" i="0" u="none" strike="noStrike">
                          <a:solidFill>
                            <a:srgbClr val="000000"/>
                          </a:solidFill>
                          <a:latin typeface="Calibri"/>
                        </a:rPr>
                        <a:t>Permanent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900" b="0" i="0" u="none" strike="noStrike">
                          <a:solidFill>
                            <a:srgbClr val="000000"/>
                          </a:solidFill>
                          <a:latin typeface="Calibri"/>
                        </a:rPr>
                        <a:t>Remote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r>
              <a:tr h="187381">
                <a:tc>
                  <a:txBody>
                    <a:bodyPr/>
                    <a:lstStyle/>
                    <a:p>
                      <a:pPr algn="l" fontAlgn="b"/>
                      <a:r>
                        <a:rPr lang="en-US" sz="900" b="0" i="0" u="none" strike="noStrike">
                          <a:solidFill>
                            <a:srgbClr val="000000"/>
                          </a:solidFill>
                          <a:latin typeface="Calibri"/>
                        </a:rPr>
                        <a:t>TN00214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en-US" sz="900" b="0" i="0" u="none" strike="noStrike">
                          <a:solidFill>
                            <a:srgbClr val="000000"/>
                          </a:solidFill>
                          <a:latin typeface="Calibri"/>
                        </a:rPr>
                        <a:t>RANJANI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en-US" sz="900" b="0"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en-US" sz="900" b="0" i="0" u="none" strike="noStrike">
                          <a:solidFill>
                            <a:srgbClr val="000000"/>
                          </a:solidFill>
                          <a:latin typeface="Calibri"/>
                        </a:rPr>
                        <a:t>Training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r" fontAlgn="b"/>
                      <a:r>
                        <a:rPr lang="en-US" sz="900" b="0" i="0" u="none" strike="noStrike">
                          <a:solidFill>
                            <a:srgbClr val="000000"/>
                          </a:solidFill>
                          <a:latin typeface="Calibri"/>
                        </a:rPr>
                        <a:t>37902.35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b"/>
                      <a:r>
                        <a:rPr lang="en-US" sz="900" b="0" i="0" u="none" strike="noStrike">
                          <a:solidFill>
                            <a:srgbClr val="000000"/>
                          </a:solidFill>
                          <a:latin typeface="Calibri"/>
                        </a:rPr>
                        <a:t>23-Nov-19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r" fontAlgn="b"/>
                      <a:r>
                        <a:rPr lang="en-US" sz="9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en-US" sz="900" b="0" i="0" u="none" strike="noStrike">
                          <a:solidFill>
                            <a:srgbClr val="000000"/>
                          </a:solidFill>
                          <a:latin typeface="Calibri"/>
                        </a:rPr>
                        <a:t>Permanent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en-US" sz="900" b="0" i="0" u="none" strike="noStrike">
                          <a:solidFill>
                            <a:srgbClr val="000000"/>
                          </a:solidFill>
                          <a:latin typeface="Calibri"/>
                        </a:rPr>
                        <a:t>Chennai, India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r>
              <a:tr h="187381">
                <a:tc>
                  <a:txBody>
                    <a:bodyPr/>
                    <a:lstStyle/>
                    <a:p>
                      <a:pPr algn="l" fontAlgn="b"/>
                      <a:r>
                        <a:rPr lang="en-US" sz="900" b="0" i="0" u="none" strike="noStrike">
                          <a:solidFill>
                            <a:srgbClr val="000000"/>
                          </a:solidFill>
                          <a:latin typeface="Calibri"/>
                        </a:rPr>
                        <a:t>VT02539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900" b="0" i="0" u="none" strike="noStrike">
                          <a:solidFill>
                            <a:srgbClr val="000000"/>
                          </a:solidFill>
                          <a:latin typeface="Calibri"/>
                        </a:rPr>
                        <a:t>DIVYA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900" b="0"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900" b="0" i="0" u="none" strike="noStrike">
                          <a:solidFill>
                            <a:srgbClr val="000000"/>
                          </a:solidFill>
                          <a:latin typeface="Calibri"/>
                        </a:rPr>
                        <a:t>Engineering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900" b="0" i="0" u="none" strike="noStrike">
                          <a:solidFill>
                            <a:srgbClr val="000000"/>
                          </a:solidFill>
                          <a:latin typeface="Calibri"/>
                        </a:rPr>
                        <a:t>39969.72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ctr" fontAlgn="b"/>
                      <a:r>
                        <a:rPr lang="en-US" sz="900" b="0" i="0" u="none" strike="noStrike">
                          <a:solidFill>
                            <a:srgbClr val="000000"/>
                          </a:solidFill>
                          <a:latin typeface="Calibri"/>
                        </a:rPr>
                        <a:t>10-Dec-18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9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900" b="0" i="0" u="none" strike="noStrike">
                          <a:solidFill>
                            <a:srgbClr val="000000"/>
                          </a:solidFill>
                          <a:latin typeface="Calibri"/>
                        </a:rPr>
                        <a:t>Temporary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900" b="0" i="0" u="none" strike="noStrike">
                          <a:solidFill>
                            <a:srgbClr val="000000"/>
                          </a:solidFill>
                          <a:latin typeface="Calibri"/>
                        </a:rPr>
                        <a:t>Columbus, USA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r>
              <a:tr h="187381">
                <a:tc>
                  <a:txBody>
                    <a:bodyPr/>
                    <a:lstStyle/>
                    <a:p>
                      <a:pPr algn="l" fontAlgn="b"/>
                      <a:r>
                        <a:rPr lang="en-US" sz="900" b="0" i="0" u="none" strike="noStrike">
                          <a:solidFill>
                            <a:srgbClr val="000000"/>
                          </a:solidFill>
                          <a:latin typeface="Calibri"/>
                        </a:rPr>
                        <a:t>SQ04598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en-US" sz="900" b="0" i="0" u="none" strike="noStrike">
                          <a:solidFill>
                            <a:srgbClr val="000000"/>
                          </a:solidFill>
                          <a:latin typeface="Calibri"/>
                        </a:rPr>
                        <a:t>AISHWARAYA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en-US" sz="900" b="0" i="0" u="none" strike="noStrike">
                          <a:solidFill>
                            <a:srgbClr val="000000"/>
                          </a:solidFill>
                          <a:latin typeface="Calibri"/>
                        </a:rPr>
                        <a:t>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en-US" sz="900" b="0" i="0" u="none" strike="noStrike">
                          <a:solidFill>
                            <a:srgbClr val="000000"/>
                          </a:solidFill>
                          <a:latin typeface="Calibri"/>
                        </a:rPr>
                        <a:t>Services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r" fontAlgn="b"/>
                      <a:r>
                        <a:rPr lang="en-US" sz="900" b="0" i="0" u="none" strike="noStrike">
                          <a:solidFill>
                            <a:srgbClr val="000000"/>
                          </a:solidFill>
                          <a:latin typeface="Calibri"/>
                        </a:rPr>
                        <a:t>69913.39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ctr" fontAlgn="b"/>
                      <a:r>
                        <a:rPr lang="en-US" sz="900" b="0" i="0" u="none" strike="noStrike">
                          <a:solidFill>
                            <a:srgbClr val="000000"/>
                          </a:solidFill>
                          <a:latin typeface="Calibri"/>
                        </a:rPr>
                        <a:t>23-Jan-20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r" fontAlgn="b"/>
                      <a:r>
                        <a:rPr lang="en-US" sz="9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en-US" sz="900" b="0" i="0" u="none" strike="noStrike">
                          <a:solidFill>
                            <a:srgbClr val="000000"/>
                          </a:solidFill>
                          <a:latin typeface="Calibri"/>
                        </a:rPr>
                        <a:t>Permanent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algn="l" fontAlgn="b"/>
                      <a:r>
                        <a:rPr lang="en-US" sz="900" b="0" i="0" u="none" strike="noStrike">
                          <a:solidFill>
                            <a:srgbClr val="000000"/>
                          </a:solidFill>
                          <a:latin typeface="Calibri"/>
                        </a:rPr>
                        <a:t>Remote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r>
              <a:tr h="187381">
                <a:tc>
                  <a:txBody>
                    <a:bodyPr/>
                    <a:lstStyle/>
                    <a:p>
                      <a:pPr algn="l" fontAlgn="b"/>
                      <a:r>
                        <a:rPr lang="en-US" sz="900" b="0" i="0" u="none" strike="noStrike">
                          <a:solidFill>
                            <a:srgbClr val="000000"/>
                          </a:solidFill>
                          <a:latin typeface="Calibri"/>
                        </a:rPr>
                        <a:t>TN00464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900" b="0" i="0" u="none" strike="noStrike">
                          <a:solidFill>
                            <a:srgbClr val="000000"/>
                          </a:solidFill>
                          <a:latin typeface="Calibri"/>
                        </a:rPr>
                        <a:t>MALAVIKA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900" b="0"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900" b="0" i="0" u="none" strike="noStrike">
                          <a:solidFill>
                            <a:srgbClr val="000000"/>
                          </a:solidFill>
                          <a:latin typeface="Calibri"/>
                        </a:rPr>
                        <a:t>Research and Development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900" b="0" i="0" u="none" strike="noStrike">
                          <a:solidFill>
                            <a:srgbClr val="000000"/>
                          </a:solidFill>
                          <a:latin typeface="Calibri"/>
                        </a:rPr>
                        <a:t>52748.63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ctr" fontAlgn="b"/>
                      <a:r>
                        <a:rPr lang="en-US" sz="900" b="0" i="0" u="none" strike="noStrike">
                          <a:solidFill>
                            <a:srgbClr val="000000"/>
                          </a:solidFill>
                          <a:latin typeface="Calibri"/>
                        </a:rPr>
                        <a:t>27-Jan-20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r" fontAlgn="b"/>
                      <a:r>
                        <a:rPr lang="en-US" sz="9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900" b="0" i="0" u="none" strike="noStrike">
                          <a:solidFill>
                            <a:srgbClr val="000000"/>
                          </a:solidFill>
                          <a:latin typeface="Calibri"/>
                        </a:rPr>
                        <a:t>Permanent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900" b="0" i="0" u="none" strike="noStrike" dirty="0">
                          <a:solidFill>
                            <a:srgbClr val="000000"/>
                          </a:solidFill>
                          <a:latin typeface="Calibri"/>
                        </a:rPr>
                        <a:t>Chennai , India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CONCLUTION</a:t>
            </a:r>
            <a:endParaRPr lang="en-US" dirty="0"/>
          </a:p>
        </p:txBody>
      </p:sp>
      <p:graphicFrame>
        <p:nvGraphicFramePr>
          <p:cNvPr id="4" name="Chart 3"/>
          <p:cNvGraphicFramePr/>
          <p:nvPr/>
        </p:nvGraphicFramePr>
        <p:xfrm>
          <a:off x="2381224" y="2214554"/>
          <a:ext cx="6286544" cy="250033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2500306"/>
            <a:ext cx="10681335" cy="1231106"/>
          </a:xfrm>
        </p:spPr>
        <p:txBody>
          <a:bodyPr/>
          <a:lstStyle/>
          <a:p>
            <a:pPr algn="ctr"/>
            <a:r>
              <a:rPr lang="en-US" sz="8000" dirty="0" smtClean="0"/>
              <a:t>THANK YOU</a:t>
            </a:r>
            <a:endParaRPr lang="en-US" sz="8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1324722"/>
          </a:xfrm>
          <a:prstGeom prst="rect">
            <a:avLst/>
          </a:prstGeom>
        </p:spPr>
        <p:txBody>
          <a:bodyPr vert="horz" wrap="square" lIns="0" tIns="16510" rIns="0" bIns="0" rtlCol="0">
            <a:spAutoFit/>
          </a:bodyPr>
          <a:lstStyle/>
          <a:p>
            <a:pPr marL="12700">
              <a:lnSpc>
                <a:spcPct val="100000"/>
              </a:lnSpc>
              <a:spcBef>
                <a:spcPts val="130"/>
              </a:spcBef>
            </a:pPr>
            <a:r>
              <a:rPr lang="en-US" sz="4250" spc="5" dirty="0" smtClean="0"/>
              <a:t/>
            </a:r>
            <a:br>
              <a:rPr lang="en-US" sz="4250" spc="5" dirty="0" smtClean="0"/>
            </a:br>
            <a:endParaRPr sz="4250" spc="5"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309654" y="2071678"/>
            <a:ext cx="8593228" cy="2123658"/>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CREATING  AN  EMPLOYEE PERFORMANCE  SCORECARD IN EXCEL</a:t>
            </a:r>
            <a:endParaRPr lang="en-IN" sz="2800" b="1"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Rectangle 11"/>
          <p:cNvSpPr/>
          <p:nvPr/>
        </p:nvSpPr>
        <p:spPr>
          <a:xfrm>
            <a:off x="523836" y="1928802"/>
            <a:ext cx="8072494" cy="2031325"/>
          </a:xfrm>
          <a:prstGeom prst="rect">
            <a:avLst/>
          </a:prstGeom>
        </p:spPr>
        <p:txBody>
          <a:bodyPr wrap="square">
            <a:spAutoFit/>
          </a:bodyPr>
          <a:lstStyle/>
          <a:p>
            <a:endParaRPr lang="en-US" dirty="0" smtClean="0"/>
          </a:p>
          <a:p>
            <a:r>
              <a:rPr lang="en-US" i="1" dirty="0" smtClean="0"/>
              <a:t>Objective:</a:t>
            </a:r>
            <a:endParaRPr lang="en-US" dirty="0" smtClean="0"/>
          </a:p>
          <a:p>
            <a:r>
              <a:rPr lang="en-US" dirty="0" smtClean="0"/>
              <a:t>Develop a comprehensive employee performance scorecard in Excel to evaluate and track individual employee performance against set goals and key performance indicators (KPIs). The scorecard should facilitate easy recording, calculation, and analysis of performance data to support informed decision-making regarding employee development, rewards, and overall performance management.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881026" y="2786058"/>
            <a:ext cx="8191536" cy="1200329"/>
          </a:xfrm>
          <a:prstGeom prst="rect">
            <a:avLst/>
          </a:prstGeom>
        </p:spPr>
        <p:txBody>
          <a:bodyPr wrap="square">
            <a:spAutoFit/>
          </a:bodyPr>
          <a:lstStyle/>
          <a:p>
            <a:r>
              <a:rPr lang="en-US" b="1" dirty="0" smtClean="0"/>
              <a:t>Objective</a:t>
            </a:r>
          </a:p>
          <a:p>
            <a:r>
              <a:rPr lang="en-US" dirty="0" smtClean="0"/>
              <a:t>Create a performance evaluation template in Excel to assess employee performance across various criteria, track achievements, identify areas for improvement, and set development goals.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1" name="Rectangle 10"/>
          <p:cNvSpPr/>
          <p:nvPr/>
        </p:nvSpPr>
        <p:spPr>
          <a:xfrm>
            <a:off x="952464" y="1582341"/>
            <a:ext cx="8191536" cy="3139321"/>
          </a:xfrm>
          <a:prstGeom prst="rect">
            <a:avLst/>
          </a:prstGeom>
        </p:spPr>
        <p:txBody>
          <a:bodyPr wrap="square">
            <a:spAutoFit/>
          </a:bodyPr>
          <a:lstStyle/>
          <a:p>
            <a:pPr lvl="0" fontAlgn="base">
              <a:spcBef>
                <a:spcPct val="0"/>
              </a:spcBef>
              <a:spcAft>
                <a:spcPct val="0"/>
              </a:spcAft>
              <a:buFontTx/>
              <a:buChar char="•"/>
            </a:pPr>
            <a:r>
              <a:rPr lang="en-US" b="1" dirty="0" smtClean="0">
                <a:latin typeface="Arial" charset="0"/>
                <a:cs typeface="Arial" charset="0"/>
              </a:rPr>
              <a:t>Managers and Supervisors</a:t>
            </a:r>
            <a:endParaRPr lang="en-US" dirty="0" smtClean="0">
              <a:latin typeface="Arial" charset="0"/>
              <a:cs typeface="Arial" charset="0"/>
            </a:endParaRPr>
          </a:p>
          <a:p>
            <a:pPr lvl="0" eaLnBrk="0" fontAlgn="base" hangingPunct="0">
              <a:spcBef>
                <a:spcPct val="0"/>
              </a:spcBef>
              <a:spcAft>
                <a:spcPct val="0"/>
              </a:spcAft>
              <a:buFontTx/>
              <a:buChar char="•"/>
            </a:pPr>
            <a:r>
              <a:rPr lang="en-US" b="1" dirty="0" smtClean="0">
                <a:latin typeface="Arial" charset="0"/>
                <a:cs typeface="Arial" charset="0"/>
              </a:rPr>
              <a:t>Role</a:t>
            </a:r>
            <a:r>
              <a:rPr lang="en-US" dirty="0" smtClean="0">
                <a:latin typeface="Arial" charset="0"/>
                <a:cs typeface="Arial" charset="0"/>
              </a:rPr>
              <a:t>: Evaluate and monitor employee performance, provide feedback, and make decisions related to promotions, raises, and development.</a:t>
            </a:r>
          </a:p>
          <a:p>
            <a:pPr lvl="0" eaLnBrk="0" fontAlgn="base" hangingPunct="0">
              <a:spcBef>
                <a:spcPct val="0"/>
              </a:spcBef>
              <a:spcAft>
                <a:spcPct val="0"/>
              </a:spcAft>
              <a:buFontTx/>
              <a:buChar char="•"/>
            </a:pPr>
            <a:r>
              <a:rPr lang="en-US" b="1" dirty="0" smtClean="0">
                <a:latin typeface="Arial" charset="0"/>
                <a:cs typeface="Arial" charset="0"/>
              </a:rPr>
              <a:t>Needs</a:t>
            </a:r>
            <a:r>
              <a:rPr lang="en-US" dirty="0" smtClean="0">
                <a:latin typeface="Arial" charset="0"/>
                <a:cs typeface="Arial" charset="0"/>
              </a:rPr>
              <a:t>: A clear, easy-to-use interface that allows for entering performance ratings, providing feedback, and generating reports. They may need summaries and charts to visualize performance trends.</a:t>
            </a:r>
          </a:p>
          <a:p>
            <a:pPr lvl="0" eaLnBrk="0" fontAlgn="base" hangingPunct="0">
              <a:spcBef>
                <a:spcPct val="0"/>
              </a:spcBef>
              <a:spcAft>
                <a:spcPct val="0"/>
              </a:spcAft>
              <a:buFontTx/>
              <a:buChar char="•"/>
            </a:pPr>
            <a:r>
              <a:rPr lang="en-US" b="1" dirty="0" smtClean="0">
                <a:latin typeface="Arial" charset="0"/>
                <a:cs typeface="Arial" charset="0"/>
              </a:rPr>
              <a:t>HR Professionals</a:t>
            </a:r>
            <a:endParaRPr lang="en-US" dirty="0" smtClean="0">
              <a:latin typeface="Arial" charset="0"/>
              <a:cs typeface="Arial" charset="0"/>
            </a:endParaRPr>
          </a:p>
          <a:p>
            <a:pPr lvl="0" eaLnBrk="0" fontAlgn="base" hangingPunct="0">
              <a:spcBef>
                <a:spcPct val="0"/>
              </a:spcBef>
              <a:spcAft>
                <a:spcPct val="0"/>
              </a:spcAft>
              <a:buFontTx/>
              <a:buChar char="•"/>
            </a:pPr>
            <a:r>
              <a:rPr lang="en-US" b="1" dirty="0" smtClean="0">
                <a:latin typeface="Arial" charset="0"/>
                <a:cs typeface="Arial" charset="0"/>
              </a:rPr>
              <a:t>Role</a:t>
            </a:r>
            <a:r>
              <a:rPr lang="en-US" dirty="0" smtClean="0">
                <a:latin typeface="Arial" charset="0"/>
                <a:cs typeface="Arial" charset="0"/>
              </a:rPr>
              <a:t>: Oversee the performance management process, ensure consistency and fairness, and maintain records.</a:t>
            </a:r>
          </a:p>
          <a:p>
            <a:pPr lvl="0" eaLnBrk="0" fontAlgn="base" hangingPunct="0">
              <a:spcBef>
                <a:spcPct val="0"/>
              </a:spcBef>
              <a:spcAft>
                <a:spcPct val="0"/>
              </a:spcAft>
              <a:buFontTx/>
              <a:buChar char="•"/>
            </a:pPr>
            <a:r>
              <a:rPr lang="en-US" b="1" dirty="0" smtClean="0">
                <a:latin typeface="Arial" charset="0"/>
                <a:cs typeface="Arial" charset="0"/>
              </a:rPr>
              <a:t>Needs</a:t>
            </a:r>
            <a:r>
              <a:rPr lang="en-US" dirty="0" smtClean="0">
                <a:latin typeface="Arial" charset="0"/>
                <a:cs typeface="Arial" charset="0"/>
              </a:rPr>
              <a:t>: Detailed tracking of performance evaluations, the ability to generate reports for review,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8216" y="928670"/>
            <a:ext cx="8072494" cy="3416320"/>
          </a:xfrm>
          <a:prstGeom prst="rect">
            <a:avLst/>
          </a:prstGeom>
        </p:spPr>
        <p:txBody>
          <a:bodyPr wrap="square">
            <a:spAutoFit/>
          </a:bodyPr>
          <a:lstStyle/>
          <a:p>
            <a:r>
              <a:rPr lang="en-US" b="1" dirty="0" smtClean="0"/>
              <a:t>Employees</a:t>
            </a:r>
            <a:endParaRPr lang="en-US" dirty="0" smtClean="0"/>
          </a:p>
          <a:p>
            <a:pPr lvl="1"/>
            <a:r>
              <a:rPr lang="en-US" b="1" dirty="0" smtClean="0"/>
              <a:t>Role</a:t>
            </a:r>
            <a:r>
              <a:rPr lang="en-US" dirty="0" smtClean="0"/>
              <a:t>: Self-assess their performance, understand their strengths and areas for improvement, and set goals.</a:t>
            </a:r>
          </a:p>
          <a:p>
            <a:pPr lvl="1"/>
            <a:r>
              <a:rPr lang="en-US" b="1" dirty="0" smtClean="0"/>
              <a:t>Needs</a:t>
            </a:r>
            <a:r>
              <a:rPr lang="en-US" dirty="0" smtClean="0"/>
              <a:t>: A user-friendly interface to review their performance metrics, access feedback, and set personal goals. They may also need a section for self-assessment and feedback acknowledgment.</a:t>
            </a:r>
          </a:p>
          <a:p>
            <a:r>
              <a:rPr lang="en-US" b="1" dirty="0" smtClean="0"/>
              <a:t>Executives and Senior Leadership</a:t>
            </a:r>
            <a:endParaRPr lang="en-US" dirty="0" smtClean="0"/>
          </a:p>
          <a:p>
            <a:pPr lvl="1"/>
            <a:r>
              <a:rPr lang="en-US" b="1" dirty="0" smtClean="0"/>
              <a:t>Role</a:t>
            </a:r>
            <a:r>
              <a:rPr lang="en-US" dirty="0" smtClean="0"/>
              <a:t>: Review performance data to make strategic decisions, align employee performance with organizational goals, and assess overall performance trends.</a:t>
            </a:r>
          </a:p>
          <a:p>
            <a:pPr lvl="1"/>
            <a:r>
              <a:rPr lang="en-US" b="1" dirty="0" smtClean="0"/>
              <a:t>Needs</a:t>
            </a:r>
            <a:r>
              <a:rPr lang="en-US" dirty="0" smtClean="0"/>
              <a:t>: High-level summaries, trend analyses, and aggregated data across departments or teams. They may require dashboards with key performance indicators (KPIs) and visualization tools.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8</a:t>
            </a:fld>
            <a:endParaRPr spc="10" dirty="0"/>
          </a:p>
        </p:txBody>
      </p:sp>
      <p:sp>
        <p:nvSpPr>
          <p:cNvPr id="10" name="Rectangle 9"/>
          <p:cNvSpPr/>
          <p:nvPr/>
        </p:nvSpPr>
        <p:spPr>
          <a:xfrm>
            <a:off x="3048000" y="2413338"/>
            <a:ext cx="6096000" cy="2031325"/>
          </a:xfrm>
          <a:prstGeom prst="rect">
            <a:avLst/>
          </a:prstGeom>
        </p:spPr>
        <p:txBody>
          <a:bodyPr>
            <a:spAutoFit/>
          </a:bodyPr>
          <a:lstStyle/>
          <a:p>
            <a:r>
              <a:rPr lang="en-US" b="1" dirty="0" smtClean="0"/>
              <a:t>Overview</a:t>
            </a:r>
          </a:p>
          <a:p>
            <a:r>
              <a:rPr lang="en-US" dirty="0" smtClean="0"/>
              <a:t>We propose an employee performance scorecard designed in Excel that enables comprehensive and streamlined performance evaluations. This solution is tailored to meet the needs of managers, HR professionals, and employees by providing clear metrics, easy data entry, and insightful analytics.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0960" y="214290"/>
            <a:ext cx="10287072" cy="4801314"/>
          </a:xfrm>
          <a:prstGeom prst="rect">
            <a:avLst/>
          </a:prstGeom>
        </p:spPr>
        <p:txBody>
          <a:bodyPr wrap="square">
            <a:spAutoFit/>
          </a:bodyPr>
          <a:lstStyle/>
          <a:p>
            <a:r>
              <a:rPr lang="en-US" b="1" dirty="0" smtClean="0"/>
              <a:t>Features</a:t>
            </a:r>
          </a:p>
          <a:p>
            <a:r>
              <a:rPr lang="en-US" b="1" dirty="0" smtClean="0"/>
              <a:t>Customizable Dashboard</a:t>
            </a:r>
            <a:endParaRPr lang="en-US" dirty="0" smtClean="0"/>
          </a:p>
          <a:p>
            <a:pPr lvl="1"/>
            <a:r>
              <a:rPr lang="en-US" b="1" dirty="0" smtClean="0"/>
              <a:t>Interactive Visualizations</a:t>
            </a:r>
            <a:r>
              <a:rPr lang="en-US" dirty="0" smtClean="0"/>
              <a:t>: Charts and graphs to visualize performance trends and key metrics.</a:t>
            </a:r>
          </a:p>
          <a:p>
            <a:pPr lvl="1"/>
            <a:r>
              <a:rPr lang="en-US" b="1" dirty="0" smtClean="0"/>
              <a:t>Summary Metrics</a:t>
            </a:r>
            <a:r>
              <a:rPr lang="en-US" dirty="0" smtClean="0"/>
              <a:t>: High-level overview of performance across departments or teams.</a:t>
            </a:r>
          </a:p>
          <a:p>
            <a:r>
              <a:rPr lang="en-US" b="1" dirty="0" smtClean="0"/>
              <a:t>Performance Evaluation Form</a:t>
            </a:r>
            <a:endParaRPr lang="en-US" dirty="0" smtClean="0"/>
          </a:p>
          <a:p>
            <a:pPr lvl="1"/>
            <a:r>
              <a:rPr lang="en-US" b="1" dirty="0" smtClean="0"/>
              <a:t>Detailed Categories</a:t>
            </a:r>
            <a:r>
              <a:rPr lang="en-US" dirty="0" smtClean="0"/>
              <a:t>: Sections for evaluating job knowledge, quality of work, communication, and other key criteria.</a:t>
            </a:r>
          </a:p>
          <a:p>
            <a:pPr lvl="1"/>
            <a:r>
              <a:rPr lang="en-US" b="1" dirty="0" smtClean="0"/>
              <a:t>Rating Scales</a:t>
            </a:r>
            <a:r>
              <a:rPr lang="en-US" dirty="0" smtClean="0"/>
              <a:t>: Predefined rating scales (e.g., 1-5) with descriptions to ensure consistency.</a:t>
            </a:r>
          </a:p>
          <a:p>
            <a:r>
              <a:rPr lang="en-US" b="1" dirty="0" smtClean="0"/>
              <a:t>Employee Data Management</a:t>
            </a:r>
            <a:endParaRPr lang="en-US" dirty="0" smtClean="0"/>
          </a:p>
          <a:p>
            <a:pPr lvl="1"/>
            <a:r>
              <a:rPr lang="en-US" b="1" dirty="0" smtClean="0"/>
              <a:t>Centralized Information</a:t>
            </a:r>
            <a:r>
              <a:rPr lang="en-US" dirty="0" smtClean="0"/>
              <a:t>: Sheets for storing employee details, performance metrics, and historical data.</a:t>
            </a:r>
          </a:p>
          <a:p>
            <a:pPr lvl="1"/>
            <a:r>
              <a:rPr lang="en-US" b="1" dirty="0" smtClean="0"/>
              <a:t>Search and Filter Options</a:t>
            </a:r>
            <a:r>
              <a:rPr lang="en-US" dirty="0" smtClean="0"/>
              <a:t>: Easily find and update employee information.</a:t>
            </a:r>
          </a:p>
          <a:p>
            <a:r>
              <a:rPr lang="en-US" b="1" dirty="0" smtClean="0"/>
              <a:t>Achievements and Improvement Areas</a:t>
            </a:r>
            <a:endParaRPr lang="en-US" dirty="0" smtClean="0"/>
          </a:p>
          <a:p>
            <a:pPr lvl="1"/>
            <a:r>
              <a:rPr lang="en-US" b="1" dirty="0" smtClean="0"/>
              <a:t>Documentation</a:t>
            </a:r>
            <a:r>
              <a:rPr lang="en-US" dirty="0" smtClean="0"/>
              <a:t>: Sections to record employee achievements and areas needing improvement.</a:t>
            </a:r>
          </a:p>
          <a:p>
            <a:pPr lvl="1"/>
            <a:r>
              <a:rPr lang="en-US" b="1" dirty="0" smtClean="0"/>
              <a:t>Actionable Feedback</a:t>
            </a:r>
            <a:r>
              <a:rPr lang="en-US" dirty="0" smtClean="0"/>
              <a:t>: Structured space for providing constructive feedback.</a:t>
            </a:r>
          </a:p>
          <a:p>
            <a:r>
              <a:rPr lang="en-US" b="1" dirty="0" smtClean="0"/>
              <a:t>Goal Setting and Tracking</a:t>
            </a:r>
            <a:endParaRPr lang="en-US" dirty="0" smtClean="0"/>
          </a:p>
          <a:p>
            <a:pPr lvl="1"/>
            <a:r>
              <a:rPr lang="en-US" b="1" dirty="0" smtClean="0"/>
              <a:t>SMART Goals</a:t>
            </a:r>
            <a:r>
              <a:rPr lang="en-US" dirty="0" smtClean="0"/>
              <a:t>: Set specific, measurable, achievable, relevant, and time-bound goals.</a:t>
            </a:r>
          </a:p>
          <a:p>
            <a:pPr lvl="1"/>
            <a:r>
              <a:rPr lang="en-US" b="1" dirty="0" smtClean="0"/>
              <a:t>Action Plans</a:t>
            </a:r>
            <a:r>
              <a:rPr lang="en-US" dirty="0" smtClean="0"/>
              <a:t>: Detailed plans and deadlines for achieving goals.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289</TotalTime>
  <Words>1283</Words>
  <Application>Microsoft Office PowerPoint</Application>
  <PresentationFormat>Custom</PresentationFormat>
  <Paragraphs>312</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Employee Data Analysis using Excel  </vt:lpstr>
      <vt:lpstr> </vt:lpstr>
      <vt:lpstr>AGENDA</vt:lpstr>
      <vt:lpstr>PROBLEM STATEMENT</vt:lpstr>
      <vt:lpstr>PROJECT OVERVIEW</vt:lpstr>
      <vt:lpstr>WHO ARE THE END USERS?</vt:lpstr>
      <vt:lpstr>Slide 7</vt:lpstr>
      <vt:lpstr>OUR SOLUTION AND ITS VALUE PROPOSITION</vt:lpstr>
      <vt:lpstr>Slide 9</vt:lpstr>
      <vt:lpstr>Slide 10</vt:lpstr>
      <vt:lpstr>Dataset Description</vt:lpstr>
      <vt:lpstr>Slide 12</vt:lpstr>
      <vt:lpstr>THE "WOW" IN OUR SOLUTION</vt:lpstr>
      <vt:lpstr>Slide 14</vt:lpstr>
      <vt:lpstr>MODELLING</vt:lpstr>
      <vt:lpstr>CONCLUTION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P.T.LEE CNASC</cp:lastModifiedBy>
  <cp:revision>28</cp:revision>
  <dcterms:created xsi:type="dcterms:W3CDTF">2024-03-29T15:07:22Z</dcterms:created>
  <dcterms:modified xsi:type="dcterms:W3CDTF">2024-08-29T11:04:15Z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