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9/8/2022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9/8/2022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9/8/2022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9/8/2022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9/8/2022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9412198" TargetMode="External"/><Relationship Id="rId2" Type="http://schemas.openxmlformats.org/officeDocument/2006/relationships/hyperlink" Target="https://ieeexplore.ieee.org/document/92136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8693718" TargetMode="External"/><Relationship Id="rId2" Type="http://schemas.openxmlformats.org/officeDocument/2006/relationships/hyperlink" Target="https://ieeexplore.ieee.org/document/91109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9213482" TargetMode="External"/><Relationship Id="rId2" Type="http://schemas.openxmlformats.org/officeDocument/2006/relationships/hyperlink" Target="https://ieeexplore.ieee.org/document/9456118" TargetMode="External"/><Relationship Id="rId1" Type="http://schemas.openxmlformats.org/officeDocument/2006/relationships/slideLayout" Target="../slideLayouts/slideLayout2.xml"/><Relationship Id="rId4" Type="http://schemas.openxmlformats.org/officeDocument/2006/relationships/hyperlink" Target="https://ieeexplore.ieee.org/document/862084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3878-6EFB-5EEF-3229-3BF2140BF7C1}"/>
              </a:ext>
            </a:extLst>
          </p:cNvPr>
          <p:cNvSpPr>
            <a:spLocks noGrp="1"/>
          </p:cNvSpPr>
          <p:nvPr>
            <p:ph type="ctrTitle"/>
          </p:nvPr>
        </p:nvSpPr>
        <p:spPr>
          <a:xfrm>
            <a:off x="987004" y="877423"/>
            <a:ext cx="8825658" cy="2677648"/>
          </a:xfrm>
        </p:spPr>
        <p:txBody>
          <a:bodyPr/>
          <a:lstStyle/>
          <a:p>
            <a:r>
              <a:rPr lang="en-IN" sz="4000" dirty="0"/>
              <a:t>A NOVEL METHOD FOR HANDWRITTEN DIGIT RECOGNITION  SYSTEM</a:t>
            </a:r>
          </a:p>
        </p:txBody>
      </p:sp>
      <p:sp>
        <p:nvSpPr>
          <p:cNvPr id="4" name="TextBox 3">
            <a:extLst>
              <a:ext uri="{FF2B5EF4-FFF2-40B4-BE49-F238E27FC236}">
                <a16:creationId xmlns:a16="http://schemas.microsoft.com/office/drawing/2014/main" id="{0C81FC89-3771-05D4-8DF6-0F9BE457D3AD}"/>
              </a:ext>
            </a:extLst>
          </p:cNvPr>
          <p:cNvSpPr txBox="1"/>
          <p:nvPr/>
        </p:nvSpPr>
        <p:spPr>
          <a:xfrm>
            <a:off x="5812973" y="4780248"/>
            <a:ext cx="5523722" cy="1200329"/>
          </a:xfrm>
          <a:prstGeom prst="rect">
            <a:avLst/>
          </a:prstGeom>
          <a:noFill/>
        </p:spPr>
        <p:txBody>
          <a:bodyPr wrap="square" rtlCol="0">
            <a:spAutoFit/>
          </a:bodyPr>
          <a:lstStyle/>
          <a:p>
            <a:r>
              <a:rPr lang="en-IN" dirty="0">
                <a:solidFill>
                  <a:schemeClr val="bg1"/>
                </a:solidFill>
              </a:rPr>
              <a:t>Aravind J                     2019115017</a:t>
            </a:r>
          </a:p>
          <a:p>
            <a:r>
              <a:rPr lang="en-IN" dirty="0" err="1">
                <a:solidFill>
                  <a:schemeClr val="bg1"/>
                </a:solidFill>
              </a:rPr>
              <a:t>Rithish</a:t>
            </a:r>
            <a:r>
              <a:rPr lang="en-IN" dirty="0">
                <a:solidFill>
                  <a:schemeClr val="bg1"/>
                </a:solidFill>
              </a:rPr>
              <a:t> A                       2019115079</a:t>
            </a:r>
          </a:p>
          <a:p>
            <a:r>
              <a:rPr lang="en-IN" dirty="0">
                <a:solidFill>
                  <a:schemeClr val="bg1"/>
                </a:solidFill>
              </a:rPr>
              <a:t>Sheik </a:t>
            </a:r>
            <a:r>
              <a:rPr lang="en-IN" dirty="0" err="1">
                <a:solidFill>
                  <a:schemeClr val="bg1"/>
                </a:solidFill>
              </a:rPr>
              <a:t>Ameenul</a:t>
            </a:r>
            <a:r>
              <a:rPr lang="en-IN" dirty="0">
                <a:solidFill>
                  <a:schemeClr val="bg1"/>
                </a:solidFill>
              </a:rPr>
              <a:t> Haji    2019115094</a:t>
            </a:r>
          </a:p>
          <a:p>
            <a:r>
              <a:rPr lang="en-IN" dirty="0">
                <a:solidFill>
                  <a:schemeClr val="bg1"/>
                </a:solidFill>
              </a:rPr>
              <a:t>Srikanth S                     2019115104</a:t>
            </a:r>
          </a:p>
        </p:txBody>
      </p:sp>
    </p:spTree>
    <p:extLst>
      <p:ext uri="{BB962C8B-B14F-4D97-AF65-F5344CB8AC3E}">
        <p14:creationId xmlns:p14="http://schemas.microsoft.com/office/powerpoint/2010/main" val="64984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5416-19AA-3394-1AF7-4C6856F72AB5}"/>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F9B0491B-D827-6EF0-593F-AAB53A2ADD5A}"/>
              </a:ext>
            </a:extLst>
          </p:cNvPr>
          <p:cNvSpPr>
            <a:spLocks noGrp="1"/>
          </p:cNvSpPr>
          <p:nvPr>
            <p:ph idx="1"/>
          </p:nvPr>
        </p:nvSpPr>
        <p:spPr/>
        <p:txBody>
          <a:bodyPr/>
          <a:lstStyle/>
          <a:p>
            <a:r>
              <a:rPr lang="en-IN" dirty="0"/>
              <a:t>Abstract</a:t>
            </a:r>
          </a:p>
          <a:p>
            <a:r>
              <a:rPr lang="en-IN" dirty="0"/>
              <a:t>Related Works</a:t>
            </a:r>
          </a:p>
          <a:p>
            <a:r>
              <a:rPr lang="en-IN" dirty="0"/>
              <a:t>References</a:t>
            </a:r>
          </a:p>
        </p:txBody>
      </p:sp>
    </p:spTree>
    <p:extLst>
      <p:ext uri="{BB962C8B-B14F-4D97-AF65-F5344CB8AC3E}">
        <p14:creationId xmlns:p14="http://schemas.microsoft.com/office/powerpoint/2010/main" val="179740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229F-F8C1-E77B-A54F-042F566AEBA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D2F5EFC-7066-6571-12B1-334EAB5CD5F6}"/>
              </a:ext>
            </a:extLst>
          </p:cNvPr>
          <p:cNvSpPr>
            <a:spLocks noGrp="1"/>
          </p:cNvSpPr>
          <p:nvPr>
            <p:ph idx="1"/>
          </p:nvPr>
        </p:nvSpPr>
        <p:spPr/>
        <p:txBody>
          <a:bodyPr/>
          <a:lstStyle/>
          <a:p>
            <a:r>
              <a:rPr lang="en-IN" sz="18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Handwriting recognition is one of the compelling research works going on because every individual in this world has their own style of writing. It is the capability of the computer to identify and understand handwritten digits or characters automatically. Because of the progress in the field of science and technology, everything is being digitalized to reduce human effort. Hence, there comes a need for handwritten digit recognition in many real-time applications. MNIST data set is widely used for this recognition process and it has 70000 handwritten digits. Artificial neural networks can be used  to train these images and build a deep learning model.</a:t>
            </a:r>
          </a:p>
          <a:p>
            <a:r>
              <a:rPr lang="en-IN" dirty="0">
                <a:solidFill>
                  <a:srgbClr val="000000"/>
                </a:solidFill>
                <a:latin typeface="Montserrat" panose="00000500000000000000" pitchFamily="2" charset="0"/>
                <a:cs typeface="Times New Roman" panose="02020603050405020304" pitchFamily="18" charset="0"/>
              </a:rPr>
              <a:t>Domain- Artificial Intelligence</a:t>
            </a:r>
            <a:endParaRPr lang="en-IN" dirty="0"/>
          </a:p>
        </p:txBody>
      </p:sp>
    </p:spTree>
    <p:extLst>
      <p:ext uri="{BB962C8B-B14F-4D97-AF65-F5344CB8AC3E}">
        <p14:creationId xmlns:p14="http://schemas.microsoft.com/office/powerpoint/2010/main" val="365008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8609-6AD0-40FE-3586-0F45CF0C6347}"/>
              </a:ext>
            </a:extLst>
          </p:cNvPr>
          <p:cNvSpPr>
            <a:spLocks noGrp="1"/>
          </p:cNvSpPr>
          <p:nvPr>
            <p:ph type="title"/>
          </p:nvPr>
        </p:nvSpPr>
        <p:spPr/>
        <p:txBody>
          <a:bodyPr/>
          <a:lstStyle/>
          <a:p>
            <a:r>
              <a:rPr lang="en-IN" dirty="0"/>
              <a:t>Related Works</a:t>
            </a:r>
          </a:p>
        </p:txBody>
      </p:sp>
      <p:sp>
        <p:nvSpPr>
          <p:cNvPr id="3" name="Content Placeholder 2">
            <a:extLst>
              <a:ext uri="{FF2B5EF4-FFF2-40B4-BE49-F238E27FC236}">
                <a16:creationId xmlns:a16="http://schemas.microsoft.com/office/drawing/2014/main" id="{C2071E9F-DE3E-81E9-3624-2654C7A7AD30}"/>
              </a:ext>
            </a:extLst>
          </p:cNvPr>
          <p:cNvSpPr>
            <a:spLocks noGrp="1"/>
          </p:cNvSpPr>
          <p:nvPr>
            <p:ph idx="1"/>
          </p:nvPr>
        </p:nvSpPr>
        <p:spPr/>
        <p:txBody>
          <a:bodyPr>
            <a:normAutofit/>
          </a:bodyPr>
          <a:lstStyle/>
          <a:p>
            <a:r>
              <a:rPr lang="en-US" dirty="0"/>
              <a:t>[1]Today, the online recognition technology in digit recognition is relatively mature while the offline recognition technology is not. This paper mainly introduces an offline recognition system for handwritten digits based on convolutional neural networks.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https://ieeexplore.ieee.org/document/9213619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[2]Recognizing the isolated handwritten digit is a well studied research problem. </a:t>
            </a:r>
            <a:r>
              <a:rPr lang="en-US" dirty="0"/>
              <a:t>But the same is not true while we consider recognition of handwritten digit strings although it has many real-life applications like bank cheque processing, postal code recognition, and numeric field understanding from filled-in form images. </a:t>
            </a:r>
            <a:r>
              <a:rPr lang="en-US" u="sng" dirty="0">
                <a:solidFill>
                  <a:srgbClr val="0563C1"/>
                </a:solidFill>
                <a:latin typeface="Calibri" panose="020F0502020204030204" pitchFamily="34" charset="0"/>
                <a:cs typeface="Times New Roman" panose="02020603050405020304" pitchFamily="18" charset="0"/>
                <a:hlinkClick r:id="rId3"/>
              </a:rPr>
              <a:t>https://ieeexplore.ieee.org/document/9412198</a:t>
            </a:r>
            <a:endParaRPr lang="en-US" u="sng" dirty="0">
              <a:solidFill>
                <a:srgbClr val="0563C1"/>
              </a:solidFill>
              <a:latin typeface="Calibri" panose="020F0502020204030204" pitchFamily="34" charset="0"/>
              <a:cs typeface="Times New Roman" panose="02020603050405020304" pitchFamily="18" charset="0"/>
            </a:endParaRPr>
          </a:p>
          <a:p>
            <a:pPr marL="0" indent="0">
              <a:buNone/>
            </a:pPr>
            <a:endParaRPr lang="en-IN" u="sng" dirty="0">
              <a:solidFill>
                <a:srgbClr val="0563C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559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7614-A036-625C-3237-E7BAB7490766}"/>
              </a:ext>
            </a:extLst>
          </p:cNvPr>
          <p:cNvSpPr>
            <a:spLocks noGrp="1"/>
          </p:cNvSpPr>
          <p:nvPr>
            <p:ph type="title"/>
          </p:nvPr>
        </p:nvSpPr>
        <p:spPr/>
        <p:txBody>
          <a:bodyPr/>
          <a:lstStyle/>
          <a:p>
            <a:r>
              <a:rPr lang="en-IN" dirty="0"/>
              <a:t>Related Works</a:t>
            </a:r>
          </a:p>
        </p:txBody>
      </p:sp>
      <p:sp>
        <p:nvSpPr>
          <p:cNvPr id="3" name="Content Placeholder 2">
            <a:extLst>
              <a:ext uri="{FF2B5EF4-FFF2-40B4-BE49-F238E27FC236}">
                <a16:creationId xmlns:a16="http://schemas.microsoft.com/office/drawing/2014/main" id="{5D1E484E-A21B-15B8-3BB9-BC41180A9907}"/>
              </a:ext>
            </a:extLst>
          </p:cNvPr>
          <p:cNvSpPr>
            <a:spLocks noGrp="1"/>
          </p:cNvSpPr>
          <p:nvPr>
            <p:ph idx="1"/>
          </p:nvPr>
        </p:nvSpPr>
        <p:spPr/>
        <p:txBody>
          <a:bodyPr/>
          <a:lstStyle/>
          <a:p>
            <a:r>
              <a:rPr lang="en-IN" dirty="0"/>
              <a:t>[3]One disadvantage of deep convolutional neural networks is that it requires huge amount of labelled  datasets. To overcome this problem, this paper presents the deep convolutional self organizing maps approach for the handwritten digit recognition.  </a:t>
            </a:r>
            <a:r>
              <a:rPr lang="en-IN" dirty="0">
                <a:hlinkClick r:id="rId2"/>
              </a:rPr>
              <a:t>https://ieeexplore.ieee.org/document/9110900</a:t>
            </a:r>
            <a:endParaRPr lang="en-IN" dirty="0"/>
          </a:p>
          <a:p>
            <a:endParaRPr lang="en-IN" dirty="0"/>
          </a:p>
          <a:p>
            <a:r>
              <a:rPr lang="en-IN" dirty="0"/>
              <a:t>[4]Automatic recognition of handwritten digit string has various applications in the real world. But the most challenging problem is that how to efficiently segment the connected digits string. This paper presents the Principal Component Analysis (PCA) algorithm for that problem. </a:t>
            </a:r>
            <a:r>
              <a:rPr lang="en-IN" dirty="0">
                <a:hlinkClick r:id="rId3"/>
              </a:rPr>
              <a:t>https://ieeexplore.ieee.org/document/8693718</a:t>
            </a:r>
            <a:endParaRPr lang="en-IN" dirty="0"/>
          </a:p>
          <a:p>
            <a:endParaRPr lang="en-IN" dirty="0"/>
          </a:p>
        </p:txBody>
      </p:sp>
    </p:spTree>
    <p:extLst>
      <p:ext uri="{BB962C8B-B14F-4D97-AF65-F5344CB8AC3E}">
        <p14:creationId xmlns:p14="http://schemas.microsoft.com/office/powerpoint/2010/main" val="15968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8C73-B3A8-CCE8-4BBE-CA6AED02D3F0}"/>
              </a:ext>
            </a:extLst>
          </p:cNvPr>
          <p:cNvSpPr>
            <a:spLocks noGrp="1"/>
          </p:cNvSpPr>
          <p:nvPr>
            <p:ph type="title"/>
          </p:nvPr>
        </p:nvSpPr>
        <p:spPr/>
        <p:txBody>
          <a:bodyPr/>
          <a:lstStyle/>
          <a:p>
            <a:r>
              <a:rPr lang="en-IN" dirty="0"/>
              <a:t>Related Works</a:t>
            </a:r>
          </a:p>
        </p:txBody>
      </p:sp>
      <p:sp>
        <p:nvSpPr>
          <p:cNvPr id="3" name="Content Placeholder 2">
            <a:extLst>
              <a:ext uri="{FF2B5EF4-FFF2-40B4-BE49-F238E27FC236}">
                <a16:creationId xmlns:a16="http://schemas.microsoft.com/office/drawing/2014/main" id="{BA27E2F5-5667-9202-8CE0-29AAA1ED59CF}"/>
              </a:ext>
            </a:extLst>
          </p:cNvPr>
          <p:cNvSpPr>
            <a:spLocks noGrp="1"/>
          </p:cNvSpPr>
          <p:nvPr>
            <p:ph idx="1"/>
          </p:nvPr>
        </p:nvSpPr>
        <p:spPr/>
        <p:txBody>
          <a:bodyPr>
            <a:normAutofit fontScale="92500"/>
          </a:bodyPr>
          <a:lstStyle/>
          <a:p>
            <a:r>
              <a:rPr lang="en-IN" dirty="0"/>
              <a:t>[5]This paper proposes the CNN based algorithm for the handwritten digit recognition and it achieves 99.06%  accuracy in training and 98.8% accuracy in testing. </a:t>
            </a:r>
            <a:r>
              <a:rPr lang="en-IN" dirty="0">
                <a:hlinkClick r:id="rId2"/>
              </a:rPr>
              <a:t>https://ieeexplore.ieee.org/document/9456118</a:t>
            </a:r>
            <a:endParaRPr lang="en-IN" dirty="0"/>
          </a:p>
          <a:p>
            <a:r>
              <a:rPr lang="en-IN" dirty="0"/>
              <a:t>[6]This paper compares the various algorithms on handwritten digit recognition like KNN,SVM,BP neural network , CNN. </a:t>
            </a:r>
            <a:r>
              <a:rPr lang="en-IN" dirty="0">
                <a:hlinkClick r:id="rId3"/>
              </a:rPr>
              <a:t>https://ieeexplore.ieee.org/document/9213482</a:t>
            </a:r>
            <a:endParaRPr lang="en-IN" dirty="0"/>
          </a:p>
          <a:p>
            <a:r>
              <a:rPr lang="en-IN" dirty="0"/>
              <a:t>[7]In CNN ,pooling layer is one of the three basic layers .This paper focuses on the pooling layer design </a:t>
            </a:r>
            <a:r>
              <a:rPr lang="en-IN" dirty="0">
                <a:hlinkClick r:id="rId4"/>
              </a:rPr>
              <a:t>https://ieeexplore.ieee.org/document/8620848</a:t>
            </a:r>
            <a:endParaRPr lang="en-IN" dirty="0"/>
          </a:p>
          <a:p>
            <a:r>
              <a:rPr lang="en-IN" dirty="0"/>
              <a:t>[8]This paper investigates Adaptive Neuro Fuzzy Inference System(ANFIS) for recognition of handwritten digits.          https://ieeexplore.ieee.org/document/8675013</a:t>
            </a:r>
          </a:p>
        </p:txBody>
      </p:sp>
    </p:spTree>
    <p:extLst>
      <p:ext uri="{BB962C8B-B14F-4D97-AF65-F5344CB8AC3E}">
        <p14:creationId xmlns:p14="http://schemas.microsoft.com/office/powerpoint/2010/main" val="104250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4269-82C1-4091-CB6F-372E9E03562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1AE5AB2-EEC4-9E52-4C8D-A152B4BF85B3}"/>
              </a:ext>
            </a:extLst>
          </p:cNvPr>
          <p:cNvSpPr>
            <a:spLocks noGrp="1"/>
          </p:cNvSpPr>
          <p:nvPr>
            <p:ph idx="1"/>
          </p:nvPr>
        </p:nvSpPr>
        <p:spPr/>
        <p:txBody>
          <a:bodyPr/>
          <a:lstStyle/>
          <a:p>
            <a:r>
              <a:rPr lang="en-IN" dirty="0"/>
              <a:t>[1] J. Li, G. Sun, L. Yi, Q. Cao, F. Liang and Y. Sun, "Handwritten Digit Recognition System Based on Convolutional Neural Network," 2020 IEEE International Conference on Advances in Electrical Engineering and Computer Applications( AEECA), 2020, pp. 739-742, </a:t>
            </a:r>
            <a:r>
              <a:rPr lang="en-IN" dirty="0" err="1"/>
              <a:t>doi</a:t>
            </a:r>
            <a:r>
              <a:rPr lang="en-IN" dirty="0"/>
              <a:t>: 10.1109/AEECA49918.2020.9213619.</a:t>
            </a:r>
          </a:p>
          <a:p>
            <a:r>
              <a:rPr lang="en-IN" dirty="0"/>
              <a:t>[2] A. Chakraborty, R. De, S. </a:t>
            </a:r>
            <a:r>
              <a:rPr lang="en-IN" dirty="0" err="1"/>
              <a:t>Malakar</a:t>
            </a:r>
            <a:r>
              <a:rPr lang="en-IN" dirty="0"/>
              <a:t>, F. Schwenker and R. Sarkar, "Handwritten Digit String Recognition using Deep Autoencoder based Segmentation and </a:t>
            </a:r>
            <a:r>
              <a:rPr lang="en-IN" dirty="0" err="1"/>
              <a:t>ResNet</a:t>
            </a:r>
            <a:r>
              <a:rPr lang="en-IN" dirty="0"/>
              <a:t> based Recognition Approach," 2020 25th International Conference on Pattern Recognition (ICPR), 2021, pp. 7737-7742, </a:t>
            </a:r>
            <a:r>
              <a:rPr lang="en-IN" dirty="0" err="1"/>
              <a:t>doi</a:t>
            </a:r>
            <a:r>
              <a:rPr lang="en-IN" dirty="0"/>
              <a:t>: 10.1109/ICPR48806.2021.9412198.</a:t>
            </a:r>
          </a:p>
        </p:txBody>
      </p:sp>
    </p:spTree>
    <p:extLst>
      <p:ext uri="{BB962C8B-B14F-4D97-AF65-F5344CB8AC3E}">
        <p14:creationId xmlns:p14="http://schemas.microsoft.com/office/powerpoint/2010/main" val="19263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05B3-9B32-6DD5-297C-0A10B6C282E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B19703B-FC05-52A8-B072-B1A793BEA741}"/>
              </a:ext>
            </a:extLst>
          </p:cNvPr>
          <p:cNvSpPr>
            <a:spLocks noGrp="1"/>
          </p:cNvSpPr>
          <p:nvPr>
            <p:ph idx="1"/>
          </p:nvPr>
        </p:nvSpPr>
        <p:spPr/>
        <p:txBody>
          <a:bodyPr/>
          <a:lstStyle/>
          <a:p>
            <a:r>
              <a:rPr lang="en-IN" dirty="0"/>
              <a:t>[3] S. Aly and S. </a:t>
            </a:r>
            <a:r>
              <a:rPr lang="en-IN" dirty="0" err="1"/>
              <a:t>Almotairi</a:t>
            </a:r>
            <a:r>
              <a:rPr lang="en-IN" dirty="0"/>
              <a:t>, "Deep Convolutional Self-Organizing Map Network for Robust Handwritten Digit Recognition," in IEEE Access, vol. 8, pp. 107035-107045, 2020, </a:t>
            </a:r>
            <a:r>
              <a:rPr lang="en-IN" dirty="0" err="1"/>
              <a:t>doi</a:t>
            </a:r>
            <a:r>
              <a:rPr lang="en-IN" dirty="0"/>
              <a:t>: 10.1109/ACCESS.2020.3000829.</a:t>
            </a:r>
          </a:p>
          <a:p>
            <a:r>
              <a:rPr lang="en-IN" dirty="0"/>
              <a:t>[4] S. Aly and A. Mohamed, "Unknown-Length Handwritten Numeral String Recognition Using Cascade of PCA-</a:t>
            </a:r>
            <a:r>
              <a:rPr lang="en-IN" dirty="0" err="1"/>
              <a:t>SVMNet</a:t>
            </a:r>
            <a:r>
              <a:rPr lang="en-IN" dirty="0"/>
              <a:t> Classifiers," in IEEE Access, vol. 7, pp. 52024-52034, 2019, </a:t>
            </a:r>
            <a:r>
              <a:rPr lang="en-IN" dirty="0" err="1"/>
              <a:t>doi</a:t>
            </a:r>
            <a:r>
              <a:rPr lang="en-IN" dirty="0"/>
              <a:t>: 10.1109/ACCESS.2019.2911851.</a:t>
            </a:r>
          </a:p>
          <a:p>
            <a:r>
              <a:rPr lang="en-IN" dirty="0"/>
              <a:t>[5] A. K. Agrawal, A. K. </a:t>
            </a:r>
            <a:r>
              <a:rPr lang="en-IN" dirty="0" err="1"/>
              <a:t>Shrivas</a:t>
            </a:r>
            <a:r>
              <a:rPr lang="en-IN" dirty="0"/>
              <a:t> and V. k. Awasthi, "A Robust Model for Handwritten Digit Recognition using Machine and Deep Learning Technique," 2021 2nd International Conference for Emerging Technology (INCET), 2021, pp. 1-4, </a:t>
            </a:r>
            <a:r>
              <a:rPr lang="en-IN" dirty="0" err="1"/>
              <a:t>doi</a:t>
            </a:r>
            <a:r>
              <a:rPr lang="en-IN" dirty="0"/>
              <a:t>: 10.1109/INCET51464.2021.9456118.</a:t>
            </a:r>
          </a:p>
        </p:txBody>
      </p:sp>
    </p:spTree>
    <p:extLst>
      <p:ext uri="{BB962C8B-B14F-4D97-AF65-F5344CB8AC3E}">
        <p14:creationId xmlns:p14="http://schemas.microsoft.com/office/powerpoint/2010/main" val="324295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CCA-0FBD-AD26-EE04-CA3AB374F90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F669777-6C08-1B5F-DEA9-D05AE1733B52}"/>
              </a:ext>
            </a:extLst>
          </p:cNvPr>
          <p:cNvSpPr>
            <a:spLocks noGrp="1"/>
          </p:cNvSpPr>
          <p:nvPr>
            <p:ph idx="1"/>
          </p:nvPr>
        </p:nvSpPr>
        <p:spPr/>
        <p:txBody>
          <a:bodyPr>
            <a:normAutofit fontScale="92500" lnSpcReduction="10000"/>
          </a:bodyPr>
          <a:lstStyle/>
          <a:p>
            <a:r>
              <a:rPr lang="en-IN" dirty="0"/>
              <a:t>[6] W. Liu, J. Wei and Q. Meng, "</a:t>
            </a:r>
            <a:r>
              <a:rPr lang="en-IN" dirty="0" err="1"/>
              <a:t>Comparisions</a:t>
            </a:r>
            <a:r>
              <a:rPr lang="en-IN" dirty="0"/>
              <a:t> on KNN, SVM, BP and the CNN for Handwritten Digit Recognition," 2020 IEEE International Conference on Advances in Electrical Engineering and Computer Applications( AEECA), 2020, pp. 587-590, </a:t>
            </a:r>
            <a:r>
              <a:rPr lang="en-IN" dirty="0" err="1"/>
              <a:t>doi</a:t>
            </a:r>
            <a:r>
              <a:rPr lang="en-IN" dirty="0"/>
              <a:t>: 10.1109/AEECA49918.2020.9213482.</a:t>
            </a:r>
          </a:p>
          <a:p>
            <a:r>
              <a:rPr lang="en-IN" dirty="0"/>
              <a:t>[7] T. Pala, U. </a:t>
            </a:r>
            <a:r>
              <a:rPr lang="en-IN" dirty="0" err="1"/>
              <a:t>Güvenç</a:t>
            </a:r>
            <a:r>
              <a:rPr lang="en-IN" dirty="0"/>
              <a:t>, H. T. </a:t>
            </a:r>
            <a:r>
              <a:rPr lang="en-IN" dirty="0" err="1"/>
              <a:t>Kahraman</a:t>
            </a:r>
            <a:r>
              <a:rPr lang="en-IN" dirty="0"/>
              <a:t>, İ. </a:t>
            </a:r>
            <a:r>
              <a:rPr lang="en-IN" dirty="0" err="1"/>
              <a:t>Yücedağ</a:t>
            </a:r>
            <a:r>
              <a:rPr lang="en-IN" dirty="0"/>
              <a:t> and Y. Sönmez, "Comparison of Pooling Methods for Handwritten Digit Recognition Problem," 2018 International Conference on Artificial Intelligence and Data Processing (IDAP), 2018, pp. 1-5, </a:t>
            </a:r>
            <a:r>
              <a:rPr lang="en-IN" dirty="0" err="1"/>
              <a:t>doi</a:t>
            </a:r>
            <a:r>
              <a:rPr lang="en-IN" dirty="0"/>
              <a:t>: 10.1109/IDAP.2018.8620848.</a:t>
            </a:r>
          </a:p>
          <a:p>
            <a:r>
              <a:rPr lang="en-IN" dirty="0"/>
              <a:t>[8] S. Ahlawat and R. Rishi, "Handwritten Digit Recognition using Adaptive Neuro-Fuzzy System and Ranked Features," 2018 International Conference on Computing, Power and Communication Technologies (GUCON), 2018, pp. 1128-1132, </a:t>
            </a:r>
            <a:r>
              <a:rPr lang="en-IN" dirty="0" err="1"/>
              <a:t>doi</a:t>
            </a:r>
            <a:r>
              <a:rPr lang="en-IN" dirty="0"/>
              <a:t>: 10.1109/GUCON.2018.8675013.</a:t>
            </a:r>
          </a:p>
        </p:txBody>
      </p:sp>
    </p:spTree>
    <p:extLst>
      <p:ext uri="{BB962C8B-B14F-4D97-AF65-F5344CB8AC3E}">
        <p14:creationId xmlns:p14="http://schemas.microsoft.com/office/powerpoint/2010/main" val="872587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1119</TotalTime>
  <Words>962</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Montserrat</vt:lpstr>
      <vt:lpstr>Wingdings 3</vt:lpstr>
      <vt:lpstr>Ion Boardroom</vt:lpstr>
      <vt:lpstr>A NOVEL METHOD FOR HANDWRITTEN DIGIT RECOGNITION  SYSTEM</vt:lpstr>
      <vt:lpstr>Contents</vt:lpstr>
      <vt:lpstr>Abstract</vt:lpstr>
      <vt:lpstr>Related Works</vt:lpstr>
      <vt:lpstr>Related Works</vt:lpstr>
      <vt:lpstr>Related Works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 FOR HANDWRITTEN DIGIT RECOGNITION  SYSTEM</dc:title>
  <dc:creator>RITHISH .A</dc:creator>
  <cp:lastModifiedBy>RITHISH .A</cp:lastModifiedBy>
  <cp:revision>6</cp:revision>
  <dcterms:created xsi:type="dcterms:W3CDTF">2022-08-28T01:56:52Z</dcterms:created>
  <dcterms:modified xsi:type="dcterms:W3CDTF">2022-09-08T12:44:25Z</dcterms:modified>
</cp:coreProperties>
</file>