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76" r:id="rId4"/>
    <p:sldId id="258" r:id="rId5"/>
    <p:sldId id="259" r:id="rId6"/>
    <p:sldId id="260" r:id="rId7"/>
    <p:sldId id="261" r:id="rId8"/>
    <p:sldId id="262" r:id="rId9"/>
    <p:sldId id="280" r:id="rId10"/>
    <p:sldId id="281" r:id="rId11"/>
    <p:sldId id="269" r:id="rId12"/>
    <p:sldId id="270" r:id="rId13"/>
    <p:sldId id="277" r:id="rId14"/>
    <p:sldId id="283" r:id="rId15"/>
    <p:sldId id="271" r:id="rId16"/>
    <p:sldId id="272" r:id="rId17"/>
    <p:sldId id="282" r:id="rId18"/>
    <p:sldId id="278" r:id="rId19"/>
    <p:sldId id="279" r:id="rId20"/>
    <p:sldId id="274" r:id="rId21"/>
    <p:sldId id="275" r:id="rId22"/>
  </p:sldIdLst>
  <p:sldSz cx="18288000" cy="10287000"/>
  <p:notesSz cx="6858000" cy="9144000"/>
  <p:embeddedFontLst>
    <p:embeddedFont>
      <p:font typeface="Montserrat" panose="00000500000000000000" pitchFamily="2" charset="0"/>
      <p:regular r:id="rId24"/>
      <p:bold r:id="rId25"/>
      <p:italic r:id="rId26"/>
      <p:boldItalic r:id="rId27"/>
    </p:embeddedFont>
    <p:embeddedFont>
      <p:font typeface="Montserrat Bold" panose="00000800000000000000"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89E70-BD6B-4120-93F6-138B5525D836}" v="27" dt="2025-01-30T02:22:02.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19" y="9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Sales conversion</c:v>
                </c:pt>
                <c:pt idx="1">
                  <c:v>Personaliztion</c:v>
                </c:pt>
                <c:pt idx="2">
                  <c:v>Search Efficiency</c:v>
                </c:pt>
                <c:pt idx="3">
                  <c:v>User Engagement</c:v>
                </c:pt>
              </c:strCache>
            </c:strRef>
          </c:cat>
          <c:val>
            <c:numRef>
              <c:f>Sheet1!$B$2:$B$5</c:f>
              <c:numCache>
                <c:formatCode>0.00%</c:formatCode>
                <c:ptCount val="4"/>
                <c:pt idx="0">
                  <c:v>0.25</c:v>
                </c:pt>
                <c:pt idx="1">
                  <c:v>0.25</c:v>
                </c:pt>
                <c:pt idx="2">
                  <c:v>0.2</c:v>
                </c:pt>
                <c:pt idx="3">
                  <c:v>0.3</c:v>
                </c:pt>
              </c:numCache>
            </c:numRef>
          </c:val>
          <c:extLst>
            <c:ext xmlns:c16="http://schemas.microsoft.com/office/drawing/2014/chart" uri="{C3380CC4-5D6E-409C-BE32-E72D297353CC}">
              <c16:uniqueId val="{00000000-8BBE-499E-AB24-B05A50725D3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1D-4B66-B6F3-11E09D7E5E2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1D-4B66-B6F3-11E09D7E5E2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1D-4B66-B6F3-11E09D7E5E2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1D-4B66-B6F3-11E09D7E5E2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Sales conversion</c:v>
                </c:pt>
                <c:pt idx="1">
                  <c:v>Personaliztion</c:v>
                </c:pt>
                <c:pt idx="2">
                  <c:v>Search Efficiency</c:v>
                </c:pt>
                <c:pt idx="3">
                  <c:v>User Engagement</c:v>
                </c:pt>
              </c:strCache>
            </c:strRef>
          </c:cat>
          <c:val>
            <c:numRef>
              <c:f>Sheet1!$B$2:$B$5</c:f>
              <c:numCache>
                <c:formatCode>0.00%</c:formatCode>
                <c:ptCount val="4"/>
                <c:pt idx="0">
                  <c:v>0.26300000000000001</c:v>
                </c:pt>
                <c:pt idx="1">
                  <c:v>0.28100000000000003</c:v>
                </c:pt>
                <c:pt idx="2">
                  <c:v>0.21099999999999999</c:v>
                </c:pt>
                <c:pt idx="3">
                  <c:v>0.246</c:v>
                </c:pt>
              </c:numCache>
            </c:numRef>
          </c:val>
          <c:extLst>
            <c:ext xmlns:c16="http://schemas.microsoft.com/office/drawing/2014/chart" uri="{C3380CC4-5D6E-409C-BE32-E72D297353CC}">
              <c16:uniqueId val="{00000008-551D-4B66-B6F3-11E09D7E5E2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73E75-0C8D-44CE-BDCF-BB17799F6569}"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BF0F4-85DE-4415-9D60-AB1BDFEFE4C7}" type="slidenum">
              <a:rPr lang="en-IN" smtClean="0"/>
              <a:t>‹#›</a:t>
            </a:fld>
            <a:endParaRPr lang="en-IN"/>
          </a:p>
        </p:txBody>
      </p:sp>
    </p:spTree>
    <p:extLst>
      <p:ext uri="{BB962C8B-B14F-4D97-AF65-F5344CB8AC3E}">
        <p14:creationId xmlns:p14="http://schemas.microsoft.com/office/powerpoint/2010/main" val="164206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8BF0F4-85DE-4415-9D60-AB1BDFEFE4C7}" type="slidenum">
              <a:rPr lang="en-IN" smtClean="0"/>
              <a:t>3</a:t>
            </a:fld>
            <a:endParaRPr lang="en-IN"/>
          </a:p>
        </p:txBody>
      </p:sp>
    </p:spTree>
    <p:extLst>
      <p:ext uri="{BB962C8B-B14F-4D97-AF65-F5344CB8AC3E}">
        <p14:creationId xmlns:p14="http://schemas.microsoft.com/office/powerpoint/2010/main" val="96634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8BF0F4-85DE-4415-9D60-AB1BDFEFE4C7}" type="slidenum">
              <a:rPr lang="en-IN" smtClean="0"/>
              <a:t>18</a:t>
            </a:fld>
            <a:endParaRPr lang="en-IN"/>
          </a:p>
        </p:txBody>
      </p:sp>
    </p:spTree>
    <p:extLst>
      <p:ext uri="{BB962C8B-B14F-4D97-AF65-F5344CB8AC3E}">
        <p14:creationId xmlns:p14="http://schemas.microsoft.com/office/powerpoint/2010/main" val="282932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42550" y="3394242"/>
            <a:ext cx="12084226" cy="953915"/>
          </a:xfrm>
          <a:prstGeom prst="rect">
            <a:avLst/>
          </a:prstGeom>
        </p:spPr>
        <p:txBody>
          <a:bodyPr wrap="square" lIns="0" tIns="0" rIns="0" bIns="0" rtlCol="0" anchor="t">
            <a:spAutoFit/>
          </a:bodyPr>
          <a:lstStyle/>
          <a:p>
            <a:pPr algn="l">
              <a:lnSpc>
                <a:spcPts val="8640"/>
              </a:lnSpc>
            </a:pPr>
            <a:r>
              <a:rPr lang="en-US" sz="4000" b="1" dirty="0">
                <a:solidFill>
                  <a:srgbClr val="000000"/>
                </a:solidFill>
                <a:latin typeface="Montserrat Bold" panose="00000800000000000000" charset="0"/>
                <a:ea typeface="Montserrat Bold"/>
                <a:cs typeface="Montserrat Bold"/>
                <a:sym typeface="Montserrat Bold"/>
              </a:rPr>
              <a:t>AI-POWERED E-COMMERCE PLATFORM</a:t>
            </a:r>
          </a:p>
        </p:txBody>
      </p:sp>
      <p:grpSp>
        <p:nvGrpSpPr>
          <p:cNvPr id="7" name="Group 7"/>
          <p:cNvGrpSpPr/>
          <p:nvPr/>
        </p:nvGrpSpPr>
        <p:grpSpPr>
          <a:xfrm>
            <a:off x="14778711" y="7667323"/>
            <a:ext cx="1578921" cy="15789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367131" y="6334776"/>
            <a:ext cx="7173539" cy="1717696"/>
          </a:xfrm>
          <a:prstGeom prst="rect">
            <a:avLst/>
          </a:prstGeom>
        </p:spPr>
        <p:txBody>
          <a:bodyPr lIns="0" tIns="0" rIns="0" bIns="0" rtlCol="0" anchor="t">
            <a:spAutoFit/>
          </a:bodyPr>
          <a:lstStyle/>
          <a:p>
            <a:pPr algn="l">
              <a:lnSpc>
                <a:spcPts val="4632"/>
              </a:lnSpc>
            </a:pPr>
            <a:r>
              <a:rPr lang="en-US" sz="3308" dirty="0">
                <a:solidFill>
                  <a:srgbClr val="000000"/>
                </a:solidFill>
                <a:latin typeface="Montserrat"/>
                <a:ea typeface="Montserrat"/>
                <a:cs typeface="Montserrat"/>
                <a:sym typeface="Montserrat"/>
              </a:rPr>
              <a:t>Presented by -</a:t>
            </a:r>
          </a:p>
          <a:p>
            <a:pPr algn="l">
              <a:lnSpc>
                <a:spcPts val="4632"/>
              </a:lnSpc>
            </a:pPr>
            <a:r>
              <a:rPr lang="en-US" sz="3308" dirty="0">
                <a:solidFill>
                  <a:srgbClr val="000000"/>
                </a:solidFill>
                <a:latin typeface="Montserrat"/>
                <a:ea typeface="Montserrat"/>
                <a:cs typeface="Montserrat"/>
                <a:sym typeface="Montserrat"/>
              </a:rPr>
              <a:t> Bharath Kumar K(22BCA0170) </a:t>
            </a:r>
          </a:p>
          <a:p>
            <a:pPr algn="l">
              <a:lnSpc>
                <a:spcPts val="4632"/>
              </a:lnSpc>
              <a:spcBef>
                <a:spcPct val="0"/>
              </a:spcBef>
            </a:pPr>
            <a:r>
              <a:rPr lang="en-US" sz="3308" dirty="0">
                <a:solidFill>
                  <a:srgbClr val="000000"/>
                </a:solidFill>
                <a:latin typeface="Montserrat"/>
                <a:ea typeface="Montserrat"/>
                <a:cs typeface="Montserrat"/>
                <a:sym typeface="Montserrat"/>
              </a:rPr>
              <a:t> Gokula Kannan S (22BCA0178)</a:t>
            </a:r>
          </a:p>
        </p:txBody>
      </p:sp>
      <p:sp>
        <p:nvSpPr>
          <p:cNvPr id="13" name="TextBox 13"/>
          <p:cNvSpPr txBox="1"/>
          <p:nvPr/>
        </p:nvSpPr>
        <p:spPr>
          <a:xfrm>
            <a:off x="9144000" y="6334951"/>
            <a:ext cx="7173539" cy="1136165"/>
          </a:xfrm>
          <a:prstGeom prst="rect">
            <a:avLst/>
          </a:prstGeom>
        </p:spPr>
        <p:txBody>
          <a:bodyPr lIns="0" tIns="0" rIns="0" bIns="0" rtlCol="0" anchor="t">
            <a:spAutoFit/>
          </a:bodyPr>
          <a:lstStyle/>
          <a:p>
            <a:pPr algn="l">
              <a:lnSpc>
                <a:spcPts val="4632"/>
              </a:lnSpc>
            </a:pPr>
            <a:r>
              <a:rPr lang="en-US" sz="3308" dirty="0">
                <a:solidFill>
                  <a:srgbClr val="000000"/>
                </a:solidFill>
                <a:latin typeface="Montserrat"/>
                <a:ea typeface="Montserrat"/>
                <a:cs typeface="Montserrat"/>
                <a:sym typeface="Montserrat"/>
              </a:rPr>
              <a:t>Guided by -</a:t>
            </a:r>
          </a:p>
          <a:p>
            <a:pPr algn="l">
              <a:lnSpc>
                <a:spcPts val="4632"/>
              </a:lnSpc>
              <a:spcBef>
                <a:spcPct val="0"/>
              </a:spcBef>
            </a:pPr>
            <a:r>
              <a:rPr lang="en-US" sz="3308" dirty="0">
                <a:solidFill>
                  <a:srgbClr val="000000"/>
                </a:solidFill>
                <a:latin typeface="Montserrat"/>
                <a:ea typeface="Montserrat"/>
                <a:cs typeface="Montserrat"/>
                <a:sym typeface="Montserrat"/>
              </a:rPr>
              <a:t> Dr  Priya V</a:t>
            </a:r>
          </a:p>
        </p:txBody>
      </p:sp>
      <p:sp>
        <p:nvSpPr>
          <p:cNvPr id="14" name="AutoShape 14"/>
          <p:cNvSpPr/>
          <p:nvPr/>
        </p:nvSpPr>
        <p:spPr>
          <a:xfrm>
            <a:off x="8559720" y="6392101"/>
            <a:ext cx="19050" cy="2070121"/>
          </a:xfrm>
          <a:prstGeom prst="line">
            <a:avLst/>
          </a:prstGeom>
          <a:ln w="38100" cap="flat">
            <a:solidFill>
              <a:srgbClr val="000000"/>
            </a:solidFill>
            <a:prstDash val="solid"/>
            <a:headEnd type="none" w="sm" len="sm"/>
            <a:tailEnd type="none" w="sm" len="sm"/>
          </a:ln>
        </p:spPr>
      </p:sp>
      <p:pic>
        <p:nvPicPr>
          <p:cNvPr id="18" name="Picture 17">
            <a:extLst>
              <a:ext uri="{FF2B5EF4-FFF2-40B4-BE49-F238E27FC236}">
                <a16:creationId xmlns:a16="http://schemas.microsoft.com/office/drawing/2014/main" id="{20980D2B-33A2-2C11-5C06-FE150BA20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55207"/>
            <a:ext cx="2459007" cy="24590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06623-55C9-CC2F-F0DA-3D7F2E40249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A8D02D7-D9E7-200A-4BDE-8D0404AB56AB}"/>
              </a:ext>
            </a:extLst>
          </p:cNvPr>
          <p:cNvSpPr txBox="1"/>
          <p:nvPr/>
        </p:nvSpPr>
        <p:spPr>
          <a:xfrm>
            <a:off x="990600" y="1948373"/>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u="none" strike="noStrike" dirty="0">
                <a:solidFill>
                  <a:srgbClr val="000000"/>
                </a:solidFill>
                <a:latin typeface="Montserrat Bold"/>
                <a:ea typeface="Montserrat Bold"/>
                <a:cs typeface="Montserrat Bold"/>
                <a:sym typeface="Montserrat Bold"/>
              </a:rPr>
              <a:t>Scope</a:t>
            </a:r>
          </a:p>
        </p:txBody>
      </p:sp>
      <p:sp>
        <p:nvSpPr>
          <p:cNvPr id="3" name="TextBox 3">
            <a:extLst>
              <a:ext uri="{FF2B5EF4-FFF2-40B4-BE49-F238E27FC236}">
                <a16:creationId xmlns:a16="http://schemas.microsoft.com/office/drawing/2014/main" id="{620177F6-80DF-417A-715B-E3DCE026D7CC}"/>
              </a:ext>
            </a:extLst>
          </p:cNvPr>
          <p:cNvSpPr txBox="1"/>
          <p:nvPr/>
        </p:nvSpPr>
        <p:spPr>
          <a:xfrm>
            <a:off x="1766372" y="3467100"/>
            <a:ext cx="14755256" cy="5800691"/>
          </a:xfrm>
          <a:prstGeom prst="rect">
            <a:avLst/>
          </a:prstGeom>
        </p:spPr>
        <p:txBody>
          <a:bodyPr lIns="0" tIns="0" rIns="0" bIns="0" rtlCol="0" anchor="t">
            <a:spAutoFit/>
          </a:bodyPr>
          <a:lstStyle/>
          <a:p>
            <a:pPr marL="457200" lvl="0" indent="-457200" algn="just">
              <a:lnSpc>
                <a:spcPct val="200000"/>
              </a:lnSpc>
              <a:buFont typeface="Wingdings" panose="05000000000000000000" pitchFamily="2" charset="2"/>
              <a:buChar char="Ø"/>
            </a:pPr>
            <a:r>
              <a:rPr lang="en-US" sz="2400" dirty="0">
                <a:solidFill>
                  <a:srgbClr val="101010"/>
                </a:solidFill>
                <a:latin typeface="Montserrat" panose="00000500000000000000" pitchFamily="2" charset="0"/>
                <a:ea typeface="Montserrat"/>
                <a:cs typeface="Montserrat"/>
                <a:sym typeface="Montserrat"/>
              </a:rPr>
              <a:t>This platform caters to both customers and administrators, offering innovative features aimed at:</a:t>
            </a:r>
          </a:p>
          <a:p>
            <a:pPr marL="457200" lvl="0" indent="-457200" algn="just">
              <a:lnSpc>
                <a:spcPct val="200000"/>
              </a:lnSpc>
              <a:buFont typeface="Wingdings" panose="05000000000000000000" pitchFamily="2" charset="2"/>
              <a:buChar char="Ø"/>
            </a:pPr>
            <a:r>
              <a:rPr lang="en-US" sz="2400" b="1" dirty="0">
                <a:solidFill>
                  <a:srgbClr val="101010"/>
                </a:solidFill>
                <a:latin typeface="Montserrat" panose="00000500000000000000" pitchFamily="2" charset="0"/>
                <a:ea typeface="Montserrat"/>
                <a:cs typeface="Montserrat"/>
                <a:sym typeface="Montserrat"/>
              </a:rPr>
              <a:t>Customers: </a:t>
            </a:r>
            <a:r>
              <a:rPr lang="en-US" sz="2400" dirty="0">
                <a:solidFill>
                  <a:srgbClr val="101010"/>
                </a:solidFill>
                <a:latin typeface="Montserrat" panose="00000500000000000000" pitchFamily="2" charset="0"/>
                <a:ea typeface="Montserrat"/>
                <a:cs typeface="Montserrat"/>
                <a:sym typeface="Montserrat"/>
              </a:rPr>
              <a:t>Enhancing user experience through personalized recommendations, advanced search, AR product viewing, and intuitive visualizations of purchase history.</a:t>
            </a:r>
          </a:p>
          <a:p>
            <a:pPr marL="457200" lvl="0" indent="-457200" algn="just">
              <a:lnSpc>
                <a:spcPct val="200000"/>
              </a:lnSpc>
              <a:buFont typeface="Wingdings" panose="05000000000000000000" pitchFamily="2" charset="2"/>
              <a:buChar char="Ø"/>
            </a:pPr>
            <a:r>
              <a:rPr lang="en-US" sz="2400" b="1" dirty="0">
                <a:solidFill>
                  <a:srgbClr val="101010"/>
                </a:solidFill>
                <a:latin typeface="Montserrat" panose="00000500000000000000" pitchFamily="2" charset="0"/>
                <a:ea typeface="Montserrat"/>
                <a:cs typeface="Montserrat"/>
                <a:sym typeface="Montserrat"/>
              </a:rPr>
              <a:t>Administrators:</a:t>
            </a:r>
            <a:r>
              <a:rPr lang="en-US" sz="2400" dirty="0">
                <a:solidFill>
                  <a:srgbClr val="101010"/>
                </a:solidFill>
                <a:latin typeface="Montserrat" panose="00000500000000000000" pitchFamily="2" charset="0"/>
                <a:ea typeface="Montserrat"/>
                <a:cs typeface="Montserrat"/>
                <a:sym typeface="Montserrat"/>
              </a:rPr>
              <a:t> Streamlining inventory management and gaining insights through AI-driven tools.</a:t>
            </a:r>
          </a:p>
          <a:p>
            <a:pPr marL="457200" lvl="0" indent="-457200" algn="just">
              <a:lnSpc>
                <a:spcPct val="200000"/>
              </a:lnSpc>
              <a:buFont typeface="Wingdings" panose="05000000000000000000" pitchFamily="2" charset="2"/>
              <a:buChar char="Ø"/>
            </a:pPr>
            <a:r>
              <a:rPr lang="en-US" sz="2400" dirty="0">
                <a:solidFill>
                  <a:srgbClr val="101010"/>
                </a:solidFill>
                <a:latin typeface="Montserrat" panose="00000500000000000000" pitchFamily="2" charset="0"/>
                <a:ea typeface="Montserrat"/>
                <a:cs typeface="Montserrat"/>
                <a:sym typeface="Montserrat"/>
              </a:rPr>
              <a:t>With a focus on scalability and modularity, the system can be expanded to include additional products, categories, and features as needed</a:t>
            </a:r>
          </a:p>
        </p:txBody>
      </p:sp>
      <p:grpSp>
        <p:nvGrpSpPr>
          <p:cNvPr id="4" name="Group 4">
            <a:extLst>
              <a:ext uri="{FF2B5EF4-FFF2-40B4-BE49-F238E27FC236}">
                <a16:creationId xmlns:a16="http://schemas.microsoft.com/office/drawing/2014/main" id="{EBAFCF20-6B76-BED2-D00B-F238F96725C4}"/>
              </a:ext>
            </a:extLst>
          </p:cNvPr>
          <p:cNvGrpSpPr/>
          <p:nvPr/>
        </p:nvGrpSpPr>
        <p:grpSpPr>
          <a:xfrm>
            <a:off x="0" y="0"/>
            <a:ext cx="18288000" cy="1874361"/>
            <a:chOff x="0" y="0"/>
            <a:chExt cx="9414331" cy="964887"/>
          </a:xfrm>
        </p:grpSpPr>
        <p:sp>
          <p:nvSpPr>
            <p:cNvPr id="5" name="Freeform 5">
              <a:extLst>
                <a:ext uri="{FF2B5EF4-FFF2-40B4-BE49-F238E27FC236}">
                  <a16:creationId xmlns:a16="http://schemas.microsoft.com/office/drawing/2014/main" id="{67045B6D-4F60-03FF-1D0B-A7B11FFF5A59}"/>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1AFC2B8D-1196-4589-5D31-6CEF57B70A70}"/>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372357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395780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292987" y="2086897"/>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a:off x="550719" y="2363976"/>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id="8" name="Group 8"/>
          <p:cNvGrpSpPr/>
          <p:nvPr/>
        </p:nvGrpSpPr>
        <p:grpSpPr>
          <a:xfrm>
            <a:off x="5213836" y="7634502"/>
            <a:ext cx="1758106" cy="1808838"/>
            <a:chOff x="0" y="0"/>
            <a:chExt cx="2095920" cy="2156400"/>
          </a:xfrm>
        </p:grpSpPr>
        <p:sp>
          <p:nvSpPr>
            <p:cNvPr id="9" name="Freeform 9"/>
            <p:cNvSpPr/>
            <p:nvPr/>
          </p:nvSpPr>
          <p:spPr>
            <a:xfrm>
              <a:off x="0" y="0"/>
              <a:ext cx="2096008" cy="2156460"/>
            </a:xfrm>
            <a:custGeom>
              <a:avLst/>
              <a:gdLst/>
              <a:ahLst/>
              <a:cxnLst/>
              <a:rect l="l" t="t" r="r" b="b"/>
              <a:pathLst>
                <a:path w="2096008" h="2156460">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0" name="Group 10"/>
          <p:cNvGrpSpPr/>
          <p:nvPr/>
        </p:nvGrpSpPr>
        <p:grpSpPr>
          <a:xfrm>
            <a:off x="6511126" y="5544222"/>
            <a:ext cx="1991835" cy="1749650"/>
            <a:chOff x="0" y="0"/>
            <a:chExt cx="2374560" cy="2085840"/>
          </a:xfrm>
        </p:grpSpPr>
        <p:sp>
          <p:nvSpPr>
            <p:cNvPr id="11" name="Freeform 11"/>
            <p:cNvSpPr/>
            <p:nvPr/>
          </p:nvSpPr>
          <p:spPr>
            <a:xfrm>
              <a:off x="0" y="0"/>
              <a:ext cx="2374519" cy="2085848"/>
            </a:xfrm>
            <a:custGeom>
              <a:avLst/>
              <a:gdLst/>
              <a:ahLst/>
              <a:cxnLst/>
              <a:rect l="l" t="t" r="r" b="b"/>
              <a:pathLst>
                <a:path w="2374519" h="2085848">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2" name="Group 12"/>
          <p:cNvGrpSpPr/>
          <p:nvPr/>
        </p:nvGrpSpPr>
        <p:grpSpPr>
          <a:xfrm>
            <a:off x="6511126" y="2987088"/>
            <a:ext cx="1991835" cy="1750254"/>
            <a:chOff x="0" y="0"/>
            <a:chExt cx="2374560" cy="2086560"/>
          </a:xfrm>
        </p:grpSpPr>
        <p:sp>
          <p:nvSpPr>
            <p:cNvPr id="13" name="Freeform 13"/>
            <p:cNvSpPr/>
            <p:nvPr/>
          </p:nvSpPr>
          <p:spPr>
            <a:xfrm>
              <a:off x="0" y="0"/>
              <a:ext cx="2374519" cy="2086610"/>
            </a:xfrm>
            <a:custGeom>
              <a:avLst/>
              <a:gdLst/>
              <a:ahLst/>
              <a:cxnLst/>
              <a:rect l="l" t="t" r="r" b="b"/>
              <a:pathLst>
                <a:path w="2374519" h="2086610">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4" name="Group 14"/>
          <p:cNvGrpSpPr/>
          <p:nvPr/>
        </p:nvGrpSpPr>
        <p:grpSpPr>
          <a:xfrm>
            <a:off x="5213836" y="843660"/>
            <a:ext cx="1758106" cy="1797363"/>
            <a:chOff x="0" y="0"/>
            <a:chExt cx="2095920" cy="2142720"/>
          </a:xfrm>
        </p:grpSpPr>
        <p:sp>
          <p:nvSpPr>
            <p:cNvPr id="15" name="Freeform 15"/>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sp>
        <p:nvSpPr>
          <p:cNvPr id="16" name="Freeform 16"/>
          <p:cNvSpPr/>
          <p:nvPr/>
        </p:nvSpPr>
        <p:spPr>
          <a:xfrm>
            <a:off x="2615581" y="3706576"/>
            <a:ext cx="1555883" cy="1287140"/>
          </a:xfrm>
          <a:custGeom>
            <a:avLst/>
            <a:gdLst/>
            <a:ahLst/>
            <a:cxnLst/>
            <a:rect l="l" t="t" r="r" b="b"/>
            <a:pathLst>
              <a:path w="1555883" h="1287140">
                <a:moveTo>
                  <a:pt x="0" y="0"/>
                </a:moveTo>
                <a:lnTo>
                  <a:pt x="1555884" y="0"/>
                </a:lnTo>
                <a:lnTo>
                  <a:pt x="1555884" y="1287139"/>
                </a:lnTo>
                <a:lnTo>
                  <a:pt x="0" y="128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553201" y="5198833"/>
            <a:ext cx="5310749" cy="1019175"/>
          </a:xfrm>
          <a:prstGeom prst="rect">
            <a:avLst/>
          </a:prstGeom>
        </p:spPr>
        <p:txBody>
          <a:bodyPr lIns="0" tIns="0" rIns="0" bIns="0" rtlCol="0" anchor="t">
            <a:spAutoFit/>
          </a:bodyPr>
          <a:lstStyle/>
          <a:p>
            <a:pPr marL="0" lvl="0" indent="0" algn="ctr">
              <a:lnSpc>
                <a:spcPts val="8008"/>
              </a:lnSpc>
              <a:spcBef>
                <a:spcPct val="0"/>
              </a:spcBef>
            </a:pPr>
            <a:r>
              <a:rPr lang="en-US" sz="6674" b="1">
                <a:solidFill>
                  <a:srgbClr val="FFFFFF"/>
                </a:solidFill>
                <a:latin typeface="Montserrat Bold"/>
                <a:ea typeface="Montserrat Bold"/>
                <a:cs typeface="Montserrat Bold"/>
                <a:sym typeface="Montserrat Bold"/>
              </a:rPr>
              <a:t> FEATURES</a:t>
            </a:r>
          </a:p>
        </p:txBody>
      </p:sp>
      <p:sp>
        <p:nvSpPr>
          <p:cNvPr id="18" name="TextBox 18"/>
          <p:cNvSpPr txBox="1"/>
          <p:nvPr/>
        </p:nvSpPr>
        <p:spPr>
          <a:xfrm>
            <a:off x="5395021" y="1200478"/>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01</a:t>
            </a:r>
          </a:p>
        </p:txBody>
      </p:sp>
      <p:sp>
        <p:nvSpPr>
          <p:cNvPr id="19" name="TextBox 19"/>
          <p:cNvSpPr txBox="1"/>
          <p:nvPr/>
        </p:nvSpPr>
        <p:spPr>
          <a:xfrm>
            <a:off x="7184070" y="983017"/>
            <a:ext cx="6611356" cy="1050800"/>
          </a:xfrm>
          <a:prstGeom prst="rect">
            <a:avLst/>
          </a:prstGeom>
        </p:spPr>
        <p:txBody>
          <a:bodyPr lIns="0" tIns="0" rIns="0" bIns="0" rtlCol="0" anchor="t">
            <a:spAutoFit/>
          </a:bodyPr>
          <a:lstStyle/>
          <a:p>
            <a:pPr marL="0" lvl="0" indent="0" algn="l">
              <a:lnSpc>
                <a:spcPts val="2800"/>
              </a:lnSpc>
              <a:spcBef>
                <a:spcPct val="0"/>
              </a:spcBef>
            </a:pPr>
            <a:r>
              <a:rPr lang="en-US" sz="2000" b="1" dirty="0">
                <a:solidFill>
                  <a:srgbClr val="101010"/>
                </a:solidFill>
                <a:latin typeface="Montserrat Bold"/>
                <a:ea typeface="Montserrat Bold"/>
                <a:cs typeface="Montserrat Bold"/>
                <a:sym typeface="Montserrat Bold"/>
              </a:rPr>
              <a:t>AI-Powered Recommendations</a:t>
            </a:r>
            <a:r>
              <a:rPr lang="en-US" sz="2000" b="1" u="none" strike="noStrike" dirty="0">
                <a:solidFill>
                  <a:srgbClr val="101010"/>
                </a:solidFill>
                <a:latin typeface="Montserrat Bold"/>
                <a:ea typeface="Montserrat Bold"/>
                <a:cs typeface="Montserrat Bold"/>
                <a:sym typeface="Montserrat Bold"/>
              </a:rPr>
              <a:t> – </a:t>
            </a:r>
            <a:br>
              <a:rPr lang="en-US" sz="2000" b="1" u="none" strike="noStrike" dirty="0">
                <a:solidFill>
                  <a:srgbClr val="101010"/>
                </a:solidFill>
                <a:latin typeface="Montserrat Bold"/>
                <a:ea typeface="Montserrat Bold"/>
                <a:cs typeface="Montserrat Bold"/>
                <a:sym typeface="Montserrat Bold"/>
              </a:rPr>
            </a:br>
            <a:r>
              <a:rPr lang="en-US" sz="2000" u="none" strike="noStrike" dirty="0">
                <a:solidFill>
                  <a:srgbClr val="101010"/>
                </a:solidFill>
                <a:latin typeface="Montserrat"/>
                <a:ea typeface="Montserrat"/>
                <a:cs typeface="Montserrat"/>
                <a:sym typeface="Montserrat"/>
              </a:rPr>
              <a:t>Personalized product suggestions based on user behavior.</a:t>
            </a:r>
          </a:p>
        </p:txBody>
      </p:sp>
      <p:sp>
        <p:nvSpPr>
          <p:cNvPr id="20" name="TextBox 20"/>
          <p:cNvSpPr txBox="1"/>
          <p:nvPr/>
        </p:nvSpPr>
        <p:spPr>
          <a:xfrm>
            <a:off x="6918064" y="3320351"/>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02</a:t>
            </a:r>
          </a:p>
        </p:txBody>
      </p:sp>
      <p:sp>
        <p:nvSpPr>
          <p:cNvPr id="21" name="TextBox 21"/>
          <p:cNvSpPr txBox="1"/>
          <p:nvPr/>
        </p:nvSpPr>
        <p:spPr>
          <a:xfrm>
            <a:off x="6918064" y="5878556"/>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03</a:t>
            </a:r>
          </a:p>
        </p:txBody>
      </p:sp>
      <p:sp>
        <p:nvSpPr>
          <p:cNvPr id="22" name="TextBox 22"/>
          <p:cNvSpPr txBox="1"/>
          <p:nvPr/>
        </p:nvSpPr>
        <p:spPr>
          <a:xfrm>
            <a:off x="5395021" y="8057026"/>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04</a:t>
            </a:r>
          </a:p>
        </p:txBody>
      </p:sp>
      <p:grpSp>
        <p:nvGrpSpPr>
          <p:cNvPr id="23" name="Group 23"/>
          <p:cNvGrpSpPr/>
          <p:nvPr/>
        </p:nvGrpSpPr>
        <p:grpSpPr>
          <a:xfrm>
            <a:off x="4909101" y="7176625"/>
            <a:ext cx="457877" cy="45787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25" name="TextBox 2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6" name="Group 26"/>
          <p:cNvGrpSpPr/>
          <p:nvPr/>
        </p:nvGrpSpPr>
        <p:grpSpPr>
          <a:xfrm>
            <a:off x="5863950" y="5686149"/>
            <a:ext cx="457877" cy="45787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28" name="TextBox 2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9" name="Group 29"/>
          <p:cNvGrpSpPr/>
          <p:nvPr/>
        </p:nvGrpSpPr>
        <p:grpSpPr>
          <a:xfrm>
            <a:off x="5863950" y="4121207"/>
            <a:ext cx="457877" cy="45787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31" name="TextBox 3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2" name="Group 32"/>
          <p:cNvGrpSpPr/>
          <p:nvPr/>
        </p:nvGrpSpPr>
        <p:grpSpPr>
          <a:xfrm>
            <a:off x="4909101" y="2758149"/>
            <a:ext cx="457877" cy="45787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34" name="TextBox 3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35" name="Freeform 35"/>
          <p:cNvSpPr/>
          <p:nvPr/>
        </p:nvSpPr>
        <p:spPr>
          <a:xfrm rot="-1898322">
            <a:off x="-21777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sp>
      <p:sp>
        <p:nvSpPr>
          <p:cNvPr id="36" name="TextBox 36"/>
          <p:cNvSpPr txBox="1"/>
          <p:nvPr/>
        </p:nvSpPr>
        <p:spPr>
          <a:xfrm>
            <a:off x="8693461" y="2968452"/>
            <a:ext cx="6255099" cy="1050800"/>
          </a:xfrm>
          <a:prstGeom prst="rect">
            <a:avLst/>
          </a:prstGeom>
        </p:spPr>
        <p:txBody>
          <a:bodyPr lIns="0" tIns="0" rIns="0" bIns="0" rtlCol="0" anchor="t">
            <a:spAutoFit/>
          </a:bodyPr>
          <a:lstStyle/>
          <a:p>
            <a:pPr marL="0" lvl="0" indent="0" algn="l">
              <a:lnSpc>
                <a:spcPts val="2800"/>
              </a:lnSpc>
              <a:spcBef>
                <a:spcPct val="0"/>
              </a:spcBef>
            </a:pPr>
            <a:r>
              <a:rPr lang="en-US" sz="2000" b="1" u="none" strike="noStrike" dirty="0">
                <a:solidFill>
                  <a:srgbClr val="101010"/>
                </a:solidFill>
                <a:latin typeface="Montserrat Bold"/>
                <a:ea typeface="Montserrat Bold"/>
                <a:cs typeface="Montserrat Bold"/>
                <a:sym typeface="Montserrat Bold"/>
              </a:rPr>
              <a:t>Visual Search &amp; Visual Search -</a:t>
            </a:r>
          </a:p>
          <a:p>
            <a:pPr algn="l">
              <a:lnSpc>
                <a:spcPts val="2800"/>
              </a:lnSpc>
              <a:spcBef>
                <a:spcPct val="0"/>
              </a:spcBef>
            </a:pPr>
            <a:r>
              <a:rPr lang="en-US" sz="2000" u="none" strike="noStrike" dirty="0">
                <a:solidFill>
                  <a:srgbClr val="101010"/>
                </a:solidFill>
                <a:latin typeface="Montserrat"/>
                <a:ea typeface="Montserrat"/>
                <a:cs typeface="Montserrat"/>
                <a:sym typeface="Montserrat"/>
              </a:rPr>
              <a:t>Search Products using voice commands and also by uploading images.</a:t>
            </a:r>
          </a:p>
        </p:txBody>
      </p:sp>
      <p:sp>
        <p:nvSpPr>
          <p:cNvPr id="37" name="TextBox 37"/>
          <p:cNvSpPr txBox="1"/>
          <p:nvPr/>
        </p:nvSpPr>
        <p:spPr>
          <a:xfrm>
            <a:off x="8693461" y="5648049"/>
            <a:ext cx="6646981" cy="1050800"/>
          </a:xfrm>
          <a:prstGeom prst="rect">
            <a:avLst/>
          </a:prstGeom>
        </p:spPr>
        <p:txBody>
          <a:bodyPr lIns="0" tIns="0" rIns="0" bIns="0" rtlCol="0" anchor="t">
            <a:spAutoFit/>
          </a:bodyPr>
          <a:lstStyle/>
          <a:p>
            <a:pPr algn="l">
              <a:lnSpc>
                <a:spcPts val="2800"/>
              </a:lnSpc>
              <a:spcBef>
                <a:spcPct val="0"/>
              </a:spcBef>
            </a:pPr>
            <a:r>
              <a:rPr lang="en-US" sz="2000" b="1" dirty="0">
                <a:solidFill>
                  <a:srgbClr val="101010"/>
                </a:solidFill>
                <a:latin typeface="Montserrat Bold"/>
                <a:ea typeface="Montserrat Bold"/>
                <a:cs typeface="Montserrat Bold"/>
                <a:sym typeface="Montserrat Bold"/>
              </a:rPr>
              <a:t>AI Inventory Management</a:t>
            </a:r>
            <a:r>
              <a:rPr lang="en-US" sz="2000" b="1" u="none" strike="noStrike" dirty="0">
                <a:solidFill>
                  <a:srgbClr val="101010"/>
                </a:solidFill>
                <a:latin typeface="Montserrat Bold"/>
                <a:ea typeface="Montserrat Bold"/>
                <a:cs typeface="Montserrat Bold"/>
                <a:sym typeface="Montserrat Bold"/>
              </a:rPr>
              <a:t> and chatbot support-</a:t>
            </a:r>
          </a:p>
          <a:p>
            <a:pPr algn="l">
              <a:lnSpc>
                <a:spcPts val="2800"/>
              </a:lnSpc>
              <a:spcBef>
                <a:spcPct val="0"/>
              </a:spcBef>
            </a:pPr>
            <a:r>
              <a:rPr lang="en-US" sz="2000" u="none" strike="noStrike" dirty="0">
                <a:solidFill>
                  <a:srgbClr val="101010"/>
                </a:solidFill>
                <a:latin typeface="Montserrat"/>
                <a:ea typeface="Montserrat"/>
                <a:cs typeface="Montserrat"/>
                <a:sym typeface="Montserrat"/>
              </a:rPr>
              <a:t>Sma</a:t>
            </a:r>
            <a:r>
              <a:rPr lang="en-US" sz="2000" dirty="0">
                <a:solidFill>
                  <a:srgbClr val="101010"/>
                </a:solidFill>
                <a:latin typeface="Montserrat"/>
                <a:ea typeface="Montserrat"/>
                <a:cs typeface="Montserrat"/>
                <a:sym typeface="Montserrat"/>
              </a:rPr>
              <a:t>rt stock prediction and optimization and 24/7 intelligent customer assistance..</a:t>
            </a:r>
            <a:endParaRPr lang="en-US" sz="2000" u="none" strike="noStrike" dirty="0">
              <a:solidFill>
                <a:srgbClr val="101010"/>
              </a:solidFill>
              <a:latin typeface="Montserrat"/>
              <a:ea typeface="Montserrat"/>
              <a:cs typeface="Montserrat"/>
              <a:sym typeface="Montserrat"/>
            </a:endParaRPr>
          </a:p>
        </p:txBody>
      </p:sp>
      <p:sp>
        <p:nvSpPr>
          <p:cNvPr id="38" name="TextBox 38"/>
          <p:cNvSpPr txBox="1"/>
          <p:nvPr/>
        </p:nvSpPr>
        <p:spPr>
          <a:xfrm>
            <a:off x="7126251" y="7881340"/>
            <a:ext cx="7181367" cy="1409873"/>
          </a:xfrm>
          <a:prstGeom prst="rect">
            <a:avLst/>
          </a:prstGeom>
        </p:spPr>
        <p:txBody>
          <a:bodyPr lIns="0" tIns="0" rIns="0" bIns="0" rtlCol="0" anchor="t">
            <a:spAutoFit/>
          </a:bodyPr>
          <a:lstStyle/>
          <a:p>
            <a:pPr marL="0" lvl="0" indent="0" algn="l">
              <a:lnSpc>
                <a:spcPts val="2800"/>
              </a:lnSpc>
              <a:spcBef>
                <a:spcPct val="0"/>
              </a:spcBef>
            </a:pPr>
            <a:r>
              <a:rPr lang="en-US" sz="2000" b="1" u="none" strike="noStrike" dirty="0">
                <a:solidFill>
                  <a:srgbClr val="101010"/>
                </a:solidFill>
                <a:latin typeface="Montserrat Bold"/>
                <a:ea typeface="Montserrat Bold"/>
                <a:cs typeface="Montserrat Bold"/>
                <a:sym typeface="Montserrat Bold"/>
              </a:rPr>
              <a:t> </a:t>
            </a:r>
            <a:r>
              <a:rPr lang="en-US" sz="2000" b="1" dirty="0">
                <a:solidFill>
                  <a:srgbClr val="101010"/>
                </a:solidFill>
                <a:latin typeface="Montserrat Bold"/>
                <a:ea typeface="Montserrat Bold"/>
                <a:cs typeface="Montserrat Bold"/>
                <a:sym typeface="Montserrat Bold"/>
              </a:rPr>
              <a:t>Secure Unique User code Login</a:t>
            </a:r>
            <a:r>
              <a:rPr lang="en-US" sz="2000" b="1" u="none" strike="noStrike" dirty="0">
                <a:solidFill>
                  <a:srgbClr val="101010"/>
                </a:solidFill>
                <a:latin typeface="Montserrat Bold"/>
                <a:ea typeface="Montserrat Bold"/>
                <a:cs typeface="Montserrat Bold"/>
                <a:sym typeface="Montserrat Bold"/>
              </a:rPr>
              <a:t> and multi-device access-</a:t>
            </a:r>
          </a:p>
          <a:p>
            <a:pPr algn="l">
              <a:lnSpc>
                <a:spcPts val="2800"/>
              </a:lnSpc>
              <a:spcBef>
                <a:spcPct val="0"/>
              </a:spcBef>
            </a:pPr>
            <a:r>
              <a:rPr lang="en-US" sz="2000" dirty="0">
                <a:solidFill>
                  <a:srgbClr val="101010"/>
                </a:solidFill>
                <a:latin typeface="Montserrat"/>
                <a:ea typeface="Montserrat"/>
                <a:cs typeface="Montserrat"/>
                <a:sym typeface="Montserrat"/>
              </a:rPr>
              <a:t>Access accounts using a unique code and log in from any device effortlessly.</a:t>
            </a:r>
            <a:endParaRPr lang="en-US" sz="2000" u="none" strike="noStrike" dirty="0">
              <a:solidFill>
                <a:srgbClr val="10101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395780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292987" y="2086897"/>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a:off x="550719" y="2363976"/>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id="12" name="Group 12"/>
          <p:cNvGrpSpPr/>
          <p:nvPr/>
        </p:nvGrpSpPr>
        <p:grpSpPr>
          <a:xfrm>
            <a:off x="6511126" y="5208376"/>
            <a:ext cx="1991801" cy="1750296"/>
            <a:chOff x="26730" y="-86218"/>
            <a:chExt cx="2374519" cy="2086610"/>
          </a:xfrm>
        </p:grpSpPr>
        <p:sp>
          <p:nvSpPr>
            <p:cNvPr id="13" name="Freeform 13"/>
            <p:cNvSpPr/>
            <p:nvPr/>
          </p:nvSpPr>
          <p:spPr>
            <a:xfrm>
              <a:off x="26730" y="-86218"/>
              <a:ext cx="2374519" cy="2086610"/>
            </a:xfrm>
            <a:custGeom>
              <a:avLst/>
              <a:gdLst/>
              <a:ahLst/>
              <a:cxnLst/>
              <a:rect l="l" t="t" r="r" b="b"/>
              <a:pathLst>
                <a:path w="2374519" h="2086610">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4" name="Group 14"/>
          <p:cNvGrpSpPr/>
          <p:nvPr/>
        </p:nvGrpSpPr>
        <p:grpSpPr>
          <a:xfrm>
            <a:off x="6478804" y="2304283"/>
            <a:ext cx="1758106" cy="1797363"/>
            <a:chOff x="0" y="0"/>
            <a:chExt cx="2095920" cy="2142720"/>
          </a:xfrm>
        </p:grpSpPr>
        <p:sp>
          <p:nvSpPr>
            <p:cNvPr id="15" name="Freeform 15"/>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sp>
        <p:nvSpPr>
          <p:cNvPr id="16" name="Freeform 16"/>
          <p:cNvSpPr/>
          <p:nvPr/>
        </p:nvSpPr>
        <p:spPr>
          <a:xfrm>
            <a:off x="2615581" y="3706576"/>
            <a:ext cx="1555883" cy="1287140"/>
          </a:xfrm>
          <a:custGeom>
            <a:avLst/>
            <a:gdLst/>
            <a:ahLst/>
            <a:cxnLst/>
            <a:rect l="l" t="t" r="r" b="b"/>
            <a:pathLst>
              <a:path w="1555883" h="1287140">
                <a:moveTo>
                  <a:pt x="0" y="0"/>
                </a:moveTo>
                <a:lnTo>
                  <a:pt x="1555884" y="0"/>
                </a:lnTo>
                <a:lnTo>
                  <a:pt x="1555884" y="1287139"/>
                </a:lnTo>
                <a:lnTo>
                  <a:pt x="0" y="12871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553201" y="5198833"/>
            <a:ext cx="5310749" cy="1019175"/>
          </a:xfrm>
          <a:prstGeom prst="rect">
            <a:avLst/>
          </a:prstGeom>
        </p:spPr>
        <p:txBody>
          <a:bodyPr lIns="0" tIns="0" rIns="0" bIns="0" rtlCol="0" anchor="t">
            <a:spAutoFit/>
          </a:bodyPr>
          <a:lstStyle/>
          <a:p>
            <a:pPr marL="0" lvl="0" indent="0" algn="ctr">
              <a:lnSpc>
                <a:spcPts val="8008"/>
              </a:lnSpc>
              <a:spcBef>
                <a:spcPct val="0"/>
              </a:spcBef>
            </a:pPr>
            <a:r>
              <a:rPr lang="en-US" sz="6674" b="1">
                <a:solidFill>
                  <a:srgbClr val="FFFFFF"/>
                </a:solidFill>
                <a:latin typeface="Montserrat Bold"/>
                <a:ea typeface="Montserrat Bold"/>
                <a:cs typeface="Montserrat Bold"/>
                <a:sym typeface="Montserrat Bold"/>
              </a:rPr>
              <a:t> FEATURES</a:t>
            </a:r>
          </a:p>
        </p:txBody>
      </p:sp>
      <p:sp>
        <p:nvSpPr>
          <p:cNvPr id="18" name="TextBox 18"/>
          <p:cNvSpPr txBox="1"/>
          <p:nvPr/>
        </p:nvSpPr>
        <p:spPr>
          <a:xfrm>
            <a:off x="6598118" y="2718260"/>
            <a:ext cx="1320833" cy="969427"/>
          </a:xfrm>
          <a:prstGeom prst="rect">
            <a:avLst/>
          </a:prstGeom>
        </p:spPr>
        <p:txBody>
          <a:bodyPr lIns="0" tIns="0" rIns="0" bIns="0" rtlCol="0" anchor="t">
            <a:spAutoFit/>
          </a:bodyPr>
          <a:lstStyle/>
          <a:p>
            <a:pPr algn="ctr">
              <a:lnSpc>
                <a:spcPts val="7938"/>
              </a:lnSpc>
            </a:pPr>
            <a:r>
              <a:rPr lang="en-US" sz="5670" b="1" dirty="0">
                <a:solidFill>
                  <a:srgbClr val="FFFFFF"/>
                </a:solidFill>
                <a:latin typeface="Montserrat Bold"/>
                <a:ea typeface="Montserrat Bold"/>
                <a:cs typeface="Montserrat Bold"/>
                <a:sym typeface="Montserrat Bold"/>
              </a:rPr>
              <a:t>05</a:t>
            </a:r>
          </a:p>
        </p:txBody>
      </p:sp>
      <p:sp>
        <p:nvSpPr>
          <p:cNvPr id="19" name="TextBox 19"/>
          <p:cNvSpPr txBox="1"/>
          <p:nvPr/>
        </p:nvSpPr>
        <p:spPr>
          <a:xfrm>
            <a:off x="8309709" y="2589276"/>
            <a:ext cx="6611356" cy="691728"/>
          </a:xfrm>
          <a:prstGeom prst="rect">
            <a:avLst/>
          </a:prstGeom>
        </p:spPr>
        <p:txBody>
          <a:bodyPr lIns="0" tIns="0" rIns="0" bIns="0" rtlCol="0" anchor="t">
            <a:spAutoFit/>
          </a:bodyPr>
          <a:lstStyle/>
          <a:p>
            <a:pPr marL="0" lvl="0" indent="0" algn="l">
              <a:lnSpc>
                <a:spcPts val="2800"/>
              </a:lnSpc>
              <a:spcBef>
                <a:spcPct val="0"/>
              </a:spcBef>
            </a:pPr>
            <a:r>
              <a:rPr lang="en-US" sz="2000" b="1" u="none" strike="noStrike" dirty="0">
                <a:solidFill>
                  <a:srgbClr val="101010"/>
                </a:solidFill>
                <a:latin typeface="Montserrat Bold"/>
                <a:ea typeface="Montserrat Bold"/>
                <a:cs typeface="Montserrat Bold"/>
                <a:sym typeface="Montserrat Bold"/>
              </a:rPr>
              <a:t>Multi-Language Support -</a:t>
            </a:r>
          </a:p>
          <a:p>
            <a:pPr algn="l">
              <a:lnSpc>
                <a:spcPts val="2800"/>
              </a:lnSpc>
              <a:spcBef>
                <a:spcPct val="0"/>
              </a:spcBef>
            </a:pPr>
            <a:r>
              <a:rPr lang="en-US" sz="2000" dirty="0">
                <a:solidFill>
                  <a:srgbClr val="101010"/>
                </a:solidFill>
                <a:latin typeface="Montserrat"/>
                <a:ea typeface="Montserrat"/>
                <a:cs typeface="Montserrat"/>
                <a:sym typeface="Montserrat"/>
              </a:rPr>
              <a:t>AI based translations for global reach.</a:t>
            </a:r>
            <a:endParaRPr lang="en-US" sz="2000" u="none" strike="noStrike" dirty="0">
              <a:solidFill>
                <a:srgbClr val="101010"/>
              </a:solidFill>
              <a:latin typeface="Montserrat"/>
              <a:ea typeface="Montserrat"/>
              <a:cs typeface="Montserrat"/>
              <a:sym typeface="Montserrat"/>
            </a:endParaRPr>
          </a:p>
        </p:txBody>
      </p:sp>
      <p:sp>
        <p:nvSpPr>
          <p:cNvPr id="20" name="TextBox 20"/>
          <p:cNvSpPr txBox="1"/>
          <p:nvPr/>
        </p:nvSpPr>
        <p:spPr>
          <a:xfrm>
            <a:off x="6988876" y="5684963"/>
            <a:ext cx="1320833" cy="969427"/>
          </a:xfrm>
          <a:prstGeom prst="rect">
            <a:avLst/>
          </a:prstGeom>
        </p:spPr>
        <p:txBody>
          <a:bodyPr lIns="0" tIns="0" rIns="0" bIns="0" rtlCol="0" anchor="t">
            <a:spAutoFit/>
          </a:bodyPr>
          <a:lstStyle/>
          <a:p>
            <a:pPr algn="ctr">
              <a:lnSpc>
                <a:spcPts val="7938"/>
              </a:lnSpc>
            </a:pPr>
            <a:r>
              <a:rPr lang="en-US" sz="5670" b="1" dirty="0">
                <a:solidFill>
                  <a:srgbClr val="FFFFFF"/>
                </a:solidFill>
                <a:latin typeface="Montserrat Bold"/>
                <a:ea typeface="Montserrat Bold"/>
                <a:cs typeface="Montserrat Bold"/>
                <a:sym typeface="Montserrat Bold"/>
              </a:rPr>
              <a:t>06</a:t>
            </a:r>
          </a:p>
        </p:txBody>
      </p:sp>
      <p:grpSp>
        <p:nvGrpSpPr>
          <p:cNvPr id="29" name="Group 29"/>
          <p:cNvGrpSpPr/>
          <p:nvPr/>
        </p:nvGrpSpPr>
        <p:grpSpPr>
          <a:xfrm>
            <a:off x="5771745" y="6239439"/>
            <a:ext cx="457877" cy="45787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31" name="TextBox 3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2" name="Group 32"/>
          <p:cNvGrpSpPr/>
          <p:nvPr/>
        </p:nvGrpSpPr>
        <p:grpSpPr>
          <a:xfrm>
            <a:off x="5873864" y="4040151"/>
            <a:ext cx="457877" cy="45787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34" name="TextBox 3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35" name="Freeform 35"/>
          <p:cNvSpPr/>
          <p:nvPr/>
        </p:nvSpPr>
        <p:spPr>
          <a:xfrm rot="-1898322">
            <a:off x="-21777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sp>
      <p:sp>
        <p:nvSpPr>
          <p:cNvPr id="36" name="TextBox 36"/>
          <p:cNvSpPr txBox="1"/>
          <p:nvPr/>
        </p:nvSpPr>
        <p:spPr>
          <a:xfrm>
            <a:off x="8777650" y="5763235"/>
            <a:ext cx="6255099" cy="691728"/>
          </a:xfrm>
          <a:prstGeom prst="rect">
            <a:avLst/>
          </a:prstGeom>
        </p:spPr>
        <p:txBody>
          <a:bodyPr lIns="0" tIns="0" rIns="0" bIns="0" rtlCol="0" anchor="t">
            <a:spAutoFit/>
          </a:bodyPr>
          <a:lstStyle/>
          <a:p>
            <a:pPr marL="0" lvl="0" indent="0" algn="l">
              <a:lnSpc>
                <a:spcPts val="2800"/>
              </a:lnSpc>
              <a:spcBef>
                <a:spcPct val="0"/>
              </a:spcBef>
            </a:pPr>
            <a:r>
              <a:rPr lang="en-US" sz="2000" b="1" dirty="0">
                <a:solidFill>
                  <a:srgbClr val="101010"/>
                </a:solidFill>
                <a:latin typeface="Montserrat Bold"/>
                <a:ea typeface="Montserrat Bold"/>
                <a:cs typeface="Montserrat Bold"/>
                <a:sym typeface="Montserrat Bold"/>
              </a:rPr>
              <a:t>Dynamic UI customization</a:t>
            </a:r>
            <a:r>
              <a:rPr lang="en-US" sz="2000" b="1" u="none" strike="noStrike" dirty="0">
                <a:solidFill>
                  <a:srgbClr val="101010"/>
                </a:solidFill>
                <a:latin typeface="Montserrat Bold"/>
                <a:ea typeface="Montserrat Bold"/>
                <a:cs typeface="Montserrat Bold"/>
                <a:sym typeface="Montserrat Bold"/>
              </a:rPr>
              <a:t> - </a:t>
            </a:r>
          </a:p>
          <a:p>
            <a:pPr algn="l">
              <a:lnSpc>
                <a:spcPts val="2800"/>
              </a:lnSpc>
              <a:spcBef>
                <a:spcPct val="0"/>
              </a:spcBef>
            </a:pPr>
            <a:r>
              <a:rPr lang="en-US" sz="2000" dirty="0">
                <a:solidFill>
                  <a:srgbClr val="101010"/>
                </a:solidFill>
                <a:latin typeface="Montserrat"/>
                <a:ea typeface="Montserrat"/>
                <a:cs typeface="Montserrat"/>
                <a:sym typeface="Montserrat"/>
              </a:rPr>
              <a:t>Personalized shopping interface</a:t>
            </a:r>
            <a:endParaRPr lang="en-US" sz="2000" u="none" strike="noStrike" dirty="0">
              <a:solidFill>
                <a:srgbClr val="10101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895A7-20CE-9334-5A12-32BED923F95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35C3824-1337-2510-4A62-DCB007147F2E}"/>
              </a:ext>
            </a:extLst>
          </p:cNvPr>
          <p:cNvSpPr txBox="1"/>
          <p:nvPr/>
        </p:nvSpPr>
        <p:spPr>
          <a:xfrm>
            <a:off x="1143000" y="2095500"/>
            <a:ext cx="9006802" cy="1223284"/>
          </a:xfrm>
          <a:prstGeom prst="rect">
            <a:avLst/>
          </a:prstGeom>
        </p:spPr>
        <p:txBody>
          <a:bodyPr wrap="square" lIns="0" tIns="0" rIns="0" bIns="0" rtlCol="0" anchor="t">
            <a:spAutoFit/>
          </a:bodyPr>
          <a:lstStyle/>
          <a:p>
            <a:pPr marL="0" lvl="0" indent="0" algn="l">
              <a:lnSpc>
                <a:spcPts val="10276"/>
              </a:lnSpc>
              <a:spcBef>
                <a:spcPct val="0"/>
              </a:spcBef>
            </a:pPr>
            <a:r>
              <a:rPr lang="en-US" sz="7340" b="1" dirty="0">
                <a:solidFill>
                  <a:srgbClr val="000000"/>
                </a:solidFill>
                <a:latin typeface="Montserrat Bold"/>
                <a:ea typeface="Montserrat Bold"/>
                <a:cs typeface="Montserrat Bold"/>
                <a:sym typeface="Montserrat Bold"/>
              </a:rPr>
              <a:t>Proposed System</a:t>
            </a:r>
            <a:endParaRPr lang="en-US" sz="7340" b="1" u="none" strike="noStrike" dirty="0">
              <a:solidFill>
                <a:srgbClr val="000000"/>
              </a:solidFill>
              <a:latin typeface="Montserrat Bold"/>
              <a:ea typeface="Montserrat Bold"/>
              <a:cs typeface="Montserrat Bold"/>
              <a:sym typeface="Montserrat Bold"/>
            </a:endParaRPr>
          </a:p>
        </p:txBody>
      </p:sp>
      <p:sp>
        <p:nvSpPr>
          <p:cNvPr id="3" name="TextBox 3">
            <a:extLst>
              <a:ext uri="{FF2B5EF4-FFF2-40B4-BE49-F238E27FC236}">
                <a16:creationId xmlns:a16="http://schemas.microsoft.com/office/drawing/2014/main" id="{D5B0F12D-9A37-A2E8-71B6-464098ABAB27}"/>
              </a:ext>
            </a:extLst>
          </p:cNvPr>
          <p:cNvSpPr txBox="1"/>
          <p:nvPr/>
        </p:nvSpPr>
        <p:spPr>
          <a:xfrm>
            <a:off x="1766372" y="3695700"/>
            <a:ext cx="14755256" cy="6279668"/>
          </a:xfrm>
          <a:prstGeom prst="rect">
            <a:avLst/>
          </a:prstGeom>
        </p:spPr>
        <p:txBody>
          <a:bodyPr wrap="square" lIns="0" tIns="0" rIns="0" bIns="0" rtlCol="0" anchor="t">
            <a:spAutoFit/>
          </a:bodyPr>
          <a:lstStyle/>
          <a:p>
            <a:pPr marL="0" lvl="0" indent="0" algn="just">
              <a:lnSpc>
                <a:spcPts val="4499"/>
              </a:lnSpc>
            </a:pPr>
            <a:r>
              <a:rPr lang="en-US" sz="2400" dirty="0">
                <a:solidFill>
                  <a:srgbClr val="101010"/>
                </a:solidFill>
                <a:latin typeface="Montserrat" panose="00000500000000000000" pitchFamily="2" charset="0"/>
                <a:sym typeface="Montserrat Bold"/>
              </a:rPr>
              <a:t>1</a:t>
            </a:r>
            <a:r>
              <a:rPr lang="en-US" sz="2400" b="1" dirty="0">
                <a:solidFill>
                  <a:srgbClr val="101010"/>
                </a:solidFill>
                <a:latin typeface="Montserrat" panose="00000500000000000000" pitchFamily="2" charset="0"/>
                <a:sym typeface="Montserrat Bold"/>
              </a:rPr>
              <a:t>. Personalized Recommendation Engine:</a:t>
            </a:r>
            <a:r>
              <a:rPr lang="en-US" sz="2400" dirty="0">
                <a:solidFill>
                  <a:srgbClr val="101010"/>
                </a:solidFill>
                <a:latin typeface="Montserrat" panose="00000500000000000000" pitchFamily="2" charset="0"/>
                <a:sym typeface="Montserrat Bold"/>
              </a:rPr>
              <a:t> AI algorithms analyze user preferences, </a:t>
            </a:r>
          </a:p>
          <a:p>
            <a:pPr marL="0" lvl="0" indent="0" algn="just">
              <a:lnSpc>
                <a:spcPts val="4499"/>
              </a:lnSpc>
            </a:pPr>
            <a:r>
              <a:rPr lang="en-US" sz="2400" dirty="0">
                <a:solidFill>
                  <a:srgbClr val="101010"/>
                </a:solidFill>
                <a:latin typeface="Montserrat" panose="00000500000000000000" pitchFamily="2" charset="0"/>
                <a:sym typeface="Montserrat Bold"/>
              </a:rPr>
              <a:t>search patterns, and purchase history to suggest relevant products, increasing </a:t>
            </a:r>
          </a:p>
          <a:p>
            <a:pPr marL="0" lvl="0" indent="0" algn="just">
              <a:lnSpc>
                <a:spcPts val="4499"/>
              </a:lnSpc>
            </a:pPr>
            <a:r>
              <a:rPr lang="en-US" sz="2400" dirty="0">
                <a:solidFill>
                  <a:srgbClr val="101010"/>
                </a:solidFill>
                <a:latin typeface="Montserrat" panose="00000500000000000000" pitchFamily="2" charset="0"/>
                <a:sym typeface="Montserrat Bold"/>
              </a:rPr>
              <a:t>engagement and conversions.</a:t>
            </a:r>
          </a:p>
          <a:p>
            <a:pPr marL="0" lvl="0" indent="0" algn="just">
              <a:lnSpc>
                <a:spcPts val="4499"/>
              </a:lnSpc>
            </a:pPr>
            <a:r>
              <a:rPr lang="en-US" sz="2400" dirty="0">
                <a:solidFill>
                  <a:srgbClr val="101010"/>
                </a:solidFill>
                <a:latin typeface="Montserrat" panose="00000500000000000000" pitchFamily="2" charset="0"/>
                <a:sym typeface="Montserrat Bold"/>
              </a:rPr>
              <a:t>2</a:t>
            </a:r>
            <a:r>
              <a:rPr lang="en-US" sz="2400" b="1" dirty="0">
                <a:solidFill>
                  <a:srgbClr val="101010"/>
                </a:solidFill>
                <a:latin typeface="Montserrat" panose="00000500000000000000" pitchFamily="2" charset="0"/>
                <a:sym typeface="Montserrat Bold"/>
              </a:rPr>
              <a:t>. Voice and Visual Search: </a:t>
            </a:r>
            <a:r>
              <a:rPr lang="en-US" sz="2400" dirty="0">
                <a:solidFill>
                  <a:srgbClr val="101010"/>
                </a:solidFill>
                <a:latin typeface="Montserrat" panose="00000500000000000000" pitchFamily="2" charset="0"/>
                <a:sym typeface="Montserrat Bold"/>
              </a:rPr>
              <a:t>Users can search for products by speaking or uploading </a:t>
            </a:r>
          </a:p>
          <a:p>
            <a:pPr marL="0" lvl="0" indent="0" algn="just">
              <a:lnSpc>
                <a:spcPts val="4499"/>
              </a:lnSpc>
            </a:pPr>
            <a:r>
              <a:rPr lang="en-US" sz="2400" dirty="0">
                <a:solidFill>
                  <a:srgbClr val="101010"/>
                </a:solidFill>
                <a:latin typeface="Montserrat" panose="00000500000000000000" pitchFamily="2" charset="0"/>
                <a:sym typeface="Montserrat Bold"/>
              </a:rPr>
              <a:t>images. AI processes the input and matches it with the best-suited items.</a:t>
            </a:r>
          </a:p>
          <a:p>
            <a:pPr marL="0" lvl="0" indent="0" algn="just">
              <a:lnSpc>
                <a:spcPts val="4499"/>
              </a:lnSpc>
            </a:pPr>
            <a:r>
              <a:rPr lang="en-US" sz="2400" dirty="0">
                <a:solidFill>
                  <a:srgbClr val="101010"/>
                </a:solidFill>
                <a:latin typeface="Montserrat" panose="00000500000000000000" pitchFamily="2" charset="0"/>
                <a:sym typeface="Montserrat Bold"/>
              </a:rPr>
              <a:t>3. </a:t>
            </a:r>
            <a:r>
              <a:rPr lang="en-US" sz="2400" b="1" dirty="0">
                <a:solidFill>
                  <a:srgbClr val="101010"/>
                </a:solidFill>
                <a:latin typeface="Montserrat" panose="00000500000000000000" pitchFamily="2" charset="0"/>
                <a:sym typeface="Montserrat Bold"/>
              </a:rPr>
              <a:t>Augmented Reality Integration</a:t>
            </a:r>
            <a:r>
              <a:rPr lang="en-US" sz="2400" dirty="0">
                <a:solidFill>
                  <a:srgbClr val="101010"/>
                </a:solidFill>
                <a:latin typeface="Montserrat" panose="00000500000000000000" pitchFamily="2" charset="0"/>
                <a:sym typeface="Montserrat Bold"/>
              </a:rPr>
              <a:t>: Select products, such as furniture and apparel, will </a:t>
            </a:r>
          </a:p>
          <a:p>
            <a:pPr marL="0" lvl="0" indent="0" algn="just">
              <a:lnSpc>
                <a:spcPts val="4499"/>
              </a:lnSpc>
            </a:pPr>
            <a:r>
              <a:rPr lang="en-US" sz="2400" dirty="0">
                <a:solidFill>
                  <a:srgbClr val="101010"/>
                </a:solidFill>
                <a:latin typeface="Montserrat" panose="00000500000000000000" pitchFamily="2" charset="0"/>
                <a:sym typeface="Montserrat Bold"/>
              </a:rPr>
              <a:t>feature AR capabilities, allowing users to visualize items in real-world settings before </a:t>
            </a:r>
          </a:p>
          <a:p>
            <a:pPr marL="0" lvl="0" indent="0" algn="just">
              <a:lnSpc>
                <a:spcPts val="4499"/>
              </a:lnSpc>
            </a:pPr>
            <a:r>
              <a:rPr lang="en-US" sz="2400" dirty="0">
                <a:solidFill>
                  <a:srgbClr val="101010"/>
                </a:solidFill>
                <a:latin typeface="Montserrat" panose="00000500000000000000" pitchFamily="2" charset="0"/>
                <a:sym typeface="Montserrat Bold"/>
              </a:rPr>
              <a:t>purchasing.</a:t>
            </a:r>
          </a:p>
          <a:p>
            <a:pPr marL="0" lvl="0" indent="0" algn="just">
              <a:lnSpc>
                <a:spcPts val="4499"/>
              </a:lnSpc>
            </a:pPr>
            <a:r>
              <a:rPr lang="en-US" sz="2400" dirty="0">
                <a:solidFill>
                  <a:srgbClr val="101010"/>
                </a:solidFill>
                <a:latin typeface="Montserrat" panose="00000500000000000000" pitchFamily="2" charset="0"/>
                <a:sym typeface="Montserrat Bold"/>
              </a:rPr>
              <a:t>4. </a:t>
            </a:r>
            <a:r>
              <a:rPr lang="en-US" sz="2400" b="1" dirty="0">
                <a:solidFill>
                  <a:srgbClr val="101010"/>
                </a:solidFill>
                <a:latin typeface="Montserrat" panose="00000500000000000000" pitchFamily="2" charset="0"/>
                <a:sym typeface="Montserrat Bold"/>
              </a:rPr>
              <a:t>Purchase History Visualization: </a:t>
            </a:r>
            <a:r>
              <a:rPr lang="en-US" sz="2400" dirty="0">
                <a:solidFill>
                  <a:srgbClr val="101010"/>
                </a:solidFill>
                <a:latin typeface="Montserrat" panose="00000500000000000000" pitchFamily="2" charset="0"/>
                <a:sym typeface="Montserrat Bold"/>
              </a:rPr>
              <a:t>Interactive charts displaying purchase trends, </a:t>
            </a:r>
          </a:p>
          <a:p>
            <a:pPr marL="0" lvl="0" indent="0" algn="just">
              <a:lnSpc>
                <a:spcPts val="4499"/>
              </a:lnSpc>
            </a:pPr>
            <a:r>
              <a:rPr lang="en-US" sz="2400" dirty="0">
                <a:solidFill>
                  <a:srgbClr val="101010"/>
                </a:solidFill>
                <a:latin typeface="Montserrat" panose="00000500000000000000" pitchFamily="2" charset="0"/>
                <a:sym typeface="Montserrat Bold"/>
              </a:rPr>
              <a:t>spending patterns, and preferred categories enable users to understand their shopping </a:t>
            </a:r>
          </a:p>
          <a:p>
            <a:pPr marL="0" lvl="0" indent="0" algn="just">
              <a:lnSpc>
                <a:spcPts val="4499"/>
              </a:lnSpc>
            </a:pPr>
            <a:r>
              <a:rPr lang="en-US" sz="2400" dirty="0">
                <a:solidFill>
                  <a:srgbClr val="101010"/>
                </a:solidFill>
                <a:latin typeface="Montserrat" panose="00000500000000000000" pitchFamily="2" charset="0"/>
                <a:sym typeface="Montserrat Bold"/>
              </a:rPr>
              <a:t>behavior.</a:t>
            </a:r>
          </a:p>
        </p:txBody>
      </p:sp>
      <p:grpSp>
        <p:nvGrpSpPr>
          <p:cNvPr id="4" name="Group 4">
            <a:extLst>
              <a:ext uri="{FF2B5EF4-FFF2-40B4-BE49-F238E27FC236}">
                <a16:creationId xmlns:a16="http://schemas.microsoft.com/office/drawing/2014/main" id="{DE41BCD0-FAE1-9C0D-DAA8-2E6D0492AF29}"/>
              </a:ext>
            </a:extLst>
          </p:cNvPr>
          <p:cNvGrpSpPr/>
          <p:nvPr/>
        </p:nvGrpSpPr>
        <p:grpSpPr>
          <a:xfrm>
            <a:off x="0" y="0"/>
            <a:ext cx="18288000" cy="1874361"/>
            <a:chOff x="0" y="0"/>
            <a:chExt cx="9414331" cy="964887"/>
          </a:xfrm>
        </p:grpSpPr>
        <p:sp>
          <p:nvSpPr>
            <p:cNvPr id="5" name="Freeform 5">
              <a:extLst>
                <a:ext uri="{FF2B5EF4-FFF2-40B4-BE49-F238E27FC236}">
                  <a16:creationId xmlns:a16="http://schemas.microsoft.com/office/drawing/2014/main" id="{7BC8CBF8-1D4A-029E-6259-DE30F41199A8}"/>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FCB3CFEF-0977-0F68-AF52-16A687B05E74}"/>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330233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3690EEB1-49A9-34C1-7750-56CBE84CDBB1}"/>
              </a:ext>
            </a:extLst>
          </p:cNvPr>
          <p:cNvGrpSpPr/>
          <p:nvPr/>
        </p:nvGrpSpPr>
        <p:grpSpPr>
          <a:xfrm>
            <a:off x="0" y="0"/>
            <a:ext cx="18288000" cy="1874361"/>
            <a:chOff x="0" y="0"/>
            <a:chExt cx="9414331" cy="964887"/>
          </a:xfrm>
        </p:grpSpPr>
        <p:sp>
          <p:nvSpPr>
            <p:cNvPr id="3" name="Freeform 5">
              <a:extLst>
                <a:ext uri="{FF2B5EF4-FFF2-40B4-BE49-F238E27FC236}">
                  <a16:creationId xmlns:a16="http://schemas.microsoft.com/office/drawing/2014/main" id="{9EC6ED65-38A0-6CEA-3D1A-F5A322F28694}"/>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4" name="TextBox 6">
              <a:extLst>
                <a:ext uri="{FF2B5EF4-FFF2-40B4-BE49-F238E27FC236}">
                  <a16:creationId xmlns:a16="http://schemas.microsoft.com/office/drawing/2014/main" id="{CF0E2C64-C6FB-B1A8-4496-C77208CC716C}"/>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2">
            <a:extLst>
              <a:ext uri="{FF2B5EF4-FFF2-40B4-BE49-F238E27FC236}">
                <a16:creationId xmlns:a16="http://schemas.microsoft.com/office/drawing/2014/main" id="{7AEBFBB6-D4E4-E30B-1094-4831DC6D996F}"/>
              </a:ext>
            </a:extLst>
          </p:cNvPr>
          <p:cNvSpPr txBox="1"/>
          <p:nvPr/>
        </p:nvSpPr>
        <p:spPr>
          <a:xfrm>
            <a:off x="1143000" y="2095500"/>
            <a:ext cx="9006802" cy="1223284"/>
          </a:xfrm>
          <a:prstGeom prst="rect">
            <a:avLst/>
          </a:prstGeom>
        </p:spPr>
        <p:txBody>
          <a:bodyPr wrap="square" lIns="0" tIns="0" rIns="0" bIns="0" rtlCol="0" anchor="t">
            <a:spAutoFit/>
          </a:bodyPr>
          <a:lstStyle/>
          <a:p>
            <a:pPr marL="0" lvl="0" indent="0" algn="l">
              <a:lnSpc>
                <a:spcPts val="10276"/>
              </a:lnSpc>
              <a:spcBef>
                <a:spcPct val="0"/>
              </a:spcBef>
            </a:pPr>
            <a:r>
              <a:rPr lang="en-US" sz="7340" b="1" dirty="0">
                <a:solidFill>
                  <a:srgbClr val="000000"/>
                </a:solidFill>
                <a:latin typeface="Montserrat Bold"/>
                <a:ea typeface="Montserrat Bold"/>
                <a:cs typeface="Montserrat Bold"/>
                <a:sym typeface="Montserrat Bold"/>
              </a:rPr>
              <a:t>Proposed System</a:t>
            </a:r>
            <a:endParaRPr lang="en-US" sz="7340" b="1" u="none" strike="noStrike" dirty="0">
              <a:solidFill>
                <a:srgbClr val="000000"/>
              </a:solidFill>
              <a:latin typeface="Montserrat Bold"/>
              <a:ea typeface="Montserrat Bold"/>
              <a:cs typeface="Montserrat Bold"/>
              <a:sym typeface="Montserrat Bold"/>
            </a:endParaRPr>
          </a:p>
        </p:txBody>
      </p:sp>
      <p:sp>
        <p:nvSpPr>
          <p:cNvPr id="7" name="TextBox 6">
            <a:extLst>
              <a:ext uri="{FF2B5EF4-FFF2-40B4-BE49-F238E27FC236}">
                <a16:creationId xmlns:a16="http://schemas.microsoft.com/office/drawing/2014/main" id="{32E1ABA5-0B80-C715-1F12-B9EC56649D58}"/>
              </a:ext>
            </a:extLst>
          </p:cNvPr>
          <p:cNvSpPr txBox="1"/>
          <p:nvPr/>
        </p:nvSpPr>
        <p:spPr>
          <a:xfrm>
            <a:off x="1981200" y="3539923"/>
            <a:ext cx="12877800" cy="2909514"/>
          </a:xfrm>
          <a:prstGeom prst="rect">
            <a:avLst/>
          </a:prstGeom>
          <a:noFill/>
        </p:spPr>
        <p:txBody>
          <a:bodyPr wrap="square">
            <a:spAutoFit/>
          </a:bodyPr>
          <a:lstStyle/>
          <a:p>
            <a:pPr marL="0" lvl="0" indent="0" algn="just">
              <a:lnSpc>
                <a:spcPts val="4499"/>
              </a:lnSpc>
            </a:pPr>
            <a:r>
              <a:rPr lang="en-US" sz="2400" dirty="0">
                <a:solidFill>
                  <a:srgbClr val="101010"/>
                </a:solidFill>
                <a:latin typeface="Montserrat" panose="00000500000000000000" pitchFamily="2" charset="0"/>
                <a:sym typeface="Montserrat Bold"/>
              </a:rPr>
              <a:t>5. </a:t>
            </a:r>
            <a:r>
              <a:rPr lang="en-US" sz="2400" b="1" dirty="0">
                <a:solidFill>
                  <a:srgbClr val="101010"/>
                </a:solidFill>
                <a:latin typeface="Montserrat" panose="00000500000000000000" pitchFamily="2" charset="0"/>
                <a:sym typeface="Montserrat Bold"/>
              </a:rPr>
              <a:t>AI-Powered Inventory Management: </a:t>
            </a:r>
            <a:r>
              <a:rPr lang="en-US" sz="2400" dirty="0">
                <a:solidFill>
                  <a:srgbClr val="101010"/>
                </a:solidFill>
                <a:latin typeface="Montserrat" panose="00000500000000000000" pitchFamily="2" charset="0"/>
                <a:sym typeface="Montserrat Bold"/>
              </a:rPr>
              <a:t>AI tracks sales trends and stock levels to </a:t>
            </a:r>
          </a:p>
          <a:p>
            <a:pPr marL="0" lvl="0" indent="0" algn="just">
              <a:lnSpc>
                <a:spcPts val="4499"/>
              </a:lnSpc>
            </a:pPr>
            <a:r>
              <a:rPr lang="en-US" sz="2400" dirty="0">
                <a:solidFill>
                  <a:srgbClr val="101010"/>
                </a:solidFill>
                <a:latin typeface="Montserrat" panose="00000500000000000000" pitchFamily="2" charset="0"/>
                <a:sym typeface="Montserrat Bold"/>
              </a:rPr>
              <a:t>prevent overstocking or stockouts, ensuring efficient resource utilization.</a:t>
            </a:r>
          </a:p>
          <a:p>
            <a:pPr marL="0" lvl="0" indent="0" algn="just">
              <a:lnSpc>
                <a:spcPts val="4499"/>
              </a:lnSpc>
            </a:pPr>
            <a:r>
              <a:rPr lang="en-US" sz="2400" dirty="0">
                <a:solidFill>
                  <a:srgbClr val="101010"/>
                </a:solidFill>
                <a:latin typeface="Montserrat" panose="00000500000000000000" pitchFamily="2" charset="0"/>
                <a:sym typeface="Montserrat Bold"/>
              </a:rPr>
              <a:t>6. </a:t>
            </a:r>
            <a:r>
              <a:rPr lang="en-US" sz="2400" b="1" dirty="0">
                <a:solidFill>
                  <a:srgbClr val="101010"/>
                </a:solidFill>
                <a:latin typeface="Montserrat" panose="00000500000000000000" pitchFamily="2" charset="0"/>
                <a:sym typeface="Montserrat Bold"/>
              </a:rPr>
              <a:t>Chatbot Assistant: </a:t>
            </a:r>
            <a:r>
              <a:rPr lang="en-US" sz="2400" dirty="0">
                <a:solidFill>
                  <a:srgbClr val="101010"/>
                </a:solidFill>
                <a:latin typeface="Montserrat" panose="00000500000000000000" pitchFamily="2" charset="0"/>
                <a:sym typeface="Montserrat Bold"/>
              </a:rPr>
              <a:t>A conversational AI tool assists users with queries, order tracking, </a:t>
            </a:r>
          </a:p>
          <a:p>
            <a:pPr marL="0" lvl="0" indent="0" algn="just">
              <a:lnSpc>
                <a:spcPts val="4499"/>
              </a:lnSpc>
            </a:pPr>
            <a:r>
              <a:rPr lang="en-US" sz="2400" dirty="0">
                <a:solidFill>
                  <a:srgbClr val="101010"/>
                </a:solidFill>
                <a:latin typeface="Montserrat" panose="00000500000000000000" pitchFamily="2" charset="0"/>
                <a:sym typeface="Montserrat Bold"/>
              </a:rPr>
              <a:t>and issue resolution, enhancing customer support.</a:t>
            </a:r>
          </a:p>
        </p:txBody>
      </p:sp>
    </p:spTree>
    <p:extLst>
      <p:ext uri="{BB962C8B-B14F-4D97-AF65-F5344CB8AC3E}">
        <p14:creationId xmlns:p14="http://schemas.microsoft.com/office/powerpoint/2010/main" val="37452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22821" y="645901"/>
            <a:ext cx="17177026" cy="8995198"/>
            <a:chOff x="0" y="0"/>
            <a:chExt cx="4523990" cy="2369106"/>
          </a:xfrm>
        </p:grpSpPr>
        <p:sp>
          <p:nvSpPr>
            <p:cNvPr id="3" name="Freeform 3"/>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p:cNvGrpSpPr/>
          <p:nvPr/>
        </p:nvGrpSpPr>
        <p:grpSpPr>
          <a:xfrm>
            <a:off x="1516157" y="3894483"/>
            <a:ext cx="7627843" cy="5209827"/>
            <a:chOff x="0" y="0"/>
            <a:chExt cx="3560828" cy="2432051"/>
          </a:xfrm>
        </p:grpSpPr>
        <p:sp>
          <p:nvSpPr>
            <p:cNvPr id="6" name="Freeform 6"/>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7" name="TextBox 7"/>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grpSp>
        <p:nvGrpSpPr>
          <p:cNvPr id="8" name="Group 8"/>
          <p:cNvGrpSpPr/>
          <p:nvPr/>
        </p:nvGrpSpPr>
        <p:grpSpPr>
          <a:xfrm>
            <a:off x="1756956" y="4074774"/>
            <a:ext cx="7142485" cy="4748764"/>
            <a:chOff x="0" y="0"/>
            <a:chExt cx="3334253" cy="2216817"/>
          </a:xfrm>
        </p:grpSpPr>
        <p:sp>
          <p:nvSpPr>
            <p:cNvPr id="9" name="Freeform 9"/>
            <p:cNvSpPr/>
            <p:nvPr/>
          </p:nvSpPr>
          <p:spPr>
            <a:xfrm>
              <a:off x="0" y="0"/>
              <a:ext cx="3334253" cy="2216817"/>
            </a:xfrm>
            <a:custGeom>
              <a:avLst/>
              <a:gdLst/>
              <a:ahLst/>
              <a:cxnLst/>
              <a:rect l="l" t="t" r="r" b="b"/>
              <a:pathLst>
                <a:path w="3334253" h="2216817">
                  <a:moveTo>
                    <a:pt x="24930" y="0"/>
                  </a:moveTo>
                  <a:lnTo>
                    <a:pt x="3309323" y="0"/>
                  </a:lnTo>
                  <a:cubicBezTo>
                    <a:pt x="3315935" y="0"/>
                    <a:pt x="3322276" y="2627"/>
                    <a:pt x="3326952" y="7302"/>
                  </a:cubicBezTo>
                  <a:cubicBezTo>
                    <a:pt x="3331627" y="11977"/>
                    <a:pt x="3334253" y="18318"/>
                    <a:pt x="3334253" y="24930"/>
                  </a:cubicBezTo>
                  <a:lnTo>
                    <a:pt x="3334253" y="2191887"/>
                  </a:lnTo>
                  <a:cubicBezTo>
                    <a:pt x="3334253" y="2198499"/>
                    <a:pt x="3331627" y="2204840"/>
                    <a:pt x="3326952" y="2209515"/>
                  </a:cubicBezTo>
                  <a:cubicBezTo>
                    <a:pt x="3322276" y="2214191"/>
                    <a:pt x="3315935" y="2216817"/>
                    <a:pt x="3309323" y="2216817"/>
                  </a:cubicBezTo>
                  <a:lnTo>
                    <a:pt x="24930" y="2216817"/>
                  </a:lnTo>
                  <a:cubicBezTo>
                    <a:pt x="18318" y="2216817"/>
                    <a:pt x="11977" y="2214191"/>
                    <a:pt x="7302" y="2209515"/>
                  </a:cubicBezTo>
                  <a:cubicBezTo>
                    <a:pt x="2627" y="2204840"/>
                    <a:pt x="0" y="2198499"/>
                    <a:pt x="0" y="2191887"/>
                  </a:cubicBezTo>
                  <a:lnTo>
                    <a:pt x="0" y="24930"/>
                  </a:lnTo>
                  <a:cubicBezTo>
                    <a:pt x="0" y="18318"/>
                    <a:pt x="2627" y="11977"/>
                    <a:pt x="7302" y="7302"/>
                  </a:cubicBezTo>
                  <a:cubicBezTo>
                    <a:pt x="11977" y="2627"/>
                    <a:pt x="18318" y="0"/>
                    <a:pt x="24930" y="0"/>
                  </a:cubicBezTo>
                  <a:close/>
                </a:path>
              </a:pathLst>
            </a:custGeom>
            <a:solidFill>
              <a:srgbClr val="FFFFFF"/>
            </a:solidFill>
            <a:ln cap="rnd">
              <a:noFill/>
              <a:prstDash val="solid"/>
              <a:round/>
            </a:ln>
          </p:spPr>
        </p:sp>
        <p:sp>
          <p:nvSpPr>
            <p:cNvPr id="10" name="TextBox 10"/>
            <p:cNvSpPr txBox="1"/>
            <p:nvPr/>
          </p:nvSpPr>
          <p:spPr>
            <a:xfrm>
              <a:off x="0" y="-47625"/>
              <a:ext cx="3334253" cy="2264442"/>
            </a:xfrm>
            <a:prstGeom prst="rect">
              <a:avLst/>
            </a:prstGeom>
          </p:spPr>
          <p:txBody>
            <a:bodyPr lIns="0" tIns="0" rIns="0" bIns="0" rtlCol="0" anchor="ctr"/>
            <a:lstStyle/>
            <a:p>
              <a:pPr algn="ctr">
                <a:lnSpc>
                  <a:spcPts val="3640"/>
                </a:lnSpc>
              </a:pPr>
              <a:endParaRPr/>
            </a:p>
          </p:txBody>
        </p:sp>
      </p:grpSp>
      <p:grpSp>
        <p:nvGrpSpPr>
          <p:cNvPr id="11" name="Group 11"/>
          <p:cNvGrpSpPr/>
          <p:nvPr/>
        </p:nvGrpSpPr>
        <p:grpSpPr>
          <a:xfrm>
            <a:off x="4211205" y="3123542"/>
            <a:ext cx="1902465" cy="19024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13" name="TextBox 1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14" name="Freeform 14"/>
          <p:cNvSpPr/>
          <p:nvPr/>
        </p:nvSpPr>
        <p:spPr>
          <a:xfrm>
            <a:off x="4612845" y="3552297"/>
            <a:ext cx="1099185" cy="1099185"/>
          </a:xfrm>
          <a:custGeom>
            <a:avLst/>
            <a:gdLst/>
            <a:ahLst/>
            <a:cxnLst/>
            <a:rect l="l" t="t" r="r" b="b"/>
            <a:pathLst>
              <a:path w="1099185" h="1099185">
                <a:moveTo>
                  <a:pt x="0" y="0"/>
                </a:moveTo>
                <a:lnTo>
                  <a:pt x="1099185" y="0"/>
                </a:lnTo>
                <a:lnTo>
                  <a:pt x="1099185" y="1099185"/>
                </a:lnTo>
                <a:lnTo>
                  <a:pt x="0" y="109918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069190" y="5589244"/>
            <a:ext cx="1820305" cy="1820305"/>
          </a:xfrm>
          <a:custGeom>
            <a:avLst/>
            <a:gdLst/>
            <a:ahLst/>
            <a:cxnLst/>
            <a:rect l="l" t="t" r="r" b="b"/>
            <a:pathLst>
              <a:path w="1820305" h="1820305">
                <a:moveTo>
                  <a:pt x="0" y="0"/>
                </a:moveTo>
                <a:lnTo>
                  <a:pt x="1820305" y="0"/>
                </a:lnTo>
                <a:lnTo>
                  <a:pt x="1820305" y="1820305"/>
                </a:lnTo>
                <a:lnTo>
                  <a:pt x="0" y="1820305"/>
                </a:lnTo>
                <a:lnTo>
                  <a:pt x="0" y="0"/>
                </a:lnTo>
                <a:close/>
              </a:path>
            </a:pathLst>
          </a:custGeom>
          <a:blipFill>
            <a:blip r:embed="rId4"/>
            <a:stretch>
              <a:fillRect/>
            </a:stretch>
          </a:blipFill>
        </p:spPr>
      </p:sp>
      <p:sp>
        <p:nvSpPr>
          <p:cNvPr id="16" name="Freeform 16"/>
          <p:cNvSpPr/>
          <p:nvPr/>
        </p:nvSpPr>
        <p:spPr>
          <a:xfrm>
            <a:off x="4422383" y="5589244"/>
            <a:ext cx="1641663" cy="1641663"/>
          </a:xfrm>
          <a:custGeom>
            <a:avLst/>
            <a:gdLst/>
            <a:ahLst/>
            <a:cxnLst/>
            <a:rect l="l" t="t" r="r" b="b"/>
            <a:pathLst>
              <a:path w="1641663" h="1641663">
                <a:moveTo>
                  <a:pt x="0" y="0"/>
                </a:moveTo>
                <a:lnTo>
                  <a:pt x="1641663" y="0"/>
                </a:lnTo>
                <a:lnTo>
                  <a:pt x="1641663" y="1641663"/>
                </a:lnTo>
                <a:lnTo>
                  <a:pt x="0" y="1641663"/>
                </a:lnTo>
                <a:lnTo>
                  <a:pt x="0" y="0"/>
                </a:lnTo>
                <a:close/>
              </a:path>
            </a:pathLst>
          </a:custGeom>
          <a:blipFill>
            <a:blip r:embed="rId5"/>
            <a:stretch>
              <a:fillRect/>
            </a:stretch>
          </a:blipFill>
        </p:spPr>
      </p:sp>
      <p:sp>
        <p:nvSpPr>
          <p:cNvPr id="17" name="Freeform 17"/>
          <p:cNvSpPr/>
          <p:nvPr/>
        </p:nvSpPr>
        <p:spPr>
          <a:xfrm>
            <a:off x="6799893" y="5640126"/>
            <a:ext cx="1431307" cy="1431307"/>
          </a:xfrm>
          <a:custGeom>
            <a:avLst/>
            <a:gdLst/>
            <a:ahLst/>
            <a:cxnLst/>
            <a:rect l="l" t="t" r="r" b="b"/>
            <a:pathLst>
              <a:path w="1431307" h="1431307">
                <a:moveTo>
                  <a:pt x="0" y="0"/>
                </a:moveTo>
                <a:lnTo>
                  <a:pt x="1431307" y="0"/>
                </a:lnTo>
                <a:lnTo>
                  <a:pt x="1431307" y="1431307"/>
                </a:lnTo>
                <a:lnTo>
                  <a:pt x="0" y="1431307"/>
                </a:lnTo>
                <a:lnTo>
                  <a:pt x="0" y="0"/>
                </a:lnTo>
                <a:close/>
              </a:path>
            </a:pathLst>
          </a:custGeom>
          <a:blipFill>
            <a:blip r:embed="rId6"/>
            <a:stretch>
              <a:fillRect/>
            </a:stretch>
          </a:blipFill>
        </p:spPr>
      </p:sp>
      <p:sp>
        <p:nvSpPr>
          <p:cNvPr id="18" name="Freeform 18"/>
          <p:cNvSpPr/>
          <p:nvPr/>
        </p:nvSpPr>
        <p:spPr>
          <a:xfrm>
            <a:off x="3301053" y="7195658"/>
            <a:ext cx="1519635" cy="1519635"/>
          </a:xfrm>
          <a:custGeom>
            <a:avLst/>
            <a:gdLst/>
            <a:ahLst/>
            <a:cxnLst/>
            <a:rect l="l" t="t" r="r" b="b"/>
            <a:pathLst>
              <a:path w="1519635" h="1519635">
                <a:moveTo>
                  <a:pt x="0" y="0"/>
                </a:moveTo>
                <a:lnTo>
                  <a:pt x="1519635" y="0"/>
                </a:lnTo>
                <a:lnTo>
                  <a:pt x="1519635" y="1519635"/>
                </a:lnTo>
                <a:lnTo>
                  <a:pt x="0" y="1519635"/>
                </a:lnTo>
                <a:lnTo>
                  <a:pt x="0" y="0"/>
                </a:lnTo>
                <a:close/>
              </a:path>
            </a:pathLst>
          </a:custGeom>
          <a:blipFill>
            <a:blip r:embed="rId7"/>
            <a:stretch>
              <a:fillRect/>
            </a:stretch>
          </a:blipFill>
        </p:spPr>
      </p:sp>
      <p:grpSp>
        <p:nvGrpSpPr>
          <p:cNvPr id="20" name="Group 20"/>
          <p:cNvGrpSpPr/>
          <p:nvPr/>
        </p:nvGrpSpPr>
        <p:grpSpPr>
          <a:xfrm>
            <a:off x="9669557" y="3856383"/>
            <a:ext cx="7627843" cy="5209827"/>
            <a:chOff x="0" y="0"/>
            <a:chExt cx="3560828" cy="2432051"/>
          </a:xfrm>
        </p:grpSpPr>
        <p:sp>
          <p:nvSpPr>
            <p:cNvPr id="21" name="Freeform 21"/>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22" name="TextBox 22"/>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grpSp>
        <p:nvGrpSpPr>
          <p:cNvPr id="23" name="Group 23"/>
          <p:cNvGrpSpPr/>
          <p:nvPr/>
        </p:nvGrpSpPr>
        <p:grpSpPr>
          <a:xfrm>
            <a:off x="9919881" y="4036674"/>
            <a:ext cx="7142485" cy="4748764"/>
            <a:chOff x="0" y="0"/>
            <a:chExt cx="3334253" cy="2216817"/>
          </a:xfrm>
        </p:grpSpPr>
        <p:sp>
          <p:nvSpPr>
            <p:cNvPr id="24" name="Freeform 24"/>
            <p:cNvSpPr/>
            <p:nvPr/>
          </p:nvSpPr>
          <p:spPr>
            <a:xfrm>
              <a:off x="0" y="0"/>
              <a:ext cx="3334253" cy="2216817"/>
            </a:xfrm>
            <a:custGeom>
              <a:avLst/>
              <a:gdLst/>
              <a:ahLst/>
              <a:cxnLst/>
              <a:rect l="l" t="t" r="r" b="b"/>
              <a:pathLst>
                <a:path w="3334253" h="2216817">
                  <a:moveTo>
                    <a:pt x="24930" y="0"/>
                  </a:moveTo>
                  <a:lnTo>
                    <a:pt x="3309323" y="0"/>
                  </a:lnTo>
                  <a:cubicBezTo>
                    <a:pt x="3315935" y="0"/>
                    <a:pt x="3322276" y="2627"/>
                    <a:pt x="3326952" y="7302"/>
                  </a:cubicBezTo>
                  <a:cubicBezTo>
                    <a:pt x="3331627" y="11977"/>
                    <a:pt x="3334253" y="18318"/>
                    <a:pt x="3334253" y="24930"/>
                  </a:cubicBezTo>
                  <a:lnTo>
                    <a:pt x="3334253" y="2191887"/>
                  </a:lnTo>
                  <a:cubicBezTo>
                    <a:pt x="3334253" y="2198499"/>
                    <a:pt x="3331627" y="2204840"/>
                    <a:pt x="3326952" y="2209515"/>
                  </a:cubicBezTo>
                  <a:cubicBezTo>
                    <a:pt x="3322276" y="2214191"/>
                    <a:pt x="3315935" y="2216817"/>
                    <a:pt x="3309323" y="2216817"/>
                  </a:cubicBezTo>
                  <a:lnTo>
                    <a:pt x="24930" y="2216817"/>
                  </a:lnTo>
                  <a:cubicBezTo>
                    <a:pt x="18318" y="2216817"/>
                    <a:pt x="11977" y="2214191"/>
                    <a:pt x="7302" y="2209515"/>
                  </a:cubicBezTo>
                  <a:cubicBezTo>
                    <a:pt x="2627" y="2204840"/>
                    <a:pt x="0" y="2198499"/>
                    <a:pt x="0" y="2191887"/>
                  </a:cubicBezTo>
                  <a:lnTo>
                    <a:pt x="0" y="24930"/>
                  </a:lnTo>
                  <a:cubicBezTo>
                    <a:pt x="0" y="18318"/>
                    <a:pt x="2627" y="11977"/>
                    <a:pt x="7302" y="7302"/>
                  </a:cubicBezTo>
                  <a:cubicBezTo>
                    <a:pt x="11977" y="2627"/>
                    <a:pt x="18318" y="0"/>
                    <a:pt x="24930" y="0"/>
                  </a:cubicBezTo>
                  <a:close/>
                </a:path>
              </a:pathLst>
            </a:custGeom>
            <a:solidFill>
              <a:srgbClr val="FFFFFF"/>
            </a:solidFill>
            <a:ln cap="rnd">
              <a:noFill/>
              <a:prstDash val="solid"/>
              <a:round/>
            </a:ln>
          </p:spPr>
        </p:sp>
        <p:sp>
          <p:nvSpPr>
            <p:cNvPr id="25" name="TextBox 25"/>
            <p:cNvSpPr txBox="1"/>
            <p:nvPr/>
          </p:nvSpPr>
          <p:spPr>
            <a:xfrm>
              <a:off x="0" y="-47625"/>
              <a:ext cx="3334253" cy="2264442"/>
            </a:xfrm>
            <a:prstGeom prst="rect">
              <a:avLst/>
            </a:prstGeom>
          </p:spPr>
          <p:txBody>
            <a:bodyPr lIns="0" tIns="0" rIns="0" bIns="0" rtlCol="0" anchor="ctr"/>
            <a:lstStyle/>
            <a:p>
              <a:pPr algn="ctr">
                <a:lnSpc>
                  <a:spcPts val="3640"/>
                </a:lnSpc>
              </a:pPr>
              <a:endParaRPr/>
            </a:p>
          </p:txBody>
        </p:sp>
      </p:grpSp>
      <p:grpSp>
        <p:nvGrpSpPr>
          <p:cNvPr id="26" name="Group 26"/>
          <p:cNvGrpSpPr/>
          <p:nvPr/>
        </p:nvGrpSpPr>
        <p:grpSpPr>
          <a:xfrm>
            <a:off x="12364605" y="3085442"/>
            <a:ext cx="1902465" cy="190246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28" name="TextBox 2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9" name="Freeform 29"/>
          <p:cNvSpPr/>
          <p:nvPr/>
        </p:nvSpPr>
        <p:spPr>
          <a:xfrm>
            <a:off x="12703027" y="3489078"/>
            <a:ext cx="1225621" cy="1225621"/>
          </a:xfrm>
          <a:custGeom>
            <a:avLst/>
            <a:gdLst/>
            <a:ahLst/>
            <a:cxnLst/>
            <a:rect l="l" t="t" r="r" b="b"/>
            <a:pathLst>
              <a:path w="1225621" h="1225621">
                <a:moveTo>
                  <a:pt x="0" y="0"/>
                </a:moveTo>
                <a:lnTo>
                  <a:pt x="1225621" y="0"/>
                </a:lnTo>
                <a:lnTo>
                  <a:pt x="1225621" y="1225622"/>
                </a:lnTo>
                <a:lnTo>
                  <a:pt x="0" y="1225622"/>
                </a:lnTo>
                <a:lnTo>
                  <a:pt x="0" y="0"/>
                </a:lnTo>
                <a:close/>
              </a:path>
            </a:pathLst>
          </a:custGeom>
          <a:blipFill>
            <a:blip r:embed="rId8"/>
            <a:stretch>
              <a:fillRect/>
            </a:stretch>
          </a:blipFill>
        </p:spPr>
      </p:sp>
      <p:sp>
        <p:nvSpPr>
          <p:cNvPr id="30" name="Freeform 30"/>
          <p:cNvSpPr/>
          <p:nvPr/>
        </p:nvSpPr>
        <p:spPr>
          <a:xfrm>
            <a:off x="11328660" y="5983675"/>
            <a:ext cx="1691340" cy="1691340"/>
          </a:xfrm>
          <a:custGeom>
            <a:avLst/>
            <a:gdLst/>
            <a:ahLst/>
            <a:cxnLst/>
            <a:rect l="l" t="t" r="r" b="b"/>
            <a:pathLst>
              <a:path w="1691340" h="1691340">
                <a:moveTo>
                  <a:pt x="0" y="0"/>
                </a:moveTo>
                <a:lnTo>
                  <a:pt x="1691340" y="0"/>
                </a:lnTo>
                <a:lnTo>
                  <a:pt x="1691340" y="1691339"/>
                </a:lnTo>
                <a:lnTo>
                  <a:pt x="0" y="1691339"/>
                </a:lnTo>
                <a:lnTo>
                  <a:pt x="0" y="0"/>
                </a:lnTo>
                <a:close/>
              </a:path>
            </a:pathLst>
          </a:custGeom>
          <a:blipFill>
            <a:blip r:embed="rId9"/>
            <a:stretch>
              <a:fillRect/>
            </a:stretch>
          </a:blipFill>
        </p:spPr>
      </p:sp>
      <p:sp>
        <p:nvSpPr>
          <p:cNvPr id="31" name="Freeform 31"/>
          <p:cNvSpPr/>
          <p:nvPr/>
        </p:nvSpPr>
        <p:spPr>
          <a:xfrm>
            <a:off x="14267070" y="6054072"/>
            <a:ext cx="1550546" cy="1550546"/>
          </a:xfrm>
          <a:custGeom>
            <a:avLst/>
            <a:gdLst/>
            <a:ahLst/>
            <a:cxnLst/>
            <a:rect l="l" t="t" r="r" b="b"/>
            <a:pathLst>
              <a:path w="1550546" h="1550546">
                <a:moveTo>
                  <a:pt x="0" y="0"/>
                </a:moveTo>
                <a:lnTo>
                  <a:pt x="1550546" y="0"/>
                </a:lnTo>
                <a:lnTo>
                  <a:pt x="1550546" y="1550545"/>
                </a:lnTo>
                <a:lnTo>
                  <a:pt x="0" y="1550545"/>
                </a:lnTo>
                <a:lnTo>
                  <a:pt x="0" y="0"/>
                </a:lnTo>
                <a:close/>
              </a:path>
            </a:pathLst>
          </a:custGeom>
          <a:blipFill>
            <a:blip r:embed="rId10"/>
            <a:stretch>
              <a:fillRect/>
            </a:stretch>
          </a:blipFill>
        </p:spPr>
      </p:sp>
      <p:sp>
        <p:nvSpPr>
          <p:cNvPr id="32" name="TextBox 32"/>
          <p:cNvSpPr txBox="1"/>
          <p:nvPr/>
        </p:nvSpPr>
        <p:spPr>
          <a:xfrm>
            <a:off x="3889495" y="5096432"/>
            <a:ext cx="2586436" cy="348597"/>
          </a:xfrm>
          <a:prstGeom prst="rect">
            <a:avLst/>
          </a:prstGeom>
        </p:spPr>
        <p:txBody>
          <a:bodyPr lIns="0" tIns="0" rIns="0" bIns="0" rtlCol="0" anchor="t">
            <a:spAutoFit/>
          </a:bodyPr>
          <a:lstStyle/>
          <a:p>
            <a:pPr marL="0" lvl="0" indent="0" algn="ctr">
              <a:lnSpc>
                <a:spcPts val="2913"/>
              </a:lnSpc>
              <a:spcBef>
                <a:spcPct val="0"/>
              </a:spcBef>
            </a:pPr>
            <a:r>
              <a:rPr lang="en-US" sz="2081" b="1">
                <a:solidFill>
                  <a:srgbClr val="000000"/>
                </a:solidFill>
                <a:latin typeface="Montserrat Bold"/>
                <a:ea typeface="Montserrat Bold"/>
                <a:cs typeface="Montserrat Bold"/>
                <a:sym typeface="Montserrat Bold"/>
              </a:rPr>
              <a:t>FRONT END</a:t>
            </a:r>
          </a:p>
        </p:txBody>
      </p:sp>
      <p:sp>
        <p:nvSpPr>
          <p:cNvPr id="33" name="TextBox 33"/>
          <p:cNvSpPr txBox="1"/>
          <p:nvPr/>
        </p:nvSpPr>
        <p:spPr>
          <a:xfrm>
            <a:off x="6113670" y="1369765"/>
            <a:ext cx="6060660" cy="1114425"/>
          </a:xfrm>
          <a:prstGeom prst="rect">
            <a:avLst/>
          </a:prstGeom>
        </p:spPr>
        <p:txBody>
          <a:bodyPr lIns="0" tIns="0" rIns="0" bIns="0" rtlCol="0" anchor="t">
            <a:spAutoFit/>
          </a:bodyPr>
          <a:lstStyle/>
          <a:p>
            <a:pPr marL="0" lvl="0" indent="0" algn="ctr">
              <a:lnSpc>
                <a:spcPts val="8841"/>
              </a:lnSpc>
              <a:spcBef>
                <a:spcPct val="0"/>
              </a:spcBef>
            </a:pPr>
            <a:r>
              <a:rPr lang="en-US" sz="7368" b="1">
                <a:solidFill>
                  <a:srgbClr val="101010"/>
                </a:solidFill>
                <a:latin typeface="Montserrat Bold"/>
                <a:ea typeface="Montserrat Bold"/>
                <a:cs typeface="Montserrat Bold"/>
                <a:sym typeface="Montserrat Bold"/>
              </a:rPr>
              <a:t>Tech Stack</a:t>
            </a:r>
          </a:p>
        </p:txBody>
      </p:sp>
      <p:sp>
        <p:nvSpPr>
          <p:cNvPr id="34" name="TextBox 34"/>
          <p:cNvSpPr txBox="1"/>
          <p:nvPr/>
        </p:nvSpPr>
        <p:spPr>
          <a:xfrm>
            <a:off x="12022620" y="5105400"/>
            <a:ext cx="2586436" cy="348597"/>
          </a:xfrm>
          <a:prstGeom prst="rect">
            <a:avLst/>
          </a:prstGeom>
        </p:spPr>
        <p:txBody>
          <a:bodyPr lIns="0" tIns="0" rIns="0" bIns="0" rtlCol="0" anchor="t">
            <a:spAutoFit/>
          </a:bodyPr>
          <a:lstStyle/>
          <a:p>
            <a:pPr marL="0" lvl="0" indent="0" algn="ctr">
              <a:lnSpc>
                <a:spcPts val="2913"/>
              </a:lnSpc>
              <a:spcBef>
                <a:spcPct val="0"/>
              </a:spcBef>
            </a:pPr>
            <a:r>
              <a:rPr lang="en-US" sz="2081" b="1">
                <a:solidFill>
                  <a:srgbClr val="000000"/>
                </a:solidFill>
                <a:latin typeface="Montserrat Bold"/>
                <a:ea typeface="Montserrat Bold"/>
                <a:cs typeface="Montserrat Bold"/>
                <a:sym typeface="Montserrat Bold"/>
              </a:rPr>
              <a:t>BACK END</a:t>
            </a:r>
          </a:p>
        </p:txBody>
      </p:sp>
      <p:sp>
        <p:nvSpPr>
          <p:cNvPr id="35" name="TextBox 35"/>
          <p:cNvSpPr txBox="1"/>
          <p:nvPr/>
        </p:nvSpPr>
        <p:spPr>
          <a:xfrm>
            <a:off x="10577536" y="7750053"/>
            <a:ext cx="3193588" cy="372745"/>
          </a:xfrm>
          <a:prstGeom prst="rect">
            <a:avLst/>
          </a:prstGeom>
        </p:spPr>
        <p:txBody>
          <a:bodyPr lIns="0" tIns="0" rIns="0" bIns="0" rtlCol="0" anchor="t">
            <a:spAutoFit/>
          </a:bodyPr>
          <a:lstStyle/>
          <a:p>
            <a:pPr algn="ctr">
              <a:lnSpc>
                <a:spcPts val="3080"/>
              </a:lnSpc>
              <a:spcBef>
                <a:spcPct val="0"/>
              </a:spcBef>
            </a:pPr>
            <a:r>
              <a:rPr lang="en-US" sz="2200" b="1">
                <a:solidFill>
                  <a:srgbClr val="000000"/>
                </a:solidFill>
                <a:latin typeface="Montserrat Bold"/>
                <a:ea typeface="Montserrat Bold"/>
                <a:cs typeface="Montserrat Bold"/>
                <a:sym typeface="Montserrat Bold"/>
              </a:rPr>
              <a:t>NodeJS</a:t>
            </a:r>
          </a:p>
        </p:txBody>
      </p:sp>
      <p:sp>
        <p:nvSpPr>
          <p:cNvPr id="36" name="TextBox 36"/>
          <p:cNvSpPr txBox="1"/>
          <p:nvPr/>
        </p:nvSpPr>
        <p:spPr>
          <a:xfrm>
            <a:off x="13524284" y="7750053"/>
            <a:ext cx="3193588" cy="372745"/>
          </a:xfrm>
          <a:prstGeom prst="rect">
            <a:avLst/>
          </a:prstGeom>
        </p:spPr>
        <p:txBody>
          <a:bodyPr lIns="0" tIns="0" rIns="0" bIns="0" rtlCol="0" anchor="t">
            <a:spAutoFit/>
          </a:bodyPr>
          <a:lstStyle/>
          <a:p>
            <a:pPr algn="ctr">
              <a:lnSpc>
                <a:spcPts val="3080"/>
              </a:lnSpc>
              <a:spcBef>
                <a:spcPct val="0"/>
              </a:spcBef>
            </a:pPr>
            <a:r>
              <a:rPr lang="en-US" sz="2200" b="1">
                <a:solidFill>
                  <a:srgbClr val="000000"/>
                </a:solidFill>
                <a:latin typeface="Montserrat Bold"/>
                <a:ea typeface="Montserrat Bold"/>
                <a:cs typeface="Montserrat Bold"/>
                <a:sym typeface="Montserrat Bold"/>
              </a:rPr>
              <a:t>Express</a:t>
            </a:r>
          </a:p>
        </p:txBody>
      </p:sp>
      <p:pic>
        <p:nvPicPr>
          <p:cNvPr id="38" name="Picture 37">
            <a:extLst>
              <a:ext uri="{FF2B5EF4-FFF2-40B4-BE49-F238E27FC236}">
                <a16:creationId xmlns:a16="http://schemas.microsoft.com/office/drawing/2014/main" id="{CC3BE915-78C9-E078-F2E7-A50CFAD4A1C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34968" y="7107910"/>
            <a:ext cx="1693190" cy="1693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55487" y="399895"/>
            <a:ext cx="17177026" cy="9176024"/>
            <a:chOff x="0" y="-47625"/>
            <a:chExt cx="4523990" cy="2416731"/>
          </a:xfrm>
        </p:grpSpPr>
        <p:sp>
          <p:nvSpPr>
            <p:cNvPr id="3" name="Freeform 3"/>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p:cNvGrpSpPr/>
          <p:nvPr/>
        </p:nvGrpSpPr>
        <p:grpSpPr>
          <a:xfrm>
            <a:off x="1516157" y="3894483"/>
            <a:ext cx="7627843" cy="5209827"/>
            <a:chOff x="0" y="0"/>
            <a:chExt cx="3560828" cy="2432051"/>
          </a:xfrm>
        </p:grpSpPr>
        <p:sp>
          <p:nvSpPr>
            <p:cNvPr id="6" name="Freeform 6"/>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7" name="TextBox 7"/>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grpSp>
        <p:nvGrpSpPr>
          <p:cNvPr id="8" name="Group 8"/>
          <p:cNvGrpSpPr/>
          <p:nvPr/>
        </p:nvGrpSpPr>
        <p:grpSpPr>
          <a:xfrm>
            <a:off x="1756956" y="4074774"/>
            <a:ext cx="7142485" cy="4748764"/>
            <a:chOff x="0" y="0"/>
            <a:chExt cx="3334253" cy="2216817"/>
          </a:xfrm>
        </p:grpSpPr>
        <p:sp>
          <p:nvSpPr>
            <p:cNvPr id="9" name="Freeform 9"/>
            <p:cNvSpPr/>
            <p:nvPr/>
          </p:nvSpPr>
          <p:spPr>
            <a:xfrm>
              <a:off x="0" y="0"/>
              <a:ext cx="3334253" cy="2216817"/>
            </a:xfrm>
            <a:custGeom>
              <a:avLst/>
              <a:gdLst/>
              <a:ahLst/>
              <a:cxnLst/>
              <a:rect l="l" t="t" r="r" b="b"/>
              <a:pathLst>
                <a:path w="3334253" h="2216817">
                  <a:moveTo>
                    <a:pt x="24930" y="0"/>
                  </a:moveTo>
                  <a:lnTo>
                    <a:pt x="3309323" y="0"/>
                  </a:lnTo>
                  <a:cubicBezTo>
                    <a:pt x="3315935" y="0"/>
                    <a:pt x="3322276" y="2627"/>
                    <a:pt x="3326952" y="7302"/>
                  </a:cubicBezTo>
                  <a:cubicBezTo>
                    <a:pt x="3331627" y="11977"/>
                    <a:pt x="3334253" y="18318"/>
                    <a:pt x="3334253" y="24930"/>
                  </a:cubicBezTo>
                  <a:lnTo>
                    <a:pt x="3334253" y="2191887"/>
                  </a:lnTo>
                  <a:cubicBezTo>
                    <a:pt x="3334253" y="2198499"/>
                    <a:pt x="3331627" y="2204840"/>
                    <a:pt x="3326952" y="2209515"/>
                  </a:cubicBezTo>
                  <a:cubicBezTo>
                    <a:pt x="3322276" y="2214191"/>
                    <a:pt x="3315935" y="2216817"/>
                    <a:pt x="3309323" y="2216817"/>
                  </a:cubicBezTo>
                  <a:lnTo>
                    <a:pt x="24930" y="2216817"/>
                  </a:lnTo>
                  <a:cubicBezTo>
                    <a:pt x="18318" y="2216817"/>
                    <a:pt x="11977" y="2214191"/>
                    <a:pt x="7302" y="2209515"/>
                  </a:cubicBezTo>
                  <a:cubicBezTo>
                    <a:pt x="2627" y="2204840"/>
                    <a:pt x="0" y="2198499"/>
                    <a:pt x="0" y="2191887"/>
                  </a:cubicBezTo>
                  <a:lnTo>
                    <a:pt x="0" y="24930"/>
                  </a:lnTo>
                  <a:cubicBezTo>
                    <a:pt x="0" y="18318"/>
                    <a:pt x="2627" y="11977"/>
                    <a:pt x="7302" y="7302"/>
                  </a:cubicBezTo>
                  <a:cubicBezTo>
                    <a:pt x="11977" y="2627"/>
                    <a:pt x="18318" y="0"/>
                    <a:pt x="24930" y="0"/>
                  </a:cubicBezTo>
                  <a:close/>
                </a:path>
              </a:pathLst>
            </a:custGeom>
            <a:solidFill>
              <a:srgbClr val="FFFFFF"/>
            </a:solidFill>
            <a:ln cap="rnd">
              <a:noFill/>
              <a:prstDash val="solid"/>
              <a:round/>
            </a:ln>
          </p:spPr>
        </p:sp>
        <p:sp>
          <p:nvSpPr>
            <p:cNvPr id="10" name="TextBox 10"/>
            <p:cNvSpPr txBox="1"/>
            <p:nvPr/>
          </p:nvSpPr>
          <p:spPr>
            <a:xfrm>
              <a:off x="0" y="-47625"/>
              <a:ext cx="3334253" cy="2264442"/>
            </a:xfrm>
            <a:prstGeom prst="rect">
              <a:avLst/>
            </a:prstGeom>
          </p:spPr>
          <p:txBody>
            <a:bodyPr lIns="0" tIns="0" rIns="0" bIns="0" rtlCol="0" anchor="ctr"/>
            <a:lstStyle/>
            <a:p>
              <a:pPr algn="ctr">
                <a:lnSpc>
                  <a:spcPts val="3640"/>
                </a:lnSpc>
              </a:pPr>
              <a:endParaRPr/>
            </a:p>
          </p:txBody>
        </p:sp>
      </p:grpSp>
      <p:grpSp>
        <p:nvGrpSpPr>
          <p:cNvPr id="11" name="Group 11"/>
          <p:cNvGrpSpPr/>
          <p:nvPr/>
        </p:nvGrpSpPr>
        <p:grpSpPr>
          <a:xfrm>
            <a:off x="4211205" y="3123542"/>
            <a:ext cx="1902465" cy="19024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13" name="TextBox 1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14" name="Group 14"/>
          <p:cNvGrpSpPr/>
          <p:nvPr/>
        </p:nvGrpSpPr>
        <p:grpSpPr>
          <a:xfrm>
            <a:off x="9669557" y="3856383"/>
            <a:ext cx="7627843" cy="5209827"/>
            <a:chOff x="0" y="0"/>
            <a:chExt cx="3560828" cy="2432051"/>
          </a:xfrm>
        </p:grpSpPr>
        <p:sp>
          <p:nvSpPr>
            <p:cNvPr id="15" name="Freeform 15"/>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16" name="TextBox 16"/>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grpSp>
        <p:nvGrpSpPr>
          <p:cNvPr id="17" name="Group 17"/>
          <p:cNvGrpSpPr/>
          <p:nvPr/>
        </p:nvGrpSpPr>
        <p:grpSpPr>
          <a:xfrm>
            <a:off x="9910356" y="4052336"/>
            <a:ext cx="7142485" cy="4748764"/>
            <a:chOff x="0" y="0"/>
            <a:chExt cx="3334253" cy="2216817"/>
          </a:xfrm>
        </p:grpSpPr>
        <p:sp>
          <p:nvSpPr>
            <p:cNvPr id="18" name="Freeform 18"/>
            <p:cNvSpPr/>
            <p:nvPr/>
          </p:nvSpPr>
          <p:spPr>
            <a:xfrm>
              <a:off x="0" y="0"/>
              <a:ext cx="3334253" cy="2216817"/>
            </a:xfrm>
            <a:custGeom>
              <a:avLst/>
              <a:gdLst/>
              <a:ahLst/>
              <a:cxnLst/>
              <a:rect l="l" t="t" r="r" b="b"/>
              <a:pathLst>
                <a:path w="3334253" h="2216817">
                  <a:moveTo>
                    <a:pt x="24930" y="0"/>
                  </a:moveTo>
                  <a:lnTo>
                    <a:pt x="3309323" y="0"/>
                  </a:lnTo>
                  <a:cubicBezTo>
                    <a:pt x="3315935" y="0"/>
                    <a:pt x="3322276" y="2627"/>
                    <a:pt x="3326952" y="7302"/>
                  </a:cubicBezTo>
                  <a:cubicBezTo>
                    <a:pt x="3331627" y="11977"/>
                    <a:pt x="3334253" y="18318"/>
                    <a:pt x="3334253" y="24930"/>
                  </a:cubicBezTo>
                  <a:lnTo>
                    <a:pt x="3334253" y="2191887"/>
                  </a:lnTo>
                  <a:cubicBezTo>
                    <a:pt x="3334253" y="2198499"/>
                    <a:pt x="3331627" y="2204840"/>
                    <a:pt x="3326952" y="2209515"/>
                  </a:cubicBezTo>
                  <a:cubicBezTo>
                    <a:pt x="3322276" y="2214191"/>
                    <a:pt x="3315935" y="2216817"/>
                    <a:pt x="3309323" y="2216817"/>
                  </a:cubicBezTo>
                  <a:lnTo>
                    <a:pt x="24930" y="2216817"/>
                  </a:lnTo>
                  <a:cubicBezTo>
                    <a:pt x="18318" y="2216817"/>
                    <a:pt x="11977" y="2214191"/>
                    <a:pt x="7302" y="2209515"/>
                  </a:cubicBezTo>
                  <a:cubicBezTo>
                    <a:pt x="2627" y="2204840"/>
                    <a:pt x="0" y="2198499"/>
                    <a:pt x="0" y="2191887"/>
                  </a:cubicBezTo>
                  <a:lnTo>
                    <a:pt x="0" y="24930"/>
                  </a:lnTo>
                  <a:cubicBezTo>
                    <a:pt x="0" y="18318"/>
                    <a:pt x="2627" y="11977"/>
                    <a:pt x="7302" y="7302"/>
                  </a:cubicBezTo>
                  <a:cubicBezTo>
                    <a:pt x="11977" y="2627"/>
                    <a:pt x="18318" y="0"/>
                    <a:pt x="24930" y="0"/>
                  </a:cubicBezTo>
                  <a:close/>
                </a:path>
              </a:pathLst>
            </a:custGeom>
            <a:solidFill>
              <a:srgbClr val="FFFFFF"/>
            </a:solidFill>
            <a:ln cap="rnd">
              <a:noFill/>
              <a:prstDash val="solid"/>
              <a:round/>
            </a:ln>
          </p:spPr>
        </p:sp>
        <p:sp>
          <p:nvSpPr>
            <p:cNvPr id="19" name="TextBox 19"/>
            <p:cNvSpPr txBox="1"/>
            <p:nvPr/>
          </p:nvSpPr>
          <p:spPr>
            <a:xfrm>
              <a:off x="0" y="-47625"/>
              <a:ext cx="3334253" cy="2264442"/>
            </a:xfrm>
            <a:prstGeom prst="rect">
              <a:avLst/>
            </a:prstGeom>
          </p:spPr>
          <p:txBody>
            <a:bodyPr lIns="0" tIns="0" rIns="0" bIns="0" rtlCol="0" anchor="ctr"/>
            <a:lstStyle/>
            <a:p>
              <a:pPr algn="ctr">
                <a:lnSpc>
                  <a:spcPts val="3640"/>
                </a:lnSpc>
              </a:pPr>
              <a:endParaRPr/>
            </a:p>
          </p:txBody>
        </p:sp>
      </p:grpSp>
      <p:grpSp>
        <p:nvGrpSpPr>
          <p:cNvPr id="20" name="Group 20"/>
          <p:cNvGrpSpPr/>
          <p:nvPr/>
        </p:nvGrpSpPr>
        <p:grpSpPr>
          <a:xfrm>
            <a:off x="12364605" y="3085442"/>
            <a:ext cx="1902465" cy="190246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22" name="TextBox 2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3" name="Freeform 23"/>
          <p:cNvSpPr/>
          <p:nvPr/>
        </p:nvSpPr>
        <p:spPr>
          <a:xfrm>
            <a:off x="12667207" y="3388043"/>
            <a:ext cx="1297262" cy="1297262"/>
          </a:xfrm>
          <a:custGeom>
            <a:avLst/>
            <a:gdLst/>
            <a:ahLst/>
            <a:cxnLst/>
            <a:rect l="l" t="t" r="r" b="b"/>
            <a:pathLst>
              <a:path w="1297262" h="1297262">
                <a:moveTo>
                  <a:pt x="0" y="0"/>
                </a:moveTo>
                <a:lnTo>
                  <a:pt x="1297262" y="0"/>
                </a:lnTo>
                <a:lnTo>
                  <a:pt x="1297262" y="1297262"/>
                </a:lnTo>
                <a:lnTo>
                  <a:pt x="0" y="12972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4567226" y="3479563"/>
            <a:ext cx="1190423" cy="1190423"/>
          </a:xfrm>
          <a:custGeom>
            <a:avLst/>
            <a:gdLst/>
            <a:ahLst/>
            <a:cxnLst/>
            <a:rect l="l" t="t" r="r" b="b"/>
            <a:pathLst>
              <a:path w="1190423" h="1190423">
                <a:moveTo>
                  <a:pt x="0" y="0"/>
                </a:moveTo>
                <a:lnTo>
                  <a:pt x="1190423" y="0"/>
                </a:lnTo>
                <a:lnTo>
                  <a:pt x="1190423" y="1190423"/>
                </a:lnTo>
                <a:lnTo>
                  <a:pt x="0" y="1190423"/>
                </a:lnTo>
                <a:lnTo>
                  <a:pt x="0" y="0"/>
                </a:lnTo>
                <a:close/>
              </a:path>
            </a:pathLst>
          </a:custGeom>
          <a:blipFill>
            <a:blip r:embed="rId4"/>
            <a:stretch>
              <a:fillRect/>
            </a:stretch>
          </a:blipFill>
        </p:spPr>
      </p:sp>
      <p:sp>
        <p:nvSpPr>
          <p:cNvPr id="25" name="Freeform 25"/>
          <p:cNvSpPr/>
          <p:nvPr/>
        </p:nvSpPr>
        <p:spPr>
          <a:xfrm>
            <a:off x="2465095" y="5668526"/>
            <a:ext cx="2102131" cy="2102131"/>
          </a:xfrm>
          <a:custGeom>
            <a:avLst/>
            <a:gdLst/>
            <a:ahLst/>
            <a:cxnLst/>
            <a:rect l="l" t="t" r="r" b="b"/>
            <a:pathLst>
              <a:path w="2102131" h="2102131">
                <a:moveTo>
                  <a:pt x="0" y="0"/>
                </a:moveTo>
                <a:lnTo>
                  <a:pt x="2102131" y="0"/>
                </a:lnTo>
                <a:lnTo>
                  <a:pt x="2102131" y="2102131"/>
                </a:lnTo>
                <a:lnTo>
                  <a:pt x="0" y="2102131"/>
                </a:lnTo>
                <a:lnTo>
                  <a:pt x="0" y="0"/>
                </a:lnTo>
                <a:close/>
              </a:path>
            </a:pathLst>
          </a:custGeom>
          <a:blipFill>
            <a:blip r:embed="rId5"/>
            <a:stretch>
              <a:fillRect/>
            </a:stretch>
          </a:blipFill>
        </p:spPr>
      </p:sp>
      <p:sp>
        <p:nvSpPr>
          <p:cNvPr id="27" name="Freeform 27"/>
          <p:cNvSpPr/>
          <p:nvPr/>
        </p:nvSpPr>
        <p:spPr>
          <a:xfrm>
            <a:off x="10711299" y="5878269"/>
            <a:ext cx="1653307" cy="1653307"/>
          </a:xfrm>
          <a:custGeom>
            <a:avLst/>
            <a:gdLst/>
            <a:ahLst/>
            <a:cxnLst/>
            <a:rect l="l" t="t" r="r" b="b"/>
            <a:pathLst>
              <a:path w="1653307" h="1653307">
                <a:moveTo>
                  <a:pt x="0" y="0"/>
                </a:moveTo>
                <a:lnTo>
                  <a:pt x="1653306" y="0"/>
                </a:lnTo>
                <a:lnTo>
                  <a:pt x="1653306" y="1653306"/>
                </a:lnTo>
                <a:lnTo>
                  <a:pt x="0" y="1653306"/>
                </a:lnTo>
                <a:lnTo>
                  <a:pt x="0" y="0"/>
                </a:lnTo>
                <a:close/>
              </a:path>
            </a:pathLst>
          </a:custGeom>
          <a:blipFill>
            <a:blip r:embed="rId6"/>
            <a:stretch>
              <a:fillRect/>
            </a:stretch>
          </a:blipFill>
        </p:spPr>
      </p:sp>
      <p:sp>
        <p:nvSpPr>
          <p:cNvPr id="30" name="TextBox 30"/>
          <p:cNvSpPr txBox="1"/>
          <p:nvPr/>
        </p:nvSpPr>
        <p:spPr>
          <a:xfrm>
            <a:off x="3889495" y="5096432"/>
            <a:ext cx="2586436" cy="348597"/>
          </a:xfrm>
          <a:prstGeom prst="rect">
            <a:avLst/>
          </a:prstGeom>
        </p:spPr>
        <p:txBody>
          <a:bodyPr lIns="0" tIns="0" rIns="0" bIns="0" rtlCol="0" anchor="t">
            <a:spAutoFit/>
          </a:bodyPr>
          <a:lstStyle/>
          <a:p>
            <a:pPr marL="0" lvl="0" indent="0" algn="ctr">
              <a:lnSpc>
                <a:spcPts val="2913"/>
              </a:lnSpc>
              <a:spcBef>
                <a:spcPct val="0"/>
              </a:spcBef>
            </a:pPr>
            <a:r>
              <a:rPr lang="en-US" sz="2081" b="1">
                <a:solidFill>
                  <a:srgbClr val="000000"/>
                </a:solidFill>
                <a:latin typeface="Montserrat Bold"/>
                <a:ea typeface="Montserrat Bold"/>
                <a:cs typeface="Montserrat Bold"/>
                <a:sym typeface="Montserrat Bold"/>
              </a:rPr>
              <a:t>DATABASE</a:t>
            </a:r>
          </a:p>
        </p:txBody>
      </p:sp>
      <p:sp>
        <p:nvSpPr>
          <p:cNvPr id="31" name="TextBox 31"/>
          <p:cNvSpPr txBox="1"/>
          <p:nvPr/>
        </p:nvSpPr>
        <p:spPr>
          <a:xfrm>
            <a:off x="6113670" y="1369765"/>
            <a:ext cx="6060660" cy="1114425"/>
          </a:xfrm>
          <a:prstGeom prst="rect">
            <a:avLst/>
          </a:prstGeom>
        </p:spPr>
        <p:txBody>
          <a:bodyPr lIns="0" tIns="0" rIns="0" bIns="0" rtlCol="0" anchor="t">
            <a:spAutoFit/>
          </a:bodyPr>
          <a:lstStyle/>
          <a:p>
            <a:pPr marL="0" lvl="0" indent="0" algn="ctr">
              <a:lnSpc>
                <a:spcPts val="8841"/>
              </a:lnSpc>
              <a:spcBef>
                <a:spcPct val="0"/>
              </a:spcBef>
            </a:pPr>
            <a:r>
              <a:rPr lang="en-US" sz="7368" b="1" dirty="0">
                <a:solidFill>
                  <a:srgbClr val="101010"/>
                </a:solidFill>
                <a:latin typeface="Montserrat Bold"/>
                <a:ea typeface="Montserrat Bold"/>
                <a:cs typeface="Montserrat Bold"/>
                <a:sym typeface="Montserrat Bold"/>
              </a:rPr>
              <a:t>Tech Stack</a:t>
            </a:r>
          </a:p>
        </p:txBody>
      </p:sp>
      <p:sp>
        <p:nvSpPr>
          <p:cNvPr id="32" name="TextBox 32"/>
          <p:cNvSpPr txBox="1"/>
          <p:nvPr/>
        </p:nvSpPr>
        <p:spPr>
          <a:xfrm>
            <a:off x="12022620" y="5105400"/>
            <a:ext cx="2586436" cy="347191"/>
          </a:xfrm>
          <a:prstGeom prst="rect">
            <a:avLst/>
          </a:prstGeom>
        </p:spPr>
        <p:txBody>
          <a:bodyPr lIns="0" tIns="0" rIns="0" bIns="0" rtlCol="0" anchor="t">
            <a:spAutoFit/>
          </a:bodyPr>
          <a:lstStyle/>
          <a:p>
            <a:pPr marL="0" lvl="0" indent="0" algn="ctr">
              <a:lnSpc>
                <a:spcPts val="2913"/>
              </a:lnSpc>
              <a:spcBef>
                <a:spcPct val="0"/>
              </a:spcBef>
            </a:pPr>
            <a:r>
              <a:rPr lang="en-US" sz="2081" b="1">
                <a:solidFill>
                  <a:srgbClr val="000000"/>
                </a:solidFill>
                <a:latin typeface="Montserrat Bold"/>
                <a:ea typeface="Montserrat Bold"/>
                <a:cs typeface="Montserrat Bold"/>
                <a:sym typeface="Montserrat Bold"/>
              </a:rPr>
              <a:t>API</a:t>
            </a:r>
          </a:p>
        </p:txBody>
      </p:sp>
      <p:sp>
        <p:nvSpPr>
          <p:cNvPr id="33" name="TextBox 33"/>
          <p:cNvSpPr txBox="1"/>
          <p:nvPr/>
        </p:nvSpPr>
        <p:spPr>
          <a:xfrm>
            <a:off x="1968850" y="7837332"/>
            <a:ext cx="3193588" cy="372745"/>
          </a:xfrm>
          <a:prstGeom prst="rect">
            <a:avLst/>
          </a:prstGeom>
        </p:spPr>
        <p:txBody>
          <a:bodyPr lIns="0" tIns="0" rIns="0" bIns="0" rtlCol="0" anchor="t">
            <a:spAutoFit/>
          </a:bodyPr>
          <a:lstStyle/>
          <a:p>
            <a:pPr algn="ctr">
              <a:lnSpc>
                <a:spcPts val="3080"/>
              </a:lnSpc>
              <a:spcBef>
                <a:spcPct val="0"/>
              </a:spcBef>
            </a:pPr>
            <a:r>
              <a:rPr lang="en-US" sz="2200" b="1">
                <a:solidFill>
                  <a:srgbClr val="000000"/>
                </a:solidFill>
                <a:latin typeface="Montserrat Bold"/>
                <a:ea typeface="Montserrat Bold"/>
                <a:cs typeface="Montserrat Bold"/>
                <a:sym typeface="Montserrat Bold"/>
              </a:rPr>
              <a:t>MongoDB</a:t>
            </a:r>
          </a:p>
        </p:txBody>
      </p:sp>
      <p:sp>
        <p:nvSpPr>
          <p:cNvPr id="34" name="TextBox 34"/>
          <p:cNvSpPr txBox="1"/>
          <p:nvPr/>
        </p:nvSpPr>
        <p:spPr>
          <a:xfrm>
            <a:off x="5330078" y="7837332"/>
            <a:ext cx="3193588" cy="372745"/>
          </a:xfrm>
          <a:prstGeom prst="rect">
            <a:avLst/>
          </a:prstGeom>
        </p:spPr>
        <p:txBody>
          <a:bodyPr lIns="0" tIns="0" rIns="0" bIns="0" rtlCol="0" anchor="t">
            <a:spAutoFit/>
          </a:bodyPr>
          <a:lstStyle/>
          <a:p>
            <a:pPr algn="ctr">
              <a:lnSpc>
                <a:spcPts val="3080"/>
              </a:lnSpc>
              <a:spcBef>
                <a:spcPct val="0"/>
              </a:spcBef>
            </a:pPr>
            <a:r>
              <a:rPr lang="en-US" sz="2200" b="1" dirty="0">
                <a:solidFill>
                  <a:srgbClr val="000000"/>
                </a:solidFill>
                <a:latin typeface="Montserrat Bold"/>
                <a:ea typeface="Montserrat Bold"/>
                <a:cs typeface="Montserrat Bold"/>
                <a:sym typeface="Montserrat Bold"/>
              </a:rPr>
              <a:t>Mongoose</a:t>
            </a:r>
          </a:p>
        </p:txBody>
      </p:sp>
      <p:sp>
        <p:nvSpPr>
          <p:cNvPr id="35" name="TextBox 35"/>
          <p:cNvSpPr txBox="1"/>
          <p:nvPr/>
        </p:nvSpPr>
        <p:spPr>
          <a:xfrm>
            <a:off x="9910356" y="7837332"/>
            <a:ext cx="3193588" cy="372745"/>
          </a:xfrm>
          <a:prstGeom prst="rect">
            <a:avLst/>
          </a:prstGeom>
        </p:spPr>
        <p:txBody>
          <a:bodyPr lIns="0" tIns="0" rIns="0" bIns="0" rtlCol="0" anchor="t">
            <a:spAutoFit/>
          </a:bodyPr>
          <a:lstStyle/>
          <a:p>
            <a:pPr algn="ctr">
              <a:lnSpc>
                <a:spcPts val="3080"/>
              </a:lnSpc>
              <a:spcBef>
                <a:spcPct val="0"/>
              </a:spcBef>
            </a:pPr>
            <a:r>
              <a:rPr lang="en-US" sz="2200" b="1">
                <a:solidFill>
                  <a:srgbClr val="000000"/>
                </a:solidFill>
                <a:latin typeface="Montserrat Bold"/>
                <a:ea typeface="Montserrat Bold"/>
                <a:cs typeface="Montserrat Bold"/>
                <a:sym typeface="Montserrat Bold"/>
              </a:rPr>
              <a:t>JWT</a:t>
            </a:r>
          </a:p>
        </p:txBody>
      </p:sp>
      <p:sp>
        <p:nvSpPr>
          <p:cNvPr id="36" name="TextBox 36"/>
          <p:cNvSpPr txBox="1"/>
          <p:nvPr/>
        </p:nvSpPr>
        <p:spPr>
          <a:xfrm>
            <a:off x="12228134" y="7837332"/>
            <a:ext cx="3193588" cy="372745"/>
          </a:xfrm>
          <a:prstGeom prst="rect">
            <a:avLst/>
          </a:prstGeom>
        </p:spPr>
        <p:txBody>
          <a:bodyPr lIns="0" tIns="0" rIns="0" bIns="0" rtlCol="0" anchor="t">
            <a:spAutoFit/>
          </a:bodyPr>
          <a:lstStyle/>
          <a:p>
            <a:pPr algn="ctr">
              <a:lnSpc>
                <a:spcPts val="3080"/>
              </a:lnSpc>
              <a:spcBef>
                <a:spcPct val="0"/>
              </a:spcBef>
            </a:pPr>
            <a:r>
              <a:rPr lang="en-US" sz="2200" b="1" dirty="0">
                <a:solidFill>
                  <a:srgbClr val="000000"/>
                </a:solidFill>
                <a:latin typeface="Montserrat Bold"/>
                <a:ea typeface="Montserrat Bold"/>
                <a:cs typeface="Montserrat Bold"/>
                <a:sym typeface="Montserrat Bold"/>
              </a:rPr>
              <a:t>Stripe</a:t>
            </a:r>
          </a:p>
        </p:txBody>
      </p:sp>
      <p:sp>
        <p:nvSpPr>
          <p:cNvPr id="37" name="TextBox 37"/>
          <p:cNvSpPr txBox="1"/>
          <p:nvPr/>
        </p:nvSpPr>
        <p:spPr>
          <a:xfrm>
            <a:off x="14465741" y="7850160"/>
            <a:ext cx="3193588" cy="372745"/>
          </a:xfrm>
          <a:prstGeom prst="rect">
            <a:avLst/>
          </a:prstGeom>
        </p:spPr>
        <p:txBody>
          <a:bodyPr lIns="0" tIns="0" rIns="0" bIns="0" rtlCol="0" anchor="t">
            <a:spAutoFit/>
          </a:bodyPr>
          <a:lstStyle/>
          <a:p>
            <a:pPr algn="ctr">
              <a:lnSpc>
                <a:spcPts val="3080"/>
              </a:lnSpc>
              <a:spcBef>
                <a:spcPct val="0"/>
              </a:spcBef>
            </a:pPr>
            <a:r>
              <a:rPr lang="en-US" sz="2200" b="1" dirty="0">
                <a:solidFill>
                  <a:srgbClr val="000000"/>
                </a:solidFill>
                <a:latin typeface="Montserrat Bold"/>
                <a:ea typeface="Montserrat Bold"/>
                <a:cs typeface="Montserrat Bold"/>
                <a:sym typeface="Montserrat Bold"/>
              </a:rPr>
              <a:t>Twilio</a:t>
            </a:r>
          </a:p>
        </p:txBody>
      </p:sp>
      <p:pic>
        <p:nvPicPr>
          <p:cNvPr id="39" name="Picture 38">
            <a:extLst>
              <a:ext uri="{FF2B5EF4-FFF2-40B4-BE49-F238E27FC236}">
                <a16:creationId xmlns:a16="http://schemas.microsoft.com/office/drawing/2014/main" id="{EABB9BAB-5E3B-3FBA-A1D5-35C7B13FD8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61421" y="6044135"/>
            <a:ext cx="1905902" cy="1425025"/>
          </a:xfrm>
          <a:prstGeom prst="rect">
            <a:avLst/>
          </a:prstGeom>
        </p:spPr>
      </p:pic>
      <p:pic>
        <p:nvPicPr>
          <p:cNvPr id="41" name="Picture 40">
            <a:extLst>
              <a:ext uri="{FF2B5EF4-FFF2-40B4-BE49-F238E27FC236}">
                <a16:creationId xmlns:a16="http://schemas.microsoft.com/office/drawing/2014/main" id="{320CC2B8-AE68-5B4B-1709-41AEB2CD7BF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24261" y="6277982"/>
            <a:ext cx="1792463" cy="1065679"/>
          </a:xfrm>
          <a:prstGeom prst="rect">
            <a:avLst/>
          </a:prstGeom>
        </p:spPr>
      </p:pic>
      <p:pic>
        <p:nvPicPr>
          <p:cNvPr id="43" name="Picture 42">
            <a:extLst>
              <a:ext uri="{FF2B5EF4-FFF2-40B4-BE49-F238E27FC236}">
                <a16:creationId xmlns:a16="http://schemas.microsoft.com/office/drawing/2014/main" id="{3FE708E0-FD9A-32F5-A68D-60098325C62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24279" y="5370574"/>
            <a:ext cx="2596275" cy="28626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37325-E577-C937-D1C6-7B470181D3E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BFB0C3E-4BA9-F8FD-8FD0-2D19F792C752}"/>
              </a:ext>
            </a:extLst>
          </p:cNvPr>
          <p:cNvGrpSpPr/>
          <p:nvPr/>
        </p:nvGrpSpPr>
        <p:grpSpPr>
          <a:xfrm>
            <a:off x="522821" y="456107"/>
            <a:ext cx="17177026" cy="9176024"/>
            <a:chOff x="0" y="-47625"/>
            <a:chExt cx="4523990" cy="2416731"/>
          </a:xfrm>
        </p:grpSpPr>
        <p:sp>
          <p:nvSpPr>
            <p:cNvPr id="3" name="Freeform 3">
              <a:extLst>
                <a:ext uri="{FF2B5EF4-FFF2-40B4-BE49-F238E27FC236}">
                  <a16:creationId xmlns:a16="http://schemas.microsoft.com/office/drawing/2014/main" id="{5B65F2B8-1B16-F9C9-34AF-F110E47D8BD0}"/>
                </a:ext>
              </a:extLst>
            </p:cNvPr>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a:extLst>
                <a:ext uri="{FF2B5EF4-FFF2-40B4-BE49-F238E27FC236}">
                  <a16:creationId xmlns:a16="http://schemas.microsoft.com/office/drawing/2014/main" id="{911973D8-03B8-D9B4-FBA3-7350DD2AA9B6}"/>
                </a:ext>
              </a:extLst>
            </p:cNvPr>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a:extLst>
              <a:ext uri="{FF2B5EF4-FFF2-40B4-BE49-F238E27FC236}">
                <a16:creationId xmlns:a16="http://schemas.microsoft.com/office/drawing/2014/main" id="{B484D73D-93FD-F3A5-931A-81552D0C8DBE}"/>
              </a:ext>
            </a:extLst>
          </p:cNvPr>
          <p:cNvGrpSpPr/>
          <p:nvPr/>
        </p:nvGrpSpPr>
        <p:grpSpPr>
          <a:xfrm>
            <a:off x="0" y="-190500"/>
            <a:ext cx="18592800" cy="10477501"/>
            <a:chOff x="0" y="0"/>
            <a:chExt cx="3560828" cy="2432051"/>
          </a:xfrm>
        </p:grpSpPr>
        <p:sp>
          <p:nvSpPr>
            <p:cNvPr id="6" name="Freeform 6">
              <a:extLst>
                <a:ext uri="{FF2B5EF4-FFF2-40B4-BE49-F238E27FC236}">
                  <a16:creationId xmlns:a16="http://schemas.microsoft.com/office/drawing/2014/main" id="{EF4A47AF-69E3-6AFB-ABB0-622414162E4B}"/>
                </a:ext>
              </a:extLst>
            </p:cNvPr>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7" name="TextBox 7">
              <a:extLst>
                <a:ext uri="{FF2B5EF4-FFF2-40B4-BE49-F238E27FC236}">
                  <a16:creationId xmlns:a16="http://schemas.microsoft.com/office/drawing/2014/main" id="{DED016B5-E2AE-4F8A-86FF-8EEEE01B7983}"/>
                </a:ext>
              </a:extLst>
            </p:cNvPr>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sp>
        <p:nvSpPr>
          <p:cNvPr id="8" name="Rectangle 7">
            <a:extLst>
              <a:ext uri="{FF2B5EF4-FFF2-40B4-BE49-F238E27FC236}">
                <a16:creationId xmlns:a16="http://schemas.microsoft.com/office/drawing/2014/main" id="{E91DC4FC-DB48-FF3D-0296-A2C9FD6A48E3}"/>
              </a:ext>
            </a:extLst>
          </p:cNvPr>
          <p:cNvSpPr/>
          <p:nvPr/>
        </p:nvSpPr>
        <p:spPr>
          <a:xfrm>
            <a:off x="838200" y="800100"/>
            <a:ext cx="16861647" cy="853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Chart 10">
            <a:extLst>
              <a:ext uri="{FF2B5EF4-FFF2-40B4-BE49-F238E27FC236}">
                <a16:creationId xmlns:a16="http://schemas.microsoft.com/office/drawing/2014/main" id="{0D5A8328-7E99-63B5-BF53-EBFE0D639C7B}"/>
              </a:ext>
            </a:extLst>
          </p:cNvPr>
          <p:cNvGraphicFramePr/>
          <p:nvPr>
            <p:extLst>
              <p:ext uri="{D42A27DB-BD31-4B8C-83A1-F6EECF244321}">
                <p14:modId xmlns:p14="http://schemas.microsoft.com/office/powerpoint/2010/main" val="3339292578"/>
              </p:ext>
            </p:extLst>
          </p:nvPr>
        </p:nvGraphicFramePr>
        <p:xfrm>
          <a:off x="1600200" y="2781300"/>
          <a:ext cx="7696200" cy="596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1D15B0D7-B637-B43D-0DDF-7DAA848891E7}"/>
              </a:ext>
            </a:extLst>
          </p:cNvPr>
          <p:cNvGraphicFramePr/>
          <p:nvPr>
            <p:extLst>
              <p:ext uri="{D42A27DB-BD31-4B8C-83A1-F6EECF244321}">
                <p14:modId xmlns:p14="http://schemas.microsoft.com/office/powerpoint/2010/main" val="518509683"/>
              </p:ext>
            </p:extLst>
          </p:nvPr>
        </p:nvGraphicFramePr>
        <p:xfrm>
          <a:off x="9565367" y="2781300"/>
          <a:ext cx="7865513" cy="5969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9A26A970-A1D5-1EA9-BABF-AFE403B4D627}"/>
              </a:ext>
            </a:extLst>
          </p:cNvPr>
          <p:cNvSpPr/>
          <p:nvPr/>
        </p:nvSpPr>
        <p:spPr>
          <a:xfrm>
            <a:off x="2667000" y="1690739"/>
            <a:ext cx="5029200" cy="8691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Montserrat" panose="00000500000000000000" pitchFamily="2" charset="0"/>
              </a:rPr>
              <a:t>Existing Platform Status</a:t>
            </a:r>
            <a:endParaRPr lang="en-IN" sz="2400" b="1" dirty="0">
              <a:solidFill>
                <a:sysClr val="windowText" lastClr="000000"/>
              </a:solidFill>
              <a:latin typeface="Montserrat" panose="00000500000000000000" pitchFamily="2" charset="0"/>
            </a:endParaRPr>
          </a:p>
        </p:txBody>
      </p:sp>
      <p:sp>
        <p:nvSpPr>
          <p:cNvPr id="16" name="Rectangle 15">
            <a:extLst>
              <a:ext uri="{FF2B5EF4-FFF2-40B4-BE49-F238E27FC236}">
                <a16:creationId xmlns:a16="http://schemas.microsoft.com/office/drawing/2014/main" id="{E8E737DB-EBDB-4BB5-39C6-3075122F6787}"/>
              </a:ext>
            </a:extLst>
          </p:cNvPr>
          <p:cNvSpPr/>
          <p:nvPr/>
        </p:nvSpPr>
        <p:spPr>
          <a:xfrm>
            <a:off x="10127276" y="1690739"/>
            <a:ext cx="7342577" cy="8691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latin typeface="Montserrat" panose="00000500000000000000" pitchFamily="2" charset="0"/>
              </a:rPr>
              <a:t>Projected Growth After Implementation</a:t>
            </a:r>
            <a:endParaRPr lang="en-IN" sz="2400" b="1" dirty="0">
              <a:solidFill>
                <a:sysClr val="windowText" lastClr="000000"/>
              </a:solidFill>
              <a:latin typeface="Montserrat" panose="00000500000000000000" pitchFamily="2" charset="0"/>
            </a:endParaRPr>
          </a:p>
        </p:txBody>
      </p:sp>
    </p:spTree>
    <p:extLst>
      <p:ext uri="{BB962C8B-B14F-4D97-AF65-F5344CB8AC3E}">
        <p14:creationId xmlns:p14="http://schemas.microsoft.com/office/powerpoint/2010/main" val="2138431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EEC98-4C77-FAD4-2A1C-F5A3B996E2F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339F1A-6703-393E-26CC-EB1F85AF0ACE}"/>
              </a:ext>
            </a:extLst>
          </p:cNvPr>
          <p:cNvGrpSpPr/>
          <p:nvPr/>
        </p:nvGrpSpPr>
        <p:grpSpPr>
          <a:xfrm>
            <a:off x="555487" y="2400300"/>
            <a:ext cx="17177026" cy="7203648"/>
            <a:chOff x="0" y="-47625"/>
            <a:chExt cx="4523990" cy="2416731"/>
          </a:xfrm>
        </p:grpSpPr>
        <p:sp>
          <p:nvSpPr>
            <p:cNvPr id="3" name="Freeform 3">
              <a:extLst>
                <a:ext uri="{FF2B5EF4-FFF2-40B4-BE49-F238E27FC236}">
                  <a16:creationId xmlns:a16="http://schemas.microsoft.com/office/drawing/2014/main" id="{76AAA53B-5DA4-D268-A580-B4C620FC3202}"/>
                </a:ext>
              </a:extLst>
            </p:cNvPr>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a:extLst>
                <a:ext uri="{FF2B5EF4-FFF2-40B4-BE49-F238E27FC236}">
                  <a16:creationId xmlns:a16="http://schemas.microsoft.com/office/drawing/2014/main" id="{704736DF-BE09-6BE0-2F73-6157D784B8D6}"/>
                </a:ext>
              </a:extLst>
            </p:cNvPr>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8" name="Group 4">
            <a:extLst>
              <a:ext uri="{FF2B5EF4-FFF2-40B4-BE49-F238E27FC236}">
                <a16:creationId xmlns:a16="http://schemas.microsoft.com/office/drawing/2014/main" id="{F8A84E13-90A4-C0AA-5C31-45210B2AECAE}"/>
              </a:ext>
            </a:extLst>
          </p:cNvPr>
          <p:cNvGrpSpPr/>
          <p:nvPr/>
        </p:nvGrpSpPr>
        <p:grpSpPr>
          <a:xfrm>
            <a:off x="0" y="0"/>
            <a:ext cx="18288000" cy="1874361"/>
            <a:chOff x="0" y="0"/>
            <a:chExt cx="9414331" cy="964887"/>
          </a:xfrm>
        </p:grpSpPr>
        <p:sp>
          <p:nvSpPr>
            <p:cNvPr id="9" name="Freeform 5">
              <a:extLst>
                <a:ext uri="{FF2B5EF4-FFF2-40B4-BE49-F238E27FC236}">
                  <a16:creationId xmlns:a16="http://schemas.microsoft.com/office/drawing/2014/main" id="{2B85D811-D99A-A43F-D411-D79CF285F710}"/>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10" name="TextBox 6">
              <a:extLst>
                <a:ext uri="{FF2B5EF4-FFF2-40B4-BE49-F238E27FC236}">
                  <a16:creationId xmlns:a16="http://schemas.microsoft.com/office/drawing/2014/main" id="{095CDC3E-510F-835F-6904-7242A49DDFB5}"/>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1">
            <a:extLst>
              <a:ext uri="{FF2B5EF4-FFF2-40B4-BE49-F238E27FC236}">
                <a16:creationId xmlns:a16="http://schemas.microsoft.com/office/drawing/2014/main" id="{D194382C-E5A7-EF31-A0D9-22444D93AA0D}"/>
              </a:ext>
            </a:extLst>
          </p:cNvPr>
          <p:cNvSpPr txBox="1"/>
          <p:nvPr/>
        </p:nvSpPr>
        <p:spPr>
          <a:xfrm>
            <a:off x="2324100" y="4689387"/>
            <a:ext cx="13754100" cy="2798587"/>
          </a:xfrm>
          <a:prstGeom prst="rect">
            <a:avLst/>
          </a:prstGeom>
          <a:noFill/>
        </p:spPr>
        <p:txBody>
          <a:bodyPr wrap="square">
            <a:spAutoFit/>
          </a:bodyPr>
          <a:lstStyle/>
          <a:p>
            <a:pPr>
              <a:lnSpc>
                <a:spcPct val="150000"/>
              </a:lnSpc>
            </a:pPr>
            <a:r>
              <a:rPr lang="en-IN" sz="2400" dirty="0">
                <a:latin typeface="Montserrat" panose="00000500000000000000" pitchFamily="2" charset="0"/>
              </a:rPr>
              <a:t>✔ </a:t>
            </a:r>
            <a:r>
              <a:rPr lang="en-IN" sz="2400" b="1" dirty="0">
                <a:latin typeface="Montserrat" panose="00000500000000000000" pitchFamily="2" charset="0"/>
              </a:rPr>
              <a:t>Increased Sales</a:t>
            </a:r>
            <a:r>
              <a:rPr lang="en-IN" sz="2400" dirty="0">
                <a:latin typeface="Montserrat" panose="00000500000000000000" pitchFamily="2" charset="0"/>
              </a:rPr>
              <a:t>: AI-powered recommendations boost purchases.</a:t>
            </a:r>
            <a:br>
              <a:rPr lang="en-IN" sz="2400" dirty="0">
                <a:latin typeface="Montserrat" panose="00000500000000000000" pitchFamily="2" charset="0"/>
              </a:rPr>
            </a:br>
            <a:r>
              <a:rPr lang="en-IN" sz="2400" dirty="0">
                <a:latin typeface="Montserrat" panose="00000500000000000000" pitchFamily="2" charset="0"/>
              </a:rPr>
              <a:t>✔ </a:t>
            </a:r>
            <a:r>
              <a:rPr lang="en-IN" sz="2400" b="1" dirty="0">
                <a:latin typeface="Montserrat" panose="00000500000000000000" pitchFamily="2" charset="0"/>
              </a:rPr>
              <a:t>Better User Experience</a:t>
            </a:r>
            <a:r>
              <a:rPr lang="en-IN" sz="2400" dirty="0">
                <a:latin typeface="Montserrat" panose="00000500000000000000" pitchFamily="2" charset="0"/>
              </a:rPr>
              <a:t>: Voice &amp; visual search make shopping easier.</a:t>
            </a:r>
            <a:br>
              <a:rPr lang="en-IN" sz="2400" dirty="0">
                <a:latin typeface="Montserrat" panose="00000500000000000000" pitchFamily="2" charset="0"/>
              </a:rPr>
            </a:br>
            <a:r>
              <a:rPr lang="en-IN" sz="2400" dirty="0">
                <a:latin typeface="Montserrat" panose="00000500000000000000" pitchFamily="2" charset="0"/>
              </a:rPr>
              <a:t>✔ </a:t>
            </a:r>
            <a:r>
              <a:rPr lang="en-IN" sz="2400" b="1" dirty="0">
                <a:latin typeface="Montserrat" panose="00000500000000000000" pitchFamily="2" charset="0"/>
              </a:rPr>
              <a:t>Higher Retention</a:t>
            </a:r>
            <a:r>
              <a:rPr lang="en-IN" sz="2400" dirty="0">
                <a:latin typeface="Montserrat" panose="00000500000000000000" pitchFamily="2" charset="0"/>
              </a:rPr>
              <a:t>: Engaging features keep users coming back.</a:t>
            </a:r>
            <a:br>
              <a:rPr lang="en-IN" sz="2400" dirty="0">
                <a:latin typeface="Montserrat" panose="00000500000000000000" pitchFamily="2" charset="0"/>
              </a:rPr>
            </a:br>
            <a:r>
              <a:rPr lang="en-IN" sz="2400" dirty="0">
                <a:latin typeface="Montserrat" panose="00000500000000000000" pitchFamily="2" charset="0"/>
              </a:rPr>
              <a:t>✔ </a:t>
            </a:r>
            <a:r>
              <a:rPr lang="en-IN" sz="2400" b="1" dirty="0">
                <a:latin typeface="Montserrat" panose="00000500000000000000" pitchFamily="2" charset="0"/>
              </a:rPr>
              <a:t>Efficiency in Inventory</a:t>
            </a:r>
            <a:r>
              <a:rPr lang="en-IN" sz="2400" dirty="0">
                <a:latin typeface="Montserrat" panose="00000500000000000000" pitchFamily="2" charset="0"/>
              </a:rPr>
              <a:t>: AI manages stock smartly, reducing waste.</a:t>
            </a:r>
            <a:br>
              <a:rPr lang="en-IN" sz="2400" dirty="0">
                <a:latin typeface="Montserrat" panose="00000500000000000000" pitchFamily="2" charset="0"/>
              </a:rPr>
            </a:br>
            <a:r>
              <a:rPr lang="en-IN" sz="2400" dirty="0">
                <a:latin typeface="Montserrat" panose="00000500000000000000" pitchFamily="2" charset="0"/>
              </a:rPr>
              <a:t>✔ </a:t>
            </a:r>
            <a:r>
              <a:rPr lang="en-IN" sz="2400" b="1" dirty="0">
                <a:latin typeface="Montserrat" panose="00000500000000000000" pitchFamily="2" charset="0"/>
              </a:rPr>
              <a:t>Inclusive Shopping</a:t>
            </a:r>
            <a:r>
              <a:rPr lang="en-IN" sz="2400" dirty="0">
                <a:latin typeface="Montserrat" panose="00000500000000000000" pitchFamily="2" charset="0"/>
              </a:rPr>
              <a:t>: AR helps users visualize products before buying.</a:t>
            </a:r>
          </a:p>
        </p:txBody>
      </p:sp>
      <p:sp>
        <p:nvSpPr>
          <p:cNvPr id="14" name="TextBox 13">
            <a:extLst>
              <a:ext uri="{FF2B5EF4-FFF2-40B4-BE49-F238E27FC236}">
                <a16:creationId xmlns:a16="http://schemas.microsoft.com/office/drawing/2014/main" id="{11DE71B2-B013-E679-4A33-1EEF92FA020F}"/>
              </a:ext>
            </a:extLst>
          </p:cNvPr>
          <p:cNvSpPr txBox="1"/>
          <p:nvPr/>
        </p:nvSpPr>
        <p:spPr>
          <a:xfrm>
            <a:off x="914400" y="2685977"/>
            <a:ext cx="16611600" cy="1221873"/>
          </a:xfrm>
          <a:prstGeom prst="rect">
            <a:avLst/>
          </a:prstGeom>
          <a:noFill/>
        </p:spPr>
        <p:txBody>
          <a:bodyPr wrap="square">
            <a:spAutoFit/>
          </a:bodyPr>
          <a:lstStyle/>
          <a:p>
            <a:r>
              <a:rPr lang="en-IN" sz="7340" b="1" dirty="0">
                <a:latin typeface="Montserrat Bold" panose="00000800000000000000" charset="0"/>
              </a:rPr>
              <a:t>🌍</a:t>
            </a:r>
            <a:r>
              <a:rPr lang="en-IN" sz="7340" dirty="0">
                <a:latin typeface="Montserrat Bold" panose="00000800000000000000" charset="0"/>
              </a:rPr>
              <a:t>Profitable</a:t>
            </a:r>
            <a:r>
              <a:rPr lang="en-IN" sz="7340" b="1" dirty="0">
                <a:latin typeface="Montserrat Bold" panose="00000800000000000000" charset="0"/>
              </a:rPr>
              <a:t> &amp; Beneficial Aspects</a:t>
            </a:r>
          </a:p>
        </p:txBody>
      </p:sp>
    </p:spTree>
    <p:extLst>
      <p:ext uri="{BB962C8B-B14F-4D97-AF65-F5344CB8AC3E}">
        <p14:creationId xmlns:p14="http://schemas.microsoft.com/office/powerpoint/2010/main" val="101762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1C7-FEA8-5E95-A336-FE23AC7ECD1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763E3F5-CFC2-D641-4A32-30C9910DF542}"/>
              </a:ext>
            </a:extLst>
          </p:cNvPr>
          <p:cNvGrpSpPr/>
          <p:nvPr/>
        </p:nvGrpSpPr>
        <p:grpSpPr>
          <a:xfrm>
            <a:off x="522821" y="456107"/>
            <a:ext cx="17177026" cy="9176024"/>
            <a:chOff x="0" y="-47625"/>
            <a:chExt cx="4523990" cy="2416731"/>
          </a:xfrm>
        </p:grpSpPr>
        <p:sp>
          <p:nvSpPr>
            <p:cNvPr id="3" name="Freeform 3">
              <a:extLst>
                <a:ext uri="{FF2B5EF4-FFF2-40B4-BE49-F238E27FC236}">
                  <a16:creationId xmlns:a16="http://schemas.microsoft.com/office/drawing/2014/main" id="{2BA4041C-1AFC-06F9-AF42-DFA584E8DFBF}"/>
                </a:ext>
              </a:extLst>
            </p:cNvPr>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a:extLst>
                <a:ext uri="{FF2B5EF4-FFF2-40B4-BE49-F238E27FC236}">
                  <a16:creationId xmlns:a16="http://schemas.microsoft.com/office/drawing/2014/main" id="{4D61D187-3698-1D06-8E6B-DFB0EE4E602C}"/>
                </a:ext>
              </a:extLst>
            </p:cNvPr>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a:extLst>
              <a:ext uri="{FF2B5EF4-FFF2-40B4-BE49-F238E27FC236}">
                <a16:creationId xmlns:a16="http://schemas.microsoft.com/office/drawing/2014/main" id="{0DC6D56E-9334-A12C-B106-32F48C74FDDF}"/>
              </a:ext>
            </a:extLst>
          </p:cNvPr>
          <p:cNvGrpSpPr/>
          <p:nvPr/>
        </p:nvGrpSpPr>
        <p:grpSpPr>
          <a:xfrm>
            <a:off x="0" y="-190500"/>
            <a:ext cx="18592800" cy="10477501"/>
            <a:chOff x="0" y="0"/>
            <a:chExt cx="3560828" cy="2432051"/>
          </a:xfrm>
        </p:grpSpPr>
        <p:sp>
          <p:nvSpPr>
            <p:cNvPr id="6" name="Freeform 6">
              <a:extLst>
                <a:ext uri="{FF2B5EF4-FFF2-40B4-BE49-F238E27FC236}">
                  <a16:creationId xmlns:a16="http://schemas.microsoft.com/office/drawing/2014/main" id="{14F32F74-B31E-045B-523C-5E402614C85B}"/>
                </a:ext>
              </a:extLst>
            </p:cNvPr>
            <p:cNvSpPr/>
            <p:nvPr/>
          </p:nvSpPr>
          <p:spPr>
            <a:xfrm>
              <a:off x="0" y="0"/>
              <a:ext cx="3560828" cy="2432051"/>
            </a:xfrm>
            <a:custGeom>
              <a:avLst/>
              <a:gdLst/>
              <a:ahLst/>
              <a:cxnLst/>
              <a:rect l="l" t="t" r="r" b="b"/>
              <a:pathLst>
                <a:path w="3560828" h="2432051">
                  <a:moveTo>
                    <a:pt x="23344" y="0"/>
                  </a:moveTo>
                  <a:lnTo>
                    <a:pt x="3537484" y="0"/>
                  </a:lnTo>
                  <a:cubicBezTo>
                    <a:pt x="3550377" y="0"/>
                    <a:pt x="3560828" y="10451"/>
                    <a:pt x="3560828" y="23344"/>
                  </a:cubicBezTo>
                  <a:lnTo>
                    <a:pt x="3560828" y="2408707"/>
                  </a:lnTo>
                  <a:cubicBezTo>
                    <a:pt x="3560828" y="2421599"/>
                    <a:pt x="3550377" y="2432051"/>
                    <a:pt x="3537484" y="2432051"/>
                  </a:cubicBezTo>
                  <a:lnTo>
                    <a:pt x="23344" y="2432051"/>
                  </a:lnTo>
                  <a:cubicBezTo>
                    <a:pt x="10451" y="2432051"/>
                    <a:pt x="0" y="2421599"/>
                    <a:pt x="0" y="2408707"/>
                  </a:cubicBezTo>
                  <a:lnTo>
                    <a:pt x="0" y="23344"/>
                  </a:lnTo>
                  <a:cubicBezTo>
                    <a:pt x="0" y="10451"/>
                    <a:pt x="10451" y="0"/>
                    <a:pt x="2334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7" name="TextBox 7">
              <a:extLst>
                <a:ext uri="{FF2B5EF4-FFF2-40B4-BE49-F238E27FC236}">
                  <a16:creationId xmlns:a16="http://schemas.microsoft.com/office/drawing/2014/main" id="{77F0A39F-EF61-B3F5-D086-A53DB55836DD}"/>
                </a:ext>
              </a:extLst>
            </p:cNvPr>
            <p:cNvSpPr txBox="1"/>
            <p:nvPr/>
          </p:nvSpPr>
          <p:spPr>
            <a:xfrm>
              <a:off x="0" y="-47625"/>
              <a:ext cx="3560828" cy="2479676"/>
            </a:xfrm>
            <a:prstGeom prst="rect">
              <a:avLst/>
            </a:prstGeom>
          </p:spPr>
          <p:txBody>
            <a:bodyPr lIns="0" tIns="0" rIns="0" bIns="0" rtlCol="0" anchor="ctr"/>
            <a:lstStyle/>
            <a:p>
              <a:pPr algn="ctr">
                <a:lnSpc>
                  <a:spcPts val="3640"/>
                </a:lnSpc>
              </a:pPr>
              <a:endParaRPr/>
            </a:p>
          </p:txBody>
        </p:sp>
      </p:grpSp>
      <p:pic>
        <p:nvPicPr>
          <p:cNvPr id="9" name="Picture 8">
            <a:extLst>
              <a:ext uri="{FF2B5EF4-FFF2-40B4-BE49-F238E27FC236}">
                <a16:creationId xmlns:a16="http://schemas.microsoft.com/office/drawing/2014/main" id="{88420B90-DDD0-94BE-7963-6A0598F1F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8100"/>
            <a:ext cx="14630400" cy="10287000"/>
          </a:xfrm>
          <a:prstGeom prst="rect">
            <a:avLst/>
          </a:prstGeom>
        </p:spPr>
      </p:pic>
    </p:spTree>
    <p:extLst>
      <p:ext uri="{BB962C8B-B14F-4D97-AF65-F5344CB8AC3E}">
        <p14:creationId xmlns:p14="http://schemas.microsoft.com/office/powerpoint/2010/main" val="232097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37398" y="2642974"/>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u="none" strike="noStrike" dirty="0">
                <a:solidFill>
                  <a:srgbClr val="000000"/>
                </a:solidFill>
                <a:latin typeface="Montserrat Bold"/>
                <a:ea typeface="Montserrat Bold"/>
                <a:cs typeface="Montserrat Bold"/>
                <a:sym typeface="Montserrat Bold"/>
              </a:rPr>
              <a:t>Introduction</a:t>
            </a:r>
          </a:p>
        </p:txBody>
      </p:sp>
      <p:sp>
        <p:nvSpPr>
          <p:cNvPr id="3" name="TextBox 3"/>
          <p:cNvSpPr txBox="1"/>
          <p:nvPr/>
        </p:nvSpPr>
        <p:spPr>
          <a:xfrm>
            <a:off x="1737398" y="4086317"/>
            <a:ext cx="15102802" cy="5138201"/>
          </a:xfrm>
          <a:prstGeom prst="rect">
            <a:avLst/>
          </a:prstGeom>
        </p:spPr>
        <p:txBody>
          <a:bodyPr wrap="square" lIns="0" tIns="0" rIns="0" bIns="0" rtlCol="0" anchor="t">
            <a:spAutoFit/>
          </a:bodyPr>
          <a:lstStyle/>
          <a:p>
            <a:pPr marL="0" lvl="0" indent="0" algn="just">
              <a:lnSpc>
                <a:spcPts val="4499"/>
              </a:lnSpc>
            </a:pPr>
            <a:r>
              <a:rPr lang="en-US" sz="2999" b="1" dirty="0">
                <a:solidFill>
                  <a:srgbClr val="101010"/>
                </a:solidFill>
                <a:latin typeface="Montserrat" panose="00000500000000000000" pitchFamily="2" charset="0"/>
                <a:sym typeface="Montserrat Bold"/>
              </a:rPr>
              <a:t>	</a:t>
            </a:r>
            <a:r>
              <a:rPr lang="en-US" sz="2800" dirty="0">
                <a:latin typeface="Montserrat" panose="00000500000000000000" pitchFamily="2" charset="0"/>
              </a:rPr>
              <a:t>E-commerce platforms have transformed how people shop, offering convenience, variety, and accessibility. While platforms like Amazon, Flipkart, and Myntra dominate the industry, users often expect more personalization and advanced technology to simplify the shopping process. This project introduces an AI-driven e-commerce solution, leveraging cutting-edge technologies such as augmented reality, voice and visual search, and interactive data visualizations. By addressing user pain points like limited personalization, lack of immersive shopping options, and inventory mismanagement, the proposed system promises a seamless and innovative shopping experience.</a:t>
            </a:r>
            <a:endParaRPr lang="en-US" sz="2800" dirty="0">
              <a:solidFill>
                <a:srgbClr val="101010"/>
              </a:solidFill>
              <a:latin typeface="Montserrat" panose="00000500000000000000" pitchFamily="2" charset="0"/>
              <a:ea typeface="Montserrat"/>
              <a:cs typeface="Montserrat"/>
              <a:sym typeface="Montserrat"/>
            </a:endParaRPr>
          </a:p>
        </p:txBody>
      </p:sp>
      <p:grpSp>
        <p:nvGrpSpPr>
          <p:cNvPr id="4" name="Group 4"/>
          <p:cNvGrpSpPr/>
          <p:nvPr/>
        </p:nvGrpSpPr>
        <p:grpSpPr>
          <a:xfrm>
            <a:off x="0" y="0"/>
            <a:ext cx="18288000" cy="1874361"/>
            <a:chOff x="0" y="0"/>
            <a:chExt cx="9414331" cy="964887"/>
          </a:xfrm>
        </p:grpSpPr>
        <p:sp>
          <p:nvSpPr>
            <p:cNvPr id="5" name="Freeform 5"/>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05443" y="2357095"/>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dirty="0">
                <a:solidFill>
                  <a:srgbClr val="000000"/>
                </a:solidFill>
                <a:latin typeface="Montserrat Bold"/>
                <a:ea typeface="Montserrat Bold"/>
                <a:cs typeface="Montserrat Bold"/>
                <a:sym typeface="Montserrat Bold"/>
              </a:rPr>
              <a:t>Conclusion</a:t>
            </a:r>
          </a:p>
        </p:txBody>
      </p:sp>
      <p:sp>
        <p:nvSpPr>
          <p:cNvPr id="3" name="TextBox 3"/>
          <p:cNvSpPr txBox="1"/>
          <p:nvPr/>
        </p:nvSpPr>
        <p:spPr>
          <a:xfrm>
            <a:off x="1737398" y="4086317"/>
            <a:ext cx="14721802" cy="2817181"/>
          </a:xfrm>
          <a:prstGeom prst="rect">
            <a:avLst/>
          </a:prstGeom>
        </p:spPr>
        <p:txBody>
          <a:bodyPr wrap="square" lIns="0" tIns="0" rIns="0" bIns="0" rtlCol="0" anchor="t">
            <a:spAutoFit/>
          </a:bodyPr>
          <a:lstStyle/>
          <a:p>
            <a:pPr marL="0" lvl="0" indent="0" algn="just">
              <a:lnSpc>
                <a:spcPts val="4499"/>
              </a:lnSpc>
            </a:pPr>
            <a:r>
              <a:rPr lang="en-US" sz="2400" dirty="0">
                <a:latin typeface="Montserrat" panose="00000500000000000000" pitchFamily="2" charset="0"/>
              </a:rPr>
              <a:t>This AI-based e-commerce platform enhances user experience through personalized recommendations, voice and visual search, and AI-powered inventory management. It improves engagement, boosts sales, and simplifies shopping with features like AR and chatbots. By leveraging AI, the platform ensures efficiency, accuracy, and customer satisfaction. Overall, it creates a smarter and more convenient online marketplace for users worldwide.</a:t>
            </a:r>
            <a:endParaRPr lang="en-US" sz="2400" dirty="0">
              <a:solidFill>
                <a:srgbClr val="101010"/>
              </a:solidFill>
              <a:latin typeface="Montserrat" panose="00000500000000000000" pitchFamily="2" charset="0"/>
              <a:ea typeface="Montserrat"/>
              <a:cs typeface="Montserrat"/>
              <a:sym typeface="Montserrat"/>
            </a:endParaRPr>
          </a:p>
        </p:txBody>
      </p:sp>
      <p:grpSp>
        <p:nvGrpSpPr>
          <p:cNvPr id="4" name="Group 4"/>
          <p:cNvGrpSpPr/>
          <p:nvPr/>
        </p:nvGrpSpPr>
        <p:grpSpPr>
          <a:xfrm>
            <a:off x="0" y="0"/>
            <a:ext cx="18288000" cy="1874361"/>
            <a:chOff x="0" y="0"/>
            <a:chExt cx="9414331" cy="964887"/>
          </a:xfrm>
        </p:grpSpPr>
        <p:sp>
          <p:nvSpPr>
            <p:cNvPr id="5" name="Freeform 5"/>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rot="-1898322">
            <a:off x="13299669" y="5075791"/>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sp>
      <p:sp>
        <p:nvSpPr>
          <p:cNvPr id="5" name="Freeform 5"/>
          <p:cNvSpPr/>
          <p:nvPr/>
        </p:nvSpPr>
        <p:spPr>
          <a:xfrm rot="-1898322">
            <a:off x="-3784911" y="-3899454"/>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sp>
      <p:sp>
        <p:nvSpPr>
          <p:cNvPr id="6" name="TextBox 6"/>
          <p:cNvSpPr txBox="1"/>
          <p:nvPr/>
        </p:nvSpPr>
        <p:spPr>
          <a:xfrm>
            <a:off x="5391068" y="3565506"/>
            <a:ext cx="8460437" cy="1577994"/>
          </a:xfrm>
          <a:prstGeom prst="rect">
            <a:avLst/>
          </a:prstGeom>
        </p:spPr>
        <p:txBody>
          <a:bodyPr lIns="0" tIns="0" rIns="0" bIns="0" rtlCol="0" anchor="t">
            <a:spAutoFit/>
          </a:bodyPr>
          <a:lstStyle/>
          <a:p>
            <a:pPr algn="l">
              <a:lnSpc>
                <a:spcPts val="12508"/>
              </a:lnSpc>
            </a:pPr>
            <a:r>
              <a:rPr lang="en-US" sz="10424" b="1">
                <a:solidFill>
                  <a:srgbClr val="000000"/>
                </a:solidFill>
                <a:latin typeface="Montserrat Bold"/>
                <a:ea typeface="Montserrat Bold"/>
                <a:cs typeface="Montserrat Bold"/>
                <a:sym typeface="Montserrat Bold"/>
              </a:rPr>
              <a:t>Thank you</a:t>
            </a:r>
          </a:p>
        </p:txBody>
      </p:sp>
      <p:pic>
        <p:nvPicPr>
          <p:cNvPr id="8" name="Picture 7">
            <a:extLst>
              <a:ext uri="{FF2B5EF4-FFF2-40B4-BE49-F238E27FC236}">
                <a16:creationId xmlns:a16="http://schemas.microsoft.com/office/drawing/2014/main" id="{83453940-9FB5-C5B4-9A7D-9854E4D26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902" y="4354503"/>
            <a:ext cx="3303597" cy="33035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EE0F8-446A-5CFE-8280-3301E7D7227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8A95AC0-B596-CC79-DF97-2576D75E07EC}"/>
              </a:ext>
            </a:extLst>
          </p:cNvPr>
          <p:cNvSpPr txBox="1"/>
          <p:nvPr/>
        </p:nvSpPr>
        <p:spPr>
          <a:xfrm>
            <a:off x="1524000" y="2171700"/>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u="none" strike="noStrike" dirty="0">
                <a:solidFill>
                  <a:srgbClr val="000000"/>
                </a:solidFill>
                <a:latin typeface="Montserrat Bold"/>
                <a:ea typeface="Montserrat Bold"/>
                <a:cs typeface="Montserrat Bold"/>
                <a:sym typeface="Montserrat Bold"/>
              </a:rPr>
              <a:t>Abstract</a:t>
            </a:r>
          </a:p>
        </p:txBody>
      </p:sp>
      <p:sp>
        <p:nvSpPr>
          <p:cNvPr id="3" name="TextBox 3">
            <a:extLst>
              <a:ext uri="{FF2B5EF4-FFF2-40B4-BE49-F238E27FC236}">
                <a16:creationId xmlns:a16="http://schemas.microsoft.com/office/drawing/2014/main" id="{44EA6BD9-AC52-20A4-314E-63FB2B35DEF0}"/>
              </a:ext>
            </a:extLst>
          </p:cNvPr>
          <p:cNvSpPr txBox="1"/>
          <p:nvPr/>
        </p:nvSpPr>
        <p:spPr>
          <a:xfrm>
            <a:off x="914400" y="3722631"/>
            <a:ext cx="16764000" cy="5715283"/>
          </a:xfrm>
          <a:prstGeom prst="rect">
            <a:avLst/>
          </a:prstGeom>
        </p:spPr>
        <p:txBody>
          <a:bodyPr wrap="square" lIns="0" tIns="0" rIns="0" bIns="0" rtlCol="0" anchor="t">
            <a:spAutoFit/>
          </a:bodyPr>
          <a:lstStyle/>
          <a:p>
            <a:pPr marL="0" lvl="0" indent="0" algn="just">
              <a:lnSpc>
                <a:spcPts val="4499"/>
              </a:lnSpc>
            </a:pPr>
            <a:r>
              <a:rPr lang="en-US" sz="2800" dirty="0">
                <a:solidFill>
                  <a:srgbClr val="101010"/>
                </a:solidFill>
                <a:latin typeface="Montserrat" panose="00000500000000000000" pitchFamily="2" charset="0"/>
                <a:ea typeface="Montserrat"/>
                <a:cs typeface="Montserrat"/>
                <a:sym typeface="Montserrat"/>
              </a:rPr>
              <a:t>	</a:t>
            </a:r>
            <a:r>
              <a:rPr lang="en-US" sz="2800" dirty="0">
                <a:latin typeface="Montserrat" panose="00000500000000000000" pitchFamily="2" charset="0"/>
              </a:rPr>
              <a:t>In the era of rapid technological advancements, e-commerce platforms play a vital role in global trade. This project aims to design and implement an AI-based e-commerce platform offering personalized product recommendations derived from user preferences, search history, and previous purchases. The platform will incorporate innovative features like voice and visual search mechanisms, purchase history visualization with interactive charts, and augmented reality (AR) for an immersive product experience. Furthermore, AI-driven inventory management ensures product availability, while an integrated chatbot assistant provides 24/7 customer support. These enhancements aim to provide a superior shopping experience and differentiate the platform from existing solutions in the competitive marketplace.</a:t>
            </a:r>
            <a:endParaRPr lang="en-US" sz="2800" dirty="0">
              <a:solidFill>
                <a:srgbClr val="101010"/>
              </a:solidFill>
              <a:latin typeface="Montserrat" panose="00000500000000000000" pitchFamily="2" charset="0"/>
              <a:ea typeface="Montserrat"/>
              <a:cs typeface="Montserrat"/>
              <a:sym typeface="Montserrat"/>
            </a:endParaRPr>
          </a:p>
        </p:txBody>
      </p:sp>
      <p:grpSp>
        <p:nvGrpSpPr>
          <p:cNvPr id="4" name="Group 4">
            <a:extLst>
              <a:ext uri="{FF2B5EF4-FFF2-40B4-BE49-F238E27FC236}">
                <a16:creationId xmlns:a16="http://schemas.microsoft.com/office/drawing/2014/main" id="{A338070E-CB83-A6D6-E764-66DF85A09A2A}"/>
              </a:ext>
            </a:extLst>
          </p:cNvPr>
          <p:cNvGrpSpPr/>
          <p:nvPr/>
        </p:nvGrpSpPr>
        <p:grpSpPr>
          <a:xfrm>
            <a:off x="0" y="0"/>
            <a:ext cx="18288000" cy="1874361"/>
            <a:chOff x="0" y="0"/>
            <a:chExt cx="9414331" cy="964887"/>
          </a:xfrm>
        </p:grpSpPr>
        <p:sp>
          <p:nvSpPr>
            <p:cNvPr id="5" name="Freeform 5">
              <a:extLst>
                <a:ext uri="{FF2B5EF4-FFF2-40B4-BE49-F238E27FC236}">
                  <a16:creationId xmlns:a16="http://schemas.microsoft.com/office/drawing/2014/main" id="{A4C2E16C-3A3C-3270-57FB-01232DF09CA0}"/>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7A1640D8-F1A5-C32D-1F9B-719789D7623E}"/>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203635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536833">
            <a:off x="-4913988" y="-2916505"/>
            <a:ext cx="9627545" cy="9651674"/>
          </a:xfrm>
          <a:custGeom>
            <a:avLst/>
            <a:gdLst/>
            <a:ahLst/>
            <a:cxnLst/>
            <a:rect l="l" t="t" r="r" b="b"/>
            <a:pathLst>
              <a:path w="9627545" h="9651674">
                <a:moveTo>
                  <a:pt x="0" y="0"/>
                </a:moveTo>
                <a:lnTo>
                  <a:pt x="9627545" y="0"/>
                </a:lnTo>
                <a:lnTo>
                  <a:pt x="9627545" y="9651674"/>
                </a:lnTo>
                <a:lnTo>
                  <a:pt x="0" y="9651674"/>
                </a:lnTo>
                <a:lnTo>
                  <a:pt x="0" y="0"/>
                </a:lnTo>
                <a:close/>
              </a:path>
            </a:pathLst>
          </a:custGeom>
          <a:blipFill>
            <a:blip r:embed="rId2"/>
            <a:stretch>
              <a:fillRect/>
            </a:stretch>
          </a:blipFill>
        </p:spPr>
      </p:sp>
      <p:grpSp>
        <p:nvGrpSpPr>
          <p:cNvPr id="3" name="Group 3"/>
          <p:cNvGrpSpPr/>
          <p:nvPr/>
        </p:nvGrpSpPr>
        <p:grpSpPr>
          <a:xfrm>
            <a:off x="5452944" y="2127403"/>
            <a:ext cx="3024888" cy="529127"/>
            <a:chOff x="0" y="0"/>
            <a:chExt cx="1281756" cy="224211"/>
          </a:xfrm>
        </p:grpSpPr>
        <p:sp>
          <p:nvSpPr>
            <p:cNvPr id="4" name="Freeform 4"/>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5" name="TextBox 5"/>
            <p:cNvSpPr txBox="1"/>
            <p:nvPr/>
          </p:nvSpPr>
          <p:spPr>
            <a:xfrm>
              <a:off x="0" y="-47625"/>
              <a:ext cx="1281756" cy="271836"/>
            </a:xfrm>
            <a:prstGeom prst="rect">
              <a:avLst/>
            </a:prstGeom>
          </p:spPr>
          <p:txBody>
            <a:bodyPr lIns="0" tIns="0" rIns="0" bIns="0" rtlCol="0" anchor="ctr"/>
            <a:lstStyle/>
            <a:p>
              <a:pPr algn="ctr">
                <a:lnSpc>
                  <a:spcPts val="3640"/>
                </a:lnSpc>
              </a:pPr>
              <a:r>
                <a:rPr lang="en-US" sz="2600">
                  <a:solidFill>
                    <a:srgbClr val="FFFFFF"/>
                  </a:solidFill>
                  <a:latin typeface="Montserrat"/>
                  <a:ea typeface="Montserrat"/>
                  <a:cs typeface="Montserrat"/>
                  <a:sym typeface="Montserrat"/>
                </a:rPr>
                <a:t>Problem 1</a:t>
              </a:r>
            </a:p>
          </p:txBody>
        </p:sp>
      </p:grpSp>
      <p:grpSp>
        <p:nvGrpSpPr>
          <p:cNvPr id="6" name="Group 6"/>
          <p:cNvGrpSpPr/>
          <p:nvPr/>
        </p:nvGrpSpPr>
        <p:grpSpPr>
          <a:xfrm>
            <a:off x="5452944" y="4780883"/>
            <a:ext cx="3024888" cy="529127"/>
            <a:chOff x="0" y="0"/>
            <a:chExt cx="1281756" cy="224211"/>
          </a:xfrm>
        </p:grpSpPr>
        <p:sp>
          <p:nvSpPr>
            <p:cNvPr id="7" name="Freeform 7"/>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8" name="TextBox 8"/>
            <p:cNvSpPr txBox="1"/>
            <p:nvPr/>
          </p:nvSpPr>
          <p:spPr>
            <a:xfrm>
              <a:off x="0" y="-47625"/>
              <a:ext cx="1281756" cy="271836"/>
            </a:xfrm>
            <a:prstGeom prst="rect">
              <a:avLst/>
            </a:prstGeom>
          </p:spPr>
          <p:txBody>
            <a:bodyPr lIns="0" tIns="0" rIns="0" bIns="0" rtlCol="0" anchor="ctr"/>
            <a:lstStyle/>
            <a:p>
              <a:pPr algn="ctr">
                <a:lnSpc>
                  <a:spcPts val="3640"/>
                </a:lnSpc>
              </a:pPr>
              <a:r>
                <a:rPr lang="en-US" sz="2600" dirty="0">
                  <a:solidFill>
                    <a:srgbClr val="FFFFFF"/>
                  </a:solidFill>
                  <a:latin typeface="Montserrat"/>
                  <a:ea typeface="Montserrat"/>
                  <a:cs typeface="Montserrat"/>
                  <a:sym typeface="Montserrat"/>
                </a:rPr>
                <a:t>Problem 2</a:t>
              </a:r>
            </a:p>
          </p:txBody>
        </p:sp>
      </p:grpSp>
      <p:grpSp>
        <p:nvGrpSpPr>
          <p:cNvPr id="9" name="Group 9"/>
          <p:cNvGrpSpPr/>
          <p:nvPr/>
        </p:nvGrpSpPr>
        <p:grpSpPr>
          <a:xfrm>
            <a:off x="5452944" y="6953550"/>
            <a:ext cx="3024888" cy="641520"/>
            <a:chOff x="0" y="-47625"/>
            <a:chExt cx="1281756" cy="271836"/>
          </a:xfrm>
        </p:grpSpPr>
        <p:sp>
          <p:nvSpPr>
            <p:cNvPr id="10" name="Freeform 10"/>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11" name="TextBox 11"/>
            <p:cNvSpPr txBox="1"/>
            <p:nvPr/>
          </p:nvSpPr>
          <p:spPr>
            <a:xfrm>
              <a:off x="0" y="-47625"/>
              <a:ext cx="1281756" cy="271836"/>
            </a:xfrm>
            <a:prstGeom prst="rect">
              <a:avLst/>
            </a:prstGeom>
          </p:spPr>
          <p:txBody>
            <a:bodyPr lIns="0" tIns="0" rIns="0" bIns="0" rtlCol="0" anchor="ctr"/>
            <a:lstStyle/>
            <a:p>
              <a:pPr algn="ctr">
                <a:lnSpc>
                  <a:spcPts val="3640"/>
                </a:lnSpc>
              </a:pPr>
              <a:r>
                <a:rPr lang="en-US" sz="2600" dirty="0">
                  <a:solidFill>
                    <a:srgbClr val="FFFFFF"/>
                  </a:solidFill>
                  <a:latin typeface="Montserrat"/>
                  <a:ea typeface="Montserrat"/>
                  <a:cs typeface="Montserrat"/>
                  <a:sym typeface="Montserrat"/>
                </a:rPr>
                <a:t>Problem 3</a:t>
              </a:r>
            </a:p>
          </p:txBody>
        </p:sp>
      </p:grpSp>
      <p:sp>
        <p:nvSpPr>
          <p:cNvPr id="12" name="TextBox 12"/>
          <p:cNvSpPr txBox="1"/>
          <p:nvPr/>
        </p:nvSpPr>
        <p:spPr>
          <a:xfrm>
            <a:off x="5452944" y="679199"/>
            <a:ext cx="8194363" cy="1113616"/>
          </a:xfrm>
          <a:prstGeom prst="rect">
            <a:avLst/>
          </a:prstGeom>
        </p:spPr>
        <p:txBody>
          <a:bodyPr lIns="0" tIns="0" rIns="0" bIns="0" rtlCol="0" anchor="t">
            <a:spAutoFit/>
          </a:bodyPr>
          <a:lstStyle/>
          <a:p>
            <a:pPr algn="l">
              <a:lnSpc>
                <a:spcPts val="8841"/>
              </a:lnSpc>
            </a:pPr>
            <a:r>
              <a:rPr lang="en-US" sz="7368" b="1">
                <a:solidFill>
                  <a:srgbClr val="101010"/>
                </a:solidFill>
                <a:latin typeface="Montserrat Bold"/>
                <a:ea typeface="Montserrat Bold"/>
                <a:cs typeface="Montserrat Bold"/>
                <a:sym typeface="Montserrat Bold"/>
              </a:rPr>
              <a:t>Problems</a:t>
            </a:r>
          </a:p>
        </p:txBody>
      </p:sp>
      <p:sp>
        <p:nvSpPr>
          <p:cNvPr id="13" name="TextBox 13"/>
          <p:cNvSpPr txBox="1"/>
          <p:nvPr/>
        </p:nvSpPr>
        <p:spPr>
          <a:xfrm>
            <a:off x="5452944" y="2885244"/>
            <a:ext cx="11330106" cy="1846659"/>
          </a:xfrm>
          <a:prstGeom prst="rect">
            <a:avLst/>
          </a:prstGeom>
        </p:spPr>
        <p:txBody>
          <a:bodyPr lIns="0" tIns="0" rIns="0" bIns="0" rtlCol="0" anchor="t">
            <a:spAutoFit/>
          </a:bodyPr>
          <a:lstStyle/>
          <a:p>
            <a:pPr algn="just"/>
            <a:r>
              <a:rPr lang="en-US" sz="2400" b="1" dirty="0">
                <a:latin typeface="Montserrat" panose="00000500000000000000" pitchFamily="2" charset="0"/>
              </a:rPr>
              <a:t>Lack of Personalized Shopping Experience</a:t>
            </a:r>
          </a:p>
          <a:p>
            <a:pPr algn="just"/>
            <a:r>
              <a:rPr lang="en-US" sz="2400" dirty="0">
                <a:latin typeface="Montserrat" panose="00000500000000000000" pitchFamily="2" charset="0"/>
              </a:rPr>
              <a:t>Existing e-commerce platforms struggle to provide precise product recommendations tailored to user preferences. Traditional recommendation engines rely on basic filters, often leading to irrelevant suggestions and decreased user engagement.</a:t>
            </a:r>
          </a:p>
        </p:txBody>
      </p:sp>
      <p:sp>
        <p:nvSpPr>
          <p:cNvPr id="14" name="TextBox 14"/>
          <p:cNvSpPr txBox="1"/>
          <p:nvPr/>
        </p:nvSpPr>
        <p:spPr>
          <a:xfrm>
            <a:off x="5452944" y="5490654"/>
            <a:ext cx="11330106" cy="1477328"/>
          </a:xfrm>
          <a:prstGeom prst="rect">
            <a:avLst/>
          </a:prstGeom>
        </p:spPr>
        <p:txBody>
          <a:bodyPr lIns="0" tIns="0" rIns="0" bIns="0" rtlCol="0" anchor="t">
            <a:spAutoFit/>
          </a:bodyPr>
          <a:lstStyle/>
          <a:p>
            <a:r>
              <a:rPr lang="en-US" sz="2400" b="1" dirty="0">
                <a:latin typeface="Montserrat" panose="00000500000000000000" pitchFamily="2" charset="0"/>
              </a:rPr>
              <a:t>Inefficient Purchase History Insights</a:t>
            </a:r>
          </a:p>
          <a:p>
            <a:r>
              <a:rPr lang="en-US" sz="2400" dirty="0">
                <a:latin typeface="Montserrat" panose="00000500000000000000" pitchFamily="2" charset="0"/>
              </a:rPr>
              <a:t>Users lack a comprehensive and interactive way to track and analyze their past purchases. Traditional purchase histories provide only static lists, making it hard for customers to make informed buying decisions.</a:t>
            </a:r>
          </a:p>
        </p:txBody>
      </p:sp>
      <p:grpSp>
        <p:nvGrpSpPr>
          <p:cNvPr id="15" name="Group 15"/>
          <p:cNvGrpSpPr/>
          <p:nvPr/>
        </p:nvGrpSpPr>
        <p:grpSpPr>
          <a:xfrm rot="7573183">
            <a:off x="753861" y="7154961"/>
            <a:ext cx="1013029" cy="101302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5452944" y="7818222"/>
            <a:ext cx="11330106" cy="1846659"/>
          </a:xfrm>
          <a:prstGeom prst="rect">
            <a:avLst/>
          </a:prstGeom>
        </p:spPr>
        <p:txBody>
          <a:bodyPr lIns="0" tIns="0" rIns="0" bIns="0" rtlCol="0" anchor="t">
            <a:spAutoFit/>
          </a:bodyPr>
          <a:lstStyle/>
          <a:p>
            <a:r>
              <a:rPr lang="en-US" sz="2400" b="1" dirty="0">
                <a:latin typeface="Montserrat" panose="00000500000000000000" pitchFamily="2" charset="0"/>
              </a:rPr>
              <a:t>Limited Search Capabilities</a:t>
            </a:r>
          </a:p>
          <a:p>
            <a:r>
              <a:rPr lang="en-US" sz="2400" dirty="0">
                <a:latin typeface="Montserrat" panose="00000500000000000000" pitchFamily="2" charset="0"/>
              </a:rPr>
              <a:t>Most platforms rely on text-based search, making it difficult for users to find products when they don’t know the exact name. The absence of voice search and visual search mechanisms limits accessibility and convenience.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536833">
            <a:off x="-4913988" y="-2916505"/>
            <a:ext cx="9627545" cy="9651674"/>
          </a:xfrm>
          <a:custGeom>
            <a:avLst/>
            <a:gdLst/>
            <a:ahLst/>
            <a:cxnLst/>
            <a:rect l="l" t="t" r="r" b="b"/>
            <a:pathLst>
              <a:path w="9627545" h="9651674">
                <a:moveTo>
                  <a:pt x="0" y="0"/>
                </a:moveTo>
                <a:lnTo>
                  <a:pt x="9627545" y="0"/>
                </a:lnTo>
                <a:lnTo>
                  <a:pt x="9627545" y="9651674"/>
                </a:lnTo>
                <a:lnTo>
                  <a:pt x="0" y="9651674"/>
                </a:lnTo>
                <a:lnTo>
                  <a:pt x="0" y="0"/>
                </a:lnTo>
                <a:close/>
              </a:path>
            </a:pathLst>
          </a:custGeom>
          <a:blipFill>
            <a:blip r:embed="rId2"/>
            <a:stretch>
              <a:fillRect/>
            </a:stretch>
          </a:blipFill>
        </p:spPr>
      </p:sp>
      <p:grpSp>
        <p:nvGrpSpPr>
          <p:cNvPr id="3" name="Group 3"/>
          <p:cNvGrpSpPr/>
          <p:nvPr/>
        </p:nvGrpSpPr>
        <p:grpSpPr>
          <a:xfrm>
            <a:off x="5452944" y="2127403"/>
            <a:ext cx="3024888" cy="529127"/>
            <a:chOff x="0" y="0"/>
            <a:chExt cx="1281756" cy="224211"/>
          </a:xfrm>
        </p:grpSpPr>
        <p:sp>
          <p:nvSpPr>
            <p:cNvPr id="4" name="Freeform 4"/>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5" name="TextBox 5"/>
            <p:cNvSpPr txBox="1"/>
            <p:nvPr/>
          </p:nvSpPr>
          <p:spPr>
            <a:xfrm>
              <a:off x="0" y="-47625"/>
              <a:ext cx="1281756" cy="271836"/>
            </a:xfrm>
            <a:prstGeom prst="rect">
              <a:avLst/>
            </a:prstGeom>
          </p:spPr>
          <p:txBody>
            <a:bodyPr lIns="0" tIns="0" rIns="0" bIns="0" rtlCol="0" anchor="ctr"/>
            <a:lstStyle/>
            <a:p>
              <a:pPr algn="ctr">
                <a:lnSpc>
                  <a:spcPts val="3640"/>
                </a:lnSpc>
              </a:pPr>
              <a:r>
                <a:rPr lang="en-US" sz="2600">
                  <a:solidFill>
                    <a:srgbClr val="FFFFFF"/>
                  </a:solidFill>
                  <a:latin typeface="Montserrat"/>
                  <a:ea typeface="Montserrat"/>
                  <a:cs typeface="Montserrat"/>
                  <a:sym typeface="Montserrat"/>
                </a:rPr>
                <a:t>Problem 4</a:t>
              </a:r>
            </a:p>
          </p:txBody>
        </p:sp>
      </p:grpSp>
      <p:grpSp>
        <p:nvGrpSpPr>
          <p:cNvPr id="6" name="Group 6"/>
          <p:cNvGrpSpPr/>
          <p:nvPr/>
        </p:nvGrpSpPr>
        <p:grpSpPr>
          <a:xfrm>
            <a:off x="5452944" y="4549028"/>
            <a:ext cx="3024888" cy="529127"/>
            <a:chOff x="0" y="0"/>
            <a:chExt cx="1281756" cy="224211"/>
          </a:xfrm>
        </p:grpSpPr>
        <p:sp>
          <p:nvSpPr>
            <p:cNvPr id="7" name="Freeform 7"/>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8" name="TextBox 8"/>
            <p:cNvSpPr txBox="1"/>
            <p:nvPr/>
          </p:nvSpPr>
          <p:spPr>
            <a:xfrm>
              <a:off x="0" y="-47625"/>
              <a:ext cx="1281756" cy="271836"/>
            </a:xfrm>
            <a:prstGeom prst="rect">
              <a:avLst/>
            </a:prstGeom>
          </p:spPr>
          <p:txBody>
            <a:bodyPr lIns="0" tIns="0" rIns="0" bIns="0" rtlCol="0" anchor="ctr"/>
            <a:lstStyle/>
            <a:p>
              <a:pPr algn="ctr">
                <a:lnSpc>
                  <a:spcPts val="3640"/>
                </a:lnSpc>
              </a:pPr>
              <a:r>
                <a:rPr lang="en-US" sz="2600">
                  <a:solidFill>
                    <a:srgbClr val="FFFFFF"/>
                  </a:solidFill>
                  <a:latin typeface="Montserrat"/>
                  <a:ea typeface="Montserrat"/>
                  <a:cs typeface="Montserrat"/>
                  <a:sym typeface="Montserrat"/>
                </a:rPr>
                <a:t>Problem 5</a:t>
              </a:r>
            </a:p>
          </p:txBody>
        </p:sp>
      </p:grpSp>
      <p:sp>
        <p:nvSpPr>
          <p:cNvPr id="9" name="TextBox 9"/>
          <p:cNvSpPr txBox="1"/>
          <p:nvPr/>
        </p:nvSpPr>
        <p:spPr>
          <a:xfrm>
            <a:off x="5452944" y="679199"/>
            <a:ext cx="8194363" cy="1113616"/>
          </a:xfrm>
          <a:prstGeom prst="rect">
            <a:avLst/>
          </a:prstGeom>
        </p:spPr>
        <p:txBody>
          <a:bodyPr lIns="0" tIns="0" rIns="0" bIns="0" rtlCol="0" anchor="t">
            <a:spAutoFit/>
          </a:bodyPr>
          <a:lstStyle/>
          <a:p>
            <a:pPr algn="l">
              <a:lnSpc>
                <a:spcPts val="8841"/>
              </a:lnSpc>
            </a:pPr>
            <a:r>
              <a:rPr lang="en-US" sz="7368" b="1">
                <a:solidFill>
                  <a:srgbClr val="101010"/>
                </a:solidFill>
                <a:latin typeface="Montserrat Bold"/>
                <a:ea typeface="Montserrat Bold"/>
                <a:cs typeface="Montserrat Bold"/>
                <a:sym typeface="Montserrat Bold"/>
              </a:rPr>
              <a:t>Problems</a:t>
            </a:r>
          </a:p>
        </p:txBody>
      </p:sp>
      <p:sp>
        <p:nvSpPr>
          <p:cNvPr id="10" name="TextBox 10"/>
          <p:cNvSpPr txBox="1"/>
          <p:nvPr/>
        </p:nvSpPr>
        <p:spPr>
          <a:xfrm>
            <a:off x="5452944" y="2885244"/>
            <a:ext cx="11330106" cy="1477328"/>
          </a:xfrm>
          <a:prstGeom prst="rect">
            <a:avLst/>
          </a:prstGeom>
        </p:spPr>
        <p:txBody>
          <a:bodyPr lIns="0" tIns="0" rIns="0" bIns="0" rtlCol="0" anchor="t">
            <a:spAutoFit/>
          </a:bodyPr>
          <a:lstStyle/>
          <a:p>
            <a:r>
              <a:rPr lang="en-US" sz="2400" b="1" dirty="0">
                <a:latin typeface="Montserrat" panose="00000500000000000000" pitchFamily="2" charset="0"/>
              </a:rPr>
              <a:t>Poor Inventory Management</a:t>
            </a:r>
          </a:p>
          <a:p>
            <a:r>
              <a:rPr lang="en-US" sz="2400" dirty="0">
                <a:latin typeface="Montserrat" panose="00000500000000000000" pitchFamily="2" charset="0"/>
              </a:rPr>
              <a:t>Manual and rule-based inventory management leads to stock shortages or overstocking, resulting in revenue loss and customer dissatisfaction. AI-driven inventory prediction is needed to optimize stock levels.</a:t>
            </a:r>
          </a:p>
        </p:txBody>
      </p:sp>
      <p:sp>
        <p:nvSpPr>
          <p:cNvPr id="11" name="TextBox 11"/>
          <p:cNvSpPr txBox="1"/>
          <p:nvPr/>
        </p:nvSpPr>
        <p:spPr>
          <a:xfrm>
            <a:off x="5452944" y="5159519"/>
            <a:ext cx="11330106" cy="1477328"/>
          </a:xfrm>
          <a:prstGeom prst="rect">
            <a:avLst/>
          </a:prstGeom>
        </p:spPr>
        <p:txBody>
          <a:bodyPr lIns="0" tIns="0" rIns="0" bIns="0" rtlCol="0" anchor="t">
            <a:spAutoFit/>
          </a:bodyPr>
          <a:lstStyle/>
          <a:p>
            <a:r>
              <a:rPr lang="en-US" sz="2400" b="1" dirty="0">
                <a:latin typeface="Montserrat" panose="00000500000000000000" pitchFamily="2" charset="0"/>
              </a:rPr>
              <a:t>Absence of Augmented Reality (AR) Shopping</a:t>
            </a:r>
          </a:p>
          <a:p>
            <a:r>
              <a:rPr lang="en-US" sz="2400" dirty="0">
                <a:latin typeface="Montserrat" panose="00000500000000000000" pitchFamily="2" charset="0"/>
              </a:rPr>
              <a:t>Customers face difficulty in visualizing how certain products, like clothing or accessories, will look in real life. The lack of AR integration limits user confidence in purchasing decisions.</a:t>
            </a:r>
          </a:p>
        </p:txBody>
      </p:sp>
      <p:grpSp>
        <p:nvGrpSpPr>
          <p:cNvPr id="12" name="Group 12"/>
          <p:cNvGrpSpPr/>
          <p:nvPr/>
        </p:nvGrpSpPr>
        <p:grpSpPr>
          <a:xfrm rot="7573183">
            <a:off x="753861" y="7154961"/>
            <a:ext cx="1013029" cy="101302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5452944" y="6953550"/>
            <a:ext cx="3024888" cy="529127"/>
            <a:chOff x="0" y="0"/>
            <a:chExt cx="1281756" cy="224211"/>
          </a:xfrm>
        </p:grpSpPr>
        <p:sp>
          <p:nvSpPr>
            <p:cNvPr id="16" name="Freeform 16"/>
            <p:cNvSpPr/>
            <p:nvPr/>
          </p:nvSpPr>
          <p:spPr>
            <a:xfrm>
              <a:off x="0" y="0"/>
              <a:ext cx="1281756" cy="224211"/>
            </a:xfrm>
            <a:custGeom>
              <a:avLst/>
              <a:gdLst/>
              <a:ahLst/>
              <a:cxnLst/>
              <a:rect l="l" t="t" r="r" b="b"/>
              <a:pathLst>
                <a:path w="1281756" h="224211">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rnd">
              <a:noFill/>
              <a:prstDash val="solid"/>
              <a:round/>
            </a:ln>
          </p:spPr>
        </p:sp>
        <p:sp>
          <p:nvSpPr>
            <p:cNvPr id="17" name="TextBox 17"/>
            <p:cNvSpPr txBox="1"/>
            <p:nvPr/>
          </p:nvSpPr>
          <p:spPr>
            <a:xfrm>
              <a:off x="0" y="-47625"/>
              <a:ext cx="1281756" cy="271836"/>
            </a:xfrm>
            <a:prstGeom prst="rect">
              <a:avLst/>
            </a:prstGeom>
          </p:spPr>
          <p:txBody>
            <a:bodyPr lIns="0" tIns="0" rIns="0" bIns="0" rtlCol="0" anchor="ctr"/>
            <a:lstStyle/>
            <a:p>
              <a:pPr algn="ctr">
                <a:lnSpc>
                  <a:spcPts val="3640"/>
                </a:lnSpc>
              </a:pPr>
              <a:r>
                <a:rPr lang="en-US" sz="2600" dirty="0">
                  <a:solidFill>
                    <a:srgbClr val="FFFFFF"/>
                  </a:solidFill>
                  <a:latin typeface="Montserrat"/>
                  <a:ea typeface="Montserrat"/>
                  <a:cs typeface="Montserrat"/>
                  <a:sym typeface="Montserrat"/>
                </a:rPr>
                <a:t>Problem 6</a:t>
              </a:r>
            </a:p>
          </p:txBody>
        </p:sp>
      </p:grpSp>
      <p:sp>
        <p:nvSpPr>
          <p:cNvPr id="18" name="TextBox 18"/>
          <p:cNvSpPr txBox="1"/>
          <p:nvPr/>
        </p:nvSpPr>
        <p:spPr>
          <a:xfrm>
            <a:off x="5452944" y="7564041"/>
            <a:ext cx="11330106" cy="1477328"/>
          </a:xfrm>
          <a:prstGeom prst="rect">
            <a:avLst/>
          </a:prstGeom>
        </p:spPr>
        <p:txBody>
          <a:bodyPr lIns="0" tIns="0" rIns="0" bIns="0" rtlCol="0" anchor="t">
            <a:spAutoFit/>
          </a:bodyPr>
          <a:lstStyle/>
          <a:p>
            <a:r>
              <a:rPr lang="en-US" sz="2400" b="1" dirty="0">
                <a:latin typeface="Montserrat" panose="00000500000000000000" pitchFamily="2" charset="0"/>
              </a:rPr>
              <a:t>Inadequate Customer Support</a:t>
            </a:r>
          </a:p>
          <a:p>
            <a:r>
              <a:rPr lang="en-US" sz="2400" dirty="0">
                <a:latin typeface="Montserrat" panose="00000500000000000000" pitchFamily="2" charset="0"/>
              </a:rPr>
              <a:t>Conventional chatbot systems often provide scripted responses and fail to handle complex queries efficiently. Users require an AI-driven chatbot that provides real-time, intelligent, and context-aware assistance.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705" y="-2544328"/>
            <a:ext cx="9898854" cy="8599630"/>
          </a:xfrm>
          <a:custGeom>
            <a:avLst/>
            <a:gdLst/>
            <a:ahLst/>
            <a:cxnLst/>
            <a:rect l="l" t="t" r="r" b="b"/>
            <a:pathLst>
              <a:path w="9898854" h="8599630">
                <a:moveTo>
                  <a:pt x="0" y="0"/>
                </a:moveTo>
                <a:lnTo>
                  <a:pt x="9898855" y="0"/>
                </a:lnTo>
                <a:lnTo>
                  <a:pt x="9898855" y="8599629"/>
                </a:lnTo>
                <a:lnTo>
                  <a:pt x="0" y="8599629"/>
                </a:lnTo>
                <a:lnTo>
                  <a:pt x="0" y="0"/>
                </a:lnTo>
                <a:close/>
              </a:path>
            </a:pathLst>
          </a:custGeom>
          <a:blipFill>
            <a:blip r:embed="rId2"/>
            <a:stretch>
              <a:fillRect/>
            </a:stretch>
          </a:blipFill>
        </p:spPr>
      </p:sp>
      <p:sp>
        <p:nvSpPr>
          <p:cNvPr id="3" name="TextBox 3"/>
          <p:cNvSpPr txBox="1"/>
          <p:nvPr/>
        </p:nvSpPr>
        <p:spPr>
          <a:xfrm>
            <a:off x="1017666" y="641062"/>
            <a:ext cx="8525731" cy="1128514"/>
          </a:xfrm>
          <a:prstGeom prst="rect">
            <a:avLst/>
          </a:prstGeom>
        </p:spPr>
        <p:txBody>
          <a:bodyPr lIns="0" tIns="0" rIns="0" bIns="0" rtlCol="0" anchor="t">
            <a:spAutoFit/>
          </a:bodyPr>
          <a:lstStyle/>
          <a:p>
            <a:pPr marL="0" lvl="0" indent="0" algn="l">
              <a:lnSpc>
                <a:spcPts val="8841"/>
              </a:lnSpc>
              <a:spcBef>
                <a:spcPct val="0"/>
              </a:spcBef>
            </a:pPr>
            <a:r>
              <a:rPr lang="en-US" sz="7368" b="1" dirty="0">
                <a:solidFill>
                  <a:srgbClr val="101010"/>
                </a:solidFill>
                <a:latin typeface="Montserrat Bold"/>
                <a:ea typeface="Montserrat Bold"/>
                <a:cs typeface="Montserrat Bold"/>
                <a:sym typeface="Montserrat Bold"/>
              </a:rPr>
              <a:t>Solutions</a:t>
            </a:r>
            <a:endParaRPr lang="en-US" sz="7368" b="1" u="none" strike="noStrike" dirty="0">
              <a:solidFill>
                <a:srgbClr val="101010"/>
              </a:solidFill>
              <a:latin typeface="Montserrat Bold"/>
              <a:ea typeface="Montserrat Bold"/>
              <a:cs typeface="Montserrat Bold"/>
              <a:sym typeface="Montserrat Bold"/>
            </a:endParaRPr>
          </a:p>
        </p:txBody>
      </p:sp>
      <p:sp>
        <p:nvSpPr>
          <p:cNvPr id="4" name="Freeform 4"/>
          <p:cNvSpPr/>
          <p:nvPr/>
        </p:nvSpPr>
        <p:spPr>
          <a:xfrm>
            <a:off x="1017666" y="2717603"/>
            <a:ext cx="611887" cy="579623"/>
          </a:xfrm>
          <a:custGeom>
            <a:avLst/>
            <a:gdLst/>
            <a:ahLst/>
            <a:cxnLst/>
            <a:rect l="l" t="t" r="r" b="b"/>
            <a:pathLst>
              <a:path w="611887" h="579623">
                <a:moveTo>
                  <a:pt x="0" y="0"/>
                </a:moveTo>
                <a:lnTo>
                  <a:pt x="611887" y="0"/>
                </a:lnTo>
                <a:lnTo>
                  <a:pt x="611887" y="579624"/>
                </a:lnTo>
                <a:lnTo>
                  <a:pt x="0" y="5796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10177" y="2801993"/>
            <a:ext cx="8450638" cy="430118"/>
          </a:xfrm>
          <a:prstGeom prst="rect">
            <a:avLst/>
          </a:prstGeom>
        </p:spPr>
        <p:txBody>
          <a:bodyPr lIns="0" tIns="0" rIns="0" bIns="0" rtlCol="0" anchor="t">
            <a:spAutoFit/>
          </a:bodyPr>
          <a:lstStyle/>
          <a:p>
            <a:pPr marL="0" lvl="0" indent="0" algn="l">
              <a:lnSpc>
                <a:spcPts val="3499"/>
              </a:lnSpc>
              <a:spcBef>
                <a:spcPct val="0"/>
              </a:spcBef>
            </a:pPr>
            <a:r>
              <a:rPr lang="en-US" sz="2600" b="1" dirty="0">
                <a:solidFill>
                  <a:srgbClr val="000000"/>
                </a:solidFill>
                <a:latin typeface="Montserrat Bold" panose="00000800000000000000" charset="0"/>
                <a:ea typeface="Montserrat Bold"/>
                <a:cs typeface="Montserrat Bold"/>
                <a:sym typeface="Montserrat Bold"/>
              </a:rPr>
              <a:t>AI-Powered Personalized Shopping Experience</a:t>
            </a:r>
          </a:p>
        </p:txBody>
      </p:sp>
      <p:sp>
        <p:nvSpPr>
          <p:cNvPr id="6" name="TextBox 6"/>
          <p:cNvSpPr txBox="1"/>
          <p:nvPr/>
        </p:nvSpPr>
        <p:spPr>
          <a:xfrm>
            <a:off x="1028700" y="3449996"/>
            <a:ext cx="11307646" cy="1969578"/>
          </a:xfrm>
          <a:prstGeom prst="rect">
            <a:avLst/>
          </a:prstGeom>
        </p:spPr>
        <p:txBody>
          <a:bodyPr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Implement AI-based recommendation engines that analyze user behavior, purchase history, and browsing patterns.</a:t>
            </a: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Use machine learning models to suggest products tailored to user preferences dynamically.</a:t>
            </a: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Improve engagement with real-time recommendation updates.</a:t>
            </a:r>
          </a:p>
        </p:txBody>
      </p:sp>
      <p:sp>
        <p:nvSpPr>
          <p:cNvPr id="7" name="Freeform 7"/>
          <p:cNvSpPr/>
          <p:nvPr/>
        </p:nvSpPr>
        <p:spPr>
          <a:xfrm>
            <a:off x="1017666" y="6080166"/>
            <a:ext cx="611887" cy="579623"/>
          </a:xfrm>
          <a:custGeom>
            <a:avLst/>
            <a:gdLst/>
            <a:ahLst/>
            <a:cxnLst/>
            <a:rect l="l" t="t" r="r" b="b"/>
            <a:pathLst>
              <a:path w="611887" h="579623">
                <a:moveTo>
                  <a:pt x="0" y="0"/>
                </a:moveTo>
                <a:lnTo>
                  <a:pt x="611887" y="0"/>
                </a:lnTo>
                <a:lnTo>
                  <a:pt x="611887" y="579623"/>
                </a:lnTo>
                <a:lnTo>
                  <a:pt x="0" y="5796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10177" y="6155030"/>
            <a:ext cx="8450638" cy="438785"/>
          </a:xfrm>
          <a:prstGeom prst="rect">
            <a:avLst/>
          </a:prstGeom>
        </p:spPr>
        <p:txBody>
          <a:bodyPr lIns="0" tIns="0" rIns="0" bIns="0" rtlCol="0" anchor="t">
            <a:spAutoFit/>
          </a:bodyPr>
          <a:lstStyle/>
          <a:p>
            <a:pPr marL="0" lvl="0" indent="0" algn="l">
              <a:lnSpc>
                <a:spcPts val="3639"/>
              </a:lnSpc>
              <a:spcBef>
                <a:spcPct val="0"/>
              </a:spcBef>
            </a:pPr>
            <a:r>
              <a:rPr lang="en-US" sz="2600" b="1" dirty="0">
                <a:solidFill>
                  <a:srgbClr val="000000"/>
                </a:solidFill>
                <a:latin typeface="Montserrat Bold" panose="00000800000000000000" charset="0"/>
                <a:ea typeface="Montserrat Bold"/>
                <a:cs typeface="Montserrat Bold"/>
                <a:sym typeface="Montserrat Bold"/>
              </a:rPr>
              <a:t>Interactive Purchase History and Insights</a:t>
            </a:r>
          </a:p>
        </p:txBody>
      </p:sp>
      <p:sp>
        <p:nvSpPr>
          <p:cNvPr id="9" name="TextBox 9"/>
          <p:cNvSpPr txBox="1"/>
          <p:nvPr/>
        </p:nvSpPr>
        <p:spPr>
          <a:xfrm>
            <a:off x="1028700" y="6812559"/>
            <a:ext cx="11307646" cy="2361929"/>
          </a:xfrm>
          <a:prstGeom prst="rect">
            <a:avLst/>
          </a:prstGeom>
        </p:spPr>
        <p:txBody>
          <a:bodyPr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Develop a </a:t>
            </a:r>
            <a:r>
              <a:rPr lang="en-US" sz="2400" b="1" dirty="0">
                <a:latin typeface="Montserrat" panose="00000500000000000000" pitchFamily="2" charset="0"/>
              </a:rPr>
              <a:t>visual analytics dashboard</a:t>
            </a:r>
            <a:r>
              <a:rPr lang="en-US" sz="2400" dirty="0">
                <a:latin typeface="Montserrat" panose="00000500000000000000" pitchFamily="2" charset="0"/>
              </a:rPr>
              <a:t> displaying past purchases using interactive charts and graphs.</a:t>
            </a: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Provide AI-driven spending insights, trends, and personalized discounts based on purchase behavior.</a:t>
            </a:r>
            <a:endParaRPr lang="en-US" sz="2200" dirty="0">
              <a:solidFill>
                <a:srgbClr val="000000"/>
              </a:solidFill>
              <a:latin typeface="Montserrat" panose="00000500000000000000" pitchFamily="2" charset="0"/>
              <a:sym typeface="Montserrat"/>
            </a:endParaRP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Suggest repurchases or complementary products based on user purchase history.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705" y="-2544328"/>
            <a:ext cx="9898854" cy="8599630"/>
          </a:xfrm>
          <a:custGeom>
            <a:avLst/>
            <a:gdLst/>
            <a:ahLst/>
            <a:cxnLst/>
            <a:rect l="l" t="t" r="r" b="b"/>
            <a:pathLst>
              <a:path w="9898854" h="8599630">
                <a:moveTo>
                  <a:pt x="0" y="0"/>
                </a:moveTo>
                <a:lnTo>
                  <a:pt x="9898855" y="0"/>
                </a:lnTo>
                <a:lnTo>
                  <a:pt x="9898855" y="8599629"/>
                </a:lnTo>
                <a:lnTo>
                  <a:pt x="0" y="8599629"/>
                </a:lnTo>
                <a:lnTo>
                  <a:pt x="0" y="0"/>
                </a:lnTo>
                <a:close/>
              </a:path>
            </a:pathLst>
          </a:custGeom>
          <a:blipFill>
            <a:blip r:embed="rId2"/>
            <a:stretch>
              <a:fillRect/>
            </a:stretch>
          </a:blipFill>
        </p:spPr>
      </p:sp>
      <p:sp>
        <p:nvSpPr>
          <p:cNvPr id="3" name="TextBox 3"/>
          <p:cNvSpPr txBox="1"/>
          <p:nvPr/>
        </p:nvSpPr>
        <p:spPr>
          <a:xfrm>
            <a:off x="1017666" y="641062"/>
            <a:ext cx="8525731" cy="1128514"/>
          </a:xfrm>
          <a:prstGeom prst="rect">
            <a:avLst/>
          </a:prstGeom>
        </p:spPr>
        <p:txBody>
          <a:bodyPr lIns="0" tIns="0" rIns="0" bIns="0" rtlCol="0" anchor="t">
            <a:spAutoFit/>
          </a:bodyPr>
          <a:lstStyle/>
          <a:p>
            <a:pPr marL="0" lvl="0" indent="0" algn="l">
              <a:lnSpc>
                <a:spcPts val="8841"/>
              </a:lnSpc>
              <a:spcBef>
                <a:spcPct val="0"/>
              </a:spcBef>
            </a:pPr>
            <a:r>
              <a:rPr lang="en-US" sz="7368" b="1" u="none" strike="noStrike" dirty="0">
                <a:solidFill>
                  <a:srgbClr val="101010"/>
                </a:solidFill>
                <a:latin typeface="Montserrat Bold"/>
                <a:ea typeface="Montserrat Bold"/>
                <a:cs typeface="Montserrat Bold"/>
                <a:sym typeface="Montserrat Bold"/>
              </a:rPr>
              <a:t>Solutions</a:t>
            </a:r>
          </a:p>
        </p:txBody>
      </p:sp>
      <p:sp>
        <p:nvSpPr>
          <p:cNvPr id="4" name="Freeform 4"/>
          <p:cNvSpPr/>
          <p:nvPr/>
        </p:nvSpPr>
        <p:spPr>
          <a:xfrm>
            <a:off x="1017666" y="2790587"/>
            <a:ext cx="611887" cy="579623"/>
          </a:xfrm>
          <a:custGeom>
            <a:avLst/>
            <a:gdLst/>
            <a:ahLst/>
            <a:cxnLst/>
            <a:rect l="l" t="t" r="r" b="b"/>
            <a:pathLst>
              <a:path w="611887" h="579623">
                <a:moveTo>
                  <a:pt x="0" y="0"/>
                </a:moveTo>
                <a:lnTo>
                  <a:pt x="611887" y="0"/>
                </a:lnTo>
                <a:lnTo>
                  <a:pt x="611887" y="579624"/>
                </a:lnTo>
                <a:lnTo>
                  <a:pt x="0" y="5796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10176" y="2865452"/>
            <a:ext cx="8986423" cy="425437"/>
          </a:xfrm>
          <a:prstGeom prst="rect">
            <a:avLst/>
          </a:prstGeom>
        </p:spPr>
        <p:txBody>
          <a:bodyPr wrap="square" lIns="0" tIns="0" rIns="0" bIns="0" rtlCol="0" anchor="t">
            <a:spAutoFit/>
          </a:bodyPr>
          <a:lstStyle/>
          <a:p>
            <a:pPr marL="0" lvl="0" indent="0" algn="l">
              <a:lnSpc>
                <a:spcPts val="3639"/>
              </a:lnSpc>
              <a:spcBef>
                <a:spcPct val="0"/>
              </a:spcBef>
            </a:pPr>
            <a:r>
              <a:rPr lang="en-US" sz="2500" dirty="0">
                <a:latin typeface="Montserrat Bold" panose="00000800000000000000" charset="0"/>
              </a:rPr>
              <a:t>Advanced Search Capabilities (Voice &amp; Visual Search)</a:t>
            </a:r>
            <a:endParaRPr lang="en-US" sz="2500" b="1" dirty="0">
              <a:solidFill>
                <a:srgbClr val="000000"/>
              </a:solidFill>
              <a:latin typeface="Montserrat Bold" panose="00000800000000000000" charset="0"/>
              <a:ea typeface="Montserrat Bold"/>
              <a:cs typeface="Montserrat Bold"/>
              <a:sym typeface="Montserrat Bold"/>
            </a:endParaRPr>
          </a:p>
        </p:txBody>
      </p:sp>
      <p:sp>
        <p:nvSpPr>
          <p:cNvPr id="6" name="TextBox 6"/>
          <p:cNvSpPr txBox="1"/>
          <p:nvPr/>
        </p:nvSpPr>
        <p:spPr>
          <a:xfrm>
            <a:off x="1028700" y="3522980"/>
            <a:ext cx="11307646" cy="2759473"/>
          </a:xfrm>
          <a:prstGeom prst="rect">
            <a:avLst/>
          </a:prstGeom>
        </p:spPr>
        <p:txBody>
          <a:bodyPr wrap="square"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panose="00000500000000000000" pitchFamily="2" charset="0"/>
                <a:ea typeface="Montserrat"/>
                <a:cs typeface="Montserrat"/>
                <a:sym typeface="Montserrat"/>
              </a:rPr>
              <a:t>  </a:t>
            </a:r>
            <a:r>
              <a:rPr lang="en-US" sz="2400" dirty="0">
                <a:latin typeface="Montserrat" panose="00000500000000000000" pitchFamily="2" charset="0"/>
              </a:rPr>
              <a:t>Integrate </a:t>
            </a:r>
            <a:r>
              <a:rPr lang="en-US" sz="2400" b="1" dirty="0">
                <a:latin typeface="Montserrat" panose="00000500000000000000" pitchFamily="2" charset="0"/>
              </a:rPr>
              <a:t>Voice Search</a:t>
            </a:r>
            <a:r>
              <a:rPr lang="en-US" sz="2400" dirty="0">
                <a:latin typeface="Montserrat" panose="00000500000000000000" pitchFamily="2" charset="0"/>
              </a:rPr>
              <a:t> using Natural Language Processing (NLP) to allow users to search products by speaking.</a:t>
            </a: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Implement </a:t>
            </a:r>
            <a:r>
              <a:rPr lang="en-US" sz="2400" b="1" dirty="0">
                <a:latin typeface="Montserrat" panose="00000500000000000000" pitchFamily="2" charset="0"/>
              </a:rPr>
              <a:t>Visual Search</a:t>
            </a:r>
            <a:r>
              <a:rPr lang="en-US" sz="2400" dirty="0">
                <a:latin typeface="Montserrat" panose="00000500000000000000" pitchFamily="2" charset="0"/>
              </a:rPr>
              <a:t> using AI-based image recognition (e.g., TensorFlow, OpenCV) to enable users to search products by uploading images.</a:t>
            </a:r>
          </a:p>
          <a:p>
            <a:pPr marL="342900" indent="-342900" algn="just">
              <a:lnSpc>
                <a:spcPts val="3080"/>
              </a:lnSpc>
              <a:spcBef>
                <a:spcPct val="0"/>
              </a:spcBef>
              <a:buFont typeface="Arial" panose="020B0604020202020204" pitchFamily="34" charset="0"/>
              <a:buChar char="•"/>
            </a:pPr>
            <a:r>
              <a:rPr lang="en-US" sz="2400" dirty="0">
                <a:latin typeface="Montserrat" panose="00000500000000000000" pitchFamily="2" charset="0"/>
              </a:rPr>
              <a:t>Provide multi-modal search options (combining text, voice, and images) for a seamless experience.</a:t>
            </a:r>
            <a:endParaRPr lang="en-US" sz="2400" dirty="0">
              <a:solidFill>
                <a:srgbClr val="000000"/>
              </a:solidFill>
              <a:latin typeface="Montserrat" panose="00000500000000000000" pitchFamily="2" charset="0"/>
              <a:ea typeface="Montserrat"/>
              <a:cs typeface="Montserrat"/>
              <a:sym typeface="Montserrat"/>
            </a:endParaRPr>
          </a:p>
        </p:txBody>
      </p:sp>
      <p:sp>
        <p:nvSpPr>
          <p:cNvPr id="7" name="Freeform 7"/>
          <p:cNvSpPr/>
          <p:nvPr/>
        </p:nvSpPr>
        <p:spPr>
          <a:xfrm>
            <a:off x="1017666" y="6737229"/>
            <a:ext cx="611887" cy="579623"/>
          </a:xfrm>
          <a:custGeom>
            <a:avLst/>
            <a:gdLst/>
            <a:ahLst/>
            <a:cxnLst/>
            <a:rect l="l" t="t" r="r" b="b"/>
            <a:pathLst>
              <a:path w="611887" h="579623">
                <a:moveTo>
                  <a:pt x="0" y="0"/>
                </a:moveTo>
                <a:lnTo>
                  <a:pt x="611887" y="0"/>
                </a:lnTo>
                <a:lnTo>
                  <a:pt x="611887" y="579624"/>
                </a:lnTo>
                <a:lnTo>
                  <a:pt x="0" y="5796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10176" y="6737229"/>
            <a:ext cx="8450638" cy="412750"/>
          </a:xfrm>
          <a:prstGeom prst="rect">
            <a:avLst/>
          </a:prstGeom>
        </p:spPr>
        <p:txBody>
          <a:bodyPr lIns="0" tIns="0" rIns="0" bIns="0" rtlCol="0" anchor="t">
            <a:spAutoFit/>
          </a:bodyPr>
          <a:lstStyle/>
          <a:p>
            <a:pPr marL="0" lvl="0" indent="0" algn="l">
              <a:lnSpc>
                <a:spcPts val="3499"/>
              </a:lnSpc>
              <a:spcBef>
                <a:spcPct val="0"/>
              </a:spcBef>
            </a:pPr>
            <a:r>
              <a:rPr lang="en-US" sz="2499" b="1" dirty="0">
                <a:solidFill>
                  <a:srgbClr val="000000"/>
                </a:solidFill>
                <a:latin typeface="Montserrat Bold"/>
                <a:ea typeface="Montserrat Bold"/>
                <a:cs typeface="Montserrat Bold"/>
                <a:sym typeface="Montserrat Bold"/>
              </a:rPr>
              <a:t>AI-Driven Inventory Management</a:t>
            </a:r>
          </a:p>
        </p:txBody>
      </p:sp>
      <p:sp>
        <p:nvSpPr>
          <p:cNvPr id="9" name="TextBox 9"/>
          <p:cNvSpPr txBox="1"/>
          <p:nvPr/>
        </p:nvSpPr>
        <p:spPr>
          <a:xfrm>
            <a:off x="1060784" y="7687901"/>
            <a:ext cx="11307646" cy="1958037"/>
          </a:xfrm>
          <a:prstGeom prst="rect">
            <a:avLst/>
          </a:prstGeom>
        </p:spPr>
        <p:txBody>
          <a:bodyPr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Utilize AI algorithms  to predict demand and manage inventory levels efficiently.</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Implement automated stock alerts to prevent shortages and excess stock accumulation.</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Use Predictive analytics to optimize supply chain and stock distribution.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705" y="-2544328"/>
            <a:ext cx="9898854" cy="8599630"/>
          </a:xfrm>
          <a:custGeom>
            <a:avLst/>
            <a:gdLst/>
            <a:ahLst/>
            <a:cxnLst/>
            <a:rect l="l" t="t" r="r" b="b"/>
            <a:pathLst>
              <a:path w="9898854" h="8599630">
                <a:moveTo>
                  <a:pt x="0" y="0"/>
                </a:moveTo>
                <a:lnTo>
                  <a:pt x="9898855" y="0"/>
                </a:lnTo>
                <a:lnTo>
                  <a:pt x="9898855" y="8599629"/>
                </a:lnTo>
                <a:lnTo>
                  <a:pt x="0" y="8599629"/>
                </a:lnTo>
                <a:lnTo>
                  <a:pt x="0" y="0"/>
                </a:lnTo>
                <a:close/>
              </a:path>
            </a:pathLst>
          </a:custGeom>
          <a:blipFill>
            <a:blip r:embed="rId2"/>
            <a:stretch>
              <a:fillRect/>
            </a:stretch>
          </a:blipFill>
        </p:spPr>
      </p:sp>
      <p:sp>
        <p:nvSpPr>
          <p:cNvPr id="3" name="TextBox 3"/>
          <p:cNvSpPr txBox="1"/>
          <p:nvPr/>
        </p:nvSpPr>
        <p:spPr>
          <a:xfrm>
            <a:off x="1017666" y="641062"/>
            <a:ext cx="8525731" cy="1128514"/>
          </a:xfrm>
          <a:prstGeom prst="rect">
            <a:avLst/>
          </a:prstGeom>
        </p:spPr>
        <p:txBody>
          <a:bodyPr lIns="0" tIns="0" rIns="0" bIns="0" rtlCol="0" anchor="t">
            <a:spAutoFit/>
          </a:bodyPr>
          <a:lstStyle/>
          <a:p>
            <a:pPr marL="0" lvl="0" indent="0" algn="l">
              <a:lnSpc>
                <a:spcPts val="8841"/>
              </a:lnSpc>
              <a:spcBef>
                <a:spcPct val="0"/>
              </a:spcBef>
            </a:pPr>
            <a:r>
              <a:rPr lang="en-US" sz="7368" b="1" u="none" strike="noStrike" dirty="0">
                <a:solidFill>
                  <a:srgbClr val="101010"/>
                </a:solidFill>
                <a:latin typeface="Montserrat Bold"/>
                <a:ea typeface="Montserrat Bold"/>
                <a:cs typeface="Montserrat Bold"/>
                <a:sym typeface="Montserrat Bold"/>
              </a:rPr>
              <a:t>Solutions</a:t>
            </a:r>
          </a:p>
        </p:txBody>
      </p:sp>
      <p:sp>
        <p:nvSpPr>
          <p:cNvPr id="4" name="Freeform 4"/>
          <p:cNvSpPr/>
          <p:nvPr/>
        </p:nvSpPr>
        <p:spPr>
          <a:xfrm>
            <a:off x="1017666" y="2837975"/>
            <a:ext cx="611887" cy="579623"/>
          </a:xfrm>
          <a:custGeom>
            <a:avLst/>
            <a:gdLst/>
            <a:ahLst/>
            <a:cxnLst/>
            <a:rect l="l" t="t" r="r" b="b"/>
            <a:pathLst>
              <a:path w="611887" h="579623">
                <a:moveTo>
                  <a:pt x="0" y="0"/>
                </a:moveTo>
                <a:lnTo>
                  <a:pt x="611887" y="0"/>
                </a:lnTo>
                <a:lnTo>
                  <a:pt x="611887" y="579623"/>
                </a:lnTo>
                <a:lnTo>
                  <a:pt x="0" y="5796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10177" y="2912839"/>
            <a:ext cx="8450638" cy="428643"/>
          </a:xfrm>
          <a:prstGeom prst="rect">
            <a:avLst/>
          </a:prstGeom>
        </p:spPr>
        <p:txBody>
          <a:bodyPr lIns="0" tIns="0" rIns="0" bIns="0" rtlCol="0" anchor="t">
            <a:spAutoFit/>
          </a:bodyPr>
          <a:lstStyle/>
          <a:p>
            <a:pPr marL="0" lvl="0" indent="0" algn="l">
              <a:lnSpc>
                <a:spcPts val="3639"/>
              </a:lnSpc>
              <a:spcBef>
                <a:spcPct val="0"/>
              </a:spcBef>
            </a:pPr>
            <a:r>
              <a:rPr lang="en-US" sz="2599" b="1" dirty="0">
                <a:solidFill>
                  <a:srgbClr val="000000"/>
                </a:solidFill>
                <a:latin typeface="Montserrat Bold"/>
                <a:ea typeface="Montserrat Bold"/>
                <a:cs typeface="Montserrat Bold"/>
                <a:sym typeface="Montserrat Bold"/>
              </a:rPr>
              <a:t>Augmented reality (AR) Shopping</a:t>
            </a:r>
          </a:p>
        </p:txBody>
      </p:sp>
      <p:sp>
        <p:nvSpPr>
          <p:cNvPr id="6" name="TextBox 6"/>
          <p:cNvSpPr txBox="1"/>
          <p:nvPr/>
        </p:nvSpPr>
        <p:spPr>
          <a:xfrm>
            <a:off x="1028700" y="3570368"/>
            <a:ext cx="11307646" cy="2361929"/>
          </a:xfrm>
          <a:prstGeom prst="rect">
            <a:avLst/>
          </a:prstGeom>
        </p:spPr>
        <p:txBody>
          <a:bodyPr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Integrate Web AR  technology to allow users to try on clothes, accessories, or furniture before purchasing.</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Use AR overlays to help customers visualize Products in real-world environments.</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Provide interactive 3D models for a more immersive shopping experience.</a:t>
            </a:r>
          </a:p>
        </p:txBody>
      </p:sp>
      <p:sp>
        <p:nvSpPr>
          <p:cNvPr id="7" name="Freeform 7"/>
          <p:cNvSpPr/>
          <p:nvPr/>
        </p:nvSpPr>
        <p:spPr>
          <a:xfrm>
            <a:off x="1017666" y="6029087"/>
            <a:ext cx="611887" cy="579623"/>
          </a:xfrm>
          <a:custGeom>
            <a:avLst/>
            <a:gdLst/>
            <a:ahLst/>
            <a:cxnLst/>
            <a:rect l="l" t="t" r="r" b="b"/>
            <a:pathLst>
              <a:path w="611887" h="579623">
                <a:moveTo>
                  <a:pt x="0" y="0"/>
                </a:moveTo>
                <a:lnTo>
                  <a:pt x="611887" y="0"/>
                </a:lnTo>
                <a:lnTo>
                  <a:pt x="611887" y="579624"/>
                </a:lnTo>
                <a:lnTo>
                  <a:pt x="0" y="5796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10177" y="6103952"/>
            <a:ext cx="8450638" cy="438785"/>
          </a:xfrm>
          <a:prstGeom prst="rect">
            <a:avLst/>
          </a:prstGeom>
        </p:spPr>
        <p:txBody>
          <a:bodyPr lIns="0" tIns="0" rIns="0" bIns="0" rtlCol="0" anchor="t">
            <a:spAutoFit/>
          </a:bodyPr>
          <a:lstStyle/>
          <a:p>
            <a:pPr marL="0" lvl="0" indent="0" algn="l">
              <a:lnSpc>
                <a:spcPts val="3639"/>
              </a:lnSpc>
              <a:spcBef>
                <a:spcPct val="0"/>
              </a:spcBef>
            </a:pPr>
            <a:r>
              <a:rPr lang="en-US" sz="2599" b="1" dirty="0">
                <a:solidFill>
                  <a:srgbClr val="000000"/>
                </a:solidFill>
                <a:latin typeface="Montserrat Bold"/>
                <a:ea typeface="Montserrat Bold"/>
                <a:cs typeface="Montserrat Bold"/>
                <a:sym typeface="Montserrat Bold"/>
              </a:rPr>
              <a:t>AI-Powered chatbot &amp; Customer Support</a:t>
            </a:r>
          </a:p>
        </p:txBody>
      </p:sp>
      <p:sp>
        <p:nvSpPr>
          <p:cNvPr id="9" name="TextBox 9"/>
          <p:cNvSpPr txBox="1"/>
          <p:nvPr/>
        </p:nvSpPr>
        <p:spPr>
          <a:xfrm>
            <a:off x="1028700" y="6761480"/>
            <a:ext cx="11307646" cy="2355581"/>
          </a:xfrm>
          <a:prstGeom prst="rect">
            <a:avLst/>
          </a:prstGeom>
        </p:spPr>
        <p:txBody>
          <a:bodyPr lIns="0" tIns="0" rIns="0" bIns="0" rtlCol="0" anchor="t">
            <a:spAutoFit/>
          </a:bodyPr>
          <a:lstStyle/>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Implement an AI chatbot with Natural Language Understanding (NLU) to provide instant and accurate responses to customer queries.</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Enable chatbot-based order tracking, product recommendations, and issue resolution.</a:t>
            </a:r>
          </a:p>
          <a:p>
            <a:pPr marL="342900" indent="-342900" algn="just">
              <a:lnSpc>
                <a:spcPts val="3080"/>
              </a:lnSpc>
              <a:spcBef>
                <a:spcPct val="0"/>
              </a:spcBef>
              <a:buFont typeface="Arial" panose="020B0604020202020204" pitchFamily="34" charset="0"/>
              <a:buChar char="•"/>
            </a:pPr>
            <a:r>
              <a:rPr lang="en-US" sz="2400" dirty="0">
                <a:solidFill>
                  <a:srgbClr val="000000"/>
                </a:solidFill>
                <a:latin typeface="Montserrat"/>
                <a:ea typeface="Montserrat"/>
                <a:cs typeface="Montserrat"/>
                <a:sym typeface="Montserrat"/>
              </a:rPr>
              <a:t>Utilize sentiment analysis to improve chatbot interactions and customer satisfaction.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FDEC-B2D7-6668-DC6E-72D440197D2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AF3CF48-8459-3ECA-D0E2-1EBD85ED6025}"/>
              </a:ext>
            </a:extLst>
          </p:cNvPr>
          <p:cNvSpPr txBox="1"/>
          <p:nvPr/>
        </p:nvSpPr>
        <p:spPr>
          <a:xfrm>
            <a:off x="838200" y="1966808"/>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u="none" strike="noStrike" dirty="0">
                <a:solidFill>
                  <a:srgbClr val="000000"/>
                </a:solidFill>
                <a:latin typeface="Montserrat Bold"/>
                <a:ea typeface="Montserrat Bold"/>
                <a:cs typeface="Montserrat Bold"/>
                <a:sym typeface="Montserrat Bold"/>
              </a:rPr>
              <a:t>Objectives</a:t>
            </a:r>
          </a:p>
        </p:txBody>
      </p:sp>
      <p:sp>
        <p:nvSpPr>
          <p:cNvPr id="3" name="TextBox 3">
            <a:extLst>
              <a:ext uri="{FF2B5EF4-FFF2-40B4-BE49-F238E27FC236}">
                <a16:creationId xmlns:a16="http://schemas.microsoft.com/office/drawing/2014/main" id="{5A69B990-9FA2-301A-C8C7-588B560B1716}"/>
              </a:ext>
            </a:extLst>
          </p:cNvPr>
          <p:cNvSpPr txBox="1"/>
          <p:nvPr/>
        </p:nvSpPr>
        <p:spPr>
          <a:xfrm>
            <a:off x="1744999" y="3695700"/>
            <a:ext cx="14798002" cy="5062027"/>
          </a:xfrm>
          <a:prstGeom prst="rect">
            <a:avLst/>
          </a:prstGeom>
        </p:spPr>
        <p:txBody>
          <a:bodyPr wrap="square" lIns="0" tIns="0" rIns="0" bIns="0" rtlCol="0" anchor="t">
            <a:spAutoFit/>
          </a:bodyPr>
          <a:lstStyle/>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Develop an AI-driven recommendation system to enhance product personalization.</a:t>
            </a:r>
          </a:p>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Integrate advanced search mechanisms, including voice and visual search.</a:t>
            </a:r>
          </a:p>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Implement augmented reality for selected products to offer immersive shopping experiences.</a:t>
            </a:r>
          </a:p>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Design interactive charts for purchase history visualization, aiding better user insights.</a:t>
            </a:r>
          </a:p>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Ensure efficient inventory management through AI techniques for real-time stock updates.</a:t>
            </a:r>
          </a:p>
          <a:p>
            <a:pPr marL="457200" lvl="0" indent="-457200" algn="just">
              <a:lnSpc>
                <a:spcPct val="200000"/>
              </a:lnSpc>
              <a:buFont typeface="Wingdings" panose="05000000000000000000" pitchFamily="2" charset="2"/>
              <a:buChar char="Ø"/>
            </a:pPr>
            <a:r>
              <a:rPr lang="en-US" sz="2400" dirty="0">
                <a:latin typeface="Montserrat" panose="00000500000000000000" pitchFamily="2" charset="0"/>
              </a:rPr>
              <a:t>Provide a responsive chatbot for seamless customer interaction and support.</a:t>
            </a:r>
            <a:endParaRPr lang="en-US" sz="2400" dirty="0">
              <a:solidFill>
                <a:srgbClr val="101010"/>
              </a:solidFill>
              <a:latin typeface="Montserrat" panose="00000500000000000000" pitchFamily="2" charset="0"/>
              <a:ea typeface="Montserrat"/>
              <a:cs typeface="Montserrat"/>
              <a:sym typeface="Montserrat"/>
            </a:endParaRPr>
          </a:p>
        </p:txBody>
      </p:sp>
      <p:grpSp>
        <p:nvGrpSpPr>
          <p:cNvPr id="4" name="Group 4">
            <a:extLst>
              <a:ext uri="{FF2B5EF4-FFF2-40B4-BE49-F238E27FC236}">
                <a16:creationId xmlns:a16="http://schemas.microsoft.com/office/drawing/2014/main" id="{6BBB3D84-9C28-4E21-8D11-6C8A1103DD07}"/>
              </a:ext>
            </a:extLst>
          </p:cNvPr>
          <p:cNvGrpSpPr/>
          <p:nvPr/>
        </p:nvGrpSpPr>
        <p:grpSpPr>
          <a:xfrm>
            <a:off x="0" y="0"/>
            <a:ext cx="18288000" cy="1874361"/>
            <a:chOff x="0" y="0"/>
            <a:chExt cx="9414331" cy="964887"/>
          </a:xfrm>
        </p:grpSpPr>
        <p:sp>
          <p:nvSpPr>
            <p:cNvPr id="5" name="Freeform 5">
              <a:extLst>
                <a:ext uri="{FF2B5EF4-FFF2-40B4-BE49-F238E27FC236}">
                  <a16:creationId xmlns:a16="http://schemas.microsoft.com/office/drawing/2014/main" id="{C9C6FBEA-1972-2B87-5D16-5DE0A7C0B244}"/>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a:extLst>
                <a:ext uri="{FF2B5EF4-FFF2-40B4-BE49-F238E27FC236}">
                  <a16:creationId xmlns:a16="http://schemas.microsoft.com/office/drawing/2014/main" id="{AE8E3D9E-9C02-7C79-387B-AB2E05E12CBB}"/>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4209868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1353</Words>
  <Application>Microsoft Office PowerPoint</Application>
  <PresentationFormat>Custom</PresentationFormat>
  <Paragraphs>129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vt:lpstr>
      <vt:lpstr>Calibri</vt:lpstr>
      <vt:lpstr>Montserrat Bold</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Violet Professional Modern Technology Pitch Deck Presentation</dc:title>
  <dc:creator>guruprasath 22bca0130</dc:creator>
  <cp:lastModifiedBy>Gokula Kannan</cp:lastModifiedBy>
  <cp:revision>4</cp:revision>
  <dcterms:created xsi:type="dcterms:W3CDTF">2006-08-16T00:00:00Z</dcterms:created>
  <dcterms:modified xsi:type="dcterms:W3CDTF">2025-01-30T13:10:59Z</dcterms:modified>
  <dc:identifier>DAGdfSgBVuE</dc:identifier>
</cp:coreProperties>
</file>