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3" r:id="rId6"/>
    <p:sldId id="262" r:id="rId7"/>
    <p:sldId id="264" r:id="rId8"/>
    <p:sldId id="266"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3/10/2024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3/10/2024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3/10/2024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3/10/2024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3/10/2024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3/10/2024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3/10/2024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irjet.net/archives/V5/i11/IRJET-V5I1190.pdf" TargetMode="External"/><Relationship Id="rId2" Type="http://schemas.openxmlformats.org/officeDocument/2006/relationships/hyperlink" Target="https://www.irjet.net/archives/V4/i12/IRJET-V4I12179.pdf" TargetMode="External"/><Relationship Id="rId1" Type="http://schemas.openxmlformats.org/officeDocument/2006/relationships/slideLayout" Target="../slideLayouts/slideLayout2.xml"/><Relationship Id="rId6" Type="http://schemas.openxmlformats.org/officeDocument/2006/relationships/hyperlink" Target="https://www.researchgate.net/publication/323203384_RSF_A_recommendation_system_for_farmers" TargetMode="External"/><Relationship Id="rId5" Type="http://schemas.openxmlformats.org/officeDocument/2006/relationships/hyperlink" Target="https://openaccess.thecvf.com/content_CVPR_2019/papers/Wu_IP102_A_Large-Scale_Benchm%20ark_Dataset_for_Insect_Pest_Recognition_CVPR_2019_paper.pdf" TargetMode="External"/><Relationship Id="rId4" Type="http://schemas.openxmlformats.org/officeDocument/2006/relationships/hyperlink" Target="https://journals.tubitak.gov.tr/elektrik/issues/elk-19-27-3/elk-27-3-6-1809-181.pdf"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latin typeface="Algerian" panose="04020705040A02060702" pitchFamily="82" charset="0"/>
                <a:cs typeface="Times New Roman" panose="02020603050405020304" pitchFamily="18" charset="0"/>
              </a:rPr>
              <a:t>IRRIGATE</a:t>
            </a:r>
            <a:r>
              <a:rPr lang="en-US" dirty="0" smtClean="0"/>
              <a:t> </a:t>
            </a:r>
            <a:endParaRPr lang="en-US" dirty="0"/>
          </a:p>
        </p:txBody>
      </p:sp>
      <p:sp>
        <p:nvSpPr>
          <p:cNvPr id="3" name="Subtitle 2"/>
          <p:cNvSpPr>
            <a:spLocks noGrp="1"/>
          </p:cNvSpPr>
          <p:nvPr>
            <p:ph type="subTitle" idx="1"/>
          </p:nvPr>
        </p:nvSpPr>
        <p:spPr/>
        <p:txBody>
          <a:bodyPr>
            <a:normAutofit/>
          </a:bodyPr>
          <a:lstStyle/>
          <a:p>
            <a:pPr algn="ctr"/>
            <a:r>
              <a:rPr lang="en-US" sz="3200" dirty="0" smtClean="0">
                <a:latin typeface="Algerian" panose="04020705040A02060702" pitchFamily="82" charset="0"/>
                <a:cs typeface="Times New Roman" panose="02020603050405020304" pitchFamily="18" charset="0"/>
              </a:rPr>
              <a:t>FOR Farmers</a:t>
            </a:r>
            <a:endParaRPr lang="en-US" sz="3200" dirty="0">
              <a:latin typeface="Algerian" panose="04020705040A02060702" pitchFamily="82" charset="0"/>
              <a:cs typeface="Times New Roman" panose="02020603050405020304" pitchFamily="18" charset="0"/>
            </a:endParaRPr>
          </a:p>
        </p:txBody>
      </p:sp>
    </p:spTree>
    <p:extLst>
      <p:ext uri="{BB962C8B-B14F-4D97-AF65-F5344CB8AC3E}">
        <p14:creationId xmlns:p14="http://schemas.microsoft.com/office/powerpoint/2010/main" val="371349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lgerian" panose="04020705040A02060702" pitchFamily="82" charset="0"/>
              </a:rPr>
              <a:t>SCOPE </a:t>
            </a:r>
            <a:endParaRPr lang="en-US" dirty="0">
              <a:latin typeface="Algerian" panose="04020705040A02060702" pitchFamily="82" charset="0"/>
            </a:endParaRPr>
          </a:p>
        </p:txBody>
      </p:sp>
      <p:sp>
        <p:nvSpPr>
          <p:cNvPr id="3" name="Content Placeholder 2"/>
          <p:cNvSpPr>
            <a:spLocks noGrp="1"/>
          </p:cNvSpPr>
          <p:nvPr>
            <p:ph idx="1"/>
          </p:nvPr>
        </p:nvSpPr>
        <p:spPr/>
        <p:txBody>
          <a:bodyPr>
            <a:normAutofit lnSpcReduction="10000"/>
          </a:bodyPr>
          <a:lstStyle/>
          <a:p>
            <a:r>
              <a:rPr lang="en-US" dirty="0" err="1" smtClean="0">
                <a:latin typeface="Times New Roman" panose="02020603050405020304" pitchFamily="18" charset="0"/>
                <a:cs typeface="Times New Roman" panose="02020603050405020304" pitchFamily="18" charset="0"/>
              </a:rPr>
              <a:t>Irrigreat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currently supports 22 crops. Moreover in the future, fertilizers can also be added accordingly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training was done on 10 </a:t>
            </a:r>
            <a:r>
              <a:rPr lang="en-US" dirty="0" smtClean="0">
                <a:latin typeface="Times New Roman" panose="02020603050405020304" pitchFamily="18" charset="0"/>
                <a:cs typeface="Times New Roman" panose="02020603050405020304" pitchFamily="18" charset="0"/>
              </a:rPr>
              <a:t>pests and </a:t>
            </a:r>
            <a:r>
              <a:rPr lang="en-US" dirty="0">
                <a:latin typeface="Times New Roman" panose="02020603050405020304" pitchFamily="18" charset="0"/>
                <a:cs typeface="Times New Roman" panose="02020603050405020304" pitchFamily="18" charset="0"/>
              </a:rPr>
              <a:t>with this pesticides are suggested. In future, training can be done on more pests and more pesticides can also be added according to the pests.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Crop Recommendation, values are manually entered by user of temperature, humidity, rainfall. Admin can also use some weather API to fetch the real time parameters by the city and state.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Pesticide Recommendation, the uploaded image should be clear for correct results, otherwise with a blur image, the system sometimes gives wrong results so, further filters can be used to obtain better results. Also the system can use better DL models. </a:t>
            </a:r>
          </a:p>
          <a:p>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future pesticide code can be integrated with drone code so that it can take live pictures of pests and by email or by mobile the farmers would be notified about the pest along with the pesticides. </a:t>
            </a:r>
          </a:p>
        </p:txBody>
      </p:sp>
    </p:spTree>
    <p:extLst>
      <p:ext uri="{BB962C8B-B14F-4D97-AF65-F5344CB8AC3E}">
        <p14:creationId xmlns:p14="http://schemas.microsoft.com/office/powerpoint/2010/main" val="2157120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lgerian" panose="04020705040A02060702" pitchFamily="82" charset="0"/>
              </a:rPr>
              <a:t>LITERATURE SURVEY</a:t>
            </a:r>
            <a:endParaRPr lang="en-US" dirty="0">
              <a:latin typeface="Algerian" panose="04020705040A02060702" pitchFamily="82" charset="0"/>
            </a:endParaRPr>
          </a:p>
        </p:txBody>
      </p:sp>
      <p:sp>
        <p:nvSpPr>
          <p:cNvPr id="3" name="Content Placeholder 2"/>
          <p:cNvSpPr>
            <a:spLocks noGrp="1"/>
          </p:cNvSpPr>
          <p:nvPr>
            <p:ph idx="1"/>
          </p:nvPr>
        </p:nvSpPr>
        <p:spPr>
          <a:xfrm>
            <a:off x="685800" y="1815737"/>
            <a:ext cx="10820400" cy="4402949"/>
          </a:xfrm>
        </p:spPr>
        <p:txBody>
          <a:bodyPr>
            <a:noAutofit/>
          </a:bodyPr>
          <a:lstStyle/>
          <a:p>
            <a:pPr lvl="0" fontAlgn="base"/>
            <a:r>
              <a:rPr lang="en-US" sz="2000" dirty="0" err="1">
                <a:latin typeface="Times New Roman" panose="02020603050405020304" pitchFamily="18" charset="0"/>
                <a:cs typeface="Times New Roman" panose="02020603050405020304" pitchFamily="18" charset="0"/>
              </a:rPr>
              <a:t>Rajak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Rohit</a:t>
            </a:r>
            <a:r>
              <a:rPr lang="en-US" sz="2000" dirty="0">
                <a:latin typeface="Times New Roman" panose="02020603050405020304" pitchFamily="18" charset="0"/>
                <a:cs typeface="Times New Roman" panose="02020603050405020304" pitchFamily="18" charset="0"/>
              </a:rPr>
              <a:t> Kumar, et al. “Crop Recommendation System to Maximize Crop Yield using Machine Learning Technique.” International Research Journal of Engineering and Technology (IRJET), vol. 04, no. 12, 2017, pp. 951-952. IRJET, </a:t>
            </a:r>
            <a:r>
              <a:rPr lang="en-US" sz="2000" dirty="0">
                <a:latin typeface="Times New Roman" panose="02020603050405020304" pitchFamily="18" charset="0"/>
                <a:cs typeface="Times New Roman" panose="02020603050405020304" pitchFamily="18" charset="0"/>
                <a:hlinkClick r:id="rId2"/>
              </a:rPr>
              <a:t>https://www.irjet.net/archives/V4/i12/IRJET-V4I12179.pdf</a:t>
            </a:r>
            <a:r>
              <a:rPr lang="en-US" sz="2000" dirty="0" smtClean="0">
                <a:latin typeface="Times New Roman" panose="02020603050405020304" pitchFamily="18" charset="0"/>
                <a:cs typeface="Times New Roman" panose="02020603050405020304" pitchFamily="18" charset="0"/>
              </a:rPr>
              <a:t>. </a:t>
            </a:r>
          </a:p>
          <a:p>
            <a:pPr lvl="0" fontAlgn="base"/>
            <a:r>
              <a:rPr lang="en-US" sz="2000" dirty="0" err="1" smtClean="0">
                <a:latin typeface="Times New Roman" panose="02020603050405020304" pitchFamily="18" charset="0"/>
                <a:cs typeface="Times New Roman" panose="02020603050405020304" pitchFamily="18" charset="0"/>
              </a:rPr>
              <a:t>Dighe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Deepti</a:t>
            </a:r>
            <a:r>
              <a:rPr lang="en-US" sz="2000" dirty="0">
                <a:latin typeface="Times New Roman" panose="02020603050405020304" pitchFamily="18" charset="0"/>
                <a:cs typeface="Times New Roman" panose="02020603050405020304" pitchFamily="18" charset="0"/>
              </a:rPr>
              <a:t>, et al. “Crop Recommendation System for Precision Agriculture.” IRJET, vol. 05, no. 11, 2018, pp. 476-480. IRJET, </a:t>
            </a:r>
            <a:r>
              <a:rPr lang="en-US" sz="2000" dirty="0">
                <a:latin typeface="Times New Roman" panose="02020603050405020304" pitchFamily="18" charset="0"/>
                <a:cs typeface="Times New Roman" panose="02020603050405020304" pitchFamily="18" charset="0"/>
                <a:hlinkClick r:id="rId3"/>
              </a:rPr>
              <a:t>https://www.irjet.net/archives/V5/i11/IRJET-V5I1190.pdf</a:t>
            </a:r>
            <a:r>
              <a:rPr lang="en-US" sz="2000" dirty="0" smtClean="0">
                <a:latin typeface="Times New Roman" panose="02020603050405020304" pitchFamily="18" charset="0"/>
                <a:cs typeface="Times New Roman" panose="02020603050405020304" pitchFamily="18" charset="0"/>
              </a:rPr>
              <a:t>. </a:t>
            </a:r>
          </a:p>
          <a:p>
            <a:pPr lvl="0" fontAlgn="base"/>
            <a:r>
              <a:rPr lang="en-US" sz="2000" dirty="0" smtClean="0">
                <a:latin typeface="Times New Roman" panose="02020603050405020304" pitchFamily="18" charset="0"/>
                <a:cs typeface="Times New Roman" panose="02020603050405020304" pitchFamily="18" charset="0"/>
              </a:rPr>
              <a:t>TÜRKOĞLU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Muammer</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Davut</a:t>
            </a:r>
            <a:r>
              <a:rPr lang="en-US" sz="2000" dirty="0">
                <a:latin typeface="Times New Roman" panose="02020603050405020304" pitchFamily="18" charset="0"/>
                <a:cs typeface="Times New Roman" panose="02020603050405020304" pitchFamily="18" charset="0"/>
              </a:rPr>
              <a:t> HANBAY. Plant disease and pest detection using deep learning-based features. 2018. Turkish Journal of Electrical Engineering &amp; Computer Sciences, </a:t>
            </a:r>
            <a:r>
              <a:rPr lang="en-US" sz="2000" dirty="0">
                <a:latin typeface="Times New Roman" panose="02020603050405020304" pitchFamily="18" charset="0"/>
                <a:cs typeface="Times New Roman" panose="02020603050405020304" pitchFamily="18" charset="0"/>
                <a:hlinkClick r:id="rId4"/>
              </a:rPr>
              <a:t>https://journals.tubitak.gov.tr/elektrik/issues/elk-19-27-3/elk-27-3-6-1809-181.pdf</a:t>
            </a:r>
            <a:r>
              <a:rPr lang="en-US" sz="2000" dirty="0" smtClean="0">
                <a:latin typeface="Times New Roman" panose="02020603050405020304" pitchFamily="18" charset="0"/>
                <a:cs typeface="Times New Roman" panose="02020603050405020304" pitchFamily="18" charset="0"/>
              </a:rPr>
              <a:t>. </a:t>
            </a:r>
          </a:p>
          <a:p>
            <a:pPr lvl="0" fontAlgn="base"/>
            <a:r>
              <a:rPr lang="en-US" sz="2000" dirty="0" smtClean="0">
                <a:latin typeface="Times New Roman" panose="02020603050405020304" pitchFamily="18" charset="0"/>
                <a:cs typeface="Times New Roman" panose="02020603050405020304" pitchFamily="18" charset="0"/>
              </a:rPr>
              <a:t>Wu</a:t>
            </a:r>
            <a:r>
              <a:rPr lang="en-US" sz="2000" dirty="0">
                <a:latin typeface="Times New Roman" panose="02020603050405020304" pitchFamily="18" charset="0"/>
                <a:cs typeface="Times New Roman" panose="02020603050405020304" pitchFamily="18" charset="0"/>
              </a:rPr>
              <a:t>, Xiaoping, et al. A Large-Scale Benchmark Dataset for Insect Pest Recognition. 2019. IEEE </a:t>
            </a:r>
            <a:r>
              <a:rPr lang="en-US" sz="2000" dirty="0" err="1">
                <a:latin typeface="Times New Roman" panose="02020603050405020304" pitchFamily="18" charset="0"/>
                <a:cs typeface="Times New Roman" panose="02020603050405020304" pitchFamily="18" charset="0"/>
              </a:rPr>
              <a:t>Xplore</a:t>
            </a: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hlinkClick r:id="rId5"/>
              </a:rPr>
              <a:t>https://openaccess.thecvf.com/content_CVPR_2019/papers/Wu_IP102_A_Large-Scale_Benchm ark_Dataset_for_Insect_Pest_Recognition_CVPR_2019_paper.pdf</a:t>
            </a:r>
            <a:r>
              <a:rPr lang="en-US" sz="2000" dirty="0" smtClean="0">
                <a:latin typeface="Times New Roman" panose="02020603050405020304" pitchFamily="18" charset="0"/>
                <a:cs typeface="Times New Roman" panose="02020603050405020304" pitchFamily="18" charset="0"/>
              </a:rPr>
              <a:t>.</a:t>
            </a:r>
          </a:p>
          <a:p>
            <a:pPr fontAlgn="base"/>
            <a:r>
              <a:rPr lang="en-US" sz="2000" dirty="0" err="1">
                <a:latin typeface="Times New Roman" panose="02020603050405020304" pitchFamily="18" charset="0"/>
                <a:cs typeface="Times New Roman" panose="02020603050405020304" pitchFamily="18" charset="0"/>
              </a:rPr>
              <a:t>Mokarrama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Miftahul</a:t>
            </a:r>
            <a:r>
              <a:rPr lang="en-US" sz="2000" dirty="0">
                <a:latin typeface="Times New Roman" panose="02020603050405020304" pitchFamily="18" charset="0"/>
                <a:cs typeface="Times New Roman" panose="02020603050405020304" pitchFamily="18" charset="0"/>
              </a:rPr>
              <a:t> Jannat, and Mohammad </a:t>
            </a:r>
            <a:r>
              <a:rPr lang="en-US" sz="2000" dirty="0" err="1">
                <a:latin typeface="Times New Roman" panose="02020603050405020304" pitchFamily="18" charset="0"/>
                <a:cs typeface="Times New Roman" panose="02020603050405020304" pitchFamily="18" charset="0"/>
              </a:rPr>
              <a:t>Shamsul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Arefin</a:t>
            </a:r>
            <a:r>
              <a:rPr lang="en-US" sz="2000" dirty="0">
                <a:latin typeface="Times New Roman" panose="02020603050405020304" pitchFamily="18" charset="0"/>
                <a:cs typeface="Times New Roman" panose="02020603050405020304" pitchFamily="18" charset="0"/>
              </a:rPr>
              <a:t>. “RSF: A </a:t>
            </a:r>
            <a:r>
              <a:rPr lang="en-US" sz="2000" dirty="0" err="1">
                <a:latin typeface="Times New Roman" panose="02020603050405020304" pitchFamily="18" charset="0"/>
                <a:cs typeface="Times New Roman" panose="02020603050405020304" pitchFamily="18" charset="0"/>
              </a:rPr>
              <a:t>RecommendationSystem</a:t>
            </a:r>
            <a:r>
              <a:rPr lang="en-US" sz="2000" dirty="0">
                <a:latin typeface="Times New Roman" panose="02020603050405020304" pitchFamily="18" charset="0"/>
                <a:cs typeface="Times New Roman" panose="02020603050405020304" pitchFamily="18" charset="0"/>
              </a:rPr>
              <a:t> for Farmers.” </a:t>
            </a:r>
            <a:r>
              <a:rPr lang="en-US" sz="2000" i="1" dirty="0">
                <a:latin typeface="Times New Roman" panose="02020603050405020304" pitchFamily="18" charset="0"/>
                <a:cs typeface="Times New Roman" panose="02020603050405020304" pitchFamily="18" charset="0"/>
              </a:rPr>
              <a:t>Region 10 Humanitarian Technology Conference</a:t>
            </a:r>
            <a:r>
              <a:rPr lang="en-US" sz="2000" dirty="0">
                <a:latin typeface="Times New Roman" panose="02020603050405020304" pitchFamily="18" charset="0"/>
                <a:cs typeface="Times New Roman" panose="02020603050405020304" pitchFamily="18" charset="0"/>
              </a:rPr>
              <a:t>, vol. 2, no. 17, 2017, </a:t>
            </a:r>
            <a:r>
              <a:rPr lang="en-US" sz="2000" dirty="0">
                <a:latin typeface="Times New Roman" panose="02020603050405020304" pitchFamily="18" charset="0"/>
                <a:cs typeface="Times New Roman" panose="02020603050405020304" pitchFamily="18" charset="0"/>
                <a:hlinkClick r:id="rId6"/>
              </a:rPr>
              <a:t>https://www.researchgate.net/publication/323203384_RSF_A_recommendation_system_for_far </a:t>
            </a:r>
            <a:r>
              <a:rPr lang="en-US" sz="2000" dirty="0" err="1">
                <a:latin typeface="Times New Roman" panose="02020603050405020304" pitchFamily="18" charset="0"/>
                <a:cs typeface="Times New Roman" panose="02020603050405020304" pitchFamily="18" charset="0"/>
                <a:hlinkClick r:id="rId6"/>
              </a:rPr>
              <a:t>mers</a:t>
            </a:r>
            <a:r>
              <a:rPr lang="en-US" sz="2000" dirty="0">
                <a:latin typeface="Times New Roman" panose="02020603050405020304" pitchFamily="18" charset="0"/>
                <a:cs typeface="Times New Roman" panose="02020603050405020304" pitchFamily="18" charset="0"/>
              </a:rPr>
              <a:t>.</a:t>
            </a:r>
          </a:p>
          <a:p>
            <a:pPr lvl="0" fontAlgn="base"/>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6004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lgerian" panose="04020705040A02060702" pitchFamily="82" charset="0"/>
              </a:rPr>
              <a:t>ARCHITECTURAL DESIGN</a:t>
            </a:r>
            <a:endParaRPr lang="en-US" dirty="0">
              <a:latin typeface="Algerian" panose="04020705040A02060702" pitchFamily="82" charset="0"/>
            </a:endParaRPr>
          </a:p>
        </p:txBody>
      </p:sp>
      <p:pic>
        <p:nvPicPr>
          <p:cNvPr id="4" name="Content Placeholder 3"/>
          <p:cNvPicPr>
            <a:picLocks noGrp="1"/>
          </p:cNvPicPr>
          <p:nvPr>
            <p:ph idx="1"/>
          </p:nvPr>
        </p:nvPicPr>
        <p:blipFill>
          <a:blip r:embed="rId2"/>
          <a:stretch>
            <a:fillRect/>
          </a:stretch>
        </p:blipFill>
        <p:spPr>
          <a:xfrm>
            <a:off x="914400" y="2057401"/>
            <a:ext cx="10437223" cy="4265022"/>
          </a:xfrm>
          <a:prstGeom prst="rect">
            <a:avLst/>
          </a:prstGeom>
        </p:spPr>
      </p:pic>
    </p:spTree>
    <p:extLst>
      <p:ext uri="{BB962C8B-B14F-4D97-AF65-F5344CB8AC3E}">
        <p14:creationId xmlns:p14="http://schemas.microsoft.com/office/powerpoint/2010/main" val="2968668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lgerian" panose="04020705040A02060702" pitchFamily="82" charset="0"/>
              </a:rPr>
              <a:t>ALGORITHMS</a:t>
            </a:r>
            <a:endParaRPr lang="en-US" dirty="0"/>
          </a:p>
        </p:txBody>
      </p:sp>
      <p:sp>
        <p:nvSpPr>
          <p:cNvPr id="3" name="Text Placeholder 2"/>
          <p:cNvSpPr>
            <a:spLocks noGrp="1"/>
          </p:cNvSpPr>
          <p:nvPr>
            <p:ph type="body" idx="1"/>
          </p:nvPr>
        </p:nvSpPr>
        <p:spPr>
          <a:xfrm>
            <a:off x="685800" y="2202080"/>
            <a:ext cx="3180806" cy="617320"/>
          </a:xfrm>
        </p:spPr>
        <p:txBody>
          <a:bodyPr/>
          <a:lstStyle/>
          <a:p>
            <a:r>
              <a:rPr lang="en-US" b="1" dirty="0" smtClean="0">
                <a:latin typeface="Times New Roman" panose="02020603050405020304" pitchFamily="18" charset="0"/>
                <a:cs typeface="Times New Roman" panose="02020603050405020304" pitchFamily="18" charset="0"/>
              </a:rPr>
              <a:t>Crop Recommendation</a:t>
            </a:r>
            <a:endParaRPr lang="en-US" b="1" dirty="0"/>
          </a:p>
        </p:txBody>
      </p:sp>
      <p:sp>
        <p:nvSpPr>
          <p:cNvPr id="4" name="Text Placeholder 3"/>
          <p:cNvSpPr>
            <a:spLocks noGrp="1"/>
          </p:cNvSpPr>
          <p:nvPr>
            <p:ph type="body" sz="half" idx="15"/>
          </p:nvPr>
        </p:nvSpPr>
        <p:spPr/>
        <p:txBody>
          <a:bodyPr/>
          <a:lstStyle/>
          <a:p>
            <a:r>
              <a:rPr lang="en-US" sz="2000" b="1" dirty="0" smtClean="0">
                <a:latin typeface="Times New Roman" panose="02020603050405020304" pitchFamily="18" charset="0"/>
                <a:cs typeface="Times New Roman" panose="02020603050405020304" pitchFamily="18" charset="0"/>
              </a:rPr>
              <a:t>Machine Learning Algorithm:</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SVM</a:t>
            </a: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Random Forest</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Naive Bayes</a:t>
            </a:r>
          </a:p>
          <a:p>
            <a:pPr marL="342900" indent="-34290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kNN</a:t>
            </a:r>
            <a:endParaRPr lang="en-US" sz="2000" dirty="0">
              <a:latin typeface="Times New Roman" panose="02020603050405020304" pitchFamily="18" charset="0"/>
              <a:cs typeface="Times New Roman" panose="02020603050405020304" pitchFamily="18" charset="0"/>
            </a:endParaRPr>
          </a:p>
          <a:p>
            <a:endParaRPr lang="en-US" dirty="0"/>
          </a:p>
        </p:txBody>
      </p:sp>
      <p:sp>
        <p:nvSpPr>
          <p:cNvPr id="5" name="Text Placeholder 4"/>
          <p:cNvSpPr>
            <a:spLocks noGrp="1"/>
          </p:cNvSpPr>
          <p:nvPr>
            <p:ph type="body" sz="quarter" idx="3"/>
          </p:nvPr>
        </p:nvSpPr>
        <p:spPr/>
        <p:txBody>
          <a:bodyPr/>
          <a:lstStyle/>
          <a:p>
            <a:r>
              <a:rPr lang="en-US" b="1" dirty="0">
                <a:latin typeface="Times New Roman" panose="02020603050405020304" pitchFamily="18" charset="0"/>
                <a:cs typeface="Times New Roman" panose="02020603050405020304" pitchFamily="18" charset="0"/>
              </a:rPr>
              <a:t>Fertilizers</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Recommendation</a:t>
            </a:r>
            <a:endParaRPr lang="en-US" b="1" dirty="0"/>
          </a:p>
        </p:txBody>
      </p:sp>
      <p:sp>
        <p:nvSpPr>
          <p:cNvPr id="6" name="Text Placeholder 5"/>
          <p:cNvSpPr>
            <a:spLocks noGrp="1"/>
          </p:cNvSpPr>
          <p:nvPr>
            <p:ph type="body" sz="half" idx="16"/>
          </p:nvPr>
        </p:nvSpPr>
        <p:spPr/>
        <p:txBody>
          <a:bodyPr>
            <a:normAutofit/>
          </a:bodyPr>
          <a:lstStyle/>
          <a:p>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Mathematical </a:t>
            </a:r>
            <a:r>
              <a:rPr lang="en-US" sz="2000" dirty="0" smtClean="0">
                <a:latin typeface="Times New Roman" panose="02020603050405020304" pitchFamily="18" charset="0"/>
                <a:cs typeface="Times New Roman" panose="02020603050405020304" pitchFamily="18" charset="0"/>
              </a:rPr>
              <a:t>calculation</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Fertilizer </a:t>
            </a:r>
            <a:r>
              <a:rPr lang="en-US" sz="2000" dirty="0">
                <a:latin typeface="Times New Roman" panose="02020603050405020304" pitchFamily="18" charset="0"/>
                <a:cs typeface="Times New Roman" panose="02020603050405020304" pitchFamily="18" charset="0"/>
              </a:rPr>
              <a:t>dictionary</a:t>
            </a:r>
          </a:p>
          <a:p>
            <a:endParaRPr lang="en-US" sz="2000" dirty="0">
              <a:latin typeface="Times New Roman" panose="02020603050405020304" pitchFamily="18" charset="0"/>
              <a:cs typeface="Times New Roman" panose="02020603050405020304" pitchFamily="18" charset="0"/>
            </a:endParaRPr>
          </a:p>
        </p:txBody>
      </p:sp>
      <p:sp>
        <p:nvSpPr>
          <p:cNvPr id="7" name="Text Placeholder 6"/>
          <p:cNvSpPr>
            <a:spLocks noGrp="1"/>
          </p:cNvSpPr>
          <p:nvPr>
            <p:ph type="body" sz="quarter" idx="13"/>
          </p:nvPr>
        </p:nvSpPr>
        <p:spPr/>
        <p:txBody>
          <a:bodyPr/>
          <a:lstStyle/>
          <a:p>
            <a:r>
              <a:rPr lang="en-US" b="1" dirty="0" smtClean="0">
                <a:latin typeface="Times New Roman" panose="02020603050405020304" pitchFamily="18" charset="0"/>
                <a:cs typeface="Times New Roman" panose="02020603050405020304" pitchFamily="18" charset="0"/>
              </a:rPr>
              <a:t>Pesticide Recommendation</a:t>
            </a:r>
            <a:endParaRPr lang="en-US" b="1" dirty="0"/>
          </a:p>
        </p:txBody>
      </p:sp>
      <p:sp>
        <p:nvSpPr>
          <p:cNvPr id="8" name="Text Placeholder 7"/>
          <p:cNvSpPr>
            <a:spLocks noGrp="1"/>
          </p:cNvSpPr>
          <p:nvPr>
            <p:ph type="body" sz="half" idx="17"/>
          </p:nvPr>
        </p:nvSpPr>
        <p:spPr/>
        <p:txBody>
          <a:bodyPr>
            <a:normAutofit/>
          </a:bodyPr>
          <a:lstStyle/>
          <a:p>
            <a:r>
              <a:rPr lang="en-US" sz="2000" b="1" dirty="0">
                <a:latin typeface="Times New Roman" panose="02020603050405020304" pitchFamily="18" charset="0"/>
                <a:cs typeface="Times New Roman" panose="02020603050405020304" pitchFamily="18" charset="0"/>
              </a:rPr>
              <a:t>Machine Learning Algorithm</a:t>
            </a:r>
            <a:r>
              <a:rPr lang="en-US" sz="2000" b="1"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CNN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0068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Technology Used</a:t>
            </a:r>
            <a:br>
              <a:rPr lang="en-US" b="1"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sz="half" idx="1"/>
          </p:nvPr>
        </p:nvSpPr>
        <p:spPr>
          <a:xfrm>
            <a:off x="1946366" y="2194559"/>
            <a:ext cx="2821577" cy="2717075"/>
          </a:xfrm>
        </p:spPr>
        <p:txBody>
          <a:bodyPr/>
          <a:lstStyle/>
          <a:p>
            <a:r>
              <a:rPr lang="en-US" dirty="0" smtClean="0">
                <a:latin typeface="Times New Roman" panose="02020603050405020304" pitchFamily="18" charset="0"/>
                <a:cs typeface="Times New Roman" panose="02020603050405020304" pitchFamily="18" charset="0"/>
              </a:rPr>
              <a:t>HTML</a:t>
            </a:r>
          </a:p>
          <a:p>
            <a:r>
              <a:rPr lang="en-US" dirty="0" smtClean="0">
                <a:latin typeface="Times New Roman" panose="02020603050405020304" pitchFamily="18" charset="0"/>
                <a:cs typeface="Times New Roman" panose="02020603050405020304" pitchFamily="18" charset="0"/>
              </a:rPr>
              <a:t>CSS</a:t>
            </a:r>
          </a:p>
          <a:p>
            <a:r>
              <a:rPr lang="en-US" dirty="0" err="1" smtClean="0">
                <a:latin typeface="Times New Roman" panose="02020603050405020304" pitchFamily="18" charset="0"/>
                <a:cs typeface="Times New Roman" panose="02020603050405020304" pitchFamily="18" charset="0"/>
              </a:rPr>
              <a:t>Javascript</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Flask</a:t>
            </a:r>
          </a:p>
          <a:p>
            <a:pPr lvl="0" fontAlgn="base"/>
            <a:r>
              <a:rPr lang="en-US" sz="2000" dirty="0" err="1" smtClean="0">
                <a:latin typeface="Times New Roman" panose="02020603050405020304" pitchFamily="18" charset="0"/>
                <a:cs typeface="Times New Roman" panose="02020603050405020304" pitchFamily="18" charset="0"/>
              </a:rPr>
              <a:t>Numpy</a:t>
            </a:r>
            <a:endParaRPr lang="en-US" sz="2000" dirty="0">
              <a:latin typeface="Times New Roman" panose="02020603050405020304" pitchFamily="18" charset="0"/>
              <a:cs typeface="Times New Roman" panose="02020603050405020304" pitchFamily="18" charset="0"/>
            </a:endParaRPr>
          </a:p>
          <a:p>
            <a:pPr lvl="0" fontAlgn="base"/>
            <a:r>
              <a:rPr lang="en-US" sz="2000" dirty="0" smtClean="0">
                <a:latin typeface="Times New Roman" panose="02020603050405020304" pitchFamily="18" charset="0"/>
                <a:cs typeface="Times New Roman" panose="02020603050405020304" pitchFamily="18" charset="0"/>
              </a:rPr>
              <a:t>Pandas</a:t>
            </a:r>
            <a:endParaRPr lang="en-US" dirty="0">
              <a:latin typeface="Times New Roman" panose="02020603050405020304" pitchFamily="18" charset="0"/>
              <a:cs typeface="Times New Roman" panose="02020603050405020304" pitchFamily="18" charset="0"/>
            </a:endParaRPr>
          </a:p>
          <a:p>
            <a:endParaRPr lang="en-US" dirty="0"/>
          </a:p>
        </p:txBody>
      </p:sp>
      <p:sp>
        <p:nvSpPr>
          <p:cNvPr id="4" name="Content Placeholder 3"/>
          <p:cNvSpPr>
            <a:spLocks noGrp="1"/>
          </p:cNvSpPr>
          <p:nvPr>
            <p:ph sz="half" idx="2"/>
          </p:nvPr>
        </p:nvSpPr>
        <p:spPr>
          <a:xfrm>
            <a:off x="6172200" y="2194559"/>
            <a:ext cx="2788920" cy="4024125"/>
          </a:xfrm>
        </p:spPr>
        <p:txBody>
          <a:bodyPr/>
          <a:lstStyle/>
          <a:p>
            <a:pPr lvl="0" fontAlgn="base"/>
            <a:r>
              <a:rPr lang="en-US" sz="2000" dirty="0" err="1" smtClean="0">
                <a:latin typeface="Times New Roman" panose="02020603050405020304" pitchFamily="18" charset="0"/>
                <a:cs typeface="Times New Roman" panose="02020603050405020304" pitchFamily="18" charset="0"/>
              </a:rPr>
              <a:t>Matplotlib.pyplot</a:t>
            </a:r>
            <a:endParaRPr lang="en-US" sz="2000" dirty="0">
              <a:latin typeface="Times New Roman" panose="02020603050405020304" pitchFamily="18" charset="0"/>
              <a:cs typeface="Times New Roman" panose="02020603050405020304" pitchFamily="18" charset="0"/>
            </a:endParaRPr>
          </a:p>
          <a:p>
            <a:pPr lvl="0" fontAlgn="base"/>
            <a:r>
              <a:rPr lang="en-US" sz="2000" dirty="0">
                <a:latin typeface="Times New Roman" panose="02020603050405020304" pitchFamily="18" charset="0"/>
                <a:cs typeface="Times New Roman" panose="02020603050405020304" pitchFamily="18" charset="0"/>
              </a:rPr>
              <a:t>H5</a:t>
            </a:r>
          </a:p>
          <a:p>
            <a:pPr lvl="0" fontAlgn="base"/>
            <a:r>
              <a:rPr lang="en-US" sz="2000" dirty="0" err="1" smtClean="0">
                <a:latin typeface="Times New Roman" panose="02020603050405020304" pitchFamily="18" charset="0"/>
                <a:cs typeface="Times New Roman" panose="02020603050405020304" pitchFamily="18" charset="0"/>
              </a:rPr>
              <a:t>Sklearn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Pickle</a:t>
            </a:r>
          </a:p>
          <a:p>
            <a:r>
              <a:rPr lang="en-US" sz="2000" dirty="0" smtClean="0">
                <a:latin typeface="Times New Roman" panose="02020603050405020304" pitchFamily="18" charset="0"/>
                <a:cs typeface="Times New Roman" panose="02020603050405020304" pitchFamily="18" charset="0"/>
              </a:rPr>
              <a:t>Neural </a:t>
            </a:r>
            <a:r>
              <a:rPr lang="en-US" sz="2000" dirty="0">
                <a:latin typeface="Times New Roman" panose="02020603050405020304" pitchFamily="18" charset="0"/>
                <a:cs typeface="Times New Roman" panose="02020603050405020304" pitchFamily="18" charset="0"/>
              </a:rPr>
              <a:t>networks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tensorflow</a:t>
            </a:r>
            <a:r>
              <a:rPr lang="en-US" sz="2000" dirty="0">
                <a:latin typeface="Times New Roman" panose="02020603050405020304" pitchFamily="18" charset="0"/>
                <a:cs typeface="Times New Roman" panose="02020603050405020304" pitchFamily="18" charset="0"/>
              </a:rPr>
              <a:t>, CNN)</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35754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lgerian" panose="04020705040A02060702" pitchFamily="82" charset="0"/>
                <a:cs typeface="Times New Roman" panose="02020603050405020304" pitchFamily="18" charset="0"/>
              </a:rPr>
              <a:t>Code IMPLEMENTATION</a:t>
            </a:r>
            <a:endParaRPr lang="en-US" dirty="0">
              <a:latin typeface="Algerian" panose="04020705040A02060702" pitchFamily="82" charset="0"/>
              <a:cs typeface="Times New Roman" panose="02020603050405020304" pitchFamily="18" charset="0"/>
            </a:endParaRPr>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2856" y="2415993"/>
            <a:ext cx="8412480" cy="4024313"/>
          </a:xfrm>
        </p:spPr>
      </p:pic>
      <p:sp>
        <p:nvSpPr>
          <p:cNvPr id="13" name="Title 1"/>
          <p:cNvSpPr txBox="1">
            <a:spLocks/>
          </p:cNvSpPr>
          <p:nvPr/>
        </p:nvSpPr>
        <p:spPr>
          <a:xfrm>
            <a:off x="1058091" y="1410887"/>
            <a:ext cx="717804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l"/>
            <a:r>
              <a:rPr lang="en-US" sz="2800" b="1" dirty="0" smtClean="0">
                <a:latin typeface="Times New Roman" panose="02020603050405020304" pitchFamily="18" charset="0"/>
                <a:cs typeface="Times New Roman" panose="02020603050405020304" pitchFamily="18" charset="0"/>
              </a:rPr>
              <a:t>Crop </a:t>
            </a:r>
            <a:r>
              <a:rPr lang="en-US" sz="2800" b="1" dirty="0">
                <a:latin typeface="Times New Roman" panose="02020603050405020304" pitchFamily="18" charset="0"/>
                <a:cs typeface="Times New Roman" panose="02020603050405020304" pitchFamily="18" charset="0"/>
              </a:rPr>
              <a:t>Recommendation</a:t>
            </a:r>
          </a:p>
        </p:txBody>
      </p:sp>
    </p:spTree>
    <p:extLst>
      <p:ext uri="{BB962C8B-B14F-4D97-AF65-F5344CB8AC3E}">
        <p14:creationId xmlns:p14="http://schemas.microsoft.com/office/powerpoint/2010/main" val="631961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103" y="1247698"/>
            <a:ext cx="8610600" cy="1293028"/>
          </a:xfrm>
        </p:spPr>
        <p:txBody>
          <a:bodyPr>
            <a:normAutofit/>
          </a:bodyPr>
          <a:lstStyle/>
          <a:p>
            <a:pPr algn="l"/>
            <a:r>
              <a:rPr lang="en-US" sz="2800" b="1" dirty="0">
                <a:latin typeface="Times New Roman" panose="02020603050405020304" pitchFamily="18" charset="0"/>
                <a:cs typeface="Times New Roman" panose="02020603050405020304" pitchFamily="18" charset="0"/>
              </a:rPr>
              <a:t>Fertilizers</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Recommendation</a:t>
            </a:r>
            <a:endParaRPr lang="en-US" sz="28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5291" y="2193925"/>
            <a:ext cx="8190412" cy="4024313"/>
          </a:xfrm>
        </p:spPr>
      </p:pic>
    </p:spTree>
    <p:extLst>
      <p:ext uri="{BB962C8B-B14F-4D97-AF65-F5344CB8AC3E}">
        <p14:creationId xmlns:p14="http://schemas.microsoft.com/office/powerpoint/2010/main" val="317936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372" y="1208511"/>
            <a:ext cx="8610600" cy="1293028"/>
          </a:xfrm>
        </p:spPr>
        <p:txBody>
          <a:bodyPr>
            <a:normAutofit/>
          </a:bodyPr>
          <a:lstStyle/>
          <a:p>
            <a:pPr algn="l"/>
            <a:r>
              <a:rPr lang="en-US" sz="2800" b="1" dirty="0">
                <a:latin typeface="Times New Roman" panose="02020603050405020304" pitchFamily="18" charset="0"/>
                <a:cs typeface="Times New Roman" panose="02020603050405020304" pitchFamily="18" charset="0"/>
              </a:rPr>
              <a:t>Pesticide </a:t>
            </a:r>
            <a:r>
              <a:rPr lang="en-US" sz="2800" b="1" dirty="0" smtClean="0">
                <a:latin typeface="Times New Roman" panose="02020603050405020304" pitchFamily="18" charset="0"/>
                <a:cs typeface="Times New Roman" panose="02020603050405020304" pitchFamily="18" charset="0"/>
              </a:rPr>
              <a:t>Recommendation</a:t>
            </a:r>
            <a:endParaRPr lang="en-US" sz="28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6548" y="2233114"/>
            <a:ext cx="8634549" cy="4024313"/>
          </a:xfrm>
        </p:spPr>
      </p:pic>
    </p:spTree>
    <p:extLst>
      <p:ext uri="{BB962C8B-B14F-4D97-AF65-F5344CB8AC3E}">
        <p14:creationId xmlns:p14="http://schemas.microsoft.com/office/powerpoint/2010/main" val="336496541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90</TotalTime>
  <Words>424</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Algerian</vt:lpstr>
      <vt:lpstr>Arial</vt:lpstr>
      <vt:lpstr>Century Gothic</vt:lpstr>
      <vt:lpstr>Times New Roman</vt:lpstr>
      <vt:lpstr>Vapor Trail</vt:lpstr>
      <vt:lpstr>IRRIGATE </vt:lpstr>
      <vt:lpstr>SCOPE </vt:lpstr>
      <vt:lpstr>LITERATURE SURVEY</vt:lpstr>
      <vt:lpstr>ARCHITECTURAL DESIGN</vt:lpstr>
      <vt:lpstr>ALGORITHMS</vt:lpstr>
      <vt:lpstr>Technology Used </vt:lpstr>
      <vt:lpstr>Code IMPLEMENTATION</vt:lpstr>
      <vt:lpstr>Fertilizers Recommendation</vt:lpstr>
      <vt:lpstr>Pesticide 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IRRIGATE</dc:title>
  <dc:creator>BM</dc:creator>
  <cp:lastModifiedBy>BM</cp:lastModifiedBy>
  <cp:revision>13</cp:revision>
  <dcterms:created xsi:type="dcterms:W3CDTF">2024-03-10T17:41:35Z</dcterms:created>
  <dcterms:modified xsi:type="dcterms:W3CDTF">2024-03-10T19:12:32Z</dcterms:modified>
</cp:coreProperties>
</file>