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 id="270"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3/30/2020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3/30/2020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3/30/2020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3/30/2020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3/30/2020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raw.githubusercontent.com/BHARATW1993/mygit/master/data%20capstone%20project1.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168977"/>
          </a:xfrm>
        </p:spPr>
        <p:txBody>
          <a:bodyPr>
            <a:normAutofit/>
          </a:bodyPr>
          <a:lstStyle/>
          <a:p>
            <a:r>
              <a:rPr lang="en-US" sz="4400" dirty="0">
                <a:solidFill>
                  <a:schemeClr val="tx1"/>
                </a:solidFill>
              </a:rPr>
              <a:t>DATA SCIENCE</a:t>
            </a:r>
            <a:br>
              <a:rPr lang="en-US" sz="4400" dirty="0">
                <a:solidFill>
                  <a:schemeClr val="tx1"/>
                </a:solidFill>
              </a:rPr>
            </a:br>
            <a:r>
              <a:rPr lang="en-US" sz="1400" dirty="0">
                <a:solidFill>
                  <a:schemeClr val="tx1"/>
                </a:solidFill>
              </a:rPr>
              <a:t>FINAL capstone project </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BHARAT WANWARI</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759A-5CF1-42FF-8B8A-233E32911968}"/>
              </a:ext>
            </a:extLst>
          </p:cNvPr>
          <p:cNvSpPr>
            <a:spLocks noGrp="1"/>
          </p:cNvSpPr>
          <p:nvPr>
            <p:ph type="title"/>
          </p:nvPr>
        </p:nvSpPr>
        <p:spPr>
          <a:xfrm>
            <a:off x="1066800" y="642594"/>
            <a:ext cx="10058400" cy="742323"/>
          </a:xfrm>
        </p:spPr>
        <p:txBody>
          <a:bodyPr>
            <a:normAutofit/>
          </a:bodyPr>
          <a:lstStyle/>
          <a:p>
            <a:pPr algn="ctr"/>
            <a:r>
              <a:rPr lang="en-IN" b="1" dirty="0"/>
              <a:t>Procedure and expectation </a:t>
            </a:r>
            <a:endParaRPr lang="en-IN" dirty="0"/>
          </a:p>
        </p:txBody>
      </p:sp>
      <p:sp>
        <p:nvSpPr>
          <p:cNvPr id="3" name="Content Placeholder 2">
            <a:extLst>
              <a:ext uri="{FF2B5EF4-FFF2-40B4-BE49-F238E27FC236}">
                <a16:creationId xmlns:a16="http://schemas.microsoft.com/office/drawing/2014/main" id="{221A9665-AC90-415F-8E36-5DB488029FC0}"/>
              </a:ext>
            </a:extLst>
          </p:cNvPr>
          <p:cNvSpPr>
            <a:spLocks noGrp="1"/>
          </p:cNvSpPr>
          <p:nvPr>
            <p:ph idx="1"/>
          </p:nvPr>
        </p:nvSpPr>
        <p:spPr>
          <a:xfrm>
            <a:off x="1066800" y="1278384"/>
            <a:ext cx="10058400" cy="4674360"/>
          </a:xfrm>
        </p:spPr>
        <p:txBody>
          <a:bodyPr/>
          <a:lstStyle/>
          <a:p>
            <a:pPr marL="0" indent="0">
              <a:buNone/>
            </a:pPr>
            <a:r>
              <a:rPr lang="en-US" dirty="0"/>
              <a:t>Finding Geo Location using the </a:t>
            </a:r>
            <a:r>
              <a:rPr lang="en-US" dirty="0" err="1"/>
              <a:t>Geopy.geocode</a:t>
            </a: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57D31CC8-2BDB-4D20-8ED9-02337B344D11}"/>
              </a:ext>
            </a:extLst>
          </p:cNvPr>
          <p:cNvPicPr>
            <a:picLocks noChangeAspect="1"/>
          </p:cNvPicPr>
          <p:nvPr/>
        </p:nvPicPr>
        <p:blipFill>
          <a:blip r:embed="rId2"/>
          <a:stretch>
            <a:fillRect/>
          </a:stretch>
        </p:blipFill>
        <p:spPr>
          <a:xfrm>
            <a:off x="1066800" y="1783073"/>
            <a:ext cx="6494087" cy="3796543"/>
          </a:xfrm>
          <a:prstGeom prst="rect">
            <a:avLst/>
          </a:prstGeom>
        </p:spPr>
      </p:pic>
    </p:spTree>
    <p:extLst>
      <p:ext uri="{BB962C8B-B14F-4D97-AF65-F5344CB8AC3E}">
        <p14:creationId xmlns:p14="http://schemas.microsoft.com/office/powerpoint/2010/main" val="36440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C991-14D7-4054-B55D-C7A20D2027C6}"/>
              </a:ext>
            </a:extLst>
          </p:cNvPr>
          <p:cNvSpPr>
            <a:spLocks noGrp="1"/>
          </p:cNvSpPr>
          <p:nvPr>
            <p:ph type="title"/>
          </p:nvPr>
        </p:nvSpPr>
        <p:spPr>
          <a:xfrm>
            <a:off x="1066800" y="642594"/>
            <a:ext cx="10058400" cy="875488"/>
          </a:xfrm>
        </p:spPr>
        <p:txBody>
          <a:bodyPr/>
          <a:lstStyle/>
          <a:p>
            <a:pPr algn="ctr"/>
            <a:r>
              <a:rPr lang="en-IN" dirty="0"/>
              <a:t>Results </a:t>
            </a:r>
          </a:p>
        </p:txBody>
      </p:sp>
      <p:sp>
        <p:nvSpPr>
          <p:cNvPr id="3" name="Content Placeholder 2">
            <a:extLst>
              <a:ext uri="{FF2B5EF4-FFF2-40B4-BE49-F238E27FC236}">
                <a16:creationId xmlns:a16="http://schemas.microsoft.com/office/drawing/2014/main" id="{9CE48097-049F-456E-90B4-365E9B01ED1A}"/>
              </a:ext>
            </a:extLst>
          </p:cNvPr>
          <p:cNvSpPr>
            <a:spLocks noGrp="1"/>
          </p:cNvSpPr>
          <p:nvPr>
            <p:ph idx="1"/>
          </p:nvPr>
        </p:nvSpPr>
        <p:spPr>
          <a:xfrm>
            <a:off x="1066800" y="1518082"/>
            <a:ext cx="10058400" cy="4434662"/>
          </a:xfrm>
        </p:spPr>
        <p:txBody>
          <a:bodyPr/>
          <a:lstStyle/>
          <a:p>
            <a:r>
              <a:rPr lang="en-IN" dirty="0"/>
              <a:t>The first data segment display top 10 highest states having largest population. </a:t>
            </a:r>
          </a:p>
          <a:p>
            <a:r>
              <a:rPr lang="en-IN" dirty="0"/>
              <a:t>The second data displayed the highest and lowest high degree Celsius states of India. </a:t>
            </a:r>
          </a:p>
          <a:p>
            <a:r>
              <a:rPr lang="en-IN" dirty="0"/>
              <a:t>After comparing the states it is found that there are two states which are common in both the list which are Tamil </a:t>
            </a:r>
            <a:r>
              <a:rPr lang="en-IN" dirty="0" err="1"/>
              <a:t>nadu</a:t>
            </a:r>
            <a:r>
              <a:rPr lang="en-IN" dirty="0"/>
              <a:t>, </a:t>
            </a:r>
            <a:r>
              <a:rPr lang="en-IN" dirty="0" err="1"/>
              <a:t>Uttarpradesh</a:t>
            </a:r>
            <a:r>
              <a:rPr lang="en-IN" dirty="0"/>
              <a:t> and </a:t>
            </a:r>
            <a:r>
              <a:rPr lang="en-IN" dirty="0" err="1"/>
              <a:t>Andhrapradesh</a:t>
            </a:r>
            <a:r>
              <a:rPr lang="en-IN" dirty="0"/>
              <a:t>. </a:t>
            </a:r>
          </a:p>
          <a:p>
            <a:pPr marL="0" indent="0">
              <a:buNone/>
            </a:pPr>
            <a:endParaRPr lang="en-IN" dirty="0"/>
          </a:p>
        </p:txBody>
      </p:sp>
      <p:pic>
        <p:nvPicPr>
          <p:cNvPr id="4" name="Picture 3">
            <a:extLst>
              <a:ext uri="{FF2B5EF4-FFF2-40B4-BE49-F238E27FC236}">
                <a16:creationId xmlns:a16="http://schemas.microsoft.com/office/drawing/2014/main" id="{1F46BD89-B8A9-4522-B155-7B37C1E86547}"/>
              </a:ext>
            </a:extLst>
          </p:cNvPr>
          <p:cNvPicPr>
            <a:picLocks noChangeAspect="1"/>
          </p:cNvPicPr>
          <p:nvPr/>
        </p:nvPicPr>
        <p:blipFill rotWithShape="1">
          <a:blip r:embed="rId2"/>
          <a:srcRect r="59843"/>
          <a:stretch/>
        </p:blipFill>
        <p:spPr>
          <a:xfrm>
            <a:off x="1207819" y="2895175"/>
            <a:ext cx="3568368" cy="3482642"/>
          </a:xfrm>
          <a:prstGeom prst="rect">
            <a:avLst/>
          </a:prstGeom>
        </p:spPr>
      </p:pic>
      <p:pic>
        <p:nvPicPr>
          <p:cNvPr id="5" name="Picture 4">
            <a:extLst>
              <a:ext uri="{FF2B5EF4-FFF2-40B4-BE49-F238E27FC236}">
                <a16:creationId xmlns:a16="http://schemas.microsoft.com/office/drawing/2014/main" id="{32B5EE32-0F72-4483-9EAF-263A517DCFD0}"/>
              </a:ext>
            </a:extLst>
          </p:cNvPr>
          <p:cNvPicPr>
            <a:picLocks noChangeAspect="1"/>
          </p:cNvPicPr>
          <p:nvPr/>
        </p:nvPicPr>
        <p:blipFill>
          <a:blip r:embed="rId3"/>
          <a:stretch>
            <a:fillRect/>
          </a:stretch>
        </p:blipFill>
        <p:spPr>
          <a:xfrm>
            <a:off x="6020026" y="2867528"/>
            <a:ext cx="4282127" cy="1651206"/>
          </a:xfrm>
          <a:prstGeom prst="rect">
            <a:avLst/>
          </a:prstGeom>
        </p:spPr>
      </p:pic>
      <p:pic>
        <p:nvPicPr>
          <p:cNvPr id="6" name="Picture 5">
            <a:extLst>
              <a:ext uri="{FF2B5EF4-FFF2-40B4-BE49-F238E27FC236}">
                <a16:creationId xmlns:a16="http://schemas.microsoft.com/office/drawing/2014/main" id="{0D68FB15-6F54-44FB-9A56-7E6784348CB8}"/>
              </a:ext>
            </a:extLst>
          </p:cNvPr>
          <p:cNvPicPr>
            <a:picLocks noChangeAspect="1"/>
          </p:cNvPicPr>
          <p:nvPr/>
        </p:nvPicPr>
        <p:blipFill>
          <a:blip r:embed="rId4"/>
          <a:stretch>
            <a:fillRect/>
          </a:stretch>
        </p:blipFill>
        <p:spPr>
          <a:xfrm>
            <a:off x="6020027" y="4632023"/>
            <a:ext cx="4282126" cy="1629385"/>
          </a:xfrm>
          <a:prstGeom prst="rect">
            <a:avLst/>
          </a:prstGeom>
        </p:spPr>
      </p:pic>
    </p:spTree>
    <p:extLst>
      <p:ext uri="{BB962C8B-B14F-4D97-AF65-F5344CB8AC3E}">
        <p14:creationId xmlns:p14="http://schemas.microsoft.com/office/powerpoint/2010/main" val="1632141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4B6D8-6DF4-4184-9862-BCBD127287C0}"/>
              </a:ext>
            </a:extLst>
          </p:cNvPr>
          <p:cNvSpPr>
            <a:spLocks noGrp="1"/>
          </p:cNvSpPr>
          <p:nvPr>
            <p:ph idx="1"/>
          </p:nvPr>
        </p:nvSpPr>
        <p:spPr>
          <a:xfrm>
            <a:off x="1066800" y="443883"/>
            <a:ext cx="10058400" cy="5508861"/>
          </a:xfrm>
        </p:spPr>
        <p:txBody>
          <a:bodyPr>
            <a:normAutofit/>
          </a:bodyPr>
          <a:lstStyle/>
          <a:p>
            <a:pPr marL="0" indent="0" algn="ctr">
              <a:buNone/>
            </a:pPr>
            <a:endParaRPr lang="en-IN" sz="6000" dirty="0"/>
          </a:p>
          <a:p>
            <a:pPr marL="0" indent="0" algn="ctr">
              <a:buNone/>
            </a:pPr>
            <a:endParaRPr lang="en-IN" sz="6000" dirty="0"/>
          </a:p>
          <a:p>
            <a:pPr marL="0" indent="0" algn="ctr">
              <a:buNone/>
            </a:pPr>
            <a:r>
              <a:rPr lang="en-IN" sz="6000" dirty="0"/>
              <a:t>Thank you </a:t>
            </a:r>
          </a:p>
        </p:txBody>
      </p:sp>
    </p:spTree>
    <p:extLst>
      <p:ext uri="{BB962C8B-B14F-4D97-AF65-F5344CB8AC3E}">
        <p14:creationId xmlns:p14="http://schemas.microsoft.com/office/powerpoint/2010/main" val="3498540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759A-5CF1-42FF-8B8A-233E32911968}"/>
              </a:ext>
            </a:extLst>
          </p:cNvPr>
          <p:cNvSpPr>
            <a:spLocks noGrp="1"/>
          </p:cNvSpPr>
          <p:nvPr>
            <p:ph type="title"/>
          </p:nvPr>
        </p:nvSpPr>
        <p:spPr>
          <a:xfrm>
            <a:off x="1066800" y="642594"/>
            <a:ext cx="10058400" cy="742323"/>
          </a:xfrm>
        </p:spPr>
        <p:txBody>
          <a:bodyPr>
            <a:normAutofit/>
          </a:bodyPr>
          <a:lstStyle/>
          <a:p>
            <a:pPr algn="ctr"/>
            <a:r>
              <a:rPr lang="en-IN" b="1" dirty="0"/>
              <a:t>Introduction</a:t>
            </a:r>
            <a:endParaRPr lang="en-IN" dirty="0"/>
          </a:p>
        </p:txBody>
      </p:sp>
      <p:sp>
        <p:nvSpPr>
          <p:cNvPr id="3" name="Content Placeholder 2">
            <a:extLst>
              <a:ext uri="{FF2B5EF4-FFF2-40B4-BE49-F238E27FC236}">
                <a16:creationId xmlns:a16="http://schemas.microsoft.com/office/drawing/2014/main" id="{221A9665-AC90-415F-8E36-5DB488029FC0}"/>
              </a:ext>
            </a:extLst>
          </p:cNvPr>
          <p:cNvSpPr>
            <a:spLocks noGrp="1"/>
          </p:cNvSpPr>
          <p:nvPr>
            <p:ph idx="1"/>
          </p:nvPr>
        </p:nvSpPr>
        <p:spPr>
          <a:xfrm>
            <a:off x="1066800" y="1278384"/>
            <a:ext cx="10058400" cy="4674360"/>
          </a:xfrm>
        </p:spPr>
        <p:txBody>
          <a:bodyPr/>
          <a:lstStyle/>
          <a:p>
            <a:pPr marL="0" indent="0">
              <a:buNone/>
            </a:pPr>
            <a:r>
              <a:rPr lang="en-US" b="1" dirty="0"/>
              <a:t>Scenario:</a:t>
            </a:r>
          </a:p>
          <a:p>
            <a:pPr marL="0" indent="0">
              <a:buNone/>
            </a:pPr>
            <a:r>
              <a:rPr lang="en-US" dirty="0"/>
              <a:t>My name Bharat </a:t>
            </a:r>
            <a:r>
              <a:rPr lang="en-US" dirty="0" err="1"/>
              <a:t>wanwari</a:t>
            </a:r>
            <a:r>
              <a:rPr lang="en-US" dirty="0"/>
              <a:t>, currently live in Delhi, India. My family runs a cake bakery shop in </a:t>
            </a:r>
            <a:r>
              <a:rPr lang="en-US" dirty="0" err="1"/>
              <a:t>delhi</a:t>
            </a:r>
            <a:r>
              <a:rPr lang="en-US" dirty="0"/>
              <a:t>.</a:t>
            </a:r>
          </a:p>
          <a:p>
            <a:pPr marL="0" indent="0">
              <a:buNone/>
            </a:pPr>
            <a:r>
              <a:rPr lang="en-US" dirty="0"/>
              <a:t>The cakes are of different shapes, taste, </a:t>
            </a:r>
            <a:r>
              <a:rPr lang="en-US" dirty="0" err="1"/>
              <a:t>customised</a:t>
            </a:r>
            <a:r>
              <a:rPr lang="en-US" dirty="0"/>
              <a:t> and prices. Also the material used in preparation is obtained from various part of </a:t>
            </a:r>
            <a:r>
              <a:rPr lang="en-US" dirty="0" err="1"/>
              <a:t>india</a:t>
            </a:r>
            <a:r>
              <a:rPr lang="en-US" dirty="0"/>
              <a:t> and are mostly in bulk.</a:t>
            </a:r>
          </a:p>
          <a:p>
            <a:pPr marL="0" indent="0">
              <a:buNone/>
            </a:pPr>
            <a:r>
              <a:rPr lang="en-US" b="1" dirty="0"/>
              <a:t>Business Problem:</a:t>
            </a:r>
          </a:p>
          <a:p>
            <a:pPr marL="0" indent="0">
              <a:buNone/>
            </a:pPr>
            <a:r>
              <a:rPr lang="en-US" dirty="0"/>
              <a:t>My Family wants to grow the business in </a:t>
            </a:r>
            <a:r>
              <a:rPr lang="en-US" dirty="0" err="1"/>
              <a:t>india</a:t>
            </a:r>
            <a:r>
              <a:rPr lang="en-US" dirty="0"/>
              <a:t> and then in other countries. The challenge is to find the starting point for the growth. where the population in other states is more as compared with Delhi is high and preferences of people are technically suitable to sweet/bread/cream products.</a:t>
            </a:r>
          </a:p>
          <a:p>
            <a:pPr marL="0" indent="0">
              <a:buNone/>
            </a:pPr>
            <a:r>
              <a:rPr lang="en-US" b="1" dirty="0"/>
              <a:t>Interested Audience</a:t>
            </a:r>
          </a:p>
          <a:p>
            <a:pPr marL="0" indent="0">
              <a:buNone/>
            </a:pPr>
            <a:r>
              <a:rPr lang="en-US" dirty="0"/>
              <a:t>I believe the audience will all those person those who wants to grow business in other regions and that Data analysis.</a:t>
            </a:r>
          </a:p>
        </p:txBody>
      </p:sp>
    </p:spTree>
    <p:extLst>
      <p:ext uri="{BB962C8B-B14F-4D97-AF65-F5344CB8AC3E}">
        <p14:creationId xmlns:p14="http://schemas.microsoft.com/office/powerpoint/2010/main" val="936603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759A-5CF1-42FF-8B8A-233E32911968}"/>
              </a:ext>
            </a:extLst>
          </p:cNvPr>
          <p:cNvSpPr>
            <a:spLocks noGrp="1"/>
          </p:cNvSpPr>
          <p:nvPr>
            <p:ph type="title"/>
          </p:nvPr>
        </p:nvSpPr>
        <p:spPr>
          <a:xfrm>
            <a:off x="1066800" y="642594"/>
            <a:ext cx="10058400" cy="742323"/>
          </a:xfrm>
        </p:spPr>
        <p:txBody>
          <a:bodyPr>
            <a:normAutofit/>
          </a:bodyPr>
          <a:lstStyle/>
          <a:p>
            <a:pPr algn="ctr"/>
            <a:r>
              <a:rPr lang="en-IN" b="1" dirty="0"/>
              <a:t>Data Required</a:t>
            </a:r>
          </a:p>
        </p:txBody>
      </p:sp>
      <p:sp>
        <p:nvSpPr>
          <p:cNvPr id="3" name="Content Placeholder 2">
            <a:extLst>
              <a:ext uri="{FF2B5EF4-FFF2-40B4-BE49-F238E27FC236}">
                <a16:creationId xmlns:a16="http://schemas.microsoft.com/office/drawing/2014/main" id="{221A9665-AC90-415F-8E36-5DB488029FC0}"/>
              </a:ext>
            </a:extLst>
          </p:cNvPr>
          <p:cNvSpPr>
            <a:spLocks noGrp="1"/>
          </p:cNvSpPr>
          <p:nvPr>
            <p:ph idx="1"/>
          </p:nvPr>
        </p:nvSpPr>
        <p:spPr>
          <a:xfrm>
            <a:off x="1066800" y="1278384"/>
            <a:ext cx="10058400" cy="4674360"/>
          </a:xfrm>
        </p:spPr>
        <p:txBody>
          <a:bodyPr/>
          <a:lstStyle/>
          <a:p>
            <a:pPr marL="0" indent="0">
              <a:buNone/>
            </a:pPr>
            <a:r>
              <a:rPr lang="en-US" dirty="0"/>
              <a:t>The following data is required to answer the issues of the problem:</a:t>
            </a:r>
          </a:p>
          <a:p>
            <a:pPr marL="342900" indent="-342900">
              <a:buAutoNum type="arabicPeriod"/>
            </a:pPr>
            <a:r>
              <a:rPr lang="en-US" dirty="0"/>
              <a:t>List of states of India with census.</a:t>
            </a:r>
          </a:p>
          <a:p>
            <a:pPr marL="342900" indent="-342900">
              <a:buAutoNum type="arabicPeriod"/>
            </a:pPr>
            <a:r>
              <a:rPr lang="en-US" dirty="0"/>
              <a:t>List of states of India with temperature.</a:t>
            </a:r>
          </a:p>
          <a:p>
            <a:pPr marL="342900" indent="-342900">
              <a:buAutoNum type="arabicPeriod"/>
            </a:pPr>
            <a:r>
              <a:rPr lang="en-US" dirty="0"/>
              <a:t>List of preferences of people of India state wise.  </a:t>
            </a:r>
          </a:p>
        </p:txBody>
      </p:sp>
    </p:spTree>
    <p:extLst>
      <p:ext uri="{BB962C8B-B14F-4D97-AF65-F5344CB8AC3E}">
        <p14:creationId xmlns:p14="http://schemas.microsoft.com/office/powerpoint/2010/main" val="2039016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759A-5CF1-42FF-8B8A-233E32911968}"/>
              </a:ext>
            </a:extLst>
          </p:cNvPr>
          <p:cNvSpPr>
            <a:spLocks noGrp="1"/>
          </p:cNvSpPr>
          <p:nvPr>
            <p:ph type="title"/>
          </p:nvPr>
        </p:nvSpPr>
        <p:spPr>
          <a:xfrm>
            <a:off x="1066800" y="642594"/>
            <a:ext cx="10058400" cy="742323"/>
          </a:xfrm>
        </p:spPr>
        <p:txBody>
          <a:bodyPr>
            <a:normAutofit/>
          </a:bodyPr>
          <a:lstStyle/>
          <a:p>
            <a:pPr algn="ctr"/>
            <a:r>
              <a:rPr lang="en-IN" b="1" dirty="0"/>
              <a:t>Methodology</a:t>
            </a:r>
          </a:p>
        </p:txBody>
      </p:sp>
      <p:sp>
        <p:nvSpPr>
          <p:cNvPr id="3" name="Content Placeholder 2">
            <a:extLst>
              <a:ext uri="{FF2B5EF4-FFF2-40B4-BE49-F238E27FC236}">
                <a16:creationId xmlns:a16="http://schemas.microsoft.com/office/drawing/2014/main" id="{221A9665-AC90-415F-8E36-5DB488029FC0}"/>
              </a:ext>
            </a:extLst>
          </p:cNvPr>
          <p:cNvSpPr>
            <a:spLocks noGrp="1"/>
          </p:cNvSpPr>
          <p:nvPr>
            <p:ph idx="1"/>
          </p:nvPr>
        </p:nvSpPr>
        <p:spPr>
          <a:xfrm>
            <a:off x="1066800" y="1278384"/>
            <a:ext cx="10058400" cy="4674360"/>
          </a:xfrm>
        </p:spPr>
        <p:txBody>
          <a:bodyPr/>
          <a:lstStyle/>
          <a:p>
            <a:pPr marL="0" indent="0">
              <a:buNone/>
            </a:pPr>
            <a:r>
              <a:rPr lang="en-US" dirty="0"/>
              <a:t>Using the Below Libraries in python  and using the Data required </a:t>
            </a:r>
          </a:p>
          <a:p>
            <a:pPr marL="342900" indent="-342900">
              <a:buAutoNum type="arabicPeriod"/>
            </a:pPr>
            <a:r>
              <a:rPr lang="en-US" dirty="0"/>
              <a:t>Pandas</a:t>
            </a:r>
          </a:p>
          <a:p>
            <a:pPr marL="342900" indent="-342900">
              <a:buAutoNum type="arabicPeriod"/>
            </a:pPr>
            <a:r>
              <a:rPr lang="en-US" dirty="0" err="1"/>
              <a:t>Geopy</a:t>
            </a:r>
            <a:endParaRPr lang="en-US" dirty="0"/>
          </a:p>
          <a:p>
            <a:pPr marL="0" indent="0">
              <a:buNone/>
            </a:pPr>
            <a:endParaRPr lang="en-US" dirty="0"/>
          </a:p>
          <a:p>
            <a:pPr marL="0" indent="0">
              <a:buNone/>
            </a:pPr>
            <a:r>
              <a:rPr lang="en-US" dirty="0"/>
              <a:t>The data required is stores as below in the </a:t>
            </a:r>
            <a:r>
              <a:rPr lang="en-US" dirty="0" err="1"/>
              <a:t>Github</a:t>
            </a:r>
            <a:r>
              <a:rPr lang="en-US" dirty="0"/>
              <a:t> repository. </a:t>
            </a:r>
          </a:p>
          <a:p>
            <a:pPr marL="342900" indent="-342900">
              <a:buAutoNum type="arabicPeriod"/>
            </a:pPr>
            <a:r>
              <a:rPr lang="en-IN" dirty="0">
                <a:hlinkClick r:id="rId2">
                  <a:extLst>
                    <a:ext uri="{A12FA001-AC4F-418D-AE19-62706E023703}">
                      <ahyp:hlinkClr xmlns:ahyp="http://schemas.microsoft.com/office/drawing/2018/hyperlinkcolor" val="tx"/>
                    </a:ext>
                  </a:extLst>
                </a:hlinkClick>
              </a:rPr>
              <a:t>https://raw.githubusercontent.com/BHARATW1993/mygit/master/data%20capstone%20project1.csv</a:t>
            </a:r>
            <a:endParaRPr lang="en-IN" dirty="0"/>
          </a:p>
          <a:p>
            <a:pPr marL="342900" indent="-342900">
              <a:buAutoNum type="arabicPeriod"/>
            </a:pPr>
            <a:r>
              <a:rPr lang="en-IN" dirty="0">
                <a:hlinkClick r:id="rId2">
                  <a:extLst>
                    <a:ext uri="{A12FA001-AC4F-418D-AE19-62706E023703}">
                      <ahyp:hlinkClr xmlns:ahyp="http://schemas.microsoft.com/office/drawing/2018/hyperlinkcolor" val="tx"/>
                    </a:ext>
                  </a:extLst>
                </a:hlinkClick>
              </a:rPr>
              <a:t>https://raw.githubusercontent.com/BHARATW1993/mygit/master/data%20capstone%20project2.csv</a:t>
            </a:r>
            <a:endParaRPr lang="en-IN" dirty="0"/>
          </a:p>
          <a:p>
            <a:pPr marL="342900" indent="-342900">
              <a:buAutoNum type="arabicPeriod"/>
            </a:pPr>
            <a:r>
              <a:rPr lang="en-IN" dirty="0">
                <a:hlinkClick r:id="rId2">
                  <a:extLst>
                    <a:ext uri="{A12FA001-AC4F-418D-AE19-62706E023703}">
                      <ahyp:hlinkClr xmlns:ahyp="http://schemas.microsoft.com/office/drawing/2018/hyperlinkcolor" val="tx"/>
                    </a:ext>
                  </a:extLst>
                </a:hlinkClick>
              </a:rPr>
              <a:t>https://raw.githubusercontent.com/BHARATW1993/mygit/master/data%20capstone%20project3.csv</a:t>
            </a:r>
            <a:endParaRPr lang="en-US" dirty="0"/>
          </a:p>
        </p:txBody>
      </p:sp>
    </p:spTree>
    <p:extLst>
      <p:ext uri="{BB962C8B-B14F-4D97-AF65-F5344CB8AC3E}">
        <p14:creationId xmlns:p14="http://schemas.microsoft.com/office/powerpoint/2010/main" val="2003565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759A-5CF1-42FF-8B8A-233E32911968}"/>
              </a:ext>
            </a:extLst>
          </p:cNvPr>
          <p:cNvSpPr>
            <a:spLocks noGrp="1"/>
          </p:cNvSpPr>
          <p:nvPr>
            <p:ph type="title"/>
          </p:nvPr>
        </p:nvSpPr>
        <p:spPr>
          <a:xfrm>
            <a:off x="1066800" y="642594"/>
            <a:ext cx="10058400" cy="742323"/>
          </a:xfrm>
        </p:spPr>
        <p:txBody>
          <a:bodyPr>
            <a:normAutofit/>
          </a:bodyPr>
          <a:lstStyle/>
          <a:p>
            <a:pPr algn="ctr"/>
            <a:r>
              <a:rPr lang="en-IN" b="1" dirty="0"/>
              <a:t>Procedure and expectation </a:t>
            </a:r>
            <a:endParaRPr lang="en-IN" dirty="0"/>
          </a:p>
        </p:txBody>
      </p:sp>
      <p:sp>
        <p:nvSpPr>
          <p:cNvPr id="3" name="Content Placeholder 2">
            <a:extLst>
              <a:ext uri="{FF2B5EF4-FFF2-40B4-BE49-F238E27FC236}">
                <a16:creationId xmlns:a16="http://schemas.microsoft.com/office/drawing/2014/main" id="{221A9665-AC90-415F-8E36-5DB488029FC0}"/>
              </a:ext>
            </a:extLst>
          </p:cNvPr>
          <p:cNvSpPr>
            <a:spLocks noGrp="1"/>
          </p:cNvSpPr>
          <p:nvPr>
            <p:ph idx="1"/>
          </p:nvPr>
        </p:nvSpPr>
        <p:spPr>
          <a:xfrm>
            <a:off x="1066800" y="1278384"/>
            <a:ext cx="10058400" cy="4674360"/>
          </a:xfrm>
        </p:spPr>
        <p:txBody>
          <a:bodyPr/>
          <a:lstStyle/>
          <a:p>
            <a:pPr marL="0" indent="0">
              <a:buNone/>
            </a:pPr>
            <a:r>
              <a:rPr lang="en-US" dirty="0"/>
              <a:t>Importing ‘Data1’ in Pandas </a:t>
            </a:r>
            <a:r>
              <a:rPr lang="en-US" dirty="0" err="1"/>
              <a:t>upto</a:t>
            </a:r>
            <a:r>
              <a:rPr lang="en-US" dirty="0"/>
              <a:t> 10 data heads</a:t>
            </a:r>
          </a:p>
        </p:txBody>
      </p:sp>
      <p:pic>
        <p:nvPicPr>
          <p:cNvPr id="5" name="Picture 4">
            <a:extLst>
              <a:ext uri="{FF2B5EF4-FFF2-40B4-BE49-F238E27FC236}">
                <a16:creationId xmlns:a16="http://schemas.microsoft.com/office/drawing/2014/main" id="{6F1269AC-2B19-444D-AE18-245259EC2272}"/>
              </a:ext>
            </a:extLst>
          </p:cNvPr>
          <p:cNvPicPr>
            <a:picLocks noChangeAspect="1"/>
          </p:cNvPicPr>
          <p:nvPr/>
        </p:nvPicPr>
        <p:blipFill>
          <a:blip r:embed="rId2"/>
          <a:stretch>
            <a:fillRect/>
          </a:stretch>
        </p:blipFill>
        <p:spPr>
          <a:xfrm>
            <a:off x="1066800" y="1769502"/>
            <a:ext cx="8916173" cy="4313294"/>
          </a:xfrm>
          <a:prstGeom prst="rect">
            <a:avLst/>
          </a:prstGeom>
        </p:spPr>
      </p:pic>
    </p:spTree>
    <p:extLst>
      <p:ext uri="{BB962C8B-B14F-4D97-AF65-F5344CB8AC3E}">
        <p14:creationId xmlns:p14="http://schemas.microsoft.com/office/powerpoint/2010/main" val="3786443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759A-5CF1-42FF-8B8A-233E32911968}"/>
              </a:ext>
            </a:extLst>
          </p:cNvPr>
          <p:cNvSpPr>
            <a:spLocks noGrp="1"/>
          </p:cNvSpPr>
          <p:nvPr>
            <p:ph type="title"/>
          </p:nvPr>
        </p:nvSpPr>
        <p:spPr>
          <a:xfrm>
            <a:off x="1066800" y="642594"/>
            <a:ext cx="10058400" cy="742323"/>
          </a:xfrm>
        </p:spPr>
        <p:txBody>
          <a:bodyPr>
            <a:normAutofit/>
          </a:bodyPr>
          <a:lstStyle/>
          <a:p>
            <a:pPr algn="ctr"/>
            <a:r>
              <a:rPr lang="en-IN" b="1" dirty="0"/>
              <a:t>Procedure and expectation </a:t>
            </a:r>
            <a:endParaRPr lang="en-IN" dirty="0"/>
          </a:p>
        </p:txBody>
      </p:sp>
      <p:sp>
        <p:nvSpPr>
          <p:cNvPr id="3" name="Content Placeholder 2">
            <a:extLst>
              <a:ext uri="{FF2B5EF4-FFF2-40B4-BE49-F238E27FC236}">
                <a16:creationId xmlns:a16="http://schemas.microsoft.com/office/drawing/2014/main" id="{221A9665-AC90-415F-8E36-5DB488029FC0}"/>
              </a:ext>
            </a:extLst>
          </p:cNvPr>
          <p:cNvSpPr>
            <a:spLocks noGrp="1"/>
          </p:cNvSpPr>
          <p:nvPr>
            <p:ph idx="1"/>
          </p:nvPr>
        </p:nvSpPr>
        <p:spPr>
          <a:xfrm>
            <a:off x="1066800" y="1278384"/>
            <a:ext cx="10058400" cy="4804412"/>
          </a:xfrm>
        </p:spPr>
        <p:txBody>
          <a:bodyPr/>
          <a:lstStyle/>
          <a:p>
            <a:pPr marL="0" indent="0">
              <a:buNone/>
            </a:pPr>
            <a:r>
              <a:rPr lang="en-US" dirty="0"/>
              <a:t>Importing ‘Data2’ in Pandas </a:t>
            </a:r>
            <a:r>
              <a:rPr lang="en-US" dirty="0" err="1"/>
              <a:t>upto</a:t>
            </a:r>
            <a:r>
              <a:rPr lang="en-US" dirty="0"/>
              <a:t> 10 data heads</a:t>
            </a:r>
          </a:p>
        </p:txBody>
      </p:sp>
      <p:pic>
        <p:nvPicPr>
          <p:cNvPr id="6" name="Picture 5">
            <a:extLst>
              <a:ext uri="{FF2B5EF4-FFF2-40B4-BE49-F238E27FC236}">
                <a16:creationId xmlns:a16="http://schemas.microsoft.com/office/drawing/2014/main" id="{3D282CAC-E47A-4B23-A4DA-2C2337539987}"/>
              </a:ext>
            </a:extLst>
          </p:cNvPr>
          <p:cNvPicPr>
            <a:picLocks noChangeAspect="1"/>
          </p:cNvPicPr>
          <p:nvPr/>
        </p:nvPicPr>
        <p:blipFill>
          <a:blip r:embed="rId2"/>
          <a:stretch>
            <a:fillRect/>
          </a:stretch>
        </p:blipFill>
        <p:spPr>
          <a:xfrm>
            <a:off x="1066800" y="1745541"/>
            <a:ext cx="8961897" cy="4130398"/>
          </a:xfrm>
          <a:prstGeom prst="rect">
            <a:avLst/>
          </a:prstGeom>
        </p:spPr>
      </p:pic>
    </p:spTree>
    <p:extLst>
      <p:ext uri="{BB962C8B-B14F-4D97-AF65-F5344CB8AC3E}">
        <p14:creationId xmlns:p14="http://schemas.microsoft.com/office/powerpoint/2010/main" val="482143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759A-5CF1-42FF-8B8A-233E32911968}"/>
              </a:ext>
            </a:extLst>
          </p:cNvPr>
          <p:cNvSpPr>
            <a:spLocks noGrp="1"/>
          </p:cNvSpPr>
          <p:nvPr>
            <p:ph type="title"/>
          </p:nvPr>
        </p:nvSpPr>
        <p:spPr>
          <a:xfrm>
            <a:off x="1066800" y="642594"/>
            <a:ext cx="10058400" cy="742323"/>
          </a:xfrm>
        </p:spPr>
        <p:txBody>
          <a:bodyPr>
            <a:normAutofit/>
          </a:bodyPr>
          <a:lstStyle/>
          <a:p>
            <a:pPr algn="ctr"/>
            <a:r>
              <a:rPr lang="en-IN" b="1" dirty="0"/>
              <a:t>Procedure and expectation </a:t>
            </a:r>
            <a:endParaRPr lang="en-IN" dirty="0"/>
          </a:p>
        </p:txBody>
      </p:sp>
      <p:sp>
        <p:nvSpPr>
          <p:cNvPr id="3" name="Content Placeholder 2">
            <a:extLst>
              <a:ext uri="{FF2B5EF4-FFF2-40B4-BE49-F238E27FC236}">
                <a16:creationId xmlns:a16="http://schemas.microsoft.com/office/drawing/2014/main" id="{221A9665-AC90-415F-8E36-5DB488029FC0}"/>
              </a:ext>
            </a:extLst>
          </p:cNvPr>
          <p:cNvSpPr>
            <a:spLocks noGrp="1"/>
          </p:cNvSpPr>
          <p:nvPr>
            <p:ph idx="1"/>
          </p:nvPr>
        </p:nvSpPr>
        <p:spPr>
          <a:xfrm>
            <a:off x="1066800" y="1278384"/>
            <a:ext cx="10058400" cy="4674360"/>
          </a:xfrm>
        </p:spPr>
        <p:txBody>
          <a:bodyPr/>
          <a:lstStyle/>
          <a:p>
            <a:pPr marL="0" indent="0">
              <a:buNone/>
            </a:pPr>
            <a:r>
              <a:rPr lang="en-US" dirty="0"/>
              <a:t>Importing ‘Data1’ in Pandas </a:t>
            </a:r>
            <a:r>
              <a:rPr lang="en-US" dirty="0" err="1"/>
              <a:t>upto</a:t>
            </a:r>
            <a:r>
              <a:rPr lang="en-US" dirty="0"/>
              <a:t> 10 data heads</a:t>
            </a:r>
            <a:r>
              <a:rPr lang="en-IN" dirty="0"/>
              <a:t>.</a:t>
            </a:r>
            <a:endParaRPr lang="en-US" dirty="0"/>
          </a:p>
        </p:txBody>
      </p:sp>
      <p:pic>
        <p:nvPicPr>
          <p:cNvPr id="6" name="Picture 5">
            <a:extLst>
              <a:ext uri="{FF2B5EF4-FFF2-40B4-BE49-F238E27FC236}">
                <a16:creationId xmlns:a16="http://schemas.microsoft.com/office/drawing/2014/main" id="{508C3707-5A9C-40D3-AD36-DDAA44DD7899}"/>
              </a:ext>
            </a:extLst>
          </p:cNvPr>
          <p:cNvPicPr>
            <a:picLocks noChangeAspect="1"/>
          </p:cNvPicPr>
          <p:nvPr/>
        </p:nvPicPr>
        <p:blipFill>
          <a:blip r:embed="rId2"/>
          <a:stretch>
            <a:fillRect/>
          </a:stretch>
        </p:blipFill>
        <p:spPr>
          <a:xfrm>
            <a:off x="1157301" y="1715657"/>
            <a:ext cx="8847587" cy="4237087"/>
          </a:xfrm>
          <a:prstGeom prst="rect">
            <a:avLst/>
          </a:prstGeom>
        </p:spPr>
      </p:pic>
    </p:spTree>
    <p:extLst>
      <p:ext uri="{BB962C8B-B14F-4D97-AF65-F5344CB8AC3E}">
        <p14:creationId xmlns:p14="http://schemas.microsoft.com/office/powerpoint/2010/main" val="140923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759A-5CF1-42FF-8B8A-233E32911968}"/>
              </a:ext>
            </a:extLst>
          </p:cNvPr>
          <p:cNvSpPr>
            <a:spLocks noGrp="1"/>
          </p:cNvSpPr>
          <p:nvPr>
            <p:ph type="title"/>
          </p:nvPr>
        </p:nvSpPr>
        <p:spPr>
          <a:xfrm>
            <a:off x="1066800" y="642594"/>
            <a:ext cx="10058400" cy="742323"/>
          </a:xfrm>
        </p:spPr>
        <p:txBody>
          <a:bodyPr>
            <a:normAutofit/>
          </a:bodyPr>
          <a:lstStyle/>
          <a:p>
            <a:pPr algn="ctr"/>
            <a:r>
              <a:rPr lang="en-IN" b="1" dirty="0"/>
              <a:t>Procedure and expectation </a:t>
            </a:r>
            <a:endParaRPr lang="en-IN" dirty="0"/>
          </a:p>
        </p:txBody>
      </p:sp>
      <p:sp>
        <p:nvSpPr>
          <p:cNvPr id="3" name="Content Placeholder 2">
            <a:extLst>
              <a:ext uri="{FF2B5EF4-FFF2-40B4-BE49-F238E27FC236}">
                <a16:creationId xmlns:a16="http://schemas.microsoft.com/office/drawing/2014/main" id="{221A9665-AC90-415F-8E36-5DB488029FC0}"/>
              </a:ext>
            </a:extLst>
          </p:cNvPr>
          <p:cNvSpPr>
            <a:spLocks noGrp="1"/>
          </p:cNvSpPr>
          <p:nvPr>
            <p:ph idx="1"/>
          </p:nvPr>
        </p:nvSpPr>
        <p:spPr>
          <a:xfrm>
            <a:off x="1066800" y="1278384"/>
            <a:ext cx="10058400" cy="4674360"/>
          </a:xfrm>
        </p:spPr>
        <p:txBody>
          <a:bodyPr/>
          <a:lstStyle/>
          <a:p>
            <a:pPr marL="0" indent="0">
              <a:buNone/>
            </a:pPr>
            <a:r>
              <a:rPr lang="en-US" dirty="0"/>
              <a:t>Finding Largest in Data set 1.</a:t>
            </a:r>
          </a:p>
          <a:p>
            <a:pPr marL="0" indent="0">
              <a:buNone/>
            </a:pPr>
            <a:endParaRPr lang="en-US" dirty="0"/>
          </a:p>
        </p:txBody>
      </p:sp>
      <p:pic>
        <p:nvPicPr>
          <p:cNvPr id="5" name="Picture 4">
            <a:extLst>
              <a:ext uri="{FF2B5EF4-FFF2-40B4-BE49-F238E27FC236}">
                <a16:creationId xmlns:a16="http://schemas.microsoft.com/office/drawing/2014/main" id="{15343CA1-11DE-45C1-B487-EED5179A9D80}"/>
              </a:ext>
            </a:extLst>
          </p:cNvPr>
          <p:cNvPicPr>
            <a:picLocks noChangeAspect="1"/>
          </p:cNvPicPr>
          <p:nvPr/>
        </p:nvPicPr>
        <p:blipFill>
          <a:blip r:embed="rId2"/>
          <a:stretch>
            <a:fillRect/>
          </a:stretch>
        </p:blipFill>
        <p:spPr>
          <a:xfrm>
            <a:off x="1154552" y="1874243"/>
            <a:ext cx="9137172" cy="3482642"/>
          </a:xfrm>
          <a:prstGeom prst="rect">
            <a:avLst/>
          </a:prstGeom>
        </p:spPr>
      </p:pic>
    </p:spTree>
    <p:extLst>
      <p:ext uri="{BB962C8B-B14F-4D97-AF65-F5344CB8AC3E}">
        <p14:creationId xmlns:p14="http://schemas.microsoft.com/office/powerpoint/2010/main" val="1817113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759A-5CF1-42FF-8B8A-233E32911968}"/>
              </a:ext>
            </a:extLst>
          </p:cNvPr>
          <p:cNvSpPr>
            <a:spLocks noGrp="1"/>
          </p:cNvSpPr>
          <p:nvPr>
            <p:ph type="title"/>
          </p:nvPr>
        </p:nvSpPr>
        <p:spPr>
          <a:xfrm>
            <a:off x="1066800" y="642594"/>
            <a:ext cx="10058400" cy="742323"/>
          </a:xfrm>
        </p:spPr>
        <p:txBody>
          <a:bodyPr>
            <a:normAutofit/>
          </a:bodyPr>
          <a:lstStyle/>
          <a:p>
            <a:pPr algn="ctr"/>
            <a:r>
              <a:rPr lang="en-IN" b="1" dirty="0"/>
              <a:t>Procedure and expectation </a:t>
            </a:r>
            <a:endParaRPr lang="en-IN" dirty="0"/>
          </a:p>
        </p:txBody>
      </p:sp>
      <p:sp>
        <p:nvSpPr>
          <p:cNvPr id="3" name="Content Placeholder 2">
            <a:extLst>
              <a:ext uri="{FF2B5EF4-FFF2-40B4-BE49-F238E27FC236}">
                <a16:creationId xmlns:a16="http://schemas.microsoft.com/office/drawing/2014/main" id="{221A9665-AC90-415F-8E36-5DB488029FC0}"/>
              </a:ext>
            </a:extLst>
          </p:cNvPr>
          <p:cNvSpPr>
            <a:spLocks noGrp="1"/>
          </p:cNvSpPr>
          <p:nvPr>
            <p:ph idx="1"/>
          </p:nvPr>
        </p:nvSpPr>
        <p:spPr>
          <a:xfrm>
            <a:off x="1066800" y="1278384"/>
            <a:ext cx="10058400" cy="4674360"/>
          </a:xfrm>
        </p:spPr>
        <p:txBody>
          <a:bodyPr/>
          <a:lstStyle/>
          <a:p>
            <a:pPr marL="0" indent="0">
              <a:buNone/>
            </a:pPr>
            <a:r>
              <a:rPr lang="en-US" dirty="0"/>
              <a:t>Finding Largest and lowest in data 2 in High Degree Celsius.</a:t>
            </a:r>
          </a:p>
          <a:p>
            <a:pPr marL="0" indent="0">
              <a:buNone/>
            </a:pPr>
            <a:endParaRPr lang="en-US" dirty="0"/>
          </a:p>
        </p:txBody>
      </p:sp>
      <p:pic>
        <p:nvPicPr>
          <p:cNvPr id="5" name="Picture 4">
            <a:extLst>
              <a:ext uri="{FF2B5EF4-FFF2-40B4-BE49-F238E27FC236}">
                <a16:creationId xmlns:a16="http://schemas.microsoft.com/office/drawing/2014/main" id="{4BE76D94-AAFA-4719-8BB5-AD9370E656FA}"/>
              </a:ext>
            </a:extLst>
          </p:cNvPr>
          <p:cNvPicPr>
            <a:picLocks noChangeAspect="1"/>
          </p:cNvPicPr>
          <p:nvPr/>
        </p:nvPicPr>
        <p:blipFill>
          <a:blip r:embed="rId2"/>
          <a:stretch>
            <a:fillRect/>
          </a:stretch>
        </p:blipFill>
        <p:spPr>
          <a:xfrm>
            <a:off x="1161072" y="1714351"/>
            <a:ext cx="5044419" cy="1945149"/>
          </a:xfrm>
          <a:prstGeom prst="rect">
            <a:avLst/>
          </a:prstGeom>
        </p:spPr>
      </p:pic>
      <p:pic>
        <p:nvPicPr>
          <p:cNvPr id="8" name="Picture 7">
            <a:extLst>
              <a:ext uri="{FF2B5EF4-FFF2-40B4-BE49-F238E27FC236}">
                <a16:creationId xmlns:a16="http://schemas.microsoft.com/office/drawing/2014/main" id="{E5B45DC7-C486-4C42-8C59-660A640FA406}"/>
              </a:ext>
            </a:extLst>
          </p:cNvPr>
          <p:cNvPicPr>
            <a:picLocks noChangeAspect="1"/>
          </p:cNvPicPr>
          <p:nvPr/>
        </p:nvPicPr>
        <p:blipFill>
          <a:blip r:embed="rId3"/>
          <a:stretch>
            <a:fillRect/>
          </a:stretch>
        </p:blipFill>
        <p:spPr>
          <a:xfrm>
            <a:off x="1137309" y="3837358"/>
            <a:ext cx="5091944" cy="1937528"/>
          </a:xfrm>
          <a:prstGeom prst="rect">
            <a:avLst/>
          </a:prstGeom>
        </p:spPr>
      </p:pic>
      <p:sp>
        <p:nvSpPr>
          <p:cNvPr id="9" name="Content Placeholder 2">
            <a:extLst>
              <a:ext uri="{FF2B5EF4-FFF2-40B4-BE49-F238E27FC236}">
                <a16:creationId xmlns:a16="http://schemas.microsoft.com/office/drawing/2014/main" id="{A33BCF87-3F38-489E-8840-8575DD47E93F}"/>
              </a:ext>
            </a:extLst>
          </p:cNvPr>
          <p:cNvSpPr txBox="1">
            <a:spLocks/>
          </p:cNvSpPr>
          <p:nvPr/>
        </p:nvSpPr>
        <p:spPr>
          <a:xfrm>
            <a:off x="1219200" y="1430784"/>
            <a:ext cx="10058400" cy="467436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endParaRPr lang="en-US" dirty="0"/>
          </a:p>
          <a:p>
            <a:pPr marL="0" indent="0">
              <a:buFont typeface="Garamond" pitchFamily="18" charset="0"/>
              <a:buNone/>
            </a:pPr>
            <a:endParaRPr lang="en-US" dirty="0"/>
          </a:p>
        </p:txBody>
      </p:sp>
    </p:spTree>
    <p:extLst>
      <p:ext uri="{BB962C8B-B14F-4D97-AF65-F5344CB8AC3E}">
        <p14:creationId xmlns:p14="http://schemas.microsoft.com/office/powerpoint/2010/main" val="3805983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{CBD73B01-AF17-40B9-8721-F83FCF0DBA7D}tf78438558</Template>
  <TotalTime>0</TotalTime>
  <Words>413</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Garamond</vt:lpstr>
      <vt:lpstr>SavonVTI</vt:lpstr>
      <vt:lpstr>DATA SCIENCE FINAL capstone project </vt:lpstr>
      <vt:lpstr>Introduction</vt:lpstr>
      <vt:lpstr>Data Required</vt:lpstr>
      <vt:lpstr>Methodology</vt:lpstr>
      <vt:lpstr>Procedure and expectation </vt:lpstr>
      <vt:lpstr>Procedure and expectation </vt:lpstr>
      <vt:lpstr>Procedure and expectation </vt:lpstr>
      <vt:lpstr>Procedure and expectation </vt:lpstr>
      <vt:lpstr>Procedure and expectation </vt:lpstr>
      <vt:lpstr>Procedure and expectation </vt:lpstr>
      <vt:lpstr>Results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2020-03-29T19:10:15Z</dcterms:created>
  <dcterms:modified xsi:type="dcterms:W3CDTF">2020-03-29T19:48:22Z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