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9" r:id="rId6"/>
    <p:sldId id="270"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79" d="100"/>
          <a:sy n="79" d="100"/>
        </p:scale>
        <p:origin x="72"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7BE439C-9021-41F4-8B36-118DF7276472}" type="datetimeFigureOut">
              <a:rPr lang="en-IN" smtClean="0"/>
              <a:t>28-04-2024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142C5CB-A250-4838-84AD-A7A508A104AF}" type="slidenum">
              <a:rPr lang="en-IN" smtClean="0"/>
              <a:t>‹#›</a:t>
            </a:fld>
            <a:endParaRPr lang="en-IN"/>
          </a:p>
        </p:txBody>
      </p:sp>
    </p:spTree>
    <p:extLst>
      <p:ext uri="{BB962C8B-B14F-4D97-AF65-F5344CB8AC3E}">
        <p14:creationId xmlns:p14="http://schemas.microsoft.com/office/powerpoint/2010/main" val="376599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E439C-9021-41F4-8B36-118DF7276472}"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2C5CB-A250-4838-84AD-A7A508A104AF}" type="slidenum">
              <a:rPr lang="en-IN" smtClean="0"/>
              <a:t>‹#›</a:t>
            </a:fld>
            <a:endParaRPr lang="en-IN"/>
          </a:p>
        </p:txBody>
      </p:sp>
    </p:spTree>
    <p:extLst>
      <p:ext uri="{BB962C8B-B14F-4D97-AF65-F5344CB8AC3E}">
        <p14:creationId xmlns:p14="http://schemas.microsoft.com/office/powerpoint/2010/main" val="184658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7BE439C-9021-41F4-8B36-118DF7276472}" type="datetimeFigureOut">
              <a:rPr lang="en-IN" smtClean="0"/>
              <a:t>28-04-2024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142C5CB-A250-4838-84AD-A7A508A104AF}" type="slidenum">
              <a:rPr lang="en-IN" smtClean="0"/>
              <a:t>‹#›</a:t>
            </a:fld>
            <a:endParaRPr lang="en-IN"/>
          </a:p>
        </p:txBody>
      </p:sp>
    </p:spTree>
    <p:extLst>
      <p:ext uri="{BB962C8B-B14F-4D97-AF65-F5344CB8AC3E}">
        <p14:creationId xmlns:p14="http://schemas.microsoft.com/office/powerpoint/2010/main" val="877203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7BE439C-9021-41F4-8B36-118DF7276472}" type="datetimeFigureOut">
              <a:rPr lang="en-IN" smtClean="0"/>
              <a:t>28-04-2024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142C5CB-A250-4838-84AD-A7A508A104AF}"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038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7BE439C-9021-41F4-8B36-118DF7276472}" type="datetimeFigureOut">
              <a:rPr lang="en-IN" smtClean="0"/>
              <a:t>28-04-2024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142C5CB-A250-4838-84AD-A7A508A104AF}" type="slidenum">
              <a:rPr lang="en-IN" smtClean="0"/>
              <a:t>‹#›</a:t>
            </a:fld>
            <a:endParaRPr lang="en-IN"/>
          </a:p>
        </p:txBody>
      </p:sp>
    </p:spTree>
    <p:extLst>
      <p:ext uri="{BB962C8B-B14F-4D97-AF65-F5344CB8AC3E}">
        <p14:creationId xmlns:p14="http://schemas.microsoft.com/office/powerpoint/2010/main" val="3291192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BE439C-9021-41F4-8B36-118DF7276472}"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42C5CB-A250-4838-84AD-A7A508A104AF}" type="slidenum">
              <a:rPr lang="en-IN" smtClean="0"/>
              <a:t>‹#›</a:t>
            </a:fld>
            <a:endParaRPr lang="en-IN"/>
          </a:p>
        </p:txBody>
      </p:sp>
    </p:spTree>
    <p:extLst>
      <p:ext uri="{BB962C8B-B14F-4D97-AF65-F5344CB8AC3E}">
        <p14:creationId xmlns:p14="http://schemas.microsoft.com/office/powerpoint/2010/main" val="2209198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BE439C-9021-41F4-8B36-118DF7276472}"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42C5CB-A250-4838-84AD-A7A508A104AF}" type="slidenum">
              <a:rPr lang="en-IN" smtClean="0"/>
              <a:t>‹#›</a:t>
            </a:fld>
            <a:endParaRPr lang="en-IN"/>
          </a:p>
        </p:txBody>
      </p:sp>
    </p:spTree>
    <p:extLst>
      <p:ext uri="{BB962C8B-B14F-4D97-AF65-F5344CB8AC3E}">
        <p14:creationId xmlns:p14="http://schemas.microsoft.com/office/powerpoint/2010/main" val="1104688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E439C-9021-41F4-8B36-118DF7276472}"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2C5CB-A250-4838-84AD-A7A508A104AF}" type="slidenum">
              <a:rPr lang="en-IN" smtClean="0"/>
              <a:t>‹#›</a:t>
            </a:fld>
            <a:endParaRPr lang="en-IN"/>
          </a:p>
        </p:txBody>
      </p:sp>
    </p:spTree>
    <p:extLst>
      <p:ext uri="{BB962C8B-B14F-4D97-AF65-F5344CB8AC3E}">
        <p14:creationId xmlns:p14="http://schemas.microsoft.com/office/powerpoint/2010/main" val="58341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7BE439C-9021-41F4-8B36-118DF7276472}" type="datetimeFigureOut">
              <a:rPr lang="en-IN" smtClean="0"/>
              <a:t>28-04-2024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142C5CB-A250-4838-84AD-A7A508A104AF}" type="slidenum">
              <a:rPr lang="en-IN" smtClean="0"/>
              <a:t>‹#›</a:t>
            </a:fld>
            <a:endParaRPr lang="en-IN"/>
          </a:p>
        </p:txBody>
      </p:sp>
    </p:spTree>
    <p:extLst>
      <p:ext uri="{BB962C8B-B14F-4D97-AF65-F5344CB8AC3E}">
        <p14:creationId xmlns:p14="http://schemas.microsoft.com/office/powerpoint/2010/main" val="138689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E439C-9021-41F4-8B36-118DF7276472}"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2C5CB-A250-4838-84AD-A7A508A104AF}" type="slidenum">
              <a:rPr lang="en-IN" smtClean="0"/>
              <a:t>‹#›</a:t>
            </a:fld>
            <a:endParaRPr lang="en-IN"/>
          </a:p>
        </p:txBody>
      </p:sp>
    </p:spTree>
    <p:extLst>
      <p:ext uri="{BB962C8B-B14F-4D97-AF65-F5344CB8AC3E}">
        <p14:creationId xmlns:p14="http://schemas.microsoft.com/office/powerpoint/2010/main" val="292023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7BE439C-9021-41F4-8B36-118DF7276472}" type="datetimeFigureOut">
              <a:rPr lang="en-IN" smtClean="0"/>
              <a:t>28-04-2024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142C5CB-A250-4838-84AD-A7A508A104AF}" type="slidenum">
              <a:rPr lang="en-IN" smtClean="0"/>
              <a:t>‹#›</a:t>
            </a:fld>
            <a:endParaRPr lang="en-IN"/>
          </a:p>
        </p:txBody>
      </p:sp>
    </p:spTree>
    <p:extLst>
      <p:ext uri="{BB962C8B-B14F-4D97-AF65-F5344CB8AC3E}">
        <p14:creationId xmlns:p14="http://schemas.microsoft.com/office/powerpoint/2010/main" val="114134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BE439C-9021-41F4-8B36-118DF7276472}"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2C5CB-A250-4838-84AD-A7A508A104AF}" type="slidenum">
              <a:rPr lang="en-IN" smtClean="0"/>
              <a:t>‹#›</a:t>
            </a:fld>
            <a:endParaRPr lang="en-IN"/>
          </a:p>
        </p:txBody>
      </p:sp>
    </p:spTree>
    <p:extLst>
      <p:ext uri="{BB962C8B-B14F-4D97-AF65-F5344CB8AC3E}">
        <p14:creationId xmlns:p14="http://schemas.microsoft.com/office/powerpoint/2010/main" val="2678066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BE439C-9021-41F4-8B36-118DF7276472}" type="datetimeFigureOut">
              <a:rPr lang="en-IN" smtClean="0"/>
              <a:t>28-04-2024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42C5CB-A250-4838-84AD-A7A508A104AF}" type="slidenum">
              <a:rPr lang="en-IN" smtClean="0"/>
              <a:t>‹#›</a:t>
            </a:fld>
            <a:endParaRPr lang="en-IN"/>
          </a:p>
        </p:txBody>
      </p:sp>
    </p:spTree>
    <p:extLst>
      <p:ext uri="{BB962C8B-B14F-4D97-AF65-F5344CB8AC3E}">
        <p14:creationId xmlns:p14="http://schemas.microsoft.com/office/powerpoint/2010/main" val="293646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BE439C-9021-41F4-8B36-118DF7276472}"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42C5CB-A250-4838-84AD-A7A508A104AF}" type="slidenum">
              <a:rPr lang="en-IN" smtClean="0"/>
              <a:t>‹#›</a:t>
            </a:fld>
            <a:endParaRPr lang="en-IN"/>
          </a:p>
        </p:txBody>
      </p:sp>
    </p:spTree>
    <p:extLst>
      <p:ext uri="{BB962C8B-B14F-4D97-AF65-F5344CB8AC3E}">
        <p14:creationId xmlns:p14="http://schemas.microsoft.com/office/powerpoint/2010/main" val="2029076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BE439C-9021-41F4-8B36-118DF7276472}" type="datetimeFigureOut">
              <a:rPr lang="en-IN" smtClean="0"/>
              <a:t>28-04-2024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42C5CB-A250-4838-84AD-A7A508A104AF}" type="slidenum">
              <a:rPr lang="en-IN" smtClean="0"/>
              <a:t>‹#›</a:t>
            </a:fld>
            <a:endParaRPr lang="en-IN"/>
          </a:p>
        </p:txBody>
      </p:sp>
    </p:spTree>
    <p:extLst>
      <p:ext uri="{BB962C8B-B14F-4D97-AF65-F5344CB8AC3E}">
        <p14:creationId xmlns:p14="http://schemas.microsoft.com/office/powerpoint/2010/main" val="309027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E439C-9021-41F4-8B36-118DF7276472}"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2C5CB-A250-4838-84AD-A7A508A104AF}" type="slidenum">
              <a:rPr lang="en-IN" smtClean="0"/>
              <a:t>‹#›</a:t>
            </a:fld>
            <a:endParaRPr lang="en-IN"/>
          </a:p>
        </p:txBody>
      </p:sp>
    </p:spTree>
    <p:extLst>
      <p:ext uri="{BB962C8B-B14F-4D97-AF65-F5344CB8AC3E}">
        <p14:creationId xmlns:p14="http://schemas.microsoft.com/office/powerpoint/2010/main" val="264069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E439C-9021-41F4-8B36-118DF7276472}"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2C5CB-A250-4838-84AD-A7A508A104AF}" type="slidenum">
              <a:rPr lang="en-IN" smtClean="0"/>
              <a:t>‹#›</a:t>
            </a:fld>
            <a:endParaRPr lang="en-IN"/>
          </a:p>
        </p:txBody>
      </p:sp>
    </p:spTree>
    <p:extLst>
      <p:ext uri="{BB962C8B-B14F-4D97-AF65-F5344CB8AC3E}">
        <p14:creationId xmlns:p14="http://schemas.microsoft.com/office/powerpoint/2010/main" val="3468438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BE439C-9021-41F4-8B36-118DF7276472}" type="datetimeFigureOut">
              <a:rPr lang="en-IN" smtClean="0"/>
              <a:t>28-04-2024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42C5CB-A250-4838-84AD-A7A508A104AF}" type="slidenum">
              <a:rPr lang="en-IN" smtClean="0"/>
              <a:t>‹#›</a:t>
            </a:fld>
            <a:endParaRPr lang="en-IN"/>
          </a:p>
        </p:txBody>
      </p:sp>
    </p:spTree>
    <p:extLst>
      <p:ext uri="{BB962C8B-B14F-4D97-AF65-F5344CB8AC3E}">
        <p14:creationId xmlns:p14="http://schemas.microsoft.com/office/powerpoint/2010/main" val="377687700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2601-5E8B-F114-6AA9-65C539BF5517}"/>
              </a:ext>
            </a:extLst>
          </p:cNvPr>
          <p:cNvSpPr>
            <a:spLocks noGrp="1"/>
          </p:cNvSpPr>
          <p:nvPr>
            <p:ph type="ctrTitle"/>
          </p:nvPr>
        </p:nvSpPr>
        <p:spPr>
          <a:xfrm>
            <a:off x="647363" y="1294726"/>
            <a:ext cx="10972800" cy="2872672"/>
          </a:xfrm>
        </p:spPr>
        <p:txBody>
          <a:bodyPr/>
          <a:lstStyle/>
          <a:p>
            <a:r>
              <a:rPr lang="en-US" dirty="0"/>
              <a:t>Cyber Attack on the Ukrainian Power Grid AND YARA TOOL</a:t>
            </a:r>
            <a:endParaRPr lang="en-IN" dirty="0"/>
          </a:p>
        </p:txBody>
      </p:sp>
    </p:spTree>
    <p:extLst>
      <p:ext uri="{BB962C8B-B14F-4D97-AF65-F5344CB8AC3E}">
        <p14:creationId xmlns:p14="http://schemas.microsoft.com/office/powerpoint/2010/main" val="3439087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5073-6AD8-0543-B85A-12A8348913A8}"/>
              </a:ext>
            </a:extLst>
          </p:cNvPr>
          <p:cNvSpPr>
            <a:spLocks noGrp="1"/>
          </p:cNvSpPr>
          <p:nvPr>
            <p:ph type="title"/>
          </p:nvPr>
        </p:nvSpPr>
        <p:spPr>
          <a:xfrm>
            <a:off x="477430" y="242761"/>
            <a:ext cx="11028771" cy="1488935"/>
          </a:xfrm>
        </p:spPr>
        <p:txBody>
          <a:bodyPr/>
          <a:lstStyle/>
          <a:p>
            <a:r>
              <a:rPr lang="en-US" dirty="0"/>
              <a:t>Defense Lessons Learned </a:t>
            </a:r>
            <a:br>
              <a:rPr lang="en-US" dirty="0"/>
            </a:br>
            <a:r>
              <a:rPr lang="en-US" dirty="0"/>
              <a:t>– Passive and Active Defenses</a:t>
            </a:r>
            <a:endParaRPr lang="en-IN" dirty="0"/>
          </a:p>
        </p:txBody>
      </p:sp>
      <p:pic>
        <p:nvPicPr>
          <p:cNvPr id="5" name="Content Placeholder 4">
            <a:extLst>
              <a:ext uri="{FF2B5EF4-FFF2-40B4-BE49-F238E27FC236}">
                <a16:creationId xmlns:a16="http://schemas.microsoft.com/office/drawing/2014/main" id="{57EA17A9-90AC-4353-24F6-5D8A3B96D5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6308" y="2338599"/>
            <a:ext cx="10430634" cy="3787072"/>
          </a:xfrm>
        </p:spPr>
      </p:pic>
      <p:sp>
        <p:nvSpPr>
          <p:cNvPr id="9" name="TextBox 8">
            <a:extLst>
              <a:ext uri="{FF2B5EF4-FFF2-40B4-BE49-F238E27FC236}">
                <a16:creationId xmlns:a16="http://schemas.microsoft.com/office/drawing/2014/main" id="{1EF44F8B-C93D-D160-FEC3-1DBF92147129}"/>
              </a:ext>
            </a:extLst>
          </p:cNvPr>
          <p:cNvSpPr txBox="1"/>
          <p:nvPr/>
        </p:nvSpPr>
        <p:spPr>
          <a:xfrm>
            <a:off x="4288778" y="1731696"/>
            <a:ext cx="4321147" cy="369332"/>
          </a:xfrm>
          <a:prstGeom prst="rect">
            <a:avLst/>
          </a:prstGeom>
          <a:noFill/>
        </p:spPr>
        <p:txBody>
          <a:bodyPr wrap="square">
            <a:spAutoFit/>
          </a:bodyPr>
          <a:lstStyle/>
          <a:p>
            <a:r>
              <a:rPr lang="en-US" dirty="0"/>
              <a:t>Sliding Scale of Cyber Security</a:t>
            </a:r>
            <a:endParaRPr lang="en-IN" dirty="0"/>
          </a:p>
        </p:txBody>
      </p:sp>
    </p:spTree>
    <p:extLst>
      <p:ext uri="{BB962C8B-B14F-4D97-AF65-F5344CB8AC3E}">
        <p14:creationId xmlns:p14="http://schemas.microsoft.com/office/powerpoint/2010/main" val="236798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3911B-C9DD-B0DA-B8AD-C211F1CAB86C}"/>
              </a:ext>
            </a:extLst>
          </p:cNvPr>
          <p:cNvSpPr>
            <a:spLocks noGrp="1"/>
          </p:cNvSpPr>
          <p:nvPr>
            <p:ph type="title"/>
          </p:nvPr>
        </p:nvSpPr>
        <p:spPr>
          <a:xfrm>
            <a:off x="2895600" y="380326"/>
            <a:ext cx="8610600" cy="1124793"/>
          </a:xfrm>
        </p:spPr>
        <p:txBody>
          <a:bodyPr/>
          <a:lstStyle/>
          <a:p>
            <a:r>
              <a:rPr lang="en-IN" dirty="0"/>
              <a:t>Spear Phishing</a:t>
            </a:r>
          </a:p>
        </p:txBody>
      </p:sp>
      <p:sp>
        <p:nvSpPr>
          <p:cNvPr id="3" name="Content Placeholder 2">
            <a:extLst>
              <a:ext uri="{FF2B5EF4-FFF2-40B4-BE49-F238E27FC236}">
                <a16:creationId xmlns:a16="http://schemas.microsoft.com/office/drawing/2014/main" id="{59BC0509-A246-764B-744D-9F1C1F39D42E}"/>
              </a:ext>
            </a:extLst>
          </p:cNvPr>
          <p:cNvSpPr>
            <a:spLocks noGrp="1"/>
          </p:cNvSpPr>
          <p:nvPr>
            <p:ph idx="1"/>
          </p:nvPr>
        </p:nvSpPr>
        <p:spPr>
          <a:xfrm>
            <a:off x="685800" y="1205713"/>
            <a:ext cx="10820400" cy="5012973"/>
          </a:xfrm>
        </p:spPr>
        <p:txBody>
          <a:bodyPr>
            <a:noAutofit/>
          </a:bodyPr>
          <a:lstStyle/>
          <a:p>
            <a:pPr marL="0" indent="0">
              <a:buNone/>
            </a:pPr>
            <a:r>
              <a:rPr lang="en-US" sz="1400" b="1" dirty="0"/>
              <a:t>Ukraine Attack</a:t>
            </a:r>
          </a:p>
          <a:p>
            <a:r>
              <a:rPr lang="en-US" sz="1400" dirty="0"/>
              <a:t>Adversary delivered targeted emails with malicious attachments to specific individuals.</a:t>
            </a:r>
          </a:p>
          <a:p>
            <a:r>
              <a:rPr lang="en-US" sz="1400" dirty="0"/>
              <a:t>Initial mitigation: End-user awareness training and ongoing phishing testing.</a:t>
            </a:r>
          </a:p>
          <a:p>
            <a:r>
              <a:rPr lang="en-US" sz="1400" dirty="0"/>
              <a:t>Application whitelisting recommended for preventing malware, but limited role in ICS environments.</a:t>
            </a:r>
          </a:p>
          <a:p>
            <a:r>
              <a:rPr lang="en-US" sz="1400" dirty="0"/>
              <a:t>Remote rogue client and OS-level remote admin features used in the attack.</a:t>
            </a:r>
          </a:p>
          <a:p>
            <a:endParaRPr lang="en-US" sz="1400" dirty="0"/>
          </a:p>
          <a:p>
            <a:pPr marL="0" indent="0">
              <a:buNone/>
            </a:pPr>
            <a:r>
              <a:rPr lang="en-US" sz="1400" b="1" dirty="0"/>
              <a:t>The Next Attack</a:t>
            </a:r>
          </a:p>
          <a:p>
            <a:r>
              <a:rPr lang="en-US" sz="1400" dirty="0"/>
              <a:t>Adversary may pursue alternative social engineering campaigns (e.g., large-scale phishing, water-holing, direct-call campaigns).</a:t>
            </a:r>
          </a:p>
          <a:p>
            <a:r>
              <a:rPr lang="en-US" sz="1400" dirty="0"/>
              <a:t>Potential use of technical exploits not requiring social engineering.</a:t>
            </a:r>
          </a:p>
          <a:p>
            <a:endParaRPr lang="en-US" sz="1400" dirty="0"/>
          </a:p>
          <a:p>
            <a:pPr marL="0" indent="0">
              <a:buNone/>
            </a:pPr>
            <a:r>
              <a:rPr lang="en-US" sz="1400" b="1" dirty="0"/>
              <a:t>Opportunities to Disrupt</a:t>
            </a:r>
          </a:p>
          <a:p>
            <a:r>
              <a:rPr lang="en-US" sz="1400" dirty="0"/>
              <a:t>Adversary likely to modify attacks in response to increased defenses.</a:t>
            </a:r>
          </a:p>
          <a:p>
            <a:r>
              <a:rPr lang="en-US" sz="1400" dirty="0"/>
              <a:t>Develop anticipatory responses to attack effects.</a:t>
            </a:r>
          </a:p>
          <a:p>
            <a:r>
              <a:rPr lang="en-US" sz="1400" dirty="0"/>
              <a:t>Treat email and internet-accessible assets as untrusted, segmented, monitored, and controlled.</a:t>
            </a:r>
          </a:p>
          <a:p>
            <a:r>
              <a:rPr lang="en-US" sz="1400" dirty="0"/>
              <a:t>Implement sandboxing technology to evaluate incoming documents and emails.</a:t>
            </a:r>
          </a:p>
          <a:p>
            <a:r>
              <a:rPr lang="en-US" sz="1400" dirty="0"/>
              <a:t>Use proxy systems to control communication paths and limit workstation access through proxy devices.</a:t>
            </a:r>
            <a:endParaRPr lang="en-IN" sz="1400" dirty="0"/>
          </a:p>
        </p:txBody>
      </p:sp>
    </p:spTree>
    <p:extLst>
      <p:ext uri="{BB962C8B-B14F-4D97-AF65-F5344CB8AC3E}">
        <p14:creationId xmlns:p14="http://schemas.microsoft.com/office/powerpoint/2010/main" val="3142370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31A8-801E-D683-F0F9-A375C602C656}"/>
              </a:ext>
            </a:extLst>
          </p:cNvPr>
          <p:cNvSpPr>
            <a:spLocks noGrp="1"/>
          </p:cNvSpPr>
          <p:nvPr>
            <p:ph type="title"/>
          </p:nvPr>
        </p:nvSpPr>
        <p:spPr/>
        <p:txBody>
          <a:bodyPr/>
          <a:lstStyle/>
          <a:p>
            <a:r>
              <a:rPr lang="en-US" dirty="0"/>
              <a:t>Credential Theft</a:t>
            </a:r>
            <a:endParaRPr lang="en-IN" dirty="0"/>
          </a:p>
        </p:txBody>
      </p:sp>
      <p:sp>
        <p:nvSpPr>
          <p:cNvPr id="3" name="Content Placeholder 2">
            <a:extLst>
              <a:ext uri="{FF2B5EF4-FFF2-40B4-BE49-F238E27FC236}">
                <a16:creationId xmlns:a16="http://schemas.microsoft.com/office/drawing/2014/main" id="{167BDCBB-5FDB-1B19-7A00-6206F9285312}"/>
              </a:ext>
            </a:extLst>
          </p:cNvPr>
          <p:cNvSpPr>
            <a:spLocks noGrp="1"/>
          </p:cNvSpPr>
          <p:nvPr>
            <p:ph idx="1"/>
          </p:nvPr>
        </p:nvSpPr>
        <p:spPr>
          <a:xfrm>
            <a:off x="685800" y="1942088"/>
            <a:ext cx="10820400" cy="4563908"/>
          </a:xfrm>
        </p:spPr>
        <p:txBody>
          <a:bodyPr>
            <a:normAutofit fontScale="77500" lnSpcReduction="20000"/>
          </a:bodyPr>
          <a:lstStyle/>
          <a:p>
            <a:pPr marL="0" indent="0">
              <a:buNone/>
            </a:pPr>
            <a:endParaRPr lang="en-US" dirty="0"/>
          </a:p>
          <a:p>
            <a:pPr marL="0" indent="0">
              <a:buNone/>
            </a:pPr>
            <a:r>
              <a:rPr lang="en-US" dirty="0"/>
              <a:t> </a:t>
            </a:r>
            <a:r>
              <a:rPr lang="en-US" b="1" dirty="0"/>
              <a:t>Ukraine Attack</a:t>
            </a:r>
          </a:p>
          <a:p>
            <a:r>
              <a:rPr lang="en-US" dirty="0"/>
              <a:t>Adversary used </a:t>
            </a:r>
            <a:r>
              <a:rPr lang="en-US" dirty="0" err="1"/>
              <a:t>BlackEnergy</a:t>
            </a:r>
            <a:r>
              <a:rPr lang="en-US" dirty="0"/>
              <a:t> 3 to establish foothold and keystroke loggers for credential theft.</a:t>
            </a:r>
          </a:p>
          <a:p>
            <a:r>
              <a:rPr lang="en-US" dirty="0"/>
              <a:t>Initial mitigation: Obtain YARA rules for latest IOCs to search for </a:t>
            </a:r>
            <a:r>
              <a:rPr lang="en-US" dirty="0" err="1"/>
              <a:t>BlackEnergy</a:t>
            </a:r>
            <a:r>
              <a:rPr lang="en-US" dirty="0"/>
              <a:t> 3 infections.</a:t>
            </a:r>
          </a:p>
          <a:p>
            <a:r>
              <a:rPr lang="en-US" dirty="0"/>
              <a:t>Use antimalware removal tools to eliminate malware and change user passwords.</a:t>
            </a:r>
          </a:p>
          <a:p>
            <a:endParaRPr lang="en-US" dirty="0"/>
          </a:p>
          <a:p>
            <a:pPr marL="0" indent="0">
              <a:buNone/>
            </a:pPr>
            <a:r>
              <a:rPr lang="en-US" b="1" dirty="0"/>
              <a:t>The Next Attack</a:t>
            </a:r>
          </a:p>
          <a:p>
            <a:r>
              <a:rPr lang="en-US" dirty="0"/>
              <a:t>Adversaries may use different remote access Trojans or updated versions of </a:t>
            </a:r>
            <a:r>
              <a:rPr lang="en-US" dirty="0" err="1"/>
              <a:t>BlackEnergy</a:t>
            </a:r>
            <a:r>
              <a:rPr lang="en-US" dirty="0"/>
              <a:t> 3.</a:t>
            </a:r>
          </a:p>
          <a:p>
            <a:r>
              <a:rPr lang="en-US" dirty="0"/>
              <a:t>Focus on directory segmentation (e.g., Active Directory, Domain) to detect and prevent attacker movement.</a:t>
            </a:r>
          </a:p>
          <a:p>
            <a:endParaRPr lang="en-US" dirty="0"/>
          </a:p>
          <a:p>
            <a:pPr marL="0" indent="0">
              <a:buNone/>
            </a:pPr>
            <a:r>
              <a:rPr lang="en-US" b="1" dirty="0"/>
              <a:t>Opportunities to Disrupt</a:t>
            </a:r>
          </a:p>
          <a:p>
            <a:r>
              <a:rPr lang="en-US" dirty="0"/>
              <a:t>Monitor user account behavior, network and system communication, and directory-level activity.</a:t>
            </a:r>
          </a:p>
          <a:p>
            <a:r>
              <a:rPr lang="en-US" dirty="0"/>
              <a:t>Implement alarms with different priority levels based on system risk.</a:t>
            </a:r>
          </a:p>
          <a:p>
            <a:r>
              <a:rPr lang="en-US" dirty="0"/>
              <a:t>Note: YARA is a forensics tool, not a continuous monitoring solution</a:t>
            </a:r>
          </a:p>
          <a:p>
            <a:endParaRPr lang="en-IN" dirty="0"/>
          </a:p>
        </p:txBody>
      </p:sp>
    </p:spTree>
    <p:extLst>
      <p:ext uri="{BB962C8B-B14F-4D97-AF65-F5344CB8AC3E}">
        <p14:creationId xmlns:p14="http://schemas.microsoft.com/office/powerpoint/2010/main" val="84927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E530-97D0-D434-225B-43B2277AC178}"/>
              </a:ext>
            </a:extLst>
          </p:cNvPr>
          <p:cNvSpPr>
            <a:spLocks noGrp="1"/>
          </p:cNvSpPr>
          <p:nvPr>
            <p:ph type="title"/>
          </p:nvPr>
        </p:nvSpPr>
        <p:spPr>
          <a:xfrm>
            <a:off x="1747880" y="764373"/>
            <a:ext cx="9758320" cy="724562"/>
          </a:xfrm>
        </p:spPr>
        <p:txBody>
          <a:bodyPr/>
          <a:lstStyle/>
          <a:p>
            <a:r>
              <a:rPr lang="en-US" dirty="0"/>
              <a:t>opportunities to disrupt the attack</a:t>
            </a:r>
            <a:endParaRPr lang="en-IN" dirty="0"/>
          </a:p>
        </p:txBody>
      </p:sp>
      <p:pic>
        <p:nvPicPr>
          <p:cNvPr id="5" name="Content Placeholder 4">
            <a:extLst>
              <a:ext uri="{FF2B5EF4-FFF2-40B4-BE49-F238E27FC236}">
                <a16:creationId xmlns:a16="http://schemas.microsoft.com/office/drawing/2014/main" id="{F7C5B3E6-558C-F8C6-2B26-A6C555CD1C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7408" y="1691234"/>
            <a:ext cx="6263235" cy="4725749"/>
          </a:xfrm>
        </p:spPr>
      </p:pic>
    </p:spTree>
    <p:extLst>
      <p:ext uri="{BB962C8B-B14F-4D97-AF65-F5344CB8AC3E}">
        <p14:creationId xmlns:p14="http://schemas.microsoft.com/office/powerpoint/2010/main" val="204546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E2CB7-2B38-2439-38C4-655BD35C262C}"/>
              </a:ext>
            </a:extLst>
          </p:cNvPr>
          <p:cNvSpPr>
            <a:spLocks noGrp="1"/>
          </p:cNvSpPr>
          <p:nvPr>
            <p:ph type="title"/>
          </p:nvPr>
        </p:nvSpPr>
        <p:spPr>
          <a:xfrm>
            <a:off x="2895600" y="764373"/>
            <a:ext cx="8610600" cy="1015875"/>
          </a:xfrm>
        </p:spPr>
        <p:txBody>
          <a:bodyPr>
            <a:normAutofit fontScale="90000"/>
          </a:bodyPr>
          <a:lstStyle/>
          <a:p>
            <a:r>
              <a:rPr lang="en-US" dirty="0"/>
              <a:t>Conclusion</a:t>
            </a:r>
            <a:br>
              <a:rPr lang="en-US" dirty="0"/>
            </a:br>
            <a:endParaRPr lang="en-IN" dirty="0"/>
          </a:p>
        </p:txBody>
      </p:sp>
      <p:sp>
        <p:nvSpPr>
          <p:cNvPr id="3" name="Content Placeholder 2">
            <a:extLst>
              <a:ext uri="{FF2B5EF4-FFF2-40B4-BE49-F238E27FC236}">
                <a16:creationId xmlns:a16="http://schemas.microsoft.com/office/drawing/2014/main" id="{E0BC1830-BEAA-5124-4AFB-96E50FFBE472}"/>
              </a:ext>
            </a:extLst>
          </p:cNvPr>
          <p:cNvSpPr>
            <a:spLocks noGrp="1"/>
          </p:cNvSpPr>
          <p:nvPr>
            <p:ph idx="1"/>
          </p:nvPr>
        </p:nvSpPr>
        <p:spPr>
          <a:xfrm>
            <a:off x="685800" y="1901628"/>
            <a:ext cx="10820400" cy="4317057"/>
          </a:xfrm>
        </p:spPr>
        <p:txBody>
          <a:bodyPr>
            <a:normAutofit/>
          </a:bodyPr>
          <a:lstStyle/>
          <a:p>
            <a:endParaRPr lang="en-US" dirty="0"/>
          </a:p>
          <a:p>
            <a:pPr marL="0" indent="0">
              <a:buNone/>
            </a:pPr>
            <a:r>
              <a:rPr lang="en-US" dirty="0"/>
              <a:t>The Ukrainian power grid attack underscores the need for proactive defense strategies and collaboration:</a:t>
            </a:r>
          </a:p>
          <a:p>
            <a:r>
              <a:rPr lang="en-US" dirty="0"/>
              <a:t>Defenders should focus on understanding attack sequences, disrupting coordinated attacks, and diversifying defense capabilities.</a:t>
            </a:r>
          </a:p>
          <a:p>
            <a:r>
              <a:rPr lang="en-US" dirty="0"/>
              <a:t>Avoid tunnel vision on specific malware and prioritize broader defense measures.</a:t>
            </a:r>
          </a:p>
          <a:p>
            <a:r>
              <a:rPr lang="en-US" dirty="0"/>
              <a:t>Enhance information sharing mechanisms for early attack detection and response.</a:t>
            </a:r>
          </a:p>
          <a:p>
            <a:r>
              <a:rPr lang="en-US" dirty="0"/>
              <a:t>Acknowledge the impressive response of Ukrainian </a:t>
            </a:r>
            <a:r>
              <a:rPr lang="en-US" dirty="0" err="1"/>
              <a:t>oblenergos</a:t>
            </a:r>
            <a:r>
              <a:rPr lang="en-US" dirty="0"/>
              <a:t> and government members.</a:t>
            </a:r>
            <a:endParaRPr lang="en-IN" dirty="0"/>
          </a:p>
        </p:txBody>
      </p:sp>
    </p:spTree>
    <p:extLst>
      <p:ext uri="{BB962C8B-B14F-4D97-AF65-F5344CB8AC3E}">
        <p14:creationId xmlns:p14="http://schemas.microsoft.com/office/powerpoint/2010/main" val="320454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B7D1-10B7-6168-9AEC-C5E022EBCC23}"/>
              </a:ext>
            </a:extLst>
          </p:cNvPr>
          <p:cNvSpPr>
            <a:spLocks noGrp="1"/>
          </p:cNvSpPr>
          <p:nvPr>
            <p:ph type="title"/>
          </p:nvPr>
        </p:nvSpPr>
        <p:spPr>
          <a:xfrm>
            <a:off x="2176758" y="1594131"/>
            <a:ext cx="9135908" cy="4652920"/>
          </a:xfrm>
        </p:spPr>
        <p:txBody>
          <a:bodyPr>
            <a:normAutofit/>
          </a:bodyPr>
          <a:lstStyle/>
          <a:p>
            <a:r>
              <a:rPr lang="en-IN" sz="4800" dirty="0"/>
              <a:t>Thank you</a:t>
            </a:r>
            <a:br>
              <a:rPr lang="en-IN" sz="4800" dirty="0"/>
            </a:br>
            <a:br>
              <a:rPr lang="en-IN" sz="4800" dirty="0"/>
            </a:br>
            <a:br>
              <a:rPr lang="en-IN" sz="4800" dirty="0"/>
            </a:br>
            <a:br>
              <a:rPr lang="en-IN" sz="4800" dirty="0"/>
            </a:br>
            <a:br>
              <a:rPr lang="en-IN" sz="4800" dirty="0"/>
            </a:br>
            <a:r>
              <a:rPr lang="en-IN" sz="2000" dirty="0"/>
              <a:t>Matsa Bhargav</a:t>
            </a:r>
            <a:br>
              <a:rPr lang="en-IN" sz="2000" dirty="0"/>
            </a:br>
            <a:r>
              <a:rPr lang="en-IN" sz="2000" dirty="0"/>
              <a:t>ra2111030010153</a:t>
            </a:r>
          </a:p>
        </p:txBody>
      </p:sp>
    </p:spTree>
    <p:extLst>
      <p:ext uri="{BB962C8B-B14F-4D97-AF65-F5344CB8AC3E}">
        <p14:creationId xmlns:p14="http://schemas.microsoft.com/office/powerpoint/2010/main" val="30085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C438-E8EB-098C-5CEE-BFB75EF9FE6E}"/>
              </a:ext>
            </a:extLst>
          </p:cNvPr>
          <p:cNvSpPr>
            <a:spLocks noGrp="1"/>
          </p:cNvSpPr>
          <p:nvPr>
            <p:ph type="title"/>
          </p:nvPr>
        </p:nvSpPr>
        <p:spPr>
          <a:xfrm>
            <a:off x="574535" y="210393"/>
            <a:ext cx="10931665" cy="1084333"/>
          </a:xfrm>
        </p:spPr>
        <p:txBody>
          <a:bodyPr/>
          <a:lstStyle/>
          <a:p>
            <a:r>
              <a:rPr lang="en-IN" dirty="0"/>
              <a:t>Summary of Incidents </a:t>
            </a:r>
          </a:p>
        </p:txBody>
      </p:sp>
      <p:sp>
        <p:nvSpPr>
          <p:cNvPr id="6" name="TextBox 5">
            <a:extLst>
              <a:ext uri="{FF2B5EF4-FFF2-40B4-BE49-F238E27FC236}">
                <a16:creationId xmlns:a16="http://schemas.microsoft.com/office/drawing/2014/main" id="{936DD84D-8160-FE20-6879-EEB38E549C26}"/>
              </a:ext>
            </a:extLst>
          </p:cNvPr>
          <p:cNvSpPr txBox="1"/>
          <p:nvPr/>
        </p:nvSpPr>
        <p:spPr>
          <a:xfrm>
            <a:off x="833479" y="1584364"/>
            <a:ext cx="10794775" cy="419467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t>December 24, 2015: TSN reports "Half of Ivano-Frankivsk Region De-Energized" due to hacker attack.</a:t>
            </a:r>
          </a:p>
          <a:p>
            <a:pPr marL="285750" indent="-285750">
              <a:lnSpc>
                <a:spcPct val="150000"/>
              </a:lnSpc>
              <a:buFont typeface="Arial" panose="020B0604020202020204" pitchFamily="34" charset="0"/>
              <a:buChar char="•"/>
            </a:pPr>
            <a:r>
              <a:rPr lang="en-IN" dirty="0"/>
              <a:t>Various media outlets including Washington Post, New York Times, BBC, etc., followed up on the </a:t>
            </a:r>
            <a:r>
              <a:rPr lang="en-IN" dirty="0" err="1"/>
              <a:t>report.U.S</a:t>
            </a:r>
            <a:r>
              <a:rPr lang="en-IN" dirty="0"/>
              <a:t>.</a:t>
            </a:r>
          </a:p>
          <a:p>
            <a:pPr marL="285750" indent="-285750">
              <a:lnSpc>
                <a:spcPct val="150000"/>
              </a:lnSpc>
              <a:buFont typeface="Arial" panose="020B0604020202020204" pitchFamily="34" charset="0"/>
              <a:buChar char="•"/>
            </a:pPr>
            <a:r>
              <a:rPr lang="en-IN" dirty="0"/>
              <a:t>Department of Homeland Security (DHS) issued report IR-ALERT-H-16-056-01 on February 25, 2016.</a:t>
            </a:r>
          </a:p>
          <a:p>
            <a:pPr marL="285750" indent="-285750">
              <a:lnSpc>
                <a:spcPct val="150000"/>
              </a:lnSpc>
              <a:buFont typeface="Arial" panose="020B0604020202020204" pitchFamily="34" charset="0"/>
              <a:buChar char="•"/>
            </a:pPr>
            <a:r>
              <a:rPr lang="en-IN" dirty="0"/>
              <a:t>Coordinated cyber attacks on three Ukrainian </a:t>
            </a:r>
            <a:r>
              <a:rPr lang="en-IN" dirty="0" err="1"/>
              <a:t>oblenergos</a:t>
            </a:r>
            <a:r>
              <a:rPr lang="en-IN" dirty="0"/>
              <a:t> within 30 minutes.</a:t>
            </a:r>
          </a:p>
          <a:p>
            <a:pPr marL="285750" indent="-285750">
              <a:lnSpc>
                <a:spcPct val="150000"/>
              </a:lnSpc>
              <a:buFont typeface="Arial" panose="020B0604020202020204" pitchFamily="34" charset="0"/>
              <a:buChar char="•"/>
            </a:pPr>
            <a:r>
              <a:rPr lang="en-IN" dirty="0"/>
              <a:t>Attack impacted 225,000 customers, leading to manual operations.</a:t>
            </a:r>
          </a:p>
          <a:p>
            <a:pPr marL="285750" indent="-285750">
              <a:lnSpc>
                <a:spcPct val="150000"/>
              </a:lnSpc>
              <a:buFont typeface="Arial" panose="020B0604020202020204" pitchFamily="34" charset="0"/>
              <a:buChar char="•"/>
            </a:pPr>
            <a:r>
              <a:rPr lang="en-IN" dirty="0"/>
              <a:t>Service restored quickly after several hours of outage window.</a:t>
            </a:r>
          </a:p>
          <a:p>
            <a:pPr marL="285750" indent="-285750">
              <a:lnSpc>
                <a:spcPct val="150000"/>
              </a:lnSpc>
              <a:buFont typeface="Arial" panose="020B0604020202020204" pitchFamily="34" charset="0"/>
              <a:buChar char="•"/>
            </a:pPr>
            <a:r>
              <a:rPr lang="en-IN" dirty="0"/>
              <a:t>Impacted </a:t>
            </a:r>
            <a:r>
              <a:rPr lang="en-IN" dirty="0" err="1"/>
              <a:t>oblenergos</a:t>
            </a:r>
            <a:r>
              <a:rPr lang="en-IN" dirty="0"/>
              <a:t> continue to operate in operationally constrained mode.</a:t>
            </a:r>
          </a:p>
        </p:txBody>
      </p:sp>
    </p:spTree>
    <p:extLst>
      <p:ext uri="{BB962C8B-B14F-4D97-AF65-F5344CB8AC3E}">
        <p14:creationId xmlns:p14="http://schemas.microsoft.com/office/powerpoint/2010/main" val="421481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3993-EEAD-4097-38AE-B6E4A40FA7D0}"/>
              </a:ext>
            </a:extLst>
          </p:cNvPr>
          <p:cNvSpPr>
            <a:spLocks noGrp="1"/>
          </p:cNvSpPr>
          <p:nvPr>
            <p:ph type="title"/>
          </p:nvPr>
        </p:nvSpPr>
        <p:spPr>
          <a:xfrm>
            <a:off x="412694" y="-275128"/>
            <a:ext cx="11458322" cy="2241493"/>
          </a:xfrm>
        </p:spPr>
        <p:txBody>
          <a:bodyPr>
            <a:normAutofit/>
          </a:bodyPr>
          <a:lstStyle/>
          <a:p>
            <a:r>
              <a:rPr lang="en-US" dirty="0"/>
              <a:t>Attacker Tactics Techniques and Procedures</a:t>
            </a:r>
            <a:endParaRPr lang="en-IN" dirty="0"/>
          </a:p>
        </p:txBody>
      </p:sp>
      <p:sp>
        <p:nvSpPr>
          <p:cNvPr id="5" name="Content Placeholder 4">
            <a:extLst>
              <a:ext uri="{FF2B5EF4-FFF2-40B4-BE49-F238E27FC236}">
                <a16:creationId xmlns:a16="http://schemas.microsoft.com/office/drawing/2014/main" id="{40E3C089-DF03-E7D1-3799-C1AE6F691703}"/>
              </a:ext>
            </a:extLst>
          </p:cNvPr>
          <p:cNvSpPr>
            <a:spLocks noGrp="1"/>
          </p:cNvSpPr>
          <p:nvPr>
            <p:ph idx="1"/>
          </p:nvPr>
        </p:nvSpPr>
        <p:spPr>
          <a:xfrm>
            <a:off x="685800" y="1513212"/>
            <a:ext cx="10820400" cy="4705474"/>
          </a:xfrm>
        </p:spPr>
        <p:txBody>
          <a:bodyPr>
            <a:normAutofit fontScale="70000" lnSpcReduction="20000"/>
          </a:bodyPr>
          <a:lstStyle/>
          <a:p>
            <a:pPr marL="0" indent="0">
              <a:buNone/>
            </a:pPr>
            <a:r>
              <a:rPr lang="en-US" b="1" dirty="0"/>
              <a:t>Background:</a:t>
            </a:r>
          </a:p>
          <a:p>
            <a:r>
              <a:rPr lang="en-US" dirty="0"/>
              <a:t>In December 2015, Ukraine experienced a significant cyber attack on its power grid.</a:t>
            </a:r>
          </a:p>
          <a:p>
            <a:r>
              <a:rPr lang="en-US" dirty="0"/>
              <a:t>The attack targeted three electricity companies, resulting in widespread power outages.</a:t>
            </a:r>
          </a:p>
          <a:p>
            <a:pPr marL="0" indent="0">
              <a:buNone/>
            </a:pPr>
            <a:endParaRPr lang="en-US" dirty="0"/>
          </a:p>
          <a:p>
            <a:pPr marL="0" indent="0">
              <a:buNone/>
            </a:pPr>
            <a:r>
              <a:rPr lang="en-US" b="1" dirty="0"/>
              <a:t>Attack Overview:</a:t>
            </a:r>
          </a:p>
          <a:p>
            <a:r>
              <a:rPr lang="en-US" dirty="0"/>
              <a:t>Highly structured and well-resourced cyber actor executed the attack.</a:t>
            </a:r>
          </a:p>
          <a:p>
            <a:r>
              <a:rPr lang="en-US" dirty="0"/>
              <a:t>Utilized various tactics, including spear phishing, </a:t>
            </a:r>
            <a:r>
              <a:rPr lang="en-US" dirty="0" err="1"/>
              <a:t>BlackEnergy</a:t>
            </a:r>
            <a:r>
              <a:rPr lang="en-US" dirty="0"/>
              <a:t> 3 malware, and manipulation of Microsoft Office documents.</a:t>
            </a:r>
          </a:p>
          <a:p>
            <a:r>
              <a:rPr lang="en-US" dirty="0"/>
              <a:t>Attacker gained access to IT networks, harvested credentials, and infiltrated Industrial Control Systems (ICS).</a:t>
            </a:r>
          </a:p>
          <a:p>
            <a:r>
              <a:rPr lang="en-US" dirty="0"/>
              <a:t>Demonstrated expertise in operating ICS infrastructure, including Human Machine Interface (HMI) and field devices.</a:t>
            </a:r>
          </a:p>
          <a:p>
            <a:endParaRPr lang="en-US" dirty="0"/>
          </a:p>
          <a:p>
            <a:pPr marL="0" indent="0">
              <a:buNone/>
            </a:pPr>
            <a:r>
              <a:rPr lang="en-US" b="1" dirty="0"/>
              <a:t>Impact:</a:t>
            </a:r>
          </a:p>
          <a:p>
            <a:r>
              <a:rPr lang="en-US" dirty="0"/>
              <a:t>Disruption of power supply to hundreds of thousands of people.</a:t>
            </a:r>
          </a:p>
          <a:p>
            <a:r>
              <a:rPr lang="en-US" dirty="0"/>
              <a:t>Irreparable damage to field devices, including serial-to-ethernet converters.</a:t>
            </a:r>
          </a:p>
          <a:p>
            <a:r>
              <a:rPr lang="en-US" dirty="0"/>
              <a:t>Denial-of-service attack on the energy company's call center.</a:t>
            </a:r>
            <a:endParaRPr lang="en-IN" dirty="0"/>
          </a:p>
        </p:txBody>
      </p:sp>
    </p:spTree>
    <p:extLst>
      <p:ext uri="{BB962C8B-B14F-4D97-AF65-F5344CB8AC3E}">
        <p14:creationId xmlns:p14="http://schemas.microsoft.com/office/powerpoint/2010/main" val="274104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C37B-BA5F-1469-D0B5-0310FA322928}"/>
              </a:ext>
            </a:extLst>
          </p:cNvPr>
          <p:cNvSpPr>
            <a:spLocks noGrp="1"/>
          </p:cNvSpPr>
          <p:nvPr>
            <p:ph type="title"/>
          </p:nvPr>
        </p:nvSpPr>
        <p:spPr/>
        <p:txBody>
          <a:bodyPr>
            <a:normAutofit fontScale="90000"/>
          </a:bodyPr>
          <a:lstStyle/>
          <a:p>
            <a:r>
              <a:rPr lang="en-US" dirty="0"/>
              <a:t>Mitigation and Lessons Learned</a:t>
            </a:r>
            <a:br>
              <a:rPr lang="en-US" dirty="0"/>
            </a:br>
            <a:endParaRPr lang="en-IN" dirty="0"/>
          </a:p>
        </p:txBody>
      </p:sp>
      <p:sp>
        <p:nvSpPr>
          <p:cNvPr id="3" name="Content Placeholder 2">
            <a:extLst>
              <a:ext uri="{FF2B5EF4-FFF2-40B4-BE49-F238E27FC236}">
                <a16:creationId xmlns:a16="http://schemas.microsoft.com/office/drawing/2014/main" id="{653D0B11-A0C5-546A-B2DE-6B78DB552D25}"/>
              </a:ext>
            </a:extLst>
          </p:cNvPr>
          <p:cNvSpPr>
            <a:spLocks noGrp="1"/>
          </p:cNvSpPr>
          <p:nvPr>
            <p:ph idx="1"/>
          </p:nvPr>
        </p:nvSpPr>
        <p:spPr>
          <a:xfrm>
            <a:off x="685800" y="1545580"/>
            <a:ext cx="10820400" cy="4673106"/>
          </a:xfrm>
        </p:spPr>
        <p:txBody>
          <a:bodyPr>
            <a:normAutofit fontScale="77500" lnSpcReduction="20000"/>
          </a:bodyPr>
          <a:lstStyle/>
          <a:p>
            <a:endParaRPr lang="en-IN" dirty="0"/>
          </a:p>
          <a:p>
            <a:endParaRPr lang="en-US" b="1" dirty="0"/>
          </a:p>
          <a:p>
            <a:pPr marL="0" indent="0">
              <a:buNone/>
            </a:pPr>
            <a:r>
              <a:rPr lang="en-US" b="1" dirty="0"/>
              <a:t>Mitigation Strategies:</a:t>
            </a:r>
          </a:p>
          <a:p>
            <a:r>
              <a:rPr lang="en-US" dirty="0"/>
              <a:t>Implement two-factor authentication on VPNs to prevent unauthorized access.</a:t>
            </a:r>
          </a:p>
          <a:p>
            <a:r>
              <a:rPr lang="en-US" dirty="0"/>
              <a:t>Strengthen firewall configurations to restrict remote admin capabilities.</a:t>
            </a:r>
          </a:p>
          <a:p>
            <a:r>
              <a:rPr lang="en-US" dirty="0"/>
              <a:t>Deploy continuous monitoring of ICS networks for threat detection and anomaly detection.</a:t>
            </a:r>
          </a:p>
          <a:p>
            <a:r>
              <a:rPr lang="en-US" dirty="0"/>
              <a:t>Enhance employee training and awareness to mitigate spear phishing attacks.</a:t>
            </a:r>
          </a:p>
          <a:p>
            <a:endParaRPr lang="en-US" dirty="0"/>
          </a:p>
          <a:p>
            <a:pPr marL="0" indent="0">
              <a:buNone/>
            </a:pPr>
            <a:r>
              <a:rPr lang="en-US" b="1" dirty="0"/>
              <a:t>Lessons Learned:</a:t>
            </a:r>
          </a:p>
          <a:p>
            <a:r>
              <a:rPr lang="en-US" dirty="0"/>
              <a:t>Importance of understanding attacker tactics and techniques for effective defense.</a:t>
            </a:r>
          </a:p>
          <a:p>
            <a:r>
              <a:rPr lang="en-US" dirty="0"/>
              <a:t>Need for proactive measures, such as continuous monitoring and threat intelligence sharing.</a:t>
            </a:r>
          </a:p>
          <a:p>
            <a:r>
              <a:rPr lang="en-US" dirty="0"/>
              <a:t>Critical role of response and recovery plans in mitigating the impact of cyber attacks on critical infrastructure.</a:t>
            </a:r>
          </a:p>
          <a:p>
            <a:r>
              <a:rPr lang="en-US" dirty="0"/>
              <a:t>Emphasis on collaboration between government, industry, and cybersecurity experts to enhance resilience against future attacks.</a:t>
            </a:r>
            <a:endParaRPr lang="en-IN" dirty="0"/>
          </a:p>
        </p:txBody>
      </p:sp>
    </p:spTree>
    <p:extLst>
      <p:ext uri="{BB962C8B-B14F-4D97-AF65-F5344CB8AC3E}">
        <p14:creationId xmlns:p14="http://schemas.microsoft.com/office/powerpoint/2010/main" val="219210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C23E-3552-9157-0A1E-FE62EA1ADAE7}"/>
              </a:ext>
            </a:extLst>
          </p:cNvPr>
          <p:cNvSpPr>
            <a:spLocks noGrp="1"/>
          </p:cNvSpPr>
          <p:nvPr>
            <p:ph type="title"/>
          </p:nvPr>
        </p:nvSpPr>
        <p:spPr>
          <a:xfrm>
            <a:off x="2895600" y="764373"/>
            <a:ext cx="8610600" cy="813574"/>
          </a:xfrm>
        </p:spPr>
        <p:txBody>
          <a:bodyPr/>
          <a:lstStyle/>
          <a:p>
            <a:r>
              <a:rPr lang="en-US" dirty="0"/>
              <a:t>YARA TOOL</a:t>
            </a:r>
            <a:endParaRPr lang="en-IN" dirty="0"/>
          </a:p>
        </p:txBody>
      </p:sp>
      <p:sp>
        <p:nvSpPr>
          <p:cNvPr id="3" name="Content Placeholder 2">
            <a:extLst>
              <a:ext uri="{FF2B5EF4-FFF2-40B4-BE49-F238E27FC236}">
                <a16:creationId xmlns:a16="http://schemas.microsoft.com/office/drawing/2014/main" id="{69B169BD-76F7-EAAF-1E0B-A13DF50C8673}"/>
              </a:ext>
            </a:extLst>
          </p:cNvPr>
          <p:cNvSpPr>
            <a:spLocks noGrp="1"/>
          </p:cNvSpPr>
          <p:nvPr>
            <p:ph idx="1"/>
          </p:nvPr>
        </p:nvSpPr>
        <p:spPr>
          <a:xfrm>
            <a:off x="685800" y="1577948"/>
            <a:ext cx="10820400" cy="4640738"/>
          </a:xfrm>
        </p:spPr>
        <p:txBody>
          <a:bodyPr>
            <a:normAutofit fontScale="92500" lnSpcReduction="10000"/>
          </a:bodyPr>
          <a:lstStyle/>
          <a:p>
            <a:r>
              <a:rPr lang="en-US" b="1" dirty="0"/>
              <a:t>Open-source</a:t>
            </a:r>
            <a:r>
              <a:rPr lang="en-US" dirty="0"/>
              <a:t>: YARA is an open-source tool, freely available for anyone to use and modify. This makes it accessible to a wide range of users, from individual researchers to large organizations.</a:t>
            </a:r>
          </a:p>
          <a:p>
            <a:r>
              <a:rPr lang="en-US" b="1" dirty="0"/>
              <a:t>Rule-based: </a:t>
            </a:r>
            <a:r>
              <a:rPr lang="en-US" dirty="0"/>
              <a:t>YARA operates on a rule-based system, allowing users to create custom rulesets to detect specific patterns or characteristics in files, processes, or network traffic.</a:t>
            </a:r>
          </a:p>
          <a:p>
            <a:r>
              <a:rPr lang="en-US" b="1" dirty="0"/>
              <a:t>Pattern matching: </a:t>
            </a:r>
            <a:r>
              <a:rPr lang="en-US" dirty="0"/>
              <a:t>Users can define patterns using strings, byte sequences, or regular expressions to match against data. This enables the detection of known malware signatures, behaviors, or indicators of compromise (IOCs).</a:t>
            </a:r>
          </a:p>
          <a:p>
            <a:r>
              <a:rPr lang="en-US" b="1" dirty="0"/>
              <a:t>Flexible syntax: </a:t>
            </a:r>
            <a:r>
              <a:rPr lang="en-US" dirty="0"/>
              <a:t>YARA's syntax is flexible and powerful, supporting logical operators, wildcards, meta information, and more. This allows for the creation of complex rules to accurately identify malware.</a:t>
            </a:r>
          </a:p>
          <a:p>
            <a:r>
              <a:rPr lang="en-US" b="1" dirty="0"/>
              <a:t>Scalable: </a:t>
            </a:r>
            <a:r>
              <a:rPr lang="en-US" dirty="0"/>
              <a:t>YARA is highly scalable and efficient, capable of processing large volumes of data quickly. It can handle thousands of rules and analyze millions of samples without significant performance impact.</a:t>
            </a:r>
          </a:p>
          <a:p>
            <a:endParaRPr lang="en-IN" dirty="0"/>
          </a:p>
        </p:txBody>
      </p:sp>
    </p:spTree>
    <p:extLst>
      <p:ext uri="{BB962C8B-B14F-4D97-AF65-F5344CB8AC3E}">
        <p14:creationId xmlns:p14="http://schemas.microsoft.com/office/powerpoint/2010/main" val="238611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93CD8-7058-0F86-C848-70141B7F14CB}"/>
              </a:ext>
            </a:extLst>
          </p:cNvPr>
          <p:cNvSpPr>
            <a:spLocks noGrp="1"/>
          </p:cNvSpPr>
          <p:nvPr>
            <p:ph idx="1"/>
          </p:nvPr>
        </p:nvSpPr>
        <p:spPr>
          <a:xfrm>
            <a:off x="685800" y="1610316"/>
            <a:ext cx="10820400" cy="4608370"/>
          </a:xfrm>
        </p:spPr>
        <p:txBody>
          <a:bodyPr>
            <a:normAutofit fontScale="92500" lnSpcReduction="10000"/>
          </a:bodyPr>
          <a:lstStyle/>
          <a:p>
            <a:r>
              <a:rPr lang="en-US" dirty="0"/>
              <a:t>Integration: YARA can be integrated into existing security workflows and tools, such as intrusion detection systems (IDS), antivirus solutions, security information and event management (SIEM) systems, and sandbox environments.</a:t>
            </a:r>
          </a:p>
          <a:p>
            <a:r>
              <a:rPr lang="en-US" dirty="0"/>
              <a:t>Community support: YARA benefits from an active user community that contributes to the development of rulesets and provides support through forums, online resources, and collaborative projects.</a:t>
            </a:r>
          </a:p>
          <a:p>
            <a:r>
              <a:rPr lang="en-US" dirty="0"/>
              <a:t>Threat intelligence: YARA can be used to search for indicators of compromise (IOCs) within files, memory, or network traffic, aiding in threat hunting, intelligence gathering, and incident response activities.</a:t>
            </a:r>
          </a:p>
          <a:p>
            <a:r>
              <a:rPr lang="en-US" dirty="0"/>
              <a:t>Forensic analysis: YARA rulesets are valuable tools for forensic analysts investigating security incidents. They can help identify and classify malware artifacts, understand attack techniques, and assess the extent of compromise.</a:t>
            </a:r>
          </a:p>
          <a:p>
            <a:r>
              <a:rPr lang="en-US" dirty="0"/>
              <a:t>Customization: YARA allows users to create and customize rulesets tailored to their specific needs or the characteristics of the malware they are targeting. This enables organizations to adapt their detection capabilities to evolving threats.</a:t>
            </a:r>
            <a:endParaRPr lang="en-IN" dirty="0"/>
          </a:p>
        </p:txBody>
      </p:sp>
    </p:spTree>
    <p:extLst>
      <p:ext uri="{BB962C8B-B14F-4D97-AF65-F5344CB8AC3E}">
        <p14:creationId xmlns:p14="http://schemas.microsoft.com/office/powerpoint/2010/main" val="1183976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C5F8-B72E-F805-2692-7A6A6007FA63}"/>
              </a:ext>
            </a:extLst>
          </p:cNvPr>
          <p:cNvSpPr>
            <a:spLocks noGrp="1"/>
          </p:cNvSpPr>
          <p:nvPr>
            <p:ph type="title"/>
          </p:nvPr>
        </p:nvSpPr>
        <p:spPr>
          <a:xfrm>
            <a:off x="3139711" y="275129"/>
            <a:ext cx="8836502" cy="1782272"/>
          </a:xfrm>
        </p:spPr>
        <p:txBody>
          <a:bodyPr>
            <a:normAutofit/>
          </a:bodyPr>
          <a:lstStyle/>
          <a:p>
            <a:r>
              <a:rPr lang="en-IN" dirty="0"/>
              <a:t>Ukraine Attack Consolidated Technical Components </a:t>
            </a:r>
          </a:p>
        </p:txBody>
      </p:sp>
      <p:pic>
        <p:nvPicPr>
          <p:cNvPr id="5" name="Content Placeholder 4">
            <a:extLst>
              <a:ext uri="{FF2B5EF4-FFF2-40B4-BE49-F238E27FC236}">
                <a16:creationId xmlns:a16="http://schemas.microsoft.com/office/drawing/2014/main" id="{75D6BADF-5782-04EC-433E-D046A97E5C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1954" y="1885445"/>
            <a:ext cx="6942966" cy="4604368"/>
          </a:xfrm>
        </p:spPr>
      </p:pic>
    </p:spTree>
    <p:extLst>
      <p:ext uri="{BB962C8B-B14F-4D97-AF65-F5344CB8AC3E}">
        <p14:creationId xmlns:p14="http://schemas.microsoft.com/office/powerpoint/2010/main" val="82669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8896-5551-3E77-0C5D-219F3EBED513}"/>
              </a:ext>
            </a:extLst>
          </p:cNvPr>
          <p:cNvSpPr>
            <a:spLocks noGrp="1"/>
          </p:cNvSpPr>
          <p:nvPr>
            <p:ph type="title"/>
          </p:nvPr>
        </p:nvSpPr>
        <p:spPr>
          <a:xfrm>
            <a:off x="2895600" y="323681"/>
            <a:ext cx="8610600" cy="1173346"/>
          </a:xfrm>
        </p:spPr>
        <p:txBody>
          <a:bodyPr/>
          <a:lstStyle/>
          <a:p>
            <a:r>
              <a:rPr lang="en-IN" dirty="0"/>
              <a:t>ICS Cyber Kill Chain Mapping</a:t>
            </a:r>
          </a:p>
        </p:txBody>
      </p:sp>
      <p:pic>
        <p:nvPicPr>
          <p:cNvPr id="5" name="Content Placeholder 4">
            <a:extLst>
              <a:ext uri="{FF2B5EF4-FFF2-40B4-BE49-F238E27FC236}">
                <a16:creationId xmlns:a16="http://schemas.microsoft.com/office/drawing/2014/main" id="{B54BCB99-DEB6-4F06-0249-187480BB05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6163" y="1650775"/>
            <a:ext cx="7355660" cy="4883544"/>
          </a:xfrm>
        </p:spPr>
      </p:pic>
    </p:spTree>
    <p:extLst>
      <p:ext uri="{BB962C8B-B14F-4D97-AF65-F5344CB8AC3E}">
        <p14:creationId xmlns:p14="http://schemas.microsoft.com/office/powerpoint/2010/main" val="170359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C312E1-95B9-0B48-2B49-ADF9E64865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8789" y="849663"/>
            <a:ext cx="6845862" cy="5704885"/>
          </a:xfrm>
        </p:spPr>
      </p:pic>
    </p:spTree>
    <p:extLst>
      <p:ext uri="{BB962C8B-B14F-4D97-AF65-F5344CB8AC3E}">
        <p14:creationId xmlns:p14="http://schemas.microsoft.com/office/powerpoint/2010/main" val="27053592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65</TotalTime>
  <Words>1098</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Vapor Trail</vt:lpstr>
      <vt:lpstr>Cyber Attack on the Ukrainian Power Grid AND YARA TOOL</vt:lpstr>
      <vt:lpstr>Summary of Incidents </vt:lpstr>
      <vt:lpstr>Attacker Tactics Techniques and Procedures</vt:lpstr>
      <vt:lpstr>Mitigation and Lessons Learned </vt:lpstr>
      <vt:lpstr>YARA TOOL</vt:lpstr>
      <vt:lpstr>PowerPoint Presentation</vt:lpstr>
      <vt:lpstr>Ukraine Attack Consolidated Technical Components </vt:lpstr>
      <vt:lpstr>ICS Cyber Kill Chain Mapping</vt:lpstr>
      <vt:lpstr>PowerPoint Presentation</vt:lpstr>
      <vt:lpstr>Defense Lessons Learned  – Passive and Active Defenses</vt:lpstr>
      <vt:lpstr>Spear Phishing</vt:lpstr>
      <vt:lpstr>Credential Theft</vt:lpstr>
      <vt:lpstr>opportunities to disrupt the attack</vt:lpstr>
      <vt:lpstr>Conclusion </vt:lpstr>
      <vt:lpstr>Thank you     Matsa Bhargav ra2111030010153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Attack on the Ukrainian Power Grid</dc:title>
  <dc:creator>Bhargav Matsa</dc:creator>
  <cp:lastModifiedBy>Bhargav Matsa</cp:lastModifiedBy>
  <cp:revision>3</cp:revision>
  <dcterms:created xsi:type="dcterms:W3CDTF">2024-04-24T16:34:09Z</dcterms:created>
  <dcterms:modified xsi:type="dcterms:W3CDTF">2024-04-28T12:34:40Z</dcterms:modified>
</cp:coreProperties>
</file>