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58" r:id="rId5"/>
    <p:sldId id="259" r:id="rId6"/>
    <p:sldId id="261" r:id="rId7"/>
    <p:sldId id="262" r:id="rId8"/>
    <p:sldId id="263" r:id="rId9"/>
    <p:sldId id="264" r:id="rId10"/>
    <p:sldId id="265" r:id="rId11"/>
    <p:sldId id="266" r:id="rId12"/>
    <p:sldId id="270" r:id="rId13"/>
    <p:sldId id="282" r:id="rId14"/>
    <p:sldId id="283" r:id="rId15"/>
    <p:sldId id="284" r:id="rId16"/>
    <p:sldId id="285" r:id="rId17"/>
    <p:sldId id="268" r:id="rId18"/>
    <p:sldId id="269" r:id="rId19"/>
    <p:sldId id="271" r:id="rId20"/>
    <p:sldId id="272" r:id="rId21"/>
    <p:sldId id="275" r:id="rId22"/>
    <p:sldId id="276" r:id="rId23"/>
    <p:sldId id="274" r:id="rId24"/>
    <p:sldId id="273" r:id="rId25"/>
    <p:sldId id="277" r:id="rId26"/>
    <p:sldId id="278"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FFE3-F5D4-EB05-A881-7708D114C2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223A4B-4D83-70F0-192D-83518C4BD2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EEC4D8-5F6A-986E-3D0E-CF24F437B788}"/>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5" name="Footer Placeholder 4">
            <a:extLst>
              <a:ext uri="{FF2B5EF4-FFF2-40B4-BE49-F238E27FC236}">
                <a16:creationId xmlns:a16="http://schemas.microsoft.com/office/drawing/2014/main" id="{9DF31B2A-B466-3D9E-DEBD-733098F6F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962E6C-ECA4-B1F8-1156-C42B6A3B8FC5}"/>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1724893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2329-D83B-7DA4-A720-BC19C7E0D1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4A77F7-65FF-01D1-F002-3F13DF5E93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C5257-57B0-7E8E-37C8-DFF539808BE5}"/>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5" name="Footer Placeholder 4">
            <a:extLst>
              <a:ext uri="{FF2B5EF4-FFF2-40B4-BE49-F238E27FC236}">
                <a16:creationId xmlns:a16="http://schemas.microsoft.com/office/drawing/2014/main" id="{AED14315-3179-CF32-BAA2-B820E7509B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38458E-7E3A-CEF5-0C30-4977AF396816}"/>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250415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93817E-B797-8C7E-D09A-C1ECCC2E7C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2AD353-334B-3B3F-58C1-53F0B22A36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D7530-59ED-9B9E-6F1B-3F53186E6206}"/>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5" name="Footer Placeholder 4">
            <a:extLst>
              <a:ext uri="{FF2B5EF4-FFF2-40B4-BE49-F238E27FC236}">
                <a16:creationId xmlns:a16="http://schemas.microsoft.com/office/drawing/2014/main" id="{25180940-E0AB-7A17-27F5-B3EEF4AE09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322E0-58C8-3820-B8FE-7E6B5CF8242E}"/>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10504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DEE1-C4D5-893B-3EF6-40A8E07F2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2D6D55-6DDC-F507-1B57-3134102651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52DF5-A72E-C71B-0B3F-B29EC64A6513}"/>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5" name="Footer Placeholder 4">
            <a:extLst>
              <a:ext uri="{FF2B5EF4-FFF2-40B4-BE49-F238E27FC236}">
                <a16:creationId xmlns:a16="http://schemas.microsoft.com/office/drawing/2014/main" id="{438D62E1-CDDF-6B90-482C-DF690BEDA8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025018-2040-B88B-2842-CDF1F303C1F2}"/>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2524663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AF416-5C5F-6F14-AA22-9850699116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BD0A4B-FF9E-BF7B-8FBC-1C9CDCCA36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D0BAAA-BFF4-F96C-0BA7-95F4A214D617}"/>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5" name="Footer Placeholder 4">
            <a:extLst>
              <a:ext uri="{FF2B5EF4-FFF2-40B4-BE49-F238E27FC236}">
                <a16:creationId xmlns:a16="http://schemas.microsoft.com/office/drawing/2014/main" id="{7805AA86-0DDE-0F56-775E-5740F8B0CA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143A71-35C9-0A7D-6679-70B941D502F7}"/>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1444697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EC03-D454-F1E0-D148-46464B21D4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7DB04D-F0E3-5EBF-15DF-872248B04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A4B328-5E80-F112-8532-06FDB9352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292CAE-A3CF-BA9C-B105-9FDB9168D9A7}"/>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6" name="Footer Placeholder 5">
            <a:extLst>
              <a:ext uri="{FF2B5EF4-FFF2-40B4-BE49-F238E27FC236}">
                <a16:creationId xmlns:a16="http://schemas.microsoft.com/office/drawing/2014/main" id="{9DE199AB-21E9-4DFE-166C-1DFC3DA49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8C9C6-B83A-1C9C-C289-73ED502FA4E4}"/>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3363741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62EC2-2F91-1C7A-86B0-1B0119C6FF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A052ED-5218-82FB-047B-F91147CD4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C0436D-F33C-67C2-E5EC-41FA459254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1FB808-6955-1AC2-3C9B-B0EA51548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06380-9593-3E84-0CD0-39FFA12648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F024CE-099C-3778-20C5-FE9CCB93809D}"/>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8" name="Footer Placeholder 7">
            <a:extLst>
              <a:ext uri="{FF2B5EF4-FFF2-40B4-BE49-F238E27FC236}">
                <a16:creationId xmlns:a16="http://schemas.microsoft.com/office/drawing/2014/main" id="{EB748004-5419-A340-9BDF-5A36003063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B04CF3-0F2B-5902-9007-2D70CEF22718}"/>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2309251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85B6A-5587-0CCB-70C6-AA3718C694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0B9508-4C04-149D-A9B6-ED84A511E9A7}"/>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4" name="Footer Placeholder 3">
            <a:extLst>
              <a:ext uri="{FF2B5EF4-FFF2-40B4-BE49-F238E27FC236}">
                <a16:creationId xmlns:a16="http://schemas.microsoft.com/office/drawing/2014/main" id="{E6575F75-E397-3FC0-EF1B-2693896699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F740A5-C092-0611-1E2E-87CCB734E940}"/>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147159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9D090-C490-7252-051A-233693781832}"/>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3" name="Footer Placeholder 2">
            <a:extLst>
              <a:ext uri="{FF2B5EF4-FFF2-40B4-BE49-F238E27FC236}">
                <a16:creationId xmlns:a16="http://schemas.microsoft.com/office/drawing/2014/main" id="{404B3CA3-41B5-9B38-7876-303445752D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0F5197-B736-D7DE-E8BD-B99DFCC18E3B}"/>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245407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AF3E-C005-BE67-88F4-972C2FCF85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70F3C9-79BF-3441-0035-12F349DFF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FAD901-2C09-34DF-390F-E4D807384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287E9-24E7-4FF1-6170-A043A3431B6C}"/>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6" name="Footer Placeholder 5">
            <a:extLst>
              <a:ext uri="{FF2B5EF4-FFF2-40B4-BE49-F238E27FC236}">
                <a16:creationId xmlns:a16="http://schemas.microsoft.com/office/drawing/2014/main" id="{3C32330C-17E7-1D1E-537E-AB78A2FE5E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7651A5-C613-B751-8534-97E15DFD2234}"/>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113165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3E886-9EAF-DD13-8B41-6B3573DBB0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5EC9E7-C68C-D65B-1A9E-EB8D90A44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03D17-7DD4-7151-D694-7259559F1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8E4015-C983-216F-18FC-43F247DA0970}"/>
              </a:ext>
            </a:extLst>
          </p:cNvPr>
          <p:cNvSpPr>
            <a:spLocks noGrp="1"/>
          </p:cNvSpPr>
          <p:nvPr>
            <p:ph type="dt" sz="half" idx="10"/>
          </p:nvPr>
        </p:nvSpPr>
        <p:spPr/>
        <p:txBody>
          <a:bodyPr/>
          <a:lstStyle/>
          <a:p>
            <a:fld id="{EA58BD64-1D8C-41B1-AFCB-661387DEC362}" type="datetimeFigureOut">
              <a:rPr lang="en-IN" smtClean="0"/>
              <a:t>12-12-2024</a:t>
            </a:fld>
            <a:endParaRPr lang="en-IN"/>
          </a:p>
        </p:txBody>
      </p:sp>
      <p:sp>
        <p:nvSpPr>
          <p:cNvPr id="6" name="Footer Placeholder 5">
            <a:extLst>
              <a:ext uri="{FF2B5EF4-FFF2-40B4-BE49-F238E27FC236}">
                <a16:creationId xmlns:a16="http://schemas.microsoft.com/office/drawing/2014/main" id="{68BD2237-F3EF-4A12-3EBA-6ECB9B1B12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8B2266-04C8-6D5E-C01A-F3FF0CCF8949}"/>
              </a:ext>
            </a:extLst>
          </p:cNvPr>
          <p:cNvSpPr>
            <a:spLocks noGrp="1"/>
          </p:cNvSpPr>
          <p:nvPr>
            <p:ph type="sldNum" sz="quarter" idx="12"/>
          </p:nvPr>
        </p:nvSpPr>
        <p:spPr/>
        <p:txBody>
          <a:bodyPr/>
          <a:lstStyle/>
          <a:p>
            <a:fld id="{FA8F741F-A21F-4480-898A-8616F0B9F488}" type="slidenum">
              <a:rPr lang="en-IN" smtClean="0"/>
              <a:t>‹#›</a:t>
            </a:fld>
            <a:endParaRPr lang="en-IN"/>
          </a:p>
        </p:txBody>
      </p:sp>
    </p:spTree>
    <p:extLst>
      <p:ext uri="{BB962C8B-B14F-4D97-AF65-F5344CB8AC3E}">
        <p14:creationId xmlns:p14="http://schemas.microsoft.com/office/powerpoint/2010/main" val="363197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alpha val="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66B24-F166-CF06-9DFF-E95280F68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1DAE59-0D37-0F74-0F2E-DA10652D5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D4CDC3-8FCB-3558-61FB-F3979A8B2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58BD64-1D8C-41B1-AFCB-661387DEC362}" type="datetimeFigureOut">
              <a:rPr lang="en-IN" smtClean="0"/>
              <a:t>12-12-2024</a:t>
            </a:fld>
            <a:endParaRPr lang="en-IN"/>
          </a:p>
        </p:txBody>
      </p:sp>
      <p:sp>
        <p:nvSpPr>
          <p:cNvPr id="5" name="Footer Placeholder 4">
            <a:extLst>
              <a:ext uri="{FF2B5EF4-FFF2-40B4-BE49-F238E27FC236}">
                <a16:creationId xmlns:a16="http://schemas.microsoft.com/office/drawing/2014/main" id="{2C9E80C3-ECF0-3063-C223-8C5E1E461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0B48BA7-CC57-EB68-CA5F-79A7BBE8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8F741F-A21F-4480-898A-8616F0B9F488}" type="slidenum">
              <a:rPr lang="en-IN" smtClean="0"/>
              <a:t>‹#›</a:t>
            </a:fld>
            <a:endParaRPr lang="en-IN"/>
          </a:p>
        </p:txBody>
      </p:sp>
    </p:spTree>
    <p:extLst>
      <p:ext uri="{BB962C8B-B14F-4D97-AF65-F5344CB8AC3E}">
        <p14:creationId xmlns:p14="http://schemas.microsoft.com/office/powerpoint/2010/main" val="809681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ivot">
          <a:fgClr>
            <a:schemeClr val="accent3">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A39D-1FDA-5FA8-8DFA-9F427B8E4F4C}"/>
              </a:ext>
            </a:extLst>
          </p:cNvPr>
          <p:cNvSpPr>
            <a:spLocks noGrp="1"/>
          </p:cNvSpPr>
          <p:nvPr>
            <p:ph type="ctrTitle"/>
          </p:nvPr>
        </p:nvSpPr>
        <p:spPr>
          <a:xfrm>
            <a:off x="1681315" y="914880"/>
            <a:ext cx="7846142" cy="1435356"/>
          </a:xfrm>
        </p:spPr>
        <p:txBody>
          <a:bodyPr>
            <a:normAutofit/>
          </a:bodyPr>
          <a:lstStyle/>
          <a:p>
            <a:r>
              <a:rPr lang="en-US" sz="4800" dirty="0">
                <a:solidFill>
                  <a:schemeClr val="accent6">
                    <a:lumMod val="75000"/>
                  </a:schemeClr>
                </a:solidFill>
                <a:latin typeface="Amasis MT Pro Black" panose="02040A04050005020304" pitchFamily="18" charset="0"/>
              </a:rPr>
              <a:t>AHB TO APB BRIDGE</a:t>
            </a:r>
            <a:br>
              <a:rPr lang="en-US" sz="4800" dirty="0">
                <a:solidFill>
                  <a:schemeClr val="accent6">
                    <a:lumMod val="75000"/>
                  </a:schemeClr>
                </a:solidFill>
                <a:latin typeface="Amasis MT Pro Black" panose="02040A04050005020304" pitchFamily="18" charset="0"/>
              </a:rPr>
            </a:br>
            <a:r>
              <a:rPr lang="en-US" sz="4800" dirty="0">
                <a:solidFill>
                  <a:schemeClr val="accent6">
                    <a:lumMod val="75000"/>
                  </a:schemeClr>
                </a:solidFill>
                <a:latin typeface="Amasis MT Pro Black" panose="02040A04050005020304" pitchFamily="18" charset="0"/>
              </a:rPr>
              <a:t>VERIFICATION</a:t>
            </a:r>
            <a:endParaRPr lang="en-IN" sz="4800" dirty="0">
              <a:solidFill>
                <a:schemeClr val="accent6">
                  <a:lumMod val="75000"/>
                </a:schemeClr>
              </a:solidFill>
              <a:latin typeface="Amasis MT Pro Black" panose="02040A04050005020304" pitchFamily="18" charset="0"/>
            </a:endParaRPr>
          </a:p>
        </p:txBody>
      </p:sp>
      <p:sp>
        <p:nvSpPr>
          <p:cNvPr id="7" name="TextBox 6">
            <a:extLst>
              <a:ext uri="{FF2B5EF4-FFF2-40B4-BE49-F238E27FC236}">
                <a16:creationId xmlns:a16="http://schemas.microsoft.com/office/drawing/2014/main" id="{F25135A5-DB9E-EE90-D6AF-8EACDD6411C0}"/>
              </a:ext>
            </a:extLst>
          </p:cNvPr>
          <p:cNvSpPr txBox="1"/>
          <p:nvPr/>
        </p:nvSpPr>
        <p:spPr>
          <a:xfrm>
            <a:off x="2728451" y="3025877"/>
            <a:ext cx="6990736"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Name    :  </a:t>
            </a:r>
            <a:r>
              <a:rPr lang="en-US" sz="3200" dirty="0">
                <a:solidFill>
                  <a:srgbClr val="FF0000"/>
                </a:solidFill>
                <a:latin typeface="Times New Roman" panose="02020603050405020304" pitchFamily="18" charset="0"/>
                <a:cs typeface="Times New Roman" panose="02020603050405020304" pitchFamily="18" charset="0"/>
              </a:rPr>
              <a:t>V. Bhargava</a:t>
            </a:r>
          </a:p>
          <a:p>
            <a:r>
              <a:rPr lang="en-US" sz="3200" dirty="0">
                <a:latin typeface="Times New Roman" panose="02020603050405020304" pitchFamily="18" charset="0"/>
                <a:cs typeface="Times New Roman" panose="02020603050405020304" pitchFamily="18" charset="0"/>
              </a:rPr>
              <a:t>Batch     : </a:t>
            </a:r>
            <a:r>
              <a:rPr lang="en-US" sz="3200" dirty="0">
                <a:solidFill>
                  <a:srgbClr val="FF0000"/>
                </a:solidFill>
                <a:latin typeface="Times New Roman" panose="02020603050405020304" pitchFamily="18" charset="0"/>
                <a:cs typeface="Times New Roman" panose="02020603050405020304" pitchFamily="18" charset="0"/>
              </a:rPr>
              <a:t>BPRN-10 </a:t>
            </a:r>
          </a:p>
          <a:p>
            <a:r>
              <a:rPr lang="en-US" sz="3200" dirty="0">
                <a:latin typeface="Times New Roman" panose="02020603050405020304" pitchFamily="18" charset="0"/>
                <a:cs typeface="Times New Roman" panose="02020603050405020304" pitchFamily="18" charset="0"/>
              </a:rPr>
              <a:t>Mail Id  : </a:t>
            </a:r>
            <a:r>
              <a:rPr lang="en-US" sz="3200" dirty="0">
                <a:solidFill>
                  <a:srgbClr val="FF0000"/>
                </a:solidFill>
                <a:latin typeface="Times New Roman" panose="02020603050405020304" pitchFamily="18" charset="0"/>
                <a:cs typeface="Times New Roman" panose="02020603050405020304" pitchFamily="18" charset="0"/>
              </a:rPr>
              <a:t>varrabhargava123@gmail.com</a:t>
            </a:r>
            <a:endParaRPr lang="en-IN" sz="3200" dirty="0">
              <a:solidFill>
                <a:srgbClr val="FF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43EDA4E-546E-EBC9-69F1-1E183286C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6657" y="225839"/>
            <a:ext cx="1278193" cy="417279"/>
          </a:xfrm>
          <a:prstGeom prst="rect">
            <a:avLst/>
          </a:prstGeom>
        </p:spPr>
      </p:pic>
    </p:spTree>
    <p:extLst>
      <p:ext uri="{BB962C8B-B14F-4D97-AF65-F5344CB8AC3E}">
        <p14:creationId xmlns:p14="http://schemas.microsoft.com/office/powerpoint/2010/main" val="1100798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692A7-7791-3D32-EFE0-F2FC6365DF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6EF367-0A8A-2BCE-FFBF-34BD9ADDFBE8}"/>
              </a:ext>
            </a:extLst>
          </p:cNvPr>
          <p:cNvSpPr>
            <a:spLocks noGrp="1"/>
          </p:cNvSpPr>
          <p:nvPr>
            <p:ph idx="1"/>
          </p:nvPr>
        </p:nvSpPr>
        <p:spPr>
          <a:xfrm>
            <a:off x="914401" y="403122"/>
            <a:ext cx="10196052" cy="6263149"/>
          </a:xfrm>
        </p:spPr>
        <p:txBody>
          <a:bodyPr>
            <a:normAutofit lnSpcReduction="10000"/>
          </a:bodyPr>
          <a:lstStyle/>
          <a:p>
            <a:pPr marL="0" indent="0">
              <a:buNone/>
            </a:pPr>
            <a:r>
              <a:rPr lang="en-US" sz="2600" b="1" dirty="0">
                <a:solidFill>
                  <a:schemeClr val="accent3"/>
                </a:solidFill>
              </a:rPr>
              <a:t>                                             </a:t>
            </a:r>
            <a:r>
              <a:rPr lang="en-US" sz="2600" b="1" u="sng" dirty="0">
                <a:solidFill>
                  <a:schemeClr val="accent3"/>
                </a:solidFill>
              </a:rPr>
              <a:t>AMBA- APB Bus</a:t>
            </a:r>
            <a:r>
              <a:rPr lang="en-US" sz="2600" b="1" dirty="0">
                <a:solidFill>
                  <a:schemeClr val="accent3"/>
                </a:solidFill>
              </a:rPr>
              <a:t>             </a:t>
            </a:r>
            <a:endParaRPr lang="en-US" sz="2600" b="1" u="sng" dirty="0">
              <a:solidFill>
                <a:schemeClr val="accent3"/>
              </a:solidFill>
            </a:endParaRPr>
          </a:p>
          <a:p>
            <a:pPr>
              <a:buFont typeface="Wingdings" panose="05000000000000000000" pitchFamily="2" charset="2"/>
              <a:buChar char="Ø"/>
            </a:pPr>
            <a:r>
              <a:rPr lang="en-US" sz="1600" b="1" dirty="0">
                <a:solidFill>
                  <a:schemeClr val="accent3"/>
                </a:solidFill>
              </a:rPr>
              <a:t>APB </a:t>
            </a:r>
            <a:r>
              <a:rPr lang="en-US" sz="1600" dirty="0">
                <a:solidFill>
                  <a:schemeClr val="accent3"/>
                </a:solidFill>
              </a:rPr>
              <a:t>: </a:t>
            </a:r>
            <a:r>
              <a:rPr lang="en-US" sz="1600" b="1" dirty="0">
                <a:solidFill>
                  <a:schemeClr val="accent3"/>
                </a:solidFill>
              </a:rPr>
              <a:t>A</a:t>
            </a:r>
            <a:r>
              <a:rPr lang="en-US" sz="1600" dirty="0">
                <a:solidFill>
                  <a:schemeClr val="accent3"/>
                </a:solidFill>
              </a:rPr>
              <a:t>dvanced </a:t>
            </a:r>
            <a:r>
              <a:rPr lang="en-US" sz="1600" b="1" dirty="0">
                <a:solidFill>
                  <a:schemeClr val="accent3"/>
                </a:solidFill>
              </a:rPr>
              <a:t>P</a:t>
            </a:r>
            <a:r>
              <a:rPr lang="en-US" sz="1600" dirty="0">
                <a:solidFill>
                  <a:schemeClr val="accent3"/>
                </a:solidFill>
              </a:rPr>
              <a:t>eripheral </a:t>
            </a:r>
            <a:r>
              <a:rPr lang="en-US" sz="1600" b="1" dirty="0">
                <a:solidFill>
                  <a:schemeClr val="accent3"/>
                </a:solidFill>
              </a:rPr>
              <a:t>B</a:t>
            </a:r>
            <a:r>
              <a:rPr lang="en-US" sz="1600" dirty="0">
                <a:solidFill>
                  <a:schemeClr val="accent3"/>
                </a:solidFill>
              </a:rPr>
              <a:t>us</a:t>
            </a:r>
          </a:p>
          <a:p>
            <a:pPr>
              <a:buFont typeface="Wingdings" panose="05000000000000000000" pitchFamily="2" charset="2"/>
              <a:buChar char="Ø"/>
            </a:pPr>
            <a:r>
              <a:rPr lang="en-US" sz="1600" dirty="0"/>
              <a:t>The AMBA APB is for low-power peripherals.</a:t>
            </a:r>
          </a:p>
          <a:p>
            <a:pPr>
              <a:buFont typeface="Wingdings" panose="05000000000000000000" pitchFamily="2" charset="2"/>
              <a:buChar char="Ø"/>
            </a:pPr>
            <a:r>
              <a:rPr lang="en-US" sz="1600" dirty="0"/>
              <a:t>AMBA APB is optimized for minimal power consumption.</a:t>
            </a:r>
          </a:p>
          <a:p>
            <a:pPr>
              <a:buFont typeface="Wingdings" panose="05000000000000000000" pitchFamily="2" charset="2"/>
              <a:buChar char="Ø"/>
            </a:pPr>
            <a:r>
              <a:rPr lang="en-US" sz="1600" dirty="0"/>
              <a:t>APB reduces the complexity in interfaces to support peripheral functions.</a:t>
            </a:r>
          </a:p>
          <a:p>
            <a:pPr marL="0" indent="0">
              <a:buNone/>
            </a:pPr>
            <a:r>
              <a:rPr lang="en-US" sz="2600" dirty="0"/>
              <a:t>                                             </a:t>
            </a:r>
            <a:r>
              <a:rPr kumimoji="0" lang="en-US" sz="2600" b="1" i="0" u="sng" strike="noStrike" kern="1200" cap="none" spc="0" normalizeH="0" baseline="0" noProof="0" dirty="0">
                <a:ln>
                  <a:noFill/>
                </a:ln>
                <a:solidFill>
                  <a:srgbClr val="196B24"/>
                </a:solidFill>
                <a:effectLst/>
                <a:uLnTx/>
                <a:uFillTx/>
                <a:latin typeface="Aptos" panose="02110004020202020204"/>
                <a:ea typeface="+mn-ea"/>
                <a:cs typeface="+mn-cs"/>
              </a:rPr>
              <a:t>APB Bus Transfer</a:t>
            </a:r>
          </a:p>
          <a:p>
            <a:pPr>
              <a:buFont typeface="Wingdings" panose="05000000000000000000" pitchFamily="2" charset="2"/>
              <a:buChar char="Ø"/>
            </a:pPr>
            <a:r>
              <a:rPr lang="en-US" sz="1600" dirty="0"/>
              <a:t> APB is designed for Simpler , lower-speed peripherals do not require high bandwidth of AHB, such as UARTs , GPIO and timers.</a:t>
            </a:r>
          </a:p>
          <a:p>
            <a:pPr>
              <a:buFont typeface="Wingdings" panose="05000000000000000000" pitchFamily="2" charset="2"/>
              <a:buChar char="Ø"/>
            </a:pPr>
            <a:r>
              <a:rPr lang="en-US" sz="1600" dirty="0"/>
              <a:t>It supports three phase transfer</a:t>
            </a:r>
          </a:p>
          <a:p>
            <a:pPr marL="0" indent="0">
              <a:buNone/>
            </a:pPr>
            <a:r>
              <a:rPr lang="en-US" sz="1600" dirty="0"/>
              <a:t>           -&gt;Idle Phase</a:t>
            </a:r>
          </a:p>
          <a:p>
            <a:pPr marL="0" indent="0">
              <a:buNone/>
            </a:pPr>
            <a:r>
              <a:rPr lang="en-US" sz="1600" dirty="0"/>
              <a:t>          -&gt; Set up phase</a:t>
            </a:r>
          </a:p>
          <a:p>
            <a:pPr marL="0" indent="0">
              <a:buNone/>
            </a:pPr>
            <a:r>
              <a:rPr lang="en-US" sz="1600" dirty="0"/>
              <a:t>          -&gt; Enable Phase/ Access Phase</a:t>
            </a:r>
            <a:endParaRPr kumimoji="0" lang="en-US" sz="2600" b="1" i="0" u="sng" strike="noStrike" kern="1200" cap="none" spc="0" normalizeH="0" baseline="0" noProof="0" dirty="0">
              <a:ln>
                <a:noFill/>
              </a:ln>
              <a:solidFill>
                <a:srgbClr val="196B24"/>
              </a:solidFill>
              <a:effectLst/>
              <a:uLnTx/>
              <a:uFillTx/>
              <a:latin typeface="Aptos" panose="02110004020202020204"/>
              <a:ea typeface="+mn-ea"/>
              <a:cs typeface="+mn-cs"/>
            </a:endParaRPr>
          </a:p>
          <a:p>
            <a:pPr>
              <a:buFont typeface="Wingdings" panose="05000000000000000000" pitchFamily="2" charset="2"/>
              <a:buChar char="Ø"/>
            </a:pPr>
            <a:r>
              <a:rPr lang="en-US" sz="1600" dirty="0"/>
              <a:t> An APB bus transfer is also a read or write operation of a data object.</a:t>
            </a:r>
          </a:p>
          <a:p>
            <a:pPr>
              <a:buFont typeface="Wingdings" panose="05000000000000000000" pitchFamily="2" charset="2"/>
              <a:buChar char="Ø"/>
            </a:pPr>
            <a:r>
              <a:rPr lang="en-US" sz="1600" dirty="0">
                <a:solidFill>
                  <a:schemeClr val="accent3"/>
                </a:solidFill>
              </a:rPr>
              <a:t>APB Transfer always requires 2 bus cycles.</a:t>
            </a:r>
          </a:p>
          <a:p>
            <a:pPr>
              <a:buFont typeface="Wingdings" panose="05000000000000000000" pitchFamily="2" charset="2"/>
              <a:buChar char="Ø"/>
            </a:pPr>
            <a:r>
              <a:rPr lang="en-US" sz="1600" dirty="0"/>
              <a:t>Transfer size supported by AMBA APB includes</a:t>
            </a:r>
          </a:p>
          <a:p>
            <a:pPr marL="0" indent="0">
              <a:buNone/>
            </a:pPr>
            <a:r>
              <a:rPr lang="en-US" sz="1600" dirty="0"/>
              <a:t>              -&gt;8-bit transfer</a:t>
            </a:r>
          </a:p>
          <a:p>
            <a:pPr marL="0" indent="0">
              <a:buNone/>
            </a:pPr>
            <a:r>
              <a:rPr lang="en-US" sz="1600" dirty="0"/>
              <a:t>              -&gt;16-bit transfer</a:t>
            </a:r>
          </a:p>
          <a:p>
            <a:pPr marL="0" indent="0">
              <a:buNone/>
            </a:pPr>
            <a:r>
              <a:rPr lang="en-US" sz="1600" dirty="0"/>
              <a:t>              -&gt; 32-bit transfer </a:t>
            </a:r>
          </a:p>
          <a:p>
            <a:pPr>
              <a:buFont typeface="Wingdings" panose="05000000000000000000" pitchFamily="2" charset="2"/>
              <a:buChar char="Ø"/>
            </a:pPr>
            <a:endParaRPr lang="en-US" sz="1600" dirty="0">
              <a:solidFill>
                <a:schemeClr val="accent3"/>
              </a:solidFill>
            </a:endParaRPr>
          </a:p>
        </p:txBody>
      </p:sp>
      <p:pic>
        <p:nvPicPr>
          <p:cNvPr id="2" name="Picture 1">
            <a:extLst>
              <a:ext uri="{FF2B5EF4-FFF2-40B4-BE49-F238E27FC236}">
                <a16:creationId xmlns:a16="http://schemas.microsoft.com/office/drawing/2014/main" id="{528ECA7D-30BE-ED0C-02C0-E4F17D796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2154662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464FC-D2E7-B10B-7A35-104CD31D38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7838F-B10A-357C-0C12-2376C1AA100F}"/>
              </a:ext>
            </a:extLst>
          </p:cNvPr>
          <p:cNvSpPr>
            <a:spLocks noGrp="1"/>
          </p:cNvSpPr>
          <p:nvPr>
            <p:ph idx="1"/>
          </p:nvPr>
        </p:nvSpPr>
        <p:spPr>
          <a:xfrm>
            <a:off x="2653072" y="501446"/>
            <a:ext cx="6095999" cy="511278"/>
          </a:xfrm>
        </p:spPr>
        <p:txBody>
          <a:bodyPr>
            <a:normAutofit/>
          </a:bodyPr>
          <a:lstStyle/>
          <a:p>
            <a:pPr marL="0" indent="0">
              <a:buNone/>
            </a:pPr>
            <a:r>
              <a:rPr lang="en-US" sz="2400" b="1" dirty="0">
                <a:solidFill>
                  <a:schemeClr val="accent3"/>
                </a:solidFill>
              </a:rPr>
              <a:t> </a:t>
            </a:r>
            <a:r>
              <a:rPr lang="en-US" sz="2400" b="1" u="sng" dirty="0">
                <a:solidFill>
                  <a:schemeClr val="accent3"/>
                </a:solidFill>
              </a:rPr>
              <a:t>Differences between AHB and APB buses</a:t>
            </a:r>
          </a:p>
        </p:txBody>
      </p:sp>
      <p:graphicFrame>
        <p:nvGraphicFramePr>
          <p:cNvPr id="2" name="Table 1">
            <a:extLst>
              <a:ext uri="{FF2B5EF4-FFF2-40B4-BE49-F238E27FC236}">
                <a16:creationId xmlns:a16="http://schemas.microsoft.com/office/drawing/2014/main" id="{8BC059E6-AC6B-B541-4035-FB66729589B1}"/>
              </a:ext>
            </a:extLst>
          </p:cNvPr>
          <p:cNvGraphicFramePr>
            <a:graphicFrameLocks noGrp="1"/>
          </p:cNvGraphicFramePr>
          <p:nvPr>
            <p:extLst>
              <p:ext uri="{D42A27DB-BD31-4B8C-83A1-F6EECF244321}">
                <p14:modId xmlns:p14="http://schemas.microsoft.com/office/powerpoint/2010/main" val="4238156076"/>
              </p:ext>
            </p:extLst>
          </p:nvPr>
        </p:nvGraphicFramePr>
        <p:xfrm>
          <a:off x="1563330" y="1415844"/>
          <a:ext cx="8259099" cy="4940710"/>
        </p:xfrm>
        <a:graphic>
          <a:graphicData uri="http://schemas.openxmlformats.org/drawingml/2006/table">
            <a:tbl>
              <a:tblPr firstRow="1" bandRow="1">
                <a:tableStyleId>{5C22544A-7EE6-4342-B048-85BDC9FD1C3A}</a:tableStyleId>
              </a:tblPr>
              <a:tblGrid>
                <a:gridCol w="2753033">
                  <a:extLst>
                    <a:ext uri="{9D8B030D-6E8A-4147-A177-3AD203B41FA5}">
                      <a16:colId xmlns:a16="http://schemas.microsoft.com/office/drawing/2014/main" val="625625715"/>
                    </a:ext>
                  </a:extLst>
                </a:gridCol>
                <a:gridCol w="2753033">
                  <a:extLst>
                    <a:ext uri="{9D8B030D-6E8A-4147-A177-3AD203B41FA5}">
                      <a16:colId xmlns:a16="http://schemas.microsoft.com/office/drawing/2014/main" val="2858989618"/>
                    </a:ext>
                  </a:extLst>
                </a:gridCol>
                <a:gridCol w="2753033">
                  <a:extLst>
                    <a:ext uri="{9D8B030D-6E8A-4147-A177-3AD203B41FA5}">
                      <a16:colId xmlns:a16="http://schemas.microsoft.com/office/drawing/2014/main" val="3939165940"/>
                    </a:ext>
                  </a:extLst>
                </a:gridCol>
              </a:tblGrid>
              <a:tr h="411726">
                <a:tc>
                  <a:txBody>
                    <a:bodyPr/>
                    <a:lstStyle/>
                    <a:p>
                      <a:r>
                        <a:rPr lang="en-IN" dirty="0"/>
                        <a:t>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APB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2877061"/>
                  </a:ext>
                </a:extLst>
              </a:tr>
              <a:tr h="720520">
                <a:tc>
                  <a:txBody>
                    <a:bodyPr/>
                    <a:lstStyle/>
                    <a:p>
                      <a:r>
                        <a:rPr lang="en-IN" dirty="0">
                          <a:solidFill>
                            <a:schemeClr val="accent5">
                              <a:lumMod val="50000"/>
                            </a:schemeClr>
                          </a:solidFill>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r>
                        <a:rPr lang="en-IN" dirty="0"/>
                        <a:t>High- Performance Peripherals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a:t>Low-speed Peripherals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56233908"/>
                  </a:ext>
                </a:extLst>
              </a:tr>
              <a:tr h="411726">
                <a:tc>
                  <a:txBody>
                    <a:bodyPr/>
                    <a:lstStyle/>
                    <a:p>
                      <a:r>
                        <a:rPr lang="en-IN" dirty="0">
                          <a:solidFill>
                            <a:schemeClr val="accent5">
                              <a:lumMod val="50000"/>
                            </a:schemeClr>
                          </a:solidFill>
                        </a:rPr>
                        <a:t>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r>
                        <a:rPr lang="en-IN" dirty="0"/>
                        <a:t>Read or 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a:t>Read or 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378169880"/>
                  </a:ext>
                </a:extLst>
              </a:tr>
              <a:tr h="411726">
                <a:tc>
                  <a:txBody>
                    <a:bodyPr/>
                    <a:lstStyle/>
                    <a:p>
                      <a:r>
                        <a:rPr lang="en-IN" dirty="0">
                          <a:solidFill>
                            <a:schemeClr val="accent5">
                              <a:lumMod val="50000"/>
                            </a:schemeClr>
                          </a:solidFill>
                        </a:rPr>
                        <a:t>Clock cycles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r>
                        <a:rPr lang="en-IN" dirty="0"/>
                        <a:t>1 or 2 clock cycles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a:t>Always 2 clock cycles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37141144"/>
                  </a:ext>
                </a:extLst>
              </a:tr>
              <a:tr h="720520">
                <a:tc>
                  <a:txBody>
                    <a:bodyPr/>
                    <a:lstStyle/>
                    <a:p>
                      <a:r>
                        <a:rPr lang="en-IN" dirty="0">
                          <a:solidFill>
                            <a:schemeClr val="accent5">
                              <a:lumMod val="50000"/>
                            </a:schemeClr>
                          </a:solidFill>
                        </a:rPr>
                        <a:t>Transfer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r>
                        <a:rPr lang="en-IN" dirty="0"/>
                        <a:t>8-bit , 16-bit, 32-bit, </a:t>
                      </a:r>
                    </a:p>
                    <a:p>
                      <a:r>
                        <a:rPr lang="en-IN" dirty="0"/>
                        <a:t>64-bit, 128-bit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mn-lt"/>
                          <a:ea typeface="+mn-ea"/>
                          <a:cs typeface="+mn-cs"/>
                        </a:rPr>
                        <a:t>8-bit , 16-bit, 32-bit</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528244135"/>
                  </a:ext>
                </a:extLst>
              </a:tr>
              <a:tr h="411726">
                <a:tc>
                  <a:txBody>
                    <a:bodyPr/>
                    <a:lstStyle/>
                    <a:p>
                      <a:r>
                        <a:rPr lang="en-IN" dirty="0">
                          <a:solidFill>
                            <a:schemeClr val="accent5">
                              <a:lumMod val="50000"/>
                            </a:schemeClr>
                          </a:solidFill>
                        </a:rPr>
                        <a:t>Pipelining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r>
                        <a:rPr lang="en-IN" dirty="0"/>
                        <a:t>                yes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a:t>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357688231"/>
                  </a:ext>
                </a:extLst>
              </a:tr>
              <a:tr h="411726">
                <a:tc>
                  <a:txBody>
                    <a:bodyPr/>
                    <a:lstStyle/>
                    <a:p>
                      <a:r>
                        <a:rPr lang="en-IN" dirty="0">
                          <a:solidFill>
                            <a:schemeClr val="accent5">
                              <a:lumMod val="50000"/>
                            </a:schemeClr>
                          </a:solidFill>
                        </a:rPr>
                        <a:t>Burst transfers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r>
                        <a:rPr lang="en-IN" dirty="0"/>
                        <a:t>   supported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a:t>  not supported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18006354"/>
                  </a:ext>
                </a:extLst>
              </a:tr>
              <a:tr h="720520">
                <a:tc>
                  <a:txBody>
                    <a:bodyPr/>
                    <a:lstStyle/>
                    <a:p>
                      <a:r>
                        <a:rPr lang="en-IN" dirty="0">
                          <a:solidFill>
                            <a:schemeClr val="accent5">
                              <a:lumMod val="50000"/>
                            </a:schemeClr>
                          </a:solidFill>
                        </a:rPr>
                        <a:t>Power Consumption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r>
                        <a:rPr lang="en-IN" dirty="0"/>
                        <a:t> Higher due to 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a:t> lower due to simplicity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943934061"/>
                  </a:ext>
                </a:extLst>
              </a:tr>
              <a:tr h="720520">
                <a:tc>
                  <a:txBody>
                    <a:bodyPr/>
                    <a:lstStyle/>
                    <a:p>
                      <a:r>
                        <a:rPr lang="en-IN" dirty="0">
                          <a:solidFill>
                            <a:schemeClr val="accent5">
                              <a:lumMod val="50000"/>
                            </a:schemeClr>
                          </a:solidFill>
                        </a:rPr>
                        <a:t>Transfer speed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r>
                        <a:rPr lang="en-IN" dirty="0"/>
                        <a:t>Higher speed, suitable for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IN" dirty="0"/>
                        <a:t>Low speed, ideal for peripherals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5926396"/>
                  </a:ext>
                </a:extLst>
              </a:tr>
            </a:tbl>
          </a:graphicData>
        </a:graphic>
      </p:graphicFrame>
      <p:pic>
        <p:nvPicPr>
          <p:cNvPr id="4" name="Picture 3">
            <a:extLst>
              <a:ext uri="{FF2B5EF4-FFF2-40B4-BE49-F238E27FC236}">
                <a16:creationId xmlns:a16="http://schemas.microsoft.com/office/drawing/2014/main" id="{1CE71E27-92A2-38E1-960B-54EFC8114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157429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5D90-4B7A-4C76-D2CF-2A329CFCC9B9}"/>
              </a:ext>
            </a:extLst>
          </p:cNvPr>
          <p:cNvSpPr>
            <a:spLocks noGrp="1"/>
          </p:cNvSpPr>
          <p:nvPr>
            <p:ph type="title"/>
          </p:nvPr>
        </p:nvSpPr>
        <p:spPr/>
        <p:txBody>
          <a:bodyPr/>
          <a:lstStyle/>
          <a:p>
            <a:r>
              <a:rPr lang="en-US" b="1" dirty="0">
                <a:solidFill>
                  <a:schemeClr val="accent3"/>
                </a:solidFill>
              </a:rPr>
              <a:t>                             </a:t>
            </a:r>
            <a:r>
              <a:rPr lang="en-US" b="1" u="sng" dirty="0">
                <a:solidFill>
                  <a:schemeClr val="accent3"/>
                </a:solidFill>
              </a:rPr>
              <a:t>AHB to APB Bridge</a:t>
            </a:r>
            <a:endParaRPr lang="en-IN" b="1" u="sng" dirty="0">
              <a:solidFill>
                <a:schemeClr val="accent3"/>
              </a:solidFill>
            </a:endParaRPr>
          </a:p>
        </p:txBody>
      </p:sp>
      <p:pic>
        <p:nvPicPr>
          <p:cNvPr id="3" name="Picture 2">
            <a:extLst>
              <a:ext uri="{FF2B5EF4-FFF2-40B4-BE49-F238E27FC236}">
                <a16:creationId xmlns:a16="http://schemas.microsoft.com/office/drawing/2014/main" id="{634D1BB8-915E-BCB5-F390-9F50DE293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pic>
        <p:nvPicPr>
          <p:cNvPr id="10" name="Image 7">
            <a:extLst>
              <a:ext uri="{FF2B5EF4-FFF2-40B4-BE49-F238E27FC236}">
                <a16:creationId xmlns:a16="http://schemas.microsoft.com/office/drawing/2014/main" id="{8EB69493-E1F9-B873-EB0A-79B60EA9882B}"/>
              </a:ext>
            </a:extLst>
          </p:cNvPr>
          <p:cNvPicPr>
            <a:picLocks/>
          </p:cNvPicPr>
          <p:nvPr/>
        </p:nvPicPr>
        <p:blipFill>
          <a:blip r:embed="rId3" cstate="print"/>
          <a:stretch>
            <a:fillRect/>
          </a:stretch>
        </p:blipFill>
        <p:spPr>
          <a:xfrm>
            <a:off x="2280976" y="1825625"/>
            <a:ext cx="8470760" cy="4554942"/>
          </a:xfrm>
          <a:prstGeom prst="rect">
            <a:avLst/>
          </a:prstGeom>
        </p:spPr>
      </p:pic>
    </p:spTree>
    <p:extLst>
      <p:ext uri="{BB962C8B-B14F-4D97-AF65-F5344CB8AC3E}">
        <p14:creationId xmlns:p14="http://schemas.microsoft.com/office/powerpoint/2010/main" val="3639112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16ABC-DD89-C034-AF60-DE991D2A81C7}"/>
              </a:ext>
            </a:extLst>
          </p:cNvPr>
          <p:cNvSpPr>
            <a:spLocks noGrp="1"/>
          </p:cNvSpPr>
          <p:nvPr>
            <p:ph idx="1"/>
          </p:nvPr>
        </p:nvSpPr>
        <p:spPr>
          <a:xfrm>
            <a:off x="304799" y="167148"/>
            <a:ext cx="11552903" cy="6518787"/>
          </a:xfrm>
        </p:spPr>
        <p:txBody>
          <a:bodyPr/>
          <a:lstStyle/>
          <a:p>
            <a:pPr marL="0" indent="0">
              <a:buNone/>
            </a:pPr>
            <a:r>
              <a:rPr lang="en-US" dirty="0"/>
              <a:t>                                                    </a:t>
            </a:r>
            <a:r>
              <a:rPr lang="en-US" b="1" u="sng" dirty="0">
                <a:solidFill>
                  <a:schemeClr val="accent3"/>
                </a:solidFill>
              </a:rPr>
              <a:t>AHB Signal Description</a:t>
            </a:r>
          </a:p>
          <a:p>
            <a:pPr marL="0" indent="0">
              <a:buNone/>
            </a:pPr>
            <a:endParaRPr lang="en-US" b="1" u="sng" dirty="0">
              <a:solidFill>
                <a:schemeClr val="accent3"/>
              </a:solidFill>
            </a:endParaRPr>
          </a:p>
          <a:p>
            <a:pPr marL="0" indent="0">
              <a:buNone/>
            </a:pPr>
            <a:endParaRPr lang="en-IN" b="1" u="sng" dirty="0">
              <a:solidFill>
                <a:schemeClr val="accent3"/>
              </a:solidFill>
            </a:endParaRPr>
          </a:p>
        </p:txBody>
      </p:sp>
      <p:graphicFrame>
        <p:nvGraphicFramePr>
          <p:cNvPr id="6" name="Table 5">
            <a:extLst>
              <a:ext uri="{FF2B5EF4-FFF2-40B4-BE49-F238E27FC236}">
                <a16:creationId xmlns:a16="http://schemas.microsoft.com/office/drawing/2014/main" id="{D8FD7DCC-52A3-D92F-209D-4C36376C9B4E}"/>
              </a:ext>
            </a:extLst>
          </p:cNvPr>
          <p:cNvGraphicFramePr>
            <a:graphicFrameLocks noGrp="1"/>
          </p:cNvGraphicFramePr>
          <p:nvPr>
            <p:extLst>
              <p:ext uri="{D42A27DB-BD31-4B8C-83A1-F6EECF244321}">
                <p14:modId xmlns:p14="http://schemas.microsoft.com/office/powerpoint/2010/main" val="4188657561"/>
              </p:ext>
            </p:extLst>
          </p:nvPr>
        </p:nvGraphicFramePr>
        <p:xfrm>
          <a:off x="668595" y="650841"/>
          <a:ext cx="11307097" cy="5577858"/>
        </p:xfrm>
        <a:graphic>
          <a:graphicData uri="http://schemas.openxmlformats.org/drawingml/2006/table">
            <a:tbl>
              <a:tblPr firstRow="1" bandRow="1">
                <a:tableStyleId>{5C22544A-7EE6-4342-B048-85BDC9FD1C3A}</a:tableStyleId>
              </a:tblPr>
              <a:tblGrid>
                <a:gridCol w="1671482">
                  <a:extLst>
                    <a:ext uri="{9D8B030D-6E8A-4147-A177-3AD203B41FA5}">
                      <a16:colId xmlns:a16="http://schemas.microsoft.com/office/drawing/2014/main" val="697679954"/>
                    </a:ext>
                  </a:extLst>
                </a:gridCol>
                <a:gridCol w="1740310">
                  <a:extLst>
                    <a:ext uri="{9D8B030D-6E8A-4147-A177-3AD203B41FA5}">
                      <a16:colId xmlns:a16="http://schemas.microsoft.com/office/drawing/2014/main" val="2941431047"/>
                    </a:ext>
                  </a:extLst>
                </a:gridCol>
                <a:gridCol w="7895305">
                  <a:extLst>
                    <a:ext uri="{9D8B030D-6E8A-4147-A177-3AD203B41FA5}">
                      <a16:colId xmlns:a16="http://schemas.microsoft.com/office/drawing/2014/main" val="412194115"/>
                    </a:ext>
                  </a:extLst>
                </a:gridCol>
              </a:tblGrid>
              <a:tr h="335283">
                <a:tc>
                  <a:txBody>
                    <a:bodyPr/>
                    <a:lstStyle/>
                    <a:p>
                      <a:r>
                        <a:rPr lang="en-US" dirty="0">
                          <a:solidFill>
                            <a:schemeClr val="bg2"/>
                          </a:solidFill>
                        </a:rPr>
                        <a:t>Name</a:t>
                      </a:r>
                      <a:r>
                        <a:rPr lang="en-US" dirty="0"/>
                        <a:t>  </a:t>
                      </a:r>
                      <a:endParaRPr lang="en-IN" dirty="0"/>
                    </a:p>
                  </a:txBody>
                  <a:tcPr/>
                </a:tc>
                <a:tc>
                  <a:txBody>
                    <a:bodyPr/>
                    <a:lstStyle/>
                    <a:p>
                      <a:r>
                        <a:rPr lang="en-US" dirty="0"/>
                        <a:t> Source</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591798946"/>
                  </a:ext>
                </a:extLst>
              </a:tr>
              <a:tr h="586745">
                <a:tc>
                  <a:txBody>
                    <a:bodyPr/>
                    <a:lstStyle/>
                    <a:p>
                      <a:r>
                        <a:rPr lang="en-US" dirty="0"/>
                        <a:t>HCLK</a:t>
                      </a:r>
                      <a:endParaRPr lang="en-IN" dirty="0"/>
                    </a:p>
                  </a:txBody>
                  <a:tcPr/>
                </a:tc>
                <a:tc>
                  <a:txBody>
                    <a:bodyPr/>
                    <a:lstStyle/>
                    <a:p>
                      <a:r>
                        <a:rPr lang="en-US" dirty="0"/>
                        <a:t>Clock Source</a:t>
                      </a:r>
                      <a:endParaRPr lang="en-IN" dirty="0"/>
                    </a:p>
                  </a:txBody>
                  <a:tcPr/>
                </a:tc>
                <a:tc>
                  <a:txBody>
                    <a:bodyPr/>
                    <a:lstStyle/>
                    <a:p>
                      <a:r>
                        <a:rPr lang="en-US" dirty="0"/>
                        <a:t>This Clock times all bus transfers. All signal timings are related to the HCLK.</a:t>
                      </a:r>
                      <a:endParaRPr lang="en-IN" dirty="0"/>
                    </a:p>
                  </a:txBody>
                  <a:tcPr/>
                </a:tc>
                <a:extLst>
                  <a:ext uri="{0D108BD9-81ED-4DB2-BD59-A6C34878D82A}">
                    <a16:rowId xmlns:a16="http://schemas.microsoft.com/office/drawing/2014/main" val="3123328578"/>
                  </a:ext>
                </a:extLst>
              </a:tr>
              <a:tr h="586745">
                <a:tc>
                  <a:txBody>
                    <a:bodyPr/>
                    <a:lstStyle/>
                    <a:p>
                      <a:r>
                        <a:rPr lang="en-US" dirty="0"/>
                        <a:t>HRESETn</a:t>
                      </a:r>
                      <a:endParaRPr lang="en-IN" dirty="0"/>
                    </a:p>
                  </a:txBody>
                  <a:tcPr/>
                </a:tc>
                <a:tc>
                  <a:txBody>
                    <a:bodyPr/>
                    <a:lstStyle/>
                    <a:p>
                      <a:r>
                        <a:rPr lang="en-US" dirty="0"/>
                        <a:t>Reset Controller</a:t>
                      </a:r>
                      <a:endParaRPr lang="en-IN" dirty="0"/>
                    </a:p>
                  </a:txBody>
                  <a:tcPr/>
                </a:tc>
                <a:tc>
                  <a:txBody>
                    <a:bodyPr/>
                    <a:lstStyle/>
                    <a:p>
                      <a:r>
                        <a:rPr lang="en-US" dirty="0"/>
                        <a:t>The bus reset signal is active LOW and is used to reset the system and the bus. This is the only active LOW signal.</a:t>
                      </a:r>
                      <a:endParaRPr lang="en-IN" dirty="0"/>
                    </a:p>
                  </a:txBody>
                  <a:tcPr/>
                </a:tc>
                <a:extLst>
                  <a:ext uri="{0D108BD9-81ED-4DB2-BD59-A6C34878D82A}">
                    <a16:rowId xmlns:a16="http://schemas.microsoft.com/office/drawing/2014/main" val="227140437"/>
                  </a:ext>
                </a:extLst>
              </a:tr>
              <a:tr h="335283">
                <a:tc>
                  <a:txBody>
                    <a:bodyPr/>
                    <a:lstStyle/>
                    <a:p>
                      <a:r>
                        <a:rPr lang="en-US" dirty="0"/>
                        <a:t>HADDR[31:0]</a:t>
                      </a:r>
                      <a:endParaRPr lang="en-IN" dirty="0"/>
                    </a:p>
                  </a:txBody>
                  <a:tcPr/>
                </a:tc>
                <a:tc>
                  <a:txBody>
                    <a:bodyPr/>
                    <a:lstStyle/>
                    <a:p>
                      <a:r>
                        <a:rPr lang="en-US" dirty="0"/>
                        <a:t>Master</a:t>
                      </a:r>
                      <a:endParaRPr lang="en-IN" dirty="0"/>
                    </a:p>
                  </a:txBody>
                  <a:tcPr/>
                </a:tc>
                <a:tc>
                  <a:txBody>
                    <a:bodyPr/>
                    <a:lstStyle/>
                    <a:p>
                      <a:r>
                        <a:rPr lang="en-US" dirty="0"/>
                        <a:t>The 32-bit system address bus.</a:t>
                      </a:r>
                      <a:endParaRPr lang="en-IN" dirty="0"/>
                    </a:p>
                  </a:txBody>
                  <a:tcPr/>
                </a:tc>
                <a:extLst>
                  <a:ext uri="{0D108BD9-81ED-4DB2-BD59-A6C34878D82A}">
                    <a16:rowId xmlns:a16="http://schemas.microsoft.com/office/drawing/2014/main" val="3343963680"/>
                  </a:ext>
                </a:extLst>
              </a:tr>
              <a:tr h="586745">
                <a:tc>
                  <a:txBody>
                    <a:bodyPr/>
                    <a:lstStyle/>
                    <a:p>
                      <a:r>
                        <a:rPr lang="en-US" dirty="0"/>
                        <a:t>HTRANS[1:0]</a:t>
                      </a:r>
                      <a:endParaRPr lang="en-IN" dirty="0"/>
                    </a:p>
                  </a:txBody>
                  <a:tcPr/>
                </a:tc>
                <a:tc>
                  <a:txBody>
                    <a:bodyPr/>
                    <a:lstStyle/>
                    <a:p>
                      <a:r>
                        <a:rPr lang="en-US" dirty="0"/>
                        <a:t>Master</a:t>
                      </a:r>
                      <a:endParaRPr lang="en-IN" dirty="0"/>
                    </a:p>
                  </a:txBody>
                  <a:tcPr/>
                </a:tc>
                <a:tc>
                  <a:txBody>
                    <a:bodyPr/>
                    <a:lstStyle/>
                    <a:p>
                      <a:r>
                        <a:rPr lang="en-US" dirty="0"/>
                        <a:t>Indicates the type of the current transfer, which can be IDEAL, BUSY, NON-SEQUENTIAL and SEQUENTIAL.</a:t>
                      </a:r>
                      <a:endParaRPr lang="en-IN" dirty="0"/>
                    </a:p>
                  </a:txBody>
                  <a:tcPr/>
                </a:tc>
                <a:extLst>
                  <a:ext uri="{0D108BD9-81ED-4DB2-BD59-A6C34878D82A}">
                    <a16:rowId xmlns:a16="http://schemas.microsoft.com/office/drawing/2014/main" val="1503035450"/>
                  </a:ext>
                </a:extLst>
              </a:tr>
              <a:tr h="586745">
                <a:tc>
                  <a:txBody>
                    <a:bodyPr/>
                    <a:lstStyle/>
                    <a:p>
                      <a:r>
                        <a:rPr lang="en-US" dirty="0"/>
                        <a:t>HWRITE</a:t>
                      </a:r>
                      <a:endParaRPr lang="en-IN" dirty="0"/>
                    </a:p>
                  </a:txBody>
                  <a:tcPr/>
                </a:tc>
                <a:tc>
                  <a:txBody>
                    <a:bodyPr/>
                    <a:lstStyle/>
                    <a:p>
                      <a:r>
                        <a:rPr lang="en-US" dirty="0"/>
                        <a:t>Master</a:t>
                      </a:r>
                      <a:endParaRPr lang="en-IN" dirty="0"/>
                    </a:p>
                  </a:txBody>
                  <a:tcPr/>
                </a:tc>
                <a:tc>
                  <a:txBody>
                    <a:bodyPr/>
                    <a:lstStyle/>
                    <a:p>
                      <a:r>
                        <a:rPr lang="en-US" dirty="0"/>
                        <a:t>When HIGH, indicates WRITE Transfer. When LOW, indicates READ Transfer.</a:t>
                      </a:r>
                      <a:endParaRPr lang="en-IN" dirty="0"/>
                    </a:p>
                  </a:txBody>
                  <a:tcPr/>
                </a:tc>
                <a:extLst>
                  <a:ext uri="{0D108BD9-81ED-4DB2-BD59-A6C34878D82A}">
                    <a16:rowId xmlns:a16="http://schemas.microsoft.com/office/drawing/2014/main" val="3229941899"/>
                  </a:ext>
                </a:extLst>
              </a:tr>
              <a:tr h="838208">
                <a:tc>
                  <a:txBody>
                    <a:bodyPr/>
                    <a:lstStyle/>
                    <a:p>
                      <a:r>
                        <a:rPr lang="en-US" dirty="0"/>
                        <a:t>HSIZE[2:0]</a:t>
                      </a:r>
                      <a:endParaRPr lang="en-IN" dirty="0"/>
                    </a:p>
                  </a:txBody>
                  <a:tcPr/>
                </a:tc>
                <a:tc>
                  <a:txBody>
                    <a:bodyPr/>
                    <a:lstStyle/>
                    <a:p>
                      <a:r>
                        <a:rPr lang="en-US" dirty="0"/>
                        <a:t>Master</a:t>
                      </a:r>
                      <a:endParaRPr lang="en-IN" dirty="0"/>
                    </a:p>
                  </a:txBody>
                  <a:tcPr/>
                </a:tc>
                <a:tc>
                  <a:txBody>
                    <a:bodyPr/>
                    <a:lstStyle/>
                    <a:p>
                      <a:r>
                        <a:rPr lang="en-US" dirty="0"/>
                        <a:t>Indicates the size of the transfer, which is typically byte(8-bit), half-word(16-bit) or word (32-bit). The protocol allows for larger transfer sizes up to a maximum of 1024 bits.</a:t>
                      </a:r>
                      <a:endParaRPr lang="en-IN" dirty="0"/>
                    </a:p>
                  </a:txBody>
                  <a:tcPr/>
                </a:tc>
                <a:extLst>
                  <a:ext uri="{0D108BD9-81ED-4DB2-BD59-A6C34878D82A}">
                    <a16:rowId xmlns:a16="http://schemas.microsoft.com/office/drawing/2014/main" val="3577002883"/>
                  </a:ext>
                </a:extLst>
              </a:tr>
              <a:tr h="838208">
                <a:tc>
                  <a:txBody>
                    <a:bodyPr/>
                    <a:lstStyle/>
                    <a:p>
                      <a:r>
                        <a:rPr lang="en-US" dirty="0"/>
                        <a:t>HBURST[2:0]</a:t>
                      </a:r>
                      <a:endParaRPr lang="en-IN" dirty="0"/>
                    </a:p>
                  </a:txBody>
                  <a:tcPr/>
                </a:tc>
                <a:tc>
                  <a:txBody>
                    <a:bodyPr/>
                    <a:lstStyle/>
                    <a:p>
                      <a:r>
                        <a:rPr lang="en-US" dirty="0"/>
                        <a:t>Master</a:t>
                      </a:r>
                      <a:endParaRPr lang="en-IN" dirty="0"/>
                    </a:p>
                  </a:txBody>
                  <a:tcPr/>
                </a:tc>
                <a:tc>
                  <a:txBody>
                    <a:bodyPr/>
                    <a:lstStyle/>
                    <a:p>
                      <a:r>
                        <a:rPr lang="en-US" dirty="0"/>
                        <a:t>Indicates if the transfer forms part of a burst. 4,8 and 16 beat bursts are supported and the type of burst may be either increment or wrapping.</a:t>
                      </a:r>
                    </a:p>
                  </a:txBody>
                  <a:tcPr/>
                </a:tc>
                <a:extLst>
                  <a:ext uri="{0D108BD9-81ED-4DB2-BD59-A6C34878D82A}">
                    <a16:rowId xmlns:a16="http://schemas.microsoft.com/office/drawing/2014/main" val="3511589130"/>
                  </a:ext>
                </a:extLst>
              </a:tr>
              <a:tr h="335283">
                <a:tc>
                  <a:txBody>
                    <a:bodyPr/>
                    <a:lstStyle/>
                    <a:p>
                      <a:r>
                        <a:rPr lang="en-US" dirty="0"/>
                        <a:t> HWDATA[31:0]</a:t>
                      </a:r>
                      <a:endParaRPr lang="en-IN" dirty="0"/>
                    </a:p>
                  </a:txBody>
                  <a:tcPr/>
                </a:tc>
                <a:tc>
                  <a:txBody>
                    <a:bodyPr/>
                    <a:lstStyle/>
                    <a:p>
                      <a:r>
                        <a:rPr lang="en-US" dirty="0"/>
                        <a:t>Master</a:t>
                      </a:r>
                      <a:endParaRPr lang="en-IN" dirty="0"/>
                    </a:p>
                  </a:txBody>
                  <a:tcPr/>
                </a:tc>
                <a:tc>
                  <a:txBody>
                    <a:bodyPr/>
                    <a:lstStyle/>
                    <a:p>
                      <a:r>
                        <a:rPr lang="en-US" dirty="0"/>
                        <a:t>The Write data bus is used to transfer data from the master to the bus slaves during operations. A minimum data bus width of 32-bits is recommended.</a:t>
                      </a:r>
                    </a:p>
                  </a:txBody>
                  <a:tcPr/>
                </a:tc>
                <a:extLst>
                  <a:ext uri="{0D108BD9-81ED-4DB2-BD59-A6C34878D82A}">
                    <a16:rowId xmlns:a16="http://schemas.microsoft.com/office/drawing/2014/main" val="3111352564"/>
                  </a:ext>
                </a:extLst>
              </a:tr>
            </a:tbl>
          </a:graphicData>
        </a:graphic>
      </p:graphicFrame>
    </p:spTree>
    <p:extLst>
      <p:ext uri="{BB962C8B-B14F-4D97-AF65-F5344CB8AC3E}">
        <p14:creationId xmlns:p14="http://schemas.microsoft.com/office/powerpoint/2010/main" val="133432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E0CC64-62D4-3714-31A3-5E8C6A87B3A6}"/>
              </a:ext>
            </a:extLst>
          </p:cNvPr>
          <p:cNvSpPr>
            <a:spLocks noGrp="1"/>
          </p:cNvSpPr>
          <p:nvPr>
            <p:ph idx="1"/>
          </p:nvPr>
        </p:nvSpPr>
        <p:spPr>
          <a:xfrm>
            <a:off x="353961" y="157316"/>
            <a:ext cx="11454581" cy="6459794"/>
          </a:xfrm>
        </p:spPr>
        <p:txBody>
          <a:bodyPr/>
          <a:lstStyle/>
          <a:p>
            <a:pPr marL="0" indent="0">
              <a:buNone/>
            </a:pPr>
            <a:r>
              <a:rPr lang="en-US" b="1" dirty="0">
                <a:solidFill>
                  <a:schemeClr val="accent3"/>
                </a:solidFill>
              </a:rPr>
              <a:t>                                              </a:t>
            </a:r>
            <a:r>
              <a:rPr lang="en-US" b="1" u="sng" dirty="0">
                <a:solidFill>
                  <a:schemeClr val="accent3"/>
                </a:solidFill>
              </a:rPr>
              <a:t>AHB Signal Description</a:t>
            </a:r>
          </a:p>
          <a:p>
            <a:pPr marL="0" indent="0">
              <a:buNone/>
            </a:pPr>
            <a:endParaRPr lang="en-IN" dirty="0"/>
          </a:p>
        </p:txBody>
      </p:sp>
      <p:graphicFrame>
        <p:nvGraphicFramePr>
          <p:cNvPr id="4" name="Table 3">
            <a:extLst>
              <a:ext uri="{FF2B5EF4-FFF2-40B4-BE49-F238E27FC236}">
                <a16:creationId xmlns:a16="http://schemas.microsoft.com/office/drawing/2014/main" id="{E86575F3-ED16-EA0B-0AA5-FE807443A4E4}"/>
              </a:ext>
            </a:extLst>
          </p:cNvPr>
          <p:cNvGraphicFramePr>
            <a:graphicFrameLocks noGrp="1"/>
          </p:cNvGraphicFramePr>
          <p:nvPr>
            <p:extLst>
              <p:ext uri="{D42A27DB-BD31-4B8C-83A1-F6EECF244321}">
                <p14:modId xmlns:p14="http://schemas.microsoft.com/office/powerpoint/2010/main" val="4056336594"/>
              </p:ext>
            </p:extLst>
          </p:nvPr>
        </p:nvGraphicFramePr>
        <p:xfrm>
          <a:off x="845574" y="1132621"/>
          <a:ext cx="10854813" cy="4028440"/>
        </p:xfrm>
        <a:graphic>
          <a:graphicData uri="http://schemas.openxmlformats.org/drawingml/2006/table">
            <a:tbl>
              <a:tblPr firstRow="1" bandRow="1">
                <a:tableStyleId>{5C22544A-7EE6-4342-B048-85BDC9FD1C3A}</a:tableStyleId>
              </a:tblPr>
              <a:tblGrid>
                <a:gridCol w="1853501">
                  <a:extLst>
                    <a:ext uri="{9D8B030D-6E8A-4147-A177-3AD203B41FA5}">
                      <a16:colId xmlns:a16="http://schemas.microsoft.com/office/drawing/2014/main" val="1965927542"/>
                    </a:ext>
                  </a:extLst>
                </a:gridCol>
                <a:gridCol w="1401029">
                  <a:extLst>
                    <a:ext uri="{9D8B030D-6E8A-4147-A177-3AD203B41FA5}">
                      <a16:colId xmlns:a16="http://schemas.microsoft.com/office/drawing/2014/main" val="1588809712"/>
                    </a:ext>
                  </a:extLst>
                </a:gridCol>
                <a:gridCol w="7600283">
                  <a:extLst>
                    <a:ext uri="{9D8B030D-6E8A-4147-A177-3AD203B41FA5}">
                      <a16:colId xmlns:a16="http://schemas.microsoft.com/office/drawing/2014/main" val="1915091169"/>
                    </a:ext>
                  </a:extLst>
                </a:gridCol>
              </a:tblGrid>
              <a:tr h="370840">
                <a:tc>
                  <a:txBody>
                    <a:bodyPr/>
                    <a:lstStyle/>
                    <a:p>
                      <a:r>
                        <a:rPr lang="en-US" dirty="0"/>
                        <a:t> Name </a:t>
                      </a:r>
                      <a:endParaRPr lang="en-IN" dirty="0"/>
                    </a:p>
                  </a:txBody>
                  <a:tcPr/>
                </a:tc>
                <a:tc>
                  <a:txBody>
                    <a:bodyPr/>
                    <a:lstStyle/>
                    <a:p>
                      <a:r>
                        <a:rPr lang="en-US" dirty="0"/>
                        <a:t> Source</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2713010009"/>
                  </a:ext>
                </a:extLst>
              </a:tr>
              <a:tr h="370840">
                <a:tc>
                  <a:txBody>
                    <a:bodyPr/>
                    <a:lstStyle/>
                    <a:p>
                      <a:r>
                        <a:rPr lang="en-US" dirty="0"/>
                        <a:t>HSELx</a:t>
                      </a:r>
                      <a:endParaRPr lang="en-IN" dirty="0"/>
                    </a:p>
                  </a:txBody>
                  <a:tcPr/>
                </a:tc>
                <a:tc>
                  <a:txBody>
                    <a:bodyPr/>
                    <a:lstStyle/>
                    <a:p>
                      <a:r>
                        <a:rPr lang="en-US" dirty="0"/>
                        <a:t> Decoder</a:t>
                      </a:r>
                      <a:endParaRPr lang="en-IN" dirty="0"/>
                    </a:p>
                  </a:txBody>
                  <a:tcPr/>
                </a:tc>
                <a:tc>
                  <a:txBody>
                    <a:bodyPr/>
                    <a:lstStyle/>
                    <a:p>
                      <a:r>
                        <a:rPr lang="en-US" dirty="0"/>
                        <a:t> Each AHB Slave has its own slave select signal and this signal indicates that the current transfer is intended for the selected slave. This  signal is simply  a combinational decode of the address bus.</a:t>
                      </a:r>
                      <a:endParaRPr lang="en-IN" dirty="0"/>
                    </a:p>
                  </a:txBody>
                  <a:tcPr/>
                </a:tc>
                <a:extLst>
                  <a:ext uri="{0D108BD9-81ED-4DB2-BD59-A6C34878D82A}">
                    <a16:rowId xmlns:a16="http://schemas.microsoft.com/office/drawing/2014/main" val="1927851357"/>
                  </a:ext>
                </a:extLst>
              </a:tr>
              <a:tr h="370840">
                <a:tc>
                  <a:txBody>
                    <a:bodyPr/>
                    <a:lstStyle/>
                    <a:p>
                      <a:r>
                        <a:rPr lang="en-US" dirty="0"/>
                        <a:t>HRDATA[31:0]</a:t>
                      </a:r>
                      <a:endParaRPr lang="en-IN" dirty="0"/>
                    </a:p>
                  </a:txBody>
                  <a:tcPr/>
                </a:tc>
                <a:tc>
                  <a:txBody>
                    <a:bodyPr/>
                    <a:lstStyle/>
                    <a:p>
                      <a:r>
                        <a:rPr lang="en-US" dirty="0"/>
                        <a:t> Slave</a:t>
                      </a:r>
                      <a:endParaRPr lang="en-IN" dirty="0"/>
                    </a:p>
                  </a:txBody>
                  <a:tcPr/>
                </a:tc>
                <a:tc>
                  <a:txBody>
                    <a:bodyPr/>
                    <a:lstStyle/>
                    <a:p>
                      <a:r>
                        <a:rPr lang="en-US" dirty="0"/>
                        <a:t> The read data bus is used to transfer data from bus slaves to the bus master during read operations. A minimum data bus width of 32-bits is recommended.</a:t>
                      </a:r>
                      <a:endParaRPr lang="en-IN" dirty="0"/>
                    </a:p>
                  </a:txBody>
                  <a:tcPr/>
                </a:tc>
                <a:extLst>
                  <a:ext uri="{0D108BD9-81ED-4DB2-BD59-A6C34878D82A}">
                    <a16:rowId xmlns:a16="http://schemas.microsoft.com/office/drawing/2014/main" val="3644985339"/>
                  </a:ext>
                </a:extLst>
              </a:tr>
              <a:tr h="370840">
                <a:tc>
                  <a:txBody>
                    <a:bodyPr/>
                    <a:lstStyle/>
                    <a:p>
                      <a:r>
                        <a:rPr lang="en-US" dirty="0"/>
                        <a:t>HREADY</a:t>
                      </a:r>
                      <a:endParaRPr lang="en-IN" dirty="0"/>
                    </a:p>
                  </a:txBody>
                  <a:tcPr/>
                </a:tc>
                <a:tc>
                  <a:txBody>
                    <a:bodyPr/>
                    <a:lstStyle/>
                    <a:p>
                      <a:r>
                        <a:rPr lang="en-US" dirty="0"/>
                        <a:t>Slave</a:t>
                      </a:r>
                      <a:endParaRPr lang="en-IN" dirty="0"/>
                    </a:p>
                  </a:txBody>
                  <a:tcPr/>
                </a:tc>
                <a:tc>
                  <a:txBody>
                    <a:bodyPr/>
                    <a:lstStyle/>
                    <a:p>
                      <a:r>
                        <a:rPr lang="en-US" dirty="0"/>
                        <a:t>When HIGH the HREADY signal indicates that a transfer has finished on the bus. The signal may be driven to LOW to extend transfer.</a:t>
                      </a:r>
                    </a:p>
                    <a:p>
                      <a:r>
                        <a:rPr lang="en-US" dirty="0">
                          <a:solidFill>
                            <a:srgbClr val="C00000"/>
                          </a:solidFill>
                        </a:rPr>
                        <a:t>Note: Slaves on the bus require HREADY as both input and an output signal.</a:t>
                      </a:r>
                      <a:endParaRPr lang="en-IN" dirty="0">
                        <a:solidFill>
                          <a:srgbClr val="C00000"/>
                        </a:solidFill>
                      </a:endParaRPr>
                    </a:p>
                  </a:txBody>
                  <a:tcPr/>
                </a:tc>
                <a:extLst>
                  <a:ext uri="{0D108BD9-81ED-4DB2-BD59-A6C34878D82A}">
                    <a16:rowId xmlns:a16="http://schemas.microsoft.com/office/drawing/2014/main" val="1811950037"/>
                  </a:ext>
                </a:extLst>
              </a:tr>
              <a:tr h="370840">
                <a:tc>
                  <a:txBody>
                    <a:bodyPr/>
                    <a:lstStyle/>
                    <a:p>
                      <a:r>
                        <a:rPr lang="en-US" dirty="0"/>
                        <a:t>HRESP[1:0]</a:t>
                      </a:r>
                      <a:endParaRPr lang="en-IN" dirty="0"/>
                    </a:p>
                  </a:txBody>
                  <a:tcPr/>
                </a:tc>
                <a:tc>
                  <a:txBody>
                    <a:bodyPr/>
                    <a:lstStyle/>
                    <a:p>
                      <a:r>
                        <a:rPr lang="en-US" dirty="0"/>
                        <a:t>Slave</a:t>
                      </a:r>
                      <a:endParaRPr lang="en-IN" dirty="0"/>
                    </a:p>
                  </a:txBody>
                  <a:tcPr/>
                </a:tc>
                <a:tc>
                  <a:txBody>
                    <a:bodyPr/>
                    <a:lstStyle/>
                    <a:p>
                      <a:r>
                        <a:rPr lang="en-US" dirty="0"/>
                        <a:t>The transfer response provides additional information on the status of a transfer. 4 different responses are provided, OKAY, ERROR, RETRY and SPLIT.</a:t>
                      </a:r>
                      <a:endParaRPr lang="en-IN" dirty="0"/>
                    </a:p>
                  </a:txBody>
                  <a:tcPr/>
                </a:tc>
                <a:extLst>
                  <a:ext uri="{0D108BD9-81ED-4DB2-BD59-A6C34878D82A}">
                    <a16:rowId xmlns:a16="http://schemas.microsoft.com/office/drawing/2014/main" val="980805101"/>
                  </a:ext>
                </a:extLst>
              </a:tr>
            </a:tbl>
          </a:graphicData>
        </a:graphic>
      </p:graphicFrame>
    </p:spTree>
    <p:extLst>
      <p:ext uri="{BB962C8B-B14F-4D97-AF65-F5344CB8AC3E}">
        <p14:creationId xmlns:p14="http://schemas.microsoft.com/office/powerpoint/2010/main" val="2100450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44BC6-0907-79A1-03AD-306A95F25417}"/>
              </a:ext>
            </a:extLst>
          </p:cNvPr>
          <p:cNvSpPr>
            <a:spLocks noGrp="1"/>
          </p:cNvSpPr>
          <p:nvPr>
            <p:ph type="title"/>
          </p:nvPr>
        </p:nvSpPr>
        <p:spPr>
          <a:xfrm>
            <a:off x="4994787" y="756121"/>
            <a:ext cx="2448232" cy="854075"/>
          </a:xfrm>
        </p:spPr>
        <p:txBody>
          <a:bodyPr>
            <a:normAutofit fontScale="90000"/>
          </a:bodyPr>
          <a:lstStyle/>
          <a:p>
            <a:r>
              <a:rPr lang="en-US" sz="3200" b="1" dirty="0">
                <a:solidFill>
                  <a:schemeClr val="accent3"/>
                </a:solidFill>
              </a:rPr>
              <a:t>                                              </a:t>
            </a:r>
            <a:r>
              <a:rPr lang="en-US" sz="3200" b="1" u="sng" dirty="0">
                <a:solidFill>
                  <a:schemeClr val="accent3"/>
                </a:solidFill>
              </a:rPr>
              <a:t>HBURST[2:0]</a:t>
            </a:r>
            <a:endParaRPr lang="en-IN" sz="3200" b="1" u="sng" dirty="0">
              <a:solidFill>
                <a:schemeClr val="accent3"/>
              </a:solidFill>
            </a:endParaRPr>
          </a:p>
        </p:txBody>
      </p:sp>
      <p:graphicFrame>
        <p:nvGraphicFramePr>
          <p:cNvPr id="4" name="Content Placeholder 3">
            <a:extLst>
              <a:ext uri="{FF2B5EF4-FFF2-40B4-BE49-F238E27FC236}">
                <a16:creationId xmlns:a16="http://schemas.microsoft.com/office/drawing/2014/main" id="{617A6520-6472-938C-0ACD-4F52955E8543}"/>
              </a:ext>
            </a:extLst>
          </p:cNvPr>
          <p:cNvGraphicFramePr>
            <a:graphicFrameLocks noGrp="1"/>
          </p:cNvGraphicFramePr>
          <p:nvPr>
            <p:ph idx="1"/>
            <p:extLst>
              <p:ext uri="{D42A27DB-BD31-4B8C-83A1-F6EECF244321}">
                <p14:modId xmlns:p14="http://schemas.microsoft.com/office/powerpoint/2010/main" val="1082782706"/>
              </p:ext>
            </p:extLst>
          </p:nvPr>
        </p:nvGraphicFramePr>
        <p:xfrm>
          <a:off x="1799303" y="1825625"/>
          <a:ext cx="9554494" cy="3297733"/>
        </p:xfrm>
        <a:graphic>
          <a:graphicData uri="http://schemas.openxmlformats.org/drawingml/2006/table">
            <a:tbl>
              <a:tblPr firstRow="1" bandRow="1">
                <a:tableStyleId>{5C22544A-7EE6-4342-B048-85BDC9FD1C3A}</a:tableStyleId>
              </a:tblPr>
              <a:tblGrid>
                <a:gridCol w="2281084">
                  <a:extLst>
                    <a:ext uri="{9D8B030D-6E8A-4147-A177-3AD203B41FA5}">
                      <a16:colId xmlns:a16="http://schemas.microsoft.com/office/drawing/2014/main" val="1722731196"/>
                    </a:ext>
                  </a:extLst>
                </a:gridCol>
                <a:gridCol w="2320413">
                  <a:extLst>
                    <a:ext uri="{9D8B030D-6E8A-4147-A177-3AD203B41FA5}">
                      <a16:colId xmlns:a16="http://schemas.microsoft.com/office/drawing/2014/main" val="2318454505"/>
                    </a:ext>
                  </a:extLst>
                </a:gridCol>
                <a:gridCol w="4952997">
                  <a:extLst>
                    <a:ext uri="{9D8B030D-6E8A-4147-A177-3AD203B41FA5}">
                      <a16:colId xmlns:a16="http://schemas.microsoft.com/office/drawing/2014/main" val="272293150"/>
                    </a:ext>
                  </a:extLst>
                </a:gridCol>
              </a:tblGrid>
              <a:tr h="371653">
                <a:tc>
                  <a:txBody>
                    <a:bodyPr/>
                    <a:lstStyle/>
                    <a:p>
                      <a:r>
                        <a:rPr lang="en-US" dirty="0"/>
                        <a:t>    HBURST[2:0]</a:t>
                      </a:r>
                      <a:endParaRPr lang="en-IN" dirty="0"/>
                    </a:p>
                  </a:txBody>
                  <a:tcPr/>
                </a:tc>
                <a:tc>
                  <a:txBody>
                    <a:bodyPr/>
                    <a:lstStyle/>
                    <a:p>
                      <a:r>
                        <a:rPr lang="en-US" dirty="0"/>
                        <a:t>  Type  of Transfer</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1375033103"/>
                  </a:ext>
                </a:extLst>
              </a:tr>
              <a:tr h="326337">
                <a:tc>
                  <a:txBody>
                    <a:bodyPr/>
                    <a:lstStyle/>
                    <a:p>
                      <a:r>
                        <a:rPr lang="en-US" dirty="0"/>
                        <a:t>        000   (0)</a:t>
                      </a:r>
                      <a:endParaRPr lang="en-IN" dirty="0"/>
                    </a:p>
                  </a:txBody>
                  <a:tcPr/>
                </a:tc>
                <a:tc>
                  <a:txBody>
                    <a:bodyPr/>
                    <a:lstStyle/>
                    <a:p>
                      <a:r>
                        <a:rPr lang="en-US" dirty="0"/>
                        <a:t>  SINGLE</a:t>
                      </a:r>
                      <a:endParaRPr lang="en-IN" dirty="0"/>
                    </a:p>
                  </a:txBody>
                  <a:tcPr/>
                </a:tc>
                <a:tc>
                  <a:txBody>
                    <a:bodyPr/>
                    <a:lstStyle/>
                    <a:p>
                      <a:r>
                        <a:rPr lang="en-US" dirty="0"/>
                        <a:t>  Single Transfer</a:t>
                      </a:r>
                      <a:endParaRPr lang="en-IN" dirty="0"/>
                    </a:p>
                  </a:txBody>
                  <a:tcPr/>
                </a:tc>
                <a:extLst>
                  <a:ext uri="{0D108BD9-81ED-4DB2-BD59-A6C34878D82A}">
                    <a16:rowId xmlns:a16="http://schemas.microsoft.com/office/drawing/2014/main" val="1104916816"/>
                  </a:ext>
                </a:extLst>
              </a:tr>
              <a:tr h="326337">
                <a:tc>
                  <a:txBody>
                    <a:bodyPr/>
                    <a:lstStyle/>
                    <a:p>
                      <a:r>
                        <a:rPr lang="en-US" dirty="0"/>
                        <a:t>        001   (1)</a:t>
                      </a:r>
                      <a:endParaRPr lang="en-IN" dirty="0"/>
                    </a:p>
                  </a:txBody>
                  <a:tcPr/>
                </a:tc>
                <a:tc>
                  <a:txBody>
                    <a:bodyPr/>
                    <a:lstStyle/>
                    <a:p>
                      <a:r>
                        <a:rPr lang="en-US" dirty="0"/>
                        <a:t>  INCR</a:t>
                      </a:r>
                      <a:endParaRPr lang="en-IN" dirty="0"/>
                    </a:p>
                  </a:txBody>
                  <a:tcPr/>
                </a:tc>
                <a:tc>
                  <a:txBody>
                    <a:bodyPr/>
                    <a:lstStyle/>
                    <a:p>
                      <a:r>
                        <a:rPr lang="en-US" dirty="0"/>
                        <a:t>  Increment burst of unspecified length</a:t>
                      </a:r>
                      <a:endParaRPr lang="en-IN" dirty="0"/>
                    </a:p>
                  </a:txBody>
                  <a:tcPr/>
                </a:tc>
                <a:extLst>
                  <a:ext uri="{0D108BD9-81ED-4DB2-BD59-A6C34878D82A}">
                    <a16:rowId xmlns:a16="http://schemas.microsoft.com/office/drawing/2014/main" val="2565964065"/>
                  </a:ext>
                </a:extLst>
              </a:tr>
              <a:tr h="326337">
                <a:tc>
                  <a:txBody>
                    <a:bodyPr/>
                    <a:lstStyle/>
                    <a:p>
                      <a:r>
                        <a:rPr lang="en-US" dirty="0"/>
                        <a:t>        010   (2)</a:t>
                      </a:r>
                      <a:endParaRPr lang="en-IN" dirty="0"/>
                    </a:p>
                  </a:txBody>
                  <a:tcPr/>
                </a:tc>
                <a:tc>
                  <a:txBody>
                    <a:bodyPr/>
                    <a:lstStyle/>
                    <a:p>
                      <a:r>
                        <a:rPr lang="en-US" dirty="0"/>
                        <a:t>  WRAP4</a:t>
                      </a:r>
                      <a:endParaRPr lang="en-IN" dirty="0"/>
                    </a:p>
                  </a:txBody>
                  <a:tcPr/>
                </a:tc>
                <a:tc>
                  <a:txBody>
                    <a:bodyPr/>
                    <a:lstStyle/>
                    <a:p>
                      <a:r>
                        <a:rPr lang="en-US" dirty="0"/>
                        <a:t>  4-beat wrapping burst</a:t>
                      </a:r>
                      <a:endParaRPr lang="en-IN" dirty="0"/>
                    </a:p>
                  </a:txBody>
                  <a:tcPr/>
                </a:tc>
                <a:extLst>
                  <a:ext uri="{0D108BD9-81ED-4DB2-BD59-A6C34878D82A}">
                    <a16:rowId xmlns:a16="http://schemas.microsoft.com/office/drawing/2014/main" val="3756300481"/>
                  </a:ext>
                </a:extLst>
              </a:tr>
              <a:tr h="326337">
                <a:tc>
                  <a:txBody>
                    <a:bodyPr/>
                    <a:lstStyle/>
                    <a:p>
                      <a:r>
                        <a:rPr lang="en-US" dirty="0"/>
                        <a:t>        011   (3)</a:t>
                      </a:r>
                      <a:endParaRPr lang="en-IN" dirty="0"/>
                    </a:p>
                  </a:txBody>
                  <a:tcPr/>
                </a:tc>
                <a:tc>
                  <a:txBody>
                    <a:bodyPr/>
                    <a:lstStyle/>
                    <a:p>
                      <a:r>
                        <a:rPr lang="en-US" dirty="0"/>
                        <a:t>  INCR4</a:t>
                      </a:r>
                      <a:endParaRPr lang="en-IN" dirty="0"/>
                    </a:p>
                  </a:txBody>
                  <a:tcPr/>
                </a:tc>
                <a:tc>
                  <a:txBody>
                    <a:bodyPr/>
                    <a:lstStyle/>
                    <a:p>
                      <a:r>
                        <a:rPr lang="en-US" dirty="0"/>
                        <a:t>  4-beat increment burst</a:t>
                      </a:r>
                      <a:endParaRPr lang="en-IN" dirty="0"/>
                    </a:p>
                  </a:txBody>
                  <a:tcPr/>
                </a:tc>
                <a:extLst>
                  <a:ext uri="{0D108BD9-81ED-4DB2-BD59-A6C34878D82A}">
                    <a16:rowId xmlns:a16="http://schemas.microsoft.com/office/drawing/2014/main" val="2743695468"/>
                  </a:ext>
                </a:extLst>
              </a:tr>
              <a:tr h="326337">
                <a:tc>
                  <a:txBody>
                    <a:bodyPr/>
                    <a:lstStyle/>
                    <a:p>
                      <a:r>
                        <a:rPr lang="en-US" dirty="0"/>
                        <a:t>        100   (4)</a:t>
                      </a:r>
                      <a:endParaRPr lang="en-IN" dirty="0"/>
                    </a:p>
                  </a:txBody>
                  <a:tcPr/>
                </a:tc>
                <a:tc>
                  <a:txBody>
                    <a:bodyPr/>
                    <a:lstStyle/>
                    <a:p>
                      <a:r>
                        <a:rPr lang="en-US" dirty="0"/>
                        <a:t>  WRAP8</a:t>
                      </a:r>
                      <a:endParaRPr lang="en-IN" dirty="0"/>
                    </a:p>
                  </a:txBody>
                  <a:tcPr/>
                </a:tc>
                <a:tc>
                  <a:txBody>
                    <a:bodyPr/>
                    <a:lstStyle/>
                    <a:p>
                      <a:r>
                        <a:rPr lang="en-US" dirty="0"/>
                        <a:t>  8-beat wrapping burst</a:t>
                      </a:r>
                      <a:endParaRPr lang="en-IN" dirty="0"/>
                    </a:p>
                  </a:txBody>
                  <a:tcPr/>
                </a:tc>
                <a:extLst>
                  <a:ext uri="{0D108BD9-81ED-4DB2-BD59-A6C34878D82A}">
                    <a16:rowId xmlns:a16="http://schemas.microsoft.com/office/drawing/2014/main" val="3463933735"/>
                  </a:ext>
                </a:extLst>
              </a:tr>
              <a:tr h="326337">
                <a:tc>
                  <a:txBody>
                    <a:bodyPr/>
                    <a:lstStyle/>
                    <a:p>
                      <a:r>
                        <a:rPr lang="en-US" dirty="0"/>
                        <a:t>        101   (5)</a:t>
                      </a:r>
                      <a:endParaRPr lang="en-IN" dirty="0"/>
                    </a:p>
                  </a:txBody>
                  <a:tcPr/>
                </a:tc>
                <a:tc>
                  <a:txBody>
                    <a:bodyPr/>
                    <a:lstStyle/>
                    <a:p>
                      <a:r>
                        <a:rPr lang="en-US" dirty="0"/>
                        <a:t>  INCR8</a:t>
                      </a:r>
                      <a:endParaRPr lang="en-IN" dirty="0"/>
                    </a:p>
                  </a:txBody>
                  <a:tcPr/>
                </a:tc>
                <a:tc>
                  <a:txBody>
                    <a:bodyPr/>
                    <a:lstStyle/>
                    <a:p>
                      <a:r>
                        <a:rPr lang="en-US" dirty="0"/>
                        <a:t>  8-beat increment burst</a:t>
                      </a:r>
                      <a:endParaRPr lang="en-IN" dirty="0"/>
                    </a:p>
                  </a:txBody>
                  <a:tcPr/>
                </a:tc>
                <a:extLst>
                  <a:ext uri="{0D108BD9-81ED-4DB2-BD59-A6C34878D82A}">
                    <a16:rowId xmlns:a16="http://schemas.microsoft.com/office/drawing/2014/main" val="3276334248"/>
                  </a:ext>
                </a:extLst>
              </a:tr>
              <a:tr h="326337">
                <a:tc>
                  <a:txBody>
                    <a:bodyPr/>
                    <a:lstStyle/>
                    <a:p>
                      <a:r>
                        <a:rPr lang="en-US" dirty="0"/>
                        <a:t>        110   (6)</a:t>
                      </a:r>
                      <a:endParaRPr lang="en-IN" dirty="0"/>
                    </a:p>
                  </a:txBody>
                  <a:tcPr/>
                </a:tc>
                <a:tc>
                  <a:txBody>
                    <a:bodyPr/>
                    <a:lstStyle/>
                    <a:p>
                      <a:r>
                        <a:rPr lang="en-US" dirty="0"/>
                        <a:t>  WRAP16</a:t>
                      </a:r>
                      <a:endParaRPr lang="en-IN" dirty="0"/>
                    </a:p>
                  </a:txBody>
                  <a:tcPr/>
                </a:tc>
                <a:tc>
                  <a:txBody>
                    <a:bodyPr/>
                    <a:lstStyle/>
                    <a:p>
                      <a:r>
                        <a:rPr lang="en-US" dirty="0"/>
                        <a:t>  16-bit wrapping burst</a:t>
                      </a:r>
                      <a:endParaRPr lang="en-IN" dirty="0"/>
                    </a:p>
                  </a:txBody>
                  <a:tcPr/>
                </a:tc>
                <a:extLst>
                  <a:ext uri="{0D108BD9-81ED-4DB2-BD59-A6C34878D82A}">
                    <a16:rowId xmlns:a16="http://schemas.microsoft.com/office/drawing/2014/main" val="3903296837"/>
                  </a:ext>
                </a:extLst>
              </a:tr>
              <a:tr h="326337">
                <a:tc>
                  <a:txBody>
                    <a:bodyPr/>
                    <a:lstStyle/>
                    <a:p>
                      <a:r>
                        <a:rPr lang="en-US" dirty="0"/>
                        <a:t>        111   (7)</a:t>
                      </a:r>
                      <a:endParaRPr lang="en-IN" dirty="0"/>
                    </a:p>
                  </a:txBody>
                  <a:tcPr/>
                </a:tc>
                <a:tc>
                  <a:txBody>
                    <a:bodyPr/>
                    <a:lstStyle/>
                    <a:p>
                      <a:r>
                        <a:rPr lang="en-US" dirty="0"/>
                        <a:t>  INCR16</a:t>
                      </a:r>
                      <a:endParaRPr lang="en-IN" dirty="0"/>
                    </a:p>
                  </a:txBody>
                  <a:tcPr/>
                </a:tc>
                <a:tc>
                  <a:txBody>
                    <a:bodyPr/>
                    <a:lstStyle/>
                    <a:p>
                      <a:r>
                        <a:rPr lang="en-US" dirty="0"/>
                        <a:t>  16-bit increment burst</a:t>
                      </a:r>
                      <a:endParaRPr lang="en-IN" dirty="0"/>
                    </a:p>
                  </a:txBody>
                  <a:tcPr/>
                </a:tc>
                <a:extLst>
                  <a:ext uri="{0D108BD9-81ED-4DB2-BD59-A6C34878D82A}">
                    <a16:rowId xmlns:a16="http://schemas.microsoft.com/office/drawing/2014/main" val="2724006447"/>
                  </a:ext>
                </a:extLst>
              </a:tr>
            </a:tbl>
          </a:graphicData>
        </a:graphic>
      </p:graphicFrame>
    </p:spTree>
    <p:extLst>
      <p:ext uri="{BB962C8B-B14F-4D97-AF65-F5344CB8AC3E}">
        <p14:creationId xmlns:p14="http://schemas.microsoft.com/office/powerpoint/2010/main" val="26440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69A63-64C1-516F-41A5-159D46B5A8FE}"/>
              </a:ext>
            </a:extLst>
          </p:cNvPr>
          <p:cNvSpPr>
            <a:spLocks noGrp="1"/>
          </p:cNvSpPr>
          <p:nvPr>
            <p:ph idx="1"/>
          </p:nvPr>
        </p:nvSpPr>
        <p:spPr>
          <a:xfrm>
            <a:off x="176981" y="88490"/>
            <a:ext cx="11847871" cy="6646607"/>
          </a:xfrm>
        </p:spPr>
        <p:txBody>
          <a:bodyPr/>
          <a:lstStyle/>
          <a:p>
            <a:pPr marL="0" indent="0">
              <a:buNone/>
            </a:pPr>
            <a:r>
              <a:rPr lang="en-US" dirty="0"/>
              <a:t>                                                                 </a:t>
            </a:r>
            <a:endParaRPr lang="en-IN" dirty="0"/>
          </a:p>
        </p:txBody>
      </p:sp>
      <p:sp>
        <p:nvSpPr>
          <p:cNvPr id="8" name="TextBox 7">
            <a:extLst>
              <a:ext uri="{FF2B5EF4-FFF2-40B4-BE49-F238E27FC236}">
                <a16:creationId xmlns:a16="http://schemas.microsoft.com/office/drawing/2014/main" id="{305DE809-B853-ABB8-F47C-0DCCC2ABE40B}"/>
              </a:ext>
            </a:extLst>
          </p:cNvPr>
          <p:cNvSpPr txBox="1"/>
          <p:nvPr/>
        </p:nvSpPr>
        <p:spPr>
          <a:xfrm>
            <a:off x="4041058" y="0"/>
            <a:ext cx="6096000" cy="523220"/>
          </a:xfrm>
          <a:prstGeom prst="rect">
            <a:avLst/>
          </a:prstGeom>
          <a:noFill/>
        </p:spPr>
        <p:txBody>
          <a:bodyPr wrap="square">
            <a:spAutoFit/>
          </a:bodyPr>
          <a:lstStyle/>
          <a:p>
            <a:r>
              <a:rPr kumimoji="0" lang="en-US" sz="2800" b="1" i="0" u="sng" strike="noStrike" kern="1200" cap="none" spc="0" normalizeH="0" baseline="0" noProof="0" dirty="0">
                <a:ln>
                  <a:noFill/>
                </a:ln>
                <a:solidFill>
                  <a:srgbClr val="196B24"/>
                </a:solidFill>
                <a:effectLst/>
                <a:uLnTx/>
                <a:uFillTx/>
                <a:latin typeface="Aptos" panose="02110004020202020204"/>
                <a:ea typeface="+mn-ea"/>
                <a:cs typeface="+mn-cs"/>
              </a:rPr>
              <a:t>APB Signal Description</a:t>
            </a:r>
            <a:endParaRPr lang="en-IN" dirty="0"/>
          </a:p>
        </p:txBody>
      </p:sp>
      <p:graphicFrame>
        <p:nvGraphicFramePr>
          <p:cNvPr id="9" name="Table 8">
            <a:extLst>
              <a:ext uri="{FF2B5EF4-FFF2-40B4-BE49-F238E27FC236}">
                <a16:creationId xmlns:a16="http://schemas.microsoft.com/office/drawing/2014/main" id="{0FAFE8C3-7C05-EFE7-0C2A-47C94C5F7D3B}"/>
              </a:ext>
            </a:extLst>
          </p:cNvPr>
          <p:cNvGraphicFramePr>
            <a:graphicFrameLocks noGrp="1"/>
          </p:cNvGraphicFramePr>
          <p:nvPr>
            <p:extLst>
              <p:ext uri="{D42A27DB-BD31-4B8C-83A1-F6EECF244321}">
                <p14:modId xmlns:p14="http://schemas.microsoft.com/office/powerpoint/2010/main" val="2838961477"/>
              </p:ext>
            </p:extLst>
          </p:nvPr>
        </p:nvGraphicFramePr>
        <p:xfrm>
          <a:off x="599768" y="719666"/>
          <a:ext cx="11326761" cy="5130800"/>
        </p:xfrm>
        <a:graphic>
          <a:graphicData uri="http://schemas.openxmlformats.org/drawingml/2006/table">
            <a:tbl>
              <a:tblPr firstRow="1" bandRow="1">
                <a:tableStyleId>{5C22544A-7EE6-4342-B048-85BDC9FD1C3A}</a:tableStyleId>
              </a:tblPr>
              <a:tblGrid>
                <a:gridCol w="1637604">
                  <a:extLst>
                    <a:ext uri="{9D8B030D-6E8A-4147-A177-3AD203B41FA5}">
                      <a16:colId xmlns:a16="http://schemas.microsoft.com/office/drawing/2014/main" val="1234074185"/>
                    </a:ext>
                  </a:extLst>
                </a:gridCol>
                <a:gridCol w="1725333">
                  <a:extLst>
                    <a:ext uri="{9D8B030D-6E8A-4147-A177-3AD203B41FA5}">
                      <a16:colId xmlns:a16="http://schemas.microsoft.com/office/drawing/2014/main" val="3764733591"/>
                    </a:ext>
                  </a:extLst>
                </a:gridCol>
                <a:gridCol w="7963824">
                  <a:extLst>
                    <a:ext uri="{9D8B030D-6E8A-4147-A177-3AD203B41FA5}">
                      <a16:colId xmlns:a16="http://schemas.microsoft.com/office/drawing/2014/main" val="3898049256"/>
                    </a:ext>
                  </a:extLst>
                </a:gridCol>
              </a:tblGrid>
              <a:tr h="370840">
                <a:tc>
                  <a:txBody>
                    <a:bodyPr/>
                    <a:lstStyle/>
                    <a:p>
                      <a:r>
                        <a:rPr lang="en-US" dirty="0"/>
                        <a:t>Name </a:t>
                      </a:r>
                      <a:endParaRPr lang="en-IN" dirty="0"/>
                    </a:p>
                  </a:txBody>
                  <a:tcPr/>
                </a:tc>
                <a:tc>
                  <a:txBody>
                    <a:bodyPr/>
                    <a:lstStyle/>
                    <a:p>
                      <a:r>
                        <a:rPr lang="en-US" dirty="0"/>
                        <a:t> Source</a:t>
                      </a:r>
                      <a:endParaRPr lang="en-IN" dirty="0"/>
                    </a:p>
                  </a:txBody>
                  <a:tcPr/>
                </a:tc>
                <a:tc>
                  <a:txBody>
                    <a:bodyPr/>
                    <a:lstStyle/>
                    <a:p>
                      <a:r>
                        <a:rPr lang="en-US" dirty="0"/>
                        <a:t>  Description</a:t>
                      </a:r>
                      <a:endParaRPr lang="en-IN" dirty="0"/>
                    </a:p>
                  </a:txBody>
                  <a:tcPr/>
                </a:tc>
                <a:extLst>
                  <a:ext uri="{0D108BD9-81ED-4DB2-BD59-A6C34878D82A}">
                    <a16:rowId xmlns:a16="http://schemas.microsoft.com/office/drawing/2014/main" val="437711733"/>
                  </a:ext>
                </a:extLst>
              </a:tr>
              <a:tr h="370840">
                <a:tc>
                  <a:txBody>
                    <a:bodyPr/>
                    <a:lstStyle/>
                    <a:p>
                      <a:r>
                        <a:rPr lang="en-US" dirty="0"/>
                        <a:t>PCLK</a:t>
                      </a:r>
                      <a:endParaRPr lang="en-IN" dirty="0"/>
                    </a:p>
                  </a:txBody>
                  <a:tcPr/>
                </a:tc>
                <a:tc>
                  <a:txBody>
                    <a:bodyPr/>
                    <a:lstStyle/>
                    <a:p>
                      <a:r>
                        <a:rPr lang="en-US" dirty="0"/>
                        <a:t>Clock Source</a:t>
                      </a:r>
                      <a:endParaRPr lang="en-IN" dirty="0"/>
                    </a:p>
                  </a:txBody>
                  <a:tcPr/>
                </a:tc>
                <a:tc>
                  <a:txBody>
                    <a:bodyPr/>
                    <a:lstStyle/>
                    <a:p>
                      <a:r>
                        <a:rPr lang="en-US" dirty="0"/>
                        <a:t> The rising edge of  PCLK is used to time all transfers on the APB.</a:t>
                      </a:r>
                      <a:endParaRPr lang="en-IN" dirty="0"/>
                    </a:p>
                  </a:txBody>
                  <a:tcPr/>
                </a:tc>
                <a:extLst>
                  <a:ext uri="{0D108BD9-81ED-4DB2-BD59-A6C34878D82A}">
                    <a16:rowId xmlns:a16="http://schemas.microsoft.com/office/drawing/2014/main" val="2951818072"/>
                  </a:ext>
                </a:extLst>
              </a:tr>
              <a:tr h="370840">
                <a:tc>
                  <a:txBody>
                    <a:bodyPr/>
                    <a:lstStyle/>
                    <a:p>
                      <a:r>
                        <a:rPr lang="en-US" dirty="0"/>
                        <a:t>PADDR[31:0]</a:t>
                      </a:r>
                      <a:endParaRPr lang="en-IN" dirty="0"/>
                    </a:p>
                  </a:txBody>
                  <a:tcPr/>
                </a:tc>
                <a:tc>
                  <a:txBody>
                    <a:bodyPr/>
                    <a:lstStyle/>
                    <a:p>
                      <a:r>
                        <a:rPr lang="en-US" dirty="0"/>
                        <a:t>Master</a:t>
                      </a:r>
                      <a:endParaRPr lang="en-IN" dirty="0"/>
                    </a:p>
                  </a:txBody>
                  <a:tcPr/>
                </a:tc>
                <a:tc>
                  <a:txBody>
                    <a:bodyPr/>
                    <a:lstStyle/>
                    <a:p>
                      <a:r>
                        <a:rPr lang="en-US" dirty="0"/>
                        <a:t> This is the APB address bus , which may be up to 32-bits wide and is driven by the peripheral bus bridge unit.</a:t>
                      </a:r>
                      <a:endParaRPr lang="en-IN" dirty="0"/>
                    </a:p>
                  </a:txBody>
                  <a:tcPr/>
                </a:tc>
                <a:extLst>
                  <a:ext uri="{0D108BD9-81ED-4DB2-BD59-A6C34878D82A}">
                    <a16:rowId xmlns:a16="http://schemas.microsoft.com/office/drawing/2014/main" val="1809430948"/>
                  </a:ext>
                </a:extLst>
              </a:tr>
              <a:tr h="370840">
                <a:tc>
                  <a:txBody>
                    <a:bodyPr/>
                    <a:lstStyle/>
                    <a:p>
                      <a:r>
                        <a:rPr lang="en-US" dirty="0"/>
                        <a:t>PSELx</a:t>
                      </a:r>
                      <a:endParaRPr lang="en-IN" dirty="0"/>
                    </a:p>
                  </a:txBody>
                  <a:tcPr/>
                </a:tc>
                <a:tc>
                  <a:txBody>
                    <a:bodyPr/>
                    <a:lstStyle/>
                    <a:p>
                      <a:r>
                        <a:rPr lang="en-US" dirty="0"/>
                        <a:t>Decoder</a:t>
                      </a:r>
                      <a:endParaRPr lang="en-IN" dirty="0"/>
                    </a:p>
                  </a:txBody>
                  <a:tcPr/>
                </a:tc>
                <a:tc>
                  <a:txBody>
                    <a:bodyPr/>
                    <a:lstStyle/>
                    <a:p>
                      <a:r>
                        <a:rPr lang="en-US" dirty="0"/>
                        <a:t>  A Signal from the Secondary decoder. Within the Peripheral bus bridge unit, to each peripheral bus slave x. This signal indicates that the slave device is selected, and a data transfer is required. There is a PSELx for each bus slave.</a:t>
                      </a:r>
                      <a:endParaRPr lang="en-IN" dirty="0"/>
                    </a:p>
                  </a:txBody>
                  <a:tcPr/>
                </a:tc>
                <a:extLst>
                  <a:ext uri="{0D108BD9-81ED-4DB2-BD59-A6C34878D82A}">
                    <a16:rowId xmlns:a16="http://schemas.microsoft.com/office/drawing/2014/main" val="1653839206"/>
                  </a:ext>
                </a:extLst>
              </a:tr>
              <a:tr h="370840">
                <a:tc>
                  <a:txBody>
                    <a:bodyPr/>
                    <a:lstStyle/>
                    <a:p>
                      <a:r>
                        <a:rPr lang="en-US" dirty="0"/>
                        <a:t>PENABLE</a:t>
                      </a:r>
                      <a:endParaRPr lang="en-IN" dirty="0"/>
                    </a:p>
                  </a:txBody>
                  <a:tcPr/>
                </a:tc>
                <a:tc>
                  <a:txBody>
                    <a:bodyPr/>
                    <a:lstStyle/>
                    <a:p>
                      <a:r>
                        <a:rPr lang="en-US" dirty="0"/>
                        <a:t>Master</a:t>
                      </a:r>
                      <a:endParaRPr lang="en-IN" dirty="0"/>
                    </a:p>
                  </a:txBody>
                  <a:tcPr/>
                </a:tc>
                <a:tc>
                  <a:txBody>
                    <a:bodyPr/>
                    <a:lstStyle/>
                    <a:p>
                      <a:r>
                        <a:rPr lang="en-US" dirty="0"/>
                        <a:t> This strobe signal is used to time all accesses on the peripheral bus. The enable signal is used to indicate the second cycle of an APB transfer. The rising edge to PENABLE occurs in the middle of the APB Transfer. </a:t>
                      </a:r>
                      <a:endParaRPr lang="en-IN" dirty="0"/>
                    </a:p>
                  </a:txBody>
                  <a:tcPr/>
                </a:tc>
                <a:extLst>
                  <a:ext uri="{0D108BD9-81ED-4DB2-BD59-A6C34878D82A}">
                    <a16:rowId xmlns:a16="http://schemas.microsoft.com/office/drawing/2014/main" val="87003456"/>
                  </a:ext>
                </a:extLst>
              </a:tr>
              <a:tr h="370840">
                <a:tc>
                  <a:txBody>
                    <a:bodyPr/>
                    <a:lstStyle/>
                    <a:p>
                      <a:r>
                        <a:rPr lang="en-US" dirty="0"/>
                        <a:t>PWRITE</a:t>
                      </a:r>
                      <a:endParaRPr lang="en-IN" dirty="0"/>
                    </a:p>
                  </a:txBody>
                  <a:tcPr/>
                </a:tc>
                <a:tc>
                  <a:txBody>
                    <a:bodyPr/>
                    <a:lstStyle/>
                    <a:p>
                      <a:r>
                        <a:rPr lang="en-US" dirty="0"/>
                        <a:t>Master</a:t>
                      </a:r>
                      <a:endParaRPr lang="en-IN" dirty="0"/>
                    </a:p>
                  </a:txBody>
                  <a:tcPr/>
                </a:tc>
                <a:tc>
                  <a:txBody>
                    <a:bodyPr/>
                    <a:lstStyle/>
                    <a:p>
                      <a:r>
                        <a:rPr lang="en-US" dirty="0"/>
                        <a:t> When HIGH this signal indicates an APB write access and when LOW a read access.</a:t>
                      </a:r>
                      <a:endParaRPr lang="en-IN" dirty="0"/>
                    </a:p>
                  </a:txBody>
                  <a:tcPr/>
                </a:tc>
                <a:extLst>
                  <a:ext uri="{0D108BD9-81ED-4DB2-BD59-A6C34878D82A}">
                    <a16:rowId xmlns:a16="http://schemas.microsoft.com/office/drawing/2014/main" val="2046072101"/>
                  </a:ext>
                </a:extLst>
              </a:tr>
              <a:tr h="370840">
                <a:tc>
                  <a:txBody>
                    <a:bodyPr/>
                    <a:lstStyle/>
                    <a:p>
                      <a:r>
                        <a:rPr lang="en-US" dirty="0"/>
                        <a:t>PRDATA[31:0]</a:t>
                      </a:r>
                      <a:endParaRPr lang="en-IN" dirty="0"/>
                    </a:p>
                  </a:txBody>
                  <a:tcPr/>
                </a:tc>
                <a:tc>
                  <a:txBody>
                    <a:bodyPr/>
                    <a:lstStyle/>
                    <a:p>
                      <a:r>
                        <a:rPr lang="en-US" dirty="0"/>
                        <a:t>Slave</a:t>
                      </a:r>
                      <a:endParaRPr lang="en-IN" dirty="0"/>
                    </a:p>
                  </a:txBody>
                  <a:tcPr/>
                </a:tc>
                <a:tc>
                  <a:txBody>
                    <a:bodyPr/>
                    <a:lstStyle/>
                    <a:p>
                      <a:r>
                        <a:rPr lang="en-US" dirty="0"/>
                        <a:t>The read data bus is driven by the selected slave during read cycles(when PWRITE is LOW). The read data bus can be up to 32-bits wide</a:t>
                      </a:r>
                      <a:endParaRPr lang="en-IN" dirty="0"/>
                    </a:p>
                  </a:txBody>
                  <a:tcPr/>
                </a:tc>
                <a:extLst>
                  <a:ext uri="{0D108BD9-81ED-4DB2-BD59-A6C34878D82A}">
                    <a16:rowId xmlns:a16="http://schemas.microsoft.com/office/drawing/2014/main" val="3020881501"/>
                  </a:ext>
                </a:extLst>
              </a:tr>
              <a:tr h="384169">
                <a:tc>
                  <a:txBody>
                    <a:bodyPr/>
                    <a:lstStyle/>
                    <a:p>
                      <a:r>
                        <a:rPr lang="en-US" dirty="0"/>
                        <a:t>PWDATA[31:0]</a:t>
                      </a:r>
                      <a:endParaRPr lang="en-IN" dirty="0"/>
                    </a:p>
                  </a:txBody>
                  <a:tcPr/>
                </a:tc>
                <a:tc>
                  <a:txBody>
                    <a:bodyPr/>
                    <a:lstStyle/>
                    <a:p>
                      <a:r>
                        <a:rPr lang="en-US" dirty="0"/>
                        <a:t>Master</a:t>
                      </a:r>
                      <a:endParaRPr lang="en-IN" dirty="0"/>
                    </a:p>
                  </a:txBody>
                  <a:tcPr/>
                </a:tc>
                <a:tc>
                  <a:txBody>
                    <a:bodyPr/>
                    <a:lstStyle/>
                    <a:p>
                      <a:r>
                        <a:rPr lang="en-US" dirty="0"/>
                        <a:t>The write data bus is driven by the peripheral bus bridge unit during write cycles(when PWRITE is HIGH). The write data bus can be up to 32-bits wide.</a:t>
                      </a:r>
                      <a:endParaRPr lang="en-IN" dirty="0"/>
                    </a:p>
                  </a:txBody>
                  <a:tcPr/>
                </a:tc>
                <a:extLst>
                  <a:ext uri="{0D108BD9-81ED-4DB2-BD59-A6C34878D82A}">
                    <a16:rowId xmlns:a16="http://schemas.microsoft.com/office/drawing/2014/main" val="1726414111"/>
                  </a:ext>
                </a:extLst>
              </a:tr>
            </a:tbl>
          </a:graphicData>
        </a:graphic>
      </p:graphicFrame>
    </p:spTree>
    <p:extLst>
      <p:ext uri="{BB962C8B-B14F-4D97-AF65-F5344CB8AC3E}">
        <p14:creationId xmlns:p14="http://schemas.microsoft.com/office/powerpoint/2010/main" val="2233443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7F50D-F9C1-9721-EF0E-5AF1F629BA19}"/>
              </a:ext>
            </a:extLst>
          </p:cNvPr>
          <p:cNvSpPr>
            <a:spLocks noGrp="1"/>
          </p:cNvSpPr>
          <p:nvPr>
            <p:ph idx="1"/>
          </p:nvPr>
        </p:nvSpPr>
        <p:spPr>
          <a:xfrm>
            <a:off x="678425" y="216310"/>
            <a:ext cx="10445099" cy="6351638"/>
          </a:xfrm>
        </p:spPr>
        <p:txBody>
          <a:bodyPr/>
          <a:lstStyle/>
          <a:p>
            <a:pPr marL="0" indent="0">
              <a:buNone/>
            </a:pPr>
            <a:r>
              <a:rPr lang="en-US" dirty="0"/>
              <a:t>                  </a:t>
            </a:r>
            <a:r>
              <a:rPr lang="en-US" b="1" u="sng" dirty="0">
                <a:solidFill>
                  <a:schemeClr val="accent3"/>
                </a:solidFill>
              </a:rPr>
              <a:t>AHB to APB BRIDGE</a:t>
            </a:r>
          </a:p>
          <a:p>
            <a:pPr marL="0" indent="0">
              <a:buNone/>
            </a:pPr>
            <a:endParaRPr lang="en-US" b="1" u="sng" dirty="0">
              <a:solidFill>
                <a:schemeClr val="accent3"/>
              </a:solidFill>
            </a:endParaRPr>
          </a:p>
          <a:p>
            <a:pPr>
              <a:buFont typeface="Wingdings" panose="05000000000000000000" pitchFamily="2" charset="2"/>
              <a:buChar char="Ø"/>
            </a:pPr>
            <a:r>
              <a:rPr lang="en-IN" sz="1600" dirty="0"/>
              <a:t>AHB to APB Bridge Converts the AHB transfers to equivalent APB Transfers.</a:t>
            </a:r>
          </a:p>
          <a:p>
            <a:pPr>
              <a:buFont typeface="Wingdings" panose="05000000000000000000" pitchFamily="2" charset="2"/>
              <a:buChar char="Ø"/>
            </a:pPr>
            <a:r>
              <a:rPr lang="en-IN" sz="1600" dirty="0"/>
              <a:t>Bridge provides an Interface between the high speed AHB and low speed APB</a:t>
            </a:r>
          </a:p>
          <a:p>
            <a:pPr>
              <a:buFont typeface="Wingdings" panose="05000000000000000000" pitchFamily="2" charset="2"/>
              <a:buChar char="Ø"/>
            </a:pPr>
            <a:r>
              <a:rPr lang="en-IN" sz="1600" dirty="0"/>
              <a:t>Bridge acts will acts as  a MASTER as well as SLAVE.</a:t>
            </a:r>
          </a:p>
          <a:p>
            <a:pPr>
              <a:buFont typeface="Wingdings" panose="05000000000000000000" pitchFamily="2" charset="2"/>
              <a:buChar char="Ø"/>
            </a:pPr>
            <a:r>
              <a:rPr lang="en-IN" sz="1600" dirty="0"/>
              <a:t>In Master – Slave configuration one master can communicate with only one slave at a time.</a:t>
            </a:r>
          </a:p>
          <a:p>
            <a:pPr>
              <a:buFont typeface="Wingdings" panose="05000000000000000000" pitchFamily="2" charset="2"/>
              <a:buChar char="Ø"/>
            </a:pPr>
            <a:r>
              <a:rPr lang="en-IN" sz="1600" dirty="0"/>
              <a:t>In this AHB 2 APB Bridge , AHB Bus will acts as a MASTER and APB will acts a SLAVE.</a:t>
            </a:r>
          </a:p>
          <a:p>
            <a:pPr>
              <a:buFont typeface="Wingdings" panose="05000000000000000000" pitchFamily="2" charset="2"/>
              <a:buChar char="Ø"/>
            </a:pPr>
            <a:r>
              <a:rPr lang="en-IN" sz="1600" dirty="0"/>
              <a:t>AHB Master will start the Operations (such as read or write).</a:t>
            </a:r>
          </a:p>
          <a:p>
            <a:pPr>
              <a:buFont typeface="Wingdings" panose="05000000000000000000" pitchFamily="2" charset="2"/>
              <a:buChar char="Ø"/>
            </a:pPr>
            <a:r>
              <a:rPr lang="en-IN" sz="1600" dirty="0"/>
              <a:t>When Bridge is interacting with AHB Master , Bridge will acts as a AHB Slave. Because ,Bridge is sampling/receiving  the data that sent by the AHB MASTER.</a:t>
            </a:r>
          </a:p>
          <a:p>
            <a:pPr marL="0" indent="0">
              <a:buNone/>
            </a:pPr>
            <a:r>
              <a:rPr lang="en-IN" sz="1600" dirty="0"/>
              <a:t>     </a:t>
            </a:r>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p:txBody>
      </p:sp>
      <p:pic>
        <p:nvPicPr>
          <p:cNvPr id="5" name="Picture 4" descr="A diagram of a bridge&#10;&#10;Description automatically generated">
            <a:extLst>
              <a:ext uri="{FF2B5EF4-FFF2-40B4-BE49-F238E27FC236}">
                <a16:creationId xmlns:a16="http://schemas.microsoft.com/office/drawing/2014/main" id="{110B6C8D-106F-6638-F28B-6172F6CAC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391" y="4011805"/>
            <a:ext cx="5027420" cy="2317412"/>
          </a:xfrm>
          <a:prstGeom prst="rect">
            <a:avLst/>
          </a:prstGeom>
        </p:spPr>
      </p:pic>
      <p:pic>
        <p:nvPicPr>
          <p:cNvPr id="2" name="Picture 1">
            <a:extLst>
              <a:ext uri="{FF2B5EF4-FFF2-40B4-BE49-F238E27FC236}">
                <a16:creationId xmlns:a16="http://schemas.microsoft.com/office/drawing/2014/main" id="{1C14D85E-5DFA-A79B-90B3-5D6B3ECA0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1161029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061DA-3556-913E-7C63-C786278E3412}"/>
              </a:ext>
            </a:extLst>
          </p:cNvPr>
          <p:cNvSpPr>
            <a:spLocks noGrp="1"/>
          </p:cNvSpPr>
          <p:nvPr>
            <p:ph idx="1"/>
          </p:nvPr>
        </p:nvSpPr>
        <p:spPr>
          <a:xfrm>
            <a:off x="560439" y="294968"/>
            <a:ext cx="6626942" cy="6233651"/>
          </a:xfrm>
        </p:spPr>
        <p:txBody>
          <a:bodyPr>
            <a:normAutofit fontScale="85000" lnSpcReduction="20000"/>
          </a:bodyPr>
          <a:lstStyle/>
          <a:p>
            <a:pPr marL="0" indent="0">
              <a:buNone/>
            </a:pPr>
            <a:r>
              <a:rPr lang="en-US" dirty="0"/>
              <a:t>                                           </a:t>
            </a:r>
            <a:r>
              <a:rPr lang="en-US" b="1" u="sng" dirty="0">
                <a:solidFill>
                  <a:schemeClr val="accent3"/>
                </a:solidFill>
              </a:rPr>
              <a:t>AHB to APB BRIDGE</a:t>
            </a:r>
          </a:p>
          <a:p>
            <a:pPr marL="0" indent="0">
              <a:buNone/>
            </a:pPr>
            <a:endParaRPr lang="en-US" b="1" u="sng" dirty="0">
              <a:solidFill>
                <a:schemeClr val="accent3"/>
              </a:solidFill>
            </a:endParaRPr>
          </a:p>
          <a:p>
            <a:pPr>
              <a:buFont typeface="Wingdings" panose="05000000000000000000" pitchFamily="2" charset="2"/>
              <a:buChar char="Ø"/>
            </a:pPr>
            <a:r>
              <a:rPr lang="en-US" sz="1600" dirty="0"/>
              <a:t>When Bridge is interacting with APB . It will act as Because  APB MASTER to APB Peripherals. </a:t>
            </a:r>
          </a:p>
          <a:p>
            <a:pPr>
              <a:buFont typeface="Wingdings" panose="05000000000000000000" pitchFamily="2" charset="2"/>
              <a:buChar char="Ø"/>
            </a:pPr>
            <a:r>
              <a:rPr lang="en-US" sz="1600" dirty="0"/>
              <a:t>Because Bridge is receiving AHB transfers and converting them to equivalent APB transfers and sending that converted APB transfers to APB Peripherals.</a:t>
            </a:r>
          </a:p>
          <a:p>
            <a:pPr>
              <a:buFont typeface="Wingdings" panose="05000000000000000000" pitchFamily="2" charset="2"/>
              <a:buChar char="Ø"/>
            </a:pPr>
            <a:r>
              <a:rPr lang="en-US" sz="1600" dirty="0"/>
              <a:t>Since APB Peripherals are receiving the data from Bridge, APB Peripherals will act as APB Slave.</a:t>
            </a:r>
          </a:p>
          <a:p>
            <a:pPr>
              <a:buFont typeface="Wingdings" panose="05000000000000000000" pitchFamily="2" charset="2"/>
              <a:buChar char="Ø"/>
            </a:pPr>
            <a:r>
              <a:rPr lang="en-US" sz="1600" dirty="0"/>
              <a:t>Bridge is having its own local Flip Flops, Address decoder and state machine( such as Arbiter Mechanism).</a:t>
            </a:r>
          </a:p>
          <a:p>
            <a:pPr>
              <a:buFont typeface="Wingdings" panose="05000000000000000000" pitchFamily="2" charset="2"/>
              <a:buChar char="Ø"/>
            </a:pPr>
            <a:r>
              <a:rPr lang="en-US" sz="1600" dirty="0"/>
              <a:t>Local Flip flops are , Which latches or store the received data or current information driven by the AHB Master.</a:t>
            </a:r>
          </a:p>
          <a:p>
            <a:pPr>
              <a:buFont typeface="Wingdings" panose="05000000000000000000" pitchFamily="2" charset="2"/>
              <a:buChar char="Ø"/>
            </a:pPr>
            <a:r>
              <a:rPr lang="en-US" sz="1600" dirty="0"/>
              <a:t>Bridge internally having an Address Decoder, which will generate the PSEL signal by decoding HADDR .</a:t>
            </a:r>
          </a:p>
          <a:p>
            <a:pPr>
              <a:buFont typeface="Wingdings" panose="05000000000000000000" pitchFamily="2" charset="2"/>
              <a:buChar char="Ø"/>
            </a:pPr>
            <a:r>
              <a:rPr lang="en-US" sz="1600" dirty="0"/>
              <a:t>PSEL is used to select a one APB peripheral among four APB peripherals.</a:t>
            </a:r>
          </a:p>
          <a:p>
            <a:pPr>
              <a:buFont typeface="Wingdings" panose="05000000000000000000" pitchFamily="2" charset="2"/>
              <a:buChar char="Ø"/>
            </a:pPr>
            <a:r>
              <a:rPr lang="en-US" sz="1600" dirty="0"/>
              <a:t>AHB to APB Bridge is connecting with one AHB MASTER and Four APB SLAVES</a:t>
            </a:r>
          </a:p>
          <a:p>
            <a:pPr marL="0" indent="0">
              <a:buNone/>
            </a:pPr>
            <a:r>
              <a:rPr lang="en-IN" sz="1600" dirty="0"/>
              <a:t>           Number of AHB MASTER’s = 1</a:t>
            </a:r>
          </a:p>
          <a:p>
            <a:pPr marL="0" indent="0">
              <a:buNone/>
            </a:pPr>
            <a:r>
              <a:rPr lang="en-IN" sz="1600" dirty="0"/>
              <a:t>           Number of APB SLAVE’s = 4</a:t>
            </a:r>
          </a:p>
          <a:p>
            <a:pPr>
              <a:buFont typeface="Wingdings" panose="05000000000000000000" pitchFamily="2" charset="2"/>
              <a:buChar char="Ø"/>
            </a:pPr>
            <a:r>
              <a:rPr lang="en-IN" sz="1600" dirty="0"/>
              <a:t>Bridge can insert wait states to AHB Master . Whenever wait state is inserted the AHB Master has to wait for the APB to complete the Current Transfer.</a:t>
            </a:r>
          </a:p>
          <a:p>
            <a:pPr>
              <a:buFont typeface="Wingdings" panose="05000000000000000000" pitchFamily="2" charset="2"/>
              <a:buChar char="Ø"/>
            </a:pPr>
            <a:r>
              <a:rPr lang="en-IN" sz="1600" dirty="0"/>
              <a:t>In order to verify the bridge we have to perform WRITE and READ Operation through Bridge.</a:t>
            </a:r>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a:p>
            <a:pPr marL="0" indent="0">
              <a:buNone/>
            </a:pPr>
            <a:r>
              <a:rPr lang="en-IN" sz="1600" dirty="0"/>
              <a:t>   </a:t>
            </a:r>
          </a:p>
        </p:txBody>
      </p:sp>
      <p:pic>
        <p:nvPicPr>
          <p:cNvPr id="8" name="Picture 7" descr="A diagram of a bridge&#10;&#10;Description automatically generated">
            <a:extLst>
              <a:ext uri="{FF2B5EF4-FFF2-40B4-BE49-F238E27FC236}">
                <a16:creationId xmlns:a16="http://schemas.microsoft.com/office/drawing/2014/main" id="{054C2BEC-1662-D620-6BED-A0A9F2C8FF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2516" y="1527995"/>
            <a:ext cx="4552335" cy="3506122"/>
          </a:xfrm>
          <a:prstGeom prst="rect">
            <a:avLst/>
          </a:prstGeom>
        </p:spPr>
      </p:pic>
      <p:pic>
        <p:nvPicPr>
          <p:cNvPr id="2" name="Picture 1">
            <a:extLst>
              <a:ext uri="{FF2B5EF4-FFF2-40B4-BE49-F238E27FC236}">
                <a16:creationId xmlns:a16="http://schemas.microsoft.com/office/drawing/2014/main" id="{C4C4C714-65B6-052D-5CA9-AD8312FF6C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191858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2DC00-017C-0FAF-E126-2D9342005D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D80C4B-57E6-FBC7-D6A9-613D37B17803}"/>
              </a:ext>
            </a:extLst>
          </p:cNvPr>
          <p:cNvSpPr>
            <a:spLocks noGrp="1"/>
          </p:cNvSpPr>
          <p:nvPr>
            <p:ph idx="1"/>
          </p:nvPr>
        </p:nvSpPr>
        <p:spPr>
          <a:xfrm>
            <a:off x="560439" y="294968"/>
            <a:ext cx="11228438" cy="6233651"/>
          </a:xfrm>
        </p:spPr>
        <p:txBody>
          <a:bodyPr>
            <a:normAutofit lnSpcReduction="10000"/>
          </a:bodyPr>
          <a:lstStyle/>
          <a:p>
            <a:pPr marL="0" indent="0">
              <a:buNone/>
            </a:pPr>
            <a:r>
              <a:rPr lang="en-US" dirty="0"/>
              <a:t>                                                  </a:t>
            </a:r>
            <a:r>
              <a:rPr lang="en-US" b="1" u="sng" dirty="0">
                <a:solidFill>
                  <a:schemeClr val="accent3"/>
                </a:solidFill>
              </a:rPr>
              <a:t>AHB to APB BRIDGE</a:t>
            </a:r>
          </a:p>
          <a:p>
            <a:pPr marL="0" indent="0">
              <a:buNone/>
            </a:pPr>
            <a:endParaRPr lang="en-US" b="1" u="sng" dirty="0">
              <a:solidFill>
                <a:schemeClr val="accent3"/>
              </a:solidFill>
            </a:endParaRPr>
          </a:p>
          <a:p>
            <a:pPr marL="0" indent="0">
              <a:buNone/>
            </a:pPr>
            <a:r>
              <a:rPr lang="en-US" sz="1800" b="1" dirty="0">
                <a:solidFill>
                  <a:schemeClr val="accent3"/>
                </a:solidFill>
              </a:rPr>
              <a:t>                                                                                  </a:t>
            </a:r>
            <a:r>
              <a:rPr lang="en-US" sz="2400" b="1" u="sng" dirty="0">
                <a:solidFill>
                  <a:schemeClr val="accent3"/>
                </a:solidFill>
              </a:rPr>
              <a:t>WRITE OPERATION</a:t>
            </a:r>
            <a:endParaRPr lang="en-IN" sz="2400" dirty="0"/>
          </a:p>
          <a:p>
            <a:pPr>
              <a:buFont typeface="Wingdings" panose="05000000000000000000" pitchFamily="2" charset="2"/>
              <a:buChar char="Ø"/>
            </a:pPr>
            <a:r>
              <a:rPr lang="en-IN" sz="1800" dirty="0"/>
              <a:t>For Write transfer, the respective control signals HWRITE and PWRITE should be high throughout the write transfer.</a:t>
            </a:r>
          </a:p>
          <a:p>
            <a:pPr>
              <a:buFont typeface="Wingdings" panose="05000000000000000000" pitchFamily="2" charset="2"/>
              <a:buChar char="Ø"/>
            </a:pPr>
            <a:r>
              <a:rPr lang="en-IN" sz="1800" dirty="0"/>
              <a:t>In Write transfer, the data will be driven by the AHB Master to Bridge , which will act as a AHB Slave and APB slaved peripherals has to Sample the driven data through Bridge which will act as APB Master.</a:t>
            </a:r>
          </a:p>
          <a:p>
            <a:pPr>
              <a:buFont typeface="Wingdings" panose="05000000000000000000" pitchFamily="2" charset="2"/>
              <a:buChar char="Ø"/>
            </a:pPr>
            <a:r>
              <a:rPr lang="en-IN" sz="1800" dirty="0"/>
              <a:t>The AHB Master will drive the HADDR and HWRITE=1 in Address Phase, when HREADYOUT is High(Bridge is ready) . </a:t>
            </a:r>
          </a:p>
          <a:p>
            <a:pPr>
              <a:buFont typeface="Wingdings" panose="05000000000000000000" pitchFamily="2" charset="2"/>
              <a:buChar char="Ø"/>
            </a:pPr>
            <a:r>
              <a:rPr lang="en-IN" sz="1800" dirty="0"/>
              <a:t>In next cycle ( such as Data Phase) , AHB Master will drive HWDATA. And HADDR and HWRITE will be latched by local flip flops.</a:t>
            </a:r>
          </a:p>
          <a:p>
            <a:pPr>
              <a:buFont typeface="Wingdings" panose="05000000000000000000" pitchFamily="2" charset="2"/>
              <a:buChar char="Ø"/>
            </a:pPr>
            <a:r>
              <a:rPr lang="en-IN" sz="1800" dirty="0"/>
              <a:t>Then , APB Peripherals will receive the HADDR as PADDR , HWRITE as PWRITE and HWDATA as PWDATA in set up state which will generated by the Bridge .</a:t>
            </a:r>
          </a:p>
          <a:p>
            <a:pPr>
              <a:buFont typeface="Wingdings" panose="05000000000000000000" pitchFamily="2" charset="2"/>
              <a:buChar char="Ø"/>
            </a:pPr>
            <a:r>
              <a:rPr lang="en-IN" sz="1800" dirty="0"/>
              <a:t>PADDR, PWDATA and PWRITE will be available at the same time at APB Peripheral sides.</a:t>
            </a:r>
          </a:p>
          <a:p>
            <a:pPr>
              <a:buFont typeface="Wingdings" panose="05000000000000000000" pitchFamily="2" charset="2"/>
              <a:buChar char="Ø"/>
            </a:pPr>
            <a:r>
              <a:rPr lang="en-IN" sz="1800" dirty="0"/>
              <a:t>AHB Master has to wait for the transfer to be completed by the APB Peripherals by inserting wait state making HREADYOUT to low (HREADYOUT=0).</a:t>
            </a:r>
          </a:p>
          <a:p>
            <a:pPr>
              <a:buFont typeface="Wingdings" panose="05000000000000000000" pitchFamily="2" charset="2"/>
              <a:buChar char="Ø"/>
            </a:pPr>
            <a:r>
              <a:rPr lang="en-IN" sz="1800" dirty="0"/>
              <a:t>Whenever PENABLE goes high , the APB Peripherals samples the PWDATA and completes the transfer.</a:t>
            </a:r>
          </a:p>
          <a:p>
            <a:pPr marL="0" indent="0">
              <a:buNone/>
            </a:pPr>
            <a:r>
              <a:rPr lang="en-IN" sz="1800" dirty="0"/>
              <a:t>  </a:t>
            </a:r>
          </a:p>
          <a:p>
            <a:pPr marL="0" indent="0">
              <a:buNone/>
            </a:pPr>
            <a:r>
              <a:rPr lang="en-IN" sz="1600" dirty="0"/>
              <a:t>   </a:t>
            </a:r>
          </a:p>
        </p:txBody>
      </p:sp>
      <p:pic>
        <p:nvPicPr>
          <p:cNvPr id="2" name="Picture 1">
            <a:extLst>
              <a:ext uri="{FF2B5EF4-FFF2-40B4-BE49-F238E27FC236}">
                <a16:creationId xmlns:a16="http://schemas.microsoft.com/office/drawing/2014/main" id="{34D1861C-10AC-FC9B-8384-0665A0F03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78811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BAFA-058D-349E-9857-335813785B81}"/>
              </a:ext>
            </a:extLst>
          </p:cNvPr>
          <p:cNvSpPr>
            <a:spLocks noGrp="1"/>
          </p:cNvSpPr>
          <p:nvPr>
            <p:ph type="title"/>
          </p:nvPr>
        </p:nvSpPr>
        <p:spPr>
          <a:xfrm>
            <a:off x="3618270" y="365125"/>
            <a:ext cx="3205317" cy="1325563"/>
          </a:xfrm>
        </p:spPr>
        <p:txBody>
          <a:bodyPr>
            <a:normAutofit/>
          </a:bodyPr>
          <a:lstStyle/>
          <a:p>
            <a:r>
              <a:rPr lang="en-US" sz="4000" b="1">
                <a:solidFill>
                  <a:schemeClr val="accent3"/>
                </a:solidFill>
              </a:rPr>
              <a:t>OUTLINES</a:t>
            </a:r>
            <a:endParaRPr lang="en-IN" sz="4000" b="1" dirty="0">
              <a:solidFill>
                <a:schemeClr val="accent3"/>
              </a:solidFill>
            </a:endParaRPr>
          </a:p>
        </p:txBody>
      </p:sp>
      <p:sp>
        <p:nvSpPr>
          <p:cNvPr id="3" name="Content Placeholder 2">
            <a:extLst>
              <a:ext uri="{FF2B5EF4-FFF2-40B4-BE49-F238E27FC236}">
                <a16:creationId xmlns:a16="http://schemas.microsoft.com/office/drawing/2014/main" id="{48667853-28DB-EBFF-4290-244D0970CEE8}"/>
              </a:ext>
            </a:extLst>
          </p:cNvPr>
          <p:cNvSpPr>
            <a:spLocks noGrp="1"/>
          </p:cNvSpPr>
          <p:nvPr>
            <p:ph idx="1"/>
          </p:nvPr>
        </p:nvSpPr>
        <p:spPr>
          <a:xfrm>
            <a:off x="3618271" y="1825625"/>
            <a:ext cx="5122606" cy="4351338"/>
          </a:xfrm>
        </p:spPr>
        <p:txBody>
          <a:bodyPr/>
          <a:lstStyle/>
          <a:p>
            <a:pPr>
              <a:buFont typeface="Wingdings" panose="05000000000000000000" pitchFamily="2" charset="2"/>
              <a:buChar char="v"/>
            </a:pPr>
            <a:r>
              <a:rPr lang="en-US">
                <a:solidFill>
                  <a:schemeClr val="accent5">
                    <a:lumMod val="75000"/>
                  </a:schemeClr>
                </a:solidFill>
              </a:rPr>
              <a:t>Introduction</a:t>
            </a:r>
          </a:p>
          <a:p>
            <a:pPr>
              <a:buFont typeface="Wingdings" panose="05000000000000000000" pitchFamily="2" charset="2"/>
              <a:buChar char="v"/>
            </a:pPr>
            <a:r>
              <a:rPr lang="en-US">
                <a:solidFill>
                  <a:schemeClr val="accent5">
                    <a:lumMod val="75000"/>
                  </a:schemeClr>
                </a:solidFill>
              </a:rPr>
              <a:t>AMBA Buses </a:t>
            </a:r>
          </a:p>
          <a:p>
            <a:pPr>
              <a:buFont typeface="Wingdings" panose="05000000000000000000" pitchFamily="2" charset="2"/>
              <a:buChar char="v"/>
            </a:pPr>
            <a:r>
              <a:rPr lang="en-US">
                <a:solidFill>
                  <a:schemeClr val="accent5">
                    <a:lumMod val="75000"/>
                  </a:schemeClr>
                </a:solidFill>
              </a:rPr>
              <a:t>AMBA Versions</a:t>
            </a:r>
          </a:p>
          <a:p>
            <a:pPr>
              <a:buFont typeface="Wingdings" panose="05000000000000000000" pitchFamily="2" charset="2"/>
              <a:buChar char="v"/>
            </a:pPr>
            <a:r>
              <a:rPr lang="en-US">
                <a:solidFill>
                  <a:schemeClr val="accent5">
                    <a:lumMod val="75000"/>
                  </a:schemeClr>
                </a:solidFill>
              </a:rPr>
              <a:t>AHB Bus</a:t>
            </a:r>
          </a:p>
          <a:p>
            <a:pPr>
              <a:buFont typeface="Wingdings" panose="05000000000000000000" pitchFamily="2" charset="2"/>
              <a:buChar char="v"/>
            </a:pPr>
            <a:r>
              <a:rPr lang="en-US">
                <a:solidFill>
                  <a:schemeClr val="accent5">
                    <a:lumMod val="75000"/>
                  </a:schemeClr>
                </a:solidFill>
              </a:rPr>
              <a:t>APB Bus</a:t>
            </a:r>
          </a:p>
          <a:p>
            <a:pPr>
              <a:buFont typeface="Wingdings" panose="05000000000000000000" pitchFamily="2" charset="2"/>
              <a:buChar char="v"/>
            </a:pPr>
            <a:r>
              <a:rPr lang="en-US">
                <a:solidFill>
                  <a:schemeClr val="accent5">
                    <a:lumMod val="75000"/>
                  </a:schemeClr>
                </a:solidFill>
              </a:rPr>
              <a:t>AHB to APB Bridge</a:t>
            </a:r>
          </a:p>
          <a:p>
            <a:pPr>
              <a:buFont typeface="Wingdings" panose="05000000000000000000" pitchFamily="2" charset="2"/>
              <a:buChar char="v"/>
            </a:pPr>
            <a:r>
              <a:rPr lang="en-US">
                <a:solidFill>
                  <a:schemeClr val="accent5">
                    <a:lumMod val="75000"/>
                  </a:schemeClr>
                </a:solidFill>
              </a:rPr>
              <a:t>Write and Read Transfers</a:t>
            </a:r>
          </a:p>
          <a:p>
            <a:pPr>
              <a:buFont typeface="Wingdings" panose="05000000000000000000" pitchFamily="2" charset="2"/>
              <a:buChar char="v"/>
            </a:pPr>
            <a:r>
              <a:rPr lang="en-US">
                <a:solidFill>
                  <a:schemeClr val="accent5">
                    <a:lumMod val="75000"/>
                  </a:schemeClr>
                </a:solidFill>
              </a:rPr>
              <a:t>UVM TB Architecture</a:t>
            </a:r>
          </a:p>
          <a:p>
            <a:pPr>
              <a:buFont typeface="Wingdings" panose="05000000000000000000" pitchFamily="2" charset="2"/>
              <a:buChar char="v"/>
            </a:pPr>
            <a:endParaRPr lang="en-US"/>
          </a:p>
          <a:p>
            <a:pPr>
              <a:buFont typeface="Wingdings" panose="05000000000000000000" pitchFamily="2" charset="2"/>
              <a:buChar char="v"/>
            </a:pPr>
            <a:endParaRPr lang="en-US"/>
          </a:p>
          <a:p>
            <a:pPr>
              <a:buFont typeface="Wingdings" panose="05000000000000000000" pitchFamily="2" charset="2"/>
              <a:buChar char="v"/>
            </a:pPr>
            <a:endParaRPr lang="en-US"/>
          </a:p>
          <a:p>
            <a:endParaRPr lang="en-IN" dirty="0"/>
          </a:p>
        </p:txBody>
      </p:sp>
      <p:pic>
        <p:nvPicPr>
          <p:cNvPr id="4" name="Picture 3">
            <a:extLst>
              <a:ext uri="{FF2B5EF4-FFF2-40B4-BE49-F238E27FC236}">
                <a16:creationId xmlns:a16="http://schemas.microsoft.com/office/drawing/2014/main" id="{D9098A1F-8ED8-CA4F-B5E4-2D448FC8C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4086504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8AEE76-B07A-AC19-1D2C-F9559856B044}"/>
              </a:ext>
            </a:extLst>
          </p:cNvPr>
          <p:cNvSpPr>
            <a:spLocks noGrp="1"/>
          </p:cNvSpPr>
          <p:nvPr>
            <p:ph idx="1"/>
          </p:nvPr>
        </p:nvSpPr>
        <p:spPr>
          <a:xfrm>
            <a:off x="167148" y="196644"/>
            <a:ext cx="11729884" cy="6661355"/>
          </a:xfrm>
        </p:spPr>
        <p:txBody>
          <a:bodyPr>
            <a:normAutofit/>
          </a:bodyPr>
          <a:lstStyle/>
          <a:p>
            <a:pPr marL="0" indent="0">
              <a:buNone/>
            </a:pPr>
            <a:r>
              <a:rPr lang="en-US" sz="2400" b="1" dirty="0">
                <a:solidFill>
                  <a:schemeClr val="accent3"/>
                </a:solidFill>
              </a:rPr>
              <a:t>                                                            </a:t>
            </a:r>
            <a:r>
              <a:rPr lang="en-US" b="1" u="sng" dirty="0">
                <a:solidFill>
                  <a:schemeClr val="accent3"/>
                </a:solidFill>
              </a:rPr>
              <a:t>SINGLE WRITE TRANSFER</a:t>
            </a:r>
            <a:endParaRPr lang="en-IN" b="1" u="sng" dirty="0">
              <a:solidFill>
                <a:schemeClr val="accent3"/>
              </a:solidFill>
            </a:endParaRPr>
          </a:p>
        </p:txBody>
      </p:sp>
      <p:pic>
        <p:nvPicPr>
          <p:cNvPr id="5" name="Picture 4" descr="A diagram of a diagram of a number of data&#10;&#10;Description automatically generated with medium confidence">
            <a:extLst>
              <a:ext uri="{FF2B5EF4-FFF2-40B4-BE49-F238E27FC236}">
                <a16:creationId xmlns:a16="http://schemas.microsoft.com/office/drawing/2014/main" id="{1198E32A-5419-3217-30F2-286968599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5914" y="660706"/>
            <a:ext cx="6787022" cy="5880771"/>
          </a:xfrm>
          <a:prstGeom prst="rect">
            <a:avLst/>
          </a:prstGeom>
        </p:spPr>
      </p:pic>
      <p:pic>
        <p:nvPicPr>
          <p:cNvPr id="2" name="Picture 1">
            <a:extLst>
              <a:ext uri="{FF2B5EF4-FFF2-40B4-BE49-F238E27FC236}">
                <a16:creationId xmlns:a16="http://schemas.microsoft.com/office/drawing/2014/main" id="{63B3B727-C48F-1ADB-0750-9551B1432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2579545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7BAD-13BB-1251-9FD8-11EB515ECD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66EC13-51A0-169C-324C-4DE1A9149496}"/>
              </a:ext>
            </a:extLst>
          </p:cNvPr>
          <p:cNvSpPr>
            <a:spLocks noGrp="1"/>
          </p:cNvSpPr>
          <p:nvPr>
            <p:ph idx="1"/>
          </p:nvPr>
        </p:nvSpPr>
        <p:spPr>
          <a:xfrm>
            <a:off x="167148" y="196644"/>
            <a:ext cx="11729884" cy="6661355"/>
          </a:xfrm>
        </p:spPr>
        <p:txBody>
          <a:bodyPr>
            <a:normAutofit/>
          </a:bodyPr>
          <a:lstStyle/>
          <a:p>
            <a:pPr marL="0" indent="0">
              <a:buNone/>
            </a:pPr>
            <a:r>
              <a:rPr lang="en-US" sz="2400" b="1">
                <a:solidFill>
                  <a:schemeClr val="accent3"/>
                </a:solidFill>
              </a:rPr>
              <a:t>                                                    </a:t>
            </a:r>
            <a:r>
              <a:rPr lang="en-US" b="1" u="sng">
                <a:solidFill>
                  <a:schemeClr val="accent3"/>
                </a:solidFill>
              </a:rPr>
              <a:t>BURST OF  WRITE TRANSFERS</a:t>
            </a:r>
            <a:endParaRPr lang="en-IN" b="1" u="sng" dirty="0">
              <a:solidFill>
                <a:schemeClr val="accent3"/>
              </a:solidFill>
            </a:endParaRPr>
          </a:p>
        </p:txBody>
      </p:sp>
      <p:pic>
        <p:nvPicPr>
          <p:cNvPr id="4" name="Picture 3" descr="A diagram of a diagram">
            <a:extLst>
              <a:ext uri="{FF2B5EF4-FFF2-40B4-BE49-F238E27FC236}">
                <a16:creationId xmlns:a16="http://schemas.microsoft.com/office/drawing/2014/main" id="{94416EA4-3AFF-087A-CCC8-B07E83E04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48" y="1003321"/>
            <a:ext cx="10373573" cy="5766187"/>
          </a:xfrm>
          <a:prstGeom prst="rect">
            <a:avLst/>
          </a:prstGeom>
        </p:spPr>
      </p:pic>
      <p:pic>
        <p:nvPicPr>
          <p:cNvPr id="2" name="Picture 1">
            <a:extLst>
              <a:ext uri="{FF2B5EF4-FFF2-40B4-BE49-F238E27FC236}">
                <a16:creationId xmlns:a16="http://schemas.microsoft.com/office/drawing/2014/main" id="{D735B06F-BEB7-9288-E97B-D1EBBBE3B1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3968636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85197-0373-B932-79DA-D1EF1770A1C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D78B9-61C8-ECB4-52CF-E9C21B5E2CF7}"/>
              </a:ext>
            </a:extLst>
          </p:cNvPr>
          <p:cNvSpPr>
            <a:spLocks noGrp="1"/>
          </p:cNvSpPr>
          <p:nvPr>
            <p:ph idx="1"/>
          </p:nvPr>
        </p:nvSpPr>
        <p:spPr>
          <a:xfrm>
            <a:off x="560439" y="294968"/>
            <a:ext cx="11228438" cy="6233651"/>
          </a:xfrm>
        </p:spPr>
        <p:txBody>
          <a:bodyPr>
            <a:normAutofit fontScale="92500" lnSpcReduction="20000"/>
          </a:bodyPr>
          <a:lstStyle/>
          <a:p>
            <a:pPr marL="0" indent="0">
              <a:buNone/>
            </a:pPr>
            <a:r>
              <a:rPr lang="en-US" dirty="0"/>
              <a:t>                                                 </a:t>
            </a:r>
            <a:r>
              <a:rPr lang="en-US" b="1" u="sng" dirty="0">
                <a:solidFill>
                  <a:schemeClr val="accent3"/>
                </a:solidFill>
              </a:rPr>
              <a:t>AHB to APB BRIDGE</a:t>
            </a:r>
          </a:p>
          <a:p>
            <a:pPr marL="0" indent="0">
              <a:buNone/>
            </a:pPr>
            <a:endParaRPr lang="en-US" b="1" u="sng" dirty="0">
              <a:solidFill>
                <a:schemeClr val="accent3"/>
              </a:solidFill>
            </a:endParaRPr>
          </a:p>
          <a:p>
            <a:pPr marL="0" indent="0">
              <a:buNone/>
            </a:pPr>
            <a:r>
              <a:rPr lang="en-US" sz="1800" b="1" dirty="0">
                <a:solidFill>
                  <a:schemeClr val="accent3"/>
                </a:solidFill>
              </a:rPr>
              <a:t>                                                                                  </a:t>
            </a:r>
            <a:r>
              <a:rPr lang="en-US" sz="2200" b="1" u="sng" dirty="0">
                <a:solidFill>
                  <a:schemeClr val="accent3"/>
                </a:solidFill>
              </a:rPr>
              <a:t>READ OPERATION</a:t>
            </a:r>
          </a:p>
          <a:p>
            <a:pPr marL="0" indent="0">
              <a:buNone/>
            </a:pPr>
            <a:endParaRPr lang="en-IN" sz="1800" dirty="0"/>
          </a:p>
          <a:p>
            <a:pPr>
              <a:buFont typeface="Wingdings" panose="05000000000000000000" pitchFamily="2" charset="2"/>
              <a:buChar char="Ø"/>
            </a:pPr>
            <a:r>
              <a:rPr lang="en-IN" sz="1900" dirty="0"/>
              <a:t>For Read Transfer also AHB Master initiates the transfer by driving the HADDR and HWRITE=0 , When Bridge is ready to sample the driven data (HREADYOUT=1).</a:t>
            </a:r>
          </a:p>
          <a:p>
            <a:pPr>
              <a:buFont typeface="Wingdings" panose="05000000000000000000" pitchFamily="2" charset="2"/>
              <a:buChar char="Ø"/>
            </a:pPr>
            <a:r>
              <a:rPr lang="en-IN" sz="1900" dirty="0"/>
              <a:t>Since ,it is a read transfer, AHB Master is interested in reading data from APB Slave.</a:t>
            </a:r>
          </a:p>
          <a:p>
            <a:pPr>
              <a:buFont typeface="Wingdings" panose="05000000000000000000" pitchFamily="2" charset="2"/>
              <a:buChar char="Ø"/>
            </a:pPr>
            <a:r>
              <a:rPr lang="en-IN" sz="1900" dirty="0"/>
              <a:t>Then, the APB Peripheral Bus get the HWRITE as PWRITE and HADDR as PADDR form the bridge when PSEL !=0.(represents set up state).</a:t>
            </a:r>
          </a:p>
          <a:p>
            <a:pPr>
              <a:buFont typeface="Wingdings" panose="05000000000000000000" pitchFamily="2" charset="2"/>
              <a:buChar char="Ø"/>
            </a:pPr>
            <a:r>
              <a:rPr lang="en-IN" sz="1900" dirty="0"/>
              <a:t>Now AHB Master has to wait for the PRDATA by inserting wait state (HREADYOUT=0).</a:t>
            </a:r>
          </a:p>
          <a:p>
            <a:pPr>
              <a:buFont typeface="Wingdings" panose="05000000000000000000" pitchFamily="2" charset="2"/>
              <a:buChar char="Ø"/>
            </a:pPr>
            <a:r>
              <a:rPr lang="en-IN" sz="1900" dirty="0"/>
              <a:t>After SET UP state, PENABLE=1 ,that represents ENABLE state. In ENABLE state , APB Peripheral drives the PRDATA at the posedge of the clock.</a:t>
            </a:r>
          </a:p>
          <a:p>
            <a:pPr>
              <a:buFont typeface="Wingdings" panose="05000000000000000000" pitchFamily="2" charset="2"/>
              <a:buChar char="Ø"/>
            </a:pPr>
            <a:r>
              <a:rPr lang="en-IN" sz="1900" dirty="0"/>
              <a:t>In the same bus cycle, PRDATA will be received by the AHB Master as HRDATA.</a:t>
            </a:r>
          </a:p>
          <a:p>
            <a:pPr>
              <a:buFont typeface="Wingdings" panose="05000000000000000000" pitchFamily="2" charset="2"/>
              <a:buChar char="Ø"/>
            </a:pPr>
            <a:r>
              <a:rPr lang="en-IN" sz="1900" dirty="0"/>
              <a:t>For Read transfer the control signals HWRITE and PWRITE should be low</a:t>
            </a:r>
          </a:p>
          <a:p>
            <a:pPr marL="0" indent="0">
              <a:buNone/>
            </a:pPr>
            <a:r>
              <a:rPr lang="en-IN" sz="1900" dirty="0"/>
              <a:t>                     HWRITE =0</a:t>
            </a:r>
          </a:p>
          <a:p>
            <a:pPr marL="0" indent="0">
              <a:buNone/>
            </a:pPr>
            <a:r>
              <a:rPr lang="en-IN" sz="1600" dirty="0"/>
              <a:t>                          </a:t>
            </a:r>
            <a:r>
              <a:rPr lang="en-IN" sz="1900" dirty="0"/>
              <a:t>PWRITE =0</a:t>
            </a:r>
          </a:p>
          <a:p>
            <a:pPr>
              <a:buFont typeface="Wingdings" panose="05000000000000000000" pitchFamily="2" charset="2"/>
              <a:buChar char="Ø"/>
            </a:pPr>
            <a:endParaRPr lang="en-IN" sz="1600" dirty="0"/>
          </a:p>
          <a:p>
            <a:pPr>
              <a:buFont typeface="Wingdings" panose="05000000000000000000" pitchFamily="2" charset="2"/>
              <a:buChar char="Ø"/>
            </a:pPr>
            <a:endParaRPr lang="en-IN" sz="1600" dirty="0"/>
          </a:p>
          <a:p>
            <a:pPr marL="0" indent="0">
              <a:buNone/>
            </a:pPr>
            <a:r>
              <a:rPr lang="en-IN" sz="1600" dirty="0"/>
              <a:t>  </a:t>
            </a:r>
          </a:p>
          <a:p>
            <a:pPr marL="0" indent="0">
              <a:buNone/>
            </a:pPr>
            <a:r>
              <a:rPr lang="en-IN" sz="1600" dirty="0"/>
              <a:t>   </a:t>
            </a:r>
          </a:p>
        </p:txBody>
      </p:sp>
      <p:pic>
        <p:nvPicPr>
          <p:cNvPr id="2" name="Picture 1">
            <a:extLst>
              <a:ext uri="{FF2B5EF4-FFF2-40B4-BE49-F238E27FC236}">
                <a16:creationId xmlns:a16="http://schemas.microsoft.com/office/drawing/2014/main" id="{5A64AD53-C500-490D-FB5C-AF95296BC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1891831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885FC-297C-4B91-2B53-CDD73105AA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7BE1B4-AFC6-779B-C39B-6D906B068275}"/>
              </a:ext>
            </a:extLst>
          </p:cNvPr>
          <p:cNvSpPr>
            <a:spLocks noGrp="1"/>
          </p:cNvSpPr>
          <p:nvPr>
            <p:ph idx="1"/>
          </p:nvPr>
        </p:nvSpPr>
        <p:spPr>
          <a:xfrm>
            <a:off x="167148" y="196644"/>
            <a:ext cx="11729884" cy="6661355"/>
          </a:xfrm>
        </p:spPr>
        <p:txBody>
          <a:bodyPr>
            <a:normAutofit/>
          </a:bodyPr>
          <a:lstStyle/>
          <a:p>
            <a:pPr marL="0" indent="0">
              <a:buNone/>
            </a:pPr>
            <a:r>
              <a:rPr lang="en-US" sz="2400" b="1">
                <a:solidFill>
                  <a:schemeClr val="accent3"/>
                </a:solidFill>
              </a:rPr>
              <a:t>                                                                    </a:t>
            </a:r>
            <a:r>
              <a:rPr lang="en-US" b="1" u="sng">
                <a:solidFill>
                  <a:schemeClr val="accent3"/>
                </a:solidFill>
              </a:rPr>
              <a:t>SINGLE READ TRANSFER</a:t>
            </a:r>
            <a:endParaRPr lang="en-IN" b="1" u="sng" dirty="0">
              <a:solidFill>
                <a:schemeClr val="accent3"/>
              </a:solidFill>
            </a:endParaRPr>
          </a:p>
        </p:txBody>
      </p:sp>
      <p:pic>
        <p:nvPicPr>
          <p:cNvPr id="4" name="Picture 3" descr="A diagram of a diagram of a structure">
            <a:extLst>
              <a:ext uri="{FF2B5EF4-FFF2-40B4-BE49-F238E27FC236}">
                <a16:creationId xmlns:a16="http://schemas.microsoft.com/office/drawing/2014/main" id="{A3A3453E-2D57-E8A0-D456-8E1BCFF8D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585" y="703384"/>
            <a:ext cx="6465763" cy="6154615"/>
          </a:xfrm>
          <a:prstGeom prst="rect">
            <a:avLst/>
          </a:prstGeom>
        </p:spPr>
      </p:pic>
      <p:pic>
        <p:nvPicPr>
          <p:cNvPr id="2" name="Picture 1">
            <a:extLst>
              <a:ext uri="{FF2B5EF4-FFF2-40B4-BE49-F238E27FC236}">
                <a16:creationId xmlns:a16="http://schemas.microsoft.com/office/drawing/2014/main" id="{624D31FA-FA93-B892-6453-B7702444A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2588093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6A528-4309-47BF-212C-FF742A41B2B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A3335-7085-C14D-A731-E8623D1A3DB7}"/>
              </a:ext>
            </a:extLst>
          </p:cNvPr>
          <p:cNvSpPr>
            <a:spLocks noGrp="1"/>
          </p:cNvSpPr>
          <p:nvPr>
            <p:ph idx="1"/>
          </p:nvPr>
        </p:nvSpPr>
        <p:spPr>
          <a:xfrm>
            <a:off x="167148" y="196644"/>
            <a:ext cx="11729884" cy="6661355"/>
          </a:xfrm>
        </p:spPr>
        <p:txBody>
          <a:bodyPr>
            <a:normAutofit/>
          </a:bodyPr>
          <a:lstStyle/>
          <a:p>
            <a:pPr marL="0" indent="0">
              <a:buNone/>
            </a:pPr>
            <a:r>
              <a:rPr lang="en-US" sz="2400" b="1" dirty="0">
                <a:solidFill>
                  <a:schemeClr val="accent3"/>
                </a:solidFill>
              </a:rPr>
              <a:t>                                                    </a:t>
            </a:r>
            <a:r>
              <a:rPr lang="en-US" b="1" u="sng" dirty="0">
                <a:solidFill>
                  <a:schemeClr val="accent3"/>
                </a:solidFill>
              </a:rPr>
              <a:t>BURST OF  READ TRANSFERS</a:t>
            </a:r>
            <a:endParaRPr lang="en-IN" b="1" u="sng" dirty="0">
              <a:solidFill>
                <a:schemeClr val="accent3"/>
              </a:solidFill>
            </a:endParaRPr>
          </a:p>
        </p:txBody>
      </p:sp>
      <p:pic>
        <p:nvPicPr>
          <p:cNvPr id="7" name="Picture 6" descr="A diagram of a number of different types of boxes">
            <a:extLst>
              <a:ext uri="{FF2B5EF4-FFF2-40B4-BE49-F238E27FC236}">
                <a16:creationId xmlns:a16="http://schemas.microsoft.com/office/drawing/2014/main" id="{60682AF4-58AE-4A7F-B148-5DF70F27F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08" y="629265"/>
            <a:ext cx="9677496" cy="6228735"/>
          </a:xfrm>
          <a:prstGeom prst="rect">
            <a:avLst/>
          </a:prstGeom>
        </p:spPr>
      </p:pic>
      <p:pic>
        <p:nvPicPr>
          <p:cNvPr id="2" name="Picture 1">
            <a:extLst>
              <a:ext uri="{FF2B5EF4-FFF2-40B4-BE49-F238E27FC236}">
                <a16:creationId xmlns:a16="http://schemas.microsoft.com/office/drawing/2014/main" id="{107A7EA5-06BD-AABC-C792-97D6EC599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152994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165C2C-BFB9-BD64-0B03-25A3592DFF1C}"/>
              </a:ext>
            </a:extLst>
          </p:cNvPr>
          <p:cNvSpPr>
            <a:spLocks noGrp="1"/>
          </p:cNvSpPr>
          <p:nvPr>
            <p:ph idx="1"/>
          </p:nvPr>
        </p:nvSpPr>
        <p:spPr>
          <a:xfrm>
            <a:off x="235973" y="127818"/>
            <a:ext cx="11631561" cy="6656439"/>
          </a:xfrm>
        </p:spPr>
        <p:txBody>
          <a:bodyPr/>
          <a:lstStyle/>
          <a:p>
            <a:pPr marL="0" indent="0">
              <a:buNone/>
            </a:pPr>
            <a:r>
              <a:rPr lang="en-US" dirty="0"/>
              <a:t>                  </a:t>
            </a:r>
            <a:r>
              <a:rPr lang="en-US" b="1" u="sng" dirty="0">
                <a:solidFill>
                  <a:schemeClr val="accent3"/>
                </a:solidFill>
              </a:rPr>
              <a:t>   UVM TB Architecture ( to verify AHB 2 APB Bridge)</a:t>
            </a:r>
            <a:endParaRPr lang="en-IN" b="1" u="sng" dirty="0">
              <a:solidFill>
                <a:schemeClr val="accent3"/>
              </a:solidFill>
            </a:endParaRPr>
          </a:p>
        </p:txBody>
      </p:sp>
      <p:pic>
        <p:nvPicPr>
          <p:cNvPr id="5" name="Picture 4" descr="A diagram of a software system">
            <a:extLst>
              <a:ext uri="{FF2B5EF4-FFF2-40B4-BE49-F238E27FC236}">
                <a16:creationId xmlns:a16="http://schemas.microsoft.com/office/drawing/2014/main" id="{F004F2A2-EA4B-C67E-33FB-7CDF410B8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0364"/>
            <a:ext cx="11956027" cy="5929525"/>
          </a:xfrm>
          <a:prstGeom prst="rect">
            <a:avLst/>
          </a:prstGeom>
        </p:spPr>
      </p:pic>
      <p:pic>
        <p:nvPicPr>
          <p:cNvPr id="2" name="Picture 1">
            <a:extLst>
              <a:ext uri="{FF2B5EF4-FFF2-40B4-BE49-F238E27FC236}">
                <a16:creationId xmlns:a16="http://schemas.microsoft.com/office/drawing/2014/main" id="{5FE865C2-E996-3CFB-C062-6F22F1AAF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403346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3C79-644F-6535-9D94-841FE9EA7746}"/>
              </a:ext>
            </a:extLst>
          </p:cNvPr>
          <p:cNvSpPr>
            <a:spLocks noGrp="1"/>
          </p:cNvSpPr>
          <p:nvPr>
            <p:ph type="title"/>
          </p:nvPr>
        </p:nvSpPr>
        <p:spPr>
          <a:xfrm>
            <a:off x="383458" y="365125"/>
            <a:ext cx="10970342" cy="785249"/>
          </a:xfrm>
        </p:spPr>
        <p:txBody>
          <a:bodyPr>
            <a:normAutofit/>
          </a:bodyPr>
          <a:lstStyle/>
          <a:p>
            <a:r>
              <a:rPr lang="en-US" sz="3200" b="1" dirty="0">
                <a:solidFill>
                  <a:schemeClr val="accent3"/>
                </a:solidFill>
              </a:rPr>
              <a:t>                                                   </a:t>
            </a:r>
            <a:r>
              <a:rPr lang="en-US" sz="3200" b="1" u="sng" dirty="0">
                <a:solidFill>
                  <a:schemeClr val="accent3"/>
                </a:solidFill>
              </a:rPr>
              <a:t>TB Architecture</a:t>
            </a:r>
            <a:endParaRPr lang="en-IN" sz="3200" b="1" u="sng" dirty="0">
              <a:solidFill>
                <a:schemeClr val="accent3"/>
              </a:solidFill>
            </a:endParaRPr>
          </a:p>
        </p:txBody>
      </p:sp>
      <p:sp>
        <p:nvSpPr>
          <p:cNvPr id="3" name="Content Placeholder 2">
            <a:extLst>
              <a:ext uri="{FF2B5EF4-FFF2-40B4-BE49-F238E27FC236}">
                <a16:creationId xmlns:a16="http://schemas.microsoft.com/office/drawing/2014/main" id="{F21FD042-50D3-302E-460D-6F66C6C88067}"/>
              </a:ext>
            </a:extLst>
          </p:cNvPr>
          <p:cNvSpPr>
            <a:spLocks noGrp="1"/>
          </p:cNvSpPr>
          <p:nvPr>
            <p:ph idx="1"/>
          </p:nvPr>
        </p:nvSpPr>
        <p:spPr>
          <a:xfrm>
            <a:off x="838200" y="1248697"/>
            <a:ext cx="10515600" cy="4928266"/>
          </a:xfrm>
        </p:spPr>
        <p:txBody>
          <a:bodyPr>
            <a:normAutofit/>
          </a:bodyPr>
          <a:lstStyle/>
          <a:p>
            <a:pPr>
              <a:buFont typeface="Wingdings" panose="05000000000000000000" pitchFamily="2" charset="2"/>
              <a:buChar char="Ø"/>
            </a:pPr>
            <a:r>
              <a:rPr lang="en-US" sz="1600" dirty="0"/>
              <a:t>To Verify this AHB 2 APB Bridge , We must develop UVM Methodology based TEST BENCH .</a:t>
            </a:r>
          </a:p>
          <a:p>
            <a:pPr>
              <a:buFont typeface="Wingdings" panose="05000000000000000000" pitchFamily="2" charset="2"/>
              <a:buChar char="Ø"/>
            </a:pPr>
            <a:r>
              <a:rPr lang="en-US" sz="1600" dirty="0"/>
              <a:t>Here Test Bench Architecture is having two AGENTS.</a:t>
            </a:r>
          </a:p>
          <a:p>
            <a:pPr marL="0" indent="0">
              <a:buNone/>
            </a:pPr>
            <a:r>
              <a:rPr lang="en-US" sz="1600" dirty="0"/>
              <a:t>                    1. MASTER AGENT (AHB Master)</a:t>
            </a:r>
          </a:p>
          <a:p>
            <a:pPr marL="0" indent="0">
              <a:buNone/>
            </a:pPr>
            <a:r>
              <a:rPr lang="en-US" sz="1600" dirty="0"/>
              <a:t>                     2. SLAVE AGENT ( APB Slave)</a:t>
            </a:r>
          </a:p>
          <a:p>
            <a:pPr>
              <a:buFont typeface="Wingdings" panose="05000000000000000000" pitchFamily="2" charset="2"/>
              <a:buChar char="Ø"/>
            </a:pPr>
            <a:r>
              <a:rPr lang="en-US" sz="1600" dirty="0"/>
              <a:t>Both AGENTs will be active agents. All the AHB signals driven by the Master agent and all the APB signals will driven by the Slave agent.</a:t>
            </a:r>
          </a:p>
          <a:p>
            <a:pPr>
              <a:buFont typeface="Wingdings" panose="05000000000000000000" pitchFamily="2" charset="2"/>
              <a:buChar char="Ø"/>
            </a:pPr>
            <a:r>
              <a:rPr lang="en-IN" sz="1600" dirty="0"/>
              <a:t>MASTER AGENT will sample the HRDATA ,HWDATA and HADDR.</a:t>
            </a:r>
          </a:p>
          <a:p>
            <a:pPr>
              <a:buFont typeface="Wingdings" panose="05000000000000000000" pitchFamily="2" charset="2"/>
              <a:buChar char="Ø"/>
            </a:pPr>
            <a:r>
              <a:rPr lang="en-IN" sz="1600" dirty="0"/>
              <a:t>SLAVE AGENT will sample the PWDATA ,PRDATA and PADDR.</a:t>
            </a:r>
          </a:p>
          <a:p>
            <a:pPr>
              <a:buFont typeface="Wingdings" panose="05000000000000000000" pitchFamily="2" charset="2"/>
              <a:buChar char="Ø"/>
            </a:pPr>
            <a:r>
              <a:rPr lang="en-IN" sz="1600" dirty="0"/>
              <a:t>Now in Scoreboard, implemented the Comparison logic to compare the</a:t>
            </a:r>
          </a:p>
          <a:p>
            <a:pPr marL="0" indent="0">
              <a:buNone/>
            </a:pPr>
            <a:r>
              <a:rPr lang="en-IN" sz="1600" dirty="0"/>
              <a:t>              1.   PWDATA with HWDATA </a:t>
            </a:r>
          </a:p>
          <a:p>
            <a:pPr marL="0" indent="0">
              <a:buNone/>
            </a:pPr>
            <a:r>
              <a:rPr lang="en-IN" sz="1600" dirty="0"/>
              <a:t>              2.   PRDATA with HRDATA</a:t>
            </a:r>
          </a:p>
          <a:p>
            <a:pPr marL="0" indent="0">
              <a:buNone/>
            </a:pPr>
            <a:r>
              <a:rPr lang="en-IN" sz="1600" dirty="0"/>
              <a:t>              3.  PADDR with HADDR</a:t>
            </a:r>
          </a:p>
        </p:txBody>
      </p:sp>
      <p:pic>
        <p:nvPicPr>
          <p:cNvPr id="4" name="Picture 3">
            <a:extLst>
              <a:ext uri="{FF2B5EF4-FFF2-40B4-BE49-F238E27FC236}">
                <a16:creationId xmlns:a16="http://schemas.microsoft.com/office/drawing/2014/main" id="{E7829124-744F-FE90-BA6D-64345EC0C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309445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6" name="Freeform: Shape 1055">
            <a:extLst>
              <a:ext uri="{FF2B5EF4-FFF2-40B4-BE49-F238E27FC236}">
                <a16:creationId xmlns:a16="http://schemas.microsoft.com/office/drawing/2014/main" id="{CA815F2C-4E80-4019-8E59-FAD3F7F84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009304" cy="6858000"/>
          </a:xfrm>
          <a:custGeom>
            <a:avLst/>
            <a:gdLst>
              <a:gd name="connsiteX0" fmla="*/ 8239723 w 12009304"/>
              <a:gd name="connsiteY0" fmla="*/ 5083103 h 6858000"/>
              <a:gd name="connsiteX1" fmla="*/ 9505105 w 12009304"/>
              <a:gd name="connsiteY1" fmla="*/ 5083103 h 6858000"/>
              <a:gd name="connsiteX2" fmla="*/ 9564676 w 12009304"/>
              <a:gd name="connsiteY2" fmla="*/ 5091016 h 6858000"/>
              <a:gd name="connsiteX3" fmla="*/ 9605648 w 12009304"/>
              <a:gd name="connsiteY3" fmla="*/ 5108194 h 6858000"/>
              <a:gd name="connsiteX4" fmla="*/ 9580608 w 12009304"/>
              <a:gd name="connsiteY4" fmla="*/ 5151499 h 6858000"/>
              <a:gd name="connsiteX5" fmla="*/ 8693486 w 12009304"/>
              <a:gd name="connsiteY5" fmla="*/ 6685800 h 6858000"/>
              <a:gd name="connsiteX6" fmla="*/ 8595419 w 12009304"/>
              <a:gd name="connsiteY6" fmla="*/ 6814017 h 6858000"/>
              <a:gd name="connsiteX7" fmla="*/ 8545620 w 12009304"/>
              <a:gd name="connsiteY7" fmla="*/ 6858000 h 6858000"/>
              <a:gd name="connsiteX8" fmla="*/ 7612173 w 12009304"/>
              <a:gd name="connsiteY8" fmla="*/ 6858000 h 6858000"/>
              <a:gd name="connsiteX9" fmla="*/ 7591825 w 12009304"/>
              <a:gd name="connsiteY9" fmla="*/ 6822959 h 6858000"/>
              <a:gd name="connsiteX10" fmla="*/ 7411622 w 12009304"/>
              <a:gd name="connsiteY10" fmla="*/ 6512633 h 6858000"/>
              <a:gd name="connsiteX11" fmla="*/ 7411622 w 12009304"/>
              <a:gd name="connsiteY11" fmla="*/ 6289354 h 6858000"/>
              <a:gd name="connsiteX12" fmla="*/ 8045680 w 12009304"/>
              <a:gd name="connsiteY12" fmla="*/ 5197465 h 6858000"/>
              <a:gd name="connsiteX13" fmla="*/ 8239723 w 12009304"/>
              <a:gd name="connsiteY13" fmla="*/ 5083103 h 6858000"/>
              <a:gd name="connsiteX14" fmla="*/ 10622296 w 12009304"/>
              <a:gd name="connsiteY14" fmla="*/ 1326563 h 6858000"/>
              <a:gd name="connsiteX15" fmla="*/ 11448522 w 12009304"/>
              <a:gd name="connsiteY15" fmla="*/ 1326563 h 6858000"/>
              <a:gd name="connsiteX16" fmla="*/ 11577006 w 12009304"/>
              <a:gd name="connsiteY16" fmla="*/ 1401233 h 6858000"/>
              <a:gd name="connsiteX17" fmla="*/ 11989228 w 12009304"/>
              <a:gd name="connsiteY17" fmla="*/ 2114179 h 6858000"/>
              <a:gd name="connsiteX18" fmla="*/ 11989228 w 12009304"/>
              <a:gd name="connsiteY18" fmla="*/ 2259969 h 6858000"/>
              <a:gd name="connsiteX19" fmla="*/ 11577006 w 12009304"/>
              <a:gd name="connsiteY19" fmla="*/ 2972914 h 6858000"/>
              <a:gd name="connsiteX20" fmla="*/ 11448522 w 12009304"/>
              <a:gd name="connsiteY20" fmla="*/ 3047587 h 6858000"/>
              <a:gd name="connsiteX21" fmla="*/ 10622296 w 12009304"/>
              <a:gd name="connsiteY21" fmla="*/ 3047587 h 6858000"/>
              <a:gd name="connsiteX22" fmla="*/ 10495594 w 12009304"/>
              <a:gd name="connsiteY22" fmla="*/ 2972914 h 6858000"/>
              <a:gd name="connsiteX23" fmla="*/ 10081589 w 12009304"/>
              <a:gd name="connsiteY23" fmla="*/ 2259969 h 6858000"/>
              <a:gd name="connsiteX24" fmla="*/ 10081589 w 12009304"/>
              <a:gd name="connsiteY24" fmla="*/ 2114179 h 6858000"/>
              <a:gd name="connsiteX25" fmla="*/ 10495594 w 12009304"/>
              <a:gd name="connsiteY25" fmla="*/ 1401233 h 6858000"/>
              <a:gd name="connsiteX26" fmla="*/ 10622296 w 12009304"/>
              <a:gd name="connsiteY26" fmla="*/ 1326563 h 6858000"/>
              <a:gd name="connsiteX27" fmla="*/ 0 w 12009304"/>
              <a:gd name="connsiteY27" fmla="*/ 0 h 6858000"/>
              <a:gd name="connsiteX28" fmla="*/ 4457990 w 12009304"/>
              <a:gd name="connsiteY28" fmla="*/ 0 h 6858000"/>
              <a:gd name="connsiteX29" fmla="*/ 5902610 w 12009304"/>
              <a:gd name="connsiteY29" fmla="*/ 0 h 6858000"/>
              <a:gd name="connsiteX30" fmla="*/ 8476869 w 12009304"/>
              <a:gd name="connsiteY30" fmla="*/ 0 h 6858000"/>
              <a:gd name="connsiteX31" fmla="*/ 8535933 w 12009304"/>
              <a:gd name="connsiteY31" fmla="*/ 39849 h 6858000"/>
              <a:gd name="connsiteX32" fmla="*/ 8693486 w 12009304"/>
              <a:gd name="connsiteY32" fmla="*/ 220603 h 6858000"/>
              <a:gd name="connsiteX33" fmla="*/ 10389180 w 12009304"/>
              <a:gd name="connsiteY33" fmla="*/ 3153347 h 6858000"/>
              <a:gd name="connsiteX34" fmla="*/ 10389180 w 12009304"/>
              <a:gd name="connsiteY34" fmla="*/ 3753061 h 6858000"/>
              <a:gd name="connsiteX35" fmla="*/ 9759557 w 12009304"/>
              <a:gd name="connsiteY35" fmla="*/ 4842009 h 6858000"/>
              <a:gd name="connsiteX36" fmla="*/ 9706493 w 12009304"/>
              <a:gd name="connsiteY36" fmla="*/ 4933778 h 6858000"/>
              <a:gd name="connsiteX37" fmla="*/ 9708360 w 12009304"/>
              <a:gd name="connsiteY37" fmla="*/ 4934561 h 6858000"/>
              <a:gd name="connsiteX38" fmla="*/ 9802002 w 12009304"/>
              <a:gd name="connsiteY38" fmla="*/ 5029008 h 6858000"/>
              <a:gd name="connsiteX39" fmla="*/ 10514131 w 12009304"/>
              <a:gd name="connsiteY39" fmla="*/ 6260653 h 6858000"/>
              <a:gd name="connsiteX40" fmla="*/ 10514131 w 12009304"/>
              <a:gd name="connsiteY40" fmla="*/ 6512512 h 6858000"/>
              <a:gd name="connsiteX41" fmla="*/ 10340271 w 12009304"/>
              <a:gd name="connsiteY41" fmla="*/ 6813206 h 6858000"/>
              <a:gd name="connsiteX42" fmla="*/ 10314372 w 12009304"/>
              <a:gd name="connsiteY42" fmla="*/ 6858000 h 6858000"/>
              <a:gd name="connsiteX43" fmla="*/ 10119136 w 12009304"/>
              <a:gd name="connsiteY43" fmla="*/ 6858000 h 6858000"/>
              <a:gd name="connsiteX44" fmla="*/ 10122008 w 12009304"/>
              <a:gd name="connsiteY44" fmla="*/ 6853033 h 6858000"/>
              <a:gd name="connsiteX45" fmla="*/ 10327158 w 12009304"/>
              <a:gd name="connsiteY45" fmla="*/ 6498223 h 6858000"/>
              <a:gd name="connsiteX46" fmla="*/ 10327158 w 12009304"/>
              <a:gd name="connsiteY46" fmla="*/ 6274942 h 6858000"/>
              <a:gd name="connsiteX47" fmla="*/ 9695832 w 12009304"/>
              <a:gd name="connsiteY47" fmla="*/ 5183053 h 6858000"/>
              <a:gd name="connsiteX48" fmla="*/ 9612819 w 12009304"/>
              <a:gd name="connsiteY48" fmla="*/ 5099323 h 6858000"/>
              <a:gd name="connsiteX49" fmla="*/ 9603213 w 12009304"/>
              <a:gd name="connsiteY49" fmla="*/ 5095298 h 6858000"/>
              <a:gd name="connsiteX50" fmla="*/ 9654707 w 12009304"/>
              <a:gd name="connsiteY50" fmla="*/ 5006238 h 6858000"/>
              <a:gd name="connsiteX51" fmla="*/ 9693004 w 12009304"/>
              <a:gd name="connsiteY51" fmla="*/ 4940002 h 6858000"/>
              <a:gd name="connsiteX52" fmla="*/ 9653283 w 12009304"/>
              <a:gd name="connsiteY52" fmla="*/ 4923348 h 6858000"/>
              <a:gd name="connsiteX53" fmla="*/ 9586087 w 12009304"/>
              <a:gd name="connsiteY53" fmla="*/ 4914420 h 6858000"/>
              <a:gd name="connsiteX54" fmla="*/ 8158743 w 12009304"/>
              <a:gd name="connsiteY54" fmla="*/ 4914420 h 6858000"/>
              <a:gd name="connsiteX55" fmla="*/ 7939863 w 12009304"/>
              <a:gd name="connsiteY55" fmla="*/ 5043420 h 6858000"/>
              <a:gd name="connsiteX56" fmla="*/ 7224650 w 12009304"/>
              <a:gd name="connsiteY56" fmla="*/ 6275065 h 6858000"/>
              <a:gd name="connsiteX57" fmla="*/ 7224650 w 12009304"/>
              <a:gd name="connsiteY57" fmla="*/ 6526922 h 6858000"/>
              <a:gd name="connsiteX58" fmla="*/ 7350544 w 12009304"/>
              <a:gd name="connsiteY58" fmla="*/ 6743723 h 6858000"/>
              <a:gd name="connsiteX59" fmla="*/ 7416905 w 12009304"/>
              <a:gd name="connsiteY59" fmla="*/ 6858000 h 6858000"/>
              <a:gd name="connsiteX60" fmla="*/ 5902610 w 12009304"/>
              <a:gd name="connsiteY60" fmla="*/ 6858000 h 6858000"/>
              <a:gd name="connsiteX61" fmla="*/ 4389357 w 12009304"/>
              <a:gd name="connsiteY61" fmla="*/ 6858000 h 6858000"/>
              <a:gd name="connsiteX62" fmla="*/ 0 w 12009304"/>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7" y="6858000"/>
                </a:lnTo>
                <a:lnTo>
                  <a:pt x="0" y="6858000"/>
                </a:ln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A colorful text on a black background&#10;&#10;Description automatically generated">
            <a:extLst>
              <a:ext uri="{FF2B5EF4-FFF2-40B4-BE49-F238E27FC236}">
                <a16:creationId xmlns:a16="http://schemas.microsoft.com/office/drawing/2014/main" id="{2CA9634C-92F6-492E-F9D0-54D32F0DE5C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5546" y="965201"/>
            <a:ext cx="6548757" cy="49115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descr="A green and blue text on a black background&#10;&#10;Description automatically generated">
            <a:extLst>
              <a:ext uri="{FF2B5EF4-FFF2-40B4-BE49-F238E27FC236}">
                <a16:creationId xmlns:a16="http://schemas.microsoft.com/office/drawing/2014/main" id="{6AF7F5DD-BDFB-6674-A362-E280EF3ABD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832" y="137348"/>
            <a:ext cx="1386348" cy="452587"/>
          </a:xfrm>
          <a:prstGeom prst="rect">
            <a:avLst/>
          </a:prstGeom>
        </p:spPr>
      </p:pic>
    </p:spTree>
    <p:extLst>
      <p:ext uri="{BB962C8B-B14F-4D97-AF65-F5344CB8AC3E}">
        <p14:creationId xmlns:p14="http://schemas.microsoft.com/office/powerpoint/2010/main" val="637323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2BA19-C364-4A1F-6CEB-06146E7DD910}"/>
              </a:ext>
            </a:extLst>
          </p:cNvPr>
          <p:cNvSpPr>
            <a:spLocks noGrp="1"/>
          </p:cNvSpPr>
          <p:nvPr>
            <p:ph type="title"/>
          </p:nvPr>
        </p:nvSpPr>
        <p:spPr>
          <a:xfrm>
            <a:off x="4493341" y="365125"/>
            <a:ext cx="3087329" cy="686927"/>
          </a:xfrm>
        </p:spPr>
        <p:txBody>
          <a:bodyPr>
            <a:normAutofit fontScale="90000"/>
          </a:bodyPr>
          <a:lstStyle/>
          <a:p>
            <a:r>
              <a:rPr lang="en-US" b="1" u="sng" dirty="0">
                <a:solidFill>
                  <a:schemeClr val="accent6">
                    <a:lumMod val="75000"/>
                  </a:schemeClr>
                </a:solidFill>
              </a:rPr>
              <a:t>Introduction</a:t>
            </a:r>
            <a:endParaRPr lang="en-IN" b="1" u="sng" dirty="0">
              <a:solidFill>
                <a:schemeClr val="accent6">
                  <a:lumMod val="75000"/>
                </a:schemeClr>
              </a:solidFill>
            </a:endParaRPr>
          </a:p>
        </p:txBody>
      </p:sp>
      <p:sp>
        <p:nvSpPr>
          <p:cNvPr id="3" name="Content Placeholder 2">
            <a:extLst>
              <a:ext uri="{FF2B5EF4-FFF2-40B4-BE49-F238E27FC236}">
                <a16:creationId xmlns:a16="http://schemas.microsoft.com/office/drawing/2014/main" id="{2D6E3781-F8B1-0167-84B0-E955E4FBDCFE}"/>
              </a:ext>
            </a:extLst>
          </p:cNvPr>
          <p:cNvSpPr>
            <a:spLocks noGrp="1"/>
          </p:cNvSpPr>
          <p:nvPr>
            <p:ph idx="1"/>
          </p:nvPr>
        </p:nvSpPr>
        <p:spPr>
          <a:xfrm>
            <a:off x="963561" y="1288026"/>
            <a:ext cx="11071122" cy="5053780"/>
          </a:xfrm>
        </p:spPr>
        <p:txBody>
          <a:bodyPr>
            <a:noAutofit/>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Bridge is an interface between IP ’s of two different Protocols.</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Bridge Converts one standard interface signals to another standard interface signals.</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Here, AHB to APB Bridge converts the AHB Bus transfers to equivalent APB Bus transfers.</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Understand the AHB and APB Protocols to verify the AHB to APB Bridge.</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 Protocol is a set of rules that define how communication or interaction should occur between different components or systems. </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Types of Protocols</a:t>
            </a:r>
          </a:p>
          <a:p>
            <a:pPr marL="0" indent="0" algn="just">
              <a:buNone/>
            </a:pPr>
            <a:r>
              <a:rPr lang="en-US" sz="1800" dirty="0">
                <a:latin typeface="Times New Roman" panose="02020603050405020304" pitchFamily="18" charset="0"/>
                <a:cs typeface="Times New Roman" panose="02020603050405020304" pitchFamily="18" charset="0"/>
              </a:rPr>
              <a:t>           Network Protocols: TCP/IP , HTTP etc.,</a:t>
            </a:r>
          </a:p>
          <a:p>
            <a:pPr marL="0" indent="0" algn="just">
              <a:buNone/>
            </a:pPr>
            <a:r>
              <a:rPr lang="en-US" sz="1800" dirty="0">
                <a:latin typeface="Times New Roman" panose="02020603050405020304" pitchFamily="18" charset="0"/>
                <a:cs typeface="Times New Roman" panose="02020603050405020304" pitchFamily="18" charset="0"/>
              </a:rPr>
              <a:t>           Communication Protocols: SPI,I2C,UART,USART etc.,</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a:highlight>
                  <a:srgbClr val="00FF00"/>
                </a:highlight>
                <a:latin typeface="Times New Roman" panose="02020603050405020304" pitchFamily="18" charset="0"/>
                <a:cs typeface="Times New Roman" panose="02020603050405020304" pitchFamily="18" charset="0"/>
              </a:rPr>
              <a:t>Hardware Protocols</a:t>
            </a:r>
            <a:r>
              <a:rPr lang="en-US" sz="1800" dirty="0">
                <a:latin typeface="Times New Roman" panose="02020603050405020304" pitchFamily="18" charset="0"/>
                <a:cs typeface="Times New Roman" panose="02020603050405020304" pitchFamily="18" charset="0"/>
              </a:rPr>
              <a:t>: </a:t>
            </a:r>
            <a:r>
              <a:rPr lang="en-US" sz="1800" dirty="0">
                <a:highlight>
                  <a:srgbClr val="FFFF00"/>
                </a:highlight>
                <a:latin typeface="Times New Roman" panose="02020603050405020304" pitchFamily="18" charset="0"/>
                <a:cs typeface="Times New Roman" panose="02020603050405020304" pitchFamily="18" charset="0"/>
              </a:rPr>
              <a:t>AHB,APB</a:t>
            </a:r>
            <a:r>
              <a:rPr lang="en-US" sz="1800" dirty="0">
                <a:latin typeface="Times New Roman" panose="02020603050405020304" pitchFamily="18" charset="0"/>
                <a:cs typeface="Times New Roman" panose="02020603050405020304" pitchFamily="18" charset="0"/>
              </a:rPr>
              <a:t>,AXI,PCI,CHI etc.,</a:t>
            </a:r>
          </a:p>
          <a:p>
            <a:pPr marL="0" indent="0" algn="just">
              <a:buNone/>
            </a:pPr>
            <a:r>
              <a:rPr lang="en-US" sz="1800" dirty="0">
                <a:latin typeface="Times New Roman" panose="02020603050405020304" pitchFamily="18" charset="0"/>
                <a:cs typeface="Times New Roman" panose="02020603050405020304" pitchFamily="18" charset="0"/>
              </a:rPr>
              <a:t>            Software Protocols : FTP,SMTP,IMAP etc.,</a:t>
            </a: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AHB and APB are Hardware Protocols that provides the interaction between components(such as memory ,buses or interfaces).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97D826-EEE1-7B89-9B11-F3F9B62CEE97}"/>
              </a:ext>
            </a:extLst>
          </p:cNvPr>
          <p:cNvPicPr>
            <a:picLocks noChangeAspect="1"/>
          </p:cNvPicPr>
          <p:nvPr/>
        </p:nvPicPr>
        <p:blipFill>
          <a:blip r:embed="rId2"/>
          <a:stretch>
            <a:fillRect/>
          </a:stretch>
        </p:blipFill>
        <p:spPr>
          <a:xfrm>
            <a:off x="10935236" y="246432"/>
            <a:ext cx="1099447" cy="412329"/>
          </a:xfrm>
          <a:prstGeom prst="rect">
            <a:avLst/>
          </a:prstGeom>
        </p:spPr>
      </p:pic>
    </p:spTree>
    <p:extLst>
      <p:ext uri="{BB962C8B-B14F-4D97-AF65-F5344CB8AC3E}">
        <p14:creationId xmlns:p14="http://schemas.microsoft.com/office/powerpoint/2010/main" val="117218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20C0-64FA-45EA-677D-7729CF194777}"/>
              </a:ext>
            </a:extLst>
          </p:cNvPr>
          <p:cNvSpPr>
            <a:spLocks noGrp="1"/>
          </p:cNvSpPr>
          <p:nvPr>
            <p:ph type="title"/>
          </p:nvPr>
        </p:nvSpPr>
        <p:spPr>
          <a:xfrm>
            <a:off x="3197942" y="18255"/>
            <a:ext cx="4844845" cy="984635"/>
          </a:xfrm>
        </p:spPr>
        <p:txBody>
          <a:bodyPr>
            <a:normAutofit fontScale="90000"/>
          </a:bodyPr>
          <a:lstStyle/>
          <a:p>
            <a:r>
              <a:rPr lang="en-US" b="1">
                <a:solidFill>
                  <a:schemeClr val="accent6">
                    <a:lumMod val="75000"/>
                  </a:schemeClr>
                </a:solidFill>
              </a:rPr>
              <a:t>WHY BRIDGE only ? </a:t>
            </a:r>
            <a:endParaRPr lang="en-IN" b="1" dirty="0">
              <a:solidFill>
                <a:schemeClr val="accent6">
                  <a:lumMod val="75000"/>
                </a:schemeClr>
              </a:solidFill>
            </a:endParaRPr>
          </a:p>
        </p:txBody>
      </p:sp>
      <p:sp>
        <p:nvSpPr>
          <p:cNvPr id="3" name="Content Placeholder 2">
            <a:extLst>
              <a:ext uri="{FF2B5EF4-FFF2-40B4-BE49-F238E27FC236}">
                <a16:creationId xmlns:a16="http://schemas.microsoft.com/office/drawing/2014/main" id="{891E3E09-254B-6A7E-FBDC-3F0CA38E142B}"/>
              </a:ext>
            </a:extLst>
          </p:cNvPr>
          <p:cNvSpPr>
            <a:spLocks noGrp="1"/>
          </p:cNvSpPr>
          <p:nvPr>
            <p:ph idx="1"/>
          </p:nvPr>
        </p:nvSpPr>
        <p:spPr>
          <a:xfrm>
            <a:off x="1071716" y="776749"/>
            <a:ext cx="10559846" cy="5466736"/>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 Communication between hardware blocks can be achieved by using Interface or bus or interconnect or bridge.</a:t>
            </a:r>
          </a:p>
          <a:p>
            <a:pPr marL="0" indent="0">
              <a:buNone/>
            </a:pPr>
            <a:r>
              <a:rPr lang="en-US" sz="1600" b="1" u="sng" dirty="0">
                <a:solidFill>
                  <a:schemeClr val="accent3"/>
                </a:solidFill>
                <a:latin typeface="Times New Roman" panose="02020603050405020304" pitchFamily="18" charset="0"/>
                <a:cs typeface="Times New Roman" panose="02020603050405020304" pitchFamily="18" charset="0"/>
              </a:rPr>
              <a:t>  BUS </a:t>
            </a:r>
            <a:r>
              <a:rPr lang="en-US" sz="1600" b="1" dirty="0">
                <a:solidFill>
                  <a:schemeClr val="accent3"/>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1600" b="1" dirty="0">
                <a:solidFill>
                  <a:schemeClr val="accent3"/>
                </a:solidFill>
                <a:latin typeface="Times New Roman" panose="02020603050405020304" pitchFamily="18" charset="0"/>
                <a:cs typeface="Times New Roman" panose="02020603050405020304" pitchFamily="18" charset="0"/>
              </a:rPr>
              <a:t>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Bus is a standard Interface to connect Ip ‘s.</a:t>
            </a:r>
          </a:p>
          <a:p>
            <a:pPr>
              <a:buFont typeface="Wingdings" panose="05000000000000000000" pitchFamily="2" charset="2"/>
              <a:buChar char="ü"/>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Bus can connect multiple devices in a system.</a:t>
            </a:r>
          </a:p>
          <a:p>
            <a:pPr>
              <a:buFont typeface="Wingdings" panose="05000000000000000000" pitchFamily="2" charset="2"/>
              <a:buChar char="ü"/>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Bus can connect the multiple buses of same type.</a:t>
            </a:r>
          </a:p>
          <a:p>
            <a:pPr marL="0" indent="0">
              <a:buNone/>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exp : AXI Bus can connect to multiple AXI buses only.</a:t>
            </a:r>
          </a:p>
          <a:p>
            <a:pPr>
              <a:buFont typeface="Wingdings" panose="05000000000000000000" pitchFamily="2" charset="2"/>
              <a:buChar char="ü"/>
            </a:pP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Bus can connect the limited number of components or devices.</a:t>
            </a:r>
          </a:p>
          <a:p>
            <a:pPr marL="0" indent="0">
              <a:buNone/>
            </a:pPr>
            <a:r>
              <a:rPr lang="en-US" sz="1600" b="1" u="sng" dirty="0">
                <a:solidFill>
                  <a:schemeClr val="accent3"/>
                </a:solidFill>
                <a:latin typeface="Times New Roman" panose="02020603050405020304" pitchFamily="18" charset="0"/>
                <a:cs typeface="Times New Roman" panose="02020603050405020304" pitchFamily="18" charset="0"/>
              </a:rPr>
              <a:t>INTERCONNECT </a:t>
            </a:r>
            <a:r>
              <a:rPr lang="en-US" sz="1600" b="1" dirty="0">
                <a:solidFill>
                  <a:schemeClr val="accent3"/>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1600" b="1" dirty="0">
                <a:solidFill>
                  <a:schemeClr val="accent3"/>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Interconnect is a junction between multiple masters and slaves within a chip or system, which enables fair data access between IP ‘s.</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Interconnects and buses do not perform the Protocol conversion between standard interfaces.</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Interconnects can overcome the limitations of bus, by connecting the multiple buses or devices of different type but within a system.</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Interconnect itself does not support the protocol translation or conversion mechanism.</a:t>
            </a:r>
          </a:p>
          <a:p>
            <a:pPr marL="0" indent="0">
              <a:buNone/>
            </a:pPr>
            <a:r>
              <a:rPr lang="en-US" sz="1600" b="1" u="sng" dirty="0">
                <a:solidFill>
                  <a:schemeClr val="accent6">
                    <a:lumMod val="50000"/>
                  </a:schemeClr>
                </a:solidFill>
                <a:latin typeface="Times New Roman" panose="02020603050405020304" pitchFamily="18" charset="0"/>
                <a:cs typeface="Times New Roman" panose="02020603050405020304" pitchFamily="18" charset="0"/>
              </a:rPr>
              <a:t>BRIDGE</a:t>
            </a:r>
            <a:r>
              <a:rPr lang="en-US" sz="1600" b="1" dirty="0">
                <a:solidFill>
                  <a:schemeClr val="accent6">
                    <a:lumMod val="50000"/>
                  </a:schemeClr>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Bridge can connect different networks or segments.</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Bridge can manage the data flow and Protocol translation between segments.</a:t>
            </a:r>
          </a:p>
          <a:p>
            <a:pPr>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An Interconnect with bridge instantiation can perform Protocol conversions.</a:t>
            </a:r>
          </a:p>
          <a:p>
            <a:pPr marL="0" indent="0">
              <a:buNone/>
            </a:pPr>
            <a:endParaRPr lang="en-US" sz="15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1500" dirty="0">
              <a:solidFill>
                <a:schemeClr val="accent3"/>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6FA726-11D3-4156-A2DA-6BA51D92B49C}"/>
              </a:ext>
            </a:extLst>
          </p:cNvPr>
          <p:cNvPicPr>
            <a:picLocks noChangeAspect="1"/>
          </p:cNvPicPr>
          <p:nvPr/>
        </p:nvPicPr>
        <p:blipFill>
          <a:blip r:embed="rId2"/>
          <a:stretch>
            <a:fillRect/>
          </a:stretch>
        </p:blipFill>
        <p:spPr>
          <a:xfrm>
            <a:off x="10972800" y="157274"/>
            <a:ext cx="1123734" cy="379918"/>
          </a:xfrm>
          <a:prstGeom prst="rect">
            <a:avLst/>
          </a:prstGeom>
        </p:spPr>
      </p:pic>
    </p:spTree>
    <p:extLst>
      <p:ext uri="{BB962C8B-B14F-4D97-AF65-F5344CB8AC3E}">
        <p14:creationId xmlns:p14="http://schemas.microsoft.com/office/powerpoint/2010/main" val="117961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1FC01A-22A2-A554-0303-571F987B9F47}"/>
              </a:ext>
            </a:extLst>
          </p:cNvPr>
          <p:cNvSpPr txBox="1"/>
          <p:nvPr/>
        </p:nvSpPr>
        <p:spPr>
          <a:xfrm>
            <a:off x="727587" y="265472"/>
            <a:ext cx="11857703" cy="1631216"/>
          </a:xfrm>
          <a:prstGeom prst="rect">
            <a:avLst/>
          </a:prstGeom>
          <a:noFill/>
        </p:spPr>
        <p:txBody>
          <a:bodyPr wrap="square" rtlCol="0">
            <a:spAutoFit/>
          </a:bodyPr>
          <a:lstStyle/>
          <a:p>
            <a:r>
              <a:rPr lang="en-US" sz="2000" b="1" u="sng" dirty="0">
                <a:solidFill>
                  <a:schemeClr val="accent3"/>
                </a:solidFill>
              </a:rPr>
              <a:t>BUS (or) INTERCONNECT Selection</a:t>
            </a:r>
          </a:p>
          <a:p>
            <a:endParaRPr lang="en-US" sz="2000" b="1" u="sng" dirty="0">
              <a:solidFill>
                <a:schemeClr val="accent3"/>
              </a:solidFill>
            </a:endParaRPr>
          </a:p>
          <a:p>
            <a:r>
              <a:rPr lang="en-US" sz="2000" b="1" dirty="0">
                <a:solidFill>
                  <a:schemeClr val="accent3"/>
                </a:solidFill>
              </a:rPr>
              <a:t>  Q. When to use a bus or interconnect???</a:t>
            </a:r>
          </a:p>
          <a:p>
            <a:pPr marL="342900" indent="-342900">
              <a:buFont typeface="Wingdings" panose="05000000000000000000" pitchFamily="2" charset="2"/>
              <a:buChar char="Ø"/>
            </a:pPr>
            <a:r>
              <a:rPr lang="en-IN" sz="2000" dirty="0"/>
              <a:t>We can select a bus or interconnect based on some Criteria.</a:t>
            </a:r>
          </a:p>
          <a:p>
            <a:r>
              <a:rPr lang="en-IN" sz="2000" dirty="0"/>
              <a:t>       </a:t>
            </a:r>
          </a:p>
        </p:txBody>
      </p:sp>
      <p:graphicFrame>
        <p:nvGraphicFramePr>
          <p:cNvPr id="6" name="Table 5">
            <a:extLst>
              <a:ext uri="{FF2B5EF4-FFF2-40B4-BE49-F238E27FC236}">
                <a16:creationId xmlns:a16="http://schemas.microsoft.com/office/drawing/2014/main" id="{EC14D651-ACAB-E421-04F2-1819420F96BE}"/>
              </a:ext>
            </a:extLst>
          </p:cNvPr>
          <p:cNvGraphicFramePr>
            <a:graphicFrameLocks noGrp="1"/>
          </p:cNvGraphicFramePr>
          <p:nvPr>
            <p:extLst>
              <p:ext uri="{D42A27DB-BD31-4B8C-83A1-F6EECF244321}">
                <p14:modId xmlns:p14="http://schemas.microsoft.com/office/powerpoint/2010/main" val="172532110"/>
              </p:ext>
            </p:extLst>
          </p:nvPr>
        </p:nvGraphicFramePr>
        <p:xfrm>
          <a:off x="845574" y="2063835"/>
          <a:ext cx="8114887" cy="3845560"/>
        </p:xfrm>
        <a:graphic>
          <a:graphicData uri="http://schemas.openxmlformats.org/drawingml/2006/table">
            <a:tbl>
              <a:tblPr firstRow="1" bandRow="1">
                <a:tableStyleId>{5C22544A-7EE6-4342-B048-85BDC9FD1C3A}</a:tableStyleId>
              </a:tblPr>
              <a:tblGrid>
                <a:gridCol w="2696223">
                  <a:extLst>
                    <a:ext uri="{9D8B030D-6E8A-4147-A177-3AD203B41FA5}">
                      <a16:colId xmlns:a16="http://schemas.microsoft.com/office/drawing/2014/main" val="3977616339"/>
                    </a:ext>
                  </a:extLst>
                </a:gridCol>
                <a:gridCol w="2709332">
                  <a:extLst>
                    <a:ext uri="{9D8B030D-6E8A-4147-A177-3AD203B41FA5}">
                      <a16:colId xmlns:a16="http://schemas.microsoft.com/office/drawing/2014/main" val="451118700"/>
                    </a:ext>
                  </a:extLst>
                </a:gridCol>
                <a:gridCol w="2709332">
                  <a:extLst>
                    <a:ext uri="{9D8B030D-6E8A-4147-A177-3AD203B41FA5}">
                      <a16:colId xmlns:a16="http://schemas.microsoft.com/office/drawing/2014/main" val="200646738"/>
                    </a:ext>
                  </a:extLst>
                </a:gridCol>
              </a:tblGrid>
              <a:tr h="370840">
                <a:tc>
                  <a:txBody>
                    <a:bodyPr/>
                    <a:lstStyle/>
                    <a:p>
                      <a:r>
                        <a:rPr lang="en-US" dirty="0"/>
                        <a:t>Criteria</a:t>
                      </a:r>
                      <a:endParaRPr lang="en-IN" dirty="0"/>
                    </a:p>
                  </a:txBody>
                  <a:tcPr>
                    <a:lnB w="12700" cap="flat" cmpd="sng" algn="ctr">
                      <a:solidFill>
                        <a:schemeClr val="tx1"/>
                      </a:solidFill>
                      <a:prstDash val="solid"/>
                      <a:round/>
                      <a:headEnd type="none" w="med" len="med"/>
                      <a:tailEnd type="none" w="med" len="med"/>
                    </a:lnB>
                  </a:tcPr>
                </a:tc>
                <a:tc>
                  <a:txBody>
                    <a:bodyPr/>
                    <a:lstStyle/>
                    <a:p>
                      <a:r>
                        <a:rPr lang="en-US" dirty="0"/>
                        <a:t>Use a Bus</a:t>
                      </a:r>
                      <a:endParaRPr lang="en-IN" dirty="0"/>
                    </a:p>
                  </a:txBody>
                  <a:tcPr>
                    <a:lnB w="12700" cap="flat" cmpd="sng" algn="ctr">
                      <a:solidFill>
                        <a:schemeClr val="tx1"/>
                      </a:solidFill>
                      <a:prstDash val="solid"/>
                      <a:round/>
                      <a:headEnd type="none" w="med" len="med"/>
                      <a:tailEnd type="none" w="med" len="med"/>
                    </a:lnB>
                  </a:tcPr>
                </a:tc>
                <a:tc>
                  <a:txBody>
                    <a:bodyPr/>
                    <a:lstStyle/>
                    <a:p>
                      <a:r>
                        <a:rPr lang="en-US" dirty="0"/>
                        <a:t>Use</a:t>
                      </a:r>
                      <a:r>
                        <a:rPr lang="en-US" u="none" dirty="0"/>
                        <a:t> a </a:t>
                      </a:r>
                      <a:r>
                        <a:rPr lang="en-US" dirty="0"/>
                        <a:t>Interconnect</a:t>
                      </a:r>
                      <a:endParaRPr lang="en-IN"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5781621"/>
                  </a:ext>
                </a:extLst>
              </a:tr>
              <a:tr h="370840">
                <a:tc>
                  <a:txBody>
                    <a:bodyPr/>
                    <a:lstStyle/>
                    <a:p>
                      <a:r>
                        <a:rPr lang="en-US" dirty="0">
                          <a:solidFill>
                            <a:schemeClr val="accent4">
                              <a:lumMod val="50000"/>
                            </a:schemeClr>
                          </a:solidFill>
                        </a:rPr>
                        <a:t> System Complexity</a:t>
                      </a:r>
                      <a:endParaRPr lang="en-IN" dirty="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Simple &amp; limited number of components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Complex system with multiple cores/devices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349032943"/>
                  </a:ext>
                </a:extLst>
              </a:tr>
              <a:tr h="370840">
                <a:tc>
                  <a:txBody>
                    <a:bodyPr/>
                    <a:lstStyle/>
                    <a:p>
                      <a:r>
                        <a:rPr lang="en-US" dirty="0">
                          <a:solidFill>
                            <a:schemeClr val="accent4">
                              <a:lumMod val="50000"/>
                            </a:schemeClr>
                          </a:solidFill>
                        </a:rPr>
                        <a:t> Data Width</a:t>
                      </a:r>
                      <a:endParaRPr lang="en-IN" dirty="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Low to Moderate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High Band Width &amp; Heavy data operations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2068012"/>
                  </a:ext>
                </a:extLst>
              </a:tr>
              <a:tr h="568260">
                <a:tc>
                  <a:txBody>
                    <a:bodyPr/>
                    <a:lstStyle/>
                    <a:p>
                      <a:r>
                        <a:rPr lang="en-US" dirty="0">
                          <a:solidFill>
                            <a:schemeClr val="accent4">
                              <a:lumMod val="50000"/>
                            </a:schemeClr>
                          </a:solidFill>
                        </a:rPr>
                        <a:t>Communication  Pattern</a:t>
                      </a:r>
                      <a:endParaRPr lang="en-IN" dirty="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Sequential and single shared path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Multi-directional, Parallel</a:t>
                      </a:r>
                    </a:p>
                    <a:p>
                      <a:r>
                        <a:rPr lang="en-US" dirty="0"/>
                        <a:t>communication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63039186"/>
                  </a:ext>
                </a:extLst>
              </a:tr>
              <a:tr h="370840">
                <a:tc>
                  <a:txBody>
                    <a:bodyPr/>
                    <a:lstStyle/>
                    <a:p>
                      <a:r>
                        <a:rPr lang="en-US" dirty="0">
                          <a:solidFill>
                            <a:schemeClr val="accent4">
                              <a:lumMod val="50000"/>
                            </a:schemeClr>
                          </a:solidFill>
                        </a:rPr>
                        <a:t>Scalability</a:t>
                      </a:r>
                      <a:endParaRPr lang="en-IN" dirty="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Limited Scalability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High Scalability with multiple components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0677671"/>
                  </a:ext>
                </a:extLst>
              </a:tr>
              <a:tr h="370840">
                <a:tc>
                  <a:txBody>
                    <a:bodyPr/>
                    <a:lstStyle/>
                    <a:p>
                      <a:r>
                        <a:rPr lang="en-US" dirty="0">
                          <a:solidFill>
                            <a:schemeClr val="accent4">
                              <a:lumMod val="50000"/>
                            </a:schemeClr>
                          </a:solidFill>
                        </a:rPr>
                        <a:t>Component Compatibility</a:t>
                      </a:r>
                      <a:endParaRPr lang="en-IN" dirty="0">
                        <a:solidFill>
                          <a:schemeClr val="accent4">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Same Protocol &amp; Uniform Components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Supports various buses &amp;</a:t>
                      </a:r>
                    </a:p>
                    <a:p>
                      <a:r>
                        <a:rPr lang="en-US" dirty="0"/>
                        <a:t>Protocol Conversion ready with Bridge.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2224917"/>
                  </a:ext>
                </a:extLst>
              </a:tr>
            </a:tbl>
          </a:graphicData>
        </a:graphic>
      </p:graphicFrame>
      <p:pic>
        <p:nvPicPr>
          <p:cNvPr id="2" name="Picture 1">
            <a:extLst>
              <a:ext uri="{FF2B5EF4-FFF2-40B4-BE49-F238E27FC236}">
                <a16:creationId xmlns:a16="http://schemas.microsoft.com/office/drawing/2014/main" id="{6B01140A-25E3-15BD-4DD6-0E3846B53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5819" y="265472"/>
            <a:ext cx="1207809" cy="394301"/>
          </a:xfrm>
          <a:prstGeom prst="rect">
            <a:avLst/>
          </a:prstGeom>
        </p:spPr>
      </p:pic>
    </p:spTree>
    <p:extLst>
      <p:ext uri="{BB962C8B-B14F-4D97-AF65-F5344CB8AC3E}">
        <p14:creationId xmlns:p14="http://schemas.microsoft.com/office/powerpoint/2010/main" val="314616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E9D33A-0308-AC4F-BD04-D2E0AFA44B5D}"/>
              </a:ext>
            </a:extLst>
          </p:cNvPr>
          <p:cNvSpPr>
            <a:spLocks noGrp="1"/>
          </p:cNvSpPr>
          <p:nvPr>
            <p:ph idx="1"/>
          </p:nvPr>
        </p:nvSpPr>
        <p:spPr>
          <a:xfrm>
            <a:off x="1415845" y="238432"/>
            <a:ext cx="9360310" cy="6538452"/>
          </a:xfrm>
        </p:spPr>
        <p:txBody>
          <a:bodyPr/>
          <a:lstStyle/>
          <a:p>
            <a:pPr marL="0" indent="0">
              <a:buNone/>
            </a:pPr>
            <a:r>
              <a:rPr lang="en-US" b="1" dirty="0">
                <a:solidFill>
                  <a:schemeClr val="accent3"/>
                </a:solidFill>
              </a:rPr>
              <a:t>                                       </a:t>
            </a:r>
            <a:r>
              <a:rPr lang="en-US" b="1" u="sng" dirty="0">
                <a:solidFill>
                  <a:schemeClr val="accent3"/>
                </a:solidFill>
              </a:rPr>
              <a:t> </a:t>
            </a:r>
            <a:r>
              <a:rPr lang="en-US" sz="3200" b="1" u="sng" dirty="0">
                <a:solidFill>
                  <a:schemeClr val="accent3"/>
                </a:solidFill>
              </a:rPr>
              <a:t>AMBA Buses</a:t>
            </a:r>
          </a:p>
          <a:p>
            <a:pPr marL="0" indent="0">
              <a:buNone/>
            </a:pPr>
            <a:endParaRPr lang="en-US" b="1" u="sng" dirty="0">
              <a:solidFill>
                <a:schemeClr val="accent3"/>
              </a:solidFill>
            </a:endParaRPr>
          </a:p>
          <a:p>
            <a:pPr>
              <a:buFont typeface="Wingdings" panose="05000000000000000000" pitchFamily="2" charset="2"/>
              <a:buChar char="Ø"/>
            </a:pPr>
            <a:r>
              <a:rPr lang="en-US" sz="1800" b="1" u="sng" dirty="0">
                <a:solidFill>
                  <a:schemeClr val="accent3"/>
                </a:solidFill>
              </a:rPr>
              <a:t>AMBA</a:t>
            </a:r>
            <a:r>
              <a:rPr lang="en-US" sz="1800" dirty="0">
                <a:solidFill>
                  <a:schemeClr val="accent3"/>
                </a:solidFill>
              </a:rPr>
              <a:t> : </a:t>
            </a:r>
            <a:r>
              <a:rPr lang="en-US" sz="1800" b="1" dirty="0">
                <a:solidFill>
                  <a:schemeClr val="accent3"/>
                </a:solidFill>
              </a:rPr>
              <a:t>A</a:t>
            </a:r>
            <a:r>
              <a:rPr lang="en-US" sz="1800" dirty="0">
                <a:solidFill>
                  <a:schemeClr val="accent3"/>
                </a:solidFill>
              </a:rPr>
              <a:t>dvanced </a:t>
            </a:r>
            <a:r>
              <a:rPr lang="en-US" sz="1800" b="1" dirty="0">
                <a:solidFill>
                  <a:schemeClr val="accent3"/>
                </a:solidFill>
              </a:rPr>
              <a:t>M</a:t>
            </a:r>
            <a:r>
              <a:rPr lang="en-US" sz="1800" dirty="0">
                <a:solidFill>
                  <a:schemeClr val="accent3"/>
                </a:solidFill>
              </a:rPr>
              <a:t>icrocontroller </a:t>
            </a:r>
            <a:r>
              <a:rPr lang="en-US" sz="1800" b="1" dirty="0">
                <a:solidFill>
                  <a:schemeClr val="accent3"/>
                </a:solidFill>
              </a:rPr>
              <a:t>B</a:t>
            </a:r>
            <a:r>
              <a:rPr lang="en-US" sz="1800" dirty="0">
                <a:solidFill>
                  <a:schemeClr val="accent3"/>
                </a:solidFill>
              </a:rPr>
              <a:t>us </a:t>
            </a:r>
            <a:r>
              <a:rPr lang="en-US" sz="1800" b="1" dirty="0">
                <a:solidFill>
                  <a:schemeClr val="accent3"/>
                </a:solidFill>
              </a:rPr>
              <a:t>A</a:t>
            </a:r>
            <a:r>
              <a:rPr lang="en-US" sz="1800" dirty="0">
                <a:solidFill>
                  <a:schemeClr val="accent3"/>
                </a:solidFill>
              </a:rPr>
              <a:t>rchitecture</a:t>
            </a:r>
            <a:r>
              <a:rPr lang="en-US" sz="1800" b="1" u="sng" dirty="0">
                <a:solidFill>
                  <a:schemeClr val="accent3"/>
                </a:solidFill>
              </a:rPr>
              <a:t> </a:t>
            </a:r>
          </a:p>
          <a:p>
            <a:pPr>
              <a:buFont typeface="Wingdings" panose="05000000000000000000" pitchFamily="2" charset="2"/>
              <a:buChar char="Ø"/>
            </a:pPr>
            <a:r>
              <a:rPr lang="en-IN" sz="1800" dirty="0"/>
              <a:t>AMBA is a set of interconnects specifications developed by ARM(Acorn RISC Machine) to facilitate the design and integration of components in SOC(System On Chip) Architectures.</a:t>
            </a:r>
          </a:p>
          <a:p>
            <a:pPr>
              <a:buFont typeface="Wingdings" panose="05000000000000000000" pitchFamily="2" charset="2"/>
              <a:buChar char="Ø"/>
            </a:pPr>
            <a:r>
              <a:rPr lang="en-IN" sz="1800" dirty="0"/>
              <a:t>AMBA is a standard for connecting various digital components within a chip, enabling efficient communication between processor , memory and Peripherals.</a:t>
            </a:r>
          </a:p>
          <a:p>
            <a:pPr>
              <a:buFont typeface="Wingdings" panose="05000000000000000000" pitchFamily="2" charset="2"/>
              <a:buChar char="Ø"/>
            </a:pPr>
            <a:r>
              <a:rPr lang="en-IN" sz="1800" dirty="0"/>
              <a:t>AMBA , created by ARM as an Standard interface for their microprocessors.</a:t>
            </a:r>
          </a:p>
          <a:p>
            <a:pPr>
              <a:buFont typeface="Wingdings" panose="05000000000000000000" pitchFamily="2" charset="2"/>
              <a:buChar char="Ø"/>
            </a:pPr>
            <a:r>
              <a:rPr lang="en-IN" sz="1800" dirty="0"/>
              <a:t>AMBA is very common in commercial SOC ‘s ( Qualcomm , Multimedia </a:t>
            </a:r>
            <a:r>
              <a:rPr lang="en-IN" sz="1800" dirty="0" err="1"/>
              <a:t>cellphone</a:t>
            </a:r>
            <a:r>
              <a:rPr lang="en-IN" sz="1800" dirty="0"/>
              <a:t> SOC).</a:t>
            </a:r>
          </a:p>
          <a:p>
            <a:pPr>
              <a:buFont typeface="Wingdings" panose="05000000000000000000" pitchFamily="2" charset="2"/>
              <a:buChar char="Ø"/>
            </a:pPr>
            <a:r>
              <a:rPr lang="en-IN" sz="1800" dirty="0"/>
              <a:t>Actually AMBA supports 3 standards:</a:t>
            </a:r>
          </a:p>
          <a:p>
            <a:pPr marL="0" indent="0">
              <a:buNone/>
            </a:pPr>
            <a:r>
              <a:rPr lang="en-IN" sz="1800" dirty="0"/>
              <a:t>         1. </a:t>
            </a:r>
            <a:r>
              <a:rPr lang="en-IN" sz="1800" b="1" dirty="0">
                <a:solidFill>
                  <a:schemeClr val="accent3"/>
                </a:solidFill>
              </a:rPr>
              <a:t>APB </a:t>
            </a:r>
            <a:r>
              <a:rPr lang="en-IN" sz="1800" dirty="0">
                <a:solidFill>
                  <a:schemeClr val="accent3"/>
                </a:solidFill>
              </a:rPr>
              <a:t>(Advanced Peripheral Bus)</a:t>
            </a:r>
          </a:p>
          <a:p>
            <a:pPr marL="0" indent="0">
              <a:buNone/>
            </a:pPr>
            <a:r>
              <a:rPr lang="en-IN" sz="1800" dirty="0"/>
              <a:t>         2. </a:t>
            </a:r>
            <a:r>
              <a:rPr lang="en-IN" sz="1800" b="1" dirty="0">
                <a:solidFill>
                  <a:schemeClr val="accent3"/>
                </a:solidFill>
              </a:rPr>
              <a:t>AHB </a:t>
            </a:r>
            <a:r>
              <a:rPr lang="en-IN" sz="1800" dirty="0">
                <a:solidFill>
                  <a:schemeClr val="accent3"/>
                </a:solidFill>
              </a:rPr>
              <a:t>(Advanced High-performance Bus)</a:t>
            </a:r>
          </a:p>
          <a:p>
            <a:pPr marL="0" indent="0">
              <a:buNone/>
            </a:pPr>
            <a:r>
              <a:rPr lang="en-IN" sz="1800" dirty="0"/>
              <a:t>         3. </a:t>
            </a:r>
            <a:r>
              <a:rPr lang="en-IN" sz="1800" b="1" dirty="0">
                <a:solidFill>
                  <a:schemeClr val="accent3"/>
                </a:solidFill>
              </a:rPr>
              <a:t>AXI</a:t>
            </a:r>
            <a:r>
              <a:rPr lang="en-IN" sz="1800" dirty="0">
                <a:solidFill>
                  <a:schemeClr val="accent3"/>
                </a:solidFill>
              </a:rPr>
              <a:t> (Advanced eXtensible Interface)</a:t>
            </a:r>
          </a:p>
          <a:p>
            <a:pPr>
              <a:buFont typeface="Wingdings" panose="05000000000000000000" pitchFamily="2" charset="2"/>
              <a:buChar char="Ø"/>
            </a:pPr>
            <a:r>
              <a:rPr lang="en-IN" sz="1800" dirty="0"/>
              <a:t>AMBA specifications defines an on-chip communications standard for designing high-performance embedded microcontrollers.</a:t>
            </a:r>
          </a:p>
        </p:txBody>
      </p:sp>
      <p:pic>
        <p:nvPicPr>
          <p:cNvPr id="2" name="Picture 1">
            <a:extLst>
              <a:ext uri="{FF2B5EF4-FFF2-40B4-BE49-F238E27FC236}">
                <a16:creationId xmlns:a16="http://schemas.microsoft.com/office/drawing/2014/main" id="{E2A0951D-BBF7-2C1F-1B56-F8712E213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327" y="88187"/>
            <a:ext cx="1175523" cy="383761"/>
          </a:xfrm>
          <a:prstGeom prst="rect">
            <a:avLst/>
          </a:prstGeom>
        </p:spPr>
      </p:pic>
    </p:spTree>
    <p:extLst>
      <p:ext uri="{BB962C8B-B14F-4D97-AF65-F5344CB8AC3E}">
        <p14:creationId xmlns:p14="http://schemas.microsoft.com/office/powerpoint/2010/main" val="408636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D4E7-A0AA-02A3-B7D3-2340E4419F7A}"/>
              </a:ext>
            </a:extLst>
          </p:cNvPr>
          <p:cNvSpPr>
            <a:spLocks noGrp="1"/>
          </p:cNvSpPr>
          <p:nvPr>
            <p:ph type="title"/>
          </p:nvPr>
        </p:nvSpPr>
        <p:spPr>
          <a:xfrm>
            <a:off x="3893573" y="365126"/>
            <a:ext cx="3824749" cy="883572"/>
          </a:xfrm>
        </p:spPr>
        <p:txBody>
          <a:bodyPr>
            <a:normAutofit fontScale="90000"/>
          </a:bodyPr>
          <a:lstStyle/>
          <a:p>
            <a:r>
              <a:rPr lang="en-US" b="1" dirty="0">
                <a:solidFill>
                  <a:schemeClr val="accent3"/>
                </a:solidFill>
              </a:rPr>
              <a:t>                           </a:t>
            </a:r>
            <a:r>
              <a:rPr lang="en-US" b="1" u="sng" dirty="0">
                <a:solidFill>
                  <a:schemeClr val="accent3"/>
                </a:solidFill>
              </a:rPr>
              <a:t>AMBA Versions</a:t>
            </a:r>
            <a:endParaRPr lang="en-IN" b="1" u="sng" dirty="0">
              <a:solidFill>
                <a:schemeClr val="accent3"/>
              </a:solidFill>
            </a:endParaRPr>
          </a:p>
        </p:txBody>
      </p:sp>
      <p:graphicFrame>
        <p:nvGraphicFramePr>
          <p:cNvPr id="9" name="Table 8">
            <a:extLst>
              <a:ext uri="{FF2B5EF4-FFF2-40B4-BE49-F238E27FC236}">
                <a16:creationId xmlns:a16="http://schemas.microsoft.com/office/drawing/2014/main" id="{02731250-A839-8246-540D-CDA411496C1A}"/>
              </a:ext>
            </a:extLst>
          </p:cNvPr>
          <p:cNvGraphicFramePr>
            <a:graphicFrameLocks noGrp="1"/>
          </p:cNvGraphicFramePr>
          <p:nvPr>
            <p:extLst>
              <p:ext uri="{D42A27DB-BD31-4B8C-83A1-F6EECF244321}">
                <p14:modId xmlns:p14="http://schemas.microsoft.com/office/powerpoint/2010/main" val="2223127218"/>
              </p:ext>
            </p:extLst>
          </p:nvPr>
        </p:nvGraphicFramePr>
        <p:xfrm>
          <a:off x="1884517" y="2316480"/>
          <a:ext cx="8127999" cy="4119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27816596"/>
                    </a:ext>
                  </a:extLst>
                </a:gridCol>
                <a:gridCol w="2709333">
                  <a:extLst>
                    <a:ext uri="{9D8B030D-6E8A-4147-A177-3AD203B41FA5}">
                      <a16:colId xmlns:a16="http://schemas.microsoft.com/office/drawing/2014/main" val="2101352000"/>
                    </a:ext>
                  </a:extLst>
                </a:gridCol>
                <a:gridCol w="2709333">
                  <a:extLst>
                    <a:ext uri="{9D8B030D-6E8A-4147-A177-3AD203B41FA5}">
                      <a16:colId xmlns:a16="http://schemas.microsoft.com/office/drawing/2014/main" val="494334072"/>
                    </a:ext>
                  </a:extLst>
                </a:gridCol>
              </a:tblGrid>
              <a:tr h="370840">
                <a:tc>
                  <a:txBody>
                    <a:bodyPr/>
                    <a:lstStyle/>
                    <a:p>
                      <a:r>
                        <a:rPr lang="en-US" dirty="0"/>
                        <a:t>Version</a:t>
                      </a:r>
                      <a:endParaRPr lang="en-IN" dirty="0"/>
                    </a:p>
                  </a:txBody>
                  <a:tcPr>
                    <a:lnB w="12700" cap="flat" cmpd="sng" algn="ctr">
                      <a:solidFill>
                        <a:schemeClr val="tx1"/>
                      </a:solidFill>
                      <a:prstDash val="solid"/>
                      <a:round/>
                      <a:headEnd type="none" w="med" len="med"/>
                      <a:tailEnd type="none" w="med" len="med"/>
                    </a:lnB>
                  </a:tcPr>
                </a:tc>
                <a:tc>
                  <a:txBody>
                    <a:bodyPr/>
                    <a:lstStyle/>
                    <a:p>
                      <a:r>
                        <a:rPr lang="en-US" dirty="0"/>
                        <a:t> Release Year</a:t>
                      </a:r>
                      <a:endParaRPr lang="en-IN" dirty="0"/>
                    </a:p>
                  </a:txBody>
                  <a:tcPr>
                    <a:lnB w="12700" cap="flat" cmpd="sng" algn="ctr">
                      <a:solidFill>
                        <a:schemeClr val="tx1"/>
                      </a:solidFill>
                      <a:prstDash val="solid"/>
                      <a:round/>
                      <a:headEnd type="none" w="med" len="med"/>
                      <a:tailEnd type="none" w="med" len="med"/>
                    </a:lnB>
                  </a:tcPr>
                </a:tc>
                <a:tc>
                  <a:txBody>
                    <a:bodyPr/>
                    <a:lstStyle/>
                    <a:p>
                      <a:r>
                        <a:rPr lang="en-US" dirty="0"/>
                        <a:t> Key Features</a:t>
                      </a:r>
                      <a:endParaRPr lang="en-IN"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877235"/>
                  </a:ext>
                </a:extLst>
              </a:tr>
              <a:tr h="370840">
                <a:tc>
                  <a:txBody>
                    <a:bodyPr/>
                    <a:lstStyle/>
                    <a:p>
                      <a:r>
                        <a:rPr lang="en-US" dirty="0"/>
                        <a:t>AMBA 1.O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Early 1990 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Foundation for bus architecture.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706362221"/>
                  </a:ext>
                </a:extLst>
              </a:tr>
              <a:tr h="370840">
                <a:tc>
                  <a:txBody>
                    <a:bodyPr/>
                    <a:lstStyle/>
                    <a:p>
                      <a:r>
                        <a:rPr lang="en-US" dirty="0"/>
                        <a:t>AMBA 2.O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1999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Introduced APB,AHB and AXI Protocols.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345627504"/>
                  </a:ext>
                </a:extLst>
              </a:tr>
              <a:tr h="370840">
                <a:tc>
                  <a:txBody>
                    <a:bodyPr/>
                    <a:lstStyle/>
                    <a:p>
                      <a:r>
                        <a:rPr lang="en-US" dirty="0"/>
                        <a:t>AMBA 3.O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2005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Enhanced AXI with QoS(Quality of Service)</a:t>
                      </a:r>
                    </a:p>
                    <a:p>
                      <a:r>
                        <a:rPr lang="en-US" dirty="0"/>
                        <a:t>features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83399662"/>
                  </a:ext>
                </a:extLst>
              </a:tr>
              <a:tr h="370840">
                <a:tc>
                  <a:txBody>
                    <a:bodyPr/>
                    <a:lstStyle/>
                    <a:p>
                      <a:r>
                        <a:rPr lang="en-US" dirty="0"/>
                        <a:t>AMBA 4.O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2010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Introduced AXI4, AXI4_Lite , AXI4_Stream.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24517142"/>
                  </a:ext>
                </a:extLst>
              </a:tr>
              <a:tr h="370840">
                <a:tc>
                  <a:txBody>
                    <a:bodyPr/>
                    <a:lstStyle/>
                    <a:p>
                      <a:r>
                        <a:rPr lang="en-US" dirty="0"/>
                        <a:t>AMBA 5.O</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2018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dirty="0"/>
                        <a:t>Introduced CHI(Coherent Hub Interface) for multi-core systems.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73175554"/>
                  </a:ext>
                </a:extLst>
              </a:tr>
            </a:tbl>
          </a:graphicData>
        </a:graphic>
      </p:graphicFrame>
      <p:sp>
        <p:nvSpPr>
          <p:cNvPr id="10" name="TextBox 9">
            <a:extLst>
              <a:ext uri="{FF2B5EF4-FFF2-40B4-BE49-F238E27FC236}">
                <a16:creationId xmlns:a16="http://schemas.microsoft.com/office/drawing/2014/main" id="{4FD42FC4-8652-FA57-C628-BA8F9037C6CB}"/>
              </a:ext>
            </a:extLst>
          </p:cNvPr>
          <p:cNvSpPr txBox="1"/>
          <p:nvPr/>
        </p:nvSpPr>
        <p:spPr>
          <a:xfrm>
            <a:off x="1307690" y="1671484"/>
            <a:ext cx="859667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AMBA has Five Versions as follows.</a:t>
            </a:r>
            <a:endParaRPr lang="en-IN" dirty="0"/>
          </a:p>
        </p:txBody>
      </p:sp>
      <p:pic>
        <p:nvPicPr>
          <p:cNvPr id="3" name="Picture 2">
            <a:extLst>
              <a:ext uri="{FF2B5EF4-FFF2-40B4-BE49-F238E27FC236}">
                <a16:creationId xmlns:a16="http://schemas.microsoft.com/office/drawing/2014/main" id="{DC1E2356-894A-67B9-B0A5-6E91EFC67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146317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FC024-DD99-BE54-48A7-9159A49A5EB3}"/>
              </a:ext>
            </a:extLst>
          </p:cNvPr>
          <p:cNvSpPr>
            <a:spLocks noGrp="1"/>
          </p:cNvSpPr>
          <p:nvPr>
            <p:ph idx="1"/>
          </p:nvPr>
        </p:nvSpPr>
        <p:spPr>
          <a:xfrm>
            <a:off x="1022556" y="383458"/>
            <a:ext cx="9822426" cy="6263149"/>
          </a:xfrm>
        </p:spPr>
        <p:txBody>
          <a:bodyPr/>
          <a:lstStyle/>
          <a:p>
            <a:pPr marL="0" indent="0">
              <a:buNone/>
            </a:pPr>
            <a:r>
              <a:rPr lang="en-US" dirty="0"/>
              <a:t>                                              </a:t>
            </a:r>
            <a:r>
              <a:rPr lang="en-US" sz="3200" b="1" u="sng" dirty="0">
                <a:solidFill>
                  <a:schemeClr val="accent3"/>
                </a:solidFill>
              </a:rPr>
              <a:t>AMBA-AHB Bus </a:t>
            </a:r>
          </a:p>
          <a:p>
            <a:pPr>
              <a:buFont typeface="Wingdings" panose="05000000000000000000" pitchFamily="2" charset="2"/>
              <a:buChar char="Ø"/>
            </a:pPr>
            <a:r>
              <a:rPr lang="en-IN" sz="1600" b="1" dirty="0">
                <a:solidFill>
                  <a:schemeClr val="accent3"/>
                </a:solidFill>
              </a:rPr>
              <a:t>AHB : Advanced High-Performance Bus.</a:t>
            </a:r>
          </a:p>
          <a:p>
            <a:pPr>
              <a:buFont typeface="Wingdings" panose="05000000000000000000" pitchFamily="2" charset="2"/>
              <a:buChar char="Ø"/>
            </a:pPr>
            <a:r>
              <a:rPr lang="en-IN" sz="1600" dirty="0"/>
              <a:t>AMBA AHB bus is used for high-performance and high clock frequency system modules.</a:t>
            </a:r>
          </a:p>
          <a:p>
            <a:pPr>
              <a:buFont typeface="Wingdings" panose="05000000000000000000" pitchFamily="2" charset="2"/>
              <a:buChar char="Ø"/>
            </a:pPr>
            <a:r>
              <a:rPr lang="en-IN" sz="1600" dirty="0"/>
              <a:t>All the high performance IP s that are working at high clock frequencies will be connected to AHB Bus.</a:t>
            </a:r>
          </a:p>
          <a:p>
            <a:pPr>
              <a:buFont typeface="Wingdings" panose="05000000000000000000" pitchFamily="2" charset="2"/>
              <a:buChar char="Ø"/>
            </a:pPr>
            <a:r>
              <a:rPr lang="en-IN" sz="1600" dirty="0"/>
              <a:t>AHB bus is a back bone bus of the high performance system.</a:t>
            </a:r>
          </a:p>
          <a:p>
            <a:pPr>
              <a:buFont typeface="Wingdings" panose="05000000000000000000" pitchFamily="2" charset="2"/>
              <a:buChar char="Ø"/>
            </a:pPr>
            <a:r>
              <a:rPr lang="en-IN" sz="1600" dirty="0"/>
              <a:t>AHB supports Efficient connection of Processors and On-chip &amp; Off-chip external interfaces.</a:t>
            </a:r>
          </a:p>
          <a:p>
            <a:pPr marL="0" indent="0">
              <a:buNone/>
            </a:pPr>
            <a:r>
              <a:rPr lang="en-IN" sz="1600" dirty="0"/>
              <a:t>  </a:t>
            </a:r>
            <a:r>
              <a:rPr lang="en-IN" sz="2000" b="1" u="sng" dirty="0">
                <a:solidFill>
                  <a:schemeClr val="accent3"/>
                </a:solidFill>
              </a:rPr>
              <a:t>AMBA AHB Bus Transfer</a:t>
            </a:r>
          </a:p>
          <a:p>
            <a:pPr>
              <a:buFont typeface="Wingdings" panose="05000000000000000000" pitchFamily="2" charset="2"/>
              <a:buChar char="Ø"/>
            </a:pPr>
            <a:r>
              <a:rPr lang="en-IN" sz="1600" dirty="0"/>
              <a:t>Bus Transfer or Bus Transaction refers to the process of transferring data over a shared communication bus between different devices or Components, such as processor, memory and other peripherals.</a:t>
            </a:r>
          </a:p>
          <a:p>
            <a:pPr>
              <a:buFont typeface="Wingdings" panose="05000000000000000000" pitchFamily="2" charset="2"/>
              <a:buChar char="Ø"/>
            </a:pPr>
            <a:r>
              <a:rPr lang="en-IN" sz="1600" dirty="0"/>
              <a:t>AHB Bus transfer typically includes two Phases</a:t>
            </a:r>
          </a:p>
          <a:p>
            <a:pPr marL="342900" indent="-342900">
              <a:buAutoNum type="arabicPeriod"/>
            </a:pPr>
            <a:r>
              <a:rPr lang="en-IN" sz="1600" b="1" dirty="0">
                <a:solidFill>
                  <a:srgbClr val="FF0000"/>
                </a:solidFill>
              </a:rPr>
              <a:t>Address Phase </a:t>
            </a:r>
            <a:r>
              <a:rPr lang="en-IN" sz="1600" dirty="0">
                <a:solidFill>
                  <a:srgbClr val="FF0000"/>
                </a:solidFill>
              </a:rPr>
              <a:t>: </a:t>
            </a:r>
          </a:p>
          <a:p>
            <a:r>
              <a:rPr lang="en-IN" sz="1600" dirty="0"/>
              <a:t>The master bus ( the device initiating transfer) places the address of the target device or memory    location  of slave on to the bus indicating where data  should read from or written to.</a:t>
            </a:r>
          </a:p>
          <a:p>
            <a:r>
              <a:rPr lang="en-IN" sz="1600" dirty="0"/>
              <a:t>The Bus master sends a Command or Control signal to indicate the type of transfer ( either read or write).</a:t>
            </a:r>
          </a:p>
          <a:p>
            <a:pPr marL="0" indent="0">
              <a:buNone/>
            </a:pPr>
            <a:r>
              <a:rPr lang="en-IN" sz="1600" b="1" dirty="0">
                <a:solidFill>
                  <a:srgbClr val="FF0000"/>
                </a:solidFill>
              </a:rPr>
              <a:t>2.    Data Phase :</a:t>
            </a:r>
          </a:p>
          <a:p>
            <a:r>
              <a:rPr lang="en-IN" sz="1600" b="1" dirty="0">
                <a:solidFill>
                  <a:schemeClr val="accent3"/>
                </a:solidFill>
              </a:rPr>
              <a:t>  </a:t>
            </a:r>
            <a:r>
              <a:rPr lang="en-IN" sz="1600" dirty="0">
                <a:solidFill>
                  <a:schemeClr val="tx1">
                    <a:lumMod val="95000"/>
                    <a:lumOff val="5000"/>
                  </a:schemeClr>
                </a:solidFill>
              </a:rPr>
              <a:t>The actual data is transferred</a:t>
            </a:r>
          </a:p>
          <a:p>
            <a:r>
              <a:rPr lang="en-IN" sz="1600" b="1" dirty="0">
                <a:solidFill>
                  <a:schemeClr val="tx1">
                    <a:lumMod val="95000"/>
                    <a:lumOff val="5000"/>
                  </a:schemeClr>
                </a:solidFill>
              </a:rPr>
              <a:t>For Reads : </a:t>
            </a:r>
            <a:r>
              <a:rPr lang="en-IN" sz="1600" dirty="0">
                <a:solidFill>
                  <a:schemeClr val="tx1">
                    <a:lumMod val="95000"/>
                    <a:lumOff val="5000"/>
                  </a:schemeClr>
                </a:solidFill>
              </a:rPr>
              <a:t>The data is provided by the target/slave and sent to the master</a:t>
            </a:r>
          </a:p>
          <a:p>
            <a:r>
              <a:rPr lang="en-IN" sz="1600" b="1" dirty="0">
                <a:solidFill>
                  <a:schemeClr val="tx1">
                    <a:lumMod val="95000"/>
                    <a:lumOff val="5000"/>
                  </a:schemeClr>
                </a:solidFill>
              </a:rPr>
              <a:t>For Writes: </a:t>
            </a:r>
            <a:r>
              <a:rPr lang="en-IN" sz="1600" dirty="0">
                <a:solidFill>
                  <a:schemeClr val="tx1">
                    <a:lumMod val="95000"/>
                    <a:lumOff val="5000"/>
                  </a:schemeClr>
                </a:solidFill>
              </a:rPr>
              <a:t>The data comes from the Master and is sent to the Target/Slave.</a:t>
            </a:r>
            <a:endParaRPr lang="en-IN" sz="1600" dirty="0">
              <a:solidFill>
                <a:schemeClr val="accent3"/>
              </a:solidFill>
            </a:endParaRPr>
          </a:p>
        </p:txBody>
      </p:sp>
      <p:pic>
        <p:nvPicPr>
          <p:cNvPr id="2" name="Picture 1">
            <a:extLst>
              <a:ext uri="{FF2B5EF4-FFF2-40B4-BE49-F238E27FC236}">
                <a16:creationId xmlns:a16="http://schemas.microsoft.com/office/drawing/2014/main" id="{5D9CB788-9C90-BDE5-4C18-221C194D1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102690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6DC0-D8DC-E5EB-6DA3-94B838D5E2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616E43-D663-4310-54EB-C96E4C26E828}"/>
              </a:ext>
            </a:extLst>
          </p:cNvPr>
          <p:cNvSpPr>
            <a:spLocks noGrp="1"/>
          </p:cNvSpPr>
          <p:nvPr>
            <p:ph idx="1"/>
          </p:nvPr>
        </p:nvSpPr>
        <p:spPr>
          <a:xfrm>
            <a:off x="1032388" y="314480"/>
            <a:ext cx="9379973" cy="6263149"/>
          </a:xfrm>
        </p:spPr>
        <p:txBody>
          <a:bodyPr>
            <a:normAutofit fontScale="77500" lnSpcReduction="20000"/>
          </a:bodyPr>
          <a:lstStyle/>
          <a:p>
            <a:pPr marL="0" indent="0">
              <a:buNone/>
            </a:pPr>
            <a:r>
              <a:rPr lang="en-US" dirty="0"/>
              <a:t>                                              </a:t>
            </a:r>
            <a:r>
              <a:rPr lang="en-US" sz="3200" b="1" u="sng" dirty="0">
                <a:solidFill>
                  <a:schemeClr val="accent3"/>
                </a:solidFill>
              </a:rPr>
              <a:t>AHB Bus </a:t>
            </a:r>
          </a:p>
          <a:p>
            <a:pPr>
              <a:buFont typeface="Wingdings" panose="05000000000000000000" pitchFamily="2" charset="2"/>
              <a:buChar char="Ø"/>
            </a:pPr>
            <a:r>
              <a:rPr lang="en-US" sz="1900" dirty="0"/>
              <a:t>AHB Transfer may take One or Two bus cycles.</a:t>
            </a:r>
          </a:p>
          <a:p>
            <a:pPr>
              <a:buFont typeface="Wingdings" panose="05000000000000000000" pitchFamily="2" charset="2"/>
              <a:buChar char="Ø"/>
            </a:pPr>
            <a:r>
              <a:rPr lang="en-US" sz="1900" dirty="0"/>
              <a:t>Bus transfer is completed /terminated by a completion response from the addressed slave.</a:t>
            </a:r>
          </a:p>
          <a:p>
            <a:pPr>
              <a:buFont typeface="Wingdings" panose="05000000000000000000" pitchFamily="2" charset="2"/>
              <a:buChar char="Ø"/>
            </a:pPr>
            <a:r>
              <a:rPr lang="en-US" sz="1900" dirty="0"/>
              <a:t>Transfer size supported by the AMBA AHB include  byte ( 8-bit), half word(16-bit) and word(32-bit).</a:t>
            </a:r>
          </a:p>
          <a:p>
            <a:pPr>
              <a:buFont typeface="Wingdings" panose="05000000000000000000" pitchFamily="2" charset="2"/>
              <a:buChar char="Ø"/>
            </a:pPr>
            <a:r>
              <a:rPr lang="en-US" sz="1900" dirty="0"/>
              <a:t>It also supports wider data transfer include:  64-bit transfer and 128-bit transfer.</a:t>
            </a:r>
          </a:p>
          <a:p>
            <a:pPr>
              <a:buFont typeface="Wingdings" panose="05000000000000000000" pitchFamily="2" charset="2"/>
              <a:buChar char="Ø"/>
            </a:pPr>
            <a:r>
              <a:rPr lang="en-US" sz="1900" dirty="0"/>
              <a:t>It supports Burst transfer, means transferring a sequence of data(multiple words or bytes)in a single transfer.</a:t>
            </a:r>
          </a:p>
          <a:p>
            <a:pPr>
              <a:buFont typeface="Wingdings" panose="05000000000000000000" pitchFamily="2" charset="2"/>
              <a:buChar char="Ø"/>
            </a:pPr>
            <a:r>
              <a:rPr lang="en-US" sz="1900" dirty="0"/>
              <a:t>AHB defines different burst lengths and type of bursts with HBURST signal.</a:t>
            </a:r>
          </a:p>
          <a:p>
            <a:pPr>
              <a:buFont typeface="Wingdings" panose="05000000000000000000" pitchFamily="2" charset="2"/>
              <a:buChar char="Ø"/>
            </a:pPr>
            <a:r>
              <a:rPr lang="en-US" sz="1900" dirty="0"/>
              <a:t>AHB supports Pipelining Operation, means address and control phase for subsequent transfers can overlap with the data phase of current transfer.</a:t>
            </a:r>
          </a:p>
          <a:p>
            <a:pPr>
              <a:buFont typeface="Wingdings" panose="05000000000000000000" pitchFamily="2" charset="2"/>
              <a:buChar char="Ø"/>
            </a:pPr>
            <a:r>
              <a:rPr lang="en-US" sz="1900" dirty="0"/>
              <a:t>AHB supports the Split transactions i.e., address and data phases</a:t>
            </a:r>
          </a:p>
          <a:p>
            <a:pPr marL="0" indent="0">
              <a:buNone/>
            </a:pPr>
            <a:r>
              <a:rPr lang="en-US" sz="1900" dirty="0"/>
              <a:t>            1</a:t>
            </a:r>
            <a:r>
              <a:rPr lang="en-US" sz="1900" baseline="30000" dirty="0"/>
              <a:t>st</a:t>
            </a:r>
            <a:r>
              <a:rPr lang="en-US" sz="1900" dirty="0"/>
              <a:t> cycle: Address Phase – address &amp; control signals</a:t>
            </a:r>
          </a:p>
          <a:p>
            <a:pPr marL="0" indent="0">
              <a:buNone/>
            </a:pPr>
            <a:r>
              <a:rPr lang="en-US" sz="1900" dirty="0"/>
              <a:t>             2</a:t>
            </a:r>
            <a:r>
              <a:rPr lang="en-US" sz="1900" baseline="30000" dirty="0"/>
              <a:t>nd</a:t>
            </a:r>
            <a:r>
              <a:rPr lang="en-US" sz="1900" dirty="0"/>
              <a:t> cycle: Data Phase – Actual data will write to or read from the slave.</a:t>
            </a:r>
          </a:p>
          <a:p>
            <a:pPr>
              <a:buFont typeface="Wingdings" panose="05000000000000000000" pitchFamily="2" charset="2"/>
              <a:buChar char="Ø"/>
            </a:pPr>
            <a:r>
              <a:rPr lang="en-US" sz="1900" dirty="0"/>
              <a:t>Single cycle bus master handover – The switching between different masters will happen in a single bus cycle.</a:t>
            </a:r>
          </a:p>
          <a:p>
            <a:pPr>
              <a:buFont typeface="Wingdings" panose="05000000000000000000" pitchFamily="2" charset="2"/>
              <a:buChar char="Ø"/>
            </a:pPr>
            <a:r>
              <a:rPr lang="en-US" sz="1900" dirty="0"/>
              <a:t>Single clock edge operation – read or write operation will takes place at the single clock edge only.</a:t>
            </a:r>
          </a:p>
          <a:p>
            <a:pPr marL="0" indent="0">
              <a:buNone/>
            </a:pPr>
            <a:r>
              <a:rPr lang="en-US" dirty="0"/>
              <a:t>                                        </a:t>
            </a:r>
            <a:r>
              <a:rPr lang="en-US" b="1" u="sng" dirty="0">
                <a:solidFill>
                  <a:schemeClr val="accent3"/>
                </a:solidFill>
              </a:rPr>
              <a:t>AHB Complex Bus </a:t>
            </a:r>
          </a:p>
          <a:p>
            <a:pPr>
              <a:buFont typeface="Wingdings" panose="05000000000000000000" pitchFamily="2" charset="2"/>
              <a:buChar char="Ø"/>
            </a:pPr>
            <a:r>
              <a:rPr lang="en-US" sz="1900" dirty="0"/>
              <a:t>Larger overhead - ~27 control signals.</a:t>
            </a:r>
          </a:p>
          <a:p>
            <a:pPr>
              <a:buFont typeface="Wingdings" panose="05000000000000000000" pitchFamily="2" charset="2"/>
              <a:buChar char="Ø"/>
            </a:pPr>
            <a:r>
              <a:rPr lang="en-US" sz="1900" dirty="0"/>
              <a:t>Up to 15 masters allowed.</a:t>
            </a:r>
          </a:p>
          <a:p>
            <a:pPr>
              <a:buFont typeface="Wingdings" panose="05000000000000000000" pitchFamily="2" charset="2"/>
              <a:buChar char="Ø"/>
            </a:pPr>
            <a:r>
              <a:rPr lang="en-US" sz="1900" dirty="0"/>
              <a:t>Split transaction Phases : Address and Data Phases.</a:t>
            </a:r>
          </a:p>
          <a:p>
            <a:pPr>
              <a:buFont typeface="Wingdings" panose="05000000000000000000" pitchFamily="2" charset="2"/>
              <a:buChar char="Ø"/>
            </a:pPr>
            <a:r>
              <a:rPr lang="en-US" sz="1900" dirty="0"/>
              <a:t>AHB supports the limitations of APB i.e., Multi-master ,multiple outstanding transactions and back-to-back transactions.</a:t>
            </a:r>
          </a:p>
          <a:p>
            <a:pPr>
              <a:buFont typeface="Wingdings" panose="05000000000000000000" pitchFamily="2" charset="2"/>
              <a:buChar char="Ø"/>
            </a:pPr>
            <a:r>
              <a:rPr lang="en-US" sz="1900" dirty="0"/>
              <a:t>Because of all these features , Unfortunately this adds significant complexity.  </a:t>
            </a:r>
            <a:r>
              <a:rPr lang="en-US" sz="1600" dirty="0"/>
              <a:t>                                    </a:t>
            </a:r>
          </a:p>
          <a:p>
            <a:pPr marL="0" indent="0">
              <a:buNone/>
            </a:pPr>
            <a:r>
              <a:rPr lang="en-US" sz="1600" dirty="0"/>
              <a:t>                 </a:t>
            </a:r>
          </a:p>
        </p:txBody>
      </p:sp>
      <p:pic>
        <p:nvPicPr>
          <p:cNvPr id="2" name="Picture 1">
            <a:extLst>
              <a:ext uri="{FF2B5EF4-FFF2-40B4-BE49-F238E27FC236}">
                <a16:creationId xmlns:a16="http://schemas.microsoft.com/office/drawing/2014/main" id="{653CE4FD-9556-B40B-AD2D-CC4EAE8B9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8503" y="88187"/>
            <a:ext cx="1386348" cy="452587"/>
          </a:xfrm>
          <a:prstGeom prst="rect">
            <a:avLst/>
          </a:prstGeom>
        </p:spPr>
      </p:pic>
    </p:spTree>
    <p:extLst>
      <p:ext uri="{BB962C8B-B14F-4D97-AF65-F5344CB8AC3E}">
        <p14:creationId xmlns:p14="http://schemas.microsoft.com/office/powerpoint/2010/main" val="2737735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680</TotalTime>
  <Words>3031</Words>
  <Application>Microsoft Office PowerPoint</Application>
  <PresentationFormat>Widescreen</PresentationFormat>
  <Paragraphs>363</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Amasis MT Pro Black</vt:lpstr>
      <vt:lpstr>Aptos</vt:lpstr>
      <vt:lpstr>Aptos Display</vt:lpstr>
      <vt:lpstr>Arial</vt:lpstr>
      <vt:lpstr>Times New Roman</vt:lpstr>
      <vt:lpstr>Wingdings</vt:lpstr>
      <vt:lpstr>Office Theme</vt:lpstr>
      <vt:lpstr>AHB TO APB BRIDGE VERIFICATION</vt:lpstr>
      <vt:lpstr>OUTLINES</vt:lpstr>
      <vt:lpstr>Introduction</vt:lpstr>
      <vt:lpstr>WHY BRIDGE only ? </vt:lpstr>
      <vt:lpstr>PowerPoint Presentation</vt:lpstr>
      <vt:lpstr>PowerPoint Presentation</vt:lpstr>
      <vt:lpstr>                           AMBA Versions</vt:lpstr>
      <vt:lpstr>PowerPoint Presentation</vt:lpstr>
      <vt:lpstr>PowerPoint Presentation</vt:lpstr>
      <vt:lpstr>PowerPoint Presentation</vt:lpstr>
      <vt:lpstr>PowerPoint Presentation</vt:lpstr>
      <vt:lpstr>                             AHB to APB Bridge</vt:lpstr>
      <vt:lpstr>PowerPoint Presentation</vt:lpstr>
      <vt:lpstr>PowerPoint Presentation</vt:lpstr>
      <vt:lpstr>                                              HBURST[2:0]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TB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Doren kumar</dc:creator>
  <cp:lastModifiedBy>Doren kumar</cp:lastModifiedBy>
  <cp:revision>6</cp:revision>
  <dcterms:created xsi:type="dcterms:W3CDTF">2024-12-09T09:20:33Z</dcterms:created>
  <dcterms:modified xsi:type="dcterms:W3CDTF">2024-12-12T10:30:00Z</dcterms:modified>
</cp:coreProperties>
</file>