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p:restoredTop sz="94635"/>
  </p:normalViewPr>
  <p:slideViewPr>
    <p:cSldViewPr snapToGrid="0">
      <p:cViewPr varScale="1">
        <p:scale>
          <a:sx n="133" d="100"/>
          <a:sy n="133" d="100"/>
        </p:scale>
        <p:origin x="192" y="6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101ec5b2f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101ec5b2f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101ec5b2f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101ec5b2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101ec5b2f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101ec5b2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101ec5b2f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101ec5b2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101ec5b2f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101ec5b2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101ec5b2f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101ec5b2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101ec5b2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101ec5b2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101ec5b2f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101ec5b2f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101ec5b2f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a101ec5b2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101ec5b2f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101ec5b2f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101ec5b2f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101ec5b2f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101ec5b2f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101ec5b2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101ec5b2f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101ec5b2f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a101ec5b2f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a101ec5b2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101ec5b2f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101ec5b2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101ec5b2f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101ec5b2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101ec5b2f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101ec5b2f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a101ec5b2f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a101ec5b2f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a101ec5b2f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a101ec5b2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101ec5b2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101ec5b2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101ec5b2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101ec5b2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101ec5b2f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101ec5b2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101ec5b2f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101ec5b2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101ec5b2f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101ec5b2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101ec5b2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101ec5b2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dirty="0">
                <a:solidFill>
                  <a:srgbClr val="000000"/>
                </a:solidFill>
              </a:rPr>
              <a:t>A Comprehensive Analysis of Housing Prices and Classification Using Advanced Modelling Techniques</a:t>
            </a:r>
            <a:endParaRPr sz="2500" b="1" dirty="0">
              <a:solidFill>
                <a:srgbClr val="000000"/>
              </a:solidFill>
            </a:endParaRPr>
          </a:p>
        </p:txBody>
      </p:sp>
      <p:sp>
        <p:nvSpPr>
          <p:cNvPr id="55" name="Google Shape;55;p13"/>
          <p:cNvSpPr txBox="1">
            <a:spLocks noGrp="1"/>
          </p:cNvSpPr>
          <p:nvPr>
            <p:ph type="subTitle" idx="1"/>
          </p:nvPr>
        </p:nvSpPr>
        <p:spPr>
          <a:xfrm>
            <a:off x="1680300" y="3330200"/>
            <a:ext cx="5783400" cy="967800"/>
          </a:xfrm>
          <a:prstGeom prst="rect">
            <a:avLst/>
          </a:prstGeom>
        </p:spPr>
        <p:txBody>
          <a:bodyPr spcFirstLastPara="1" wrap="square" lIns="91425" tIns="91425" rIns="91425" bIns="91425" anchor="t" anchorCtr="0">
            <a:noAutofit/>
          </a:bodyPr>
          <a:lstStyle/>
          <a:p>
            <a:pPr marL="2743200" lvl="0" indent="0" algn="l" rtl="0">
              <a:lnSpc>
                <a:spcPct val="90000"/>
              </a:lnSpc>
              <a:spcBef>
                <a:spcPts val="0"/>
              </a:spcBef>
              <a:spcAft>
                <a:spcPts val="0"/>
              </a:spcAft>
              <a:buSzPts val="440"/>
              <a:buNone/>
            </a:pPr>
            <a:r>
              <a:rPr lang="en" sz="1260" b="1" i="1" dirty="0">
                <a:solidFill>
                  <a:srgbClr val="000000"/>
                </a:solidFill>
              </a:rPr>
              <a:t>Done By:</a:t>
            </a:r>
            <a:endParaRPr sz="1260" b="1" i="1" dirty="0">
              <a:solidFill>
                <a:srgbClr val="000000"/>
              </a:solidFill>
            </a:endParaRPr>
          </a:p>
          <a:p>
            <a:pPr marL="2743200" lvl="0" indent="0" algn="l" rtl="0">
              <a:lnSpc>
                <a:spcPct val="90000"/>
              </a:lnSpc>
              <a:spcBef>
                <a:spcPts val="0"/>
              </a:spcBef>
              <a:spcAft>
                <a:spcPts val="0"/>
              </a:spcAft>
              <a:buSzPts val="440"/>
              <a:buNone/>
            </a:pPr>
            <a:r>
              <a:rPr lang="en" sz="1260" b="1" i="1" dirty="0">
                <a:solidFill>
                  <a:srgbClr val="000000"/>
                </a:solidFill>
              </a:rPr>
              <a:t>Bhargava Teja Borra</a:t>
            </a:r>
            <a:endParaRPr sz="1260" b="1" i="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3" name="Google Shape;113;p22"/>
          <p:cNvSpPr txBox="1">
            <a:spLocks noGrp="1"/>
          </p:cNvSpPr>
          <p:nvPr>
            <p:ph type="body" idx="1"/>
          </p:nvPr>
        </p:nvSpPr>
        <p:spPr>
          <a:xfrm>
            <a:off x="387900" y="549225"/>
            <a:ext cx="8368200" cy="442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solidFill>
                  <a:schemeClr val="dk1"/>
                </a:solidFill>
              </a:rPr>
              <a:t>The R-squared values indicate that the model explains approximately 59.23% of the variance in the training set and 70.66% in the testing set.</a:t>
            </a:r>
            <a:endParaRPr>
              <a:solidFill>
                <a:schemeClr val="dk1"/>
              </a:solidFill>
            </a:endParaRPr>
          </a:p>
          <a:p>
            <a:pPr marL="0" lvl="0" indent="0" algn="l" rtl="0">
              <a:spcBef>
                <a:spcPts val="1200"/>
              </a:spcBef>
              <a:spcAft>
                <a:spcPts val="1200"/>
              </a:spcAft>
              <a:buNone/>
            </a:pPr>
            <a:r>
              <a:rPr lang="en">
                <a:solidFill>
                  <a:schemeClr val="dk1"/>
                </a:solidFill>
              </a:rPr>
              <a:t>Additional improvements and more sophisticated methods can be investigated to enhance predictive precision.</a:t>
            </a:r>
            <a:endParaRPr>
              <a:solidFill>
                <a:schemeClr val="dk1"/>
              </a:solidFill>
            </a:endParaRPr>
          </a:p>
        </p:txBody>
      </p:sp>
      <p:pic>
        <p:nvPicPr>
          <p:cNvPr id="114" name="Google Shape;114;p22"/>
          <p:cNvPicPr preferRelativeResize="0"/>
          <p:nvPr/>
        </p:nvPicPr>
        <p:blipFill>
          <a:blip r:embed="rId3">
            <a:alphaModFix/>
          </a:blip>
          <a:stretch>
            <a:fillRect/>
          </a:stretch>
        </p:blipFill>
        <p:spPr>
          <a:xfrm>
            <a:off x="387900" y="222650"/>
            <a:ext cx="6354775" cy="297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87900" y="217950"/>
            <a:ext cx="8368200" cy="592800"/>
          </a:xfrm>
          <a:prstGeom prst="rect">
            <a:avLst/>
          </a:prstGeom>
        </p:spPr>
        <p:txBody>
          <a:bodyPr spcFirstLastPara="1" wrap="square" lIns="91425" tIns="91425" rIns="91425" bIns="91425" anchor="t" anchorCtr="0">
            <a:normAutofit/>
          </a:bodyPr>
          <a:lstStyle/>
          <a:p>
            <a:pPr marL="457200" lvl="0" indent="-357716" algn="l" rtl="0">
              <a:spcBef>
                <a:spcPts val="0"/>
              </a:spcBef>
              <a:spcAft>
                <a:spcPts val="0"/>
              </a:spcAft>
              <a:buSzPts val="2033"/>
              <a:buChar char="➢"/>
            </a:pPr>
            <a:r>
              <a:rPr lang="en" sz="2033" b="1"/>
              <a:t>Forward and Backward Stepwise Selection Comparison</a:t>
            </a:r>
            <a:endParaRPr sz="2033" b="1"/>
          </a:p>
        </p:txBody>
      </p:sp>
      <p:sp>
        <p:nvSpPr>
          <p:cNvPr id="120" name="Google Shape;120;p23"/>
          <p:cNvSpPr txBox="1">
            <a:spLocks noGrp="1"/>
          </p:cNvSpPr>
          <p:nvPr>
            <p:ph type="body" idx="1"/>
          </p:nvPr>
        </p:nvSpPr>
        <p:spPr>
          <a:xfrm>
            <a:off x="209225" y="967675"/>
            <a:ext cx="2196900" cy="34263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Char char="●"/>
            </a:pPr>
            <a:r>
              <a:rPr lang="en" sz="5600">
                <a:solidFill>
                  <a:schemeClr val="dk1"/>
                </a:solidFill>
              </a:rPr>
              <a:t>We aimed to identify the most suitable method for our dataset and modeling objectives.</a:t>
            </a:r>
            <a:endParaRPr sz="5600">
              <a:solidFill>
                <a:schemeClr val="dk1"/>
              </a:solidFill>
            </a:endParaRPr>
          </a:p>
          <a:p>
            <a:pPr marL="457200" lvl="0" indent="-317500" algn="l" rtl="0">
              <a:spcBef>
                <a:spcPts val="0"/>
              </a:spcBef>
              <a:spcAft>
                <a:spcPts val="0"/>
              </a:spcAft>
              <a:buSzPct val="100000"/>
              <a:buChar char="●"/>
            </a:pPr>
            <a:r>
              <a:rPr lang="en" sz="5600">
                <a:solidFill>
                  <a:schemeClr val="dk1"/>
                </a:solidFill>
              </a:rPr>
              <a:t> Forward Stepwise Selection emerged as the preferred feature selection method, showcasing superior predictive performance on both training and testing datasets.</a:t>
            </a:r>
            <a:endParaRPr sz="5600">
              <a:solidFill>
                <a:schemeClr val="dk1"/>
              </a:solidFill>
            </a:endParaRPr>
          </a:p>
          <a:p>
            <a:pPr marL="0" lvl="0" indent="0" algn="l" rtl="0">
              <a:spcBef>
                <a:spcPts val="1200"/>
              </a:spcBef>
              <a:spcAft>
                <a:spcPts val="1200"/>
              </a:spcAft>
              <a:buNone/>
            </a:pPr>
            <a:endParaRPr/>
          </a:p>
        </p:txBody>
      </p:sp>
      <p:pic>
        <p:nvPicPr>
          <p:cNvPr id="121" name="Google Shape;121;p23"/>
          <p:cNvPicPr preferRelativeResize="0"/>
          <p:nvPr/>
        </p:nvPicPr>
        <p:blipFill>
          <a:blip r:embed="rId3">
            <a:alphaModFix/>
          </a:blip>
          <a:stretch>
            <a:fillRect/>
          </a:stretch>
        </p:blipFill>
        <p:spPr>
          <a:xfrm>
            <a:off x="2554300" y="863050"/>
            <a:ext cx="6325634" cy="1906900"/>
          </a:xfrm>
          <a:prstGeom prst="rect">
            <a:avLst/>
          </a:prstGeom>
          <a:noFill/>
          <a:ln>
            <a:noFill/>
          </a:ln>
        </p:spPr>
      </p:pic>
      <p:pic>
        <p:nvPicPr>
          <p:cNvPr id="122" name="Google Shape;122;p23"/>
          <p:cNvPicPr preferRelativeResize="0"/>
          <p:nvPr/>
        </p:nvPicPr>
        <p:blipFill>
          <a:blip r:embed="rId4">
            <a:alphaModFix/>
          </a:blip>
          <a:stretch>
            <a:fillRect/>
          </a:stretch>
        </p:blipFill>
        <p:spPr>
          <a:xfrm>
            <a:off x="2554300" y="2885575"/>
            <a:ext cx="6405151" cy="195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87900" y="183075"/>
            <a:ext cx="8368200" cy="540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b="1"/>
              <a:t>PCA (Principal Component Analysis):</a:t>
            </a:r>
            <a:endParaRPr sz="2000" b="1"/>
          </a:p>
        </p:txBody>
      </p:sp>
      <p:sp>
        <p:nvSpPr>
          <p:cNvPr id="128" name="Google Shape;128;p24"/>
          <p:cNvSpPr txBox="1">
            <a:spLocks noGrp="1"/>
          </p:cNvSpPr>
          <p:nvPr>
            <p:ph type="body" idx="1"/>
          </p:nvPr>
        </p:nvSpPr>
        <p:spPr>
          <a:xfrm>
            <a:off x="387900" y="1351250"/>
            <a:ext cx="3230100" cy="36441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chemeClr val="dk1"/>
              </a:buClr>
              <a:buSzPct val="100000"/>
              <a:buChar char="●"/>
            </a:pPr>
            <a:r>
              <a:rPr lang="en">
                <a:solidFill>
                  <a:schemeClr val="dk1"/>
                </a:solidFill>
              </a:rPr>
              <a:t>The PCA technique transforms the original features into a set of linearly uncorrelated variables known as principal components.The total explained variance of 72.87% signifies the cumulative variance retained by the selected components.</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 The application of PCA reduced the dimensionality of the dataset to 5 principal components while retaining approximately 72.87% of the original variance. </a:t>
            </a:r>
            <a:endParaRPr>
              <a:solidFill>
                <a:schemeClr val="dk1"/>
              </a:solidFill>
            </a:endParaRPr>
          </a:p>
        </p:txBody>
      </p:sp>
      <p:pic>
        <p:nvPicPr>
          <p:cNvPr id="129" name="Google Shape;129;p24"/>
          <p:cNvPicPr preferRelativeResize="0"/>
          <p:nvPr/>
        </p:nvPicPr>
        <p:blipFill>
          <a:blip r:embed="rId3">
            <a:alphaModFix/>
          </a:blip>
          <a:stretch>
            <a:fillRect/>
          </a:stretch>
        </p:blipFill>
        <p:spPr>
          <a:xfrm>
            <a:off x="3770400" y="876075"/>
            <a:ext cx="5221199" cy="39198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87900" y="226675"/>
            <a:ext cx="8368200" cy="732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Higher-Order Regression Analysis: Polynomial Regression with Ridge</a:t>
            </a:r>
            <a:endParaRPr sz="2000" b="1"/>
          </a:p>
        </p:txBody>
      </p:sp>
      <p:sp>
        <p:nvSpPr>
          <p:cNvPr id="135" name="Google Shape;135;p25"/>
          <p:cNvSpPr txBox="1">
            <a:spLocks noGrp="1"/>
          </p:cNvSpPr>
          <p:nvPr>
            <p:ph type="body" idx="1"/>
          </p:nvPr>
        </p:nvSpPr>
        <p:spPr>
          <a:xfrm>
            <a:off x="387900" y="1264075"/>
            <a:ext cx="3543900" cy="33048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chemeClr val="dk1"/>
              </a:buClr>
              <a:buSzPct val="100000"/>
              <a:buChar char="●"/>
            </a:pPr>
            <a:r>
              <a:rPr lang="en">
                <a:solidFill>
                  <a:schemeClr val="dk1"/>
                </a:solidFill>
              </a:rPr>
              <a:t>Our primary objective was to evaluate the performance of this model and compare it with the baseline model.</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The Polynomial Regression with Ridge model exhibits lower MSE on both the training and test sets compared to the baseline model.</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The Polynomial Regression with Ridge model outperforms the baseline model in terms of R-squared values for both training and test sets.</a:t>
            </a:r>
            <a:endParaRPr>
              <a:solidFill>
                <a:schemeClr val="dk1"/>
              </a:solidFill>
            </a:endParaRPr>
          </a:p>
        </p:txBody>
      </p:sp>
      <p:pic>
        <p:nvPicPr>
          <p:cNvPr id="136" name="Google Shape;136;p25"/>
          <p:cNvPicPr preferRelativeResize="0"/>
          <p:nvPr/>
        </p:nvPicPr>
        <p:blipFill>
          <a:blip r:embed="rId3">
            <a:alphaModFix/>
          </a:blip>
          <a:stretch>
            <a:fillRect/>
          </a:stretch>
        </p:blipFill>
        <p:spPr>
          <a:xfrm>
            <a:off x="3988300" y="1264075"/>
            <a:ext cx="4907400" cy="932800"/>
          </a:xfrm>
          <a:prstGeom prst="rect">
            <a:avLst/>
          </a:prstGeom>
          <a:noFill/>
          <a:ln>
            <a:noFill/>
          </a:ln>
        </p:spPr>
      </p:pic>
      <p:pic>
        <p:nvPicPr>
          <p:cNvPr id="137" name="Google Shape;137;p25"/>
          <p:cNvPicPr preferRelativeResize="0"/>
          <p:nvPr/>
        </p:nvPicPr>
        <p:blipFill>
          <a:blip r:embed="rId4">
            <a:alphaModFix/>
          </a:blip>
          <a:stretch>
            <a:fillRect/>
          </a:stretch>
        </p:blipFill>
        <p:spPr>
          <a:xfrm>
            <a:off x="3931800" y="2344100"/>
            <a:ext cx="4907399" cy="22247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Visualization of the relationships between predictor variables and the target variable using scatter plots and regression diagnostics.</a:t>
            </a:r>
            <a:endParaRPr sz="2000" b="1"/>
          </a:p>
        </p:txBody>
      </p:sp>
      <p:sp>
        <p:nvSpPr>
          <p:cNvPr id="143" name="Google Shape;143;p26"/>
          <p:cNvSpPr txBox="1">
            <a:spLocks noGrp="1"/>
          </p:cNvSpPr>
          <p:nvPr>
            <p:ph type="body" idx="1"/>
          </p:nvPr>
        </p:nvSpPr>
        <p:spPr>
          <a:xfrm>
            <a:off x="387900" y="1332925"/>
            <a:ext cx="8368200" cy="3810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 the context of our housing price prediction project, we use scatter plots to visualize individual relationships and regression diagnostics to assess the overall model performance.</a:t>
            </a:r>
            <a:endParaRPr>
              <a:solidFill>
                <a:schemeClr val="dk1"/>
              </a:solidFill>
            </a:endParaRPr>
          </a:p>
        </p:txBody>
      </p:sp>
      <p:pic>
        <p:nvPicPr>
          <p:cNvPr id="144" name="Google Shape;144;p26"/>
          <p:cNvPicPr preferRelativeResize="0"/>
          <p:nvPr/>
        </p:nvPicPr>
        <p:blipFill>
          <a:blip r:embed="rId3">
            <a:alphaModFix/>
          </a:blip>
          <a:stretch>
            <a:fillRect/>
          </a:stretch>
        </p:blipFill>
        <p:spPr>
          <a:xfrm>
            <a:off x="505625" y="2301500"/>
            <a:ext cx="8177300" cy="277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48"/>
        <p:cNvGrpSpPr/>
        <p:nvPr/>
      </p:nvGrpSpPr>
      <p:grpSpPr>
        <a:xfrm>
          <a:off x="0" y="0"/>
          <a:ext cx="0" cy="0"/>
          <a:chOff x="0" y="0"/>
          <a:chExt cx="0" cy="0"/>
        </a:xfrm>
      </p:grpSpPr>
      <p:sp>
        <p:nvSpPr>
          <p:cNvPr id="149" name="Google Shape;149;p27"/>
          <p:cNvSpPr txBox="1">
            <a:spLocks noGrp="1"/>
          </p:cNvSpPr>
          <p:nvPr>
            <p:ph type="body" idx="1"/>
          </p:nvPr>
        </p:nvSpPr>
        <p:spPr>
          <a:xfrm>
            <a:off x="387900" y="418450"/>
            <a:ext cx="4668300" cy="4150200"/>
          </a:xfrm>
          <a:prstGeom prst="rect">
            <a:avLst/>
          </a:prstGeom>
        </p:spPr>
        <p:txBody>
          <a:bodyPr spcFirstLastPara="1" wrap="square" lIns="91425" tIns="91425" rIns="91425" bIns="91425" anchor="t" anchorCtr="0">
            <a:normAutofit fontScale="77500"/>
          </a:bodyPr>
          <a:lstStyle/>
          <a:p>
            <a:pPr marL="457200" lvl="0" indent="-317182" algn="l" rtl="0">
              <a:spcBef>
                <a:spcPts val="0"/>
              </a:spcBef>
              <a:spcAft>
                <a:spcPts val="0"/>
              </a:spcAft>
              <a:buClr>
                <a:schemeClr val="dk1"/>
              </a:buClr>
              <a:buSzPct val="100000"/>
              <a:buChar char="●"/>
            </a:pPr>
            <a:r>
              <a:rPr lang="en" b="1">
                <a:solidFill>
                  <a:schemeClr val="dk1"/>
                </a:solidFill>
              </a:rPr>
              <a:t>Regression Diagnostics:</a:t>
            </a:r>
            <a:r>
              <a:rPr lang="en">
                <a:solidFill>
                  <a:schemeClr val="dk1"/>
                </a:solidFill>
              </a:rPr>
              <a:t>Additionally, we visualized regression diagnostics such as residuals plot and Q-Q plot</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Residual plot:The Residuals Plot offered insights into residual distribution and the uniformity of model errors across various predicted price levels.</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 Residuals Plot shows a </a:t>
            </a:r>
            <a:r>
              <a:rPr lang="en" b="1" i="1">
                <a:solidFill>
                  <a:schemeClr val="dk1"/>
                </a:solidFill>
              </a:rPr>
              <a:t>random and even distribution</a:t>
            </a:r>
            <a:r>
              <a:rPr lang="en">
                <a:solidFill>
                  <a:schemeClr val="dk1"/>
                </a:solidFill>
              </a:rPr>
              <a:t> of residuals around the horizontal line.</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 spread of residuals appears to be relatively constant, suggesting </a:t>
            </a:r>
            <a:r>
              <a:rPr lang="en" b="1" i="1">
                <a:solidFill>
                  <a:schemeClr val="dk1"/>
                </a:solidFill>
              </a:rPr>
              <a:t>homoscedasticity.</a:t>
            </a:r>
            <a:endParaRPr b="1" i="1">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 Q-Q Plot assesses the normality of residuals by comparing their distribution to a theoretical normal distribution.The points on the Q-Q Plot closely align along the red line, indicating that the residuals follow a </a:t>
            </a:r>
            <a:r>
              <a:rPr lang="en" b="1" i="1">
                <a:solidFill>
                  <a:schemeClr val="dk1"/>
                </a:solidFill>
              </a:rPr>
              <a:t>normal distribution.</a:t>
            </a:r>
            <a:endParaRPr b="1" i="1">
              <a:solidFill>
                <a:schemeClr val="dk1"/>
              </a:solidFill>
            </a:endParaRPr>
          </a:p>
        </p:txBody>
      </p:sp>
      <p:pic>
        <p:nvPicPr>
          <p:cNvPr id="150" name="Google Shape;150;p27"/>
          <p:cNvPicPr preferRelativeResize="0"/>
          <p:nvPr/>
        </p:nvPicPr>
        <p:blipFill>
          <a:blip r:embed="rId3">
            <a:alphaModFix/>
          </a:blip>
          <a:stretch>
            <a:fillRect/>
          </a:stretch>
        </p:blipFill>
        <p:spPr>
          <a:xfrm>
            <a:off x="5160950" y="339000"/>
            <a:ext cx="3351074" cy="2163001"/>
          </a:xfrm>
          <a:prstGeom prst="rect">
            <a:avLst/>
          </a:prstGeom>
          <a:noFill/>
          <a:ln>
            <a:noFill/>
          </a:ln>
        </p:spPr>
      </p:pic>
      <p:pic>
        <p:nvPicPr>
          <p:cNvPr id="151" name="Google Shape;151;p27"/>
          <p:cNvPicPr preferRelativeResize="0"/>
          <p:nvPr/>
        </p:nvPicPr>
        <p:blipFill>
          <a:blip r:embed="rId4">
            <a:alphaModFix/>
          </a:blip>
          <a:stretch>
            <a:fillRect/>
          </a:stretch>
        </p:blipFill>
        <p:spPr>
          <a:xfrm>
            <a:off x="5208600" y="2654400"/>
            <a:ext cx="3404576" cy="233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387900" y="418450"/>
            <a:ext cx="4668300" cy="4150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b="1">
                <a:solidFill>
                  <a:schemeClr val="dk1"/>
                </a:solidFill>
              </a:rPr>
              <a:t>Regression Diagnostics:</a:t>
            </a:r>
            <a:r>
              <a:rPr lang="en">
                <a:solidFill>
                  <a:schemeClr val="dk1"/>
                </a:solidFill>
              </a:rPr>
              <a:t>Additionally, we visualized regression diagnostics such as residuals plot and Q-Q plot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Residual plot:The Residuals Plot offered insights into residual distribution and the uniformity of model errors across various predicted price levels.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Residuals Plot shows a </a:t>
            </a:r>
            <a:r>
              <a:rPr lang="en" b="1" i="1">
                <a:solidFill>
                  <a:schemeClr val="dk1"/>
                </a:solidFill>
              </a:rPr>
              <a:t>random and even distribution</a:t>
            </a:r>
            <a:r>
              <a:rPr lang="en">
                <a:solidFill>
                  <a:schemeClr val="dk1"/>
                </a:solidFill>
              </a:rPr>
              <a:t> of residuals around the horizontal line.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spread of residuals appears to be relatively constant, suggesting </a:t>
            </a:r>
            <a:r>
              <a:rPr lang="en" b="1" i="1">
                <a:solidFill>
                  <a:schemeClr val="dk1"/>
                </a:solidFill>
              </a:rPr>
              <a:t>homoscedasticity.</a:t>
            </a:r>
            <a:endParaRPr b="1" i="1">
              <a:solidFill>
                <a:schemeClr val="dk1"/>
              </a:solidFill>
            </a:endParaRPr>
          </a:p>
        </p:txBody>
      </p:sp>
      <p:pic>
        <p:nvPicPr>
          <p:cNvPr id="157" name="Google Shape;157;p28"/>
          <p:cNvPicPr preferRelativeResize="0"/>
          <p:nvPr/>
        </p:nvPicPr>
        <p:blipFill>
          <a:blip r:embed="rId3">
            <a:alphaModFix/>
          </a:blip>
          <a:stretch>
            <a:fillRect/>
          </a:stretch>
        </p:blipFill>
        <p:spPr>
          <a:xfrm>
            <a:off x="5160950" y="339000"/>
            <a:ext cx="3351074" cy="2163001"/>
          </a:xfrm>
          <a:prstGeom prst="rect">
            <a:avLst/>
          </a:prstGeom>
          <a:noFill/>
          <a:ln>
            <a:noFill/>
          </a:ln>
        </p:spPr>
      </p:pic>
      <p:pic>
        <p:nvPicPr>
          <p:cNvPr id="158" name="Google Shape;158;p28"/>
          <p:cNvPicPr preferRelativeResize="0"/>
          <p:nvPr/>
        </p:nvPicPr>
        <p:blipFill>
          <a:blip r:embed="rId4">
            <a:alphaModFix/>
          </a:blip>
          <a:stretch>
            <a:fillRect/>
          </a:stretch>
        </p:blipFill>
        <p:spPr>
          <a:xfrm>
            <a:off x="5208600" y="2654400"/>
            <a:ext cx="3404576" cy="233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209225"/>
            <a:ext cx="8520600" cy="714900"/>
          </a:xfrm>
          <a:prstGeom prst="rect">
            <a:avLst/>
          </a:prstGeom>
        </p:spPr>
        <p:txBody>
          <a:bodyPr spcFirstLastPara="1" wrap="square" lIns="91425" tIns="91425" rIns="91425" bIns="91425" anchor="t" anchorCtr="0">
            <a:noAutofit/>
          </a:bodyPr>
          <a:lstStyle/>
          <a:p>
            <a:pPr marL="457200" lvl="0" indent="-356870" algn="l" rtl="0">
              <a:spcBef>
                <a:spcPts val="0"/>
              </a:spcBef>
              <a:spcAft>
                <a:spcPts val="0"/>
              </a:spcAft>
              <a:buSzPts val="2020"/>
              <a:buChar char="➢"/>
            </a:pPr>
            <a:r>
              <a:rPr lang="en" sz="2020" b="1"/>
              <a:t>Implementation of advanced regression techniques, such as ridge regression, lasso regression</a:t>
            </a:r>
            <a:endParaRPr sz="2020" b="1"/>
          </a:p>
        </p:txBody>
      </p:sp>
      <p:sp>
        <p:nvSpPr>
          <p:cNvPr id="164" name="Google Shape;164;p29"/>
          <p:cNvSpPr txBox="1">
            <a:spLocks noGrp="1"/>
          </p:cNvSpPr>
          <p:nvPr>
            <p:ph type="body" idx="1"/>
          </p:nvPr>
        </p:nvSpPr>
        <p:spPr>
          <a:xfrm>
            <a:off x="311700" y="1152475"/>
            <a:ext cx="4125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baseline Polynomial Regression model with Ridge regularization outperforms Ridge and Lasso Regression models in terms of predictive accuracy, as indicated by lower Test MSE and higher Test R-squared.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choice between these models depends on the specific goals of the analysis.</a:t>
            </a:r>
            <a:endParaRPr>
              <a:solidFill>
                <a:schemeClr val="dk1"/>
              </a:solidFill>
            </a:endParaRPr>
          </a:p>
        </p:txBody>
      </p:sp>
      <p:pic>
        <p:nvPicPr>
          <p:cNvPr id="165" name="Google Shape;165;p29"/>
          <p:cNvPicPr preferRelativeResize="0"/>
          <p:nvPr/>
        </p:nvPicPr>
        <p:blipFill>
          <a:blip r:embed="rId3">
            <a:alphaModFix/>
          </a:blip>
          <a:stretch>
            <a:fillRect/>
          </a:stretch>
        </p:blipFill>
        <p:spPr>
          <a:xfrm>
            <a:off x="4437300" y="1076525"/>
            <a:ext cx="4554300" cy="349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104625"/>
            <a:ext cx="8520600" cy="75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Classification Analysis</a:t>
            </a:r>
            <a:endParaRPr b="1"/>
          </a:p>
        </p:txBody>
      </p:sp>
      <p:sp>
        <p:nvSpPr>
          <p:cNvPr id="171" name="Google Shape;171;p30"/>
          <p:cNvSpPr txBox="1">
            <a:spLocks noGrp="1"/>
          </p:cNvSpPr>
          <p:nvPr>
            <p:ph type="body" idx="1"/>
          </p:nvPr>
        </p:nvSpPr>
        <p:spPr>
          <a:xfrm>
            <a:off x="311700" y="741025"/>
            <a:ext cx="8520600" cy="4289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i="1">
                <a:solidFill>
                  <a:schemeClr val="dk1"/>
                </a:solidFill>
              </a:rPr>
              <a:t>Classification Problem:</a:t>
            </a:r>
            <a:r>
              <a:rPr lang="en">
                <a:solidFill>
                  <a:schemeClr val="dk1"/>
                </a:solidFill>
              </a:rPr>
              <a:t>The classification problem involves categorizing houses into price ranges, allowing us to assign each house to a specific class based on its predicted price category.</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Baseline Model (Logistic Regression):</a:t>
            </a:r>
            <a:r>
              <a:rPr lang="en">
                <a:solidFill>
                  <a:schemeClr val="dk1"/>
                </a:solidFill>
              </a:rPr>
              <a:t> For the baseline classification model, we will utilize features such as MSSubClass, MSZoning, LotArea, OverallCond, YearBuilt, and TotalBsmtSF as predictors to classify houses into price ranges.</a:t>
            </a:r>
            <a:endParaRPr>
              <a:solidFill>
                <a:schemeClr val="dk1"/>
              </a:solidFill>
            </a:endParaRPr>
          </a:p>
        </p:txBody>
      </p:sp>
      <p:pic>
        <p:nvPicPr>
          <p:cNvPr id="172" name="Google Shape;172;p30"/>
          <p:cNvPicPr preferRelativeResize="0"/>
          <p:nvPr/>
        </p:nvPicPr>
        <p:blipFill>
          <a:blip r:embed="rId3">
            <a:alphaModFix/>
          </a:blip>
          <a:stretch>
            <a:fillRect/>
          </a:stretch>
        </p:blipFill>
        <p:spPr>
          <a:xfrm>
            <a:off x="2292775" y="2687075"/>
            <a:ext cx="5593425" cy="242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56870" algn="l" rtl="0">
              <a:spcBef>
                <a:spcPts val="0"/>
              </a:spcBef>
              <a:spcAft>
                <a:spcPts val="0"/>
              </a:spcAft>
              <a:buSzPts val="2020"/>
              <a:buChar char="➢"/>
            </a:pPr>
            <a:r>
              <a:rPr lang="en" sz="2020" b="1" i="1"/>
              <a:t>Dimensionality Reduction</a:t>
            </a:r>
            <a:endParaRPr sz="2020" b="1" i="1"/>
          </a:p>
        </p:txBody>
      </p:sp>
      <p:sp>
        <p:nvSpPr>
          <p:cNvPr id="178" name="Google Shape;17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 our analysis of the housing dataset, we employed Truncated Singular Value Decomposition (TruncatedSVD), a technique designed for sparse matrices, to effectively reduce the dimensionality of the feature space.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This improved our model by Computational Efficiency, Overfitting Mitigation, Retained Information.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87900" y="139475"/>
            <a:ext cx="83682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Contents</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chemeClr val="dk1"/>
              </a:buClr>
              <a:buSzPts val="2200"/>
              <a:buChar char="❖"/>
            </a:pPr>
            <a:r>
              <a:rPr lang="en" sz="2200" b="1" i="1">
                <a:solidFill>
                  <a:schemeClr val="dk1"/>
                </a:solidFill>
              </a:rPr>
              <a:t>Introduction</a:t>
            </a:r>
            <a:endParaRPr sz="2200" b="1" i="1">
              <a:solidFill>
                <a:schemeClr val="dk1"/>
              </a:solidFill>
            </a:endParaRPr>
          </a:p>
          <a:p>
            <a:pPr marL="457200" lvl="0" indent="-368300" algn="l" rtl="0">
              <a:spcBef>
                <a:spcPts val="0"/>
              </a:spcBef>
              <a:spcAft>
                <a:spcPts val="0"/>
              </a:spcAft>
              <a:buClr>
                <a:schemeClr val="dk1"/>
              </a:buClr>
              <a:buSzPts val="2200"/>
              <a:buChar char="❖"/>
            </a:pPr>
            <a:r>
              <a:rPr lang="en" sz="2200" b="1" i="1">
                <a:solidFill>
                  <a:schemeClr val="dk1"/>
                </a:solidFill>
              </a:rPr>
              <a:t>Dataset Analysis</a:t>
            </a:r>
            <a:endParaRPr sz="2200" b="1" i="1">
              <a:solidFill>
                <a:schemeClr val="dk1"/>
              </a:solidFill>
            </a:endParaRPr>
          </a:p>
          <a:p>
            <a:pPr marL="457200" lvl="0" indent="-368300" algn="l" rtl="0">
              <a:spcBef>
                <a:spcPts val="0"/>
              </a:spcBef>
              <a:spcAft>
                <a:spcPts val="0"/>
              </a:spcAft>
              <a:buClr>
                <a:schemeClr val="dk1"/>
              </a:buClr>
              <a:buSzPts val="2200"/>
              <a:buChar char="❖"/>
            </a:pPr>
            <a:r>
              <a:rPr lang="en" sz="2200" b="1" i="1">
                <a:solidFill>
                  <a:schemeClr val="dk1"/>
                </a:solidFill>
              </a:rPr>
              <a:t>Data Preprocessing</a:t>
            </a:r>
            <a:endParaRPr sz="2200" b="1" i="1">
              <a:solidFill>
                <a:schemeClr val="dk1"/>
              </a:solidFill>
            </a:endParaRPr>
          </a:p>
          <a:p>
            <a:pPr marL="457200" lvl="0" indent="-368300" algn="l" rtl="0">
              <a:spcBef>
                <a:spcPts val="0"/>
              </a:spcBef>
              <a:spcAft>
                <a:spcPts val="0"/>
              </a:spcAft>
              <a:buClr>
                <a:schemeClr val="dk1"/>
              </a:buClr>
              <a:buSzPts val="2200"/>
              <a:buChar char="❖"/>
            </a:pPr>
            <a:r>
              <a:rPr lang="en" sz="2200" b="1" i="1">
                <a:solidFill>
                  <a:schemeClr val="dk1"/>
                </a:solidFill>
              </a:rPr>
              <a:t>Regression Analysis</a:t>
            </a:r>
            <a:endParaRPr sz="2200" b="1" i="1">
              <a:solidFill>
                <a:schemeClr val="dk1"/>
              </a:solidFill>
            </a:endParaRPr>
          </a:p>
          <a:p>
            <a:pPr marL="457200" lvl="0" indent="-368300" algn="l" rtl="0">
              <a:spcBef>
                <a:spcPts val="0"/>
              </a:spcBef>
              <a:spcAft>
                <a:spcPts val="0"/>
              </a:spcAft>
              <a:buClr>
                <a:schemeClr val="dk1"/>
              </a:buClr>
              <a:buSzPts val="2200"/>
              <a:buChar char="❖"/>
            </a:pPr>
            <a:r>
              <a:rPr lang="en" sz="2200" b="1" i="1">
                <a:solidFill>
                  <a:schemeClr val="dk1"/>
                </a:solidFill>
              </a:rPr>
              <a:t>Classification Analysis</a:t>
            </a:r>
            <a:endParaRPr sz="2200" b="1" i="1">
              <a:solidFill>
                <a:schemeClr val="dk1"/>
              </a:solidFill>
            </a:endParaRPr>
          </a:p>
        </p:txBody>
      </p:sp>
      <p:sp>
        <p:nvSpPr>
          <p:cNvPr id="62" name="Google Shape;62;p14"/>
          <p:cNvSpPr txBox="1"/>
          <p:nvPr/>
        </p:nvSpPr>
        <p:spPr>
          <a:xfrm>
            <a:off x="2135850" y="2920450"/>
            <a:ext cx="5021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56870" algn="l" rtl="0">
              <a:spcBef>
                <a:spcPts val="0"/>
              </a:spcBef>
              <a:spcAft>
                <a:spcPts val="0"/>
              </a:spcAft>
              <a:buSzPts val="2020"/>
              <a:buChar char="➢"/>
            </a:pPr>
            <a:r>
              <a:rPr lang="en" sz="2020" b="1" i="1"/>
              <a:t>Implementation of a tree-based classification model</a:t>
            </a:r>
            <a:endParaRPr sz="2020" b="1" i="1"/>
          </a:p>
        </p:txBody>
      </p:sp>
      <p:sp>
        <p:nvSpPr>
          <p:cNvPr id="184" name="Google Shape;18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RANDOM FOREST and comparison of its performance with the logistic regression baseline model.</a:t>
            </a:r>
            <a:endParaRPr>
              <a:solidFill>
                <a:schemeClr val="dk1"/>
              </a:solidFill>
            </a:endParaRPr>
          </a:p>
        </p:txBody>
      </p:sp>
      <p:pic>
        <p:nvPicPr>
          <p:cNvPr id="185" name="Google Shape;185;p32"/>
          <p:cNvPicPr preferRelativeResize="0"/>
          <p:nvPr/>
        </p:nvPicPr>
        <p:blipFill>
          <a:blip r:embed="rId3">
            <a:alphaModFix/>
          </a:blip>
          <a:stretch>
            <a:fillRect/>
          </a:stretch>
        </p:blipFill>
        <p:spPr>
          <a:xfrm>
            <a:off x="311700" y="1865600"/>
            <a:ext cx="8433551" cy="3277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311700" y="104625"/>
            <a:ext cx="8520600" cy="478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i="1">
                <a:solidFill>
                  <a:schemeClr val="dk1"/>
                </a:solidFill>
              </a:rPr>
              <a:t>Accuracy improvement: </a:t>
            </a:r>
            <a:r>
              <a:rPr lang="en">
                <a:solidFill>
                  <a:schemeClr val="dk1"/>
                </a:solidFill>
              </a:rPr>
              <a:t>The accuracy has increased by 0.0108, suggesting a more reliable overall classification performance.</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Precision Improvement:</a:t>
            </a:r>
            <a:r>
              <a:rPr lang="en">
                <a:solidFill>
                  <a:schemeClr val="dk1"/>
                </a:solidFill>
              </a:rPr>
              <a:t> Precision has seen a notable improvement of 0.0092 in the tuned Random Forest model. </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Recall Improvement: </a:t>
            </a:r>
            <a:r>
              <a:rPr lang="en">
                <a:solidFill>
                  <a:schemeClr val="dk1"/>
                </a:solidFill>
              </a:rPr>
              <a:t>The tuned Random Forest model demonstrates an improvement of 0.0108 in recall. </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F1 Score Improvement: </a:t>
            </a:r>
            <a:r>
              <a:rPr lang="en">
                <a:solidFill>
                  <a:schemeClr val="dk1"/>
                </a:solidFill>
              </a:rPr>
              <a:t>The F1 Score, considering both precision and recall, has improved by 0.0112 in the tuned Random Forest model.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These improvements indicate that the Random Forest model is better suited for the classification task at hand, providing enhanced predictive capabilities.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278975"/>
            <a:ext cx="8520600" cy="738600"/>
          </a:xfrm>
          <a:prstGeom prst="rect">
            <a:avLst/>
          </a:prstGeom>
        </p:spPr>
        <p:txBody>
          <a:bodyPr spcFirstLastPara="1" wrap="square" lIns="91425" tIns="91425" rIns="91425" bIns="91425" anchor="t" anchorCtr="0">
            <a:noAutofit/>
          </a:bodyPr>
          <a:lstStyle/>
          <a:p>
            <a:pPr marL="457200" lvl="0" indent="-344170" algn="l" rtl="0">
              <a:spcBef>
                <a:spcPts val="0"/>
              </a:spcBef>
              <a:spcAft>
                <a:spcPts val="0"/>
              </a:spcAft>
              <a:buSzPts val="1820"/>
              <a:buChar char="➢"/>
            </a:pPr>
            <a:r>
              <a:rPr lang="en" sz="2088" b="1"/>
              <a:t>Visualization</a:t>
            </a:r>
            <a:endParaRPr sz="2088" b="1"/>
          </a:p>
        </p:txBody>
      </p:sp>
      <p:sp>
        <p:nvSpPr>
          <p:cNvPr id="196" name="Google Shape;19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7" name="Google Shape;197;p34"/>
          <p:cNvPicPr preferRelativeResize="0"/>
          <p:nvPr/>
        </p:nvPicPr>
        <p:blipFill>
          <a:blip r:embed="rId3">
            <a:alphaModFix/>
          </a:blip>
          <a:stretch>
            <a:fillRect/>
          </a:stretch>
        </p:blipFill>
        <p:spPr>
          <a:xfrm>
            <a:off x="311700" y="871775"/>
            <a:ext cx="8520600" cy="4271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56870" algn="l" rtl="0">
              <a:spcBef>
                <a:spcPts val="0"/>
              </a:spcBef>
              <a:spcAft>
                <a:spcPts val="0"/>
              </a:spcAft>
              <a:buSzPts val="2020"/>
              <a:buChar char="➢"/>
            </a:pPr>
            <a:r>
              <a:rPr lang="en" sz="2020" b="1"/>
              <a:t>Advanced Classification Techniques:</a:t>
            </a:r>
            <a:endParaRPr sz="2020" b="1"/>
          </a:p>
        </p:txBody>
      </p:sp>
      <p:pic>
        <p:nvPicPr>
          <p:cNvPr id="203" name="Google Shape;203;p35"/>
          <p:cNvPicPr preferRelativeResize="0"/>
          <p:nvPr/>
        </p:nvPicPr>
        <p:blipFill>
          <a:blip r:embed="rId3">
            <a:alphaModFix/>
          </a:blip>
          <a:stretch>
            <a:fillRect/>
          </a:stretch>
        </p:blipFill>
        <p:spPr>
          <a:xfrm>
            <a:off x="1146225" y="1161425"/>
            <a:ext cx="5923900" cy="3705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88" b="1"/>
              <a:t>Model Comparison</a:t>
            </a:r>
            <a:endParaRPr sz="2088" b="1"/>
          </a:p>
        </p:txBody>
      </p:sp>
      <p:sp>
        <p:nvSpPr>
          <p:cNvPr id="209" name="Google Shape;20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i="1">
                <a:solidFill>
                  <a:schemeClr val="dk1"/>
                </a:solidFill>
              </a:rPr>
              <a:t>Accuracy Improvement: </a:t>
            </a:r>
            <a:r>
              <a:rPr lang="en">
                <a:solidFill>
                  <a:schemeClr val="dk1"/>
                </a:solidFill>
              </a:rPr>
              <a:t>The baseline Logistic Regression model outperforms the k-NN model by approximately 2.16% in terms of accuracy.</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Precision Improvement:</a:t>
            </a:r>
            <a:r>
              <a:rPr lang="en">
                <a:solidFill>
                  <a:schemeClr val="dk1"/>
                </a:solidFill>
              </a:rPr>
              <a:t> The baseline Logistic Regression model exhibits approximately 0.74% higher precision compared to the k-NN model.</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Recall Improvement: </a:t>
            </a:r>
            <a:r>
              <a:rPr lang="en">
                <a:solidFill>
                  <a:schemeClr val="dk1"/>
                </a:solidFill>
              </a:rPr>
              <a:t>The baseline Logistic Regression model demonstrates around 2.16% higher recall compared to the k-NN model.</a:t>
            </a:r>
            <a:endParaRPr>
              <a:solidFill>
                <a:schemeClr val="dk1"/>
              </a:solidFill>
            </a:endParaRPr>
          </a:p>
          <a:p>
            <a:pPr marL="457200" lvl="0" indent="-342900" algn="l" rtl="0">
              <a:spcBef>
                <a:spcPts val="0"/>
              </a:spcBef>
              <a:spcAft>
                <a:spcPts val="0"/>
              </a:spcAft>
              <a:buClr>
                <a:schemeClr val="dk1"/>
              </a:buClr>
              <a:buSzPts val="1800"/>
              <a:buChar char="●"/>
            </a:pPr>
            <a:r>
              <a:rPr lang="en" b="1" i="1">
                <a:solidFill>
                  <a:schemeClr val="dk1"/>
                </a:solidFill>
              </a:rPr>
              <a:t>F1 Score Improvement:</a:t>
            </a:r>
            <a:r>
              <a:rPr lang="en">
                <a:solidFill>
                  <a:schemeClr val="dk1"/>
                </a:solidFill>
              </a:rPr>
              <a:t> The baseline Logistic Regression model achieves an approximately 1.48% higher F1 score compared to the k-NN model.</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1371600" lvl="0" indent="457200" algn="l" rtl="0">
              <a:spcBef>
                <a:spcPts val="0"/>
              </a:spcBef>
              <a:spcAft>
                <a:spcPts val="0"/>
              </a:spcAft>
              <a:buNone/>
            </a:pPr>
            <a:r>
              <a:rPr lang="en" b="1" i="1"/>
              <a:t>Thank You!</a:t>
            </a:r>
            <a:endParaRPr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chemeClr val="dk1"/>
              </a:buClr>
              <a:buSzPct val="100000"/>
              <a:buChar char="➢"/>
            </a:pPr>
            <a:r>
              <a:rPr lang="en">
                <a:solidFill>
                  <a:schemeClr val="dk1"/>
                </a:solidFill>
              </a:rPr>
              <a:t>In this detailed study, we explore a housing dataset to uncover patterns affecting residential property values. Our main goals are to create accurate regression models for predicting house prices and to group homes into different price ranges using effective classification methods.</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Grasping the dataset intricacies is vital for crafting reliable models. We'll start by thoroughly examining the dataset, focusing on essential aspects and the main variable, SalePrice. Then, we'll prep the data by fixing missing values, managing outliers, and encoding categorical variables, ensuring it's primed for regression and classification modeling.</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During the regression analysis stage, multiple models will be built, each providing distinct insights into the dataset.</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The classification stage expands our study to group houses into price categories, using Logistic Regression as the foundational model.</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Dataset Analysis</a:t>
            </a:r>
            <a:endParaRPr b="1"/>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058" b="1" i="1">
                <a:solidFill>
                  <a:schemeClr val="dk1"/>
                </a:solidFill>
              </a:rPr>
              <a:t>Key Features:</a:t>
            </a:r>
            <a:endParaRPr sz="2058" b="1" i="1">
              <a:solidFill>
                <a:schemeClr val="dk1"/>
              </a:solidFill>
            </a:endParaRPr>
          </a:p>
          <a:p>
            <a:pPr marL="457200" lvl="0" indent="-317182" algn="l" rtl="0">
              <a:spcBef>
                <a:spcPts val="1200"/>
              </a:spcBef>
              <a:spcAft>
                <a:spcPts val="0"/>
              </a:spcAft>
              <a:buClr>
                <a:schemeClr val="dk1"/>
              </a:buClr>
              <a:buSzPct val="100000"/>
              <a:buChar char="➢"/>
            </a:pPr>
            <a:r>
              <a:rPr lang="en">
                <a:solidFill>
                  <a:schemeClr val="dk1"/>
                </a:solidFill>
              </a:rPr>
              <a:t>Id: A unique identifier for each property.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MSSubClass: The building class of the property.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MSZoning: The zoning classification of the property.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LotArea: The size of the land on which the property is situated.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LotConfig: Configuration of the property's lot (e.g., inside, corner).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BldgType: Type of dwelling (e.g., single-family home).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OverallCond: Overall condition rating of the property.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YearBuilt: The year when the property was built.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YearRemodAdd: The year of the property's last remodel or addition.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Exterior1st: The exterior covering of the house.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BsmtFinSF2: Finished square feet of the basement area.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TotalBsmtSF: Total square feet of the basement area.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SalePrice: The target variable representing the sale price of the property.</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Preprocessing</a:t>
            </a:r>
            <a:endParaRPr b="1"/>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solidFill>
                  <a:schemeClr val="dk1"/>
                </a:solidFill>
              </a:rPr>
              <a:t>Handling missing data:</a:t>
            </a:r>
            <a:endParaRPr sz="1900" b="1">
              <a:solidFill>
                <a:schemeClr val="dk1"/>
              </a:solidFill>
            </a:endParaRPr>
          </a:p>
          <a:p>
            <a:pPr marL="0" lvl="0" indent="0" algn="l" rtl="0">
              <a:spcBef>
                <a:spcPts val="1200"/>
              </a:spcBef>
              <a:spcAft>
                <a:spcPts val="1200"/>
              </a:spcAft>
              <a:buNone/>
            </a:pPr>
            <a:endParaRPr/>
          </a:p>
        </p:txBody>
      </p:sp>
      <p:pic>
        <p:nvPicPr>
          <p:cNvPr id="81" name="Google Shape;81;p17"/>
          <p:cNvPicPr preferRelativeResize="0"/>
          <p:nvPr/>
        </p:nvPicPr>
        <p:blipFill>
          <a:blip r:embed="rId3">
            <a:alphaModFix/>
          </a:blip>
          <a:stretch>
            <a:fillRect/>
          </a:stretch>
        </p:blipFill>
        <p:spPr>
          <a:xfrm>
            <a:off x="548738" y="2005125"/>
            <a:ext cx="8046525" cy="27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387900" y="165625"/>
            <a:ext cx="8368200" cy="4838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2000" b="1">
                <a:solidFill>
                  <a:schemeClr val="dk1"/>
                </a:solidFill>
              </a:rPr>
              <a:t>Data Preprocessing and loading</a:t>
            </a:r>
            <a:endParaRPr sz="2000" b="1">
              <a:solidFill>
                <a:schemeClr val="dk1"/>
              </a:solidFill>
            </a:endParaRPr>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r>
              <a:rPr lang="en" sz="2000" b="1">
                <a:solidFill>
                  <a:schemeClr val="dk1"/>
                </a:solidFill>
              </a:rPr>
              <a:t>Dealing with outliers</a:t>
            </a:r>
            <a:endParaRPr>
              <a:solidFill>
                <a:schemeClr val="dk1"/>
              </a:solidFill>
            </a:endParaRPr>
          </a:p>
          <a:p>
            <a:pPr marL="0" lvl="0" indent="0" algn="l" rtl="0">
              <a:spcBef>
                <a:spcPts val="1200"/>
              </a:spcBef>
              <a:spcAft>
                <a:spcPts val="0"/>
              </a:spcAft>
              <a:buNone/>
            </a:pPr>
            <a:r>
              <a:rPr lang="en">
                <a:solidFill>
                  <a:schemeClr val="dk1"/>
                </a:solidFill>
              </a:rPr>
              <a:t>Identifying and evaluating outliers through statistical techniques was carried out meticulously as they can notably affect the model's effectiveness.</a:t>
            </a:r>
            <a:endParaRPr>
              <a:solidFill>
                <a:schemeClr val="dk1"/>
              </a:solidFill>
            </a:endParaRPr>
          </a:p>
          <a:p>
            <a:pPr marL="0" lvl="0" indent="0" algn="l" rtl="0">
              <a:spcBef>
                <a:spcPts val="1200"/>
              </a:spcBef>
              <a:spcAft>
                <a:spcPts val="0"/>
              </a:spcAft>
              <a:buNone/>
            </a:pPr>
            <a:endParaRPr/>
          </a:p>
          <a:p>
            <a:pPr marL="0" lvl="0" indent="0" algn="l" rtl="0">
              <a:spcBef>
                <a:spcPts val="1200"/>
              </a:spcBef>
              <a:spcAft>
                <a:spcPts val="0"/>
              </a:spcAft>
              <a:buNone/>
            </a:pPr>
            <a:endParaRPr sz="2000" b="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7" name="Google Shape;87;p18"/>
          <p:cNvPicPr preferRelativeResize="0"/>
          <p:nvPr/>
        </p:nvPicPr>
        <p:blipFill>
          <a:blip r:embed="rId3">
            <a:alphaModFix/>
          </a:blip>
          <a:stretch>
            <a:fillRect/>
          </a:stretch>
        </p:blipFill>
        <p:spPr>
          <a:xfrm>
            <a:off x="435900" y="636400"/>
            <a:ext cx="6887049" cy="1820325"/>
          </a:xfrm>
          <a:prstGeom prst="rect">
            <a:avLst/>
          </a:prstGeom>
          <a:noFill/>
          <a:ln>
            <a:noFill/>
          </a:ln>
        </p:spPr>
      </p:pic>
      <p:pic>
        <p:nvPicPr>
          <p:cNvPr id="88" name="Google Shape;88;p18"/>
          <p:cNvPicPr preferRelativeResize="0"/>
          <p:nvPr/>
        </p:nvPicPr>
        <p:blipFill>
          <a:blip r:embed="rId4">
            <a:alphaModFix/>
          </a:blip>
          <a:stretch>
            <a:fillRect/>
          </a:stretch>
        </p:blipFill>
        <p:spPr>
          <a:xfrm>
            <a:off x="479475" y="3262175"/>
            <a:ext cx="7628075" cy="132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387900" y="165625"/>
            <a:ext cx="8368200" cy="501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Encoding categorical variables:</a:t>
            </a: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r>
              <a:rPr lang="en" sz="2000" b="1">
                <a:solidFill>
                  <a:schemeClr val="dk1"/>
                </a:solidFill>
              </a:rPr>
              <a:t>Scaling Numerical Features:</a:t>
            </a:r>
            <a:endParaRPr sz="2000" b="1">
              <a:solidFill>
                <a:schemeClr val="dk1"/>
              </a:solidFill>
            </a:endParaRPr>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4" name="Google Shape;94;p19"/>
          <p:cNvPicPr preferRelativeResize="0"/>
          <p:nvPr/>
        </p:nvPicPr>
        <p:blipFill>
          <a:blip r:embed="rId3">
            <a:alphaModFix/>
          </a:blip>
          <a:stretch>
            <a:fillRect/>
          </a:stretch>
        </p:blipFill>
        <p:spPr>
          <a:xfrm>
            <a:off x="523050" y="618975"/>
            <a:ext cx="5884526" cy="2005075"/>
          </a:xfrm>
          <a:prstGeom prst="rect">
            <a:avLst/>
          </a:prstGeom>
          <a:noFill/>
          <a:ln>
            <a:noFill/>
          </a:ln>
        </p:spPr>
      </p:pic>
      <p:pic>
        <p:nvPicPr>
          <p:cNvPr id="95" name="Google Shape;95;p19"/>
          <p:cNvPicPr preferRelativeResize="0"/>
          <p:nvPr/>
        </p:nvPicPr>
        <p:blipFill>
          <a:blip r:embed="rId4">
            <a:alphaModFix/>
          </a:blip>
          <a:stretch>
            <a:fillRect/>
          </a:stretch>
        </p:blipFill>
        <p:spPr>
          <a:xfrm>
            <a:off x="501675" y="3120975"/>
            <a:ext cx="5927275" cy="168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87900" y="165625"/>
            <a:ext cx="8368200" cy="42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chemeClr val="dk1"/>
                </a:solidFill>
              </a:rPr>
              <a:t>Splitting the Dataset into Training and Testing Sets:</a:t>
            </a:r>
            <a:endParaRPr sz="2000" b="1">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01" name="Google Shape;101;p20"/>
          <p:cNvPicPr preferRelativeResize="0"/>
          <p:nvPr/>
        </p:nvPicPr>
        <p:blipFill>
          <a:blip r:embed="rId3">
            <a:alphaModFix/>
          </a:blip>
          <a:stretch>
            <a:fillRect/>
          </a:stretch>
        </p:blipFill>
        <p:spPr>
          <a:xfrm>
            <a:off x="462050" y="1246650"/>
            <a:ext cx="8098824" cy="248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Regression Analysis</a:t>
            </a:r>
            <a:endParaRPr b="1"/>
          </a:p>
        </p:txBody>
      </p:sp>
      <p:sp>
        <p:nvSpPr>
          <p:cNvPr id="107" name="Google Shape;107;p21"/>
          <p:cNvSpPr txBox="1">
            <a:spLocks noGrp="1"/>
          </p:cNvSpPr>
          <p:nvPr>
            <p:ph type="body" idx="1"/>
          </p:nvPr>
        </p:nvSpPr>
        <p:spPr>
          <a:xfrm>
            <a:off x="387900" y="1316375"/>
            <a:ext cx="8368200" cy="382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i="1" u="sng">
                <a:solidFill>
                  <a:schemeClr val="dk1"/>
                </a:solidFill>
              </a:rPr>
              <a:t>Regression Problem:</a:t>
            </a:r>
            <a:r>
              <a:rPr lang="en">
                <a:solidFill>
                  <a:schemeClr val="dk1"/>
                </a:solidFill>
              </a:rPr>
              <a:t>The goal of the regression analysis is to forecast the sale price (SalePrice) of residential properties. The regression model seeks to grasp the connections between the independent variables (features) and the dependent variable (SalePrice) to offer insights into the factors affecting property prices within the housing market.</a:t>
            </a:r>
            <a:endParaRPr>
              <a:solidFill>
                <a:schemeClr val="dk1"/>
              </a:solidFill>
            </a:endParaRPr>
          </a:p>
          <a:p>
            <a:pPr marL="457200" lvl="0" indent="-342900" algn="l" rtl="0">
              <a:spcBef>
                <a:spcPts val="0"/>
              </a:spcBef>
              <a:spcAft>
                <a:spcPts val="0"/>
              </a:spcAft>
              <a:buClr>
                <a:schemeClr val="dk1"/>
              </a:buClr>
              <a:buSzPts val="1800"/>
              <a:buChar char="➢"/>
            </a:pPr>
            <a:r>
              <a:rPr lang="en" b="1" i="1" u="sng">
                <a:solidFill>
                  <a:schemeClr val="dk1"/>
                </a:solidFill>
              </a:rPr>
              <a:t>Baseline Model (Multiple Linear Regression):</a:t>
            </a:r>
            <a:r>
              <a:rPr lang="en">
                <a:solidFill>
                  <a:schemeClr val="dk1"/>
                </a:solidFill>
              </a:rPr>
              <a:t>The aim is to set a benchmark for model performance by utilizing metrics like Mean Squared Error (MSE) and R-squared. The Features Selected for the Baseline Model are MSSubClass, LotArea, OverallCond, YearBuilt, YearRemodAdd,  BsmtFinSF2, TotalBsmtSF.</a:t>
            </a:r>
            <a:endParaRPr>
              <a:solidFill>
                <a:schemeClr val="dk1"/>
              </a:solidFill>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1319</Words>
  <Application>Microsoft Macintosh PowerPoint</Application>
  <PresentationFormat>On-screen Show (16:9)</PresentationFormat>
  <Paragraphs>108</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Roboto</vt:lpstr>
      <vt:lpstr>Arial</vt:lpstr>
      <vt:lpstr>Simple Light</vt:lpstr>
      <vt:lpstr>A Comprehensive Analysis of Housing Prices and Classification Using Advanced Modelling Techniques</vt:lpstr>
      <vt:lpstr>Contents</vt:lpstr>
      <vt:lpstr>Introduction</vt:lpstr>
      <vt:lpstr>Dataset Analysis</vt:lpstr>
      <vt:lpstr>Data Preprocessing</vt:lpstr>
      <vt:lpstr>PowerPoint Presentation</vt:lpstr>
      <vt:lpstr>PowerPoint Presentation</vt:lpstr>
      <vt:lpstr>PowerPoint Presentation</vt:lpstr>
      <vt:lpstr>Regression Analysis</vt:lpstr>
      <vt:lpstr>PowerPoint Presentation</vt:lpstr>
      <vt:lpstr>Forward and Backward Stepwise Selection Comparison</vt:lpstr>
      <vt:lpstr>PCA (Principal Component Analysis):</vt:lpstr>
      <vt:lpstr>Higher-Order Regression Analysis: Polynomial Regression with Ridge</vt:lpstr>
      <vt:lpstr>Visualization of the relationships between predictor variables and the target variable using scatter plots and regression diagnostics.</vt:lpstr>
      <vt:lpstr>PowerPoint Presentation</vt:lpstr>
      <vt:lpstr>PowerPoint Presentation</vt:lpstr>
      <vt:lpstr>Implementation of advanced regression techniques, such as ridge regression, lasso regression</vt:lpstr>
      <vt:lpstr>Classification Analysis</vt:lpstr>
      <vt:lpstr>Dimensionality Reduction</vt:lpstr>
      <vt:lpstr>Implementation of a tree-based classification model</vt:lpstr>
      <vt:lpstr>PowerPoint Presentation</vt:lpstr>
      <vt:lpstr>Visualization</vt:lpstr>
      <vt:lpstr>Advanced Classification Techniques:</vt:lpstr>
      <vt:lpstr>Model Comparison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Borra, Bhargava Teja (UMKC-Student)</cp:lastModifiedBy>
  <cp:revision>1</cp:revision>
  <dcterms:modified xsi:type="dcterms:W3CDTF">2025-10-16T21:56:26Z</dcterms:modified>
</cp:coreProperties>
</file>